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60" r:id="rId4"/>
    <p:sldId id="261" r:id="rId5"/>
    <p:sldId id="262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15306" autoAdjust="0"/>
    <p:restoredTop sz="94660"/>
  </p:normalViewPr>
  <p:slideViewPr>
    <p:cSldViewPr>
      <p:cViewPr>
        <p:scale>
          <a:sx n="78" d="100"/>
          <a:sy n="78" d="100"/>
        </p:scale>
        <p:origin x="-684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24F60C-0CC3-453B-B98C-7E57C8491F0C}" type="datetimeFigureOut">
              <a:rPr lang="en-US" smtClean="0"/>
              <a:pPr/>
              <a:t>6/29/2013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5E214A-5F40-4CC7-9D4C-6DBBF115A5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E214A-5F40-4CC7-9D4C-6DBBF115A59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file:///D:\data\Lectures\short%20courses\SPS%20short%20course%20on%20applications%20of%20math%20in%20experimental%20physics%20(3-1434)\Academic\presentations\Math%20Intro\Cambridge%20Handbook%20for%20Physics%20Formulas\Cambridge%20Handbook%20for%20Physics%20Formulas-part-1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faculty.kfupm.edu.sa/phys/zhyamani/Arabic/Dawrat/Physics%20Review-1434-SPS/PR-1434-SPS.html" TargetMode="Externa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hyperlink" Target="http://search.barnesandnoble.com/BookSearch/isbnInquiry.asp?z=y&amp;EAN=9780871500076&amp;itm=10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cid:image001.gif@01CE554A.B6103760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>
            <a:normAutofit/>
          </a:bodyPr>
          <a:lstStyle/>
          <a:p>
            <a:pPr rtl="1"/>
            <a:r>
              <a:rPr lang="ar-SA" sz="2800" b="1" dirty="0" smtClean="0">
                <a:solidFill>
                  <a:srgbClr val="00B050"/>
                </a:solidFill>
                <a:latin typeface="Traditional Arabic" pitchFamily="2" charset="-78"/>
                <a:ea typeface="Calibri" pitchFamily="34" charset="0"/>
                <a:cs typeface="Arial" pitchFamily="34" charset="0"/>
              </a:rPr>
              <a:t>نشاط علمي صيفي</a:t>
            </a:r>
            <a:br>
              <a:rPr lang="ar-SA" sz="2800" b="1" dirty="0" smtClean="0">
                <a:solidFill>
                  <a:srgbClr val="00B050"/>
                </a:solidFill>
                <a:latin typeface="Traditional Arabic" pitchFamily="2" charset="-78"/>
                <a:ea typeface="Calibri" pitchFamily="34" charset="0"/>
                <a:cs typeface="Arial" pitchFamily="34" charset="0"/>
              </a:rPr>
            </a:br>
            <a:r>
              <a:rPr lang="ar-SA" b="1" dirty="0" smtClean="0">
                <a:solidFill>
                  <a:srgbClr val="0070C0"/>
                </a:solidFill>
                <a:latin typeface="Traditional Arabic" pitchFamily="2" charset="-78"/>
                <a:ea typeface="Calibri" pitchFamily="34" charset="0"/>
                <a:cs typeface="Arial" pitchFamily="34" charset="0"/>
              </a:rPr>
              <a:t>مسا﻿ئل متنوعة في أساسيات ا﻿لفيزياء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066800"/>
          </a:xfrm>
        </p:spPr>
        <p:txBody>
          <a:bodyPr>
            <a:normAutofit/>
          </a:bodyPr>
          <a:lstStyle/>
          <a:p>
            <a:pPr rtl="1"/>
            <a:r>
              <a:rPr lang="ar-SA" sz="1600" b="1" dirty="0" smtClean="0">
                <a:solidFill>
                  <a:srgbClr val="943634"/>
                </a:solidFill>
                <a:latin typeface="Traditional Arabic" pitchFamily="2" charset="-78"/>
                <a:ea typeface="Calibri" pitchFamily="34" charset="0"/>
                <a:cs typeface="Arial" pitchFamily="34" charset="0"/>
              </a:rPr>
              <a:t>زين بن حسن يماني</a:t>
            </a:r>
            <a:endParaRPr lang="en-US" sz="1600" b="1" dirty="0" smtClean="0">
              <a:solidFill>
                <a:srgbClr val="595959"/>
              </a:solidFill>
              <a:latin typeface="Traditional Arabic" pitchFamily="2" charset="-78"/>
              <a:ea typeface="Calibri" pitchFamily="34" charset="0"/>
              <a:cs typeface="Arial" pitchFamily="34" charset="0"/>
            </a:endParaRPr>
          </a:p>
          <a:p>
            <a:pPr rtl="1"/>
            <a:r>
              <a:rPr lang="ar-SA" sz="1600" b="1" dirty="0" smtClean="0">
                <a:solidFill>
                  <a:srgbClr val="595959"/>
                </a:solidFill>
                <a:latin typeface="Traditional Arabic" pitchFamily="2" charset="-78"/>
                <a:ea typeface="Calibri" pitchFamily="34" charset="0"/>
                <a:cs typeface="Arial" pitchFamily="34" charset="0"/>
              </a:rPr>
              <a:t>مدير مركز التميز البحثي لتقنية النانو بجامعة الملك فهد للبترول والمعادن</a:t>
            </a:r>
          </a:p>
          <a:p>
            <a:pPr rtl="1"/>
            <a:r>
              <a:rPr lang="ar-SA" sz="1600" b="1" dirty="0" smtClean="0">
                <a:solidFill>
                  <a:srgbClr val="595959"/>
                </a:solidFill>
                <a:latin typeface="Traditional Arabic" pitchFamily="2" charset="-78"/>
                <a:ea typeface="Calibri" pitchFamily="34" charset="0"/>
                <a:cs typeface="Arial" pitchFamily="34" charset="0"/>
              </a:rPr>
              <a:t>نائب رئيس مجلس إدارة الجمعية العلمية السعودية للعلوم الفيزيائية</a:t>
            </a:r>
          </a:p>
        </p:txBody>
      </p:sp>
      <p:pic>
        <p:nvPicPr>
          <p:cNvPr id="409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50" y="496888"/>
            <a:ext cx="1847850" cy="1093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5638800"/>
            <a:ext cx="1447800" cy="920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 descr="D:\data\personal\photos\Zain Yamani photos\image00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67200" y="2819400"/>
            <a:ext cx="769793" cy="66675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581400" y="6019800"/>
            <a:ext cx="220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1600" b="1" dirty="0" smtClean="0">
                <a:solidFill>
                  <a:srgbClr val="7030A0"/>
                </a:solidFill>
              </a:rPr>
              <a:t> 20 شعبان، 1434 هـ</a:t>
            </a:r>
            <a:endParaRPr lang="en-US" sz="1600" b="1" dirty="0">
              <a:solidFill>
                <a:srgbClr val="7030A0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3200400" y="5486400"/>
            <a:ext cx="2895600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43634"/>
                </a:solidFill>
                <a:effectLst/>
                <a:uLnTx/>
                <a:uFillTx/>
                <a:latin typeface="Traditional Arabic" pitchFamily="2" charset="-78"/>
                <a:ea typeface="Calibri" pitchFamily="34" charset="0"/>
                <a:cs typeface="Arial" pitchFamily="34" charset="0"/>
              </a:rPr>
              <a:t>المحاضرة الرابعة</a:t>
            </a:r>
            <a:endParaRPr kumimoji="0" lang="ar-SA" sz="2400" b="1" i="0" u="none" strike="noStrike" kern="1200" cap="none" spc="0" normalizeH="0" baseline="0" noProof="0" dirty="0" smtClean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Traditional Arabic" pitchFamily="2" charset="-78"/>
              <a:ea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971800" y="533400"/>
            <a:ext cx="5715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r" rtl="1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ar-SA" sz="2400" b="1" dirty="0" smtClean="0">
                <a:solidFill>
                  <a:srgbClr val="595959"/>
                </a:solidFill>
                <a:latin typeface="Traditional Arabic" pitchFamily="2" charset="-78"/>
                <a:ea typeface="Calibri" pitchFamily="34" charset="0"/>
                <a:cs typeface="Arial" pitchFamily="34" charset="0"/>
              </a:rPr>
              <a:t>معالجة الصعوبات في المجموعة الرابعة من الأسئلة</a:t>
            </a:r>
          </a:p>
          <a:p>
            <a:pPr marL="0" marR="0" lvl="0" indent="0" algn="r" defTabSz="914400" rtl="1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dirty="0" smtClean="0">
                <a:ln>
                  <a:noFill/>
                </a:ln>
                <a:solidFill>
                  <a:srgbClr val="595959"/>
                </a:solidFill>
                <a:effectLst/>
                <a:latin typeface="Traditional Arabic" pitchFamily="2" charset="-78"/>
                <a:ea typeface="Calibri" pitchFamily="34" charset="0"/>
                <a:cs typeface="Arial" pitchFamily="34" charset="0"/>
              </a:rPr>
              <a:t>ما ينبغي علينا تعلـّمه من الفيزياء في مرحلة البكلريوس</a:t>
            </a:r>
          </a:p>
          <a:p>
            <a:pPr marL="0" marR="0" lvl="0" indent="0" algn="r" defTabSz="914400" rtl="1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sz="2400" b="1" baseline="0" dirty="0" smtClean="0">
                <a:solidFill>
                  <a:srgbClr val="595959"/>
                </a:solidFill>
                <a:latin typeface="Arial" pitchFamily="34" charset="0"/>
                <a:cs typeface="Arial" pitchFamily="34" charset="0"/>
              </a:rPr>
              <a:t>خاتمة..</a:t>
            </a:r>
            <a:endParaRPr kumimoji="0" lang="ar-S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91400" y="4876800"/>
            <a:ext cx="1202157" cy="1563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 descr="book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9800" y="4876800"/>
            <a:ext cx="1000370" cy="1524001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0" y="609600"/>
            <a:ext cx="2667000" cy="2869287"/>
            <a:chOff x="578370" y="1447800"/>
            <a:chExt cx="2667000" cy="2869287"/>
          </a:xfrm>
        </p:grpSpPr>
        <p:sp>
          <p:nvSpPr>
            <p:cNvPr id="8" name="Rectangle 7"/>
            <p:cNvSpPr/>
            <p:nvPr/>
          </p:nvSpPr>
          <p:spPr>
            <a:xfrm>
              <a:off x="578370" y="3886200"/>
              <a:ext cx="2667000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100" b="1" dirty="0" smtClean="0"/>
                <a:t>Fundamentals of Physics by David </a:t>
              </a:r>
              <a:r>
                <a:rPr lang="en-US" sz="1100" b="1" dirty="0" err="1" smtClean="0"/>
                <a:t>Halliday</a:t>
              </a:r>
              <a:r>
                <a:rPr lang="en-US" sz="1100" b="1" dirty="0" smtClean="0"/>
                <a:t>, Robert </a:t>
              </a:r>
              <a:r>
                <a:rPr lang="en-US" sz="1100" b="1" dirty="0" err="1" smtClean="0"/>
                <a:t>Resnick</a:t>
              </a:r>
              <a:r>
                <a:rPr lang="en-US" sz="1100" b="1" dirty="0" smtClean="0"/>
                <a:t>, and </a:t>
              </a:r>
              <a:r>
                <a:rPr lang="en-US" sz="1100" b="1" dirty="0" err="1" smtClean="0"/>
                <a:t>Jearl</a:t>
              </a:r>
              <a:r>
                <a:rPr lang="en-US" sz="1100" b="1" dirty="0" smtClean="0"/>
                <a:t> Walker</a:t>
              </a:r>
              <a:endParaRPr lang="en-US" sz="1100" dirty="0"/>
            </a:p>
          </p:txBody>
        </p:sp>
        <p:pic>
          <p:nvPicPr>
            <p:cNvPr id="9" name="Picture 8" descr="HRW book cover.jp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90600" y="1447800"/>
              <a:ext cx="1845558" cy="2358044"/>
            </a:xfrm>
            <a:prstGeom prst="rect">
              <a:avLst/>
            </a:prstGeom>
          </p:spPr>
        </p:pic>
      </p:grpSp>
      <p:sp>
        <p:nvSpPr>
          <p:cNvPr id="11" name="Rectangle 10"/>
          <p:cNvSpPr/>
          <p:nvPr/>
        </p:nvSpPr>
        <p:spPr>
          <a:xfrm>
            <a:off x="685800" y="4038600"/>
            <a:ext cx="8077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hlinkClick r:id="rId6"/>
              </a:rPr>
              <a:t>http://faculty.kfupm.edu.sa/phys/zhyamani/Arabic/Dawrat/Physics%20Review-1434-SPS/PR-1434-SPS.html</a:t>
            </a:r>
            <a:r>
              <a:rPr lang="ar-SA" sz="1400" dirty="0" smtClean="0"/>
              <a:t> </a:t>
            </a:r>
            <a:endParaRPr lang="en-US" sz="1400" dirty="0"/>
          </a:p>
        </p:txBody>
      </p:sp>
      <p:sp>
        <p:nvSpPr>
          <p:cNvPr id="12" name="Rectangle 11"/>
          <p:cNvSpPr/>
          <p:nvPr/>
        </p:nvSpPr>
        <p:spPr>
          <a:xfrm>
            <a:off x="1090320" y="4267200"/>
            <a:ext cx="3938899" cy="6124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rtl="1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ar-SA" sz="2000" b="1" dirty="0" smtClean="0">
                <a:solidFill>
                  <a:srgbClr val="00B050"/>
                </a:solidFill>
                <a:latin typeface="Traditional Arabic" pitchFamily="2" charset="-78"/>
                <a:ea typeface="Calibri" pitchFamily="34" charset="0"/>
                <a:cs typeface="Arial" pitchFamily="34" charset="0"/>
              </a:rPr>
              <a:t>الحلول الصحيح يمكن أخذها من ملفات الموقع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981200" y="381000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Topics in Undergraduate Physics</a:t>
            </a:r>
            <a:endParaRPr lang="en-US" sz="2400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762000" y="1066800"/>
            <a:ext cx="7620000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63242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Classical Mechanics:  “Classical Dynamic of Particles and Systems”, by Marion and Thornton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632423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63242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Electricity and Magnetism: “Introductory Electrodynamics”, by Griffith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632423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63242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Quantum Mechanics: “Modern Quantum Mechanics” by Sakurai, or “Principles of Quantum Mechanics” by Shankar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632423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63242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Thermodynamics: “Classical and Statistical Thermodynamics”, by Carter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632423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63242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Solid State Physics: “Introduction to Solid State Physics” by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63242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Kittel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63242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632423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63242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Electronics: “Electronic Principles”, by A.P.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63242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Malvino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632423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63242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For Math, I suggest: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63242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Calculus: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2" tooltip="blocked::http://search.barnesandnoble.com/BookSearch/isbnInquiry.asp?z=y&amp;EAN=9780871500076&amp;itm=10"/>
              </a:rPr>
              <a:t>Calculus with Analytic Geometry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63242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by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63242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Swokowski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632423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ts val="600"/>
              </a:spcBef>
              <a:buFontTx/>
              <a:buChar char="•"/>
              <a:tabLst>
                <a:tab pos="1371600" algn="l"/>
              </a:tabLst>
            </a:pPr>
            <a:r>
              <a:rPr lang="en-US" sz="2000" dirty="0" smtClean="0">
                <a:solidFill>
                  <a:srgbClr val="63242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Mathematical Physics: </a:t>
            </a:r>
          </a:p>
          <a:p>
            <a:pPr marL="0" lvl="1" eaLnBrk="0" fontAlgn="base" hangingPunct="0">
              <a:spcBef>
                <a:spcPts val="600"/>
              </a:spcBef>
              <a:buFont typeface="Symbol" pitchFamily="18" charset="2"/>
              <a:buChar char=""/>
              <a:tabLst>
                <a:tab pos="1371600" algn="l"/>
              </a:tabLst>
            </a:pPr>
            <a:r>
              <a:rPr lang="en-US" sz="2000" dirty="0" smtClean="0">
                <a:solidFill>
                  <a:srgbClr val="63242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Mathematical Methods for Physicists, by </a:t>
            </a:r>
            <a:r>
              <a:rPr lang="en-US" sz="2000" dirty="0" err="1" smtClean="0">
                <a:solidFill>
                  <a:srgbClr val="63242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Arfken</a:t>
            </a:r>
            <a:r>
              <a:rPr lang="en-US" sz="2000" dirty="0" smtClean="0">
                <a:solidFill>
                  <a:srgbClr val="63242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or, </a:t>
            </a:r>
          </a:p>
          <a:p>
            <a:pPr marL="0" lvl="1" eaLnBrk="0" fontAlgn="base" hangingPunct="0">
              <a:spcBef>
                <a:spcPts val="600"/>
              </a:spcBef>
              <a:buFont typeface="Symbol" pitchFamily="18" charset="2"/>
              <a:buChar char=""/>
              <a:tabLst>
                <a:tab pos="1371600" algn="l"/>
              </a:tabLst>
            </a:pPr>
            <a:r>
              <a:rPr lang="en-US" sz="2000" dirty="0" smtClean="0">
                <a:solidFill>
                  <a:srgbClr val="63242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Mathematical Methods of Physics by Mathews and </a:t>
            </a:r>
            <a:r>
              <a:rPr lang="en-US" sz="2000" dirty="0" smtClean="0">
                <a:solidFill>
                  <a:srgbClr val="63242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Walker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3" name="Picture 1" descr="skip to next title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81000" y="990600"/>
            <a:ext cx="85344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How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use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Mathematica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 do useful physics education [gives some general background about the power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Mathematica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and then go into specific examples of how codes are developed for insightful physics programming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].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Research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activity on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photocatalysis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patents; …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FTIR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 an application of Fourier Transforms (FT). Start with a hardcore review about FT synthesis/ analysis. I can probably add another application (in optics/ lens) for FT. This will demonstrate that FT is not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just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 mathematical tool to solve some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equation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How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things work.. including for example isotope separation, (atomic) clocks, batteries, ABS,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more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ealing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with Helmholtz equation (along with Poisson/ Laplace equations) in mathematical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methods..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trying to figure out the ‘big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picture’.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use of the concept of Potential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physics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Quasi-particles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solid state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physics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oncepts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related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semiconductor physics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Semiconductor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devices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circuits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!!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odern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day (optical) spectroscopy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Analytical, Optical and Microscopic Materials Characterization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13.  Used Math: some math in physics including integration, trigonometry, a bit of special functions.. try to give students a better taste to mathematics.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14.  Solve qualifying exams problems.. and/ or GRE problems.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81200" y="235803"/>
            <a:ext cx="487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Some suggested Topics that I might give in the coming months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362200" y="376535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Can we do Better??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438400" y="1905000"/>
            <a:ext cx="4191000" cy="2345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Time and effort commitment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Continuity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Reading, investigating,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researching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baseline="0" dirty="0" smtClean="0">
                <a:latin typeface="Times New Roman" pitchFamily="18" charset="0"/>
                <a:cs typeface="Times New Roman" pitchFamily="18" charset="0"/>
              </a:rPr>
              <a:t>Long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time working groups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Propagating good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culture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62200" y="304800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Can we do Better??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1723</TotalTime>
  <Words>306</Words>
  <Application>Microsoft Office PowerPoint</Application>
  <PresentationFormat>On-screen Show (4:3)</PresentationFormat>
  <Paragraphs>46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نشاط علمي صيفي مسا﻿ئل متنوعة في أساسيات ا﻿لفيزياء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التطبيقات الرياضية للفيزياء التجريبية</dc:title>
  <dc:creator/>
  <cp:lastModifiedBy>ITC</cp:lastModifiedBy>
  <cp:revision>31</cp:revision>
  <dcterms:created xsi:type="dcterms:W3CDTF">2006-08-16T00:00:00Z</dcterms:created>
  <dcterms:modified xsi:type="dcterms:W3CDTF">2013-06-29T20:22:10Z</dcterms:modified>
</cp:coreProperties>
</file>