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75" r:id="rId4"/>
    <p:sldId id="276" r:id="rId5"/>
    <p:sldId id="265" r:id="rId6"/>
    <p:sldId id="269" r:id="rId7"/>
    <p:sldId id="273" r:id="rId8"/>
    <p:sldId id="279" r:id="rId9"/>
    <p:sldId id="280" r:id="rId10"/>
    <p:sldId id="281" r:id="rId11"/>
    <p:sldId id="282" r:id="rId12"/>
    <p:sldId id="277" r:id="rId13"/>
    <p:sldId id="274" r:id="rId14"/>
    <p:sldId id="261" r:id="rId15"/>
    <p:sldId id="260" r:id="rId16"/>
    <p:sldId id="283" r:id="rId17"/>
    <p:sldId id="286" r:id="rId18"/>
    <p:sldId id="290" r:id="rId19"/>
    <p:sldId id="285" r:id="rId20"/>
    <p:sldId id="284" r:id="rId21"/>
    <p:sldId id="289" r:id="rId22"/>
    <p:sldId id="293" r:id="rId23"/>
    <p:sldId id="292" r:id="rId24"/>
    <p:sldId id="294" r:id="rId25"/>
    <p:sldId id="295" r:id="rId26"/>
    <p:sldId id="291" r:id="rId27"/>
    <p:sldId id="258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SPS%20short%20course%20on%20math%20in%20physics%20(3-1434)\Academic\presentations\Math%20Intro\grav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ar-SA"/>
              <a:t>مربع</a:t>
            </a:r>
            <a:r>
              <a:rPr lang="ar-SA" baseline="0"/>
              <a:t> زمن السقوط من ارتفاعات مختلفة</a:t>
            </a:r>
            <a:endParaRPr lang="en-US"/>
          </a:p>
        </c:rich>
      </c:tx>
      <c:layout>
        <c:manualLayout>
          <c:xMode val="edge"/>
          <c:yMode val="edge"/>
          <c:x val="0.38588926289060327"/>
          <c:y val="1.2108667183748069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Sheet1!$E$4</c:f>
              <c:strCache>
                <c:ptCount val="1"/>
                <c:pt idx="0">
                  <c:v>t-squared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Eq val="1"/>
            <c:trendlineLbl>
              <c:layout>
                <c:manualLayout>
                  <c:x val="-0.43433040467846656"/>
                  <c:y val="0.2085517700344811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/>
                      <a:t>t</a:t>
                    </a:r>
                    <a:r>
                      <a:rPr lang="en-US" sz="2000" baseline="30000"/>
                      <a:t>2</a:t>
                    </a:r>
                    <a:r>
                      <a:rPr lang="en-US" sz="2000" baseline="0"/>
                      <a:t> = 0.200 h</a:t>
                    </a:r>
                    <a:endParaRPr lang="en-US" sz="2000"/>
                  </a:p>
                </c:rich>
              </c:tx>
              <c:numFmt formatCode="#,##0.000" sourceLinked="0"/>
            </c:trendlineLbl>
          </c:trendline>
          <c:xVal>
            <c:numRef>
              <c:f>Sheet1!$B$5:$B$43</c:f>
              <c:numCache>
                <c:formatCode>General</c:formatCode>
                <c:ptCount val="39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  <c:pt idx="25">
                  <c:v>13.5</c:v>
                </c:pt>
                <c:pt idx="26">
                  <c:v>14</c:v>
                </c:pt>
                <c:pt idx="27">
                  <c:v>14.5</c:v>
                </c:pt>
                <c:pt idx="28">
                  <c:v>15</c:v>
                </c:pt>
                <c:pt idx="29">
                  <c:v>15.5</c:v>
                </c:pt>
                <c:pt idx="30">
                  <c:v>16</c:v>
                </c:pt>
                <c:pt idx="31">
                  <c:v>16.5</c:v>
                </c:pt>
                <c:pt idx="32">
                  <c:v>17</c:v>
                </c:pt>
                <c:pt idx="33">
                  <c:v>17.5</c:v>
                </c:pt>
                <c:pt idx="34">
                  <c:v>18</c:v>
                </c:pt>
                <c:pt idx="35">
                  <c:v>18.5</c:v>
                </c:pt>
                <c:pt idx="36">
                  <c:v>19</c:v>
                </c:pt>
                <c:pt idx="37">
                  <c:v>19.5</c:v>
                </c:pt>
                <c:pt idx="38">
                  <c:v>20</c:v>
                </c:pt>
              </c:numCache>
            </c:numRef>
          </c:xVal>
          <c:yVal>
            <c:numRef>
              <c:f>Sheet1!$E$5:$E$43</c:f>
              <c:numCache>
                <c:formatCode>General</c:formatCode>
                <c:ptCount val="39"/>
                <c:pt idx="0">
                  <c:v>0.19360000000000008</c:v>
                </c:pt>
                <c:pt idx="1">
                  <c:v>0.30250000000000027</c:v>
                </c:pt>
                <c:pt idx="2">
                  <c:v>0.42250000000000026</c:v>
                </c:pt>
                <c:pt idx="3">
                  <c:v>0.49000000000000021</c:v>
                </c:pt>
                <c:pt idx="4">
                  <c:v>0.64000000000000068</c:v>
                </c:pt>
                <c:pt idx="5">
                  <c:v>0.72249999999999992</c:v>
                </c:pt>
                <c:pt idx="6">
                  <c:v>0.81</c:v>
                </c:pt>
                <c:pt idx="7">
                  <c:v>0.90249999999999997</c:v>
                </c:pt>
                <c:pt idx="8">
                  <c:v>0.98009999999999997</c:v>
                </c:pt>
                <c:pt idx="9">
                  <c:v>1.0815999999999992</c:v>
                </c:pt>
                <c:pt idx="10">
                  <c:v>1.2321000000000002</c:v>
                </c:pt>
                <c:pt idx="11">
                  <c:v>1.299599999999999</c:v>
                </c:pt>
                <c:pt idx="12">
                  <c:v>1.44</c:v>
                </c:pt>
                <c:pt idx="13">
                  <c:v>1.4883999999999991</c:v>
                </c:pt>
                <c:pt idx="14">
                  <c:v>1.5875999999999992</c:v>
                </c:pt>
                <c:pt idx="15">
                  <c:v>1.6900000000000011</c:v>
                </c:pt>
                <c:pt idx="16">
                  <c:v>1.7956000000000001</c:v>
                </c:pt>
                <c:pt idx="17">
                  <c:v>1.932099999999999</c:v>
                </c:pt>
                <c:pt idx="18">
                  <c:v>1.9881</c:v>
                </c:pt>
                <c:pt idx="19">
                  <c:v>2.1025</c:v>
                </c:pt>
                <c:pt idx="20">
                  <c:v>2.25</c:v>
                </c:pt>
                <c:pt idx="21">
                  <c:v>2.3103999999999987</c:v>
                </c:pt>
                <c:pt idx="22">
                  <c:v>2.3103999999999987</c:v>
                </c:pt>
                <c:pt idx="23">
                  <c:v>2.5600000000000005</c:v>
                </c:pt>
                <c:pt idx="24">
                  <c:v>2.5600000000000005</c:v>
                </c:pt>
                <c:pt idx="25">
                  <c:v>2.7224999999999997</c:v>
                </c:pt>
                <c:pt idx="26">
                  <c:v>2.7888999999999999</c:v>
                </c:pt>
                <c:pt idx="27">
                  <c:v>2.8899999999999997</c:v>
                </c:pt>
                <c:pt idx="28">
                  <c:v>3.0276000000000001</c:v>
                </c:pt>
                <c:pt idx="29">
                  <c:v>3.0975999999999999</c:v>
                </c:pt>
                <c:pt idx="30">
                  <c:v>3.2040999999999999</c:v>
                </c:pt>
                <c:pt idx="31">
                  <c:v>3.312399999999998</c:v>
                </c:pt>
                <c:pt idx="32">
                  <c:v>3.3855999999999997</c:v>
                </c:pt>
                <c:pt idx="33">
                  <c:v>3.4968999999999983</c:v>
                </c:pt>
                <c:pt idx="34">
                  <c:v>3.61</c:v>
                </c:pt>
                <c:pt idx="35">
                  <c:v>3.7248999999999999</c:v>
                </c:pt>
                <c:pt idx="36">
                  <c:v>3.802499999999998</c:v>
                </c:pt>
                <c:pt idx="37">
                  <c:v>3.8809</c:v>
                </c:pt>
                <c:pt idx="38">
                  <c:v>3.9601000000000002</c:v>
                </c:pt>
              </c:numCache>
            </c:numRef>
          </c:yVal>
        </c:ser>
        <c:axId val="60337536"/>
        <c:axId val="60347904"/>
      </c:scatterChart>
      <c:valAx>
        <c:axId val="60337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ar-SA" sz="1800"/>
                  <a:t> الارتفاع</a:t>
                </a:r>
                <a:r>
                  <a:rPr lang="ar-SA" sz="1800" baseline="0"/>
                  <a:t> (متر)</a:t>
                </a:r>
                <a:endParaRPr lang="en-US" sz="1800"/>
              </a:p>
            </c:rich>
          </c:tx>
          <c:layout/>
        </c:title>
        <c:numFmt formatCode="General" sourceLinked="1"/>
        <c:tickLblPos val="nextTo"/>
        <c:crossAx val="60347904"/>
        <c:crosses val="autoZero"/>
        <c:crossBetween val="midCat"/>
      </c:valAx>
      <c:valAx>
        <c:axId val="60347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ar-SA" sz="1600" dirty="0"/>
                  <a:t>مربع الزمن</a:t>
                </a:r>
                <a:r>
                  <a:rPr lang="ar-SA" sz="1600" baseline="0" dirty="0"/>
                  <a:t> (</a:t>
                </a:r>
                <a:r>
                  <a:rPr lang="ar-SA" sz="1600" baseline="0" dirty="0" smtClean="0"/>
                  <a:t>ثانية)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crossAx val="60337536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4F60C-0CC3-453B-B98C-7E57C8491F0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214A-5F40-4CC7-9D4C-6DBBF115A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Animated Emoticons at:</a:t>
            </a:r>
          </a:p>
          <a:p>
            <a:r>
              <a:rPr lang="en-US" dirty="0" smtClean="0"/>
              <a:t>http://heathersanimations.com/</a:t>
            </a:r>
          </a:p>
          <a:p>
            <a:r>
              <a:rPr lang="en-US" dirty="0" smtClean="0"/>
              <a:t>http://www.skamu.com/free-icons/animated/</a:t>
            </a:r>
          </a:p>
          <a:p>
            <a:r>
              <a:rPr lang="en-US" dirty="0" smtClean="0"/>
              <a:t>http://www.glitter-graphics.com/</a:t>
            </a:r>
          </a:p>
          <a:p>
            <a:r>
              <a:rPr lang="en-US" dirty="0" smtClean="0"/>
              <a:t>http://www.bellsnwhistles.com/index.html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214A-5F40-4CC7-9D4C-6DBBF115A5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ambridge%20Handbook%20for%20Physics%20Formulas/Cambridge%20Handbook%20for%20Physics%20Formulas-part-1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Cambridge%20Handbook%20for%20Physics%20Formulas/Cambridge%20Handbook%20for%20Physics%20Formulas-part-2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lines%20and%20planes.n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Gradient%20curls%20divergence%20Laplace%20of%20functions.nb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rtl="1"/>
            <a: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سلسلة محاضرات حول</a:t>
            </a:r>
            <a:b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</a:br>
            <a:r>
              <a:rPr lang="ar-SA" b="1" dirty="0" smtClean="0">
                <a:solidFill>
                  <a:srgbClr val="0070C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التطبيقات الرياضية للفيزياء التجريبية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066800"/>
          </a:xfrm>
        </p:spPr>
        <p:txBody>
          <a:bodyPr>
            <a:normAutofit/>
          </a:bodyPr>
          <a:lstStyle/>
          <a:p>
            <a:pPr rtl="1"/>
            <a:r>
              <a:rPr lang="ar-SA" sz="1600" b="1" dirty="0" smtClean="0">
                <a:solidFill>
                  <a:srgbClr val="943634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زين بن حسن يماني</a:t>
            </a:r>
            <a:endParaRPr lang="en-US" sz="1600" b="1" dirty="0" smtClean="0">
              <a:solidFill>
                <a:srgbClr val="595959"/>
              </a:solidFill>
              <a:latin typeface="Traditional Arabic" pitchFamily="2" charset="-78"/>
              <a:ea typeface="Calibri" pitchFamily="34" charset="0"/>
              <a:cs typeface="Arial" pitchFamily="34" charset="0"/>
            </a:endParaRPr>
          </a:p>
          <a:p>
            <a:pPr rtl="1"/>
            <a:r>
              <a:rPr lang="ar-SA" sz="16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رئيس قسم المعلمين بالجمعية العلمية السعودية للعلوم الفيزيائية</a:t>
            </a:r>
          </a:p>
          <a:p>
            <a:pPr rtl="1"/>
            <a:r>
              <a:rPr lang="ar-SA" sz="16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مدير مركز التميز البحثي لتقنية النانو بجامعة الملك فهد للبترول والمعادن و</a:t>
            </a:r>
            <a:endParaRPr lang="en-US" sz="1600" dirty="0"/>
          </a:p>
        </p:txBody>
      </p:sp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496888"/>
            <a:ext cx="18478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2514600" cy="159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67068"/>
            <a:ext cx="2438400" cy="158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9000" y="4614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7030A0"/>
                </a:solidFill>
              </a:rPr>
              <a:t>13-20 ربيع الأول، 1434 هـ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28194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37452" y="4394537"/>
            <a:ext cx="280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</a:rPr>
              <a:t>ماذا عن دقة القياس.. و الخانات المعتبرة.. و كيف يؤثر ذلك في تحديد البارامترات؟!؟!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828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dirty="0" smtClean="0"/>
              <a:t>لحظة!!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81400" y="76200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Probability, mean, median, maximum probability</a:t>
            </a:r>
          </a:p>
          <a:p>
            <a:r>
              <a:rPr lang="en-US" dirty="0" smtClean="0"/>
              <a:t>Binomial, Gaussian &amp; Poisson distributions</a:t>
            </a:r>
          </a:p>
          <a:p>
            <a:r>
              <a:rPr lang="en-US" dirty="0" smtClean="0"/>
              <a:t>Least Squares fit</a:t>
            </a:r>
          </a:p>
        </p:txBody>
      </p:sp>
      <p:pic>
        <p:nvPicPr>
          <p:cNvPr id="1032" name="Picture 8" descr="http://i.ebayimg.com/t/Data-Reduction-and-Error-Analysis-for-the-Physical-Sciences-Philip-Bevington-D-/00/s/NTAwWDMyNw==/$(KGrHqR,!qIFDQwzRv7MBQ6p0q4kIg~~6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70787" cy="19431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1280623" cy="19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5105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y = a + b x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038600"/>
            <a:ext cx="38274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38400" y="3124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Least Squares Fit to a straight line: </a:t>
            </a:r>
            <a:r>
              <a:rPr lang="en-US" dirty="0" smtClean="0">
                <a:solidFill>
                  <a:srgbClr val="00B0F0"/>
                </a:solidFill>
              </a:rPr>
              <a:t>y = a + b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2667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2400" dirty="0" smtClean="0"/>
              <a:t>هيّ على السبورة؟!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1219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مثال آخر للقياس المخبري..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2590800"/>
            <a:ext cx="5562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dk1"/>
                </a:solidFill>
              </a:rPr>
              <a:t>A radioactive specimen has radioactive atoms of a specific type that emit with an intensity that follows the well know relation: I = I</a:t>
            </a:r>
            <a:r>
              <a:rPr lang="en-US" sz="2000" baseline="-30000" dirty="0" smtClean="0">
                <a:solidFill>
                  <a:schemeClr val="dk1"/>
                </a:solidFill>
              </a:rPr>
              <a:t>0</a:t>
            </a:r>
            <a:r>
              <a:rPr lang="en-US" sz="2000" dirty="0" smtClean="0">
                <a:solidFill>
                  <a:schemeClr val="dk1"/>
                </a:solidFill>
              </a:rPr>
              <a:t> e</a:t>
            </a:r>
            <a:r>
              <a:rPr lang="en-US" sz="2000" baseline="30000" dirty="0" smtClean="0">
                <a:solidFill>
                  <a:schemeClr val="dk1"/>
                </a:solidFill>
              </a:rPr>
              <a:t>-</a:t>
            </a:r>
            <a:r>
              <a:rPr lang="en-US" sz="2000" baseline="30000" dirty="0" err="1" smtClean="0">
                <a:solidFill>
                  <a:schemeClr val="dk1"/>
                </a:solidFill>
                <a:latin typeface="Symbol" pitchFamily="18" charset="2"/>
              </a:rPr>
              <a:t>l</a:t>
            </a:r>
            <a:r>
              <a:rPr lang="en-US" sz="2000" baseline="30000" dirty="0" err="1" smtClean="0">
                <a:solidFill>
                  <a:schemeClr val="dk1"/>
                </a:solidFill>
              </a:rPr>
              <a:t>t</a:t>
            </a:r>
            <a:r>
              <a:rPr lang="en-US" sz="2000" dirty="0" smtClean="0">
                <a:solidFill>
                  <a:schemeClr val="dk1"/>
                </a:solidFill>
              </a:rPr>
              <a:t>, where I</a:t>
            </a:r>
            <a:r>
              <a:rPr lang="en-US" sz="2000" baseline="-30000" dirty="0" smtClean="0">
                <a:solidFill>
                  <a:schemeClr val="dk1"/>
                </a:solidFill>
              </a:rPr>
              <a:t>0</a:t>
            </a:r>
            <a:r>
              <a:rPr lang="en-US" sz="2000" dirty="0" smtClean="0">
                <a:solidFill>
                  <a:schemeClr val="dk1"/>
                </a:solidFill>
              </a:rPr>
              <a:t> is the initial intensity and is equal to </a:t>
            </a:r>
            <a:r>
              <a:rPr lang="en-US" sz="2000" dirty="0" smtClean="0">
                <a:solidFill>
                  <a:schemeClr val="dk1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dk1"/>
                </a:solidFill>
              </a:rPr>
              <a:t>*N</a:t>
            </a:r>
            <a:r>
              <a:rPr lang="en-US" sz="2000" baseline="-30000" dirty="0" smtClean="0">
                <a:solidFill>
                  <a:schemeClr val="dk1"/>
                </a:solidFill>
              </a:rPr>
              <a:t>0</a:t>
            </a:r>
            <a:r>
              <a:rPr lang="en-US" sz="2000" dirty="0" smtClean="0">
                <a:solidFill>
                  <a:schemeClr val="dk1"/>
                </a:solidFill>
              </a:rPr>
              <a:t>, with N</a:t>
            </a:r>
            <a:r>
              <a:rPr lang="en-US" sz="2000" baseline="-30000" dirty="0" smtClean="0">
                <a:solidFill>
                  <a:schemeClr val="dk1"/>
                </a:solidFill>
              </a:rPr>
              <a:t>0</a:t>
            </a:r>
            <a:r>
              <a:rPr lang="en-US" sz="2000" dirty="0" smtClean="0">
                <a:solidFill>
                  <a:schemeClr val="dk1"/>
                </a:solidFill>
              </a:rPr>
              <a:t> being the initial number of radioactive atoms in the specimen.</a:t>
            </a:r>
          </a:p>
          <a:p>
            <a:pPr fontAlgn="base"/>
            <a:endParaRPr lang="en-US" sz="2000" dirty="0" smtClean="0">
              <a:solidFill>
                <a:schemeClr val="dk1"/>
              </a:solidFill>
            </a:endParaRPr>
          </a:p>
          <a:p>
            <a:pPr fontAlgn="base"/>
            <a:r>
              <a:rPr lang="en-US" sz="2000" dirty="0" smtClean="0">
                <a:solidFill>
                  <a:schemeClr val="dk1"/>
                </a:solidFill>
              </a:rPr>
              <a:t>The table gives the radioactivity intensity measured against time.</a:t>
            </a:r>
          </a:p>
          <a:p>
            <a:endParaRPr lang="en-US" sz="2000" dirty="0" smtClean="0"/>
          </a:p>
          <a:p>
            <a:r>
              <a:rPr lang="en-US" sz="2000" dirty="0" smtClean="0"/>
              <a:t>Find the half-life of this radioactive material, and the initial number of radioactive atoms.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53200" y="1828791"/>
          <a:ext cx="2378488" cy="4876809"/>
        </p:xfrm>
        <a:graphic>
          <a:graphicData uri="http://schemas.openxmlformats.org/drawingml/2006/table">
            <a:tbl>
              <a:tblPr/>
              <a:tblGrid>
                <a:gridCol w="1087723"/>
                <a:gridCol w="1290765"/>
              </a:tblGrid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Time (min)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Intensity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2.67868E+11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2.4993E+11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2.33193E+11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2.17576E+11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2.03006E+11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1.89411E+11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1.76727E+11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1.64892E+11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1.5385E+11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1.43547E+11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1.33934E+11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1.24965E+11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1.16596E+11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1.08788E+11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1.01503E+11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94705651600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88363497427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82446058347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76924892459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71773462535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76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ListPlot</a:t>
            </a:r>
            <a:r>
              <a:rPr lang="en-US" sz="1400" dirty="0" smtClean="0"/>
              <a:t>-Table of sum of three sinusoids. Then FFT the data, and compare with reconstructed function.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274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362200"/>
            <a:ext cx="274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6355" y="2276475"/>
            <a:ext cx="274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33600" y="4953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y(x) = 5 sin(2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/250) + 1 sin(2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/100) + 3 sin(2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/50)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86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نتحدث أكثر عن تحويل فوريير في يوم آخر، بإذن الله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09800"/>
            <a:ext cx="4876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عليك بهذا الكتابة لمراجعة ما يحسن بطالب العلم/ فيزيائي </a:t>
            </a:r>
            <a:r>
              <a:rPr lang="ar-SA" sz="2800" b="1" dirty="0" smtClean="0">
                <a:solidFill>
                  <a:srgbClr val="00B0F0"/>
                </a:solidFill>
                <a:latin typeface="Traditional Arabic" pitchFamily="2" charset="-78"/>
                <a:ea typeface="Calibri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ar-SA" sz="2000" b="1" dirty="0" smtClean="0">
              <a:solidFill>
                <a:srgbClr val="00B0F0"/>
              </a:solidFill>
              <a:latin typeface="Traditional Arabic" pitchFamily="2" charset="-78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algn="ctr" rtl="1"/>
            <a:r>
              <a:rPr lang="ar-SA" sz="20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 معرفته </a:t>
            </a:r>
            <a:r>
              <a:rPr lang="ar-SA" sz="2000" b="1" dirty="0" smtClean="0">
                <a:solidFill>
                  <a:srgbClr val="595959"/>
                </a:solidFill>
                <a:cs typeface="Arial" pitchFamily="34" charset="0"/>
                <a:sym typeface="Wingdings" pitchFamily="2" charset="2"/>
              </a:rPr>
              <a:t>من معادلات رياضية متعلقة بالفيزياء</a:t>
            </a:r>
            <a:endParaRPr lang="en-US" sz="2000" dirty="0"/>
          </a:p>
        </p:txBody>
      </p:sp>
      <p:pic>
        <p:nvPicPr>
          <p:cNvPr id="102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450986"/>
            <a:ext cx="2209800" cy="28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1752600" y="4267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Part-1</a:t>
            </a:r>
            <a:endParaRPr lang="en-US" dirty="0"/>
          </a:p>
        </p:txBody>
      </p:sp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6019800" y="4267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Part-2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276600" y="20574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الدوال الرياضية و مدلولاتها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2743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371600" y="5562600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z - 2x - 7y = 0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0"/>
            <a:ext cx="2743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758478" y="5574268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z - 5x</a:t>
            </a:r>
            <a:r>
              <a:rPr lang="en-US" b="1" baseline="30000" dirty="0" smtClean="0"/>
              <a:t>2</a:t>
            </a:r>
            <a:r>
              <a:rPr lang="en-US" b="1" dirty="0" smtClean="0"/>
              <a:t> + 7y</a:t>
            </a:r>
            <a:r>
              <a:rPr lang="en-US" b="1" baseline="30000" dirty="0" smtClean="0"/>
              <a:t>2</a:t>
            </a:r>
            <a:r>
              <a:rPr lang="en-US" b="1" dirty="0" smtClean="0"/>
              <a:t> = 0</a:t>
            </a:r>
            <a:endParaRPr lang="en-US" dirty="0"/>
          </a:p>
        </p:txBody>
      </p:sp>
      <p:sp>
        <p:nvSpPr>
          <p:cNvPr id="9" name="TextBox 8">
            <a:hlinkClick r:id="rId4" action="ppaction://hlinkfile"/>
          </p:cNvPr>
          <p:cNvSpPr txBox="1"/>
          <p:nvPr/>
        </p:nvSpPr>
        <p:spPr>
          <a:xfrm>
            <a:off x="35052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urlz MT" pitchFamily="82" charset="0"/>
              </a:rPr>
              <a:t>Mathematica</a:t>
            </a:r>
            <a:r>
              <a:rPr lang="en-US" b="1" dirty="0" smtClean="0">
                <a:latin typeface="Curlz MT" pitchFamily="82" charset="0"/>
              </a:rPr>
              <a:t> code</a:t>
            </a:r>
            <a:endParaRPr lang="en-US" b="1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7400" y="20690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Gradient, curls, divergence, and Laplace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2743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429000"/>
            <a:ext cx="2743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19400"/>
            <a:ext cx="2390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1752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/>
              <a:t>الممال، الإلتفاف، الإنفراج و اللابلاس للدوال</a:t>
            </a:r>
            <a:endParaRPr lang="en-US" dirty="0" smtClean="0"/>
          </a:p>
        </p:txBody>
      </p:sp>
      <p:sp>
        <p:nvSpPr>
          <p:cNvPr id="9" name="TextBox 8">
            <a:hlinkClick r:id="rId5" action="ppaction://hlinkfile"/>
          </p:cNvPr>
          <p:cNvSpPr txBox="1"/>
          <p:nvPr/>
        </p:nvSpPr>
        <p:spPr>
          <a:xfrm>
            <a:off x="35052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urlz MT" pitchFamily="82" charset="0"/>
              </a:rPr>
              <a:t>Mathematica</a:t>
            </a:r>
            <a:r>
              <a:rPr lang="en-US" b="1" dirty="0" smtClean="0">
                <a:latin typeface="Curlz MT" pitchFamily="82" charset="0"/>
              </a:rPr>
              <a:t> code</a:t>
            </a:r>
            <a:endParaRPr lang="en-US" b="1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7400" y="20690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Gradient, curls, divergence, and Laplace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133600" y="1752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/>
              <a:t>الممال، الإلتفاف، الإنفراج و اللابلاس للدوال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/>
              <a:t>حبذا التعرف على المتطابقات الرياضية لهذه العوامل في النظام الإسطواني (و الكروي كذلك)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7344" y="1671935"/>
            <a:ext cx="4932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/>
              <a:t>نظرية الإنفراج		 </a:t>
            </a:r>
            <a:r>
              <a:rPr lang="en-US" b="1" dirty="0" smtClean="0"/>
              <a:t>Divergence theorem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4861" y="2369403"/>
            <a:ext cx="7484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 smtClean="0"/>
              <a:t>فكرته: أن التدفق عبر سطح مغلق يساوي مجمل إنفراج المجال في الفراغ (الحجمي) المحدود بالسطح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19400" y="3244096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dirty="0" smtClean="0"/>
              <a:t>واضح!!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54819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قوامن على  السبورة!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سؤال: ماذا نقصد بالكميات الأساسية و الكميات المشتقة؟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9175" y="1752600"/>
            <a:ext cx="639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 smtClean="0"/>
              <a:t>نظرية ستوكسز				 </a:t>
            </a:r>
            <a:r>
              <a:rPr lang="en-US" dirty="0" smtClean="0"/>
              <a:t>Stokes’ theorem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9175" y="1752600"/>
            <a:ext cx="639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 smtClean="0"/>
              <a:t>نظرية ستوكسز				 </a:t>
            </a:r>
            <a:r>
              <a:rPr lang="en-US" dirty="0" smtClean="0"/>
              <a:t>Stokes’ theorem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505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على  السبورة على طول..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52600" y="16002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dimension Taylor series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Maclaurin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series: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52600" y="16002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dimension Taylor series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Maclaurin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series: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14600" y="3105835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Apply Taylor series on (1 + x)</a:t>
            </a:r>
            <a:r>
              <a:rPr lang="en-US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to binomial series.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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this is a very useful expansion.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52600" y="1600200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You can also get the right answer if you memorize the binomial theorem!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971800"/>
            <a:ext cx="3200400" cy="6598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Is the gravitation potential near earth: is it m g h, or –G m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/r?</a:t>
            </a:r>
            <a:endParaRPr lang="en-US" sz="11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27432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Apply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Maclaurin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series to find expansion of sin[x], for small x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2819400"/>
            <a:ext cx="504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Multi-dimensional Taylor series !!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3669" y="2438400"/>
            <a:ext cx="6838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في هذا القدر كفاية، و لننتقل إلى القياسات الزمنية لمطيافية التألق!!</a:t>
            </a:r>
            <a:endParaRPr lang="en-US" sz="2400" dirty="0"/>
          </a:p>
        </p:txBody>
      </p:sp>
      <p:pic>
        <p:nvPicPr>
          <p:cNvPr id="6" name="Picture 5" descr="Smile photo Smil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6" descr="Laughing Smiley photo LaughingSmile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979319"/>
            <a:ext cx="595313" cy="440532"/>
          </a:xfrm>
          <a:prstGeom prst="rect">
            <a:avLst/>
          </a:prstGeom>
          <a:noFill/>
        </p:spPr>
      </p:pic>
      <p:pic>
        <p:nvPicPr>
          <p:cNvPr id="9" name="Picture 14" descr="firework  anim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181599"/>
            <a:ext cx="762000" cy="76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سؤال: ماذا نقصد بالكميات الأساسية و الكميات المشتقة؟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18129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سؤال: ما هي الكميات الأساسية في الطبيعة؟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سؤال: ما هي وحدات القياس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سؤال: ما هي وحدات القياس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25749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سؤال: ما فائدة استخدام الوحدات الدولية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تعليقي على الموضوع  </a:t>
            </a:r>
            <a:r>
              <a:rPr lang="ar-SA" sz="2000" b="1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21326" y="2286000"/>
            <a:ext cx="242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/>
              <a:t>القياس المخبري (التجريبي)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505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أعطوني أمثلة..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001" y="685800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مقدمة فلسفية في الكميات و الثوابت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1219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/>
              <a:t>مثال تقليدي للقياس المخبري..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29000" y="2362200"/>
            <a:ext cx="3657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/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Arial" pitchFamily="34" charset="0"/>
                <a:cs typeface="Arial" pitchFamily="34" charset="0"/>
              </a:rPr>
              <a:t>نقيس</a:t>
            </a:r>
            <a:r>
              <a:rPr kumimoji="0" lang="ar-SA" sz="2000" b="0" i="0" u="none" strike="noStrike" cap="none" normalizeH="0" dirty="0" smtClean="0">
                <a:ln>
                  <a:noFill/>
                </a:ln>
                <a:solidFill>
                  <a:schemeClr val="dk1"/>
                </a:solidFill>
                <a:effectLst/>
                <a:latin typeface="Arial" pitchFamily="34" charset="0"/>
                <a:cs typeface="Arial" pitchFamily="34" charset="0"/>
              </a:rPr>
              <a:t> زمن سقوط كرة حديد من ارتفاعات مختلفة، فنجد أن زمن السقوط كما في الجدول.</a:t>
            </a:r>
          </a:p>
          <a:p>
            <a:pPr algn="r" rtl="1" fontAlgn="base"/>
            <a:endParaRPr kumimoji="0" lang="ar-SA" sz="2000" b="0" i="0" u="none" strike="noStrike" cap="none" normalizeH="0" dirty="0" smtClean="0">
              <a:ln>
                <a:noFill/>
              </a:ln>
              <a:solidFill>
                <a:schemeClr val="dk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 rtl="1" fontAlgn="base"/>
            <a:r>
              <a:rPr lang="ar-SA" sz="2000" baseline="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احسب</a:t>
            </a:r>
            <a:r>
              <a:rPr lang="ar-SA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عجلة التسارع الناتجة عن الجاذبية.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228600"/>
          <a:ext cx="1905000" cy="7488880"/>
        </p:xfrm>
        <a:graphic>
          <a:graphicData uri="http://schemas.openxmlformats.org/drawingml/2006/table">
            <a:tbl>
              <a:tblPr/>
              <a:tblGrid>
                <a:gridCol w="944730"/>
                <a:gridCol w="960270"/>
              </a:tblGrid>
              <a:tr h="156210"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الزمن (ثانية)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الارتفاع (متر)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1.26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1.41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1.52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1.52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1.84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1.93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1.97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19.5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1.99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42" marR="4342" marT="4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04800" y="381000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847</Words>
  <Application>Microsoft Office PowerPoint</Application>
  <PresentationFormat>On-screen Show (4:3)</PresentationFormat>
  <Paragraphs>219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سلسلة محاضرات حول التطبيقات الرياضية للفيزياء التجريبية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التطبيقات الرياضية للفيزياء التجريبية</dc:title>
  <dc:creator/>
  <cp:lastModifiedBy>ITC</cp:lastModifiedBy>
  <cp:revision>17</cp:revision>
  <dcterms:created xsi:type="dcterms:W3CDTF">2006-08-16T00:00:00Z</dcterms:created>
  <dcterms:modified xsi:type="dcterms:W3CDTF">2013-01-25T18:55:10Z</dcterms:modified>
</cp:coreProperties>
</file>