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8" r:id="rId4"/>
    <p:sldId id="267" r:id="rId5"/>
    <p:sldId id="270" r:id="rId6"/>
    <p:sldId id="276" r:id="rId7"/>
    <p:sldId id="275" r:id="rId8"/>
    <p:sldId id="277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34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4F60C-0CC3-453B-B98C-7E57C8491F0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E214A-5F40-4CC7-9D4C-6DBBF115A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Animated Emoticons at:</a:t>
            </a:r>
          </a:p>
          <a:p>
            <a:r>
              <a:rPr lang="en-US" dirty="0" smtClean="0"/>
              <a:t>http://heathersanimations.com/</a:t>
            </a:r>
          </a:p>
          <a:p>
            <a:r>
              <a:rPr lang="en-US" dirty="0" smtClean="0"/>
              <a:t>http://www.skamu.com/free-icons/animated/</a:t>
            </a:r>
          </a:p>
          <a:p>
            <a:r>
              <a:rPr lang="en-US" dirty="0" smtClean="0"/>
              <a:t>http://www.glitter-graphics.com/</a:t>
            </a:r>
          </a:p>
          <a:p>
            <a:r>
              <a:rPr lang="en-US" dirty="0" smtClean="0"/>
              <a:t>http://www.bellsnwhistles.com/index.html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Math%20Intro/Math%20Intro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pPr rtl="1"/>
            <a: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سلسلة محاضرات حول</a:t>
            </a:r>
            <a:b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</a:br>
            <a:r>
              <a:rPr lang="ar-SA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التطبيقات الرياضية للفيزياء التجريبية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066800"/>
          </a:xfrm>
        </p:spPr>
        <p:txBody>
          <a:bodyPr>
            <a:normAutofit/>
          </a:bodyPr>
          <a:lstStyle/>
          <a:p>
            <a:pPr rtl="1"/>
            <a:r>
              <a:rPr lang="ar-SA" sz="1600" b="1" dirty="0" smtClean="0">
                <a:solidFill>
                  <a:srgbClr val="943634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زين بن حسن يماني</a:t>
            </a:r>
            <a:endParaRPr lang="en-US" sz="1600" b="1" dirty="0" smtClean="0">
              <a:solidFill>
                <a:srgbClr val="595959"/>
              </a:solidFill>
              <a:latin typeface="Traditional Arabic" pitchFamily="2" charset="-78"/>
              <a:ea typeface="Calibri" pitchFamily="34" charset="0"/>
              <a:cs typeface="Arial" pitchFamily="34" charset="0"/>
            </a:endParaRP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رئيس قسم المعلمين بالجمعية العلمية السعودية للعلوم الفيزيائية</a:t>
            </a: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مدير مركز التميز البحثي لتقنية النانو بجامعة الملك فهد للبترول والمعادن و</a:t>
            </a:r>
            <a:endParaRPr lang="en-US" sz="1600" dirty="0"/>
          </a:p>
        </p:txBody>
      </p:sp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496888"/>
            <a:ext cx="184785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953000"/>
            <a:ext cx="2514600" cy="159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967068"/>
            <a:ext cx="2438400" cy="158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D:\data\personal\photos\Zain Yamani photos\image0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2819400"/>
            <a:ext cx="769793" cy="666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429000" y="46144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7030A0"/>
                </a:solidFill>
              </a:rPr>
              <a:t>13-20 ربيع الأول، 1434 هـ</a:t>
            </a:r>
            <a:endParaRPr lang="en-US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00200" y="533400"/>
            <a:ext cx="7086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الهدف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تحسين مستوى استيعاب الفيزياء الرياضية التي تدرس في المقررات الجامعية، و تذوّق حلاوة بعض تطبيقاتها المخبرية، خصوصا في ما يتعلق بالمطيافية الجزيئية.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057400"/>
            <a:ext cx="8686800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المحتوى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مقدمة فلسفية في الكميات و الثوابت.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أساسيات رياضية (في الحساب، الهندسة، الإحتمالات، المعادلات التفاضلية).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تطبيق رياضي لمعرفة عمر النصف الإنبعاثي عن طريق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TCSPC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تطبيق رياضي لتحديد ماهيـّة الغازات الملوّثة عن طريق الـ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Photoacoustic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  Spectroscopy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تطبيق رياضي لتحديد حجم الجسيمات ضوئيا عن طريق الـ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Dynamic Light Scattering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تطبيق رياضي للكشف عن الروابط التساهمية  عن طريق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FTIR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بعض التطبيقات الحاسوبية.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row of festival firework  animatio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219200"/>
            <a:ext cx="1333500" cy="1905000"/>
          </a:xfrm>
          <a:prstGeom prst="rect">
            <a:avLst/>
          </a:prstGeom>
          <a:noFill/>
        </p:spPr>
      </p:pic>
      <p:pic>
        <p:nvPicPr>
          <p:cNvPr id="5" name="Picture 4" descr="doverpublications_2242_3877973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43" y="2743200"/>
            <a:ext cx="957934" cy="1543050"/>
          </a:xfrm>
          <a:prstGeom prst="rect">
            <a:avLst/>
          </a:prstGeom>
        </p:spPr>
      </p:pic>
      <p:pic>
        <p:nvPicPr>
          <p:cNvPr id="6" name="Picture 5" descr="book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073" y="5333999"/>
            <a:ext cx="1000370" cy="152400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443" y="381000"/>
            <a:ext cx="1202157" cy="156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0" y="1524000"/>
            <a:ext cx="6172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7030A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طريقتنا في هذه الدورة:</a:t>
            </a:r>
          </a:p>
          <a:p>
            <a:pPr algn="r" rtl="1"/>
            <a:endParaRPr lang="ar-SA" sz="2400" dirty="0" smtClean="0"/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400" dirty="0" smtClean="0"/>
              <a:t> نراجع بعض المفاهيم و الأدوات الرياضية.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400" dirty="0" smtClean="0"/>
              <a:t> نفهم كيف استفاد المخبريون من هذه الأدوات!</a:t>
            </a: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400" dirty="0" smtClean="0"/>
              <a:t> نبني على فهمنا لأجل استيعاب رياضي أفضل في المستقبل.</a:t>
            </a:r>
            <a:endParaRPr lang="en-US" sz="2400" dirty="0"/>
          </a:p>
        </p:txBody>
      </p:sp>
      <p:pic>
        <p:nvPicPr>
          <p:cNvPr id="9" name="Picture 8" descr="White Wedding Cake Cake  animatio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038600"/>
            <a:ext cx="685800" cy="1228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0" y="695980"/>
            <a:ext cx="1324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انسحاب!!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92215" y="2286000"/>
            <a:ext cx="4894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>
                <a:solidFill>
                  <a:srgbClr val="FF0000"/>
                </a:solidFill>
              </a:rPr>
              <a:t>هل سأستطيع أن أرضي الجميع في توازني بين المحتوى الرياضي و الفيزياء التجريبية و الوقت المتوفر و التركيز؟؟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4" name="Picture 10" descr="  clock animatio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124200"/>
            <a:ext cx="102870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0" y="695980"/>
            <a:ext cx="1324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انسحاب!!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286000"/>
            <a:ext cx="489438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ar-SA" sz="2000" dirty="0" smtClean="0">
                <a:solidFill>
                  <a:schemeClr val="accent6">
                    <a:lumMod val="75000"/>
                  </a:schemeClr>
                </a:solidFill>
              </a:rPr>
              <a:t>أولا.. سأحاول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ar-SA" sz="2000" dirty="0" smtClean="0">
                <a:solidFill>
                  <a:srgbClr val="002060"/>
                </a:solidFill>
              </a:rPr>
              <a:t>ثانيا.. ستساعدونني (بالتغذية الرجعية الآنية و البعدية)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ar-SA" sz="2000" dirty="0" smtClean="0">
                <a:solidFill>
                  <a:srgbClr val="00B050"/>
                </a:solidFill>
              </a:rPr>
              <a:t>ثالثا.. أحتاج دعواتكم لي و لنا بالهداية و المعونة</a:t>
            </a:r>
          </a:p>
          <a:p>
            <a:pPr algn="r" rtl="1">
              <a:spcBef>
                <a:spcPts val="600"/>
              </a:spcBef>
              <a:spcAft>
                <a:spcPts val="600"/>
              </a:spcAft>
            </a:pPr>
            <a:r>
              <a:rPr lang="ar-SA" sz="2000" dirty="0" smtClean="0">
                <a:solidFill>
                  <a:srgbClr val="7030A0"/>
                </a:solidFill>
              </a:rPr>
              <a:t>رابعا.. بشروا و لا تنفروا و سددوا و قاربوا و لن تحصوا.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7629" y="695980"/>
            <a:ext cx="2379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انسحاب (إضافي)..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286000"/>
            <a:ext cx="4894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>
                <a:solidFill>
                  <a:srgbClr val="FF0000"/>
                </a:solidFill>
              </a:rPr>
              <a:t>الشرح/ الكلام.. بأي لغة؟؟</a:t>
            </a:r>
          </a:p>
          <a:p>
            <a:pPr algn="ctr" rtl="1"/>
            <a:r>
              <a:rPr lang="ar-SA" sz="2000" dirty="0" smtClean="0">
                <a:solidFill>
                  <a:srgbClr val="00B050"/>
                </a:solidFill>
              </a:rPr>
              <a:t>و الكتابة..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1044" y="695980"/>
            <a:ext cx="2379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انسحاب (إضافي)..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2286000"/>
            <a:ext cx="4894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>
                <a:solidFill>
                  <a:srgbClr val="FF0000"/>
                </a:solidFill>
              </a:rPr>
              <a:t>الشرح/ الكلام.. بأي لغة؟؟</a:t>
            </a:r>
          </a:p>
          <a:p>
            <a:pPr algn="ctr" rtl="1"/>
            <a:r>
              <a:rPr lang="ar-SA" sz="2000" dirty="0" smtClean="0">
                <a:solidFill>
                  <a:srgbClr val="00B050"/>
                </a:solidFill>
              </a:rPr>
              <a:t>و الكتابة..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4191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بال</a:t>
            </a:r>
            <a:r>
              <a:rPr lang="ar-SA" sz="3600" dirty="0" smtClean="0">
                <a:solidFill>
                  <a:srgbClr val="FF0000"/>
                </a:solidFill>
              </a:rPr>
              <a:t>عرب</a:t>
            </a:r>
            <a:r>
              <a:rPr lang="ar-SA" sz="3600" dirty="0" smtClean="0">
                <a:solidFill>
                  <a:srgbClr val="00B050"/>
                </a:solidFill>
              </a:rPr>
              <a:t>ش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5680" y="695980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طلبات..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600200"/>
            <a:ext cx="55450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ts val="1200"/>
              </a:spcBef>
              <a:spcAft>
                <a:spcPts val="600"/>
              </a:spcAft>
            </a:pPr>
            <a:r>
              <a:rPr lang="ar-SA" sz="2000" dirty="0" smtClean="0">
                <a:solidFill>
                  <a:schemeClr val="accent6">
                    <a:lumMod val="75000"/>
                  </a:schemeClr>
                </a:solidFill>
              </a:rPr>
              <a:t>أولا.. المشاركة الآنية.. على الـ (صح/ ×، يد)، و على الشات</a:t>
            </a:r>
            <a:r>
              <a:rPr lang="ar-SA" sz="2000" dirty="0" smtClean="0"/>
              <a:t> </a:t>
            </a:r>
            <a:r>
              <a:rPr lang="ar-SA" sz="2000" dirty="0" smtClean="0">
                <a:solidFill>
                  <a:schemeClr val="accent3"/>
                </a:solidFill>
              </a:rPr>
              <a:t>(تنبيه: وقت العرض بالـ </a:t>
            </a:r>
            <a:r>
              <a:rPr lang="en-US" sz="2000" dirty="0" err="1" smtClean="0">
                <a:solidFill>
                  <a:schemeClr val="accent3"/>
                </a:solidFill>
              </a:rPr>
              <a:t>ppt</a:t>
            </a:r>
            <a:r>
              <a:rPr lang="ar-SA" sz="2000" dirty="0" smtClean="0">
                <a:solidFill>
                  <a:schemeClr val="accent3"/>
                </a:solidFill>
              </a:rPr>
              <a:t>، فإنني لا أستطيع متابعة مداخلاتكم، فعليكم بالميكرفون أحيانا.)</a:t>
            </a:r>
          </a:p>
          <a:p>
            <a:pPr algn="r" rtl="1">
              <a:spcBef>
                <a:spcPts val="1200"/>
              </a:spcBef>
              <a:spcAft>
                <a:spcPts val="600"/>
              </a:spcAft>
            </a:pPr>
            <a:r>
              <a:rPr lang="ar-SA" sz="2000" dirty="0" smtClean="0">
                <a:solidFill>
                  <a:srgbClr val="002060"/>
                </a:solidFill>
              </a:rPr>
              <a:t>ثانيا.. كل </a:t>
            </a:r>
            <a:r>
              <a:rPr lang="ar-SA" sz="2000" dirty="0" smtClean="0">
                <a:solidFill>
                  <a:srgbClr val="002060"/>
                </a:solidFill>
              </a:rPr>
              <a:t>أربعين دقيقة.. </a:t>
            </a:r>
            <a:r>
              <a:rPr lang="ar-SA" sz="2000" dirty="0" smtClean="0">
                <a:solidFill>
                  <a:srgbClr val="002060"/>
                </a:solidFill>
              </a:rPr>
              <a:t>أبغى كل واحد منكم يرفع </a:t>
            </a:r>
            <a:r>
              <a:rPr lang="ar-SA" sz="2000" dirty="0" smtClean="0">
                <a:solidFill>
                  <a:srgbClr val="002060"/>
                </a:solidFill>
              </a:rPr>
              <a:t>يده (الإلكتروني).. </a:t>
            </a:r>
            <a:r>
              <a:rPr lang="ar-SA" sz="2000" dirty="0" smtClean="0">
                <a:solidFill>
                  <a:srgbClr val="002060"/>
                </a:solidFill>
              </a:rPr>
              <a:t>و يقوم من مكانه.. و يتمطـّع!! لمدة </a:t>
            </a:r>
            <a:r>
              <a:rPr lang="ar-SA" sz="2000" dirty="0" smtClean="0">
                <a:solidFill>
                  <a:srgbClr val="002060"/>
                </a:solidFill>
              </a:rPr>
              <a:t>اثنين و عشرين ثانية (ونصف الثانية!! </a:t>
            </a:r>
            <a:r>
              <a:rPr lang="ar-SA" sz="2000" dirty="0" smtClean="0">
                <a:solidFill>
                  <a:srgbClr val="002060"/>
                </a:solidFill>
                <a:sym typeface="Wingdings" pitchFamily="2" charset="2"/>
              </a:rPr>
              <a:t>)</a:t>
            </a:r>
            <a:r>
              <a:rPr lang="ar-SA" sz="2000" dirty="0" smtClean="0">
                <a:solidFill>
                  <a:srgbClr val="002060"/>
                </a:solidFill>
              </a:rPr>
              <a:t>.</a:t>
            </a:r>
            <a:endParaRPr lang="ar-SA" sz="2000" dirty="0" smtClean="0">
              <a:solidFill>
                <a:srgbClr val="002060"/>
              </a:solidFill>
            </a:endParaRPr>
          </a:p>
          <a:p>
            <a:pPr algn="r" rtl="1">
              <a:spcBef>
                <a:spcPts val="1200"/>
              </a:spcBef>
              <a:spcAft>
                <a:spcPts val="600"/>
              </a:spcAft>
            </a:pPr>
            <a:r>
              <a:rPr lang="ar-SA" sz="2000" dirty="0" smtClean="0">
                <a:solidFill>
                  <a:srgbClr val="00B050"/>
                </a:solidFill>
              </a:rPr>
              <a:t>ثالثا.. طبعا.. هذا بمثابة الإضراب عن العمل و الذي سيجعلني أتوقف قصرا عن الشرح لحين عودة الإنضباط في الصف!</a:t>
            </a:r>
          </a:p>
          <a:p>
            <a:pPr algn="r" rtl="1">
              <a:spcBef>
                <a:spcPts val="1200"/>
              </a:spcBef>
              <a:spcAft>
                <a:spcPts val="600"/>
              </a:spcAft>
            </a:pPr>
            <a:r>
              <a:rPr lang="ar-SA" sz="2000" dirty="0" smtClean="0">
                <a:solidFill>
                  <a:srgbClr val="7030A0"/>
                </a:solidFill>
              </a:rPr>
              <a:t>رابعا.. إن أحسنت فشجعوني و إن أخطأت في الشرح فعدّلوني و إن اسأت فاضربوني!!!</a:t>
            </a:r>
          </a:p>
          <a:p>
            <a:pPr algn="r" rtl="1">
              <a:spcBef>
                <a:spcPts val="1200"/>
              </a:spcBef>
              <a:spcAft>
                <a:spcPts val="600"/>
              </a:spcAft>
            </a:pPr>
            <a:r>
              <a:rPr lang="ar-SA" sz="2000" dirty="0" smtClean="0"/>
              <a:t>خامسا.. أحب أن تسألوا ما في رأسكم من استفسارات، لكنني مضطر لتأجيل الإجابة إلى ما بعد الإضراب.. أقصد الإستاراحات (و أحيانا تؤجل إلى نهاية المحاضرة)!! </a:t>
            </a:r>
            <a:r>
              <a:rPr lang="ar-SA" sz="20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3" action="ppaction://hlinkpres?slideindex=1&amp;slidetitle="/>
          </p:cNvPr>
          <p:cNvSpPr/>
          <p:nvPr/>
        </p:nvSpPr>
        <p:spPr>
          <a:xfrm>
            <a:off x="1994397" y="2438400"/>
            <a:ext cx="5168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و الآن.. إلى.. مقدمة فلسفية في الكميات و الثوابت</a:t>
            </a:r>
            <a:endParaRPr lang="en-US" sz="2400" dirty="0"/>
          </a:p>
        </p:txBody>
      </p:sp>
      <p:pic>
        <p:nvPicPr>
          <p:cNvPr id="3" name="Picture 2" descr="Smile photo Smil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0480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429</Words>
  <Application>Microsoft Office PowerPoint</Application>
  <PresentationFormat>On-screen Show (4:3)</PresentationFormat>
  <Paragraphs>53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سلسلة محاضرات حول التطبيقات الرياضية للفيزياء التجريبية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التطبيقات الرياضية للفيزياء التجريبية</dc:title>
  <dc:creator/>
  <cp:lastModifiedBy>ITC</cp:lastModifiedBy>
  <cp:revision>15</cp:revision>
  <dcterms:created xsi:type="dcterms:W3CDTF">2006-08-16T00:00:00Z</dcterms:created>
  <dcterms:modified xsi:type="dcterms:W3CDTF">2013-01-25T13:19:58Z</dcterms:modified>
</cp:coreProperties>
</file>