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1B9F-A1B5-4856-A6D0-50099A3D94F6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88743-8E93-4F04-BE39-2DD69792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88743-8E93-4F04-BE39-2DD6979263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88743-8E93-4F04-BE39-2DD6979263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/>
              <a:t>Center of Mass and Linear Momentum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7" t="18817" r="19962" b="48196"/>
          <a:stretch/>
        </p:blipFill>
        <p:spPr bwMode="auto">
          <a:xfrm>
            <a:off x="2397900" y="2133600"/>
            <a:ext cx="3991433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22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CENTER OF </a:t>
            </a:r>
            <a:r>
              <a:rPr lang="en-US" dirty="0" smtClean="0"/>
              <a:t>MASS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24731" r="41291" b="63740"/>
          <a:stretch/>
        </p:blipFill>
        <p:spPr bwMode="auto">
          <a:xfrm>
            <a:off x="457200" y="1219200"/>
            <a:ext cx="7749767" cy="11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916" y="4876800"/>
            <a:ext cx="2125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Systems of </a:t>
            </a:r>
            <a:r>
              <a:rPr lang="en-US" dirty="0" smtClean="0"/>
              <a:t>Particles</a:t>
            </a:r>
          </a:p>
          <a:p>
            <a:endParaRPr lang="en-US" dirty="0"/>
          </a:p>
          <a:p>
            <a:r>
              <a:rPr lang="en-US" dirty="0" smtClean="0"/>
              <a:t>Two particles system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6616" y="2667000"/>
                <a:ext cx="2197140" cy="72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6" y="2667000"/>
                <a:ext cx="2197140" cy="7298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53792" y="2667000"/>
                <a:ext cx="2197140" cy="72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92" y="2667000"/>
                <a:ext cx="2197140" cy="729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91200" y="2681056"/>
                <a:ext cx="2197140" cy="72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81056"/>
                <a:ext cx="2197140" cy="7298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233513" y="3886200"/>
                <a:ext cx="2102562" cy="72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13" y="3886200"/>
                <a:ext cx="2102562" cy="7298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33800" y="5257800"/>
                <a:ext cx="2562946" cy="70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257800"/>
                <a:ext cx="2562946" cy="7016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8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48546" r="27828" b="14192"/>
          <a:stretch/>
        </p:blipFill>
        <p:spPr bwMode="auto">
          <a:xfrm>
            <a:off x="228600" y="2073244"/>
            <a:ext cx="8686800" cy="32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9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Many Particles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Three </a:t>
            </a:r>
            <a:r>
              <a:rPr lang="en-US" sz="2800" i="1" dirty="0"/>
              <a:t>Dimensions.</a:t>
            </a:r>
            <a:endParaRPr lang="en-US" sz="28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6233" y="1219200"/>
                <a:ext cx="629796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+…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33" y="1219200"/>
                <a:ext cx="6297967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6616" y="3396880"/>
                <a:ext cx="2197140" cy="72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6" y="3396880"/>
                <a:ext cx="2197140" cy="7298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53792" y="3396880"/>
                <a:ext cx="2197140" cy="72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92" y="3396880"/>
                <a:ext cx="2197140" cy="7298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791200" y="3410936"/>
                <a:ext cx="2197140" cy="72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410936"/>
                <a:ext cx="2197140" cy="729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0539" y="4724400"/>
                <a:ext cx="2434256" cy="481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39" y="4724400"/>
                <a:ext cx="2434256" cy="4813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133804" y="4724400"/>
                <a:ext cx="4212885" cy="481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04" y="4724400"/>
                <a:ext cx="4212885" cy="4813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133804" y="5486400"/>
                <a:ext cx="2529438" cy="85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04" y="5486400"/>
                <a:ext cx="2529438" cy="8573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67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Solid </a:t>
                </a:r>
                <a:r>
                  <a:rPr lang="en-US" dirty="0" smtClean="0"/>
                  <a:t>Bodies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400" dirty="0"/>
                  <a:t> is uniform </a:t>
                </a:r>
                <a:r>
                  <a:rPr lang="en-US" sz="2400" dirty="0" smtClean="0"/>
                  <a:t>then: 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852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27482" y="1295400"/>
                <a:ext cx="2242729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𝑑𝑚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82" y="1295400"/>
                <a:ext cx="2242729" cy="8996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971800" y="1295400"/>
                <a:ext cx="2278060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𝑑𝑚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295400"/>
                <a:ext cx="2278060" cy="899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4000" y="1296139"/>
                <a:ext cx="1773883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𝑧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296139"/>
                <a:ext cx="1773883" cy="8996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9413" y="4191000"/>
                <a:ext cx="6446700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𝑥𝑑𝑉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000" i="1">
                              <a:latin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000" i="1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13" y="4191000"/>
                <a:ext cx="6446700" cy="8996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0517" y="2438400"/>
                <a:ext cx="1173334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7" y="2438400"/>
                <a:ext cx="1173334" cy="668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276600" y="3132069"/>
                <a:ext cx="3932487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𝑑𝑉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  </m:t>
                      </m:r>
                      <m:r>
                        <a:rPr lang="en-US" sz="2000" b="0" i="1" smtClean="0">
                          <a:latin typeface="Cambria Math"/>
                        </a:rPr>
                        <m:t>𝑜𝑟</m:t>
                      </m:r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r>
                        <a:rPr lang="en-US" sz="2000" b="0" i="1" smtClean="0">
                          <a:latin typeface="Cambria Math"/>
                        </a:rPr>
                        <m:t>𝑑𝑚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𝑑𝑉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𝑑𝑉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132069"/>
                <a:ext cx="3932487" cy="676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26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18263" r="36084" b="15573"/>
          <a:stretch/>
        </p:blipFill>
        <p:spPr bwMode="auto">
          <a:xfrm>
            <a:off x="1676400" y="0"/>
            <a:ext cx="5672470" cy="684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82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Imagine the mass of the small disk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 then if add it to the plate C  you will Get the plate P.  Hence, we have two masses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,there x-center of mass is;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Now, since the mass is proportional to the area then;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74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752600" y="2362200"/>
                <a:ext cx="4784580" cy="733149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/>
                            </a:rPr>
                            <m:t>)(−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362200"/>
                <a:ext cx="4784580" cy="7331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4"/>
              <p:cNvSpPr txBox="1">
                <a:spLocks/>
              </p:cNvSpPr>
              <p:nvPr/>
            </p:nvSpPr>
            <p:spPr>
              <a:xfrm>
                <a:off x="466816" y="4038600"/>
                <a:ext cx="4638584" cy="76450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6" y="4038600"/>
                <a:ext cx="4638584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/>
              <p:cNvSpPr txBox="1">
                <a:spLocks/>
              </p:cNvSpPr>
              <p:nvPr/>
            </p:nvSpPr>
            <p:spPr>
              <a:xfrm>
                <a:off x="762000" y="5181600"/>
                <a:ext cx="3385607" cy="722442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81600"/>
                <a:ext cx="3385607" cy="7224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60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1000"/>
                <a:ext cx="8534400" cy="6096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NEWTON’S SECOND LAW </a:t>
                </a:r>
                <a:r>
                  <a:rPr lang="en-US" sz="2800" dirty="0"/>
                  <a:t>FOR A SYSTEM OF </a:t>
                </a:r>
                <a:r>
                  <a:rPr lang="en-US" sz="2800" dirty="0" smtClean="0"/>
                  <a:t>PARTICLES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Since the center of mass of a system is a point representing the system, its position ,velocity and acceleration will be govern by Newton’s second law;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𝑛𝑒𝑡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the net force of </a:t>
                </a:r>
                <a:r>
                  <a:rPr lang="en-US" sz="2400" i="1" dirty="0"/>
                  <a:t>all external forces </a:t>
                </a:r>
                <a:r>
                  <a:rPr lang="en-US" sz="2400" dirty="0"/>
                  <a:t>that act on the system. Forces on </a:t>
                </a:r>
                <a:r>
                  <a:rPr lang="en-US" sz="2400" dirty="0" smtClean="0"/>
                  <a:t>one part </a:t>
                </a:r>
                <a:r>
                  <a:rPr lang="en-US" sz="2400" dirty="0"/>
                  <a:t>of the system from another part of the system (</a:t>
                </a:r>
                <a:r>
                  <a:rPr lang="en-US" sz="2400" i="1" dirty="0"/>
                  <a:t>internal forces</a:t>
                </a:r>
                <a:r>
                  <a:rPr lang="en-US" sz="2400" dirty="0"/>
                  <a:t>) are not </a:t>
                </a:r>
                <a:r>
                  <a:rPr lang="en-US" sz="2400" dirty="0" smtClean="0"/>
                  <a:t>included in the above eqn.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i="1" dirty="0"/>
                  <a:t>M </a:t>
                </a:r>
                <a:r>
                  <a:rPr lang="en-US" sz="2400" dirty="0"/>
                  <a:t>is the </a:t>
                </a:r>
                <a:r>
                  <a:rPr lang="en-US" sz="2400" i="1" dirty="0"/>
                  <a:t>total mass </a:t>
                </a:r>
                <a:r>
                  <a:rPr lang="en-US" sz="2400" dirty="0"/>
                  <a:t>of the system. We assume that no mass enters or leaves the system as it moves, so that </a:t>
                </a:r>
                <a:r>
                  <a:rPr lang="en-US" sz="2400" i="1" dirty="0"/>
                  <a:t>M </a:t>
                </a:r>
                <a:r>
                  <a:rPr lang="en-US" sz="2400" dirty="0"/>
                  <a:t>remains constant. The system is said to be </a:t>
                </a:r>
                <a:r>
                  <a:rPr lang="en-US" sz="2400" b="1" dirty="0"/>
                  <a:t>closed</a:t>
                </a:r>
                <a:r>
                  <a:rPr lang="en-US" sz="2400" b="1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is the acceleration of the </a:t>
                </a:r>
                <a:r>
                  <a:rPr lang="en-US" sz="2400" i="1" dirty="0"/>
                  <a:t>center of mass </a:t>
                </a:r>
                <a:r>
                  <a:rPr lang="en-US" sz="2400" dirty="0"/>
                  <a:t>of the system. </a:t>
                </a:r>
                <a:r>
                  <a:rPr lang="en-US" sz="2400" dirty="0" smtClean="0"/>
                  <a:t>Above </a:t>
                </a:r>
                <a:r>
                  <a:rPr lang="en-US" sz="2400" dirty="0" err="1" smtClean="0"/>
                  <a:t>eqn</a:t>
                </a:r>
                <a:r>
                  <a:rPr lang="en-US" sz="2400" dirty="0" smtClean="0"/>
                  <a:t> gives </a:t>
                </a:r>
                <a:r>
                  <a:rPr lang="en-US" sz="2400" dirty="0"/>
                  <a:t>no information about the acceleration of any other point of the system.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1000"/>
                <a:ext cx="8534400" cy="6096000"/>
              </a:xfrm>
              <a:blipFill rotWithShape="1">
                <a:blip r:embed="rId2"/>
                <a:stretch>
                  <a:fillRect l="-1214" t="-2000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2590800" y="2209800"/>
                <a:ext cx="2590800" cy="57547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𝑐𝑜𝑚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09800"/>
                <a:ext cx="2590800" cy="5754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8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4649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Proof of </a:t>
            </a:r>
            <a:r>
              <a:rPr lang="en-US" dirty="0" smtClean="0"/>
              <a:t>the above equation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381000" y="533400"/>
                <a:ext cx="7772400" cy="49084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𝑐𝑜𝑚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𝑛𝑒𝑡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𝑐𝑜𝑚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𝑛𝑒𝑡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𝑐𝑜𝑚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400"/>
                <a:ext cx="7772400" cy="490840"/>
              </a:xfrm>
              <a:prstGeom prst="rect">
                <a:avLst/>
              </a:prstGeom>
              <a:blipFill rotWithShape="1">
                <a:blip r:embed="rId2"/>
                <a:stretch>
                  <a:fillRect l="-23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47691" y="2530134"/>
                <a:ext cx="598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91" y="2530134"/>
                <a:ext cx="598650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03" t="-19737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09961" y="3290643"/>
                <a:ext cx="6176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1" y="3290643"/>
                <a:ext cx="617663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97" t="-19737" r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42512" y="4123664"/>
                <a:ext cx="6144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12" y="4123664"/>
                <a:ext cx="61440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8" t="-19737" r="-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47691" y="4800600"/>
                <a:ext cx="6138909" cy="5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𝑛𝑒𝑡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𝑛𝑒𝑡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𝑛𝑒𝑡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𝑛𝑒𝑡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91" y="4800600"/>
                <a:ext cx="6138909" cy="5311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55088" y="5638800"/>
                <a:ext cx="2702511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𝑐𝑜𝑚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𝑛𝑒𝑡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88" y="5638800"/>
                <a:ext cx="2702511" cy="5754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3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976</Words>
  <Application>Microsoft Office PowerPoint</Application>
  <PresentationFormat>On-screen Show (4:3)</PresentationFormat>
  <Paragraphs>65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Center of Mass and Linear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of Mass and Linear Momentum</dc:title>
  <dc:creator>Saleh Al-Quraishi</dc:creator>
  <cp:lastModifiedBy>Mohammed</cp:lastModifiedBy>
  <cp:revision>14</cp:revision>
  <dcterms:created xsi:type="dcterms:W3CDTF">2006-08-16T00:00:00Z</dcterms:created>
  <dcterms:modified xsi:type="dcterms:W3CDTF">2017-11-04T21:52:51Z</dcterms:modified>
</cp:coreProperties>
</file>