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12.xml" ContentType="application/vnd.openxmlformats-officedocument.themeOverride+xml"/>
  <Override PartName="/ppt/theme/themeOverride13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1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7" d="100"/>
          <a:sy n="97" d="100"/>
        </p:scale>
        <p:origin x="-1020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52A584-8997-4288-8F40-2F17570B4F7B}" type="datetimeFigureOut">
              <a:rPr lang="en-US" smtClean="0"/>
              <a:t>10/28/2017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5FB6F7-AEF7-4244-9729-1349397AAA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1220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5FB6F7-AEF7-4244-9729-1349397AAA0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7054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5FB6F7-AEF7-4244-9729-1349397AAA0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0219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46AE9-8A75-45A3-A6B3-0D2F9892BBC0}" type="datetimeFigureOut">
              <a:rPr lang="en-US" smtClean="0"/>
              <a:t>10/28/2017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327A0-7664-4F03-A7E2-70E7EEA4CE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7805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46AE9-8A75-45A3-A6B3-0D2F9892BBC0}" type="datetimeFigureOut">
              <a:rPr lang="en-US" smtClean="0"/>
              <a:t>10/28/2017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327A0-7664-4F03-A7E2-70E7EEA4CE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1308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46AE9-8A75-45A3-A6B3-0D2F9892BBC0}" type="datetimeFigureOut">
              <a:rPr lang="en-US" smtClean="0"/>
              <a:t>10/28/2017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327A0-7664-4F03-A7E2-70E7EEA4CE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1570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46AE9-8A75-45A3-A6B3-0D2F9892BBC0}" type="datetimeFigureOut">
              <a:rPr lang="en-US" smtClean="0"/>
              <a:t>10/28/2017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327A0-7664-4F03-A7E2-70E7EEA4CE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6987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46AE9-8A75-45A3-A6B3-0D2F9892BBC0}" type="datetimeFigureOut">
              <a:rPr lang="en-US" smtClean="0"/>
              <a:t>10/28/2017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327A0-7664-4F03-A7E2-70E7EEA4CE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2659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46AE9-8A75-45A3-A6B3-0D2F9892BBC0}" type="datetimeFigureOut">
              <a:rPr lang="en-US" smtClean="0"/>
              <a:t>10/28/2017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327A0-7664-4F03-A7E2-70E7EEA4CE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9372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46AE9-8A75-45A3-A6B3-0D2F9892BBC0}" type="datetimeFigureOut">
              <a:rPr lang="en-US" smtClean="0"/>
              <a:t>10/28/2017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327A0-7664-4F03-A7E2-70E7EEA4CE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6837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46AE9-8A75-45A3-A6B3-0D2F9892BBC0}" type="datetimeFigureOut">
              <a:rPr lang="en-US" smtClean="0"/>
              <a:t>10/28/2017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327A0-7664-4F03-A7E2-70E7EEA4CE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6668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46AE9-8A75-45A3-A6B3-0D2F9892BBC0}" type="datetimeFigureOut">
              <a:rPr lang="en-US" smtClean="0"/>
              <a:t>10/28/2017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327A0-7664-4F03-A7E2-70E7EEA4CE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23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46AE9-8A75-45A3-A6B3-0D2F9892BBC0}" type="datetimeFigureOut">
              <a:rPr lang="en-US" smtClean="0"/>
              <a:t>10/28/2017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327A0-7664-4F03-A7E2-70E7EEA4CE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400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46AE9-8A75-45A3-A6B3-0D2F9892BBC0}" type="datetimeFigureOut">
              <a:rPr lang="en-US" smtClean="0"/>
              <a:t>10/28/2017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327A0-7664-4F03-A7E2-70E7EEA4CE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2711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D46AE9-8A75-45A3-A6B3-0D2F9892BBC0}" type="datetimeFigureOut">
              <a:rPr lang="en-US" smtClean="0"/>
              <a:t>10/28/2017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0327A0-7664-4F03-A7E2-70E7EEA4CE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221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9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6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1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2.xml"/><Relationship Id="rId4" Type="http://schemas.openxmlformats.org/officeDocument/2006/relationships/image" Target="../media/image4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3.xml"/><Relationship Id="rId4" Type="http://schemas.openxmlformats.org/officeDocument/2006/relationships/image" Target="../media/image4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4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17" Type="http://schemas.openxmlformats.org/officeDocument/2006/relationships/image" Target="../media/image29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8.png"/><Relationship Id="rId1" Type="http://schemas.openxmlformats.org/officeDocument/2006/relationships/themeOverride" Target="../theme/themeOverride7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5" Type="http://schemas.openxmlformats.org/officeDocument/2006/relationships/image" Target="../media/image2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8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Kinetic Energy and Work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6687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74566"/>
            <a:ext cx="10515600" cy="5314724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64882" y="222027"/>
            <a:ext cx="44248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/>
            <a:r>
              <a:rPr lang="en-US" sz="3600" dirty="0" smtClean="0"/>
              <a:t>Work done by spring:</a:t>
            </a:r>
            <a:endParaRPr lang="en-US" sz="36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864882" y="1946832"/>
                <a:ext cx="221243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/>
                              <a:ea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/>
                              <a:ea typeface="Cambria Math"/>
                            </a:rPr>
                            <m:t>𝑠</m:t>
                          </m:r>
                        </m:sub>
                      </m:sSub>
                      <m:r>
                        <a:rPr lang="en-US" sz="32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3200" i="1" smtClean="0"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n-US" sz="3200" b="0" i="1" smtClean="0">
                          <a:latin typeface="Cambria Math"/>
                          <a:ea typeface="Cambria Math"/>
                        </a:rPr>
                        <m:t>𝑘𝑥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4882" y="1946832"/>
                <a:ext cx="2212437" cy="58477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864882" y="1042895"/>
                <a:ext cx="6902602" cy="6576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32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sz="3200" i="1">
                                  <a:latin typeface="Cambria Math"/>
                                  <a:ea typeface="Cambria Math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en-US" sz="3200" b="0" i="1" smtClean="0">
                              <a:latin typeface="Cambria Math"/>
                              <a:ea typeface="Cambria Math"/>
                            </a:rPr>
                            <m:t>𝑠</m:t>
                          </m:r>
                        </m:sub>
                      </m:sSub>
                      <m:r>
                        <a:rPr lang="en-US" sz="32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3200" i="1" smtClean="0"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n-US" sz="3200" b="0" i="1" smtClean="0">
                          <a:latin typeface="Cambria Math"/>
                          <a:ea typeface="Cambria Math"/>
                        </a:rPr>
                        <m:t>𝑘</m:t>
                      </m:r>
                      <m:acc>
                        <m:accPr>
                          <m:chr m:val="⃗"/>
                          <m:ctrlPr>
                            <a:rPr lang="en-US" sz="3200" b="0" i="1" smtClean="0">
                              <a:latin typeface="Cambria Math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n-US" sz="3200" b="0" i="1" smtClean="0">
                              <a:latin typeface="Cambria Math"/>
                              <a:ea typeface="Cambria Math"/>
                            </a:rPr>
                            <m:t>𝑑</m:t>
                          </m:r>
                        </m:e>
                      </m:acc>
                      <m:r>
                        <m:rPr>
                          <m:nor/>
                        </m:rPr>
                        <a:rPr lang="en-US" sz="3200" b="0" i="0" smtClean="0">
                          <a:latin typeface="Cambria Math"/>
                          <a:ea typeface="Cambria Math"/>
                        </a:rPr>
                        <m:t>      </m:t>
                      </m:r>
                      <m:r>
                        <m:rPr>
                          <m:nor/>
                        </m:rPr>
                        <a:rPr lang="en-US" sz="3200">
                          <a:latin typeface="Cambria Math"/>
                          <a:ea typeface="Cambria Math"/>
                        </a:rPr>
                        <m:t>(</m:t>
                      </m:r>
                      <m:r>
                        <m:rPr>
                          <m:nor/>
                        </m:rPr>
                        <a:rPr lang="en-US" sz="3200"/>
                        <m:t>Hooke</m:t>
                      </m:r>
                      <m:r>
                        <m:rPr>
                          <m:nor/>
                        </m:rPr>
                        <a:rPr lang="en-US" sz="3200"/>
                        <m:t>’</m:t>
                      </m:r>
                      <m:r>
                        <m:rPr>
                          <m:nor/>
                        </m:rPr>
                        <a:rPr lang="en-US" sz="3200"/>
                        <m:t>s</m:t>
                      </m:r>
                      <m:r>
                        <m:rPr>
                          <m:nor/>
                        </m:rPr>
                        <a:rPr lang="en-US" sz="3200"/>
                        <m:t> </m:t>
                      </m:r>
                      <m:r>
                        <m:rPr>
                          <m:nor/>
                        </m:rPr>
                        <a:rPr lang="en-US" sz="3200"/>
                        <m:t>law</m:t>
                      </m:r>
                      <m:r>
                        <m:rPr>
                          <m:nor/>
                        </m:rPr>
                        <a:rPr lang="en-US" sz="3200"/>
                        <m:t>)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4882" y="1042895"/>
                <a:ext cx="6902602" cy="65768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6"/>
              <p:cNvSpPr/>
              <p:nvPr/>
            </p:nvSpPr>
            <p:spPr>
              <a:xfrm>
                <a:off x="864882" y="4013780"/>
                <a:ext cx="9429492" cy="129195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sz="3200" b="0" i="1" smtClean="0">
                          <a:latin typeface="Cambria Math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3200" i="1">
                          <a:latin typeface="Cambria Math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sz="3200" i="1">
                          <a:latin typeface="Cambria Math"/>
                          <a:ea typeface="Cambria Math" panose="02040503050406030204" pitchFamily="18" charset="0"/>
                        </a:rPr>
                        <m:t>𝑘</m:t>
                      </m:r>
                      <m:nary>
                        <m:naryPr>
                          <m:ctrlPr>
                            <a:rPr lang="en-US" sz="3200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3200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en-US" sz="3200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sup>
                        <m:e>
                          <m:r>
                            <a:rPr lang="en-US" sz="32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3200" i="1">
                              <a:latin typeface="Cambria Math"/>
                              <a:ea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US" sz="3200" b="0" i="0" smtClean="0">
                          <a:latin typeface="Cambria Math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3200" i="1">
                          <a:latin typeface="Cambria Math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sz="3200" b="0" i="1" smtClean="0">
                          <a:latin typeface="Cambria Math"/>
                          <a:ea typeface="Cambria Math" panose="02040503050406030204" pitchFamily="18" charset="0"/>
                        </a:rPr>
                        <m:t>𝑘</m:t>
                      </m:r>
                      <m:sSubSup>
                        <m:sSubSupPr>
                          <m:ctrlPr>
                            <a:rPr lang="en-US" sz="3200" i="1">
                              <a:latin typeface="Cambria Math"/>
                            </a:rPr>
                          </m:ctrlPr>
                        </m:sSub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3200" i="1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3200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3200" i="1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3200" i="1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  <m:sSup>
                                <m:sSupPr>
                                  <m:ctrlPr>
                                    <a:rPr lang="en-US" sz="320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3200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  <m:sub>
                          <m:sSub>
                            <m:sSubPr>
                              <m:ctrlPr>
                                <a:rPr lang="en-US" sz="3200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en-US" sz="3200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sup>
                      </m:sSubSup>
                      <m:r>
                        <a:rPr lang="en-US" sz="3200" b="0" i="1" smtClean="0">
                          <a:latin typeface="Cambria Math"/>
                        </a:rPr>
                        <m:t>=−</m:t>
                      </m:r>
                      <m:f>
                        <m:f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sz="3200" b="0" i="1" smtClean="0">
                          <a:latin typeface="Cambria Math"/>
                        </a:rPr>
                        <m:t>𝑘</m:t>
                      </m:r>
                      <m:r>
                        <a:rPr lang="en-US" sz="3200" b="0" i="1" smtClean="0">
                          <a:latin typeface="Cambria Math"/>
                        </a:rPr>
                        <m:t>(</m:t>
                      </m:r>
                      <m:sSubSup>
                        <m:sSubSupPr>
                          <m:ctrlPr>
                            <a:rPr lang="en-US" sz="3200" i="1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/>
                            </a:rPr>
                            <m:t>𝑓</m:t>
                          </m:r>
                        </m:sub>
                        <m:sup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sz="3200" b="0" i="1" smtClean="0">
                          <a:latin typeface="Cambria Math"/>
                        </a:rPr>
                        <m:t>−</m:t>
                      </m:r>
                      <m:sSubSup>
                        <m:sSubSupPr>
                          <m:ctrlPr>
                            <a:rPr lang="en-US" sz="3200" i="1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3200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/>
                            </a:rPr>
                            <m:t>𝑖</m:t>
                          </m:r>
                        </m:sub>
                        <m:sup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sz="32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4882" y="4013780"/>
                <a:ext cx="9429492" cy="129195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7"/>
              <p:cNvSpPr/>
              <p:nvPr/>
            </p:nvSpPr>
            <p:spPr>
              <a:xfrm>
                <a:off x="864882" y="2767415"/>
                <a:ext cx="5634241" cy="12230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sz="3200" i="1">
                          <a:latin typeface="Cambria Math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sz="3200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320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en-US" sz="320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sup>
                        <m:e>
                          <m:sSub>
                            <m:sSubPr>
                              <m:ctrlPr>
                                <a:rPr lang="en-US" sz="3200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/>
                                  <a:ea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  <m:r>
                            <a:rPr lang="en-US" sz="3200" i="1">
                              <a:latin typeface="Cambria Math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200" i="1">
                              <a:latin typeface="Cambria Math"/>
                              <a:ea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US" sz="3200" b="0" i="1" smtClean="0">
                          <a:latin typeface="Cambria Math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sz="3200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3200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en-US" sz="3200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sup>
                        <m:e>
                          <m:r>
                            <a:rPr lang="en-US" sz="32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2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𝑘𝑥</m:t>
                          </m:r>
                          <m:r>
                            <a:rPr lang="en-US" sz="3200" i="1">
                              <a:latin typeface="Cambria Math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200" i="1">
                              <a:latin typeface="Cambria Math"/>
                              <a:ea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4882" y="2767415"/>
                <a:ext cx="5634241" cy="122309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ectangle 9"/>
              <p:cNvSpPr/>
              <p:nvPr/>
            </p:nvSpPr>
            <p:spPr>
              <a:xfrm>
                <a:off x="864882" y="5375548"/>
                <a:ext cx="3785776" cy="101431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sz="3200" b="0" i="1" smtClean="0">
                          <a:solidFill>
                            <a:srgbClr val="C00000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sz="32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𝑘</m:t>
                      </m:r>
                      <m:sSubSup>
                        <m:sSubSupPr>
                          <m:ctrlPr>
                            <a:rPr lang="en-US" sz="3200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𝑖</m:t>
                          </m:r>
                        </m:sub>
                        <m:sup>
                          <m: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sz="32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−</m:t>
                      </m:r>
                      <m:sSubSup>
                        <m:sSubSupPr>
                          <m:ctrlPr>
                            <a:rPr lang="en-US" sz="3200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f>
                            <m:fPr>
                              <m:ctrlPr>
                                <a:rPr lang="en-US" sz="3200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3200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3200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3200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𝑘</m:t>
                          </m:r>
                          <m:r>
                            <a:rPr lang="en-US" sz="3200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𝑓</m:t>
                          </m:r>
                        </m:sub>
                        <m:sup>
                          <m: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4882" y="5375548"/>
                <a:ext cx="3785776" cy="1014317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68199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61" t="50911" r="30849" b="24685"/>
          <a:stretch/>
        </p:blipFill>
        <p:spPr bwMode="auto">
          <a:xfrm>
            <a:off x="3585606" y="216310"/>
            <a:ext cx="4122884" cy="6292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73007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41" t="70265" r="30066" b="13161"/>
          <a:stretch/>
        </p:blipFill>
        <p:spPr bwMode="auto">
          <a:xfrm>
            <a:off x="452284" y="479511"/>
            <a:ext cx="11031793" cy="3999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562942" y="4807107"/>
                <a:ext cx="1924619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sz="32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𝐾</m:t>
                      </m:r>
                      <m:r>
                        <a:rPr lang="en-US" sz="32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942" y="4807107"/>
                <a:ext cx="1924619" cy="58477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/>
              <p:cNvSpPr/>
              <p:nvPr/>
            </p:nvSpPr>
            <p:spPr>
              <a:xfrm>
                <a:off x="3067665" y="4592337"/>
                <a:ext cx="8475406" cy="101431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𝐵𝑢𝑡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32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sz="32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𝐾</m:t>
                      </m:r>
                      <m:r>
                        <a:rPr lang="en-US" sz="32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32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32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𝑚</m:t>
                      </m:r>
                      <m:sSubSup>
                        <m:sSubSupPr>
                          <m:ctrlPr>
                            <a:rPr lang="en-US" sz="32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32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𝑖</m:t>
                          </m:r>
                        </m:sub>
                        <m:sup>
                          <m: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𝑎𝑛𝑑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sSub>
                        <m:sSubPr>
                          <m:ctrlPr>
                            <a:rPr lang="en-US" sz="3200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sz="3200" i="1">
                              <a:latin typeface="Cambria Math"/>
                              <a:ea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sz="3200">
                          <a:latin typeface="Cambria Math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3200" i="1">
                          <a:latin typeface="Cambria Math"/>
                        </a:rPr>
                        <m:t>−</m:t>
                      </m:r>
                      <m:sSubSup>
                        <m:sSubSupPr>
                          <m:ctrlPr>
                            <a:rPr lang="en-US" sz="3200" i="1">
                              <a:latin typeface="Cambria Math"/>
                            </a:rPr>
                          </m:ctrlPr>
                        </m:sSubSupPr>
                        <m:e>
                          <m:f>
                            <m:fPr>
                              <m:ctrlPr>
                                <a:rPr lang="en-US" sz="32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3200" i="1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3200" i="1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3200" i="1">
                              <a:latin typeface="Cambria Math"/>
                            </a:rPr>
                            <m:t>𝑘𝑥</m:t>
                          </m:r>
                        </m:e>
                        <m:sub>
                          <m:r>
                            <a:rPr lang="en-US" sz="3200" i="1">
                              <a:latin typeface="Cambria Math"/>
                            </a:rPr>
                            <m:t>𝑓</m:t>
                          </m:r>
                        </m:sub>
                        <m:sup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7665" y="4592337"/>
                <a:ext cx="8475406" cy="1014317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6"/>
              <p:cNvSpPr/>
              <p:nvPr/>
            </p:nvSpPr>
            <p:spPr>
              <a:xfrm>
                <a:off x="562942" y="5531318"/>
                <a:ext cx="8475406" cy="10944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32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32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𝑚</m:t>
                      </m:r>
                      <m:sSubSup>
                        <m:sSubSupPr>
                          <m:ctrlPr>
                            <a:rPr lang="en-US" sz="32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𝑣</m:t>
                          </m:r>
                        </m:e>
                        <m:sub/>
                        <m:sup>
                          <m: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sz="3200">
                          <a:latin typeface="Cambria Math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3200" i="1">
                          <a:latin typeface="Cambria Math"/>
                        </a:rPr>
                        <m:t>−</m:t>
                      </m:r>
                      <m:sSubSup>
                        <m:sSubSupPr>
                          <m:ctrlPr>
                            <a:rPr lang="en-US" sz="3200" i="1">
                              <a:latin typeface="Cambria Math"/>
                            </a:rPr>
                          </m:ctrlPr>
                        </m:sSubSupPr>
                        <m:e>
                          <m:f>
                            <m:fPr>
                              <m:ctrlPr>
                                <a:rPr lang="en-US" sz="32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3200" i="1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3200" i="1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3200" i="1">
                              <a:latin typeface="Cambria Math"/>
                            </a:rPr>
                            <m:t>𝑘</m:t>
                          </m:r>
                          <m:r>
                            <a:rPr lang="en-US" sz="3200" b="0" i="1" smtClean="0">
                              <a:latin typeface="Cambria Math"/>
                            </a:rPr>
                            <m:t>𝑑</m:t>
                          </m:r>
                        </m:e>
                        <m:sub/>
                        <m:sup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sz="3200" b="0" i="1" smtClean="0">
                          <a:latin typeface="Cambria Math"/>
                        </a:rPr>
                        <m:t>     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⟹</m:t>
                      </m:r>
                      <m:r>
                        <a:rPr lang="en-US" sz="3200" b="0" i="1" smtClean="0">
                          <a:latin typeface="Cambria Math"/>
                        </a:rPr>
                        <m:t>      </m:t>
                      </m:r>
                      <m:r>
                        <a:rPr lang="en-US" sz="3200" b="0" i="1" smtClean="0">
                          <a:latin typeface="Cambria Math"/>
                        </a:rPr>
                        <m:t>𝑑</m:t>
                      </m:r>
                      <m:r>
                        <a:rPr lang="en-US" sz="3200" b="0" i="1" smtClean="0">
                          <a:latin typeface="Cambria Math"/>
                        </a:rPr>
                        <m:t>=</m:t>
                      </m:r>
                      <m:r>
                        <a:rPr lang="en-US" sz="3200" b="0" i="1" smtClean="0">
                          <a:latin typeface="Cambria Math"/>
                        </a:rPr>
                        <m:t>𝑣</m:t>
                      </m:r>
                      <m:rad>
                        <m:radPr>
                          <m:degHide m:val="on"/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32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3200" b="0" i="1" smtClean="0">
                                  <a:latin typeface="Cambria Math"/>
                                </a:rPr>
                                <m:t>𝑚</m:t>
                              </m:r>
                            </m:num>
                            <m:den>
                              <m:r>
                                <a:rPr lang="en-US" sz="3200" b="0" i="1" smtClean="0">
                                  <a:latin typeface="Cambria Math"/>
                                </a:rPr>
                                <m:t>𝑘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942" y="5531318"/>
                <a:ext cx="8475406" cy="1094467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53318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21110"/>
            <a:ext cx="10515600" cy="565585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WORK DONE BY A GENERAL VARIABLE </a:t>
            </a:r>
            <a:r>
              <a:rPr lang="en-US" dirty="0" smtClean="0"/>
              <a:t>FORCE</a:t>
            </a:r>
          </a:p>
          <a:p>
            <a:pPr marL="0" indent="0">
              <a:buNone/>
            </a:pP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956230" y="1082221"/>
                <a:ext cx="3723923" cy="13544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en-US" sz="360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sz="3600" i="1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3600" i="1">
                              <a:latin typeface="Cambria Math"/>
                            </a:rPr>
                            <m:t>𝑖</m:t>
                          </m:r>
                        </m:sub>
                        <m:sup>
                          <m:r>
                            <a:rPr lang="en-US" sz="3600" i="1">
                              <a:latin typeface="Cambria Math"/>
                            </a:rPr>
                            <m:t>𝑓</m:t>
                          </m:r>
                        </m:sup>
                        <m:e>
                          <m:acc>
                            <m:accPr>
                              <m:chr m:val="⃗"/>
                              <m:ctrlPr>
                                <a:rPr lang="en-US" sz="3600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  <m:r>
                            <a:rPr lang="en-US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⋅</m:t>
                          </m:r>
                        </m:e>
                      </m:nary>
                      <m:r>
                        <a:rPr lang="en-US" sz="3600" i="1">
                          <a:latin typeface="Cambria Math"/>
                          <a:ea typeface="Cambria Math" panose="02040503050406030204" pitchFamily="18" charset="0"/>
                        </a:rPr>
                        <m:t>𝑑</m:t>
                      </m:r>
                      <m:acc>
                        <m:accPr>
                          <m:chr m:val="⃗"/>
                          <m:ctrlPr>
                            <a:rPr lang="en-US" sz="3600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600" i="1">
                              <a:latin typeface="Cambria Math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</m:acc>
                    </m:oMath>
                  </m:oMathPara>
                </a14:m>
                <a:endParaRPr lang="en-US" sz="36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6230" y="1082221"/>
                <a:ext cx="3723923" cy="135441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/>
              <p:cNvSpPr/>
              <p:nvPr/>
            </p:nvSpPr>
            <p:spPr>
              <a:xfrm>
                <a:off x="1034887" y="2598410"/>
                <a:ext cx="8030453" cy="13645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smtClean="0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en-US" sz="360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sz="3600" i="1">
                              <a:latin typeface="Cambria Math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36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3600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en-US" sz="36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3600" b="0" i="1" smtClean="0">
                                  <a:latin typeface="Cambria Math"/>
                                </a:rPr>
                                <m:t>𝑓</m:t>
                              </m:r>
                            </m:sub>
                          </m:sSub>
                        </m:sup>
                        <m:e>
                          <m:sSub>
                            <m:sSubPr>
                              <m:ctrlPr>
                                <a:rPr lang="en-US" sz="36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latin typeface="Cambria Math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sz="3600" b="0" i="1" smtClean="0">
                                  <a:latin typeface="Cambria Math"/>
                                </a:rPr>
                                <m:t>𝑥</m:t>
                              </m:r>
                            </m:sub>
                          </m:sSub>
                        </m:e>
                      </m:nary>
                      <m:r>
                        <a:rPr lang="en-US" sz="3600" i="1">
                          <a:latin typeface="Cambria Math"/>
                          <a:ea typeface="Cambria Math" panose="02040503050406030204" pitchFamily="18" charset="0"/>
                        </a:rPr>
                        <m:t>𝑑</m:t>
                      </m:r>
                      <m:r>
                        <a:rPr lang="en-US" sz="3600" b="0" i="1" smtClean="0">
                          <a:latin typeface="Cambria Math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3600" b="0" i="1" smtClean="0">
                          <a:latin typeface="Cambria Math"/>
                          <a:ea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trlPr>
                            <a:rPr lang="en-US" sz="3600" i="1">
                              <a:latin typeface="Cambria Math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36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latin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3600" i="1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en-US" sz="36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latin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3600" i="1">
                                  <a:latin typeface="Cambria Math"/>
                                </a:rPr>
                                <m:t>𝑓</m:t>
                              </m:r>
                            </m:sub>
                          </m:sSub>
                        </m:sup>
                        <m:e>
                          <m:sSub>
                            <m:sSubPr>
                              <m:ctrlPr>
                                <a:rPr lang="en-US" sz="36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600" i="1">
                                  <a:latin typeface="Cambria Math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sz="3600" b="0" i="1" smtClean="0">
                                  <a:latin typeface="Cambria Math"/>
                                </a:rPr>
                                <m:t>𝑦</m:t>
                              </m:r>
                            </m:sub>
                          </m:sSub>
                        </m:e>
                      </m:nary>
                      <m:r>
                        <a:rPr lang="en-US" sz="3600" i="1">
                          <a:latin typeface="Cambria Math"/>
                          <a:ea typeface="Cambria Math" panose="02040503050406030204" pitchFamily="18" charset="0"/>
                        </a:rPr>
                        <m:t>𝑑</m:t>
                      </m:r>
                      <m:r>
                        <a:rPr lang="en-US" sz="3600" b="0" i="1" smtClean="0">
                          <a:latin typeface="Cambria Math"/>
                          <a:ea typeface="Cambria Math" panose="02040503050406030204" pitchFamily="18" charset="0"/>
                        </a:rPr>
                        <m:t>𝑦</m:t>
                      </m:r>
                      <m:r>
                        <a:rPr lang="en-US" sz="3600" b="0" i="1" smtClean="0">
                          <a:latin typeface="Cambria Math"/>
                          <a:ea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trlPr>
                            <a:rPr lang="en-US" sz="3600" i="1">
                              <a:latin typeface="Cambria Math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36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latin typeface="Cambria Math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3600" i="1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en-US" sz="36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latin typeface="Cambria Math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3600" i="1">
                                  <a:latin typeface="Cambria Math"/>
                                </a:rPr>
                                <m:t>𝑓</m:t>
                              </m:r>
                            </m:sub>
                          </m:sSub>
                        </m:sup>
                        <m:e>
                          <m:sSub>
                            <m:sSubPr>
                              <m:ctrlPr>
                                <a:rPr lang="en-US" sz="36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600" i="1">
                                  <a:latin typeface="Cambria Math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sz="3600" b="0" i="1" smtClean="0">
                                  <a:latin typeface="Cambria Math"/>
                                </a:rPr>
                                <m:t>𝑧</m:t>
                              </m:r>
                            </m:sub>
                          </m:sSub>
                        </m:e>
                      </m:nary>
                      <m:r>
                        <a:rPr lang="en-US" sz="3600" i="1">
                          <a:latin typeface="Cambria Math"/>
                          <a:ea typeface="Cambria Math" panose="02040503050406030204" pitchFamily="18" charset="0"/>
                        </a:rPr>
                        <m:t>𝑑</m:t>
                      </m:r>
                      <m:r>
                        <a:rPr lang="en-US" sz="3600" b="0" i="1" smtClean="0">
                          <a:latin typeface="Cambria Math"/>
                          <a:ea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US" sz="36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4887" y="2598410"/>
                <a:ext cx="8030453" cy="136454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992324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20" t="15438" r="30256" b="27619"/>
          <a:stretch/>
        </p:blipFill>
        <p:spPr bwMode="auto">
          <a:xfrm>
            <a:off x="4471515" y="0"/>
            <a:ext cx="2214419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65971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2116" y="394115"/>
            <a:ext cx="10904069" cy="61934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 smtClean="0"/>
              <a:t>Power</a:t>
            </a:r>
          </a:p>
          <a:p>
            <a:pPr marL="0" indent="0">
              <a:buNone/>
            </a:pPr>
            <a:endParaRPr lang="en-US" sz="4400" dirty="0" smtClean="0"/>
          </a:p>
          <a:p>
            <a:pPr marL="0" indent="0">
              <a:buNone/>
            </a:pPr>
            <a:endParaRPr lang="en-US" sz="4400" dirty="0"/>
          </a:p>
          <a:p>
            <a:pPr marL="0" indent="0">
              <a:buNone/>
            </a:pPr>
            <a:endParaRPr lang="en-US" sz="4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818583" y="1129842"/>
                <a:ext cx="5926348" cy="101431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  <m:t>𝑎𝑣𝑔</m:t>
                          </m:r>
                        </m:sub>
                      </m:sSub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  <m:t>𝑊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∆</m:t>
                          </m:r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𝑡</m:t>
                          </m:r>
                        </m:den>
                      </m:f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        (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𝐴𝑣𝑒𝑟𝑎𝑔𝑒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𝑝𝑜𝑤𝑒𝑟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8583" y="1129842"/>
                <a:ext cx="5926348" cy="101431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818583" y="3284630"/>
                <a:ext cx="7686320" cy="10273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𝑃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  <m:t>𝑑𝑊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𝑡</m:t>
                          </m:r>
                        </m:den>
                      </m:f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        (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𝐼𝑛𝑠𝑡𝑎𝑛𝑡𝑎𝑛𝑒𝑜𝑢𝑠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𝑝𝑜𝑤𝑒𝑟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8583" y="3284630"/>
                <a:ext cx="7686320" cy="1027333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/>
              <p:cNvSpPr/>
              <p:nvPr/>
            </p:nvSpPr>
            <p:spPr>
              <a:xfrm>
                <a:off x="818583" y="2412933"/>
                <a:ext cx="5926348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chemeClr val="tx1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1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𝑤𝑎𝑡𝑡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1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𝑊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1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𝐽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/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8583" y="2412933"/>
                <a:ext cx="5926348" cy="58477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6"/>
              <p:cNvSpPr/>
              <p:nvPr/>
            </p:nvSpPr>
            <p:spPr>
              <a:xfrm>
                <a:off x="818583" y="4474852"/>
                <a:ext cx="7686320" cy="9103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𝑃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  <m:t>𝑑𝑊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𝑡</m:t>
                          </m:r>
                        </m:den>
                      </m:f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  <m:t>𝐹𝑐𝑜𝑠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𝜑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𝑑𝑥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 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𝐹𝑐𝑜𝑠</m:t>
                      </m:r>
                      <m:r>
                        <a:rPr lang="en-US" sz="2800" i="1">
                          <a:latin typeface="Cambria Math"/>
                          <a:ea typeface="Cambria Math"/>
                        </a:rPr>
                        <m:t>𝜑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𝑣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3200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acc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</m:t>
                      </m:r>
                      <m:acc>
                        <m:accPr>
                          <m:chr m:val="⃗"/>
                          <m:ctrlPr>
                            <a:rPr lang="en-US" sz="3200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𝑣</m:t>
                          </m:r>
                        </m:e>
                      </m:acc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8583" y="4474852"/>
                <a:ext cx="7686320" cy="910377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7"/>
              <p:cNvSpPr/>
              <p:nvPr/>
            </p:nvSpPr>
            <p:spPr>
              <a:xfrm>
                <a:off x="818583" y="5778519"/>
                <a:ext cx="7686320" cy="66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𝑃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3200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acc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</m:t>
                      </m:r>
                      <m:acc>
                        <m:accPr>
                          <m:chr m:val="⃗"/>
                          <m:ctrlPr>
                            <a:rPr lang="en-US" sz="3200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𝑣</m:t>
                          </m:r>
                        </m:e>
                      </m:acc>
                      <m:r>
                        <a:rPr lang="en-US" sz="3200" b="0" i="1" smtClean="0">
                          <a:latin typeface="Cambria Math"/>
                        </a:rPr>
                        <m:t>        </m:t>
                      </m:r>
                      <m:r>
                        <a:rPr lang="en-US" sz="3200" i="1">
                          <a:latin typeface="Cambria Math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3200" i="1">
                          <a:latin typeface="Cambria Math"/>
                          <a:ea typeface="Cambria Math" panose="02040503050406030204" pitchFamily="18" charset="0"/>
                        </a:rPr>
                        <m:t>𝐼𝑛𝑠𝑡𝑎𝑛𝑡𝑎𝑛𝑒𝑜𝑢𝑠</m:t>
                      </m:r>
                      <m:r>
                        <a:rPr lang="en-US" sz="3200" i="1">
                          <a:latin typeface="Cambria Math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3200" i="1">
                          <a:latin typeface="Cambria Math"/>
                          <a:ea typeface="Cambria Math" panose="02040503050406030204" pitchFamily="18" charset="0"/>
                        </a:rPr>
                        <m:t>𝑝𝑜𝑤𝑒𝑟</m:t>
                      </m:r>
                      <m:r>
                        <a:rPr lang="en-US" sz="3200" i="1">
                          <a:latin typeface="Cambria Math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8583" y="5778519"/>
                <a:ext cx="7686320" cy="660887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875749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52514"/>
          </a:xfrm>
        </p:spPr>
        <p:txBody>
          <a:bodyPr>
            <a:noAutofit/>
          </a:bodyPr>
          <a:lstStyle/>
          <a:p>
            <a:r>
              <a:rPr lang="en-US" sz="4800" dirty="0" smtClean="0"/>
              <a:t>Energy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56851"/>
            <a:ext cx="10515600" cy="482011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200" dirty="0" smtClean="0"/>
              <a:t>It is difficult to define energy. We deal with energy in almost any thing in our daily life our motion and thing that we use such as cars, phones lighting …… etc. 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Energy can exist in many different forms such as heat, kinetic or mechanical energy, light, potential energy</a:t>
            </a:r>
            <a:r>
              <a:rPr lang="en-US" sz="3200" dirty="0" smtClean="0"/>
              <a:t>, </a:t>
            </a:r>
            <a:r>
              <a:rPr lang="en-US" sz="3200" dirty="0"/>
              <a:t>electrical </a:t>
            </a:r>
            <a:r>
              <a:rPr lang="en-US" sz="3200" dirty="0" smtClean="0"/>
              <a:t>energy,</a:t>
            </a:r>
          </a:p>
          <a:p>
            <a:pPr marL="0" indent="0">
              <a:buNone/>
            </a:pPr>
            <a:r>
              <a:rPr lang="en-US" sz="3200" dirty="0" smtClean="0"/>
              <a:t>Chemical and  nuclear energy.</a:t>
            </a:r>
          </a:p>
          <a:p>
            <a:pPr marL="0" indent="0">
              <a:buNone/>
            </a:pPr>
            <a:endParaRPr lang="en-US" sz="3200" dirty="0" smtClean="0"/>
          </a:p>
          <a:p>
            <a:pPr marL="0" indent="0">
              <a:buNone/>
            </a:pPr>
            <a:r>
              <a:rPr lang="en-US" sz="3200" dirty="0"/>
              <a:t>Technically</a:t>
            </a:r>
            <a:r>
              <a:rPr lang="en-US" sz="3200" dirty="0" smtClean="0"/>
              <a:t>, energy </a:t>
            </a:r>
            <a:r>
              <a:rPr lang="en-US" sz="3200" dirty="0"/>
              <a:t>is a </a:t>
            </a:r>
            <a:r>
              <a:rPr lang="en-US" sz="3200" dirty="0">
                <a:solidFill>
                  <a:srgbClr val="FF0000"/>
                </a:solidFill>
              </a:rPr>
              <a:t>scalar</a:t>
            </a:r>
            <a:r>
              <a:rPr lang="en-US" sz="3200" dirty="0"/>
              <a:t> quantity associated with the state (or condition</a:t>
            </a:r>
            <a:r>
              <a:rPr lang="en-US" sz="3200" dirty="0" smtClean="0"/>
              <a:t>) of a system.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685506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89935"/>
            <a:ext cx="10515600" cy="55870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/>
              <a:t>We can thing of energy as the capacity to do </a:t>
            </a:r>
            <a:r>
              <a:rPr lang="en-US" sz="3200" dirty="0" smtClean="0">
                <a:solidFill>
                  <a:srgbClr val="FF0000"/>
                </a:solidFill>
              </a:rPr>
              <a:t>work</a:t>
            </a:r>
            <a:r>
              <a:rPr lang="en-US" sz="3200" dirty="0" smtClean="0"/>
              <a:t>( will be defined later) through force.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 smtClean="0"/>
              <a:t>There are many cases of motion that are very difficult to analyze using Newton’s laws of motion. 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 smtClean="0"/>
              <a:t>e.g. an object sliding down irregular incline.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 smtClean="0"/>
              <a:t>In such cases we use the concept of work and kinetic energy with out resorting to Newton’s laws.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endParaRPr lang="en-US" sz="32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32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32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5984644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>
                    <a:solidFill>
                      <a:srgbClr val="FF0000"/>
                    </a:solidFill>
                  </a:rPr>
                  <a:t>Kinetic energy </a:t>
                </a:r>
                <a:r>
                  <a:rPr lang="en-US" dirty="0" smtClean="0"/>
                  <a:t>K associated with the state of motion. 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/>
                  <a:t>	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	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J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𝑜𝑢𝑙𝑒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𝐽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𝑘𝑔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Nm</m:t>
                    </m:r>
                  </m:oMath>
                </a14:m>
                <a:r>
                  <a:rPr lang="en-US" dirty="0" smtClean="0"/>
                  <a:t>	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217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935790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7771"/>
            <a:ext cx="10515600" cy="682010"/>
          </a:xfrm>
        </p:spPr>
        <p:txBody>
          <a:bodyPr>
            <a:noAutofit/>
          </a:bodyPr>
          <a:lstStyle/>
          <a:p>
            <a:r>
              <a:rPr lang="en-US" sz="4800" dirty="0" smtClean="0"/>
              <a:t>work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719781"/>
            <a:ext cx="10515600" cy="61382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/>
              <a:t>Work is a process by which we transfer energy </a:t>
            </a:r>
            <a:r>
              <a:rPr lang="en-US" sz="3200" dirty="0" smtClean="0">
                <a:solidFill>
                  <a:srgbClr val="FF0000"/>
                </a:solidFill>
              </a:rPr>
              <a:t>in to </a:t>
            </a:r>
            <a:r>
              <a:rPr lang="en-US" sz="3200" dirty="0" smtClean="0"/>
              <a:t>or </a:t>
            </a:r>
            <a:r>
              <a:rPr lang="en-US" sz="3200" dirty="0" smtClean="0">
                <a:solidFill>
                  <a:srgbClr val="FF0000"/>
                </a:solidFill>
              </a:rPr>
              <a:t>out of a </a:t>
            </a:r>
            <a:r>
              <a:rPr lang="en-US" sz="3200" dirty="0" smtClean="0">
                <a:solidFill>
                  <a:schemeClr val="accent2"/>
                </a:solidFill>
              </a:rPr>
              <a:t>system </a:t>
            </a:r>
            <a:r>
              <a:rPr lang="en-US" sz="3200" dirty="0" smtClean="0"/>
              <a:t>by a mean of force acting on the system.</a:t>
            </a:r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r>
              <a:rPr lang="en-US" sz="3200" dirty="0" smtClean="0"/>
              <a:t>If energy transferred to the system work is positive.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endParaRPr lang="en-US" sz="3200" dirty="0" smtClean="0"/>
          </a:p>
          <a:p>
            <a:pPr marL="0" indent="0">
              <a:buNone/>
            </a:pPr>
            <a:endParaRPr lang="en-US" sz="3200" dirty="0" smtClean="0"/>
          </a:p>
          <a:p>
            <a:pPr marL="0" indent="0">
              <a:buNone/>
            </a:pPr>
            <a:r>
              <a:rPr lang="en-US" sz="3200" dirty="0" smtClean="0"/>
              <a:t>If energy transferred out of the system work is negative.</a:t>
            </a:r>
          </a:p>
          <a:p>
            <a:pPr marL="0" indent="0">
              <a:buNone/>
            </a:pPr>
            <a:endParaRPr lang="en-US" sz="3200" dirty="0"/>
          </a:p>
        </p:txBody>
      </p:sp>
      <p:sp>
        <p:nvSpPr>
          <p:cNvPr id="4" name="Right Arrow 3"/>
          <p:cNvSpPr/>
          <p:nvPr/>
        </p:nvSpPr>
        <p:spPr>
          <a:xfrm>
            <a:off x="2993921" y="3166997"/>
            <a:ext cx="811161" cy="2802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386348" y="2970353"/>
            <a:ext cx="1607575" cy="6046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Energy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4041936" y="5099805"/>
            <a:ext cx="1554198" cy="1451609"/>
          </a:xfrm>
          <a:custGeom>
            <a:avLst/>
            <a:gdLst>
              <a:gd name="connsiteX0" fmla="*/ 97953 w 1554198"/>
              <a:gd name="connsiteY0" fmla="*/ 1063563 h 1451609"/>
              <a:gd name="connsiteX1" fmla="*/ 658392 w 1554198"/>
              <a:gd name="connsiteY1" fmla="*/ 1432272 h 1451609"/>
              <a:gd name="connsiteX2" fmla="*/ 1277824 w 1554198"/>
              <a:gd name="connsiteY2" fmla="*/ 1299537 h 1451609"/>
              <a:gd name="connsiteX3" fmla="*/ 1543295 w 1554198"/>
              <a:gd name="connsiteY3" fmla="*/ 458879 h 1451609"/>
              <a:gd name="connsiteX4" fmla="*/ 938611 w 1554198"/>
              <a:gd name="connsiteY4" fmla="*/ 193408 h 1451609"/>
              <a:gd name="connsiteX5" fmla="*/ 83205 w 1554198"/>
              <a:gd name="connsiteY5" fmla="*/ 45924 h 1451609"/>
              <a:gd name="connsiteX6" fmla="*/ 97953 w 1554198"/>
              <a:gd name="connsiteY6" fmla="*/ 1063563 h 1451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54198" h="1451609">
                <a:moveTo>
                  <a:pt x="97953" y="1063563"/>
                </a:moveTo>
                <a:cubicBezTo>
                  <a:pt x="193818" y="1294621"/>
                  <a:pt x="461747" y="1392943"/>
                  <a:pt x="658392" y="1432272"/>
                </a:cubicBezTo>
                <a:cubicBezTo>
                  <a:pt x="855037" y="1471601"/>
                  <a:pt x="1130340" y="1461769"/>
                  <a:pt x="1277824" y="1299537"/>
                </a:cubicBezTo>
                <a:cubicBezTo>
                  <a:pt x="1425308" y="1137305"/>
                  <a:pt x="1599831" y="643234"/>
                  <a:pt x="1543295" y="458879"/>
                </a:cubicBezTo>
                <a:cubicBezTo>
                  <a:pt x="1486759" y="274524"/>
                  <a:pt x="1181959" y="262234"/>
                  <a:pt x="938611" y="193408"/>
                </a:cubicBezTo>
                <a:cubicBezTo>
                  <a:pt x="695263" y="124582"/>
                  <a:pt x="223315" y="-94186"/>
                  <a:pt x="83205" y="45924"/>
                </a:cubicBezTo>
                <a:cubicBezTo>
                  <a:pt x="-56905" y="186034"/>
                  <a:pt x="2088" y="832505"/>
                  <a:pt x="97953" y="1063563"/>
                </a:cubicBezTo>
                <a:close/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system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771535" y="2984882"/>
            <a:ext cx="6130413" cy="6046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W &gt; 0       work been done on the system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386348" y="5523268"/>
            <a:ext cx="1607575" cy="6046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Energy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0" name="Right Arrow 9"/>
          <p:cNvSpPr/>
          <p:nvPr/>
        </p:nvSpPr>
        <p:spPr>
          <a:xfrm rot="10800000">
            <a:off x="3067313" y="5685499"/>
            <a:ext cx="811161" cy="2802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3913765" y="2546891"/>
            <a:ext cx="1554198" cy="1451609"/>
          </a:xfrm>
          <a:custGeom>
            <a:avLst/>
            <a:gdLst>
              <a:gd name="connsiteX0" fmla="*/ 97953 w 1554198"/>
              <a:gd name="connsiteY0" fmla="*/ 1063563 h 1451609"/>
              <a:gd name="connsiteX1" fmla="*/ 658392 w 1554198"/>
              <a:gd name="connsiteY1" fmla="*/ 1432272 h 1451609"/>
              <a:gd name="connsiteX2" fmla="*/ 1277824 w 1554198"/>
              <a:gd name="connsiteY2" fmla="*/ 1299537 h 1451609"/>
              <a:gd name="connsiteX3" fmla="*/ 1543295 w 1554198"/>
              <a:gd name="connsiteY3" fmla="*/ 458879 h 1451609"/>
              <a:gd name="connsiteX4" fmla="*/ 938611 w 1554198"/>
              <a:gd name="connsiteY4" fmla="*/ 193408 h 1451609"/>
              <a:gd name="connsiteX5" fmla="*/ 83205 w 1554198"/>
              <a:gd name="connsiteY5" fmla="*/ 45924 h 1451609"/>
              <a:gd name="connsiteX6" fmla="*/ 97953 w 1554198"/>
              <a:gd name="connsiteY6" fmla="*/ 1063563 h 1451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54198" h="1451609">
                <a:moveTo>
                  <a:pt x="97953" y="1063563"/>
                </a:moveTo>
                <a:cubicBezTo>
                  <a:pt x="193818" y="1294621"/>
                  <a:pt x="461747" y="1392943"/>
                  <a:pt x="658392" y="1432272"/>
                </a:cubicBezTo>
                <a:cubicBezTo>
                  <a:pt x="855037" y="1471601"/>
                  <a:pt x="1130340" y="1461769"/>
                  <a:pt x="1277824" y="1299537"/>
                </a:cubicBezTo>
                <a:cubicBezTo>
                  <a:pt x="1425308" y="1137305"/>
                  <a:pt x="1599831" y="643234"/>
                  <a:pt x="1543295" y="458879"/>
                </a:cubicBezTo>
                <a:cubicBezTo>
                  <a:pt x="1486759" y="274524"/>
                  <a:pt x="1181959" y="262234"/>
                  <a:pt x="938611" y="193408"/>
                </a:cubicBezTo>
                <a:cubicBezTo>
                  <a:pt x="695263" y="124582"/>
                  <a:pt x="223315" y="-94186"/>
                  <a:pt x="83205" y="45924"/>
                </a:cubicBezTo>
                <a:cubicBezTo>
                  <a:pt x="-56905" y="186034"/>
                  <a:pt x="2088" y="832505"/>
                  <a:pt x="97953" y="1063563"/>
                </a:cubicBezTo>
                <a:close/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system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963614" y="5530639"/>
            <a:ext cx="5938334" cy="6046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W &lt; 0      work been done by the system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05998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53961" y="589934"/>
                <a:ext cx="11606981" cy="6268066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3200" dirty="0" smtClean="0"/>
                  <a:t>By doing work we change the state of the system.</a:t>
                </a:r>
              </a:p>
              <a:p>
                <a:pPr marL="0" indent="0">
                  <a:buNone/>
                </a:pPr>
                <a:endParaRPr lang="en-US" sz="3200" dirty="0"/>
              </a:p>
              <a:p>
                <a:pPr marL="0" indent="0">
                  <a:buNone/>
                </a:pPr>
                <a:r>
                  <a:rPr lang="en-US" sz="3200" dirty="0" smtClean="0"/>
                  <a:t>Work and Kinetic Energy:</a:t>
                </a:r>
              </a:p>
              <a:p>
                <a:pPr marL="0" indent="0">
                  <a:buNone/>
                </a:pPr>
                <a:endParaRPr lang="en-US" sz="3200" dirty="0" smtClean="0"/>
              </a:p>
              <a:p>
                <a:pPr marL="0" indent="0">
                  <a:buNone/>
                </a:pPr>
                <a:endParaRPr lang="en-US" sz="3200" dirty="0"/>
              </a:p>
              <a:p>
                <a:pPr marL="0" indent="0">
                  <a:buNone/>
                </a:pPr>
                <a:r>
                  <a:rPr lang="en-US" sz="3200" dirty="0" smtClean="0"/>
                  <a:t>              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320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320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2</m:t>
                    </m:r>
                    <m:sSub>
                      <m:sSubPr>
                        <m:ctrlPr>
                          <a:rPr lang="en-US" sz="32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32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32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3200" dirty="0" smtClean="0"/>
              </a:p>
              <a:p>
                <a:pPr marL="0" indent="0">
                  <a:buNone/>
                </a:pPr>
                <a:endParaRPr lang="en-US" sz="32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sz="320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</m:t>
                      </m:r>
                      <m:sSubSup>
                        <m:sSubSupPr>
                          <m:ctrlPr>
                            <a:rPr lang="en-US" sz="3200" i="1" smtClean="0">
                              <a:latin typeface="Cambria Math"/>
                            </a:rPr>
                          </m:ctrlPr>
                        </m:sSubSupPr>
                        <m:e>
                          <m:f>
                            <m:fPr>
                              <m:ctrlPr>
                                <a:rPr lang="en-US" sz="320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𝑚𝑣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𝑚</m:t>
                      </m:r>
                      <m:sSubSup>
                        <m:sSubSupPr>
                          <m:ctrlPr>
                            <a:rPr lang="en-US" sz="3200" i="1" smtClean="0">
                              <a:latin typeface="Cambria Math"/>
                            </a:rPr>
                          </m:ctrlPr>
                        </m:sSubSupPr>
                        <m:e>
                          <m:f>
                            <m:fPr>
                              <m:ctrlPr>
                                <a:rPr lang="en-US" sz="320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𝑚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200" dirty="0" smtClean="0"/>
              </a:p>
              <a:p>
                <a:pPr marL="0" indent="0">
                  <a:buNone/>
                </a:pPr>
                <a:r>
                  <a:rPr lang="en-US" sz="3200" dirty="0" smtClean="0"/>
                  <a:t>                </a:t>
                </a:r>
              </a:p>
              <a:p>
                <a:pPr marL="0" indent="0">
                  <a:buNone/>
                </a:pPr>
                <a:r>
                  <a:rPr lang="en-US" sz="3200" dirty="0"/>
                  <a:t> </a:t>
                </a:r>
                <a:r>
                  <a:rPr lang="en-US" sz="3200" dirty="0" smtClean="0"/>
                  <a:t>             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3200" i="1" smtClean="0">
                            <a:latin typeface="Cambria Math"/>
                          </a:rPr>
                        </m:ctrlPr>
                      </m:sSubSupPr>
                      <m:e>
                        <m:f>
                          <m:fPr>
                            <m:ctrlPr>
                              <a:rPr lang="en-US" sz="320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𝑚𝑣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𝑚</m:t>
                    </m:r>
                    <m:sSubSup>
                      <m:sSubSupPr>
                        <m:ctrlPr>
                          <a:rPr lang="en-US" sz="3200" i="1" smtClean="0">
                            <a:latin typeface="Cambria Math"/>
                          </a:rPr>
                        </m:ctrlPr>
                      </m:sSubSupPr>
                      <m:e>
                        <m:f>
                          <m:fPr>
                            <m:ctrlPr>
                              <a:rPr lang="en-US" sz="320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𝑚</m:t>
                    </m:r>
                    <m:sSub>
                      <m:sSubPr>
                        <m:ctrlPr>
                          <a:rPr lang="en-US" sz="32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      ⟹    </m:t>
                    </m:r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𝐾</m:t>
                    </m:r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</m:t>
                    </m:r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𝑊</m:t>
                    </m:r>
                  </m:oMath>
                </a14:m>
                <a:endParaRPr lang="en-US" sz="3200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endParaRPr lang="en-US" sz="32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53961" y="589934"/>
                <a:ext cx="11606981" cy="6268066"/>
              </a:xfrm>
              <a:blipFill rotWithShape="1">
                <a:blip r:embed="rId3"/>
                <a:stretch>
                  <a:fillRect l="-1313" t="-2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/>
          <p:cNvCxnSpPr/>
          <p:nvPr/>
        </p:nvCxnSpPr>
        <p:spPr>
          <a:xfrm>
            <a:off x="7524136" y="2979173"/>
            <a:ext cx="382966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7954297" y="2625213"/>
            <a:ext cx="631722" cy="3539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8586019" y="1968910"/>
            <a:ext cx="619432" cy="663678"/>
          </a:xfrm>
          <a:prstGeom prst="straightConnector1">
            <a:avLst/>
          </a:prstGeom>
          <a:ln w="2222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8937521" y="1496815"/>
                <a:ext cx="516193" cy="5754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280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acc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37521" y="1496815"/>
                <a:ext cx="516193" cy="575479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/>
          <p:cNvSpPr/>
          <p:nvPr/>
        </p:nvSpPr>
        <p:spPr>
          <a:xfrm>
            <a:off x="10291917" y="2625212"/>
            <a:ext cx="631722" cy="3539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10943304" y="1968910"/>
            <a:ext cx="619432" cy="663678"/>
          </a:xfrm>
          <a:prstGeom prst="straightConnector1">
            <a:avLst/>
          </a:prstGeom>
          <a:ln w="2222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1191567" y="1504192"/>
                <a:ext cx="516193" cy="5754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280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acc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91567" y="1504192"/>
                <a:ext cx="516193" cy="575479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Connector 15"/>
          <p:cNvCxnSpPr/>
          <p:nvPr/>
        </p:nvCxnSpPr>
        <p:spPr>
          <a:xfrm>
            <a:off x="7934632" y="2979173"/>
            <a:ext cx="0" cy="1479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0291917" y="2984530"/>
            <a:ext cx="0" cy="1479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7676535" y="3082854"/>
                <a:ext cx="51619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6535" y="3082854"/>
                <a:ext cx="516193" cy="52322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10069461" y="3098480"/>
                <a:ext cx="516193" cy="5577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69461" y="3098480"/>
                <a:ext cx="516193" cy="557717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Arrow Connector 21"/>
          <p:cNvCxnSpPr/>
          <p:nvPr/>
        </p:nvCxnSpPr>
        <p:spPr>
          <a:xfrm flipV="1">
            <a:off x="8605683" y="2625212"/>
            <a:ext cx="589934" cy="7376"/>
          </a:xfrm>
          <a:prstGeom prst="straightConnector1">
            <a:avLst/>
          </a:prstGeom>
          <a:ln w="2222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10948220" y="2630916"/>
            <a:ext cx="589934" cy="7376"/>
          </a:xfrm>
          <a:prstGeom prst="straightConnector1">
            <a:avLst/>
          </a:prstGeom>
          <a:ln w="2222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8586019" y="1978887"/>
            <a:ext cx="0" cy="640080"/>
          </a:xfrm>
          <a:prstGeom prst="straightConnector1">
            <a:avLst/>
          </a:prstGeom>
          <a:ln w="2222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10943304" y="2005584"/>
            <a:ext cx="0" cy="640080"/>
          </a:xfrm>
          <a:prstGeom prst="straightConnector1">
            <a:avLst/>
          </a:prstGeom>
          <a:ln w="2222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9633162" y="862651"/>
                <a:ext cx="51619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33162" y="862651"/>
                <a:ext cx="516193" cy="523220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Straight Arrow Connector 29"/>
          <p:cNvCxnSpPr/>
          <p:nvPr/>
        </p:nvCxnSpPr>
        <p:spPr>
          <a:xfrm flipV="1">
            <a:off x="9646678" y="1434711"/>
            <a:ext cx="589934" cy="7376"/>
          </a:xfrm>
          <a:prstGeom prst="straightConnector1">
            <a:avLst/>
          </a:prstGeom>
          <a:ln w="2222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6329508" y="2081088"/>
                <a:ext cx="1378980" cy="5572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9508" y="2081088"/>
                <a:ext cx="1378980" cy="557204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Straight Arrow Connector 31"/>
          <p:cNvCxnSpPr/>
          <p:nvPr/>
        </p:nvCxnSpPr>
        <p:spPr>
          <a:xfrm flipV="1">
            <a:off x="9435281" y="3770147"/>
            <a:ext cx="914400" cy="7376"/>
          </a:xfrm>
          <a:prstGeom prst="straightConnector1">
            <a:avLst/>
          </a:prstGeom>
          <a:ln w="2222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H="1">
            <a:off x="7916194" y="3770147"/>
            <a:ext cx="914400" cy="0"/>
          </a:xfrm>
          <a:prstGeom prst="straightConnector1">
            <a:avLst/>
          </a:prstGeom>
          <a:ln w="2222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>
            <a:off x="7916194" y="3709754"/>
            <a:ext cx="0" cy="2925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H="1">
            <a:off x="10328783" y="3709754"/>
            <a:ext cx="0" cy="2925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8759312" y="3475181"/>
            <a:ext cx="743565" cy="6046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d</a:t>
            </a:r>
            <a:endParaRPr lang="en-US" sz="28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2128675" y="5502508"/>
                <a:ext cx="2487570" cy="5577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sz="28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            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8675" y="5502508"/>
                <a:ext cx="2487570" cy="557717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1956609" y="2540582"/>
                <a:ext cx="262276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𝑐𝑜𝑛𝑠𝑡𝑎𝑛𝑡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6609" y="2540582"/>
                <a:ext cx="2622765" cy="523220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182891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516194"/>
                <a:ext cx="10515600" cy="5660769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  </a:t>
                </a:r>
              </a:p>
              <a:p>
                <a:pPr marL="0" indent="0">
                  <a:buNone/>
                </a:pPr>
                <a:r>
                  <a:rPr lang="en-US" b="0" dirty="0">
                    <a:ea typeface="Cambria Math" panose="02040503050406030204" pitchFamily="18" charset="0"/>
                  </a:rPr>
                  <a:t> </a:t>
                </a:r>
                <a:r>
                  <a:rPr lang="en-US" b="0" dirty="0" smtClean="0">
                    <a:ea typeface="Cambria Math" panose="02040503050406030204" pitchFamily="18" charset="0"/>
                  </a:rPr>
                  <a:t>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𝑊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𝐹𝑐𝑜𝑠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𝜑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d</m:t>
                    </m:r>
                  </m:oMath>
                </a14:m>
                <a:endParaRPr lang="en-US" sz="3200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Work done by constant </a:t>
                </a:r>
                <a:r>
                  <a:rPr lang="en-US" dirty="0" smtClean="0"/>
                  <a:t>force:	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Work done by general force:	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US" i="1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𝑓</m:t>
                        </m:r>
                      </m:sup>
                      <m:e>
                        <m:acc>
                          <m:accPr>
                            <m:chr m:val="⃗"/>
                            <m:ctrlPr>
                              <a:rPr lang="en-US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</m:acc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⋅</m:t>
                        </m:r>
                      </m:e>
                    </m:nary>
                    <m:r>
                      <a:rPr lang="en-US" b="0" i="1" smtClean="0">
                        <a:latin typeface="Cambria Math"/>
                        <a:ea typeface="Cambria Math" panose="02040503050406030204" pitchFamily="18" charset="0"/>
                      </a:rPr>
                      <m:t>𝑑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</m:acc>
                  </m:oMath>
                </a14:m>
                <a:endParaRPr lang="en-US" dirty="0" smtClean="0"/>
              </a:p>
              <a:p>
                <a:pPr marL="457200" lvl="1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Work done by gravitational force:	</a:t>
                </a: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516194"/>
                <a:ext cx="10515600" cy="5660769"/>
              </a:xfrm>
              <a:blipFill rotWithShape="1">
                <a:blip r:embed="rId3"/>
                <a:stretch>
                  <a:fillRect l="-1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5491306" y="1978022"/>
                <a:ext cx="2622765" cy="6576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acc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</m:t>
                      </m:r>
                      <m:acc>
                        <m:accPr>
                          <m:chr m:val="⃗"/>
                          <m:ctrlPr>
                            <a:rPr lang="en-US" sz="32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</m:e>
                      </m:acc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1306" y="1978022"/>
                <a:ext cx="2622765" cy="65768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5958339" y="4175532"/>
                <a:ext cx="3165996" cy="7090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/>
                            </a:rPr>
                            <m:t>𝑔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3200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en-US" sz="3200" b="0" i="1" smtClean="0">
                              <a:latin typeface="Cambria Math"/>
                            </a:rPr>
                            <m:t>𝑔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</m:t>
                      </m:r>
                      <m:acc>
                        <m:accPr>
                          <m:chr m:val="⃗"/>
                          <m:ctrlPr>
                            <a:rPr lang="en-US" sz="32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</m:e>
                      </m:acc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8339" y="4175532"/>
                <a:ext cx="3165996" cy="70904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6452411" y="4886310"/>
                <a:ext cx="3165996" cy="6247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sz="3200" b="0" i="1" smtClean="0">
                            <a:latin typeface="Cambria Math"/>
                          </a:rPr>
                          <m:t>𝑔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32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en-US" sz="3200" b="0" i="1" smtClean="0">
                            <a:latin typeface="Cambria Math"/>
                          </a:rPr>
                          <m:t>𝑔</m:t>
                        </m:r>
                      </m:sub>
                    </m:sSub>
                  </m:oMath>
                </a14:m>
                <a:r>
                  <a:rPr lang="en-US" sz="3200" dirty="0" smtClean="0"/>
                  <a:t>d cos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𝜑</m:t>
                    </m:r>
                  </m:oMath>
                </a14:m>
                <a:endParaRPr lang="en-US" sz="3200" dirty="0"/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2411" y="4886310"/>
                <a:ext cx="3165996" cy="624786"/>
              </a:xfrm>
              <a:prstGeom prst="rect">
                <a:avLst/>
              </a:prstGeom>
              <a:blipFill rotWithShape="1">
                <a:blip r:embed="rId6"/>
                <a:stretch>
                  <a:fillRect t="-11765" b="-264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636218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3457" y="320951"/>
            <a:ext cx="11493910" cy="604052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8234446" y="4532672"/>
            <a:ext cx="344129" cy="33429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cxnSp>
        <p:nvCxnSpPr>
          <p:cNvPr id="6" name="Straight Arrow Connector 5"/>
          <p:cNvCxnSpPr>
            <a:endCxn id="12" idx="3"/>
          </p:cNvCxnSpPr>
          <p:nvPr/>
        </p:nvCxnSpPr>
        <p:spPr>
          <a:xfrm flipV="1">
            <a:off x="8489543" y="2373334"/>
            <a:ext cx="1068510" cy="216228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8029461" y="4704734"/>
            <a:ext cx="3456000" cy="0"/>
          </a:xfrm>
          <a:prstGeom prst="straightConnector1">
            <a:avLst/>
          </a:prstGeom>
          <a:ln w="12700">
            <a:solidFill>
              <a:schemeClr val="tx1"/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8271364" y="2255141"/>
            <a:ext cx="3412685" cy="0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9507656" y="2087994"/>
            <a:ext cx="344129" cy="33429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9699449" y="2015615"/>
            <a:ext cx="0" cy="4032000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8406510" y="4866969"/>
            <a:ext cx="0" cy="1260501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/>
              <p:cNvSpPr txBox="1"/>
              <p:nvPr/>
            </p:nvSpPr>
            <p:spPr>
              <a:xfrm>
                <a:off x="8627569" y="2823596"/>
                <a:ext cx="516193" cy="5868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280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𝑑</m:t>
                          </m:r>
                        </m:e>
                      </m:acc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27569" y="2823596"/>
                <a:ext cx="516193" cy="58689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/>
              <p:cNvSpPr txBox="1"/>
              <p:nvPr/>
            </p:nvSpPr>
            <p:spPr>
              <a:xfrm>
                <a:off x="7707445" y="5484292"/>
                <a:ext cx="516193" cy="6204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𝑔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7445" y="5484292"/>
                <a:ext cx="516193" cy="62042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Box 22"/>
              <p:cNvSpPr txBox="1"/>
              <p:nvPr/>
            </p:nvSpPr>
            <p:spPr>
              <a:xfrm>
                <a:off x="7564265" y="4438210"/>
                <a:ext cx="51619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4265" y="4438210"/>
                <a:ext cx="516193" cy="52322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/>
              <p:cNvSpPr txBox="1"/>
              <p:nvPr/>
            </p:nvSpPr>
            <p:spPr>
              <a:xfrm>
                <a:off x="7771364" y="1927485"/>
                <a:ext cx="516193" cy="5577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𝑓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1364" y="1927485"/>
                <a:ext cx="516193" cy="557717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Arrow Connector 24"/>
          <p:cNvCxnSpPr/>
          <p:nvPr/>
        </p:nvCxnSpPr>
        <p:spPr>
          <a:xfrm flipV="1">
            <a:off x="10825277" y="2255142"/>
            <a:ext cx="0" cy="2410264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7" name="TextBox 26"/>
              <p:cNvSpPr txBox="1"/>
              <p:nvPr/>
            </p:nvSpPr>
            <p:spPr>
              <a:xfrm>
                <a:off x="10889597" y="3007541"/>
                <a:ext cx="51619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𝑦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89597" y="3007541"/>
                <a:ext cx="516193" cy="52322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8" name="TextBox 27"/>
              <p:cNvSpPr txBox="1"/>
              <p:nvPr/>
            </p:nvSpPr>
            <p:spPr>
              <a:xfrm>
                <a:off x="546440" y="1207046"/>
                <a:ext cx="3126658" cy="5162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240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</m:e>
                      </m:acc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400" i="1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𝑥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 </m:t>
                      </m:r>
                      <m:acc>
                        <m:accPr>
                          <m:chr m:val="̂"/>
                          <m:ctrlPr>
                            <a:rPr lang="en-US" sz="2400" b="0" i="1" smtClean="0">
                              <a:latin typeface="Cambria Math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𝑖</m:t>
                          </m:r>
                        </m:e>
                      </m:acc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sz="2400" i="1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n-US" sz="2400" i="1">
                          <a:latin typeface="Cambria Math"/>
                          <a:ea typeface="Cambria Math"/>
                        </a:rPr>
                        <m:t>𝑦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 </m:t>
                      </m:r>
                      <m:acc>
                        <m:accPr>
                          <m:chr m:val="̂"/>
                          <m:ctrlPr>
                            <a:rPr lang="en-US" sz="2400" b="0" i="1" smtClean="0">
                              <a:latin typeface="Cambria Math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𝑗</m:t>
                          </m:r>
                        </m:e>
                      </m:acc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440" y="1207046"/>
                <a:ext cx="3126658" cy="51623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9" name="TextBox 28"/>
              <p:cNvSpPr txBox="1"/>
              <p:nvPr/>
            </p:nvSpPr>
            <p:spPr>
              <a:xfrm>
                <a:off x="8823792" y="1207182"/>
                <a:ext cx="51619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𝑥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23792" y="1207182"/>
                <a:ext cx="516193" cy="523220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Straight Arrow Connector 29"/>
          <p:cNvCxnSpPr/>
          <p:nvPr/>
        </p:nvCxnSpPr>
        <p:spPr>
          <a:xfrm flipV="1">
            <a:off x="8406510" y="1465162"/>
            <a:ext cx="0" cy="3946206"/>
          </a:xfrm>
          <a:prstGeom prst="straightConnector1">
            <a:avLst/>
          </a:prstGeom>
          <a:ln w="12700">
            <a:solidFill>
              <a:schemeClr val="tx1"/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>
            <a:off x="8418353" y="1858300"/>
            <a:ext cx="1281096" cy="0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5" name="TextBox 34"/>
              <p:cNvSpPr txBox="1"/>
              <p:nvPr/>
            </p:nvSpPr>
            <p:spPr>
              <a:xfrm>
                <a:off x="457947" y="1858300"/>
                <a:ext cx="2477729" cy="5450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𝑔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400" i="1" smtClean="0"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𝑚𝑔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 </m:t>
                      </m:r>
                      <m:acc>
                        <m:accPr>
                          <m:chr m:val="̂"/>
                          <m:ctrlPr>
                            <a:rPr lang="en-US" sz="2400" i="1">
                              <a:latin typeface="Cambria Math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𝑗</m:t>
                          </m:r>
                        </m:e>
                      </m:acc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947" y="1858300"/>
                <a:ext cx="2477729" cy="545021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6" name="TextBox 35"/>
              <p:cNvSpPr txBox="1"/>
              <p:nvPr/>
            </p:nvSpPr>
            <p:spPr>
              <a:xfrm>
                <a:off x="360381" y="2485202"/>
                <a:ext cx="7669080" cy="554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  <a:ea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sz="2400" i="1">
                            <a:latin typeface="Cambria Math"/>
                            <a:ea typeface="Cambria Math" panose="02040503050406030204" pitchFamily="18" charset="0"/>
                          </a:rPr>
                          <m:t>𝑔</m:t>
                        </m:r>
                      </m:sub>
                    </m:sSub>
                    <m:r>
                      <a:rPr lang="en-US" sz="2400" i="1">
                        <a:latin typeface="Cambria Math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sz="2400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latin typeface="Cambria Math"/>
                                <a:ea typeface="Cambria Math" panose="02040503050406030204" pitchFamily="18" charset="0"/>
                              </a:rPr>
                              <m:t>𝐹</m:t>
                            </m:r>
                          </m:e>
                        </m:acc>
                      </m:e>
                      <m:sub>
                        <m:r>
                          <a:rPr lang="en-US" sz="2400" i="1">
                            <a:latin typeface="Cambria Math"/>
                            <a:ea typeface="Cambria Math" panose="02040503050406030204" pitchFamily="18" charset="0"/>
                          </a:rPr>
                          <m:t>𝑔</m:t>
                        </m:r>
                      </m:sub>
                    </m:sSub>
                    <m:r>
                      <a:rPr lang="en-US" sz="2400" i="1">
                        <a:latin typeface="Cambria Math"/>
                        <a:ea typeface="Cambria Math" panose="02040503050406030204" pitchFamily="18" charset="0"/>
                      </a:rPr>
                      <m:t>⋅</m:t>
                    </m:r>
                    <m:acc>
                      <m:accPr>
                        <m:chr m:val="⃗"/>
                        <m:ctrlPr>
                          <a:rPr lang="en-US" sz="24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/>
                            <a:ea typeface="Cambria Math" panose="02040503050406030204" pitchFamily="18" charset="0"/>
                          </a:rPr>
                          <m:t>𝑑</m:t>
                        </m:r>
                      </m:e>
                    </m:acc>
                    <m:r>
                      <a:rPr lang="en-US" sz="2400" i="1">
                        <a:latin typeface="Cambria Math"/>
                        <a:ea typeface="Cambria Math" panose="02040503050406030204" pitchFamily="18" charset="0"/>
                      </a:rPr>
                      <m:t>=(</m:t>
                    </m:r>
                    <m:r>
                      <a:rPr lang="en-US" sz="2400" i="1">
                        <a:latin typeface="Cambria Math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sz="2400" i="1">
                        <a:latin typeface="Cambria Math"/>
                        <a:ea typeface="Cambria Math" panose="02040503050406030204" pitchFamily="18" charset="0"/>
                      </a:rPr>
                      <m:t>𝑚𝑔</m:t>
                    </m:r>
                    <m:r>
                      <a:rPr lang="en-US" sz="2400" i="1">
                        <a:latin typeface="Cambria Math"/>
                        <a:ea typeface="Cambria Math" panose="02040503050406030204" pitchFamily="18" charset="0"/>
                      </a:rPr>
                      <m:t> </m:t>
                    </m:r>
                    <m:acc>
                      <m:accPr>
                        <m:chr m:val="̂"/>
                        <m:ctrlPr>
                          <a:rPr lang="en-US" sz="24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/>
                            <a:ea typeface="Cambria Math" panose="02040503050406030204" pitchFamily="18" charset="0"/>
                          </a:rPr>
                          <m:t>𝑗</m:t>
                        </m:r>
                      </m:e>
                    </m:acc>
                  </m:oMath>
                </a14:m>
                <a:r>
                  <a:rPr lang="en-US" sz="2400" i="1" dirty="0">
                    <a:latin typeface="Cambria Math"/>
                    <a:ea typeface="Cambria Math" panose="02040503050406030204" pitchFamily="18" charset="0"/>
                  </a:rPr>
                  <a:t>)</a:t>
                </a:r>
                <a:r>
                  <a:rPr lang="en-US" sz="2400" i="1" dirty="0">
                    <a:latin typeface="Cambria Math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  <a:ea typeface="Cambria Math" panose="02040503050406030204" pitchFamily="18" charset="0"/>
                      </a:rPr>
                      <m:t>⋅</m:t>
                    </m:r>
                    <m:d>
                      <m:dPr>
                        <m:ctrlPr>
                          <a:rPr lang="en-US" sz="24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en-US" sz="2400" i="1">
                            <a:latin typeface="Cambria Math"/>
                            <a:ea typeface="Cambria Math" panose="02040503050406030204" pitchFamily="18" charset="0"/>
                          </a:rPr>
                          <m:t>𝑦</m:t>
                        </m:r>
                        <m:r>
                          <a:rPr lang="en-US" sz="2400" i="1">
                            <a:latin typeface="Cambria Math"/>
                            <a:ea typeface="Cambria Math" panose="02040503050406030204" pitchFamily="18" charset="0"/>
                          </a:rPr>
                          <m:t> </m:t>
                        </m:r>
                        <m:acc>
                          <m:accPr>
                            <m:chr m:val="̂"/>
                            <m:ctrlPr>
                              <a:rPr lang="en-US" sz="2400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latin typeface="Cambria Math"/>
                                <a:ea typeface="Cambria Math" panose="02040503050406030204" pitchFamily="18" charset="0"/>
                              </a:rPr>
                              <m:t>𝑗</m:t>
                            </m:r>
                          </m:e>
                        </m:acc>
                      </m:e>
                    </m:d>
                    <m:r>
                      <a:rPr lang="en-US" sz="2400" i="1">
                        <a:latin typeface="Cambria Math"/>
                        <a:ea typeface="Cambria Math" panose="02040503050406030204" pitchFamily="18" charset="0"/>
                      </a:rPr>
                      <m:t>=−</m:t>
                    </m:r>
                    <m:r>
                      <m:rPr>
                        <m:sty m:val="p"/>
                      </m:rPr>
                      <a:rPr lang="en-US" sz="2400" i="1">
                        <a:latin typeface="Cambria Math"/>
                        <a:ea typeface="Cambria Math" panose="02040503050406030204" pitchFamily="18" charset="0"/>
                      </a:rPr>
                      <m:t>mg</m:t>
                    </m:r>
                  </m:oMath>
                </a14:m>
                <a:r>
                  <a:rPr lang="en-US" sz="2400" i="1" dirty="0">
                    <a:latin typeface="Cambria Math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sz="2400" i="1">
                        <a:latin typeface="Cambria Math"/>
                        <a:ea typeface="Cambria Math" panose="02040503050406030204" pitchFamily="18" charset="0"/>
                      </a:rPr>
                      <m:t>𝑦</m:t>
                    </m:r>
                    <m:r>
                      <a:rPr lang="en-US" sz="2400" i="1">
                        <a:latin typeface="Cambria Math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400" i="0">
                        <a:latin typeface="Cambria Math"/>
                        <a:ea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sz="2400" i="0">
                        <a:latin typeface="Cambria Math"/>
                        <a:ea typeface="Cambria Math" panose="02040503050406030204" pitchFamily="18" charset="0"/>
                      </a:rPr>
                      <m:t>mg</m:t>
                    </m:r>
                    <m:r>
                      <a:rPr lang="en-US" sz="2400" i="0">
                        <a:latin typeface="Cambria Math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 i="0">
                        <a:latin typeface="Cambria Math"/>
                        <a:ea typeface="Cambria Math" panose="02040503050406030204" pitchFamily="18" charset="0"/>
                      </a:rPr>
                      <m:t>d</m:t>
                    </m:r>
                    <m:r>
                      <a:rPr lang="en-US" sz="2400" i="0">
                        <a:latin typeface="Cambria Math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 i="0">
                        <a:latin typeface="Cambria Math"/>
                        <a:ea typeface="Cambria Math" panose="02040503050406030204" pitchFamily="18" charset="0"/>
                      </a:rPr>
                      <m:t>sin</m:t>
                    </m:r>
                    <m:r>
                      <a:rPr lang="en-US" sz="2400" i="0">
                        <a:latin typeface="Cambria Math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l-GR" sz="2400" i="0">
                        <a:latin typeface="Cambria Math"/>
                        <a:ea typeface="Cambria Math" panose="02040503050406030204" pitchFamily="18" charset="0"/>
                      </a:rPr>
                      <m:t>θ</m:t>
                    </m:r>
                  </m:oMath>
                </a14:m>
                <a:endParaRPr lang="en-US" sz="2400" dirty="0">
                  <a:latin typeface="Cambria Math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381" y="2485202"/>
                <a:ext cx="7669080" cy="554832"/>
              </a:xfrm>
              <a:prstGeom prst="rect">
                <a:avLst/>
              </a:prstGeom>
              <a:blipFill rotWithShape="1">
                <a:blip r:embed="rId11"/>
                <a:stretch>
                  <a:fillRect b="-175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7" name="TextBox 36"/>
              <p:cNvSpPr txBox="1"/>
              <p:nvPr/>
            </p:nvSpPr>
            <p:spPr>
              <a:xfrm>
                <a:off x="8050956" y="941942"/>
                <a:ext cx="75340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+</m:t>
                      </m:r>
                      <m:r>
                        <a:rPr lang="en-US" sz="2800" b="0" i="1" smtClean="0">
                          <a:latin typeface="Cambria Math"/>
                        </a:rPr>
                        <m:t>𝑦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0956" y="941942"/>
                <a:ext cx="753409" cy="523220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8" name="TextBox 37"/>
              <p:cNvSpPr txBox="1"/>
              <p:nvPr/>
            </p:nvSpPr>
            <p:spPr>
              <a:xfrm>
                <a:off x="11405790" y="4403796"/>
                <a:ext cx="75340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+</m:t>
                      </m:r>
                      <m:r>
                        <a:rPr lang="en-US" sz="2800" b="0" i="1" smtClean="0"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05790" y="4403796"/>
                <a:ext cx="753409" cy="523220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1" name="TextBox 40"/>
              <p:cNvSpPr txBox="1"/>
              <p:nvPr/>
            </p:nvSpPr>
            <p:spPr>
              <a:xfrm>
                <a:off x="8645109" y="4176602"/>
                <a:ext cx="34723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2800" i="1" smtClean="0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l-GR" sz="2800" i="1">
                          <a:latin typeface="Cambria Math"/>
                          <a:ea typeface="Cambria Math"/>
                        </a:rPr>
                        <m:t> 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45109" y="4176602"/>
                <a:ext cx="347230" cy="523220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2" name="TextBox 41"/>
              <p:cNvSpPr txBox="1"/>
              <p:nvPr/>
            </p:nvSpPr>
            <p:spPr>
              <a:xfrm>
                <a:off x="8925159" y="4717139"/>
                <a:ext cx="51619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800" i="1">
                          <a:latin typeface="Cambria Math"/>
                          <a:ea typeface="Cambria Math"/>
                        </a:rPr>
                        <m:t>φ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25159" y="4717139"/>
                <a:ext cx="516193" cy="523220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Freeform 42"/>
          <p:cNvSpPr/>
          <p:nvPr/>
        </p:nvSpPr>
        <p:spPr>
          <a:xfrm>
            <a:off x="8519039" y="4438212"/>
            <a:ext cx="217189" cy="271440"/>
          </a:xfrm>
          <a:custGeom>
            <a:avLst/>
            <a:gdLst>
              <a:gd name="connsiteX0" fmla="*/ 216310 w 216310"/>
              <a:gd name="connsiteY0" fmla="*/ 304800 h 304800"/>
              <a:gd name="connsiteX1" fmla="*/ 137652 w 216310"/>
              <a:gd name="connsiteY1" fmla="*/ 98323 h 304800"/>
              <a:gd name="connsiteX2" fmla="*/ 0 w 216310"/>
              <a:gd name="connsiteY2" fmla="*/ 0 h 304800"/>
              <a:gd name="connsiteX0" fmla="*/ 186814 w 186814"/>
              <a:gd name="connsiteY0" fmla="*/ 314632 h 314632"/>
              <a:gd name="connsiteX1" fmla="*/ 137652 w 186814"/>
              <a:gd name="connsiteY1" fmla="*/ 98323 h 314632"/>
              <a:gd name="connsiteX2" fmla="*/ 0 w 186814"/>
              <a:gd name="connsiteY2" fmla="*/ 0 h 314632"/>
              <a:gd name="connsiteX0" fmla="*/ 186814 w 186814"/>
              <a:gd name="connsiteY0" fmla="*/ 314632 h 314632"/>
              <a:gd name="connsiteX1" fmla="*/ 93168 w 186814"/>
              <a:gd name="connsiteY1" fmla="*/ 56668 h 314632"/>
              <a:gd name="connsiteX2" fmla="*/ 0 w 186814"/>
              <a:gd name="connsiteY2" fmla="*/ 0 h 314632"/>
              <a:gd name="connsiteX0" fmla="*/ 186814 w 186814"/>
              <a:gd name="connsiteY0" fmla="*/ 314632 h 314632"/>
              <a:gd name="connsiteX1" fmla="*/ 145315 w 186814"/>
              <a:gd name="connsiteY1" fmla="*/ 177768 h 314632"/>
              <a:gd name="connsiteX2" fmla="*/ 93168 w 186814"/>
              <a:gd name="connsiteY2" fmla="*/ 56668 h 314632"/>
              <a:gd name="connsiteX3" fmla="*/ 0 w 186814"/>
              <a:gd name="connsiteY3" fmla="*/ 0 h 314632"/>
              <a:gd name="connsiteX0" fmla="*/ 186814 w 186814"/>
              <a:gd name="connsiteY0" fmla="*/ 314632 h 314632"/>
              <a:gd name="connsiteX1" fmla="*/ 148281 w 186814"/>
              <a:gd name="connsiteY1" fmla="*/ 171818 h 314632"/>
              <a:gd name="connsiteX2" fmla="*/ 93168 w 186814"/>
              <a:gd name="connsiteY2" fmla="*/ 56668 h 314632"/>
              <a:gd name="connsiteX3" fmla="*/ 0 w 186814"/>
              <a:gd name="connsiteY3" fmla="*/ 0 h 314632"/>
              <a:gd name="connsiteX0" fmla="*/ 174952 w 174952"/>
              <a:gd name="connsiteY0" fmla="*/ 320582 h 320582"/>
              <a:gd name="connsiteX1" fmla="*/ 148281 w 174952"/>
              <a:gd name="connsiteY1" fmla="*/ 171818 h 320582"/>
              <a:gd name="connsiteX2" fmla="*/ 93168 w 174952"/>
              <a:gd name="connsiteY2" fmla="*/ 56668 h 320582"/>
              <a:gd name="connsiteX3" fmla="*/ 0 w 174952"/>
              <a:gd name="connsiteY3" fmla="*/ 0 h 320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4952" h="320582">
                <a:moveTo>
                  <a:pt x="174952" y="320582"/>
                </a:moveTo>
                <a:cubicBezTo>
                  <a:pt x="168036" y="297771"/>
                  <a:pt x="163889" y="214812"/>
                  <a:pt x="148281" y="171818"/>
                </a:cubicBezTo>
                <a:cubicBezTo>
                  <a:pt x="132673" y="128824"/>
                  <a:pt x="117882" y="85304"/>
                  <a:pt x="93168" y="56668"/>
                </a:cubicBezTo>
                <a:cubicBezTo>
                  <a:pt x="68455" y="28032"/>
                  <a:pt x="50800" y="23761"/>
                  <a:pt x="0" y="0"/>
                </a:cubicBezTo>
              </a:path>
            </a:pathLst>
          </a:custGeom>
          <a:noFill/>
          <a:ln w="22225">
            <a:solidFill>
              <a:schemeClr val="tx1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Freeform 43"/>
          <p:cNvSpPr/>
          <p:nvPr/>
        </p:nvSpPr>
        <p:spPr>
          <a:xfrm rot="3208301">
            <a:off x="7923397" y="4024806"/>
            <a:ext cx="1366681" cy="1530312"/>
          </a:xfrm>
          <a:custGeom>
            <a:avLst/>
            <a:gdLst>
              <a:gd name="connsiteX0" fmla="*/ 216310 w 216310"/>
              <a:gd name="connsiteY0" fmla="*/ 304800 h 304800"/>
              <a:gd name="connsiteX1" fmla="*/ 137652 w 216310"/>
              <a:gd name="connsiteY1" fmla="*/ 98323 h 304800"/>
              <a:gd name="connsiteX2" fmla="*/ 0 w 216310"/>
              <a:gd name="connsiteY2" fmla="*/ 0 h 304800"/>
              <a:gd name="connsiteX0" fmla="*/ 186814 w 186814"/>
              <a:gd name="connsiteY0" fmla="*/ 314632 h 314632"/>
              <a:gd name="connsiteX1" fmla="*/ 137652 w 186814"/>
              <a:gd name="connsiteY1" fmla="*/ 98323 h 314632"/>
              <a:gd name="connsiteX2" fmla="*/ 0 w 186814"/>
              <a:gd name="connsiteY2" fmla="*/ 0 h 314632"/>
              <a:gd name="connsiteX0" fmla="*/ 186814 w 186814"/>
              <a:gd name="connsiteY0" fmla="*/ 314632 h 314632"/>
              <a:gd name="connsiteX1" fmla="*/ 93168 w 186814"/>
              <a:gd name="connsiteY1" fmla="*/ 56668 h 314632"/>
              <a:gd name="connsiteX2" fmla="*/ 0 w 186814"/>
              <a:gd name="connsiteY2" fmla="*/ 0 h 314632"/>
              <a:gd name="connsiteX0" fmla="*/ 186814 w 186814"/>
              <a:gd name="connsiteY0" fmla="*/ 314632 h 314632"/>
              <a:gd name="connsiteX1" fmla="*/ 145315 w 186814"/>
              <a:gd name="connsiteY1" fmla="*/ 177768 h 314632"/>
              <a:gd name="connsiteX2" fmla="*/ 93168 w 186814"/>
              <a:gd name="connsiteY2" fmla="*/ 56668 h 314632"/>
              <a:gd name="connsiteX3" fmla="*/ 0 w 186814"/>
              <a:gd name="connsiteY3" fmla="*/ 0 h 314632"/>
              <a:gd name="connsiteX0" fmla="*/ 186814 w 186814"/>
              <a:gd name="connsiteY0" fmla="*/ 314632 h 314632"/>
              <a:gd name="connsiteX1" fmla="*/ 148281 w 186814"/>
              <a:gd name="connsiteY1" fmla="*/ 171818 h 314632"/>
              <a:gd name="connsiteX2" fmla="*/ 93168 w 186814"/>
              <a:gd name="connsiteY2" fmla="*/ 56668 h 314632"/>
              <a:gd name="connsiteX3" fmla="*/ 0 w 186814"/>
              <a:gd name="connsiteY3" fmla="*/ 0 h 314632"/>
              <a:gd name="connsiteX0" fmla="*/ 174952 w 174952"/>
              <a:gd name="connsiteY0" fmla="*/ 320582 h 320582"/>
              <a:gd name="connsiteX1" fmla="*/ 148281 w 174952"/>
              <a:gd name="connsiteY1" fmla="*/ 171818 h 320582"/>
              <a:gd name="connsiteX2" fmla="*/ 93168 w 174952"/>
              <a:gd name="connsiteY2" fmla="*/ 56668 h 320582"/>
              <a:gd name="connsiteX3" fmla="*/ 0 w 174952"/>
              <a:gd name="connsiteY3" fmla="*/ 0 h 320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4952" h="320582">
                <a:moveTo>
                  <a:pt x="174952" y="320582"/>
                </a:moveTo>
                <a:cubicBezTo>
                  <a:pt x="168036" y="297771"/>
                  <a:pt x="163889" y="214812"/>
                  <a:pt x="148281" y="171818"/>
                </a:cubicBezTo>
                <a:cubicBezTo>
                  <a:pt x="132673" y="128824"/>
                  <a:pt x="117882" y="85304"/>
                  <a:pt x="93168" y="56668"/>
                </a:cubicBezTo>
                <a:cubicBezTo>
                  <a:pt x="68455" y="28032"/>
                  <a:pt x="50800" y="23761"/>
                  <a:pt x="0" y="0"/>
                </a:cubicBezTo>
              </a:path>
            </a:pathLst>
          </a:custGeom>
          <a:noFill/>
          <a:ln w="22225">
            <a:solidFill>
              <a:schemeClr val="tx1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5" name="TextBox 44"/>
              <p:cNvSpPr txBox="1"/>
              <p:nvPr/>
            </p:nvSpPr>
            <p:spPr>
              <a:xfrm>
                <a:off x="453777" y="5137248"/>
                <a:ext cx="5602893" cy="7199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𝑊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𝑔</m:t>
                          </m:r>
                        </m:sub>
                      </m:sSub>
                      <m:r>
                        <a:rPr lang="en-US" sz="2400" b="0" i="0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/>
                          <a:ea typeface="Cambria Math"/>
                        </a:rPr>
                        <m:t>mg</m:t>
                      </m:r>
                      <m:r>
                        <a:rPr lang="en-US" sz="2400" b="0" i="0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/>
                          <a:ea typeface="Cambria Math"/>
                        </a:rPr>
                        <m:t>d</m:t>
                      </m:r>
                      <m:r>
                        <a:rPr lang="en-US" sz="2400" b="0" i="0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/>
                          <a:ea typeface="Cambria Math"/>
                        </a:rPr>
                        <m:t>cos</m:t>
                      </m:r>
                      <m:r>
                        <a:rPr lang="en-US" sz="2400" b="0" i="0" smtClean="0">
                          <a:latin typeface="Cambria Math"/>
                          <a:ea typeface="Cambria Math"/>
                        </a:rPr>
                        <m:t> </m:t>
                      </m:r>
                      <m:d>
                        <m:dPr>
                          <m:ctrlPr>
                            <a:rPr lang="en-US" sz="24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l-GR" sz="2400" b="0" i="1" smtClean="0">
                              <a:latin typeface="Cambria Math"/>
                              <a:ea typeface="Cambria Math"/>
                            </a:rPr>
                            <m:t>𝜃</m:t>
                          </m:r>
                        </m:e>
                      </m:d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400">
                          <a:latin typeface="Cambria Math"/>
                          <a:ea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 sz="2400">
                          <a:latin typeface="Cambria Math"/>
                          <a:ea typeface="Cambria Math" panose="02040503050406030204" pitchFamily="18" charset="0"/>
                        </a:rPr>
                        <m:t>mg</m:t>
                      </m:r>
                      <m:r>
                        <a:rPr lang="en-US" sz="2400">
                          <a:latin typeface="Cambria Math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>
                          <a:latin typeface="Cambria Math"/>
                          <a:ea typeface="Cambria Math" panose="02040503050406030204" pitchFamily="18" charset="0"/>
                        </a:rPr>
                        <m:t>d</m:t>
                      </m:r>
                      <m:r>
                        <a:rPr lang="en-US" sz="2400">
                          <a:latin typeface="Cambria Math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>
                          <a:latin typeface="Cambria Math"/>
                          <a:ea typeface="Cambria Math" panose="02040503050406030204" pitchFamily="18" charset="0"/>
                        </a:rPr>
                        <m:t>sin</m:t>
                      </m:r>
                      <m:r>
                        <a:rPr lang="en-US" sz="2400">
                          <a:latin typeface="Cambria Math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l-GR" sz="2400">
                          <a:latin typeface="Cambria Math"/>
                          <a:ea typeface="Cambria Math" panose="02040503050406030204" pitchFamily="18" charset="0"/>
                        </a:rPr>
                        <m:t>θ</m:t>
                      </m:r>
                    </m:oMath>
                  </m:oMathPara>
                </a14:m>
                <a:endParaRPr lang="en-US" sz="2400" dirty="0">
                  <a:latin typeface="Cambria Math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777" y="5137248"/>
                <a:ext cx="5602893" cy="719941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6" name="TextBox 45"/>
              <p:cNvSpPr txBox="1"/>
              <p:nvPr/>
            </p:nvSpPr>
            <p:spPr>
              <a:xfrm>
                <a:off x="457947" y="4507300"/>
                <a:ext cx="4963797" cy="554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𝑊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𝑔</m:t>
                          </m:r>
                        </m:sub>
                      </m:sSub>
                      <m:r>
                        <a:rPr lang="en-US" sz="2400" b="0" i="0" smtClean="0"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2400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latin typeface="Cambria Math"/>
                                  <a:ea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en-US" sz="2400" i="1">
                              <a:latin typeface="Cambria Math"/>
                              <a:ea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  <m:r>
                        <a:rPr lang="en-US" sz="2400" i="1">
                          <a:latin typeface="Cambria Math"/>
                          <a:ea typeface="Cambria Math" panose="02040503050406030204" pitchFamily="18" charset="0"/>
                        </a:rPr>
                        <m:t>⋅</m:t>
                      </m:r>
                      <m:acc>
                        <m:accPr>
                          <m:chr m:val="⃗"/>
                          <m:ctrlPr>
                            <a:rPr lang="en-US" sz="2400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latin typeface="Cambria Math"/>
                              <a:ea typeface="Cambria Math" panose="02040503050406030204" pitchFamily="18" charset="0"/>
                            </a:rPr>
                            <m:t>𝑑</m:t>
                          </m:r>
                        </m:e>
                      </m:acc>
                      <m:r>
                        <a:rPr lang="en-US" sz="2400" b="0" i="0" smtClean="0">
                          <a:latin typeface="Cambria Math"/>
                          <a:ea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/>
                          <a:ea typeface="Cambria Math"/>
                        </a:rPr>
                        <m:t>mg</m:t>
                      </m:r>
                      <m:r>
                        <a:rPr lang="en-US" sz="2400" b="0" i="0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/>
                          <a:ea typeface="Cambria Math"/>
                        </a:rPr>
                        <m:t>d</m:t>
                      </m:r>
                      <m:r>
                        <a:rPr lang="en-US" sz="2400" b="0" i="0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/>
                          <a:ea typeface="Cambria Math"/>
                        </a:rPr>
                        <m:t>cos</m:t>
                      </m:r>
                      <m:r>
                        <a:rPr lang="en-US" sz="2400" b="0" i="0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l-GR" sz="2400" b="0" i="1" smtClean="0">
                          <a:latin typeface="Cambria Math"/>
                          <a:ea typeface="Cambria Math"/>
                        </a:rPr>
                        <m:t>𝜑</m:t>
                      </m:r>
                      <m:r>
                        <a:rPr lang="en-US" sz="2400" i="1">
                          <a:latin typeface="Cambria Math"/>
                          <a:ea typeface="Cambria Math"/>
                        </a:rPr>
                        <m:t> 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947" y="4507300"/>
                <a:ext cx="4963797" cy="554832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TextBox 47"/>
          <p:cNvSpPr txBox="1"/>
          <p:nvPr/>
        </p:nvSpPr>
        <p:spPr>
          <a:xfrm>
            <a:off x="383454" y="3410488"/>
            <a:ext cx="74916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/>
            <a:r>
              <a:rPr lang="en-US" sz="2800" dirty="0" smtClean="0"/>
              <a:t>We will get the  same result as follow:</a:t>
            </a:r>
            <a:endParaRPr lang="en-US" sz="2800" dirty="0"/>
          </a:p>
        </p:txBody>
      </p:sp>
      <p:sp>
        <p:nvSpPr>
          <p:cNvPr id="50" name="TextBox 49"/>
          <p:cNvSpPr txBox="1"/>
          <p:nvPr/>
        </p:nvSpPr>
        <p:spPr>
          <a:xfrm>
            <a:off x="235617" y="211005"/>
            <a:ext cx="44248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/>
            <a:r>
              <a:rPr lang="en-US" sz="3600" dirty="0" smtClean="0"/>
              <a:t>Work done by gravity: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7261133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265470"/>
                <a:ext cx="10515600" cy="6302477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Work In lifting and lowering an object: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Lifting an object up a distance d: 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b="0" i="1" dirty="0" smtClean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𝐼𝑓</m:t>
                      </m:r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</a:rPr>
                        <m:t>𝑤𝑒</m:t>
                      </m:r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</a:rPr>
                        <m:t>𝑙𝑖𝑓𝑡</m:t>
                      </m:r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</a:rPr>
                        <m:t>𝑡</m:t>
                      </m:r>
                      <m:r>
                        <a:rPr lang="en-US" b="0" i="1" smtClean="0">
                          <a:latin typeface="Cambria Math"/>
                        </a:rPr>
                        <m:t>h</m:t>
                      </m:r>
                      <m:r>
                        <a:rPr lang="en-US" b="0" i="1" smtClean="0">
                          <a:latin typeface="Cambria Math"/>
                        </a:rPr>
                        <m:t>𝑒</m:t>
                      </m:r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</a:rPr>
                        <m:t>𝑜𝑏𝑗𝑒𝑐𝑡</m:t>
                      </m:r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</a:rPr>
                        <m:t>𝑓𝑟𝑜𝑚</m:t>
                      </m:r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</a:rPr>
                        <m:t>𝑟𝑒𝑠𝑡</m:t>
                      </m:r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</a:rPr>
                        <m:t>𝑡𝑜</m:t>
                      </m:r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</a:rPr>
                        <m:t>𝑟𝑒𝑠𝑡</m:t>
                      </m:r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</a:rPr>
                        <m:t>𝑡</m:t>
                      </m:r>
                      <m:r>
                        <a:rPr lang="en-US" b="0" i="1" smtClean="0">
                          <a:latin typeface="Cambria Math"/>
                        </a:rPr>
                        <m:t>h</m:t>
                      </m:r>
                      <m:r>
                        <a:rPr lang="en-US" b="0" i="1" smtClean="0">
                          <a:latin typeface="Cambria Math"/>
                        </a:rPr>
                        <m:t>𝑒𝑛</m:t>
                      </m:r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𝐾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  <a:ea typeface="Cambria Math" panose="02040503050406030204" pitchFamily="18" charset="0"/>
                        </a:rPr>
                        <m:t>0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  <a:ea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en-US" i="1">
                          <a:latin typeface="Cambria Math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  <a:ea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⟹</m:t>
                      </m:r>
                      <m:r>
                        <a:rPr lang="en-US" b="0" i="1" smtClean="0">
                          <a:latin typeface="Cambria Math"/>
                        </a:rPr>
                        <m:t>   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  <a:ea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  <a:ea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  <a:ea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  <a:ea typeface="Cambria Math" panose="02040503050406030204" pitchFamily="18" charset="0"/>
                        </a:rPr>
                        <m:t> 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⟹</m:t>
                      </m:r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  <a:ea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  <a:ea typeface="Cambria Math" panose="02040503050406030204" pitchFamily="18" charset="0"/>
                        </a:rPr>
                        <m:t>𝑚𝑔𝑑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265470"/>
                <a:ext cx="10515600" cy="6302477"/>
              </a:xfrm>
              <a:blipFill rotWithShape="1">
                <a:blip r:embed="rId3"/>
                <a:stretch>
                  <a:fillRect l="-1043" t="-19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/>
          <p:cNvSpPr/>
          <p:nvPr/>
        </p:nvSpPr>
        <p:spPr>
          <a:xfrm>
            <a:off x="8231376" y="3235484"/>
            <a:ext cx="344129" cy="33429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8110564" y="1318195"/>
            <a:ext cx="0" cy="2079523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V="1">
            <a:off x="8051118" y="3402633"/>
            <a:ext cx="3456000" cy="0"/>
          </a:xfrm>
          <a:prstGeom prst="straightConnector1">
            <a:avLst/>
          </a:prstGeom>
          <a:ln w="12700">
            <a:solidFill>
              <a:schemeClr val="tx1"/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8072776" y="1318195"/>
            <a:ext cx="3412685" cy="0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8223637" y="1151047"/>
            <a:ext cx="344129" cy="33429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8406992" y="3575777"/>
            <a:ext cx="0" cy="87684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/>
              <p:cNvSpPr txBox="1"/>
              <p:nvPr/>
            </p:nvSpPr>
            <p:spPr>
              <a:xfrm>
                <a:off x="7406847" y="2542801"/>
                <a:ext cx="516193" cy="5868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280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𝑑</m:t>
                          </m:r>
                        </m:e>
                      </m:acc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6847" y="2542801"/>
                <a:ext cx="516193" cy="58689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/>
              <p:cNvSpPr txBox="1"/>
              <p:nvPr/>
            </p:nvSpPr>
            <p:spPr>
              <a:xfrm>
                <a:off x="8478130" y="4002969"/>
                <a:ext cx="516193" cy="6204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𝑔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8130" y="4002969"/>
                <a:ext cx="516193" cy="620426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Straight Arrow Connector 28"/>
          <p:cNvCxnSpPr/>
          <p:nvPr/>
        </p:nvCxnSpPr>
        <p:spPr>
          <a:xfrm flipV="1">
            <a:off x="8394654" y="2427161"/>
            <a:ext cx="0" cy="81514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2" name="TextBox 31"/>
              <p:cNvSpPr txBox="1"/>
              <p:nvPr/>
            </p:nvSpPr>
            <p:spPr>
              <a:xfrm>
                <a:off x="8475937" y="2605985"/>
                <a:ext cx="516193" cy="5754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𝑎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5937" y="2605985"/>
                <a:ext cx="516193" cy="575479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3" name="Rectangle 32"/>
              <p:cNvSpPr/>
              <p:nvPr/>
            </p:nvSpPr>
            <p:spPr>
              <a:xfrm>
                <a:off x="956230" y="1082221"/>
                <a:ext cx="3723923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sz="36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𝐾</m:t>
                      </m:r>
                      <m:r>
                        <a:rPr lang="en-US" sz="36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600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  <m:t>𝑛𝑒𝑡</m:t>
                          </m:r>
                        </m:sub>
                      </m:sSub>
                    </m:oMath>
                  </m:oMathPara>
                </a14:m>
                <a:endParaRPr lang="en-US" sz="36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3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6230" y="1082221"/>
                <a:ext cx="3723923" cy="646331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4" name="Rectangle 33"/>
              <p:cNvSpPr/>
              <p:nvPr/>
            </p:nvSpPr>
            <p:spPr>
              <a:xfrm>
                <a:off x="1388849" y="1948375"/>
                <a:ext cx="3723923" cy="6914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sz="36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𝐾</m:t>
                      </m:r>
                      <m:r>
                        <a:rPr lang="en-US" sz="36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600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en-US" sz="3600" b="0" i="1" smtClean="0">
                          <a:solidFill>
                            <a:srgbClr val="C00000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3600" i="1">
                              <a:solidFill>
                                <a:srgbClr val="C00000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</m:oMath>
                  </m:oMathPara>
                </a14:m>
                <a:endParaRPr lang="en-US" sz="36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34" name="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8849" y="1948375"/>
                <a:ext cx="3723923" cy="691408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5" name="Rectangle 34"/>
              <p:cNvSpPr/>
              <p:nvPr/>
            </p:nvSpPr>
            <p:spPr>
              <a:xfrm>
                <a:off x="956227" y="3901188"/>
                <a:ext cx="6708717" cy="10739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  <m:r>
                        <a:rPr lang="en-US" sz="2800" b="0" i="1" smtClean="0">
                          <a:latin typeface="Cambria Math"/>
                          <a:ea typeface="Cambria Math" panose="02040503050406030204" pitchFamily="18" charset="0"/>
                        </a:rPr>
                        <m:t>=−</m:t>
                      </m:r>
                      <m:r>
                        <a:rPr lang="en-US" sz="2800" b="0" i="1" smtClean="0">
                          <a:latin typeface="Cambria Math"/>
                          <a:ea typeface="Cambria Math" panose="02040503050406030204" pitchFamily="18" charset="0"/>
                        </a:rPr>
                        <m:t>𝑚𝑔𝑑</m:t>
                      </m:r>
                      <m:r>
                        <a:rPr lang="en-US" sz="2800" b="0" i="1" smtClean="0">
                          <a:latin typeface="Cambria Math"/>
                          <a:ea typeface="Cambria Math" panose="02040503050406030204" pitchFamily="18" charset="0"/>
                        </a:rPr>
                        <m:t>,  </m:t>
                      </m:r>
                      <m:sSub>
                        <m:sSubPr>
                          <m:ctrlPr>
                            <a:rPr lang="en-US" sz="2800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en-US" sz="2800" b="0" i="1" smtClean="0">
                          <a:latin typeface="Cambria Math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sz="28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8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𝑓</m:t>
                          </m:r>
                        </m:sup>
                        <m:e>
                          <m:sSub>
                            <m:sSubPr>
                              <m:ctrlPr>
                                <a:rPr lang="en-US" sz="28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8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𝑑𝑦</m:t>
                          </m:r>
                        </m:e>
                      </m:nary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5" name="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6227" y="3901188"/>
                <a:ext cx="6708717" cy="1073948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118154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234</TotalTime>
  <Words>1068</Words>
  <Application>Microsoft Office PowerPoint</Application>
  <PresentationFormat>Custom</PresentationFormat>
  <Paragraphs>129</Paragraphs>
  <Slides>15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Kinetic Energy and Work</vt:lpstr>
      <vt:lpstr>Energy</vt:lpstr>
      <vt:lpstr>PowerPoint Presentation</vt:lpstr>
      <vt:lpstr>PowerPoint Presentation</vt:lpstr>
      <vt:lpstr>work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Kinetic Energy and Work</dc:title>
  <dc:creator>Saleh Al-Quraishi</dc:creator>
  <cp:lastModifiedBy>Mohammed</cp:lastModifiedBy>
  <cp:revision>32</cp:revision>
  <dcterms:created xsi:type="dcterms:W3CDTF">2017-10-26T05:19:47Z</dcterms:created>
  <dcterms:modified xsi:type="dcterms:W3CDTF">2017-10-28T17:00:20Z</dcterms:modified>
</cp:coreProperties>
</file>