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9" r:id="rId2"/>
    <p:sldId id="300" r:id="rId3"/>
    <p:sldId id="292" r:id="rId4"/>
    <p:sldId id="294" r:id="rId5"/>
    <p:sldId id="293" r:id="rId6"/>
    <p:sldId id="295" r:id="rId7"/>
    <p:sldId id="296" r:id="rId8"/>
    <p:sldId id="297" r:id="rId9"/>
    <p:sldId id="298" r:id="rId10"/>
    <p:sldId id="301" r:id="rId11"/>
    <p:sldId id="302" r:id="rId12"/>
    <p:sldId id="303" r:id="rId13"/>
    <p:sldId id="304" r:id="rId14"/>
    <p:sldId id="305" r:id="rId15"/>
    <p:sldId id="306" r:id="rId16"/>
    <p:sldId id="307" r:id="rId17"/>
    <p:sldId id="308" r:id="rId18"/>
    <p:sldId id="309"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ammed"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37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4EC6C-1F56-4A7A-A13E-BF7ABD4A83C0}" type="datetimeFigureOut">
              <a:rPr lang="en-US" smtClean="0"/>
              <a:t>10/11/2017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D79E1-CEA0-469C-9D30-6C457929646B}" type="slidenum">
              <a:rPr lang="en-US" smtClean="0"/>
              <a:t>‹#›</a:t>
            </a:fld>
            <a:endParaRPr lang="en-US"/>
          </a:p>
        </p:txBody>
      </p:sp>
    </p:spTree>
    <p:extLst>
      <p:ext uri="{BB962C8B-B14F-4D97-AF65-F5344CB8AC3E}">
        <p14:creationId xmlns:p14="http://schemas.microsoft.com/office/powerpoint/2010/main" val="345167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02984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79361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93416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B1835-C7DC-42F1-BE94-A6F10B138F2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38508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B1835-C7DC-42F1-BE94-A6F10B138F2B}"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407819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B1835-C7DC-42F1-BE94-A6F10B138F2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388112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B1835-C7DC-42F1-BE94-A6F10B138F2B}"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85592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B1835-C7DC-42F1-BE94-A6F10B138F2B}"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173599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B1835-C7DC-42F1-BE94-A6F10B138F2B}"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93874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B1835-C7DC-42F1-BE94-A6F10B138F2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73904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B1835-C7DC-42F1-BE94-A6F10B138F2B}"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99CFE-433B-4040-A039-307537B0B4F1}" type="slidenum">
              <a:rPr lang="en-US" smtClean="0"/>
              <a:t>‹#›</a:t>
            </a:fld>
            <a:endParaRPr lang="en-US"/>
          </a:p>
        </p:txBody>
      </p:sp>
    </p:spTree>
    <p:extLst>
      <p:ext uri="{BB962C8B-B14F-4D97-AF65-F5344CB8AC3E}">
        <p14:creationId xmlns:p14="http://schemas.microsoft.com/office/powerpoint/2010/main" val="289261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B1835-C7DC-42F1-BE94-A6F10B138F2B}"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99CFE-433B-4040-A039-307537B0B4F1}" type="slidenum">
              <a:rPr lang="en-US" smtClean="0"/>
              <a:t>‹#›</a:t>
            </a:fld>
            <a:endParaRPr lang="en-US"/>
          </a:p>
        </p:txBody>
      </p:sp>
    </p:spTree>
    <p:extLst>
      <p:ext uri="{BB962C8B-B14F-4D97-AF65-F5344CB8AC3E}">
        <p14:creationId xmlns:p14="http://schemas.microsoft.com/office/powerpoint/2010/main" val="252073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physicsclassroom.com/Class/newtlaws/u2l1c.cfm#state"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ar-SA" dirty="0"/>
              <a:t> </a:t>
            </a:r>
            <a:endParaRPr lang="en-US" dirty="0"/>
          </a:p>
        </p:txBody>
      </p:sp>
      <p:pic>
        <p:nvPicPr>
          <p:cNvPr id="4" name="Picture 3"/>
          <p:cNvPicPr/>
          <p:nvPr/>
        </p:nvPicPr>
        <p:blipFill rotWithShape="1">
          <a:blip r:embed="rId3"/>
          <a:srcRect l="20525" t="26882" r="38731" b="20620"/>
          <a:stretch/>
        </p:blipFill>
        <p:spPr bwMode="auto">
          <a:xfrm>
            <a:off x="1628775" y="219075"/>
            <a:ext cx="9153525" cy="6457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373286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506627"/>
                <a:ext cx="10515600" cy="5670336"/>
              </a:xfrm>
            </p:spPr>
            <p:txBody>
              <a:bodyPr/>
              <a:lstStyle/>
              <a:p>
                <a:pPr marL="0" indent="0">
                  <a:buNone/>
                </a:pPr>
                <a:r>
                  <a:rPr lang="en-US" dirty="0" smtClean="0"/>
                  <a:t>To solve problem about Newton’s law you may need to draw a free body diagram for example: </a:t>
                </a:r>
              </a:p>
              <a:p>
                <a:pPr marL="0" indent="0">
                  <a:buNone/>
                </a:pPr>
                <a:r>
                  <a:rPr lang="en-US" dirty="0" smtClean="0"/>
                  <a:t>Three forces</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5</m:t>
                    </m:r>
                    <m:acc>
                      <m:accPr>
                        <m:chr m:val="̂"/>
                        <m:ctrlPr>
                          <a:rPr lang="en-US" i="1">
                            <a:latin typeface="Cambria Math" panose="02040503050406030204" pitchFamily="18" charset="0"/>
                          </a:rPr>
                        </m:ctrlPr>
                      </m:accPr>
                      <m:e>
                        <m:r>
                          <a:rPr lang="en-US" i="1">
                            <a:latin typeface="Cambria Math" panose="02040503050406030204" pitchFamily="18" charset="0"/>
                          </a:rPr>
                          <m:t>𝑖</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3</m:t>
                    </m:r>
                    <m:acc>
                      <m:accPr>
                        <m:chr m:val="̂"/>
                        <m:ctrlPr>
                          <a:rPr lang="en-US" i="1">
                            <a:latin typeface="Cambria Math" panose="02040503050406030204" pitchFamily="18" charset="0"/>
                          </a:rPr>
                        </m:ctrlPr>
                      </m:accPr>
                      <m:e>
                        <m:r>
                          <a:rPr lang="en-US" i="1">
                            <a:latin typeface="Cambria Math" panose="02040503050406030204" pitchFamily="18" charset="0"/>
                          </a:rPr>
                          <m:t>𝑖</m:t>
                        </m:r>
                      </m:e>
                    </m:acc>
                  </m:oMath>
                </a14:m>
                <a:r>
                  <a:rPr lang="en-US" dirty="0" smtClean="0"/>
                  <a:t>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3</m:t>
                        </m:r>
                      </m:sub>
                    </m:sSub>
                  </m:oMath>
                </a14:m>
                <a:r>
                  <a:rPr lang="en-US" dirty="0" smtClean="0"/>
                  <a:t> acted on an object.  The object remain at rest during the action of the forces. Find the magnitude and direction of the third force</a:t>
                </a:r>
              </a:p>
              <a:p>
                <a:pPr marL="0" indent="0">
                  <a:buNone/>
                </a:pPr>
                <a:endParaRPr lang="en-US" dirty="0"/>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506627"/>
                <a:ext cx="10515600" cy="5670336"/>
              </a:xfrm>
              <a:blipFill rotWithShape="0">
                <a:blip r:embed="rId3"/>
                <a:stretch>
                  <a:fillRect l="-1217" t="-1720"/>
                </a:stretch>
              </a:blipFill>
            </p:spPr>
            <p:txBody>
              <a:bodyPr/>
              <a:lstStyle/>
              <a:p>
                <a:r>
                  <a:rPr lang="en-US">
                    <a:noFill/>
                  </a:rPr>
                  <a:t> </a:t>
                </a:r>
              </a:p>
            </p:txBody>
          </p:sp>
        </mc:Fallback>
      </mc:AlternateContent>
      <p:sp>
        <p:nvSpPr>
          <p:cNvPr id="5" name="Rectangle 4"/>
          <p:cNvSpPr/>
          <p:nvPr/>
        </p:nvSpPr>
        <p:spPr>
          <a:xfrm>
            <a:off x="7499525" y="3296670"/>
            <a:ext cx="580768" cy="4572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6" name="Straight Arrow Connector 5"/>
          <p:cNvCxnSpPr/>
          <p:nvPr/>
        </p:nvCxnSpPr>
        <p:spPr>
          <a:xfrm flipH="1" flipV="1">
            <a:off x="6770988" y="3532989"/>
            <a:ext cx="73152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081497" y="3537499"/>
            <a:ext cx="1238705"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08951" y="3302156"/>
            <a:ext cx="562037" cy="461665"/>
          </a:xfrm>
          <a:prstGeom prst="rect">
            <a:avLst/>
          </a:prstGeom>
          <a:noFill/>
        </p:spPr>
        <p:txBody>
          <a:bodyPr wrap="square" rtlCol="0">
            <a:spAutoFit/>
          </a:bodyPr>
          <a:lstStyle/>
          <a:p>
            <a:r>
              <a:rPr lang="en-US" sz="2400" dirty="0" smtClean="0"/>
              <a:t>3N</a:t>
            </a:r>
            <a:endParaRPr lang="en-US" sz="2400" dirty="0"/>
          </a:p>
        </p:txBody>
      </p:sp>
      <p:sp>
        <p:nvSpPr>
          <p:cNvPr id="12" name="TextBox 11"/>
          <p:cNvSpPr txBox="1"/>
          <p:nvPr/>
        </p:nvSpPr>
        <p:spPr>
          <a:xfrm>
            <a:off x="9320202" y="3302156"/>
            <a:ext cx="559701" cy="461665"/>
          </a:xfrm>
          <a:prstGeom prst="rect">
            <a:avLst/>
          </a:prstGeom>
          <a:noFill/>
        </p:spPr>
        <p:txBody>
          <a:bodyPr wrap="square" rtlCol="0">
            <a:spAutoFit/>
          </a:bodyPr>
          <a:lstStyle/>
          <a:p>
            <a:r>
              <a:rPr lang="en-US" sz="2400" dirty="0" smtClean="0"/>
              <a:t>5N</a:t>
            </a:r>
            <a:endParaRPr lang="en-US" sz="2400" dirty="0"/>
          </a:p>
        </p:txBody>
      </p:sp>
      <mc:AlternateContent xmlns:mc="http://schemas.openxmlformats.org/markup-compatibility/2006">
        <mc:Choice xmlns:a14="http://schemas.microsoft.com/office/drawing/2010/main" Requires="a14">
          <p:sp>
            <p:nvSpPr>
              <p:cNvPr id="13" name="TextBox 12"/>
              <p:cNvSpPr txBox="1"/>
              <p:nvPr/>
            </p:nvSpPr>
            <p:spPr>
              <a:xfrm>
                <a:off x="818507" y="2898180"/>
                <a:ext cx="4493932" cy="98668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latin typeface="Cambria Math" panose="02040503050406030204" pitchFamily="18" charset="0"/>
                            </a:rPr>
                          </m:ctrlPr>
                        </m:naryP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𝑥</m:t>
                                  </m:r>
                                </m:sub>
                              </m:sSub>
                            </m:sub>
                          </m:sSub>
                          <m:r>
                            <a:rPr lang="en-US" sz="2400" b="0" i="1" smtClean="0">
                              <a:latin typeface="Cambria Math" panose="02040503050406030204" pitchFamily="18" charset="0"/>
                            </a:rPr>
                            <m:t>=</m:t>
                          </m:r>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e>
                      </m:nary>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3</m:t>
                              </m:r>
                            </m:e>
                            <m:sub>
                              <m:r>
                                <a:rPr lang="en-US" sz="2400" b="0" i="1" smtClean="0">
                                  <a:latin typeface="Cambria Math" panose="02040503050406030204" pitchFamily="18" charset="0"/>
                                </a:rPr>
                                <m:t>𝑥</m:t>
                              </m:r>
                            </m:sub>
                          </m:sSub>
                        </m:sub>
                      </m:sSub>
                      <m:r>
                        <a:rPr lang="en-US" sz="2400" b="0" i="1" smtClean="0">
                          <a:latin typeface="Cambria Math" panose="02040503050406030204" pitchFamily="18" charset="0"/>
                        </a:rPr>
                        <m:t>=</m:t>
                      </m:r>
                      <m:r>
                        <a:rPr lang="en-US" sz="2400" b="0" i="1" smtClean="0">
                          <a:latin typeface="Cambria Math" panose="02040503050406030204" pitchFamily="18" charset="0"/>
                        </a:rPr>
                        <m:t>𝑚</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r>
                        <a:rPr lang="en-US" sz="2400" b="0" i="1" smtClean="0">
                          <a:latin typeface="Cambria Math" panose="02040503050406030204" pitchFamily="18" charset="0"/>
                        </a:rPr>
                        <m:t>0</m:t>
                      </m:r>
                    </m:oMath>
                  </m:oMathPara>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818507" y="2898180"/>
                <a:ext cx="4493932" cy="98668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700584" y="4537571"/>
                <a:ext cx="3834346" cy="98668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latin typeface="Cambria Math" panose="02040503050406030204" pitchFamily="18" charset="0"/>
                            </a:rPr>
                          </m:ctrlPr>
                        </m:naryP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𝑦</m:t>
                                  </m:r>
                                </m:sub>
                              </m:sSub>
                            </m:sub>
                          </m:sSub>
                          <m:r>
                            <a:rPr lang="en-US" sz="2400" b="0" i="1" smtClean="0">
                              <a:latin typeface="Cambria Math" panose="02040503050406030204" pitchFamily="18" charset="0"/>
                            </a:rPr>
                            <m:t>=</m:t>
                          </m:r>
                        </m:e>
                      </m:nary>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3</m:t>
                              </m:r>
                            </m:e>
                            <m:sub>
                              <m:r>
                                <a:rPr lang="en-US" sz="2400" b="0" i="1" smtClean="0">
                                  <a:latin typeface="Cambria Math" panose="02040503050406030204" pitchFamily="18" charset="0"/>
                                </a:rPr>
                                <m:t>𝑦</m:t>
                              </m:r>
                            </m:sub>
                          </m:sSub>
                        </m:sub>
                      </m:sSub>
                      <m:r>
                        <a:rPr lang="en-US" sz="2400" b="0" i="1" smtClean="0">
                          <a:latin typeface="Cambria Math" panose="02040503050406030204" pitchFamily="18" charset="0"/>
                        </a:rPr>
                        <m:t>=</m:t>
                      </m:r>
                      <m:r>
                        <a:rPr lang="en-US" sz="2400" b="0" i="1" smtClean="0">
                          <a:latin typeface="Cambria Math" panose="02040503050406030204" pitchFamily="18" charset="0"/>
                        </a:rPr>
                        <m:t>𝑚</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𝑦</m:t>
                          </m:r>
                        </m:sub>
                      </m:sSub>
                      <m:r>
                        <a:rPr lang="en-US" sz="2400" b="0" i="1" smtClean="0">
                          <a:latin typeface="Cambria Math" panose="02040503050406030204" pitchFamily="18" charset="0"/>
                        </a:rPr>
                        <m:t>=</m:t>
                      </m:r>
                      <m:r>
                        <a:rPr lang="en-US" sz="2400" b="0" i="1" smtClean="0">
                          <a:latin typeface="Cambria Math" panose="02040503050406030204" pitchFamily="18" charset="0"/>
                        </a:rPr>
                        <m:t>0</m:t>
                      </m:r>
                    </m:oMath>
                  </m:oMathPara>
                </a14:m>
                <a:endParaRPr lang="en-US" sz="2400" dirty="0"/>
              </a:p>
            </p:txBody>
          </p:sp>
        </mc:Choice>
        <mc:Fallback>
          <p:sp>
            <p:nvSpPr>
              <p:cNvPr id="14" name="TextBox 13"/>
              <p:cNvSpPr txBox="1">
                <a:spLocks noRot="1" noChangeAspect="1" noMove="1" noResize="1" noEditPoints="1" noAdjustHandles="1" noChangeArrowheads="1" noChangeShapeType="1" noTextEdit="1"/>
              </p:cNvSpPr>
              <p:nvPr/>
            </p:nvSpPr>
            <p:spPr>
              <a:xfrm>
                <a:off x="700584" y="4537571"/>
                <a:ext cx="3834346" cy="98668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282112" y="3800001"/>
                <a:ext cx="2421869" cy="495328"/>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3</m:t>
                            </m:r>
                          </m:e>
                          <m:sub>
                            <m:r>
                              <a:rPr lang="en-US" sz="2400" b="0" i="1" smtClean="0">
                                <a:latin typeface="Cambria Math" panose="02040503050406030204" pitchFamily="18" charset="0"/>
                              </a:rPr>
                              <m:t>𝑥</m:t>
                            </m:r>
                          </m:sub>
                        </m:sSub>
                      </m:sub>
                    </m:sSub>
                    <m:r>
                      <a:rPr lang="en-US" sz="2400" b="0" i="1" smtClean="0">
                        <a:latin typeface="Cambria Math" panose="02040503050406030204" pitchFamily="18" charset="0"/>
                      </a:rPr>
                      <m:t>=−</m:t>
                    </m:r>
                    <m:r>
                      <a:rPr lang="en-US" sz="2400" b="0" i="1" smtClean="0">
                        <a:latin typeface="Cambria Math" panose="02040503050406030204" pitchFamily="18" charset="0"/>
                      </a:rPr>
                      <m:t>2</m:t>
                    </m:r>
                  </m:oMath>
                </a14:m>
                <a:r>
                  <a:rPr lang="en-US" sz="2400" dirty="0" smtClean="0"/>
                  <a:t> N</a:t>
                </a:r>
                <a:endParaRPr lang="en-US" sz="2400" dirty="0"/>
              </a:p>
            </p:txBody>
          </p:sp>
        </mc:Choice>
        <mc:Fallback>
          <p:sp>
            <p:nvSpPr>
              <p:cNvPr id="20" name="TextBox 19"/>
              <p:cNvSpPr txBox="1">
                <a:spLocks noRot="1" noChangeAspect="1" noMove="1" noResize="1" noEditPoints="1" noAdjustHandles="1" noChangeArrowheads="1" noChangeShapeType="1" noTextEdit="1"/>
              </p:cNvSpPr>
              <p:nvPr/>
            </p:nvSpPr>
            <p:spPr>
              <a:xfrm>
                <a:off x="1282112" y="3800001"/>
                <a:ext cx="2421869" cy="495328"/>
              </a:xfrm>
              <a:prstGeom prst="rect">
                <a:avLst/>
              </a:prstGeom>
              <a:blipFill rotWithShape="0">
                <a:blip r:embed="rId6"/>
                <a:stretch>
                  <a:fillRect l="-503" t="-8537" b="-207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1347827" y="5449750"/>
                <a:ext cx="2421869" cy="532453"/>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3</m:t>
                            </m:r>
                          </m:e>
                          <m:sub>
                            <m:r>
                              <a:rPr lang="en-US" sz="2400" b="0" i="1" smtClean="0">
                                <a:latin typeface="Cambria Math" panose="02040503050406030204" pitchFamily="18" charset="0"/>
                              </a:rPr>
                              <m:t>𝑦</m:t>
                            </m:r>
                          </m:sub>
                        </m:sSub>
                      </m:sub>
                    </m:sSub>
                    <m:r>
                      <a:rPr lang="en-US" sz="2400" b="0" i="1" smtClean="0">
                        <a:latin typeface="Cambria Math" panose="02040503050406030204" pitchFamily="18" charset="0"/>
                      </a:rPr>
                      <m:t>=</m:t>
                    </m:r>
                    <m:r>
                      <a:rPr lang="en-US" sz="2400" b="0" i="1" smtClean="0">
                        <a:latin typeface="Cambria Math" panose="02040503050406030204" pitchFamily="18" charset="0"/>
                      </a:rPr>
                      <m:t>0</m:t>
                    </m:r>
                  </m:oMath>
                </a14:m>
                <a:r>
                  <a:rPr lang="en-US" sz="2400" dirty="0" smtClean="0"/>
                  <a:t> N</a:t>
                </a:r>
                <a:endParaRPr lang="en-US" sz="2400" dirty="0"/>
              </a:p>
            </p:txBody>
          </p:sp>
        </mc:Choice>
        <mc:Fallback>
          <p:sp>
            <p:nvSpPr>
              <p:cNvPr id="21" name="TextBox 20"/>
              <p:cNvSpPr txBox="1">
                <a:spLocks noRot="1" noChangeAspect="1" noMove="1" noResize="1" noEditPoints="1" noAdjustHandles="1" noChangeArrowheads="1" noChangeShapeType="1" noTextEdit="1"/>
              </p:cNvSpPr>
              <p:nvPr/>
            </p:nvSpPr>
            <p:spPr>
              <a:xfrm>
                <a:off x="1347827" y="5449750"/>
                <a:ext cx="2421869" cy="532453"/>
              </a:xfrm>
              <a:prstGeom prst="rect">
                <a:avLst/>
              </a:prstGeom>
              <a:blipFill rotWithShape="0">
                <a:blip r:embed="rId7"/>
                <a:stretch>
                  <a:fillRect l="-504" t="-8046" b="-13793"/>
                </a:stretch>
              </a:blipFill>
            </p:spPr>
            <p:txBody>
              <a:bodyPr/>
              <a:lstStyle/>
              <a:p>
                <a:r>
                  <a:rPr lang="en-US">
                    <a:noFill/>
                  </a:rPr>
                  <a:t> </a:t>
                </a:r>
              </a:p>
            </p:txBody>
          </p:sp>
        </mc:Fallback>
      </mc:AlternateContent>
      <p:sp>
        <p:nvSpPr>
          <p:cNvPr id="23" name="Oval 22"/>
          <p:cNvSpPr/>
          <p:nvPr/>
        </p:nvSpPr>
        <p:spPr>
          <a:xfrm>
            <a:off x="10552670" y="3296670"/>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24" name="Straight Arrow Connector 23"/>
          <p:cNvCxnSpPr>
            <a:stCxn id="23" idx="0"/>
          </p:cNvCxnSpPr>
          <p:nvPr/>
        </p:nvCxnSpPr>
        <p:spPr>
          <a:xfrm flipV="1">
            <a:off x="10735550" y="2728452"/>
            <a:ext cx="0" cy="568218"/>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918430" y="3479550"/>
            <a:ext cx="585312"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49311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3239" y="653194"/>
                <a:ext cx="12088761" cy="5968832"/>
              </a:xfrm>
            </p:spPr>
            <p:txBody>
              <a:bodyPr/>
              <a:lstStyle/>
              <a:p>
                <a:pPr marL="0" indent="0">
                  <a:buNone/>
                </a:pPr>
                <a:r>
                  <a:rPr lang="en-US" dirty="0" smtClean="0"/>
                  <a:t>Another example:</a:t>
                </a:r>
              </a:p>
              <a:p>
                <a:pPr marL="0" indent="0">
                  <a:buNone/>
                </a:pPr>
                <a:r>
                  <a:rPr lang="en-US" dirty="0" smtClean="0"/>
                  <a:t>A puck having a mass of 0.3 kg slides on a horizontal frictionless surface. Two forces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1</m:t>
                            </m:r>
                          </m:sub>
                        </m:sSub>
                      </m:e>
                    </m:d>
                    <m:r>
                      <a:rPr lang="en-US" b="0" i="1" smtClean="0">
                        <a:latin typeface="Cambria Math" panose="02040503050406030204" pitchFamily="18" charset="0"/>
                      </a:rPr>
                      <m:t>=5,</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b="0" i="1" smtClean="0">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8</m:t>
                    </m:r>
                  </m:oMath>
                </a14:m>
                <a:r>
                  <a:rPr lang="en-US" dirty="0" smtClean="0"/>
                  <a:t>) acts on the puck as shown</a:t>
                </a:r>
                <a:endParaRPr lang="en-US" dirty="0"/>
              </a:p>
              <a:p>
                <a:pPr marL="0" indent="0">
                  <a:buNone/>
                </a:pPr>
                <a:r>
                  <a:rPr lang="en-US" dirty="0" smtClean="0"/>
                  <a:t>Determine the acceleration of the puck’s acceleration.</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3239" y="653194"/>
                <a:ext cx="12088761" cy="5968832"/>
              </a:xfrm>
              <a:blipFill rotWithShape="0">
                <a:blip r:embed="rId3"/>
                <a:stretch>
                  <a:fillRect l="-1059" t="-1634"/>
                </a:stretch>
              </a:blipFill>
            </p:spPr>
            <p:txBody>
              <a:bodyPr/>
              <a:lstStyle/>
              <a:p>
                <a:r>
                  <a:rPr lang="en-US">
                    <a:noFill/>
                  </a:rPr>
                  <a:t> </a:t>
                </a:r>
              </a:p>
            </p:txBody>
          </p:sp>
        </mc:Fallback>
      </mc:AlternateContent>
      <p:sp>
        <p:nvSpPr>
          <p:cNvPr id="4" name="Oval 3"/>
          <p:cNvSpPr/>
          <p:nvPr/>
        </p:nvSpPr>
        <p:spPr>
          <a:xfrm>
            <a:off x="10552670" y="3296670"/>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5" name="Straight Arrow Connector 4"/>
          <p:cNvCxnSpPr>
            <a:stCxn id="4" idx="0"/>
          </p:cNvCxnSpPr>
          <p:nvPr/>
        </p:nvCxnSpPr>
        <p:spPr>
          <a:xfrm flipV="1">
            <a:off x="10735550" y="2728452"/>
            <a:ext cx="0" cy="568218"/>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0918430" y="3479550"/>
            <a:ext cx="585312"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079224" y="4629924"/>
            <a:ext cx="3200400" cy="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141108" y="3465873"/>
            <a:ext cx="0" cy="1976282"/>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008372" y="4474831"/>
            <a:ext cx="274320" cy="2743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 name="Straight Arrow Connector 15"/>
          <p:cNvCxnSpPr>
            <a:stCxn id="15" idx="7"/>
          </p:cNvCxnSpPr>
          <p:nvPr/>
        </p:nvCxnSpPr>
        <p:spPr>
          <a:xfrm flipV="1">
            <a:off x="8242519" y="3318387"/>
            <a:ext cx="562089" cy="1196617"/>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21940" y="4708278"/>
            <a:ext cx="582668" cy="453657"/>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391833" y="4173792"/>
            <a:ext cx="227124" cy="463809"/>
          </a:xfrm>
          <a:custGeom>
            <a:avLst/>
            <a:gdLst>
              <a:gd name="connsiteX0" fmla="*/ 309716 w 310189"/>
              <a:gd name="connsiteY0" fmla="*/ 486697 h 486697"/>
              <a:gd name="connsiteX1" fmla="*/ 280219 w 310189"/>
              <a:gd name="connsiteY1" fmla="*/ 265471 h 486697"/>
              <a:gd name="connsiteX2" fmla="*/ 117987 w 310189"/>
              <a:gd name="connsiteY2" fmla="*/ 73742 h 486697"/>
              <a:gd name="connsiteX3" fmla="*/ 0 w 310189"/>
              <a:gd name="connsiteY3" fmla="*/ 0 h 486697"/>
            </a:gdLst>
            <a:ahLst/>
            <a:cxnLst>
              <a:cxn ang="0">
                <a:pos x="connsiteX0" y="connsiteY0"/>
              </a:cxn>
              <a:cxn ang="0">
                <a:pos x="connsiteX1" y="connsiteY1"/>
              </a:cxn>
              <a:cxn ang="0">
                <a:pos x="connsiteX2" y="connsiteY2"/>
              </a:cxn>
              <a:cxn ang="0">
                <a:pos x="connsiteX3" y="connsiteY3"/>
              </a:cxn>
            </a:cxnLst>
            <a:rect l="l" t="t" r="r" b="b"/>
            <a:pathLst>
              <a:path w="310189" h="486697">
                <a:moveTo>
                  <a:pt x="309716" y="486697"/>
                </a:moveTo>
                <a:cubicBezTo>
                  <a:pt x="310945" y="410497"/>
                  <a:pt x="312174" y="334297"/>
                  <a:pt x="280219" y="265471"/>
                </a:cubicBezTo>
                <a:cubicBezTo>
                  <a:pt x="248264" y="196645"/>
                  <a:pt x="164690" y="117987"/>
                  <a:pt x="117987" y="73742"/>
                </a:cubicBezTo>
                <a:cubicBezTo>
                  <a:pt x="71284" y="29497"/>
                  <a:pt x="35642" y="14748"/>
                  <a:pt x="0" y="0"/>
                </a:cubicBez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436894" y="4615385"/>
            <a:ext cx="73266" cy="300109"/>
          </a:xfrm>
          <a:custGeom>
            <a:avLst/>
            <a:gdLst>
              <a:gd name="connsiteX0" fmla="*/ 29497 w 45553"/>
              <a:gd name="connsiteY0" fmla="*/ 0 h 265471"/>
              <a:gd name="connsiteX1" fmla="*/ 44246 w 45553"/>
              <a:gd name="connsiteY1" fmla="*/ 162233 h 265471"/>
              <a:gd name="connsiteX2" fmla="*/ 0 w 45553"/>
              <a:gd name="connsiteY2" fmla="*/ 265471 h 265471"/>
              <a:gd name="connsiteX0" fmla="*/ 4139 w 44257"/>
              <a:gd name="connsiteY0" fmla="*/ 0 h 261835"/>
              <a:gd name="connsiteX1" fmla="*/ 44246 w 44257"/>
              <a:gd name="connsiteY1" fmla="*/ 158597 h 261835"/>
              <a:gd name="connsiteX2" fmla="*/ 0 w 44257"/>
              <a:gd name="connsiteY2" fmla="*/ 261835 h 261835"/>
              <a:gd name="connsiteX0" fmla="*/ 4139 w 25255"/>
              <a:gd name="connsiteY0" fmla="*/ 0 h 261835"/>
              <a:gd name="connsiteX1" fmla="*/ 25227 w 25255"/>
              <a:gd name="connsiteY1" fmla="*/ 111321 h 261835"/>
              <a:gd name="connsiteX2" fmla="*/ 0 w 25255"/>
              <a:gd name="connsiteY2" fmla="*/ 261835 h 261835"/>
              <a:gd name="connsiteX0" fmla="*/ 4139 w 25269"/>
              <a:gd name="connsiteY0" fmla="*/ 0 h 261835"/>
              <a:gd name="connsiteX1" fmla="*/ 25227 w 25269"/>
              <a:gd name="connsiteY1" fmla="*/ 111321 h 261835"/>
              <a:gd name="connsiteX2" fmla="*/ 0 w 25269"/>
              <a:gd name="connsiteY2" fmla="*/ 261835 h 261835"/>
              <a:gd name="connsiteX0" fmla="*/ 0 w 21140"/>
              <a:gd name="connsiteY0" fmla="*/ 0 h 192740"/>
              <a:gd name="connsiteX1" fmla="*/ 21088 w 21140"/>
              <a:gd name="connsiteY1" fmla="*/ 111321 h 192740"/>
              <a:gd name="connsiteX2" fmla="*/ 6427 w 21140"/>
              <a:gd name="connsiteY2" fmla="*/ 192740 h 192740"/>
              <a:gd name="connsiteX0" fmla="*/ 969 w 14696"/>
              <a:gd name="connsiteY0" fmla="*/ 0 h 174557"/>
              <a:gd name="connsiteX1" fmla="*/ 14661 w 14696"/>
              <a:gd name="connsiteY1" fmla="*/ 93138 h 174557"/>
              <a:gd name="connsiteX2" fmla="*/ 0 w 14696"/>
              <a:gd name="connsiteY2" fmla="*/ 174557 h 174557"/>
            </a:gdLst>
            <a:ahLst/>
            <a:cxnLst>
              <a:cxn ang="0">
                <a:pos x="connsiteX0" y="connsiteY0"/>
              </a:cxn>
              <a:cxn ang="0">
                <a:pos x="connsiteX1" y="connsiteY1"/>
              </a:cxn>
              <a:cxn ang="0">
                <a:pos x="connsiteX2" y="connsiteY2"/>
              </a:cxn>
            </a:cxnLst>
            <a:rect l="l" t="t" r="r" b="b"/>
            <a:pathLst>
              <a:path w="14696" h="174557">
                <a:moveTo>
                  <a:pt x="969" y="0"/>
                </a:moveTo>
                <a:cubicBezTo>
                  <a:pt x="15027" y="44448"/>
                  <a:pt x="14822" y="64045"/>
                  <a:pt x="14661" y="93138"/>
                </a:cubicBezTo>
                <a:cubicBezTo>
                  <a:pt x="14500" y="122231"/>
                  <a:pt x="0" y="174557"/>
                  <a:pt x="0" y="174557"/>
                </a:cubicBezTo>
              </a:path>
            </a:pathLst>
          </a:custGeom>
          <a:noFill/>
          <a:ln w="22225">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p:cNvSpPr txBox="1"/>
              <p:nvPr/>
            </p:nvSpPr>
            <p:spPr>
              <a:xfrm>
                <a:off x="8591731" y="4040667"/>
                <a:ext cx="672702"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60</m:t>
                          </m:r>
                        </m:e>
                        <m:sup>
                          <m:r>
                            <a:rPr lang="en-US" sz="2400" b="0" i="1" smtClean="0">
                              <a:latin typeface="Cambria Math" panose="02040503050406030204" pitchFamily="18" charset="0"/>
                            </a:rPr>
                            <m:t>𝑜</m:t>
                          </m:r>
                        </m:sup>
                      </m:sSup>
                    </m:oMath>
                  </m:oMathPara>
                </a14:m>
                <a:endParaRPr lang="en-US" sz="2400" dirty="0"/>
              </a:p>
            </p:txBody>
          </p:sp>
        </mc:Choice>
        <mc:Fallback>
          <p:sp>
            <p:nvSpPr>
              <p:cNvPr id="25" name="TextBox 24"/>
              <p:cNvSpPr txBox="1">
                <a:spLocks noRot="1" noChangeAspect="1" noMove="1" noResize="1" noEditPoints="1" noAdjustHandles="1" noChangeArrowheads="1" noChangeShapeType="1" noTextEdit="1"/>
              </p:cNvSpPr>
              <p:nvPr/>
            </p:nvSpPr>
            <p:spPr>
              <a:xfrm>
                <a:off x="8591731" y="4040667"/>
                <a:ext cx="672702" cy="461665"/>
              </a:xfrm>
              <a:prstGeom prst="rect">
                <a:avLst/>
              </a:prstGeom>
              <a:blipFill rotWithShape="0">
                <a:blip r:embed="rId4"/>
                <a:stretch>
                  <a:fillRect l="-18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8555410" y="4625670"/>
                <a:ext cx="672702"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20</m:t>
                          </m:r>
                        </m:e>
                        <m:sup>
                          <m:r>
                            <a:rPr lang="en-US" sz="2400" b="0" i="1" smtClean="0">
                              <a:latin typeface="Cambria Math" panose="02040503050406030204" pitchFamily="18" charset="0"/>
                            </a:rPr>
                            <m:t>𝑜</m:t>
                          </m:r>
                        </m:sup>
                      </m:sSup>
                    </m:oMath>
                  </m:oMathPara>
                </a14:m>
                <a:endParaRPr lang="en-US" sz="2400" dirty="0"/>
              </a:p>
            </p:txBody>
          </p:sp>
        </mc:Choice>
        <mc:Fallback>
          <p:sp>
            <p:nvSpPr>
              <p:cNvPr id="26" name="TextBox 25"/>
              <p:cNvSpPr txBox="1">
                <a:spLocks noRot="1" noChangeAspect="1" noMove="1" noResize="1" noEditPoints="1" noAdjustHandles="1" noChangeArrowheads="1" noChangeShapeType="1" noTextEdit="1"/>
              </p:cNvSpPr>
              <p:nvPr/>
            </p:nvSpPr>
            <p:spPr>
              <a:xfrm>
                <a:off x="8555410" y="4625670"/>
                <a:ext cx="672702" cy="461665"/>
              </a:xfrm>
              <a:prstGeom prst="rect">
                <a:avLst/>
              </a:prstGeom>
              <a:blipFill rotWithShape="0">
                <a:blip r:embed="rId5"/>
                <a:stretch>
                  <a:fillRect l="-18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8698170" y="3235523"/>
                <a:ext cx="672702" cy="50642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𝐹</m:t>
                              </m:r>
                            </m:e>
                          </m:acc>
                        </m:e>
                        <m:sub>
                          <m:r>
                            <a:rPr lang="en-US" sz="2400" b="0" i="1" smtClean="0">
                              <a:latin typeface="Cambria Math" panose="02040503050406030204" pitchFamily="18" charset="0"/>
                            </a:rPr>
                            <m:t>2</m:t>
                          </m:r>
                        </m:sub>
                      </m:sSub>
                    </m:oMath>
                  </m:oMathPara>
                </a14:m>
                <a:endParaRPr lang="en-US" sz="2400" dirty="0"/>
              </a:p>
            </p:txBody>
          </p:sp>
        </mc:Choice>
        <mc:Fallback>
          <p:sp>
            <p:nvSpPr>
              <p:cNvPr id="27" name="TextBox 26"/>
              <p:cNvSpPr txBox="1">
                <a:spLocks noRot="1" noChangeAspect="1" noMove="1" noResize="1" noEditPoints="1" noAdjustHandles="1" noChangeArrowheads="1" noChangeShapeType="1" noTextEdit="1"/>
              </p:cNvSpPr>
              <p:nvPr/>
            </p:nvSpPr>
            <p:spPr>
              <a:xfrm>
                <a:off x="8698170" y="3235523"/>
                <a:ext cx="672702" cy="5064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0" y="5751578"/>
                <a:ext cx="12192000" cy="57547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𝑚</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r>
                      <a:rPr lang="en-US" sz="2800" b="0" i="1" smtClean="0">
                        <a:latin typeface="Cambria Math" panose="02040503050406030204" pitchFamily="18" charset="0"/>
                      </a:rPr>
                      <m:t>=</m:t>
                    </m:r>
                    <m:nary>
                      <m:naryPr>
                        <m:chr m:val="∑"/>
                        <m:subHide m:val="on"/>
                        <m:supHide m:val="on"/>
                        <m:ctrlPr>
                          <a:rPr lang="en-US" sz="2800" b="0" i="1" smtClean="0">
                            <a:latin typeface="Cambria Math" panose="02040503050406030204" pitchFamily="18" charset="0"/>
                          </a:rPr>
                        </m:ctrlPr>
                      </m:naryPr>
                      <m:sub/>
                      <m:sup/>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𝐹</m:t>
                                </m:r>
                              </m:e>
                            </m:acc>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b="0" i="1" smtClean="0">
                            <a:latin typeface="Cambria Math" panose="02040503050406030204" pitchFamily="18" charset="0"/>
                          </a:rPr>
                          <m:t>8</m:t>
                        </m:r>
                        <m:r>
                          <a:rPr lang="en-US" sz="2800" i="1">
                            <a:latin typeface="Cambria Math" panose="02040503050406030204" pitchFamily="18" charset="0"/>
                          </a:rPr>
                          <m:t> </m:t>
                        </m:r>
                        <m:r>
                          <a:rPr lang="en-US" sz="2800" i="1">
                            <a:latin typeface="Cambria Math" panose="02040503050406030204" pitchFamily="18" charset="0"/>
                          </a:rPr>
                          <m:t>𝑐𝑜𝑠</m:t>
                        </m:r>
                        <m:r>
                          <a:rPr lang="en-US" sz="2800" i="1">
                            <a:latin typeface="Cambria Math" panose="02040503050406030204" pitchFamily="18" charset="0"/>
                          </a:rPr>
                          <m:t>60</m:t>
                        </m:r>
                        <m:acc>
                          <m:accPr>
                            <m:chr m:val="̂"/>
                            <m:ctrlPr>
                              <a:rPr lang="en-US" sz="2800" i="1">
                                <a:latin typeface="Cambria Math" panose="02040503050406030204" pitchFamily="18" charset="0"/>
                              </a:rPr>
                            </m:ctrlPr>
                          </m:accPr>
                          <m:e>
                            <m:r>
                              <a:rPr lang="en-US" sz="2800" i="1">
                                <a:latin typeface="Cambria Math" panose="02040503050406030204" pitchFamily="18" charset="0"/>
                              </a:rPr>
                              <m:t>𝑖</m:t>
                            </m:r>
                          </m:e>
                        </m:acc>
                        <m:r>
                          <a:rPr lang="en-US" sz="2800" i="1">
                            <a:latin typeface="Cambria Math" panose="02040503050406030204" pitchFamily="18" charset="0"/>
                          </a:rPr>
                          <m:t>+</m:t>
                        </m:r>
                        <m:r>
                          <a:rPr lang="en-US" sz="2800" b="0" i="1" smtClean="0">
                            <a:latin typeface="Cambria Math" panose="02040503050406030204" pitchFamily="18" charset="0"/>
                          </a:rPr>
                          <m:t>8</m:t>
                        </m:r>
                        <m:r>
                          <a:rPr lang="en-US" sz="2800" i="1">
                            <a:latin typeface="Cambria Math" panose="02040503050406030204" pitchFamily="18" charset="0"/>
                          </a:rPr>
                          <m:t> </m:t>
                        </m:r>
                        <m:r>
                          <a:rPr lang="en-US" sz="2800" i="1">
                            <a:latin typeface="Cambria Math" panose="02040503050406030204" pitchFamily="18" charset="0"/>
                          </a:rPr>
                          <m:t>𝑠𝑖𝑛</m:t>
                        </m:r>
                        <m:r>
                          <a:rPr lang="en-US" sz="2800" i="1">
                            <a:latin typeface="Cambria Math" panose="02040503050406030204" pitchFamily="18" charset="0"/>
                          </a:rPr>
                          <m:t>60</m:t>
                        </m:r>
                        <m:acc>
                          <m:accPr>
                            <m:chr m:val="̂"/>
                            <m:ctrlPr>
                              <a:rPr lang="en-US" sz="2800" i="1">
                                <a:latin typeface="Cambria Math" panose="02040503050406030204" pitchFamily="18" charset="0"/>
                              </a:rPr>
                            </m:ctrlPr>
                          </m:accPr>
                          <m:e>
                            <m:r>
                              <a:rPr lang="en-US" sz="2800" i="1">
                                <a:latin typeface="Cambria Math" panose="02040503050406030204" pitchFamily="18" charset="0"/>
                              </a:rPr>
                              <m:t>𝑗</m:t>
                            </m:r>
                          </m:e>
                        </m:acc>
                        <m:r>
                          <a:rPr lang="en-US" sz="2800" i="1">
                            <a:latin typeface="Cambria Math" panose="02040503050406030204" pitchFamily="18" charset="0"/>
                          </a:rPr>
                          <m:t>)</m:t>
                        </m:r>
                      </m:e>
                    </m:nary>
                    <m:r>
                      <a:rPr lang="en-US" sz="2800" b="0" i="1" smtClean="0">
                        <a:latin typeface="Cambria Math" panose="02040503050406030204" pitchFamily="18" charset="0"/>
                      </a:rPr>
                      <m:t>+</m:t>
                    </m:r>
                  </m:oMath>
                </a14:m>
                <a:r>
                  <a:rPr lang="en-US" sz="2800" dirty="0"/>
                  <a:t> </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5</m:t>
                        </m:r>
                        <m:r>
                          <a:rPr lang="en-US" sz="2800" i="1">
                            <a:latin typeface="Cambria Math" panose="02040503050406030204" pitchFamily="18" charset="0"/>
                          </a:rPr>
                          <m:t> </m:t>
                        </m:r>
                        <m:r>
                          <a:rPr lang="en-US" sz="2800" i="1">
                            <a:latin typeface="Cambria Math" panose="02040503050406030204" pitchFamily="18" charset="0"/>
                          </a:rPr>
                          <m:t>𝑐𝑜𝑠</m:t>
                        </m:r>
                        <m:r>
                          <a:rPr lang="en-US" sz="2800" b="0" i="1" smtClean="0">
                            <a:latin typeface="Cambria Math" panose="02040503050406030204" pitchFamily="18" charset="0"/>
                          </a:rPr>
                          <m:t>2</m:t>
                        </m:r>
                        <m:r>
                          <a:rPr lang="en-US" sz="2800" i="1">
                            <a:latin typeface="Cambria Math" panose="02040503050406030204" pitchFamily="18" charset="0"/>
                          </a:rPr>
                          <m:t>0</m:t>
                        </m:r>
                        <m:acc>
                          <m:accPr>
                            <m:chr m:val="̂"/>
                            <m:ctrlPr>
                              <a:rPr lang="en-US" sz="2800" i="1">
                                <a:latin typeface="Cambria Math" panose="02040503050406030204" pitchFamily="18" charset="0"/>
                              </a:rPr>
                            </m:ctrlPr>
                          </m:accPr>
                          <m:e>
                            <m:r>
                              <a:rPr lang="en-US" sz="2800" i="1">
                                <a:latin typeface="Cambria Math" panose="02040503050406030204" pitchFamily="18" charset="0"/>
                              </a:rPr>
                              <m:t>𝑖</m:t>
                            </m:r>
                          </m:e>
                        </m:acc>
                        <m:r>
                          <a:rPr lang="en-US" sz="2800" b="0" i="1" smtClean="0">
                            <a:latin typeface="Cambria Math" panose="02040503050406030204" pitchFamily="18" charset="0"/>
                          </a:rPr>
                          <m:t>−5</m:t>
                        </m:r>
                        <m:r>
                          <a:rPr lang="en-US" sz="2800" i="1">
                            <a:latin typeface="Cambria Math" panose="02040503050406030204" pitchFamily="18" charset="0"/>
                          </a:rPr>
                          <m:t> </m:t>
                        </m:r>
                        <m:r>
                          <a:rPr lang="en-US" sz="2800" i="1">
                            <a:latin typeface="Cambria Math" panose="02040503050406030204" pitchFamily="18" charset="0"/>
                          </a:rPr>
                          <m:t>𝑠𝑖𝑛</m:t>
                        </m:r>
                        <m:r>
                          <a:rPr lang="en-US" sz="2800" b="0" i="1" smtClean="0">
                            <a:latin typeface="Cambria Math" panose="02040503050406030204" pitchFamily="18" charset="0"/>
                          </a:rPr>
                          <m:t>2</m:t>
                        </m:r>
                        <m:r>
                          <a:rPr lang="en-US" sz="2800" i="1">
                            <a:latin typeface="Cambria Math" panose="02040503050406030204" pitchFamily="18" charset="0"/>
                          </a:rPr>
                          <m:t>0</m:t>
                        </m:r>
                        <m:acc>
                          <m:accPr>
                            <m:chr m:val="̂"/>
                            <m:ctrlPr>
                              <a:rPr lang="en-US" sz="2800" i="1">
                                <a:latin typeface="Cambria Math" panose="02040503050406030204" pitchFamily="18" charset="0"/>
                              </a:rPr>
                            </m:ctrlPr>
                          </m:accPr>
                          <m:e>
                            <m:r>
                              <a:rPr lang="en-US" sz="2800" i="1">
                                <a:latin typeface="Cambria Math" panose="02040503050406030204" pitchFamily="18" charset="0"/>
                              </a:rPr>
                              <m:t>𝑗</m:t>
                            </m:r>
                          </m:e>
                        </m:acc>
                      </m:e>
                    </m:d>
                    <m:r>
                      <a:rPr lang="en-US" sz="2800" b="0" i="1" smtClean="0">
                        <a:latin typeface="Cambria Math" panose="02040503050406030204" pitchFamily="18" charset="0"/>
                      </a:rPr>
                      <m:t>=8.7</m:t>
                    </m:r>
                    <m:acc>
                      <m:accPr>
                        <m:chr m:val="̂"/>
                        <m:ctrlPr>
                          <a:rPr lang="en-US" sz="2800" i="1">
                            <a:latin typeface="Cambria Math" panose="02040503050406030204" pitchFamily="18" charset="0"/>
                          </a:rPr>
                        </m:ctrlPr>
                      </m:accPr>
                      <m:e>
                        <m:r>
                          <a:rPr lang="en-US" sz="2800" i="1">
                            <a:latin typeface="Cambria Math" panose="02040503050406030204" pitchFamily="18" charset="0"/>
                          </a:rPr>
                          <m:t>𝑖</m:t>
                        </m:r>
                      </m:e>
                    </m:acc>
                    <m:r>
                      <a:rPr lang="en-US" sz="2800" b="0" i="1" smtClean="0">
                        <a:latin typeface="Cambria Math" panose="02040503050406030204" pitchFamily="18" charset="0"/>
                      </a:rPr>
                      <m:t>+6.8</m:t>
                    </m:r>
                    <m:acc>
                      <m:accPr>
                        <m:chr m:val="̂"/>
                        <m:ctrlPr>
                          <a:rPr lang="en-US" sz="2800" i="1">
                            <a:latin typeface="Cambria Math" panose="02040503050406030204" pitchFamily="18" charset="0"/>
                          </a:rPr>
                        </m:ctrlPr>
                      </m:accPr>
                      <m:e>
                        <m:r>
                          <a:rPr lang="en-US" sz="2800" i="1">
                            <a:latin typeface="Cambria Math" panose="02040503050406030204" pitchFamily="18" charset="0"/>
                          </a:rPr>
                          <m:t>𝑗</m:t>
                        </m:r>
                      </m:e>
                    </m:acc>
                  </m:oMath>
                </a14:m>
                <a:endParaRPr lang="en-US" sz="2800" dirty="0"/>
              </a:p>
            </p:txBody>
          </p:sp>
        </mc:Choice>
        <mc:Fallback>
          <p:sp>
            <p:nvSpPr>
              <p:cNvPr id="28" name="TextBox 27"/>
              <p:cNvSpPr txBox="1">
                <a:spLocks noRot="1" noChangeAspect="1" noMove="1" noResize="1" noEditPoints="1" noAdjustHandles="1" noChangeArrowheads="1" noChangeShapeType="1" noTextEdit="1"/>
              </p:cNvSpPr>
              <p:nvPr/>
            </p:nvSpPr>
            <p:spPr>
              <a:xfrm>
                <a:off x="0" y="5751578"/>
                <a:ext cx="12192000" cy="57547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8657662" y="4997154"/>
                <a:ext cx="672702" cy="50642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𝐹</m:t>
                              </m:r>
                            </m:e>
                          </m:acc>
                        </m:e>
                        <m:sub>
                          <m:r>
                            <a:rPr lang="en-US" sz="2400" b="0" i="1" smtClean="0">
                              <a:latin typeface="Cambria Math" panose="02040503050406030204" pitchFamily="18" charset="0"/>
                            </a:rPr>
                            <m:t>1</m:t>
                          </m:r>
                        </m:sub>
                      </m:sSub>
                    </m:oMath>
                  </m:oMathPara>
                </a14:m>
                <a:endParaRPr lang="en-US" sz="2400" dirty="0"/>
              </a:p>
            </p:txBody>
          </p:sp>
        </mc:Choice>
        <mc:Fallback>
          <p:sp>
            <p:nvSpPr>
              <p:cNvPr id="29" name="TextBox 28"/>
              <p:cNvSpPr txBox="1">
                <a:spLocks noRot="1" noChangeAspect="1" noMove="1" noResize="1" noEditPoints="1" noAdjustHandles="1" noChangeArrowheads="1" noChangeShapeType="1" noTextEdit="1"/>
              </p:cNvSpPr>
              <p:nvPr/>
            </p:nvSpPr>
            <p:spPr>
              <a:xfrm>
                <a:off x="8657662" y="4997154"/>
                <a:ext cx="672702" cy="506421"/>
              </a:xfrm>
              <a:prstGeom prst="rect">
                <a:avLst/>
              </a:prstGeom>
              <a:blipFill rotWithShape="0">
                <a:blip r:embed="rId8"/>
                <a:stretch>
                  <a:fillRect/>
                </a:stretch>
              </a:blipFill>
            </p:spPr>
            <p:txBody>
              <a:bodyPr/>
              <a:lstStyle/>
              <a:p>
                <a:r>
                  <a:rPr lang="en-US">
                    <a:noFill/>
                  </a:rPr>
                  <a:t> </a:t>
                </a:r>
              </a:p>
            </p:txBody>
          </p:sp>
        </mc:Fallback>
      </mc:AlternateContent>
      <p:sp>
        <p:nvSpPr>
          <p:cNvPr id="30" name="Oval 29"/>
          <p:cNvSpPr/>
          <p:nvPr/>
        </p:nvSpPr>
        <p:spPr>
          <a:xfrm>
            <a:off x="10552670" y="3235523"/>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31" name="Straight Arrow Connector 30"/>
          <p:cNvCxnSpPr>
            <a:stCxn id="30" idx="0"/>
          </p:cNvCxnSpPr>
          <p:nvPr/>
        </p:nvCxnSpPr>
        <p:spPr>
          <a:xfrm flipV="1">
            <a:off x="10735550" y="2667305"/>
            <a:ext cx="0" cy="568218"/>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3375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510" y="10185"/>
            <a:ext cx="10515600" cy="835282"/>
          </a:xfrm>
        </p:spPr>
        <p:txBody>
          <a:bodyPr/>
          <a:lstStyle/>
          <a:p>
            <a:r>
              <a:rPr lang="en-US" dirty="0" smtClean="0"/>
              <a:t>Some particular Forces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2510" y="943898"/>
                <a:ext cx="11712677" cy="5751870"/>
              </a:xfrm>
            </p:spPr>
            <p:txBody>
              <a:bodyPr>
                <a:normAutofit/>
              </a:bodyPr>
              <a:lstStyle/>
              <a:p>
                <a:r>
                  <a:rPr lang="en-US" dirty="0" smtClean="0"/>
                  <a:t>Gravitational Force </a:t>
                </a:r>
              </a:p>
              <a:p>
                <a:endParaRPr lang="en-US" dirty="0"/>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𝑎</m:t>
                            </m:r>
                          </m:e>
                        </m:acc>
                      </m:e>
                      <m:sub>
                        <m:r>
                          <a:rPr lang="en-US" i="1">
                            <a:latin typeface="Cambria Math" panose="02040503050406030204" pitchFamily="18" charset="0"/>
                          </a:rPr>
                          <m:t>𝑔</m:t>
                        </m:r>
                      </m:sub>
                    </m:sSub>
                    <m:r>
                      <a:rPr lang="en-US" b="0" i="1" smtClean="0">
                        <a:latin typeface="Cambria Math" panose="02040503050406030204" pitchFamily="18" charset="0"/>
                      </a:rPr>
                      <m:t>=−</m:t>
                    </m:r>
                    <m:r>
                      <a:rPr lang="en-US" b="0" i="1" smtClean="0">
                        <a:latin typeface="Cambria Math" panose="02040503050406030204" pitchFamily="18" charset="0"/>
                      </a:rPr>
                      <m:t>𝑔</m:t>
                    </m:r>
                    <m:acc>
                      <m:accPr>
                        <m:chr m:val="̂"/>
                        <m:ctrlPr>
                          <a:rPr lang="en-US" i="1">
                            <a:latin typeface="Cambria Math" panose="02040503050406030204" pitchFamily="18" charset="0"/>
                          </a:rPr>
                        </m:ctrlPr>
                      </m:accPr>
                      <m:e>
                        <m:r>
                          <a:rPr lang="en-US" i="1">
                            <a:latin typeface="Cambria Math" panose="02040503050406030204" pitchFamily="18" charset="0"/>
                          </a:rPr>
                          <m:t>𝑗</m:t>
                        </m:r>
                      </m:e>
                    </m:acc>
                  </m:oMath>
                </a14:m>
                <a:endParaRPr lang="en-US" dirty="0" smtClean="0"/>
              </a:p>
              <a:p>
                <a:pPr marL="0" indent="0">
                  <a:buNone/>
                </a:pPr>
                <a:endParaRPr lang="en-US" dirty="0" smtClean="0"/>
              </a:p>
              <a:p>
                <a:pPr marL="0" indent="0">
                  <a:buNone/>
                </a:pPr>
                <a:r>
                  <a:rPr lang="en-US" dirty="0" smtClean="0"/>
                  <a:t>The weight (w=mg) of a body is the magnitude of the net force required to prevent the body from falling freely.</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𝑚</m:t>
                              </m:r>
                            </m:e>
                          </m:nary>
                          <m:r>
                            <a:rPr lang="en-US" i="1">
                              <a:latin typeface="Cambria Math" panose="02040503050406030204" pitchFamily="18" charset="0"/>
                            </a:rPr>
                            <m:t>𝑎</m:t>
                          </m:r>
                        </m:e>
                        <m:sub>
                          <m:r>
                            <a:rPr lang="en-US" i="1">
                              <a:latin typeface="Cambria Math" panose="02040503050406030204" pitchFamily="18" charset="0"/>
                            </a:rPr>
                            <m:t>𝑦</m:t>
                          </m:r>
                        </m:sub>
                      </m:sSub>
                    </m:oMath>
                  </m:oMathPara>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𝑚𝑔</m:t>
                      </m:r>
                      <m:r>
                        <a:rPr lang="en-US" i="1">
                          <a:latin typeface="Cambria Math" panose="02040503050406030204" pitchFamily="18" charset="0"/>
                        </a:rPr>
                        <m:t>=</m:t>
                      </m:r>
                      <m:r>
                        <a:rPr lang="en-US" i="1">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2510" y="943898"/>
                <a:ext cx="11712677" cy="5751870"/>
              </a:xfrm>
              <a:blipFill rotWithShape="0">
                <a:blip r:embed="rId3"/>
                <a:stretch>
                  <a:fillRect l="-1093" t="-18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3440193" y="1283110"/>
                <a:ext cx="2304127" cy="62042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e>
                        <m:sub>
                          <m:r>
                            <a:rPr lang="en-US" sz="2800" b="0" i="1" smtClean="0">
                              <a:latin typeface="Cambria Math" panose="02040503050406030204" pitchFamily="18" charset="0"/>
                            </a:rPr>
                            <m:t>𝑔</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e>
                        <m:sub>
                          <m:r>
                            <a:rPr lang="en-US" sz="2800" b="0" i="1" smtClean="0">
                              <a:latin typeface="Cambria Math" panose="02040503050406030204" pitchFamily="18" charset="0"/>
                            </a:rPr>
                            <m:t>𝑔</m:t>
                          </m:r>
                        </m:sub>
                      </m:sSub>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3440193" y="1283110"/>
                <a:ext cx="2304127" cy="620426"/>
              </a:xfrm>
              <a:prstGeom prst="rect">
                <a:avLst/>
              </a:prstGeom>
              <a:blipFill rotWithShape="0">
                <a:blip r:embed="rId4"/>
                <a:stretch>
                  <a:fillRect/>
                </a:stretch>
              </a:blipFill>
            </p:spPr>
            <p:txBody>
              <a:bodyPr/>
              <a:lstStyle/>
              <a:p>
                <a:r>
                  <a:rPr lang="en-US">
                    <a:noFill/>
                  </a:rPr>
                  <a:t> </a:t>
                </a:r>
              </a:p>
            </p:txBody>
          </p:sp>
        </mc:Fallback>
      </mc:AlternateContent>
      <p:sp>
        <p:nvSpPr>
          <p:cNvPr id="5" name="Oval 4"/>
          <p:cNvSpPr/>
          <p:nvPr/>
        </p:nvSpPr>
        <p:spPr>
          <a:xfrm>
            <a:off x="8709122" y="2013365"/>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6" name="Straight Arrow Connector 5"/>
          <p:cNvCxnSpPr/>
          <p:nvPr/>
        </p:nvCxnSpPr>
        <p:spPr>
          <a:xfrm flipV="1">
            <a:off x="8889516" y="1445147"/>
            <a:ext cx="0" cy="568218"/>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049026" y="4807787"/>
            <a:ext cx="0" cy="64008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049026" y="5536883"/>
            <a:ext cx="0" cy="64008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975286" y="5447867"/>
            <a:ext cx="139219" cy="1179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858904" y="4393273"/>
            <a:ext cx="511201" cy="461665"/>
          </a:xfrm>
          <a:prstGeom prst="rect">
            <a:avLst/>
          </a:prstGeom>
          <a:noFill/>
        </p:spPr>
        <p:txBody>
          <a:bodyPr wrap="square" rtlCol="0">
            <a:spAutoFit/>
          </a:bodyPr>
          <a:lstStyle/>
          <a:p>
            <a:r>
              <a:rPr lang="en-US" sz="2400" dirty="0" smtClean="0"/>
              <a:t>w</a:t>
            </a:r>
            <a:endParaRPr lang="en-US" sz="2400" dirty="0"/>
          </a:p>
        </p:txBody>
      </p:sp>
      <p:sp>
        <p:nvSpPr>
          <p:cNvPr id="12" name="TextBox 11"/>
          <p:cNvSpPr txBox="1"/>
          <p:nvPr/>
        </p:nvSpPr>
        <p:spPr>
          <a:xfrm>
            <a:off x="8789294" y="6097178"/>
            <a:ext cx="767661" cy="461665"/>
          </a:xfrm>
          <a:prstGeom prst="rect">
            <a:avLst/>
          </a:prstGeom>
          <a:noFill/>
        </p:spPr>
        <p:txBody>
          <a:bodyPr wrap="square" rtlCol="0">
            <a:spAutoFit/>
          </a:bodyPr>
          <a:lstStyle/>
          <a:p>
            <a:r>
              <a:rPr lang="en-US" sz="2400" dirty="0" smtClean="0"/>
              <a:t>mg</a:t>
            </a:r>
            <a:endParaRPr lang="en-US" sz="2400" dirty="0"/>
          </a:p>
        </p:txBody>
      </p:sp>
      <p:sp>
        <p:nvSpPr>
          <p:cNvPr id="16" name="Oval 15"/>
          <p:cNvSpPr/>
          <p:nvPr/>
        </p:nvSpPr>
        <p:spPr>
          <a:xfrm>
            <a:off x="10702082" y="5200094"/>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17" name="Straight Arrow Connector 16"/>
          <p:cNvCxnSpPr/>
          <p:nvPr/>
        </p:nvCxnSpPr>
        <p:spPr>
          <a:xfrm flipV="1">
            <a:off x="10872605" y="4632545"/>
            <a:ext cx="0" cy="568218"/>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9239149" y="5239300"/>
                <a:ext cx="1101250" cy="49084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𝑦</m:t>
                          </m:r>
                        </m:sub>
                      </m:sSub>
                      <m:r>
                        <a:rPr lang="en-US" sz="2400" b="0" i="1" smtClean="0">
                          <a:latin typeface="Cambria Math" panose="02040503050406030204" pitchFamily="18" charset="0"/>
                        </a:rPr>
                        <m:t>=</m:t>
                      </m:r>
                      <m:r>
                        <a:rPr lang="en-US" sz="2400" b="0" i="1" smtClean="0">
                          <a:latin typeface="Cambria Math" panose="02040503050406030204" pitchFamily="18" charset="0"/>
                        </a:rPr>
                        <m:t>0</m:t>
                      </m:r>
                    </m:oMath>
                  </m:oMathPara>
                </a14:m>
                <a:endParaRPr lang="en-US" sz="2400" dirty="0"/>
              </a:p>
            </p:txBody>
          </p:sp>
        </mc:Choice>
        <mc:Fallback>
          <p:sp>
            <p:nvSpPr>
              <p:cNvPr id="18" name="TextBox 17"/>
              <p:cNvSpPr txBox="1">
                <a:spLocks noRot="1" noChangeAspect="1" noMove="1" noResize="1" noEditPoints="1" noAdjustHandles="1" noChangeArrowheads="1" noChangeShapeType="1" noTextEdit="1"/>
              </p:cNvSpPr>
              <p:nvPr/>
            </p:nvSpPr>
            <p:spPr>
              <a:xfrm>
                <a:off x="9239149" y="5239300"/>
                <a:ext cx="1101250" cy="490840"/>
              </a:xfrm>
              <a:prstGeom prst="rect">
                <a:avLst/>
              </a:prstGeom>
              <a:blipFill rotWithShape="0">
                <a:blip r:embed="rId5"/>
                <a:stretch>
                  <a:fillRect r="-556" b="-6173"/>
                </a:stretch>
              </a:blipFill>
            </p:spPr>
            <p:txBody>
              <a:bodyPr/>
              <a:lstStyle/>
              <a:p>
                <a:r>
                  <a:rPr lang="en-US">
                    <a:noFill/>
                  </a:rPr>
                  <a:t> </a:t>
                </a:r>
              </a:p>
            </p:txBody>
          </p:sp>
        </mc:Fallback>
      </mc:AlternateContent>
    </p:spTree>
    <p:extLst>
      <p:ext uri="{BB962C8B-B14F-4D97-AF65-F5344CB8AC3E}">
        <p14:creationId xmlns:p14="http://schemas.microsoft.com/office/powerpoint/2010/main" val="30070900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276" y="355170"/>
            <a:ext cx="10933670" cy="6020915"/>
          </a:xfrm>
        </p:spPr>
        <p:txBody>
          <a:bodyPr>
            <a:normAutofit lnSpcReduction="10000"/>
          </a:bodyPr>
          <a:lstStyle/>
          <a:p>
            <a:endParaRPr lang="en-US" dirty="0" smtClean="0"/>
          </a:p>
          <a:p>
            <a:endParaRPr lang="en-US" dirty="0"/>
          </a:p>
          <a:p>
            <a:r>
              <a:rPr lang="en-US" dirty="0" smtClean="0"/>
              <a:t>Normal force</a:t>
            </a:r>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r>
              <a:rPr lang="en-US" dirty="0" smtClean="0"/>
              <a:t>Friction Force</a:t>
            </a:r>
          </a:p>
          <a:p>
            <a:pPr marL="0" indent="0">
              <a:buNone/>
            </a:pPr>
            <a:endParaRPr lang="en-US" dirty="0" smtClean="0"/>
          </a:p>
          <a:p>
            <a:pPr marL="0" indent="0">
              <a:buNone/>
            </a:pPr>
            <a:r>
              <a:rPr lang="en-US" dirty="0" smtClean="0"/>
              <a:t>   The direction of the friction force is opposite to the direction of motion</a:t>
            </a:r>
          </a:p>
          <a:p>
            <a:pPr marL="0" indent="0">
              <a:buNone/>
            </a:pPr>
            <a:r>
              <a:rPr lang="en-US" dirty="0"/>
              <a:t> </a:t>
            </a:r>
            <a:r>
              <a:rPr lang="en-US" dirty="0" smtClean="0"/>
              <a:t>  if it is in motion and opposite to the intended motion if it is stationary.</a:t>
            </a:r>
          </a:p>
          <a:p>
            <a:pPr marL="0" indent="0">
              <a:buNone/>
            </a:pPr>
            <a:endParaRPr lang="en-US" dirty="0" smtClean="0"/>
          </a:p>
          <a:p>
            <a:pPr marL="0" indent="0">
              <a:buNone/>
            </a:pPr>
            <a:endParaRPr lang="en-US" dirty="0"/>
          </a:p>
        </p:txBody>
      </p:sp>
      <p:sp>
        <p:nvSpPr>
          <p:cNvPr id="4" name="Rectangle 3"/>
          <p:cNvSpPr/>
          <p:nvPr/>
        </p:nvSpPr>
        <p:spPr>
          <a:xfrm>
            <a:off x="6215448" y="1493167"/>
            <a:ext cx="4186881" cy="2738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45395" y="1099749"/>
            <a:ext cx="852616" cy="38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8249451" y="568411"/>
            <a:ext cx="0" cy="9144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87978" y="3909181"/>
            <a:ext cx="1182129"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664743" y="1765015"/>
            <a:ext cx="143830" cy="79636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Rectangle 11"/>
              <p:cNvSpPr/>
              <p:nvPr/>
            </p:nvSpPr>
            <p:spPr>
              <a:xfrm>
                <a:off x="8017475" y="0"/>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𝑁</m:t>
                          </m:r>
                        </m:sub>
                      </m:sSub>
                    </m:oMath>
                  </m:oMathPara>
                </a14:m>
                <a:endParaRPr lang="en-US" sz="2400" dirty="0"/>
              </a:p>
            </p:txBody>
          </p:sp>
        </mc:Choice>
        <mc:Fallback>
          <p:sp>
            <p:nvSpPr>
              <p:cNvPr id="12" name="Rectangle 11"/>
              <p:cNvSpPr>
                <a:spLocks noRot="1" noChangeAspect="1" noMove="1" noResize="1" noEditPoints="1" noAdjustHandles="1" noChangeArrowheads="1" noChangeShapeType="1" noTextEdit="1"/>
              </p:cNvSpPr>
              <p:nvPr/>
            </p:nvSpPr>
            <p:spPr>
              <a:xfrm>
                <a:off x="8017475" y="0"/>
                <a:ext cx="524787" cy="50642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8249451" y="2573739"/>
                <a:ext cx="524787" cy="5450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𝑔</m:t>
                          </m:r>
                        </m:sub>
                      </m:sSub>
                    </m:oMath>
                  </m:oMathPara>
                </a14:m>
                <a:endParaRPr lang="en-US" sz="2400" dirty="0"/>
              </a:p>
            </p:txBody>
          </p:sp>
        </mc:Choice>
        <mc:Fallback>
          <p:sp>
            <p:nvSpPr>
              <p:cNvPr id="13" name="Rectangle 12"/>
              <p:cNvSpPr>
                <a:spLocks noRot="1" noChangeAspect="1" noMove="1" noResize="1" noEditPoints="1" noAdjustHandles="1" noChangeArrowheads="1" noChangeShapeType="1" noTextEdit="1"/>
              </p:cNvSpPr>
              <p:nvPr/>
            </p:nvSpPr>
            <p:spPr>
              <a:xfrm>
                <a:off x="8249451" y="2573739"/>
                <a:ext cx="524787" cy="545021"/>
              </a:xfrm>
              <a:prstGeom prst="rect">
                <a:avLst/>
              </a:prstGeom>
              <a:blipFill rotWithShape="0">
                <a:blip r:embed="rId4"/>
                <a:stretch>
                  <a:fillRect/>
                </a:stretch>
              </a:blipFill>
            </p:spPr>
            <p:txBody>
              <a:bodyPr/>
              <a:lstStyle/>
              <a:p>
                <a:r>
                  <a:rPr lang="en-US">
                    <a:noFill/>
                  </a:rPr>
                  <a:t> </a:t>
                </a:r>
              </a:p>
            </p:txBody>
          </p:sp>
        </mc:Fallback>
      </mc:AlternateContent>
      <p:sp>
        <p:nvSpPr>
          <p:cNvPr id="14" name="Rectangle 13"/>
          <p:cNvSpPr/>
          <p:nvPr/>
        </p:nvSpPr>
        <p:spPr>
          <a:xfrm>
            <a:off x="4604949" y="4123743"/>
            <a:ext cx="4186881" cy="2738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47719" y="3730008"/>
            <a:ext cx="852616" cy="383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8511844" y="1493162"/>
            <a:ext cx="0" cy="9144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319354" y="4123743"/>
            <a:ext cx="64008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Rectangle 22"/>
              <p:cNvSpPr/>
              <p:nvPr/>
            </p:nvSpPr>
            <p:spPr>
              <a:xfrm>
                <a:off x="7899430" y="3617322"/>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𝑎</m:t>
                          </m:r>
                        </m:sub>
                      </m:sSub>
                    </m:oMath>
                  </m:oMathPara>
                </a14:m>
                <a:endParaRPr lang="en-US" sz="2400" dirty="0"/>
              </a:p>
            </p:txBody>
          </p:sp>
        </mc:Choice>
        <mc:Fallback>
          <p:sp>
            <p:nvSpPr>
              <p:cNvPr id="23" name="Rectangle 22"/>
              <p:cNvSpPr>
                <a:spLocks noRot="1" noChangeAspect="1" noMove="1" noResize="1" noEditPoints="1" noAdjustHandles="1" noChangeArrowheads="1" noChangeShapeType="1" noTextEdit="1"/>
              </p:cNvSpPr>
              <p:nvPr/>
            </p:nvSpPr>
            <p:spPr>
              <a:xfrm>
                <a:off x="7899430" y="3617322"/>
                <a:ext cx="524787" cy="50642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5077251" y="3563777"/>
                <a:ext cx="524787" cy="51712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𝑓</m:t>
                          </m:r>
                        </m:e>
                      </m:acc>
                    </m:oMath>
                  </m:oMathPara>
                </a14:m>
                <a:endParaRPr lang="en-US" sz="2400" dirty="0"/>
              </a:p>
            </p:txBody>
          </p:sp>
        </mc:Choice>
        <mc:Fallback>
          <p:sp>
            <p:nvSpPr>
              <p:cNvPr id="24" name="Rectangle 23"/>
              <p:cNvSpPr>
                <a:spLocks noRot="1" noChangeAspect="1" noMove="1" noResize="1" noEditPoints="1" noAdjustHandles="1" noChangeArrowheads="1" noChangeShapeType="1" noTextEdit="1"/>
              </p:cNvSpPr>
              <p:nvPr/>
            </p:nvSpPr>
            <p:spPr>
              <a:xfrm>
                <a:off x="5077251" y="3563777"/>
                <a:ext cx="524787" cy="517129"/>
              </a:xfrm>
              <a:prstGeom prst="rect">
                <a:avLst/>
              </a:prstGeom>
              <a:blipFill rotWithShape="0">
                <a:blip r:embed="rId6"/>
                <a:stretch>
                  <a:fillRect/>
                </a:stretch>
              </a:blipFill>
            </p:spPr>
            <p:txBody>
              <a:bodyPr/>
              <a:lstStyle/>
              <a:p>
                <a:r>
                  <a:rPr lang="en-US">
                    <a:noFill/>
                  </a:rPr>
                  <a:t> </a:t>
                </a:r>
              </a:p>
            </p:txBody>
          </p:sp>
        </mc:Fallback>
      </mc:AlternateContent>
      <p:sp>
        <p:nvSpPr>
          <p:cNvPr id="39" name="Rectangle 38"/>
          <p:cNvSpPr/>
          <p:nvPr/>
        </p:nvSpPr>
        <p:spPr>
          <a:xfrm>
            <a:off x="9817456" y="1770127"/>
            <a:ext cx="143830" cy="79636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95210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346" y="296562"/>
            <a:ext cx="10995454" cy="5880401"/>
          </a:xfrm>
        </p:spPr>
        <p:txBody>
          <a:bodyPr/>
          <a:lstStyle/>
          <a:p>
            <a:r>
              <a:rPr lang="en-US" dirty="0"/>
              <a:t>Tension Force</a:t>
            </a:r>
          </a:p>
          <a:p>
            <a:pPr marL="0" indent="0">
              <a:buNone/>
            </a:pPr>
            <a:r>
              <a:rPr lang="en-US" dirty="0" smtClean="0"/>
              <a:t>the tension force is directed a way from the body and along the cord.</a:t>
            </a:r>
            <a:endParaRPr lang="en-US" dirty="0"/>
          </a:p>
        </p:txBody>
      </p:sp>
      <p:cxnSp>
        <p:nvCxnSpPr>
          <p:cNvPr id="4" name="Straight Arrow Connector 3"/>
          <p:cNvCxnSpPr/>
          <p:nvPr/>
        </p:nvCxnSpPr>
        <p:spPr>
          <a:xfrm flipV="1">
            <a:off x="9271701" y="3448588"/>
            <a:ext cx="0" cy="4572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9043100" y="390578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9271716" y="2075935"/>
            <a:ext cx="0" cy="182880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Rectangle 6"/>
              <p:cNvSpPr/>
              <p:nvPr/>
            </p:nvSpPr>
            <p:spPr>
              <a:xfrm>
                <a:off x="9290235" y="3287012"/>
                <a:ext cx="524787" cy="51712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𝑇</m:t>
                          </m:r>
                        </m:e>
                      </m:acc>
                    </m:oMath>
                  </m:oMathPara>
                </a14:m>
                <a:endParaRPr lang="en-US" sz="2400" dirty="0"/>
              </a:p>
            </p:txBody>
          </p:sp>
        </mc:Choice>
        <mc:Fallback>
          <p:sp>
            <p:nvSpPr>
              <p:cNvPr id="7" name="Rectangle 6"/>
              <p:cNvSpPr>
                <a:spLocks noRot="1" noChangeAspect="1" noMove="1" noResize="1" noEditPoints="1" noAdjustHandles="1" noChangeArrowheads="1" noChangeShapeType="1" noTextEdit="1"/>
              </p:cNvSpPr>
              <p:nvPr/>
            </p:nvSpPr>
            <p:spPr>
              <a:xfrm>
                <a:off x="9290235" y="3287012"/>
                <a:ext cx="524787" cy="517129"/>
              </a:xfrm>
              <a:prstGeom prst="rect">
                <a:avLst/>
              </a:prstGeom>
              <a:blipFill rotWithShape="0">
                <a:blip r:embed="rId3"/>
                <a:stretch>
                  <a:fillRect/>
                </a:stretch>
              </a:blipFill>
            </p:spPr>
            <p:txBody>
              <a:bodyPr/>
              <a:lstStyle/>
              <a:p>
                <a:r>
                  <a:rPr lang="en-US">
                    <a:noFill/>
                  </a:rPr>
                  <a:t> </a:t>
                </a:r>
              </a:p>
            </p:txBody>
          </p:sp>
        </mc:Fallback>
      </mc:AlternateContent>
      <p:cxnSp>
        <p:nvCxnSpPr>
          <p:cNvPr id="8" name="Straight Arrow Connector 7"/>
          <p:cNvCxnSpPr/>
          <p:nvPr/>
        </p:nvCxnSpPr>
        <p:spPr>
          <a:xfrm flipH="1">
            <a:off x="9259343" y="4351334"/>
            <a:ext cx="0" cy="591367"/>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Rectangle 8"/>
              <p:cNvSpPr/>
              <p:nvPr/>
            </p:nvSpPr>
            <p:spPr>
              <a:xfrm>
                <a:off x="9291176" y="4626280"/>
                <a:ext cx="524787" cy="5450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𝑔</m:t>
                          </m:r>
                        </m:sub>
                      </m:sSub>
                    </m:oMath>
                  </m:oMathPara>
                </a14:m>
                <a:endParaRPr lang="en-US" sz="2400" dirty="0"/>
              </a:p>
            </p:txBody>
          </p:sp>
        </mc:Choice>
        <mc:Fallback>
          <p:sp>
            <p:nvSpPr>
              <p:cNvPr id="9" name="Rectangle 8"/>
              <p:cNvSpPr>
                <a:spLocks noRot="1" noChangeAspect="1" noMove="1" noResize="1" noEditPoints="1" noAdjustHandles="1" noChangeArrowheads="1" noChangeShapeType="1" noTextEdit="1"/>
              </p:cNvSpPr>
              <p:nvPr/>
            </p:nvSpPr>
            <p:spPr>
              <a:xfrm>
                <a:off x="9291176" y="4626280"/>
                <a:ext cx="524787" cy="545021"/>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a:xfrm>
            <a:off x="4421535" y="3244334"/>
            <a:ext cx="184731" cy="646331"/>
          </a:xfrm>
          <a:prstGeom prst="rect">
            <a:avLst/>
          </a:prstGeom>
        </p:spPr>
        <p:txBody>
          <a:bodyPr wrap="none">
            <a:spAutoFit/>
          </a:bodyPr>
          <a:lstStyle/>
          <a:p>
            <a:endParaRPr lang="en-US" dirty="0" smtClean="0"/>
          </a:p>
          <a:p>
            <a:endParaRPr lang="en-US" dirty="0"/>
          </a:p>
        </p:txBody>
      </p:sp>
    </p:spTree>
    <p:extLst>
      <p:ext uri="{BB962C8B-B14F-4D97-AF65-F5344CB8AC3E}">
        <p14:creationId xmlns:p14="http://schemas.microsoft.com/office/powerpoint/2010/main" val="274639069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10515600" cy="932334"/>
          </a:xfrm>
        </p:spPr>
        <p:txBody>
          <a:bodyPr>
            <a:normAutofit/>
          </a:bodyPr>
          <a:lstStyle/>
          <a:p>
            <a:r>
              <a:rPr lang="en-US" sz="4000" dirty="0" smtClean="0"/>
              <a:t>Newton’s</a:t>
            </a:r>
            <a:r>
              <a:rPr lang="en-US" sz="4800" dirty="0" smtClean="0"/>
              <a:t> Third Law.</a:t>
            </a:r>
            <a:endParaRPr lang="en-US" sz="4800" dirty="0"/>
          </a:p>
        </p:txBody>
      </p:sp>
      <p:sp>
        <p:nvSpPr>
          <p:cNvPr id="3" name="Content Placeholder 2"/>
          <p:cNvSpPr>
            <a:spLocks noGrp="1"/>
          </p:cNvSpPr>
          <p:nvPr>
            <p:ph idx="1"/>
          </p:nvPr>
        </p:nvSpPr>
        <p:spPr>
          <a:xfrm>
            <a:off x="467497" y="1618735"/>
            <a:ext cx="10515600" cy="4570585"/>
          </a:xfrm>
        </p:spPr>
        <p:txBody>
          <a:bodyPr>
            <a:normAutofit/>
          </a:bodyPr>
          <a:lstStyle/>
          <a:p>
            <a:pPr marL="0" indent="0">
              <a:buNone/>
            </a:pPr>
            <a:r>
              <a:rPr lang="en-US" sz="3600" dirty="0" smtClean="0"/>
              <a:t>When two bodies interact, the forces on the bodies from each other are always equal in magnitude and opposite in direction.</a:t>
            </a:r>
            <a:endParaRPr lang="en-US" sz="3600" dirty="0"/>
          </a:p>
        </p:txBody>
      </p:sp>
      <p:cxnSp>
        <p:nvCxnSpPr>
          <p:cNvPr id="4" name="Straight Arrow Connector 3"/>
          <p:cNvCxnSpPr/>
          <p:nvPr/>
        </p:nvCxnSpPr>
        <p:spPr>
          <a:xfrm>
            <a:off x="6653714" y="5486798"/>
            <a:ext cx="3657600" cy="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05633" y="3756055"/>
            <a:ext cx="753762" cy="1730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800000">
            <a:off x="7587709" y="4184041"/>
            <a:ext cx="233865" cy="133362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70717" y="4742772"/>
            <a:ext cx="1262530" cy="461665"/>
          </a:xfrm>
          <a:prstGeom prst="rect">
            <a:avLst/>
          </a:prstGeom>
          <a:noFill/>
        </p:spPr>
        <p:txBody>
          <a:bodyPr wrap="square" rtlCol="0">
            <a:spAutoFit/>
          </a:bodyPr>
          <a:lstStyle/>
          <a:p>
            <a:r>
              <a:rPr lang="en-US" sz="2400" dirty="0" smtClean="0"/>
              <a:t>Body A</a:t>
            </a:r>
            <a:endParaRPr lang="en-US" sz="2400" dirty="0"/>
          </a:p>
        </p:txBody>
      </p:sp>
      <p:sp>
        <p:nvSpPr>
          <p:cNvPr id="10" name="TextBox 9"/>
          <p:cNvSpPr txBox="1"/>
          <p:nvPr/>
        </p:nvSpPr>
        <p:spPr>
          <a:xfrm>
            <a:off x="9529516" y="3028203"/>
            <a:ext cx="1453581" cy="461665"/>
          </a:xfrm>
          <a:prstGeom prst="rect">
            <a:avLst/>
          </a:prstGeom>
          <a:noFill/>
        </p:spPr>
        <p:txBody>
          <a:bodyPr wrap="square" rtlCol="0">
            <a:spAutoFit/>
          </a:bodyPr>
          <a:lstStyle/>
          <a:p>
            <a:r>
              <a:rPr lang="en-US" sz="2400" dirty="0" smtClean="0"/>
              <a:t>Body B</a:t>
            </a:r>
            <a:endParaRPr lang="en-US" sz="2400" dirty="0"/>
          </a:p>
        </p:txBody>
      </p:sp>
      <p:cxnSp>
        <p:nvCxnSpPr>
          <p:cNvPr id="11" name="Straight Arrow Connector 10"/>
          <p:cNvCxnSpPr/>
          <p:nvPr/>
        </p:nvCxnSpPr>
        <p:spPr>
          <a:xfrm flipH="1">
            <a:off x="8859395" y="3450089"/>
            <a:ext cx="866758" cy="33495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14958" y="4939984"/>
            <a:ext cx="807052" cy="33621"/>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p:cNvSpPr txBox="1"/>
              <p:nvPr/>
            </p:nvSpPr>
            <p:spPr>
              <a:xfrm>
                <a:off x="830375" y="3497303"/>
                <a:ext cx="2304127" cy="57547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e>
                        <m:sub>
                          <m:r>
                            <a:rPr lang="en-US" sz="2800" b="0" i="1" smtClean="0">
                              <a:latin typeface="Cambria Math" panose="02040503050406030204" pitchFamily="18" charset="0"/>
                            </a:rPr>
                            <m:t>𝐴𝐵</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𝐹</m:t>
                              </m:r>
                            </m:e>
                          </m:acc>
                        </m:e>
                        <m:sub>
                          <m:r>
                            <a:rPr lang="en-US" sz="2800" b="0" i="1" smtClean="0">
                              <a:latin typeface="Cambria Math" panose="02040503050406030204" pitchFamily="18" charset="0"/>
                            </a:rPr>
                            <m:t>𝐵𝐴</m:t>
                          </m:r>
                        </m:sub>
                      </m:sSub>
                    </m:oMath>
                  </m:oMathPara>
                </a14:m>
                <a:endParaRPr lang="en-US" sz="2800" dirty="0"/>
              </a:p>
            </p:txBody>
          </p:sp>
        </mc:Choice>
        <mc:Fallback>
          <p:sp>
            <p:nvSpPr>
              <p:cNvPr id="17" name="TextBox 16"/>
              <p:cNvSpPr txBox="1">
                <a:spLocks noRot="1" noChangeAspect="1" noMove="1" noResize="1" noEditPoints="1" noAdjustHandles="1" noChangeArrowheads="1" noChangeShapeType="1" noTextEdit="1"/>
              </p:cNvSpPr>
              <p:nvPr/>
            </p:nvSpPr>
            <p:spPr>
              <a:xfrm>
                <a:off x="830375" y="3497303"/>
                <a:ext cx="2304127" cy="575479"/>
              </a:xfrm>
              <a:prstGeom prst="rect">
                <a:avLst/>
              </a:prstGeom>
              <a:blipFill rotWithShape="0">
                <a:blip r:embed="rId3"/>
                <a:stretch>
                  <a:fillRect/>
                </a:stretch>
              </a:blipFill>
            </p:spPr>
            <p:txBody>
              <a:bodyPr/>
              <a:lstStyle/>
              <a:p>
                <a:r>
                  <a:rPr lang="en-US">
                    <a:noFill/>
                  </a:rPr>
                  <a:t> </a:t>
                </a:r>
              </a:p>
            </p:txBody>
          </p:sp>
        </mc:Fallback>
      </mc:AlternateContent>
      <p:cxnSp>
        <p:nvCxnSpPr>
          <p:cNvPr id="21" name="Straight Arrow Connector 20"/>
          <p:cNvCxnSpPr/>
          <p:nvPr/>
        </p:nvCxnSpPr>
        <p:spPr>
          <a:xfrm flipH="1">
            <a:off x="6759202" y="4358232"/>
            <a:ext cx="109728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859395" y="4341977"/>
            <a:ext cx="109728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5848200" y="3987636"/>
                <a:ext cx="986052" cy="57547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e>
                        <m:sub>
                          <m:r>
                            <a:rPr lang="en-US" sz="2800" b="0" i="1" smtClean="0">
                              <a:latin typeface="Cambria Math" panose="02040503050406030204" pitchFamily="18" charset="0"/>
                            </a:rPr>
                            <m:t>𝐴𝐵</m:t>
                          </m:r>
                        </m:sub>
                      </m:sSub>
                    </m:oMath>
                  </m:oMathPara>
                </a14:m>
                <a:endParaRPr lang="en-US" sz="2800" dirty="0"/>
              </a:p>
            </p:txBody>
          </p:sp>
        </mc:Choice>
        <mc:Fallback>
          <p:sp>
            <p:nvSpPr>
              <p:cNvPr id="26" name="TextBox 25"/>
              <p:cNvSpPr txBox="1">
                <a:spLocks noRot="1" noChangeAspect="1" noMove="1" noResize="1" noEditPoints="1" noAdjustHandles="1" noChangeArrowheads="1" noChangeShapeType="1" noTextEdit="1"/>
              </p:cNvSpPr>
              <p:nvPr/>
            </p:nvSpPr>
            <p:spPr>
              <a:xfrm>
                <a:off x="5848200" y="3987636"/>
                <a:ext cx="986052" cy="57547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9786586" y="4067489"/>
                <a:ext cx="986052" cy="57547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e>
                        <m:sub>
                          <m:r>
                            <a:rPr lang="en-US" sz="2800" b="0" i="1" smtClean="0">
                              <a:latin typeface="Cambria Math" panose="02040503050406030204" pitchFamily="18" charset="0"/>
                            </a:rPr>
                            <m:t>𝐵𝐴</m:t>
                          </m:r>
                        </m:sub>
                      </m:sSub>
                    </m:oMath>
                  </m:oMathPara>
                </a14:m>
                <a:endParaRPr lang="en-US" sz="2800" dirty="0"/>
              </a:p>
            </p:txBody>
          </p:sp>
        </mc:Choice>
        <mc:Fallback>
          <p:sp>
            <p:nvSpPr>
              <p:cNvPr id="27" name="TextBox 26"/>
              <p:cNvSpPr txBox="1">
                <a:spLocks noRot="1" noChangeAspect="1" noMove="1" noResize="1" noEditPoints="1" noAdjustHandles="1" noChangeArrowheads="1" noChangeShapeType="1" noTextEdit="1"/>
              </p:cNvSpPr>
              <p:nvPr/>
            </p:nvSpPr>
            <p:spPr>
              <a:xfrm>
                <a:off x="9786586" y="4067489"/>
                <a:ext cx="986052" cy="575479"/>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774187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580768"/>
                <a:ext cx="10515600" cy="5596195"/>
              </a:xfrm>
            </p:spPr>
            <p:txBody>
              <a:bodyPr/>
              <a:lstStyle/>
              <a:p>
                <a:pPr marL="0" indent="0">
                  <a:buNone/>
                </a:pP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𝐶𝑇</m:t>
                        </m:r>
                      </m:sub>
                    </m:sSub>
                  </m:oMath>
                </a14:m>
                <a:r>
                  <a:rPr lang="en-US" dirty="0" smtClean="0"/>
                  <a:t> &amp;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𝑇</m:t>
                        </m:r>
                        <m:r>
                          <a:rPr lang="en-US" b="0" i="1" smtClean="0">
                            <a:latin typeface="Cambria Math" panose="02040503050406030204" pitchFamily="18" charset="0"/>
                          </a:rPr>
                          <m:t>𝐶</m:t>
                        </m:r>
                      </m:sub>
                    </m:sSub>
                  </m:oMath>
                </a14:m>
                <a:r>
                  <a:rPr lang="en-US" dirty="0" smtClean="0"/>
                  <a:t> are third-law pair</a:t>
                </a:r>
              </a:p>
              <a:p>
                <a:pPr marL="0" indent="0">
                  <a:buNone/>
                </a:pPr>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𝐶</m:t>
                        </m:r>
                        <m:r>
                          <a:rPr lang="en-US" b="0" i="1" smtClean="0">
                            <a:latin typeface="Cambria Math" panose="02040503050406030204" pitchFamily="18" charset="0"/>
                          </a:rPr>
                          <m:t>𝐸</m:t>
                        </m:r>
                      </m:sub>
                    </m:sSub>
                  </m:oMath>
                </a14:m>
                <a:r>
                  <a:rPr lang="en-US" dirty="0"/>
                  <a:t> &amp;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𝑇</m:t>
                        </m:r>
                        <m:r>
                          <a:rPr lang="en-US" b="0" i="1" smtClean="0">
                            <a:latin typeface="Cambria Math" panose="02040503050406030204" pitchFamily="18" charset="0"/>
                          </a:rPr>
                          <m:t>𝐸</m:t>
                        </m:r>
                      </m:sub>
                    </m:sSub>
                  </m:oMath>
                </a14:m>
                <a:r>
                  <a:rPr lang="en-US" dirty="0"/>
                  <a:t> are third-law </a:t>
                </a:r>
                <a:r>
                  <a:rPr lang="en-US" dirty="0" smtClean="0"/>
                  <a:t>pair</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𝐶</m:t>
                        </m:r>
                        <m:r>
                          <a:rPr lang="en-US" b="0" i="1" smtClean="0">
                            <a:latin typeface="Cambria Math" panose="02040503050406030204" pitchFamily="18" charset="0"/>
                          </a:rPr>
                          <m:t>𝑇</m:t>
                        </m:r>
                      </m:sub>
                    </m:sSub>
                  </m:oMath>
                </a14:m>
                <a:r>
                  <a:rPr lang="en-US" dirty="0"/>
                  <a:t> &amp;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𝐶</m:t>
                        </m:r>
                        <m:r>
                          <a:rPr lang="en-US" b="0" i="1" smtClean="0">
                            <a:latin typeface="Cambria Math" panose="02040503050406030204" pitchFamily="18" charset="0"/>
                          </a:rPr>
                          <m:t>𝐸</m:t>
                        </m:r>
                      </m:sub>
                    </m:sSub>
                  </m:oMath>
                </a14:m>
                <a:r>
                  <a:rPr lang="en-US" dirty="0"/>
                  <a:t> </a:t>
                </a:r>
                <a:r>
                  <a:rPr lang="en-US" dirty="0" smtClean="0"/>
                  <a:t>are not </a:t>
                </a:r>
                <a:r>
                  <a:rPr lang="en-US" dirty="0"/>
                  <a:t>third-law pair</a:t>
                </a:r>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580768"/>
                <a:ext cx="10515600" cy="5596195"/>
              </a:xfrm>
              <a:blipFill rotWithShape="0">
                <a:blip r:embed="rId3"/>
                <a:stretch>
                  <a:fillRect t="-871"/>
                </a:stretch>
              </a:blipFill>
            </p:spPr>
            <p:txBody>
              <a:bodyPr/>
              <a:lstStyle/>
              <a:p>
                <a:r>
                  <a:rPr lang="en-US">
                    <a:noFill/>
                  </a:rPr>
                  <a:t> </a:t>
                </a:r>
              </a:p>
            </p:txBody>
          </p:sp>
        </mc:Fallback>
      </mc:AlternateContent>
      <p:sp>
        <p:nvSpPr>
          <p:cNvPr id="4" name="Rectangle 3"/>
          <p:cNvSpPr/>
          <p:nvPr/>
        </p:nvSpPr>
        <p:spPr>
          <a:xfrm>
            <a:off x="5058365" y="3268165"/>
            <a:ext cx="3737586" cy="13110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905465" y="1964724"/>
            <a:ext cx="0" cy="9144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39710" y="3399272"/>
            <a:ext cx="143830" cy="79636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6927158" y="2127255"/>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𝐶𝑇</m:t>
                          </m:r>
                        </m:sub>
                      </m:sSub>
                    </m:oMath>
                  </m:oMathPara>
                </a14:m>
                <a:endParaRPr lang="en-US" sz="2400" dirty="0"/>
              </a:p>
            </p:txBody>
          </p:sp>
        </mc:Choice>
        <mc:Fallback>
          <p:sp>
            <p:nvSpPr>
              <p:cNvPr id="8" name="Rectangle 7"/>
              <p:cNvSpPr>
                <a:spLocks noRot="1" noChangeAspect="1" noMove="1" noResize="1" noEditPoints="1" noAdjustHandles="1" noChangeArrowheads="1" noChangeShapeType="1" noTextEdit="1"/>
              </p:cNvSpPr>
              <p:nvPr/>
            </p:nvSpPr>
            <p:spPr>
              <a:xfrm>
                <a:off x="6927158" y="2127255"/>
                <a:ext cx="524787" cy="50642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6927158" y="3562559"/>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𝑇𝐶</m:t>
                          </m:r>
                        </m:sub>
                      </m:sSub>
                    </m:oMath>
                  </m:oMathPara>
                </a14:m>
                <a:endParaRPr lang="en-US" sz="2400" dirty="0"/>
              </a:p>
            </p:txBody>
          </p:sp>
        </mc:Choice>
        <mc:Fallback>
          <p:sp>
            <p:nvSpPr>
              <p:cNvPr id="9" name="Rectangle 8"/>
              <p:cNvSpPr>
                <a:spLocks noRot="1" noChangeAspect="1" noMove="1" noResize="1" noEditPoints="1" noAdjustHandles="1" noChangeArrowheads="1" noChangeShapeType="1" noTextEdit="1"/>
              </p:cNvSpPr>
              <p:nvPr/>
            </p:nvSpPr>
            <p:spPr>
              <a:xfrm>
                <a:off x="6927158" y="3562559"/>
                <a:ext cx="524787" cy="506421"/>
              </a:xfrm>
              <a:prstGeom prst="rect">
                <a:avLst/>
              </a:prstGeom>
              <a:blipFill rotWithShape="0">
                <a:blip r:embed="rId5"/>
                <a:stretch>
                  <a:fillRect r="-2326"/>
                </a:stretch>
              </a:blipFill>
            </p:spPr>
            <p:txBody>
              <a:bodyPr/>
              <a:lstStyle/>
              <a:p>
                <a:r>
                  <a:rPr lang="en-US">
                    <a:noFill/>
                  </a:rPr>
                  <a:t> </a:t>
                </a:r>
              </a:p>
            </p:txBody>
          </p:sp>
        </mc:Fallback>
      </mc:AlternateContent>
      <p:cxnSp>
        <p:nvCxnSpPr>
          <p:cNvPr id="10" name="Straight Arrow Connector 9"/>
          <p:cNvCxnSpPr/>
          <p:nvPr/>
        </p:nvCxnSpPr>
        <p:spPr>
          <a:xfrm flipH="1">
            <a:off x="6905466" y="3292874"/>
            <a:ext cx="0" cy="9144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59359" y="3399271"/>
            <a:ext cx="143830" cy="79636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67947" y="2879124"/>
            <a:ext cx="1075038" cy="378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337688" y="2833063"/>
            <a:ext cx="1075038" cy="378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Rectangle 14"/>
              <p:cNvSpPr/>
              <p:nvPr/>
            </p:nvSpPr>
            <p:spPr>
              <a:xfrm>
                <a:off x="9957081" y="3440348"/>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𝐶𝐸</m:t>
                          </m:r>
                        </m:sub>
                      </m:sSub>
                    </m:oMath>
                  </m:oMathPara>
                </a14:m>
                <a:endParaRPr lang="en-US" sz="2400" dirty="0"/>
              </a:p>
            </p:txBody>
          </p:sp>
        </mc:Choice>
        <mc:Fallback>
          <p:sp>
            <p:nvSpPr>
              <p:cNvPr id="15" name="Rectangle 14"/>
              <p:cNvSpPr>
                <a:spLocks noRot="1" noChangeAspect="1" noMove="1" noResize="1" noEditPoints="1" noAdjustHandles="1" noChangeArrowheads="1" noChangeShapeType="1" noTextEdit="1"/>
              </p:cNvSpPr>
              <p:nvPr/>
            </p:nvSpPr>
            <p:spPr>
              <a:xfrm>
                <a:off x="9957081" y="3440348"/>
                <a:ext cx="524787" cy="506421"/>
              </a:xfrm>
              <a:prstGeom prst="rect">
                <a:avLst/>
              </a:prstGeom>
              <a:blipFill rotWithShape="0">
                <a:blip r:embed="rId6"/>
                <a:stretch>
                  <a:fillRect r="-1163"/>
                </a:stretch>
              </a:blipFill>
            </p:spPr>
            <p:txBody>
              <a:bodyPr/>
              <a:lstStyle/>
              <a:p>
                <a:r>
                  <a:rPr lang="en-US">
                    <a:noFill/>
                  </a:rPr>
                  <a:t> </a:t>
                </a:r>
              </a:p>
            </p:txBody>
          </p:sp>
        </mc:Fallback>
      </mc:AlternateContent>
      <p:cxnSp>
        <p:nvCxnSpPr>
          <p:cNvPr id="16" name="Straight Arrow Connector 15"/>
          <p:cNvCxnSpPr/>
          <p:nvPr/>
        </p:nvCxnSpPr>
        <p:spPr>
          <a:xfrm flipH="1">
            <a:off x="9902078" y="3211748"/>
            <a:ext cx="0" cy="9144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902078" y="5005656"/>
            <a:ext cx="0" cy="91440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189407" y="5234256"/>
            <a:ext cx="1371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Rectangle 18"/>
              <p:cNvSpPr/>
              <p:nvPr/>
            </p:nvSpPr>
            <p:spPr>
              <a:xfrm>
                <a:off x="10017098" y="4801666"/>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𝐸𝐶</m:t>
                          </m:r>
                        </m:sub>
                      </m:sSub>
                    </m:oMath>
                  </m:oMathPara>
                </a14:m>
                <a:endParaRPr lang="en-US" sz="2400" dirty="0"/>
              </a:p>
            </p:txBody>
          </p:sp>
        </mc:Choice>
        <mc:Fallback>
          <p:sp>
            <p:nvSpPr>
              <p:cNvPr id="19" name="Rectangle 18"/>
              <p:cNvSpPr>
                <a:spLocks noRot="1" noChangeAspect="1" noMove="1" noResize="1" noEditPoints="1" noAdjustHandles="1" noChangeArrowheads="1" noChangeShapeType="1" noTextEdit="1"/>
              </p:cNvSpPr>
              <p:nvPr/>
            </p:nvSpPr>
            <p:spPr>
              <a:xfrm>
                <a:off x="10017098" y="4801666"/>
                <a:ext cx="524787" cy="506421"/>
              </a:xfrm>
              <a:prstGeom prst="rect">
                <a:avLst/>
              </a:prstGeom>
              <a:blipFill rotWithShape="0">
                <a:blip r:embed="rId7"/>
                <a:stretch>
                  <a:fillRect r="-1163"/>
                </a:stretch>
              </a:blipFill>
            </p:spPr>
            <p:txBody>
              <a:bodyPr/>
              <a:lstStyle/>
              <a:p>
                <a:r>
                  <a:rPr lang="en-US">
                    <a:noFill/>
                  </a:rPr>
                  <a:t> </a:t>
                </a:r>
              </a:p>
            </p:txBody>
          </p:sp>
        </mc:Fallback>
      </mc:AlternateContent>
    </p:spTree>
    <p:extLst>
      <p:ext uri="{BB962C8B-B14F-4D97-AF65-F5344CB8AC3E}">
        <p14:creationId xmlns:p14="http://schemas.microsoft.com/office/powerpoint/2010/main" val="93348488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218" y="0"/>
            <a:ext cx="11073581" cy="530942"/>
          </a:xfrm>
        </p:spPr>
        <p:txBody>
          <a:bodyPr>
            <a:normAutofit fontScale="90000"/>
          </a:bodyPr>
          <a:lstStyle/>
          <a:p>
            <a:r>
              <a:rPr lang="en-US" dirty="0" smtClean="0"/>
              <a:t>Applying Newton’s Laws</a:t>
            </a:r>
            <a:endParaRPr lang="en-US" dirty="0"/>
          </a:p>
        </p:txBody>
      </p:sp>
      <p:sp>
        <p:nvSpPr>
          <p:cNvPr id="3" name="Content Placeholder 2"/>
          <p:cNvSpPr>
            <a:spLocks noGrp="1"/>
          </p:cNvSpPr>
          <p:nvPr>
            <p:ph idx="1"/>
          </p:nvPr>
        </p:nvSpPr>
        <p:spPr>
          <a:xfrm>
            <a:off x="280217" y="634180"/>
            <a:ext cx="11739717" cy="5928851"/>
          </a:xfrm>
        </p:spPr>
        <p:txBody>
          <a:bodyPr>
            <a:normAutofit/>
          </a:bodyPr>
          <a:lstStyle/>
          <a:p>
            <a:r>
              <a:rPr lang="en-US" dirty="0" smtClean="0"/>
              <a:t>Draw a free body diagram of the problem that shows all forces.</a:t>
            </a:r>
          </a:p>
          <a:p>
            <a:r>
              <a:rPr lang="en-US" dirty="0" smtClean="0"/>
              <a:t>Define the positive direction.</a:t>
            </a:r>
          </a:p>
          <a:p>
            <a:r>
              <a:rPr lang="en-US" dirty="0" smtClean="0"/>
              <a:t>Assume the direction of the acceleration.</a:t>
            </a:r>
          </a:p>
          <a:p>
            <a:endParaRPr lang="en-US" dirty="0" smtClean="0"/>
          </a:p>
          <a:p>
            <a:pPr marL="0" indent="0">
              <a:buNone/>
            </a:pPr>
            <a:r>
              <a:rPr lang="en-US" dirty="0" smtClean="0"/>
              <a:t>	</a:t>
            </a:r>
            <a:r>
              <a:rPr lang="en-US" dirty="0" smtClean="0">
                <a:solidFill>
                  <a:srgbClr val="FF0000"/>
                </a:solidFill>
              </a:rPr>
              <a:t>(after solving the problem for the acceleration, if the sign of result of 	the 	acceleration is positive then your assumption of the acceleration 	direction is correct. </a:t>
            </a:r>
          </a:p>
          <a:p>
            <a:pPr marL="0" indent="0">
              <a:buNone/>
            </a:pPr>
            <a:r>
              <a:rPr lang="en-US" dirty="0" smtClean="0">
                <a:solidFill>
                  <a:srgbClr val="FF0000"/>
                </a:solidFill>
              </a:rPr>
              <a:t>	However, if 	the sign of acceleration is negative then the direction of 	acceleration	is opposite to </a:t>
            </a:r>
            <a:r>
              <a:rPr lang="en-US" dirty="0">
                <a:solidFill>
                  <a:srgbClr val="FF0000"/>
                </a:solidFill>
              </a:rPr>
              <a:t>your </a:t>
            </a:r>
            <a:r>
              <a:rPr lang="en-US" dirty="0" smtClean="0">
                <a:solidFill>
                  <a:srgbClr val="FF0000"/>
                </a:solidFill>
              </a:rPr>
              <a:t>assumption.)</a:t>
            </a:r>
          </a:p>
          <a:p>
            <a:pPr marL="0" indent="0">
              <a:buNone/>
            </a:pPr>
            <a:r>
              <a:rPr lang="en-US" dirty="0" smtClean="0"/>
              <a:t> </a:t>
            </a:r>
          </a:p>
          <a:p>
            <a:r>
              <a:rPr lang="en-US" dirty="0" smtClean="0"/>
              <a:t>Solve the problem using Newton’s laws applied to the system or some of the object in the system.</a:t>
            </a:r>
            <a:endParaRPr lang="en-US" dirty="0"/>
          </a:p>
        </p:txBody>
      </p:sp>
    </p:spTree>
    <p:extLst>
      <p:ext uri="{BB962C8B-B14F-4D97-AF65-F5344CB8AC3E}">
        <p14:creationId xmlns:p14="http://schemas.microsoft.com/office/powerpoint/2010/main" val="216655704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777" y="271849"/>
            <a:ext cx="11770409" cy="5905114"/>
          </a:xfrm>
        </p:spPr>
        <p:txBody>
          <a:bodyPr/>
          <a:lstStyle/>
          <a:p>
            <a:pPr marL="0" indent="0">
              <a:buNone/>
            </a:pPr>
            <a:r>
              <a:rPr lang="en-US" dirty="0" smtClean="0"/>
              <a:t>S.P. 5.03</a:t>
            </a:r>
            <a:endParaRPr lang="en-US" dirty="0"/>
          </a:p>
        </p:txBody>
      </p:sp>
      <p:sp>
        <p:nvSpPr>
          <p:cNvPr id="4" name="Rectangle 3"/>
          <p:cNvSpPr/>
          <p:nvPr/>
        </p:nvSpPr>
        <p:spPr>
          <a:xfrm>
            <a:off x="6528820" y="3028203"/>
            <a:ext cx="3737586" cy="13110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53416" y="2144892"/>
            <a:ext cx="1049925" cy="870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6" name="Rectangle 5"/>
          <p:cNvSpPr/>
          <p:nvPr/>
        </p:nvSpPr>
        <p:spPr>
          <a:xfrm>
            <a:off x="10451757" y="3921079"/>
            <a:ext cx="556054" cy="48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7" name="Rectangle 6"/>
          <p:cNvSpPr/>
          <p:nvPr/>
        </p:nvSpPr>
        <p:spPr>
          <a:xfrm rot="5400000">
            <a:off x="8863133" y="4300368"/>
            <a:ext cx="2675435" cy="1311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8304640" y="2576015"/>
            <a:ext cx="214711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176138" y="2576015"/>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6"/>
            <a:endCxn id="6" idx="0"/>
          </p:cNvCxnSpPr>
          <p:nvPr/>
        </p:nvCxnSpPr>
        <p:spPr>
          <a:xfrm>
            <a:off x="10724778" y="2850335"/>
            <a:ext cx="5006" cy="10707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531737" y="4037631"/>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19" name="Straight Arrow Connector 18"/>
          <p:cNvCxnSpPr/>
          <p:nvPr/>
        </p:nvCxnSpPr>
        <p:spPr>
          <a:xfrm flipV="1">
            <a:off x="11712131" y="3569110"/>
            <a:ext cx="2486" cy="468521"/>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412618" y="296934"/>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21" name="Straight Arrow Connector 20"/>
          <p:cNvCxnSpPr/>
          <p:nvPr/>
        </p:nvCxnSpPr>
        <p:spPr>
          <a:xfrm>
            <a:off x="7787893" y="489746"/>
            <a:ext cx="54864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544000" y="1461366"/>
            <a:ext cx="0" cy="155448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778378" y="2713021"/>
            <a:ext cx="0" cy="109728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336533" y="2576015"/>
            <a:ext cx="54864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0724778" y="3421626"/>
            <a:ext cx="0" cy="54864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0724778" y="4312531"/>
            <a:ext cx="0" cy="100584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7" name="Rectangle 36"/>
              <p:cNvSpPr/>
              <p:nvPr/>
            </p:nvSpPr>
            <p:spPr>
              <a:xfrm>
                <a:off x="7572191" y="1238942"/>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𝑁</m:t>
                          </m:r>
                        </m:sub>
                      </m:sSub>
                    </m:oMath>
                  </m:oMathPara>
                </a14:m>
                <a:endParaRPr lang="en-US" sz="2400" dirty="0"/>
              </a:p>
            </p:txBody>
          </p:sp>
        </mc:Choice>
        <mc:Fallback>
          <p:sp>
            <p:nvSpPr>
              <p:cNvPr id="37" name="Rectangle 36"/>
              <p:cNvSpPr>
                <a:spLocks noRot="1" noChangeAspect="1" noMove="1" noResize="1" noEditPoints="1" noAdjustHandles="1" noChangeArrowheads="1" noChangeShapeType="1" noTextEdit="1"/>
              </p:cNvSpPr>
              <p:nvPr/>
            </p:nvSpPr>
            <p:spPr>
              <a:xfrm>
                <a:off x="7572191" y="1238942"/>
                <a:ext cx="524787" cy="50642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37"/>
              <p:cNvSpPr/>
              <p:nvPr/>
            </p:nvSpPr>
            <p:spPr>
              <a:xfrm>
                <a:off x="7515984" y="3822658"/>
                <a:ext cx="524787" cy="5450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𝑀𝑔</m:t>
                          </m:r>
                        </m:sub>
                      </m:sSub>
                    </m:oMath>
                  </m:oMathPara>
                </a14:m>
                <a:endParaRPr lang="en-US" sz="2400" dirty="0"/>
              </a:p>
            </p:txBody>
          </p:sp>
        </mc:Choice>
        <mc:Fallback>
          <p:sp>
            <p:nvSpPr>
              <p:cNvPr id="38" name="Rectangle 37"/>
              <p:cNvSpPr>
                <a:spLocks noRot="1" noChangeAspect="1" noMove="1" noResize="1" noEditPoints="1" noAdjustHandles="1" noChangeArrowheads="1" noChangeShapeType="1" noTextEdit="1"/>
              </p:cNvSpPr>
              <p:nvPr/>
            </p:nvSpPr>
            <p:spPr>
              <a:xfrm>
                <a:off x="7515984" y="3822658"/>
                <a:ext cx="524787" cy="545021"/>
              </a:xfrm>
              <a:prstGeom prst="rect">
                <a:avLst/>
              </a:prstGeom>
              <a:blipFill rotWithShape="0">
                <a:blip r:embed="rId4"/>
                <a:stretch>
                  <a:fillRect r="-116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Rectangle 38"/>
              <p:cNvSpPr/>
              <p:nvPr/>
            </p:nvSpPr>
            <p:spPr>
              <a:xfrm>
                <a:off x="10745417" y="5065160"/>
                <a:ext cx="524787" cy="5450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𝑚𝑔</m:t>
                          </m:r>
                        </m:sub>
                      </m:sSub>
                    </m:oMath>
                  </m:oMathPara>
                </a14:m>
                <a:endParaRPr lang="en-US" sz="2400" dirty="0"/>
              </a:p>
            </p:txBody>
          </p:sp>
        </mc:Choice>
        <mc:Fallback>
          <p:sp>
            <p:nvSpPr>
              <p:cNvPr id="39" name="Rectangle 38"/>
              <p:cNvSpPr>
                <a:spLocks noRot="1" noChangeAspect="1" noMove="1" noResize="1" noEditPoints="1" noAdjustHandles="1" noChangeArrowheads="1" noChangeShapeType="1" noTextEdit="1"/>
              </p:cNvSpPr>
              <p:nvPr/>
            </p:nvSpPr>
            <p:spPr>
              <a:xfrm>
                <a:off x="10745417" y="5065160"/>
                <a:ext cx="524787" cy="545021"/>
              </a:xfrm>
              <a:prstGeom prst="rect">
                <a:avLst/>
              </a:prstGeom>
              <a:blipFill rotWithShape="0">
                <a:blip r:embed="rId5"/>
                <a:stretch>
                  <a:fillRect r="-81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Rectangle 39"/>
              <p:cNvSpPr/>
              <p:nvPr/>
            </p:nvSpPr>
            <p:spPr>
              <a:xfrm>
                <a:off x="8452471" y="2069594"/>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𝑇</m:t>
                          </m:r>
                        </m:e>
                      </m:acc>
                    </m:oMath>
                  </m:oMathPara>
                </a14:m>
                <a:endParaRPr lang="en-US" sz="2400" dirty="0"/>
              </a:p>
            </p:txBody>
          </p:sp>
        </mc:Choice>
        <mc:Fallback>
          <p:sp>
            <p:nvSpPr>
              <p:cNvPr id="40" name="Rectangle 39"/>
              <p:cNvSpPr>
                <a:spLocks noRot="1" noChangeAspect="1" noMove="1" noResize="1" noEditPoints="1" noAdjustHandles="1" noChangeArrowheads="1" noChangeShapeType="1" noTextEdit="1"/>
              </p:cNvSpPr>
              <p:nvPr/>
            </p:nvSpPr>
            <p:spPr>
              <a:xfrm>
                <a:off x="8452471" y="2069594"/>
                <a:ext cx="524787" cy="5064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Rectangle 40"/>
              <p:cNvSpPr/>
              <p:nvPr/>
            </p:nvSpPr>
            <p:spPr>
              <a:xfrm>
                <a:off x="10760472" y="3269657"/>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𝑇</m:t>
                          </m:r>
                        </m:e>
                      </m:acc>
                    </m:oMath>
                  </m:oMathPara>
                </a14:m>
                <a:endParaRPr lang="en-US" sz="2400" dirty="0"/>
              </a:p>
            </p:txBody>
          </p:sp>
        </mc:Choice>
        <mc:Fallback>
          <p:sp>
            <p:nvSpPr>
              <p:cNvPr id="41" name="Rectangle 40"/>
              <p:cNvSpPr>
                <a:spLocks noRot="1" noChangeAspect="1" noMove="1" noResize="1" noEditPoints="1" noAdjustHandles="1" noChangeArrowheads="1" noChangeShapeType="1" noTextEdit="1"/>
              </p:cNvSpPr>
              <p:nvPr/>
            </p:nvSpPr>
            <p:spPr>
              <a:xfrm>
                <a:off x="10760472" y="3269657"/>
                <a:ext cx="524787" cy="506421"/>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335320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777" y="271849"/>
            <a:ext cx="11770409" cy="5905114"/>
          </a:xfrm>
        </p:spPr>
        <p:txBody>
          <a:bodyPr/>
          <a:lstStyle/>
          <a:p>
            <a:pPr marL="0" indent="0">
              <a:buNone/>
            </a:pPr>
            <a:r>
              <a:rPr lang="en-US" dirty="0"/>
              <a:t> </a:t>
            </a:r>
            <a:r>
              <a:rPr lang="en-US" dirty="0" smtClean="0"/>
              <a:t>  </a:t>
            </a:r>
            <a:endParaRPr lang="en-US" dirty="0"/>
          </a:p>
        </p:txBody>
      </p:sp>
      <p:sp>
        <p:nvSpPr>
          <p:cNvPr id="4" name="Rectangle 3"/>
          <p:cNvSpPr/>
          <p:nvPr/>
        </p:nvSpPr>
        <p:spPr>
          <a:xfrm rot="19024111">
            <a:off x="6353459" y="4540182"/>
            <a:ext cx="4422390" cy="1429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9041509">
            <a:off x="7996184" y="3877510"/>
            <a:ext cx="774733" cy="676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6" name="Rectangle 5"/>
          <p:cNvSpPr/>
          <p:nvPr/>
        </p:nvSpPr>
        <p:spPr>
          <a:xfrm>
            <a:off x="10295065" y="3957257"/>
            <a:ext cx="556054" cy="482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7" name="Rectangle 6"/>
          <p:cNvSpPr/>
          <p:nvPr/>
        </p:nvSpPr>
        <p:spPr>
          <a:xfrm rot="5400000">
            <a:off x="8632984" y="4521168"/>
            <a:ext cx="3126383" cy="1404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3"/>
            <a:endCxn id="13" idx="1"/>
          </p:cNvCxnSpPr>
          <p:nvPr/>
        </p:nvCxnSpPr>
        <p:spPr>
          <a:xfrm flipV="1">
            <a:off x="8668500" y="2635225"/>
            <a:ext cx="1426218" cy="1317896"/>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014372" y="2554879"/>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6"/>
            <a:endCxn id="6" idx="0"/>
          </p:cNvCxnSpPr>
          <p:nvPr/>
        </p:nvCxnSpPr>
        <p:spPr>
          <a:xfrm>
            <a:off x="10563012" y="2829199"/>
            <a:ext cx="10080" cy="1128058"/>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531737" y="4037631"/>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19" name="Straight Arrow Connector 18"/>
          <p:cNvCxnSpPr/>
          <p:nvPr/>
        </p:nvCxnSpPr>
        <p:spPr>
          <a:xfrm flipV="1">
            <a:off x="11712131" y="3569110"/>
            <a:ext cx="2486" cy="468521"/>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884632" y="2255413"/>
            <a:ext cx="365760" cy="3657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cxnSp>
        <p:nvCxnSpPr>
          <p:cNvPr id="21" name="Straight Arrow Connector 20"/>
          <p:cNvCxnSpPr/>
          <p:nvPr/>
        </p:nvCxnSpPr>
        <p:spPr>
          <a:xfrm flipV="1">
            <a:off x="8181395" y="1932696"/>
            <a:ext cx="383259" cy="38278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7438277" y="3169849"/>
            <a:ext cx="852616" cy="954104"/>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8383550" y="4331830"/>
            <a:ext cx="0" cy="109728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685806" y="3549451"/>
            <a:ext cx="429385" cy="42023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0573092" y="3393228"/>
            <a:ext cx="0" cy="54864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0573092" y="4331830"/>
            <a:ext cx="0" cy="100584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7" name="Rectangle 36"/>
              <p:cNvSpPr/>
              <p:nvPr/>
            </p:nvSpPr>
            <p:spPr>
              <a:xfrm>
                <a:off x="6941737" y="2774993"/>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𝑁</m:t>
                          </m:r>
                        </m:sub>
                      </m:sSub>
                    </m:oMath>
                  </m:oMathPara>
                </a14:m>
                <a:endParaRPr lang="en-US" sz="2400" dirty="0"/>
              </a:p>
            </p:txBody>
          </p:sp>
        </mc:Choice>
        <mc:Fallback>
          <p:sp>
            <p:nvSpPr>
              <p:cNvPr id="37" name="Rectangle 36"/>
              <p:cNvSpPr>
                <a:spLocks noRot="1" noChangeAspect="1" noMove="1" noResize="1" noEditPoints="1" noAdjustHandles="1" noChangeArrowheads="1" noChangeShapeType="1" noTextEdit="1"/>
              </p:cNvSpPr>
              <p:nvPr/>
            </p:nvSpPr>
            <p:spPr>
              <a:xfrm>
                <a:off x="6941737" y="2774993"/>
                <a:ext cx="524787" cy="50642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37"/>
              <p:cNvSpPr/>
              <p:nvPr/>
            </p:nvSpPr>
            <p:spPr>
              <a:xfrm>
                <a:off x="8399184" y="4850496"/>
                <a:ext cx="524787" cy="5450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𝑀𝑔</m:t>
                          </m:r>
                        </m:sub>
                      </m:sSub>
                    </m:oMath>
                  </m:oMathPara>
                </a14:m>
                <a:endParaRPr lang="en-US" sz="2400" dirty="0"/>
              </a:p>
            </p:txBody>
          </p:sp>
        </mc:Choice>
        <mc:Fallback>
          <p:sp>
            <p:nvSpPr>
              <p:cNvPr id="38" name="Rectangle 37"/>
              <p:cNvSpPr>
                <a:spLocks noRot="1" noChangeAspect="1" noMove="1" noResize="1" noEditPoints="1" noAdjustHandles="1" noChangeArrowheads="1" noChangeShapeType="1" noTextEdit="1"/>
              </p:cNvSpPr>
              <p:nvPr/>
            </p:nvSpPr>
            <p:spPr>
              <a:xfrm>
                <a:off x="8399184" y="4850496"/>
                <a:ext cx="524787" cy="545021"/>
              </a:xfrm>
              <a:prstGeom prst="rect">
                <a:avLst/>
              </a:prstGeom>
              <a:blipFill rotWithShape="0">
                <a:blip r:embed="rId4"/>
                <a:stretch>
                  <a:fillRect r="-104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Rectangle 38"/>
              <p:cNvSpPr/>
              <p:nvPr/>
            </p:nvSpPr>
            <p:spPr>
              <a:xfrm>
                <a:off x="10664065" y="4937275"/>
                <a:ext cx="524787" cy="5450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𝑚𝑔</m:t>
                          </m:r>
                        </m:sub>
                      </m:sSub>
                    </m:oMath>
                  </m:oMathPara>
                </a14:m>
                <a:endParaRPr lang="en-US" sz="2400" dirty="0"/>
              </a:p>
            </p:txBody>
          </p:sp>
        </mc:Choice>
        <mc:Fallback>
          <p:sp>
            <p:nvSpPr>
              <p:cNvPr id="39" name="Rectangle 38"/>
              <p:cNvSpPr>
                <a:spLocks noRot="1" noChangeAspect="1" noMove="1" noResize="1" noEditPoints="1" noAdjustHandles="1" noChangeArrowheads="1" noChangeShapeType="1" noTextEdit="1"/>
              </p:cNvSpPr>
              <p:nvPr/>
            </p:nvSpPr>
            <p:spPr>
              <a:xfrm>
                <a:off x="10664065" y="4937275"/>
                <a:ext cx="524787" cy="545021"/>
              </a:xfrm>
              <a:prstGeom prst="rect">
                <a:avLst/>
              </a:prstGeom>
              <a:blipFill rotWithShape="0">
                <a:blip r:embed="rId5"/>
                <a:stretch>
                  <a:fillRect r="-93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Rectangle 39"/>
              <p:cNvSpPr/>
              <p:nvPr/>
            </p:nvSpPr>
            <p:spPr>
              <a:xfrm>
                <a:off x="8549826" y="3082908"/>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𝑇</m:t>
                          </m:r>
                        </m:e>
                      </m:acc>
                    </m:oMath>
                  </m:oMathPara>
                </a14:m>
                <a:endParaRPr lang="en-US" sz="2400" dirty="0"/>
              </a:p>
            </p:txBody>
          </p:sp>
        </mc:Choice>
        <mc:Fallback>
          <p:sp>
            <p:nvSpPr>
              <p:cNvPr id="40" name="Rectangle 39"/>
              <p:cNvSpPr>
                <a:spLocks noRot="1" noChangeAspect="1" noMove="1" noResize="1" noEditPoints="1" noAdjustHandles="1" noChangeArrowheads="1" noChangeShapeType="1" noTextEdit="1"/>
              </p:cNvSpPr>
              <p:nvPr/>
            </p:nvSpPr>
            <p:spPr>
              <a:xfrm>
                <a:off x="8549826" y="3082908"/>
                <a:ext cx="524787" cy="5064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Rectangle 40"/>
              <p:cNvSpPr/>
              <p:nvPr/>
            </p:nvSpPr>
            <p:spPr>
              <a:xfrm>
                <a:off x="10617823" y="3296241"/>
                <a:ext cx="524787" cy="50642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𝑇</m:t>
                          </m:r>
                        </m:e>
                      </m:acc>
                    </m:oMath>
                  </m:oMathPara>
                </a14:m>
                <a:endParaRPr lang="en-US" sz="2400" dirty="0"/>
              </a:p>
            </p:txBody>
          </p:sp>
        </mc:Choice>
        <mc:Fallback>
          <p:sp>
            <p:nvSpPr>
              <p:cNvPr id="41" name="Rectangle 40"/>
              <p:cNvSpPr>
                <a:spLocks noRot="1" noChangeAspect="1" noMove="1" noResize="1" noEditPoints="1" noAdjustHandles="1" noChangeArrowheads="1" noChangeShapeType="1" noTextEdit="1"/>
              </p:cNvSpPr>
              <p:nvPr/>
            </p:nvSpPr>
            <p:spPr>
              <a:xfrm>
                <a:off x="10617823" y="3296241"/>
                <a:ext cx="524787" cy="506421"/>
              </a:xfrm>
              <a:prstGeom prst="rect">
                <a:avLst/>
              </a:prstGeom>
              <a:blipFill rotWithShape="0">
                <a:blip r:embed="rId7"/>
                <a:stretch>
                  <a:fillRect/>
                </a:stretch>
              </a:blipFill>
            </p:spPr>
            <p:txBody>
              <a:bodyPr/>
              <a:lstStyle/>
              <a:p>
                <a:r>
                  <a:rPr lang="en-US">
                    <a:noFill/>
                  </a:rPr>
                  <a:t> </a:t>
                </a:r>
              </a:p>
            </p:txBody>
          </p:sp>
        </mc:Fallback>
      </mc:AlternateContent>
      <p:cxnSp>
        <p:nvCxnSpPr>
          <p:cNvPr id="45" name="Straight Connector 44"/>
          <p:cNvCxnSpPr/>
          <p:nvPr/>
        </p:nvCxnSpPr>
        <p:spPr>
          <a:xfrm>
            <a:off x="6977717" y="6154588"/>
            <a:ext cx="3291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99487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009775"/>
            <a:ext cx="10668000" cy="1623112"/>
          </a:xfrm>
        </p:spPr>
        <p:txBody>
          <a:bodyPr>
            <a:normAutofit/>
          </a:bodyPr>
          <a:lstStyle/>
          <a:p>
            <a:r>
              <a:rPr lang="en-US" dirty="0" smtClean="0"/>
              <a:t>Force and Motion I</a:t>
            </a:r>
            <a:endParaRPr lang="en-US" sz="6700" b="1" dirty="0"/>
          </a:p>
        </p:txBody>
      </p:sp>
    </p:spTree>
    <p:extLst>
      <p:ext uri="{BB962C8B-B14F-4D97-AF65-F5344CB8AC3E}">
        <p14:creationId xmlns:p14="http://schemas.microsoft.com/office/powerpoint/2010/main" val="2845775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632" y="308919"/>
            <a:ext cx="11615352" cy="5868044"/>
          </a:xfrm>
        </p:spPr>
        <p:txBody>
          <a:bodyPr>
            <a:normAutofit/>
          </a:bodyPr>
          <a:lstStyle/>
          <a:p>
            <a:pPr marL="0" indent="0">
              <a:buNone/>
            </a:pPr>
            <a:r>
              <a:rPr lang="en-US" sz="3600" dirty="0" smtClean="0">
                <a:ea typeface="Cambria Math"/>
              </a:rPr>
              <a:t>The </a:t>
            </a:r>
            <a:r>
              <a:rPr lang="en-US" sz="3600" dirty="0">
                <a:ea typeface="Cambria Math"/>
              </a:rPr>
              <a:t>change in velocity of a body </a:t>
            </a:r>
            <a:r>
              <a:rPr lang="en-US" sz="3600" dirty="0" smtClean="0">
                <a:ea typeface="Cambria Math"/>
              </a:rPr>
              <a:t>is due to an interaction between the body and its surrounding.</a:t>
            </a:r>
          </a:p>
          <a:p>
            <a:pPr marL="0" indent="0">
              <a:buNone/>
            </a:pPr>
            <a:r>
              <a:rPr lang="en-US" sz="3600" dirty="0" smtClean="0">
                <a:ea typeface="Cambria Math"/>
              </a:rPr>
              <a:t>An interaction that cause an acceleration of body is called a force ( push or pull).</a:t>
            </a:r>
          </a:p>
          <a:p>
            <a:pPr marL="0" indent="0">
              <a:buNone/>
            </a:pPr>
            <a:r>
              <a:rPr lang="en-US" sz="3600" dirty="0" smtClean="0">
                <a:ea typeface="Cambria Math"/>
              </a:rPr>
              <a:t> </a:t>
            </a:r>
          </a:p>
          <a:p>
            <a:pPr marL="0" indent="0">
              <a:buNone/>
            </a:pPr>
            <a:r>
              <a:rPr lang="en-US" sz="3600" dirty="0">
                <a:ea typeface="Cambria Math"/>
              </a:rPr>
              <a:t>Newton discover the relation between the force and the acceleration it causes</a:t>
            </a:r>
            <a:r>
              <a:rPr lang="en-US" sz="3600" dirty="0" smtClean="0">
                <a:ea typeface="Cambria Math"/>
              </a:rPr>
              <a:t>.</a:t>
            </a:r>
          </a:p>
          <a:p>
            <a:pPr marL="0" indent="0">
              <a:buNone/>
            </a:pPr>
            <a:endParaRPr lang="en-US" sz="3600" dirty="0" smtClean="0">
              <a:ea typeface="Cambria Math"/>
            </a:endParaRPr>
          </a:p>
          <a:p>
            <a:pPr marL="0" indent="0">
              <a:buNone/>
            </a:pPr>
            <a:r>
              <a:rPr lang="en-US" sz="3600" dirty="0" smtClean="0">
                <a:ea typeface="Cambria Math"/>
              </a:rPr>
              <a:t>There are two types of forces: </a:t>
            </a:r>
          </a:p>
          <a:p>
            <a:pPr marL="0" indent="0">
              <a:buNone/>
            </a:pPr>
            <a:r>
              <a:rPr lang="en-US" sz="3600" dirty="0" smtClean="0">
                <a:ea typeface="Cambria Math"/>
              </a:rPr>
              <a:t>contact forces and field forces</a:t>
            </a:r>
            <a:endParaRPr lang="en-US" sz="3600" dirty="0">
              <a:ea typeface="Cambria Math"/>
            </a:endParaRPr>
          </a:p>
          <a:p>
            <a:pPr marL="0" indent="0">
              <a:buNone/>
            </a:pPr>
            <a:endParaRPr lang="en-US" sz="4000" dirty="0">
              <a:ea typeface="Cambria Math"/>
            </a:endParaRPr>
          </a:p>
        </p:txBody>
      </p:sp>
    </p:spTree>
    <p:extLst>
      <p:ext uri="{BB962C8B-B14F-4D97-AF65-F5344CB8AC3E}">
        <p14:creationId xmlns:p14="http://schemas.microsoft.com/office/powerpoint/2010/main" val="164084551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557" y="1371601"/>
            <a:ext cx="11368215" cy="3558746"/>
          </a:xfrm>
        </p:spPr>
        <p:txBody>
          <a:bodyPr/>
          <a:lstStyle/>
          <a:p>
            <a:pPr marL="0" indent="0">
              <a:buNone/>
            </a:pPr>
            <a:r>
              <a:rPr lang="en-US" sz="3600" b="1" dirty="0"/>
              <a:t>Newton</a:t>
            </a:r>
            <a:r>
              <a:rPr lang="en-US" sz="3600" dirty="0"/>
              <a:t> worked in many areas of mathematics and physics. He developed the theories of gravitation in 1666, when he was only 23 years old. Some twenty years later, in 1686, he presented his three </a:t>
            </a:r>
            <a:r>
              <a:rPr lang="en-US" sz="3600" b="1" dirty="0"/>
              <a:t>laws of motion</a:t>
            </a:r>
            <a:r>
              <a:rPr lang="en-US" sz="3600" dirty="0"/>
              <a:t> in the "Principia Mathematica </a:t>
            </a:r>
            <a:r>
              <a:rPr lang="en-US" sz="3600" dirty="0" err="1"/>
              <a:t>Philosophiae</a:t>
            </a:r>
            <a:r>
              <a:rPr lang="en-US" sz="3600" dirty="0"/>
              <a:t> Naturalis."</a:t>
            </a:r>
          </a:p>
          <a:p>
            <a:pPr marL="0" indent="0">
              <a:buNone/>
            </a:pPr>
            <a:endParaRPr lang="en-US" dirty="0"/>
          </a:p>
        </p:txBody>
      </p:sp>
    </p:spTree>
    <p:extLst>
      <p:ext uri="{BB962C8B-B14F-4D97-AF65-F5344CB8AC3E}">
        <p14:creationId xmlns:p14="http://schemas.microsoft.com/office/powerpoint/2010/main" val="203875423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1189"/>
          </a:xfrm>
        </p:spPr>
        <p:txBody>
          <a:bodyPr/>
          <a:lstStyle/>
          <a:p>
            <a:r>
              <a:rPr lang="en-US" dirty="0" smtClean="0"/>
              <a:t>Newton’s First Law</a:t>
            </a:r>
            <a:endParaRPr lang="en-US" dirty="0"/>
          </a:p>
        </p:txBody>
      </p:sp>
      <p:sp>
        <p:nvSpPr>
          <p:cNvPr id="3" name="Content Placeholder 2"/>
          <p:cNvSpPr>
            <a:spLocks noGrp="1"/>
          </p:cNvSpPr>
          <p:nvPr>
            <p:ph idx="1"/>
          </p:nvPr>
        </p:nvSpPr>
        <p:spPr>
          <a:xfrm>
            <a:off x="838200" y="1396315"/>
            <a:ext cx="10515600" cy="1285102"/>
          </a:xfrm>
        </p:spPr>
        <p:txBody>
          <a:bodyPr>
            <a:noAutofit/>
          </a:bodyPr>
          <a:lstStyle/>
          <a:p>
            <a:pPr marL="0" indent="0">
              <a:buNone/>
            </a:pPr>
            <a:r>
              <a:rPr lang="en-US" sz="3600" dirty="0" smtClean="0"/>
              <a:t>If no force acts on a body, then the body’s velocity cannot change: that is, the body cannot accelerate.</a:t>
            </a:r>
          </a:p>
          <a:p>
            <a:pPr marL="0" indent="0">
              <a:buNone/>
            </a:pPr>
            <a:endParaRPr lang="en-US" sz="3600"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2796748"/>
                <a:ext cx="10515600" cy="245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More proper statement:</a:t>
                </a:r>
              </a:p>
              <a:p>
                <a:pPr marL="0" indent="0">
                  <a:buFont typeface="Arial" panose="020B0604020202020204" pitchFamily="34" charset="0"/>
                  <a:buNone/>
                </a:pPr>
                <a:r>
                  <a:rPr lang="en-US" sz="3600" dirty="0" smtClean="0"/>
                  <a:t>If no net force acts on a body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m:t>
                        </m:r>
                        <m:acc>
                          <m:accPr>
                            <m:chr m:val="⃗"/>
                            <m:ctrlPr>
                              <a:rPr lang="en-US" sz="3600" i="1" smtClean="0">
                                <a:latin typeface="Cambria Math" panose="02040503050406030204" pitchFamily="18" charset="0"/>
                              </a:rPr>
                            </m:ctrlPr>
                          </m:accPr>
                          <m:e>
                            <m:r>
                              <a:rPr lang="en-US" sz="3600" b="0" i="1" smtClean="0">
                                <a:latin typeface="Cambria Math" panose="02040503050406030204" pitchFamily="18" charset="0"/>
                              </a:rPr>
                              <m:t>𝐹</m:t>
                            </m:r>
                          </m:e>
                        </m:acc>
                      </m:e>
                      <m:sub>
                        <m:r>
                          <a:rPr lang="en-US" sz="3600" b="0" i="1" smtClean="0">
                            <a:latin typeface="Cambria Math" panose="02040503050406030204" pitchFamily="18" charset="0"/>
                          </a:rPr>
                          <m:t>𝑛𝑒𝑡</m:t>
                        </m:r>
                      </m:sub>
                    </m:sSub>
                    <m:r>
                      <a:rPr lang="en-US" sz="3600" b="0" i="1" smtClean="0">
                        <a:latin typeface="Cambria Math" panose="02040503050406030204" pitchFamily="18" charset="0"/>
                      </a:rPr>
                      <m:t>=</m:t>
                    </m:r>
                    <m:r>
                      <a:rPr lang="en-US" sz="3600" b="0" i="1" smtClean="0">
                        <a:latin typeface="Cambria Math" panose="02040503050406030204" pitchFamily="18" charset="0"/>
                      </a:rPr>
                      <m:t>0</m:t>
                    </m:r>
                    <m:r>
                      <a:rPr lang="en-US" sz="3600" b="0" i="1" smtClean="0">
                        <a:latin typeface="Cambria Math" panose="02040503050406030204" pitchFamily="18" charset="0"/>
                      </a:rPr>
                      <m:t>)</m:t>
                    </m:r>
                  </m:oMath>
                </a14:m>
                <a:r>
                  <a:rPr lang="en-US" sz="3600" dirty="0" smtClean="0"/>
                  <a:t>, then the body’s velocity cannot change: that is, the body cannot accelerate.</a:t>
                </a:r>
              </a:p>
              <a:p>
                <a:pPr marL="0" indent="0">
                  <a:buFont typeface="Arial" panose="020B0604020202020204" pitchFamily="34" charset="0"/>
                  <a:buNone/>
                </a:pPr>
                <a:endParaRPr lang="en-US" sz="36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2796748"/>
                <a:ext cx="10515600" cy="2454874"/>
              </a:xfrm>
              <a:prstGeom prst="rect">
                <a:avLst/>
              </a:prstGeom>
              <a:blipFill rotWithShape="0">
                <a:blip r:embed="rId3"/>
                <a:stretch>
                  <a:fillRect l="-1797" t="-6219" r="-1333"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60050" y="5366953"/>
                <a:ext cx="9556462" cy="713657"/>
              </a:xfrm>
              <a:prstGeom prst="rect">
                <a:avLst/>
              </a:prstGeom>
            </p:spPr>
            <p:txBody>
              <a:bodyPr wrap="none">
                <a:spAutoFit/>
              </a:bodyPr>
              <a:lstStyle/>
              <a:p>
                <a14:m>
                  <m:oMath xmlns:m="http://schemas.openxmlformats.org/officeDocument/2006/math">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𝐹</m:t>
                            </m:r>
                          </m:e>
                        </m:acc>
                      </m:e>
                      <m:sub>
                        <m:r>
                          <a:rPr lang="en-US" sz="3600" i="1">
                            <a:latin typeface="Cambria Math" panose="02040503050406030204" pitchFamily="18" charset="0"/>
                          </a:rPr>
                          <m:t>𝑛𝑒𝑡</m:t>
                        </m:r>
                      </m:sub>
                    </m:sSub>
                    <m:r>
                      <a:rPr lang="en-US" sz="3600" i="1">
                        <a:latin typeface="Cambria Math" panose="02040503050406030204" pitchFamily="18" charset="0"/>
                      </a:rPr>
                      <m:t>=</m:t>
                    </m:r>
                    <m:r>
                      <a:rPr lang="en-US" sz="3600" i="1">
                        <a:latin typeface="Cambria Math" panose="02040503050406030204" pitchFamily="18" charset="0"/>
                      </a:rPr>
                      <m:t>0</m:t>
                    </m:r>
                  </m:oMath>
                </a14:m>
                <a:r>
                  <a:rPr lang="en-US" sz="3600" dirty="0" smtClean="0"/>
                  <a:t>  means that the forces are in equilibrium</a:t>
                </a:r>
                <a:endParaRPr lang="en-US" sz="3600" dirty="0"/>
              </a:p>
            </p:txBody>
          </p:sp>
        </mc:Choice>
        <mc:Fallback xmlns="">
          <p:sp>
            <p:nvSpPr>
              <p:cNvPr id="6" name="Rectangle 5"/>
              <p:cNvSpPr>
                <a:spLocks noRot="1" noChangeAspect="1" noMove="1" noResize="1" noEditPoints="1" noAdjustHandles="1" noChangeArrowheads="1" noChangeShapeType="1" noTextEdit="1"/>
              </p:cNvSpPr>
              <p:nvPr/>
            </p:nvSpPr>
            <p:spPr>
              <a:xfrm>
                <a:off x="960050" y="5366953"/>
                <a:ext cx="9556462" cy="713657"/>
              </a:xfrm>
              <a:prstGeom prst="rect">
                <a:avLst/>
              </a:prstGeom>
              <a:blipFill rotWithShape="0">
                <a:blip r:embed="rId4"/>
                <a:stretch>
                  <a:fillRect t="-2564" r="-829" b="-32479"/>
                </a:stretch>
              </a:blipFill>
            </p:spPr>
            <p:txBody>
              <a:bodyPr/>
              <a:lstStyle/>
              <a:p>
                <a:r>
                  <a:rPr lang="en-US">
                    <a:noFill/>
                  </a:rPr>
                  <a:t> </a:t>
                </a:r>
              </a:p>
            </p:txBody>
          </p:sp>
        </mc:Fallback>
      </mc:AlternateContent>
    </p:spTree>
    <p:extLst>
      <p:ext uri="{BB962C8B-B14F-4D97-AF65-F5344CB8AC3E}">
        <p14:creationId xmlns:p14="http://schemas.microsoft.com/office/powerpoint/2010/main" val="4102182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3697"/>
            <a:ext cx="10515600" cy="5633266"/>
          </a:xfrm>
        </p:spPr>
        <p:txBody>
          <a:bodyPr>
            <a:normAutofit/>
          </a:bodyPr>
          <a:lstStyle/>
          <a:p>
            <a:pPr marL="0" indent="0">
              <a:buNone/>
            </a:pPr>
            <a:r>
              <a:rPr lang="en-US" sz="3600" dirty="0" smtClean="0"/>
              <a:t>Inertial reference</a:t>
            </a:r>
            <a:r>
              <a:rPr lang="en-US" sz="3600" dirty="0"/>
              <a:t> </a:t>
            </a:r>
            <a:r>
              <a:rPr lang="en-US" sz="3600" dirty="0" smtClean="0"/>
              <a:t>frames: </a:t>
            </a:r>
          </a:p>
          <a:p>
            <a:pPr marL="0" indent="0">
              <a:buNone/>
            </a:pPr>
            <a:r>
              <a:rPr lang="en-US" sz="3600" dirty="0" smtClean="0"/>
              <a:t>An inertial reference frame is one that Newton’s laws holds. (frame that is stationary or moves with constant velocity)</a:t>
            </a:r>
          </a:p>
          <a:p>
            <a:pPr marL="0" indent="0">
              <a:buNone/>
            </a:pPr>
            <a:endParaRPr lang="en-US" sz="3600" dirty="0"/>
          </a:p>
          <a:p>
            <a:pPr marL="0" indent="0">
              <a:buNone/>
            </a:pPr>
            <a:r>
              <a:rPr lang="en-US" sz="3600" dirty="0" smtClean="0"/>
              <a:t>Inertia</a:t>
            </a:r>
            <a:r>
              <a:rPr lang="en-US" sz="3600" dirty="0"/>
              <a:t>: the resistance an object has to a change in its </a:t>
            </a:r>
            <a:r>
              <a:rPr lang="en-US" sz="3600" dirty="0">
                <a:hlinkClick r:id="rId3"/>
              </a:rPr>
              <a:t>state of </a:t>
            </a:r>
            <a:r>
              <a:rPr lang="en-US" sz="3600" dirty="0" smtClean="0">
                <a:hlinkClick r:id="rId3"/>
              </a:rPr>
              <a:t>motion</a:t>
            </a:r>
            <a:r>
              <a:rPr lang="en-US" sz="3600" dirty="0" smtClean="0"/>
              <a:t> ( </a:t>
            </a:r>
            <a:r>
              <a:rPr lang="en-US" sz="3600" dirty="0"/>
              <a:t>which is a </a:t>
            </a:r>
            <a:r>
              <a:rPr lang="en-US" sz="3600" dirty="0" smtClean="0"/>
              <a:t>manifestation of mass). </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360031440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32486"/>
                <a:ext cx="10515600" cy="5744477"/>
              </a:xfrm>
            </p:spPr>
            <p:txBody>
              <a:bodyPr>
                <a:normAutofit/>
              </a:bodyPr>
              <a:lstStyle/>
              <a:p>
                <a:pPr marL="0" indent="0">
                  <a:buNone/>
                </a:pPr>
                <a:r>
                  <a:rPr lang="en-US" sz="3600" dirty="0" smtClean="0"/>
                  <a:t>The SI unit of force is newton:</a:t>
                </a:r>
              </a:p>
              <a:p>
                <a:pPr marL="0" indent="0">
                  <a:buNone/>
                </a:pPr>
                <a:endParaRPr lang="en-US" sz="3600" dirty="0" smtClean="0"/>
              </a:p>
              <a:p>
                <a:pPr marL="0" indent="0">
                  <a:buNone/>
                </a:pPr>
                <a:r>
                  <a:rPr lang="en-US" sz="3600" dirty="0"/>
                  <a:t>	</a:t>
                </a:r>
                <a:r>
                  <a:rPr lang="en-US" sz="3600" dirty="0" smtClean="0"/>
                  <a:t>	</a:t>
                </a:r>
                <a14:m>
                  <m:oMath xmlns:m="http://schemas.openxmlformats.org/officeDocument/2006/math">
                    <m:r>
                      <a:rPr lang="en-US" sz="3600" i="1" dirty="0" smtClean="0">
                        <a:latin typeface="Cambria Math" panose="02040503050406030204" pitchFamily="18" charset="0"/>
                      </a:rPr>
                      <m:t>1</m:t>
                    </m:r>
                    <m:r>
                      <a:rPr lang="en-US" sz="3600" i="1" dirty="0" smtClean="0">
                        <a:latin typeface="Cambria Math" panose="02040503050406030204" pitchFamily="18" charset="0"/>
                      </a:rPr>
                      <m:t> </m:t>
                    </m:r>
                    <m:r>
                      <a:rPr lang="en-US" sz="3600" i="1" dirty="0" smtClean="0">
                        <a:latin typeface="Cambria Math" panose="02040503050406030204" pitchFamily="18" charset="0"/>
                      </a:rPr>
                      <m:t>𝑁</m:t>
                    </m:r>
                    <m:r>
                      <a:rPr lang="en-US" sz="3600" i="1" dirty="0" smtClean="0">
                        <a:latin typeface="Cambria Math" panose="02040503050406030204" pitchFamily="18" charset="0"/>
                      </a:rPr>
                      <m:t> = </m:t>
                    </m:r>
                    <m:r>
                      <a:rPr lang="en-US" sz="3600" i="1" dirty="0" smtClean="0">
                        <a:latin typeface="Cambria Math" panose="02040503050406030204" pitchFamily="18" charset="0"/>
                      </a:rPr>
                      <m:t>1</m:t>
                    </m:r>
                    <m:r>
                      <a:rPr lang="en-US" sz="3600" i="1" dirty="0" smtClean="0">
                        <a:latin typeface="Cambria Math" panose="02040503050406030204" pitchFamily="18" charset="0"/>
                      </a:rPr>
                      <m:t> </m:t>
                    </m:r>
                    <m:r>
                      <a:rPr lang="en-US" sz="3600" i="1" dirty="0" smtClean="0">
                        <a:latin typeface="Cambria Math" panose="02040503050406030204" pitchFamily="18" charset="0"/>
                      </a:rPr>
                      <m:t>𝑘𝑔</m:t>
                    </m:r>
                    <m:r>
                      <a:rPr lang="en-US" sz="3600" i="1" dirty="0" smtClean="0">
                        <a:latin typeface="Cambria Math" panose="02040503050406030204" pitchFamily="18" charset="0"/>
                      </a:rPr>
                      <m:t>. </m:t>
                    </m:r>
                    <m:r>
                      <a:rPr lang="en-US" sz="3600" i="1" dirty="0" smtClean="0">
                        <a:latin typeface="Cambria Math" panose="02040503050406030204" pitchFamily="18" charset="0"/>
                      </a:rPr>
                      <m:t>𝑚</m:t>
                    </m:r>
                    <m:r>
                      <a:rPr lang="en-US" sz="3600" i="1" dirty="0" smtClean="0">
                        <a:latin typeface="Cambria Math" panose="02040503050406030204" pitchFamily="18" charset="0"/>
                      </a:rPr>
                      <m:t>/</m:t>
                    </m:r>
                    <m:sSup>
                      <m:sSupPr>
                        <m:ctrlPr>
                          <a:rPr lang="en-US" sz="3600" i="1" dirty="0" smtClean="0">
                            <a:latin typeface="Cambria Math" panose="02040503050406030204" pitchFamily="18" charset="0"/>
                          </a:rPr>
                        </m:ctrlPr>
                      </m:sSupPr>
                      <m:e>
                        <m:r>
                          <a:rPr lang="en-US" sz="3600" b="0" i="1" dirty="0" smtClean="0">
                            <a:latin typeface="Cambria Math" panose="02040503050406030204" pitchFamily="18" charset="0"/>
                          </a:rPr>
                          <m:t>𝑠</m:t>
                        </m:r>
                      </m:e>
                      <m:sup>
                        <m:r>
                          <a:rPr lang="en-US" sz="3600" b="0" i="1" dirty="0" smtClean="0">
                            <a:latin typeface="Cambria Math" panose="02040503050406030204" pitchFamily="18" charset="0"/>
                          </a:rPr>
                          <m:t>2</m:t>
                        </m:r>
                      </m:sup>
                    </m:sSup>
                  </m:oMath>
                </a14:m>
                <a:endParaRPr lang="en-US" sz="3600" dirty="0" smtClean="0"/>
              </a:p>
              <a:p>
                <a:pPr marL="0" indent="0">
                  <a:buNone/>
                </a:pPr>
                <a:endParaRPr lang="en-US" sz="3600" dirty="0" smtClean="0"/>
              </a:p>
              <a:p>
                <a:pPr marL="0" indent="0">
                  <a:buNone/>
                </a:pPr>
                <a:r>
                  <a:rPr lang="en-US" sz="3600" dirty="0" smtClean="0"/>
                  <a:t>For a given force acted on different bodies will produce different magnitudes of acceleration.</a:t>
                </a: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32486"/>
                <a:ext cx="10515600" cy="5744477"/>
              </a:xfrm>
              <a:blipFill rotWithShape="0">
                <a:blip r:embed="rId3"/>
                <a:stretch>
                  <a:fillRect l="-1797" t="-2654" r="-1449"/>
                </a:stretch>
              </a:blipFill>
            </p:spPr>
            <p:txBody>
              <a:bodyPr/>
              <a:lstStyle/>
              <a:p>
                <a:r>
                  <a:rPr lang="en-US">
                    <a:noFill/>
                  </a:rPr>
                  <a:t> </a:t>
                </a:r>
              </a:p>
            </p:txBody>
          </p:sp>
        </mc:Fallback>
      </mc:AlternateContent>
    </p:spTree>
    <p:extLst>
      <p:ext uri="{BB962C8B-B14F-4D97-AF65-F5344CB8AC3E}">
        <p14:creationId xmlns:p14="http://schemas.microsoft.com/office/powerpoint/2010/main" val="37518499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7" name="Freeform 26"/>
          <p:cNvSpPr/>
          <p:nvPr/>
        </p:nvSpPr>
        <p:spPr>
          <a:xfrm>
            <a:off x="3567201" y="4469526"/>
            <a:ext cx="3336951" cy="1097919"/>
          </a:xfrm>
          <a:custGeom>
            <a:avLst/>
            <a:gdLst>
              <a:gd name="connsiteX0" fmla="*/ 322033 w 3365855"/>
              <a:gd name="connsiteY0" fmla="*/ 358129 h 981244"/>
              <a:gd name="connsiteX1" fmla="*/ 351530 w 3365855"/>
              <a:gd name="connsiteY1" fmla="*/ 874323 h 981244"/>
              <a:gd name="connsiteX2" fmla="*/ 3020988 w 3365855"/>
              <a:gd name="connsiteY2" fmla="*/ 903820 h 981244"/>
              <a:gd name="connsiteX3" fmla="*/ 3035737 w 3365855"/>
              <a:gd name="connsiteY3" fmla="*/ 18916 h 981244"/>
              <a:gd name="connsiteX4" fmla="*/ 322033 w 3365855"/>
              <a:gd name="connsiteY4" fmla="*/ 358129 h 981244"/>
              <a:gd name="connsiteX0" fmla="*/ 341121 w 3336951"/>
              <a:gd name="connsiteY0" fmla="*/ 102474 h 1097919"/>
              <a:gd name="connsiteX1" fmla="*/ 326373 w 3336951"/>
              <a:gd name="connsiteY1" fmla="*/ 972629 h 1097919"/>
              <a:gd name="connsiteX2" fmla="*/ 2995831 w 3336951"/>
              <a:gd name="connsiteY2" fmla="*/ 1002126 h 1097919"/>
              <a:gd name="connsiteX3" fmla="*/ 3010580 w 3336951"/>
              <a:gd name="connsiteY3" fmla="*/ 117222 h 1097919"/>
              <a:gd name="connsiteX4" fmla="*/ 341121 w 3336951"/>
              <a:gd name="connsiteY4" fmla="*/ 102474 h 109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951" h="1097919">
                <a:moveTo>
                  <a:pt x="341121" y="102474"/>
                </a:moveTo>
                <a:cubicBezTo>
                  <a:pt x="-106247" y="245042"/>
                  <a:pt x="-116079" y="822687"/>
                  <a:pt x="326373" y="972629"/>
                </a:cubicBezTo>
                <a:cubicBezTo>
                  <a:pt x="768825" y="1122571"/>
                  <a:pt x="2548463" y="1144694"/>
                  <a:pt x="2995831" y="1002126"/>
                </a:cubicBezTo>
                <a:cubicBezTo>
                  <a:pt x="3443199" y="859558"/>
                  <a:pt x="3453032" y="267164"/>
                  <a:pt x="3010580" y="117222"/>
                </a:cubicBezTo>
                <a:cubicBezTo>
                  <a:pt x="2568128" y="-32720"/>
                  <a:pt x="788489" y="-40094"/>
                  <a:pt x="341121" y="10247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493" y="365125"/>
            <a:ext cx="11094307" cy="648129"/>
          </a:xfrm>
        </p:spPr>
        <p:txBody>
          <a:bodyPr>
            <a:normAutofit fontScale="90000"/>
          </a:bodyPr>
          <a:lstStyle/>
          <a:p>
            <a:r>
              <a:rPr lang="en-US" dirty="0" smtClean="0"/>
              <a:t>Definitions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998" y="851022"/>
                <a:ext cx="11640064" cy="5163709"/>
              </a:xfrm>
            </p:spPr>
            <p:txBody>
              <a:bodyPr/>
              <a:lstStyle/>
              <a:p>
                <a:pPr marL="0" indent="0">
                  <a:buNone/>
                </a:pPr>
                <a:r>
                  <a:rPr lang="en-US" dirty="0" smtClean="0"/>
                  <a:t>A </a:t>
                </a:r>
                <a:r>
                  <a:rPr lang="en-US" dirty="0" smtClean="0">
                    <a:solidFill>
                      <a:srgbClr val="C00000"/>
                    </a:solidFill>
                  </a:rPr>
                  <a:t>system</a:t>
                </a:r>
                <a:r>
                  <a:rPr lang="en-US" dirty="0" smtClean="0"/>
                  <a:t> is a collection of two or more bodies.</a:t>
                </a:r>
              </a:p>
              <a:p>
                <a:pPr marL="0" indent="0">
                  <a:buNone/>
                </a:pPr>
                <a:r>
                  <a:rPr lang="en-US" dirty="0" smtClean="0">
                    <a:solidFill>
                      <a:srgbClr val="C00000"/>
                    </a:solidFill>
                  </a:rPr>
                  <a:t>External force </a:t>
                </a:r>
                <a:r>
                  <a:rPr lang="en-US" dirty="0" smtClean="0"/>
                  <a:t>is an out side force acted on the bodies inside the system.</a:t>
                </a:r>
              </a:p>
              <a:p>
                <a:pPr marL="0" indent="0">
                  <a:buNone/>
                </a:pPr>
                <a:r>
                  <a:rPr lang="en-US" dirty="0" smtClean="0">
                    <a:solidFill>
                      <a:srgbClr val="C00000"/>
                    </a:solidFill>
                  </a:rPr>
                  <a:t>Internal </a:t>
                </a:r>
                <a:r>
                  <a:rPr lang="en-US" dirty="0">
                    <a:solidFill>
                      <a:srgbClr val="C00000"/>
                    </a:solidFill>
                  </a:rPr>
                  <a:t>force </a:t>
                </a:r>
                <a:r>
                  <a:rPr lang="en-US" dirty="0"/>
                  <a:t>is an </a:t>
                </a:r>
                <a:r>
                  <a:rPr lang="en-US" dirty="0" smtClean="0"/>
                  <a:t>inside </a:t>
                </a:r>
                <a:r>
                  <a:rPr lang="en-US" dirty="0"/>
                  <a:t>force acted between</a:t>
                </a:r>
                <a:r>
                  <a:rPr lang="en-US" dirty="0" smtClean="0"/>
                  <a:t> </a:t>
                </a:r>
                <a:r>
                  <a:rPr lang="en-US" dirty="0"/>
                  <a:t>the </a:t>
                </a:r>
                <a:r>
                  <a:rPr lang="en-US" dirty="0" smtClean="0"/>
                  <a:t>bodies of the </a:t>
                </a:r>
                <a:r>
                  <a:rPr lang="en-US" dirty="0"/>
                  <a:t>system</a:t>
                </a:r>
                <a:r>
                  <a:rPr lang="en-US" dirty="0" smtClean="0"/>
                  <a:t>.</a:t>
                </a:r>
              </a:p>
              <a:p>
                <a:pPr marL="0" indent="0">
                  <a:buNone/>
                </a:pPr>
                <a:endParaRPr lang="en-US" dirty="0"/>
              </a:p>
              <a:p>
                <a:pPr marL="0"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sub>
                        <m:r>
                          <a:rPr lang="en-US" i="1">
                            <a:latin typeface="Cambria Math" panose="02040503050406030204" pitchFamily="18" charset="0"/>
                          </a:rPr>
                          <m:t>𝑛𝑒𝑡</m:t>
                        </m:r>
                      </m:sub>
                    </m:sSub>
                  </m:oMath>
                </a14:m>
                <a:r>
                  <a:rPr lang="en-US" dirty="0" smtClean="0"/>
                  <a:t> includes only external forces</a:t>
                </a:r>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998" y="851022"/>
                <a:ext cx="11640064" cy="5163709"/>
              </a:xfrm>
              <a:blipFill rotWithShape="0">
                <a:blip r:embed="rId3"/>
                <a:stretch>
                  <a:fillRect l="-1047" t="-2007"/>
                </a:stretch>
              </a:blipFill>
            </p:spPr>
            <p:txBody>
              <a:bodyPr/>
              <a:lstStyle/>
              <a:p>
                <a:r>
                  <a:rPr lang="en-US">
                    <a:noFill/>
                  </a:rPr>
                  <a:t> </a:t>
                </a:r>
              </a:p>
            </p:txBody>
          </p:sp>
        </mc:Fallback>
      </mc:AlternateContent>
      <p:sp>
        <p:nvSpPr>
          <p:cNvPr id="6" name="Rectangle 5"/>
          <p:cNvSpPr/>
          <p:nvPr/>
        </p:nvSpPr>
        <p:spPr>
          <a:xfrm>
            <a:off x="3595816" y="5336120"/>
            <a:ext cx="6217920" cy="2842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97892" y="4909849"/>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a:t>
            </a:r>
            <a:endParaRPr lang="en-US" sz="3200" dirty="0">
              <a:solidFill>
                <a:schemeClr val="tx1"/>
              </a:solidFill>
            </a:endParaRPr>
          </a:p>
        </p:txBody>
      </p:sp>
      <p:sp>
        <p:nvSpPr>
          <p:cNvPr id="8" name="Rectangle 7"/>
          <p:cNvSpPr/>
          <p:nvPr/>
        </p:nvSpPr>
        <p:spPr>
          <a:xfrm>
            <a:off x="5806646" y="4906116"/>
            <a:ext cx="580768" cy="427016"/>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t>
            </a:r>
          </a:p>
        </p:txBody>
      </p:sp>
      <p:cxnSp>
        <p:nvCxnSpPr>
          <p:cNvPr id="10" name="Straight Connector 9"/>
          <p:cNvCxnSpPr>
            <a:stCxn id="7" idx="3"/>
            <a:endCxn id="8" idx="1"/>
          </p:cNvCxnSpPr>
          <p:nvPr/>
        </p:nvCxnSpPr>
        <p:spPr>
          <a:xfrm flipV="1">
            <a:off x="4578660" y="5119624"/>
            <a:ext cx="1227986" cy="37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34233" y="5119624"/>
            <a:ext cx="27432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393532" y="5119624"/>
            <a:ext cx="274320"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88618" y="5106810"/>
            <a:ext cx="1238705" cy="0"/>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26119" y="4862339"/>
            <a:ext cx="352758" cy="461665"/>
          </a:xfrm>
          <a:prstGeom prst="rect">
            <a:avLst/>
          </a:prstGeom>
          <a:noFill/>
        </p:spPr>
        <p:txBody>
          <a:bodyPr wrap="square" rtlCol="0">
            <a:spAutoFit/>
          </a:bodyPr>
          <a:lstStyle/>
          <a:p>
            <a:r>
              <a:rPr lang="en-US" sz="2400" dirty="0" smtClean="0"/>
              <a:t>F</a:t>
            </a:r>
            <a:endParaRPr lang="en-US" sz="2400" dirty="0"/>
          </a:p>
        </p:txBody>
      </p:sp>
      <p:sp>
        <p:nvSpPr>
          <p:cNvPr id="24" name="TextBox 23"/>
          <p:cNvSpPr txBox="1"/>
          <p:nvPr/>
        </p:nvSpPr>
        <p:spPr>
          <a:xfrm>
            <a:off x="5054842" y="4631506"/>
            <a:ext cx="352758" cy="461665"/>
          </a:xfrm>
          <a:prstGeom prst="rect">
            <a:avLst/>
          </a:prstGeom>
          <a:noFill/>
        </p:spPr>
        <p:txBody>
          <a:bodyPr wrap="square" rtlCol="0">
            <a:spAutoFit/>
          </a:bodyPr>
          <a:lstStyle/>
          <a:p>
            <a:r>
              <a:rPr lang="en-US" sz="2400" dirty="0" smtClean="0"/>
              <a:t>T</a:t>
            </a:r>
            <a:endParaRPr lang="en-US" sz="2400" dirty="0"/>
          </a:p>
        </p:txBody>
      </p:sp>
      <p:sp>
        <p:nvSpPr>
          <p:cNvPr id="28" name="TextBox 27"/>
          <p:cNvSpPr txBox="1"/>
          <p:nvPr/>
        </p:nvSpPr>
        <p:spPr>
          <a:xfrm>
            <a:off x="3997892" y="4453568"/>
            <a:ext cx="1268361" cy="461665"/>
          </a:xfrm>
          <a:prstGeom prst="rect">
            <a:avLst/>
          </a:prstGeom>
          <a:noFill/>
        </p:spPr>
        <p:txBody>
          <a:bodyPr wrap="square" rtlCol="0">
            <a:spAutoFit/>
          </a:bodyPr>
          <a:lstStyle/>
          <a:p>
            <a:r>
              <a:rPr lang="en-US" sz="2400" dirty="0" smtClean="0"/>
              <a:t>system</a:t>
            </a:r>
            <a:endParaRPr lang="en-US" sz="2400" dirty="0"/>
          </a:p>
        </p:txBody>
      </p:sp>
      <p:cxnSp>
        <p:nvCxnSpPr>
          <p:cNvPr id="29" name="Straight Arrow Connector 28"/>
          <p:cNvCxnSpPr>
            <a:endCxn id="28" idx="3"/>
          </p:cNvCxnSpPr>
          <p:nvPr/>
        </p:nvCxnSpPr>
        <p:spPr>
          <a:xfrm flipH="1">
            <a:off x="5266253" y="3881922"/>
            <a:ext cx="540393" cy="80247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861941" y="4100344"/>
            <a:ext cx="540393" cy="80247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78093" y="3473152"/>
            <a:ext cx="1930630" cy="461665"/>
          </a:xfrm>
          <a:prstGeom prst="rect">
            <a:avLst/>
          </a:prstGeom>
          <a:noFill/>
        </p:spPr>
        <p:txBody>
          <a:bodyPr wrap="square" rtlCol="0">
            <a:spAutoFit/>
          </a:bodyPr>
          <a:lstStyle/>
          <a:p>
            <a:r>
              <a:rPr lang="en-US" sz="2400" dirty="0" smtClean="0"/>
              <a:t>Internal force</a:t>
            </a:r>
            <a:endParaRPr lang="en-US" sz="2400" dirty="0"/>
          </a:p>
        </p:txBody>
      </p:sp>
      <p:sp>
        <p:nvSpPr>
          <p:cNvPr id="35" name="TextBox 34"/>
          <p:cNvSpPr txBox="1"/>
          <p:nvPr/>
        </p:nvSpPr>
        <p:spPr>
          <a:xfrm>
            <a:off x="7802498" y="3700982"/>
            <a:ext cx="1930630" cy="461665"/>
          </a:xfrm>
          <a:prstGeom prst="rect">
            <a:avLst/>
          </a:prstGeom>
          <a:noFill/>
        </p:spPr>
        <p:txBody>
          <a:bodyPr wrap="square" rtlCol="0">
            <a:spAutoFit/>
          </a:bodyPr>
          <a:lstStyle/>
          <a:p>
            <a:r>
              <a:rPr lang="en-US" sz="2400" dirty="0" smtClean="0"/>
              <a:t>External force</a:t>
            </a:r>
            <a:endParaRPr lang="en-US" sz="2400" dirty="0"/>
          </a:p>
        </p:txBody>
      </p:sp>
    </p:spTree>
    <p:extLst>
      <p:ext uri="{BB962C8B-B14F-4D97-AF65-F5344CB8AC3E}">
        <p14:creationId xmlns:p14="http://schemas.microsoft.com/office/powerpoint/2010/main" val="7700110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second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left"/>
                    </m:oMathParaPr>
                    <m:oMath xmlns:m="http://schemas.openxmlformats.org/officeDocument/2006/math">
                      <m:sSub>
                        <m:sSubPr>
                          <m:ctrlPr>
                            <a:rPr lang="en-US" sz="4000" i="1" smtClean="0">
                              <a:latin typeface="Cambria Math" panose="02040503050406030204" pitchFamily="18" charset="0"/>
                            </a:rPr>
                          </m:ctrlPr>
                        </m:sSubPr>
                        <m:e>
                          <m:acc>
                            <m:accPr>
                              <m:chr m:val="⃗"/>
                              <m:ctrlPr>
                                <a:rPr lang="en-US" sz="4000" i="1">
                                  <a:latin typeface="Cambria Math" panose="02040503050406030204" pitchFamily="18" charset="0"/>
                                </a:rPr>
                              </m:ctrlPr>
                            </m:accPr>
                            <m:e>
                              <m:r>
                                <a:rPr lang="en-US" sz="4000" i="1">
                                  <a:latin typeface="Cambria Math" panose="02040503050406030204" pitchFamily="18" charset="0"/>
                                </a:rPr>
                                <m:t>𝐹</m:t>
                              </m:r>
                            </m:e>
                          </m:acc>
                        </m:e>
                        <m:sub>
                          <m:r>
                            <a:rPr lang="en-US" sz="4000" i="1">
                              <a:latin typeface="Cambria Math" panose="02040503050406030204" pitchFamily="18" charset="0"/>
                            </a:rPr>
                            <m:t>𝑛𝑒𝑡</m:t>
                          </m:r>
                        </m:sub>
                      </m:sSub>
                      <m:r>
                        <a:rPr lang="en-US" sz="4000" i="1">
                          <a:latin typeface="Cambria Math" panose="02040503050406030204" pitchFamily="18" charset="0"/>
                        </a:rPr>
                        <m:t>=</m:t>
                      </m:r>
                      <m:r>
                        <a:rPr lang="en-US" sz="4000" b="0" i="1" smtClean="0">
                          <a:latin typeface="Cambria Math" panose="02040503050406030204" pitchFamily="18" charset="0"/>
                        </a:rPr>
                        <m:t>𝑚</m:t>
                      </m:r>
                      <m:acc>
                        <m:accPr>
                          <m:chr m:val="⃗"/>
                          <m:ctrlPr>
                            <a:rPr lang="en-US" sz="4000" i="1">
                              <a:latin typeface="Cambria Math" panose="02040503050406030204" pitchFamily="18" charset="0"/>
                            </a:rPr>
                          </m:ctrlPr>
                        </m:accPr>
                        <m:e>
                          <m:r>
                            <a:rPr lang="en-US" sz="4000" i="1">
                              <a:latin typeface="Cambria Math"/>
                            </a:rPr>
                            <m:t>𝑎</m:t>
                          </m:r>
                        </m:e>
                      </m:acc>
                    </m:oMath>
                  </m:oMathPara>
                </a14:m>
                <a:endParaRPr lang="en-US" sz="4000" dirty="0" smtClean="0"/>
              </a:p>
              <a:p>
                <a:pPr marL="0" indent="0">
                  <a:buNone/>
                </a:pPr>
                <a:endParaRPr lang="en-US" sz="4000" dirty="0" smtClean="0"/>
              </a:p>
              <a:p>
                <a:pPr marL="0" indent="0">
                  <a:buNone/>
                </a:pPr>
                <a14:m>
                  <m:oMathPara xmlns:m="http://schemas.openxmlformats.org/officeDocument/2006/math">
                    <m:oMathParaPr>
                      <m:jc m:val="left"/>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𝐹</m:t>
                          </m:r>
                        </m:e>
                        <m:sub>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𝑛𝑒𝑡</m:t>
                              </m:r>
                            </m:e>
                            <m:sub>
                              <m:r>
                                <a:rPr lang="en-US" sz="3600" b="0" i="1" smtClean="0">
                                  <a:latin typeface="Cambria Math" panose="02040503050406030204" pitchFamily="18" charset="0"/>
                                </a:rPr>
                                <m:t>𝑥</m:t>
                              </m:r>
                            </m:sub>
                          </m:sSub>
                        </m:sub>
                      </m:sSub>
                      <m:r>
                        <a:rPr lang="en-US" sz="3600" b="0" i="1" smtClean="0">
                          <a:latin typeface="Cambria Math" panose="02040503050406030204" pitchFamily="18" charset="0"/>
                        </a:rPr>
                        <m:t>=</m:t>
                      </m:r>
                      <m:r>
                        <a:rPr lang="en-US" sz="3600" b="0" i="1" smtClean="0">
                          <a:latin typeface="Cambria Math" panose="02040503050406030204" pitchFamily="18" charset="0"/>
                        </a:rPr>
                        <m:t>𝑚</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𝑎</m:t>
                          </m:r>
                        </m:e>
                        <m:sub>
                          <m:r>
                            <a:rPr lang="en-US" sz="3600" b="0" i="1" smtClean="0">
                              <a:latin typeface="Cambria Math" panose="02040503050406030204" pitchFamily="18" charset="0"/>
                            </a:rPr>
                            <m:t>𝑥</m:t>
                          </m:r>
                        </m:sub>
                      </m:sSub>
                      <m:sSub>
                        <m:sSubPr>
                          <m:ctrlPr>
                            <a:rPr lang="en-US" sz="3600" i="1">
                              <a:latin typeface="Cambria Math" panose="02040503050406030204" pitchFamily="18" charset="0"/>
                            </a:rPr>
                          </m:ctrlPr>
                        </m:sSubPr>
                        <m:e>
                          <m:r>
                            <a:rPr lang="en-US" sz="3600" b="0" i="1" smtClean="0">
                              <a:latin typeface="Cambria Math" panose="02040503050406030204" pitchFamily="18" charset="0"/>
                            </a:rPr>
                            <m:t>       </m:t>
                          </m:r>
                          <m:r>
                            <a:rPr lang="en-US" sz="3600" i="1">
                              <a:latin typeface="Cambria Math" panose="02040503050406030204" pitchFamily="18" charset="0"/>
                            </a:rPr>
                            <m:t>𝐹</m:t>
                          </m:r>
                        </m:e>
                        <m:sub>
                          <m:sSub>
                            <m:sSubPr>
                              <m:ctrlPr>
                                <a:rPr lang="en-US" sz="3600" i="1">
                                  <a:latin typeface="Cambria Math" panose="02040503050406030204" pitchFamily="18" charset="0"/>
                                </a:rPr>
                              </m:ctrlPr>
                            </m:sSubPr>
                            <m:e>
                              <m:r>
                                <a:rPr lang="en-US" sz="3600" i="1">
                                  <a:latin typeface="Cambria Math" panose="02040503050406030204" pitchFamily="18" charset="0"/>
                                </a:rPr>
                                <m:t>𝑛𝑒𝑡</m:t>
                              </m:r>
                            </m:e>
                            <m:sub>
                              <m:r>
                                <a:rPr lang="en-US" sz="3600" i="1">
                                  <a:latin typeface="Cambria Math" panose="02040503050406030204" pitchFamily="18" charset="0"/>
                                </a:rPr>
                                <m:t>𝑥</m:t>
                              </m:r>
                            </m:sub>
                          </m:sSub>
                        </m:sub>
                      </m:sSub>
                      <m:r>
                        <a:rPr lang="en-US" sz="3600" b="0" i="1" smtClean="0">
                          <a:latin typeface="Cambria Math" panose="02040503050406030204" pitchFamily="18" charset="0"/>
                        </a:rPr>
                        <m:t>=</m:t>
                      </m:r>
                      <m:nary>
                        <m:naryPr>
                          <m:chr m:val="∑"/>
                          <m:ctrlPr>
                            <a:rPr lang="en-US" sz="3600" b="0" i="1" smtClean="0">
                              <a:latin typeface="Cambria Math" panose="02040503050406030204" pitchFamily="18" charset="0"/>
                            </a:rPr>
                          </m:ctrlPr>
                        </m:naryPr>
                        <m:sub>
                          <m:r>
                            <m:rPr>
                              <m:brk m:alnAt="23"/>
                            </m:rPr>
                            <a:rPr lang="en-US" sz="3600" b="0" i="1" smtClean="0">
                              <a:latin typeface="Cambria Math" panose="02040503050406030204" pitchFamily="18" charset="0"/>
                            </a:rPr>
                            <m:t>𝑖</m:t>
                          </m:r>
                          <m:r>
                            <a:rPr lang="en-US" sz="3600" b="0" i="1" smtClean="0">
                              <a:latin typeface="Cambria Math" panose="02040503050406030204" pitchFamily="18" charset="0"/>
                            </a:rPr>
                            <m:t>=</m:t>
                          </m:r>
                          <m:r>
                            <a:rPr lang="en-US" sz="3600" b="0" i="1" smtClean="0">
                              <a:latin typeface="Cambria Math" panose="02040503050406030204" pitchFamily="18" charset="0"/>
                            </a:rPr>
                            <m:t>1</m:t>
                          </m:r>
                        </m:sub>
                        <m:sup>
                          <m:r>
                            <a:rPr lang="en-US" sz="3600" b="0" i="1" smtClean="0">
                              <a:latin typeface="Cambria Math" panose="02040503050406030204" pitchFamily="18" charset="0"/>
                            </a:rPr>
                            <m:t>𝑁</m:t>
                          </m:r>
                        </m:sup>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𝐹</m:t>
                              </m:r>
                            </m:e>
                            <m:sub>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𝑖</m:t>
                                  </m:r>
                                </m:e>
                                <m:sub>
                                  <m:r>
                                    <a:rPr lang="en-US" sz="3600" b="0" i="1" smtClean="0">
                                      <a:latin typeface="Cambria Math" panose="02040503050406030204" pitchFamily="18" charset="0"/>
                                    </a:rPr>
                                    <m:t>𝑥</m:t>
                                  </m:r>
                                </m:sub>
                              </m:sSub>
                            </m:sub>
                          </m:sSub>
                        </m:e>
                      </m:nary>
                    </m:oMath>
                  </m:oMathPara>
                </a14:m>
                <a:endParaRPr lang="en-US" sz="3600" dirty="0" smtClean="0"/>
              </a:p>
              <a:p>
                <a:pPr marL="0" indent="0">
                  <a:buNone/>
                </a:pPr>
                <a14:m>
                  <m:oMathPara xmlns:m="http://schemas.openxmlformats.org/officeDocument/2006/math">
                    <m:oMathParaPr>
                      <m:jc m:val="left"/>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𝐹</m:t>
                          </m:r>
                        </m:e>
                        <m:sub>
                          <m:sSub>
                            <m:sSubPr>
                              <m:ctrlPr>
                                <a:rPr lang="en-US" sz="3600" i="1">
                                  <a:latin typeface="Cambria Math" panose="02040503050406030204" pitchFamily="18" charset="0"/>
                                </a:rPr>
                              </m:ctrlPr>
                            </m:sSubPr>
                            <m:e>
                              <m:r>
                                <a:rPr lang="en-US" sz="3600" i="1">
                                  <a:latin typeface="Cambria Math" panose="02040503050406030204" pitchFamily="18" charset="0"/>
                                </a:rPr>
                                <m:t>𝑛𝑒𝑡</m:t>
                              </m:r>
                            </m:e>
                            <m:sub>
                              <m:r>
                                <a:rPr lang="en-US" sz="3600" b="0" i="1" smtClean="0">
                                  <a:latin typeface="Cambria Math" panose="02040503050406030204" pitchFamily="18" charset="0"/>
                                </a:rPr>
                                <m:t>𝑦</m:t>
                              </m:r>
                            </m:sub>
                          </m:sSub>
                        </m:sub>
                      </m:sSub>
                      <m:r>
                        <a:rPr lang="en-US" sz="3600" i="1">
                          <a:latin typeface="Cambria Math" panose="02040503050406030204" pitchFamily="18" charset="0"/>
                        </a:rPr>
                        <m:t>=</m:t>
                      </m:r>
                      <m:r>
                        <a:rPr lang="en-US" sz="3600" i="1">
                          <a:latin typeface="Cambria Math" panose="02040503050406030204" pitchFamily="18" charset="0"/>
                        </a:rPr>
                        <m:t>𝑚</m:t>
                      </m:r>
                      <m:sSub>
                        <m:sSubPr>
                          <m:ctrlPr>
                            <a:rPr lang="en-US" sz="3600" i="1">
                              <a:latin typeface="Cambria Math" panose="02040503050406030204" pitchFamily="18" charset="0"/>
                            </a:rPr>
                          </m:ctrlPr>
                        </m:sSubPr>
                        <m:e>
                          <m:r>
                            <a:rPr lang="en-US" sz="3600" i="1">
                              <a:latin typeface="Cambria Math" panose="02040503050406030204" pitchFamily="18" charset="0"/>
                            </a:rPr>
                            <m:t>𝑎</m:t>
                          </m:r>
                        </m:e>
                        <m:sub>
                          <m:r>
                            <a:rPr lang="en-US" sz="3600" b="0" i="1" smtClean="0">
                              <a:latin typeface="Cambria Math" panose="02040503050406030204" pitchFamily="18" charset="0"/>
                            </a:rPr>
                            <m:t>𝑦</m:t>
                          </m:r>
                        </m:sub>
                      </m:sSub>
                    </m:oMath>
                  </m:oMathPara>
                </a14:m>
                <a:endParaRPr lang="en-US" sz="3600" dirty="0" smtClean="0"/>
              </a:p>
              <a:p>
                <a:pPr marL="0" indent="0">
                  <a:buNone/>
                </a:pPr>
                <a:endParaRPr lang="en-US" sz="3000" dirty="0" smtClean="0"/>
              </a:p>
              <a:p>
                <a:pPr marL="0" indent="0">
                  <a:buNone/>
                </a:pPr>
                <a14:m>
                  <m:oMathPara xmlns:m="http://schemas.openxmlformats.org/officeDocument/2006/math">
                    <m:oMathParaPr>
                      <m:jc m:val="left"/>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𝐹</m:t>
                          </m:r>
                        </m:e>
                        <m:sub>
                          <m:sSub>
                            <m:sSubPr>
                              <m:ctrlPr>
                                <a:rPr lang="en-US" sz="3600" i="1">
                                  <a:latin typeface="Cambria Math" panose="02040503050406030204" pitchFamily="18" charset="0"/>
                                </a:rPr>
                              </m:ctrlPr>
                            </m:sSubPr>
                            <m:e>
                              <m:r>
                                <a:rPr lang="en-US" sz="3600" i="1">
                                  <a:latin typeface="Cambria Math" panose="02040503050406030204" pitchFamily="18" charset="0"/>
                                </a:rPr>
                                <m:t>𝑛𝑒𝑡</m:t>
                              </m:r>
                            </m:e>
                            <m:sub>
                              <m:r>
                                <a:rPr lang="en-US" sz="3600" b="0" i="1" smtClean="0">
                                  <a:latin typeface="Cambria Math" panose="02040503050406030204" pitchFamily="18" charset="0"/>
                                </a:rPr>
                                <m:t>𝑧</m:t>
                              </m:r>
                            </m:sub>
                          </m:sSub>
                        </m:sub>
                      </m:sSub>
                      <m:r>
                        <a:rPr lang="en-US" sz="3600" i="1">
                          <a:latin typeface="Cambria Math" panose="02040503050406030204" pitchFamily="18" charset="0"/>
                        </a:rPr>
                        <m:t>=</m:t>
                      </m:r>
                      <m:r>
                        <a:rPr lang="en-US" sz="3600" i="1">
                          <a:latin typeface="Cambria Math" panose="02040503050406030204" pitchFamily="18" charset="0"/>
                        </a:rPr>
                        <m:t>𝑚</m:t>
                      </m:r>
                      <m:sSub>
                        <m:sSubPr>
                          <m:ctrlPr>
                            <a:rPr lang="en-US" sz="3600" i="1">
                              <a:latin typeface="Cambria Math" panose="02040503050406030204" pitchFamily="18" charset="0"/>
                            </a:rPr>
                          </m:ctrlPr>
                        </m:sSubPr>
                        <m:e>
                          <m:r>
                            <a:rPr lang="en-US" sz="3600" i="1">
                              <a:latin typeface="Cambria Math" panose="02040503050406030204" pitchFamily="18" charset="0"/>
                            </a:rPr>
                            <m:t>𝑎</m:t>
                          </m:r>
                        </m:e>
                        <m:sub>
                          <m:r>
                            <a:rPr lang="en-US" sz="3600" b="0" i="1" smtClean="0">
                              <a:latin typeface="Cambria Math" panose="02040503050406030204" pitchFamily="18" charset="0"/>
                            </a:rPr>
                            <m:t>𝑧</m:t>
                          </m:r>
                        </m:sub>
                      </m:sSub>
                    </m:oMath>
                  </m:oMathPara>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504494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3387</TotalTime>
  <Words>448</Words>
  <Application>Microsoft Office PowerPoint</Application>
  <PresentationFormat>Widescreen</PresentationFormat>
  <Paragraphs>151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PowerPoint Presentation</vt:lpstr>
      <vt:lpstr>Force and Motion I</vt:lpstr>
      <vt:lpstr>PowerPoint Presentation</vt:lpstr>
      <vt:lpstr>PowerPoint Presentation</vt:lpstr>
      <vt:lpstr>Newton’s First Law</vt:lpstr>
      <vt:lpstr>PowerPoint Presentation</vt:lpstr>
      <vt:lpstr>PowerPoint Presentation</vt:lpstr>
      <vt:lpstr>Definitions</vt:lpstr>
      <vt:lpstr>Newton’s second law:</vt:lpstr>
      <vt:lpstr>PowerPoint Presentation</vt:lpstr>
      <vt:lpstr>PowerPoint Presentation</vt:lpstr>
      <vt:lpstr>Some particular Forces</vt:lpstr>
      <vt:lpstr>PowerPoint Presentation</vt:lpstr>
      <vt:lpstr>PowerPoint Presentation</vt:lpstr>
      <vt:lpstr>Newton’s Third Law.</vt:lpstr>
      <vt:lpstr>PowerPoint Presentation</vt:lpstr>
      <vt:lpstr>Applying Newton’s Laws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dc:title>
  <dc:creator>Saleh Al-Quraishi</dc:creator>
  <cp:lastModifiedBy>Saleh Al-Quraishi</cp:lastModifiedBy>
  <cp:revision>288</cp:revision>
  <dcterms:created xsi:type="dcterms:W3CDTF">2017-06-14T12:30:22Z</dcterms:created>
  <dcterms:modified xsi:type="dcterms:W3CDTF">2017-10-11T12:56:13Z</dcterms:modified>
</cp:coreProperties>
</file>