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ohammed" initials="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8" d="100"/>
          <a:sy n="108" d="100"/>
        </p:scale>
        <p:origin x="-58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84EC6C-1F56-4A7A-A13E-BF7ABD4A83C0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4D79E1-CEA0-469C-9D30-6C4579296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672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1835-C7DC-42F1-BE94-A6F10B138F2B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9CFE-433B-4040-A039-307537B0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847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1835-C7DC-42F1-BE94-A6F10B138F2B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9CFE-433B-4040-A039-307537B0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613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1835-C7DC-42F1-BE94-A6F10B138F2B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9CFE-433B-4040-A039-307537B0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161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1835-C7DC-42F1-BE94-A6F10B138F2B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9CFE-433B-4040-A039-307537B0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086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1835-C7DC-42F1-BE94-A6F10B138F2B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9CFE-433B-4040-A039-307537B0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198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1835-C7DC-42F1-BE94-A6F10B138F2B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9CFE-433B-4040-A039-307537B0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123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1835-C7DC-42F1-BE94-A6F10B138F2B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9CFE-433B-4040-A039-307537B0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921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1835-C7DC-42F1-BE94-A6F10B138F2B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9CFE-433B-4040-A039-307537B0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997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1835-C7DC-42F1-BE94-A6F10B138F2B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9CFE-433B-4040-A039-307537B0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748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1835-C7DC-42F1-BE94-A6F10B138F2B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9CFE-433B-4040-A039-307537B0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040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1835-C7DC-42F1-BE94-A6F10B138F2B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9CFE-433B-4040-A039-307537B0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61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B1835-C7DC-42F1-BE94-A6F10B138F2B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99CFE-433B-4040-A039-307537B0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736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4" Type="http://schemas.openxmlformats.org/officeDocument/2006/relationships/image" Target="../media/image4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8714" y="2421925"/>
            <a:ext cx="9144000" cy="12109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/>
            </a:r>
            <a:br>
              <a:rPr lang="en-US" b="1" dirty="0"/>
            </a:br>
            <a:r>
              <a:rPr lang="en-US" sz="6700" b="1" dirty="0" smtClean="0"/>
              <a:t>Vectors</a:t>
            </a:r>
            <a:endParaRPr lang="en-US" sz="6700" b="1" dirty="0"/>
          </a:p>
        </p:txBody>
      </p:sp>
    </p:spTree>
    <p:extLst>
      <p:ext uri="{BB962C8B-B14F-4D97-AF65-F5344CB8AC3E}">
        <p14:creationId xmlns:p14="http://schemas.microsoft.com/office/powerpoint/2010/main" val="1201353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vectors, Adding vectors by components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81676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A unit vector is a vector that has a magnitude of exactly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one</a:t>
                </a:r>
                <a:r>
                  <a:rPr lang="en-US" dirty="0" smtClean="0"/>
                  <a:t> and point at a particular direction.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We use the unit vectors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</m:acc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acc>
                  </m:oMath>
                </a14:m>
                <a:r>
                  <a:rPr lang="en-US" dirty="0" smtClean="0"/>
                  <a:t> as unit vectors that  are pointed at the positive direction of </a:t>
                </a:r>
                <a:r>
                  <a:rPr lang="en-US" dirty="0" err="1" smtClean="0"/>
                  <a:t>x,y</a:t>
                </a:r>
                <a:r>
                  <a:rPr lang="en-US" dirty="0" smtClean="0"/>
                  <a:t>, and z axes.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816765"/>
              </a:xfrm>
              <a:blipFill rotWithShape="0">
                <a:blip r:embed="rId3"/>
                <a:stretch>
                  <a:fillRect l="-1217" t="-20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>
            <a:off x="8478978" y="5465272"/>
            <a:ext cx="1737360" cy="0"/>
          </a:xfrm>
          <a:prstGeom prst="straightConnector1">
            <a:avLst/>
          </a:prstGeom>
          <a:ln w="1905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H="1" flipV="1">
            <a:off x="8478305" y="4203297"/>
            <a:ext cx="672" cy="1261976"/>
          </a:xfrm>
          <a:prstGeom prst="straightConnector1">
            <a:avLst/>
          </a:prstGeom>
          <a:ln w="1905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066441" y="5841556"/>
            <a:ext cx="3946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x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0234440" y="5146453"/>
            <a:ext cx="453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y</a:t>
            </a:r>
            <a:endParaRPr lang="en-US" sz="3200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8475910" y="4999708"/>
            <a:ext cx="0" cy="457200"/>
          </a:xfrm>
          <a:prstGeom prst="straightConnector1">
            <a:avLst/>
          </a:prstGeom>
          <a:ln w="5080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7492178" y="5500758"/>
            <a:ext cx="968984" cy="735859"/>
          </a:xfrm>
          <a:prstGeom prst="straightConnector1">
            <a:avLst/>
          </a:prstGeom>
          <a:ln w="1905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038644" y="3865199"/>
            <a:ext cx="453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z</a:t>
            </a:r>
            <a:endParaRPr lang="en-US" sz="3200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8492268" y="5470189"/>
            <a:ext cx="457200" cy="0"/>
          </a:xfrm>
          <a:prstGeom prst="straightConnector1">
            <a:avLst/>
          </a:prstGeom>
          <a:ln w="5080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8126508" y="5456908"/>
            <a:ext cx="365760" cy="274320"/>
          </a:xfrm>
          <a:prstGeom prst="straightConnector1">
            <a:avLst/>
          </a:prstGeom>
          <a:ln w="5080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7822423" y="5269162"/>
                <a:ext cx="3946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acc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2423" y="5269162"/>
                <a:ext cx="394631" cy="58477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949468" y="5035469"/>
                <a:ext cx="3946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acc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9468" y="5035469"/>
                <a:ext cx="394631" cy="58477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8461162" y="4552349"/>
                <a:ext cx="394631" cy="6111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acc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1162" y="4552349"/>
                <a:ext cx="394631" cy="611193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Content Placeholder 2"/>
              <p:cNvSpPr txBox="1">
                <a:spLocks/>
              </p:cNvSpPr>
              <p:nvPr/>
            </p:nvSpPr>
            <p:spPr>
              <a:xfrm>
                <a:off x="1101657" y="4630998"/>
                <a:ext cx="3845943" cy="73741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32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e>
                      </m:acc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32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</m:e>
                      </m:acc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+ </m:t>
                      </m:r>
                      <m:acc>
                        <m:accPr>
                          <m:chr m:val="⃗"/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32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6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1657" y="4630998"/>
                <a:ext cx="3845943" cy="737419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Content Placeholder 2"/>
              <p:cNvSpPr txBox="1">
                <a:spLocks/>
              </p:cNvSpPr>
              <p:nvPr/>
            </p:nvSpPr>
            <p:spPr>
              <a:xfrm>
                <a:off x="1070653" y="5506331"/>
                <a:ext cx="4102510" cy="73741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acc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32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32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acc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32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32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acc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7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0653" y="5506331"/>
                <a:ext cx="4102510" cy="737419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26047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 txBox="1">
                <a:spLocks noGrp="1"/>
              </p:cNvSpPr>
              <p:nvPr>
                <p:ph idx="1"/>
              </p:nvPr>
            </p:nvSpPr>
            <p:spPr>
              <a:xfrm>
                <a:off x="404447" y="606425"/>
                <a:ext cx="11517922" cy="55705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3200" dirty="0" smtClean="0"/>
                  <a:t>Addition of two vectors:</a:t>
                </a:r>
              </a:p>
              <a:p>
                <a:pPr marL="0" indent="0">
                  <a:buNone/>
                </a:pPr>
                <a:r>
                  <a:rPr lang="en-US" sz="320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sz="32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2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acc>
                      <m:accPr>
                        <m:chr m:val="̂"/>
                        <m:ctrlPr>
                          <a:rPr lang="en-US" sz="32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acc>
                    <m:r>
                      <a:rPr lang="en-US" sz="32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20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acc>
                      <m:accPr>
                        <m:chr m:val="̂"/>
                        <m:ctrlPr>
                          <a:rPr lang="en-US" sz="32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smtClean="0"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</m:acc>
                    <m:r>
                      <a:rPr lang="en-US" sz="320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200" i="1" smtClean="0">
                            <a:latin typeface="Cambria Math" panose="02040503050406030204" pitchFamily="18" charset="0"/>
                          </a:rPr>
                          <m:t>𝑧</m:t>
                        </m:r>
                      </m:sub>
                    </m:sSub>
                    <m:acc>
                      <m:accPr>
                        <m:chr m:val="̂"/>
                        <m:ctrlPr>
                          <a:rPr lang="en-US" sz="32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acc>
                  </m:oMath>
                </a14:m>
                <a:r>
                  <a:rPr lang="en-US" sz="3200" dirty="0" smtClean="0"/>
                  <a:t>  and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/>
                          </a:rPr>
                          <m:t>𝑏</m:t>
                        </m:r>
                      </m:e>
                    </m:acc>
                    <m:r>
                      <a:rPr lang="en-US" sz="32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acc>
                      <m:accPr>
                        <m:chr m:val="̂"/>
                        <m:ctrlPr>
                          <a:rPr lang="en-US" sz="32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acc>
                    <m:r>
                      <a:rPr lang="en-US" sz="32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acc>
                      <m:accPr>
                        <m:chr m:val="̂"/>
                        <m:ctrlPr>
                          <a:rPr lang="en-US" sz="32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</m:acc>
                    <m:r>
                      <a:rPr lang="en-US" sz="32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𝑧</m:t>
                        </m:r>
                      </m:sub>
                    </m:sSub>
                    <m:acc>
                      <m:accPr>
                        <m:chr m:val="̂"/>
                        <m:ctrlPr>
                          <a:rPr lang="en-US" sz="32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acc>
                  </m:oMath>
                </a14:m>
                <a:r>
                  <a:rPr lang="en-US" sz="3200" dirty="0" smtClean="0"/>
                  <a:t> </a:t>
                </a:r>
              </a:p>
              <a:p>
                <a:pPr marL="0" indent="0">
                  <a:buNone/>
                </a:pPr>
                <a:endParaRPr lang="en-US" sz="3200" i="1" dirty="0" smtClean="0"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en-US" sz="3200" i="1" dirty="0">
                    <a:latin typeface="Cambria Math"/>
                  </a:rPr>
                  <a:t> </a:t>
                </a:r>
                <a:r>
                  <a:rPr lang="en-US" sz="3200" i="1" dirty="0" smtClean="0">
                    <a:latin typeface="Cambria Math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/>
                          </a:rPr>
                          <m:t>𝑐</m:t>
                        </m:r>
                      </m:e>
                    </m:acc>
                    <m:r>
                      <a:rPr lang="en-US" sz="3200" i="1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en-US" sz="32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sz="3200" b="0" i="0" smtClean="0">
                        <a:latin typeface="Cambria Math"/>
                      </a:rPr>
                      <m:t>+</m:t>
                    </m:r>
                    <m:acc>
                      <m:accPr>
                        <m:chr m:val="⃗"/>
                        <m:ctrlPr>
                          <a:rPr lang="en-US" sz="32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sz="3200" dirty="0" smtClean="0"/>
                  <a:t>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32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3200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𝑥</m:t>
                        </m:r>
                      </m:sub>
                    </m:sSub>
                  </m:oMath>
                </a14:m>
                <a:endParaRPr lang="en-US" sz="3200" dirty="0" smtClean="0"/>
              </a:p>
              <a:p>
                <a:pPr marL="0" indent="0">
                  <a:buNone/>
                </a:pPr>
                <a:r>
                  <a:rPr lang="en-US" sz="3200" dirty="0" smtClean="0"/>
                  <a:t>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𝑦</m:t>
                        </m:r>
                      </m:sub>
                    </m:sSub>
                    <m:r>
                      <a:rPr lang="en-US" sz="32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𝑦</m:t>
                        </m:r>
                      </m:sub>
                    </m:sSub>
                    <m:r>
                      <a:rPr lang="en-US" sz="3200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𝑦</m:t>
                        </m:r>
                      </m:sub>
                    </m:sSub>
                  </m:oMath>
                </a14:m>
                <a:endParaRPr lang="en-US" sz="3200" dirty="0" smtClean="0"/>
              </a:p>
              <a:p>
                <a:pPr marL="0" indent="0">
                  <a:buNone/>
                </a:pPr>
                <a:r>
                  <a:rPr lang="en-US" sz="3200" dirty="0" smtClean="0"/>
                  <a:t>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𝑧</m:t>
                        </m:r>
                      </m:sub>
                    </m:sSub>
                    <m:r>
                      <a:rPr lang="en-US" sz="32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𝑧</m:t>
                        </m:r>
                      </m:sub>
                    </m:sSub>
                    <m:r>
                      <a:rPr lang="en-US" sz="3200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𝑧</m:t>
                        </m:r>
                      </m:sub>
                    </m:sSub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Conten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04447" y="606425"/>
                <a:ext cx="11517922" cy="5570538"/>
              </a:xfrm>
              <a:prstGeom prst="rect">
                <a:avLst/>
              </a:prstGeom>
              <a:blipFill rotWithShape="1">
                <a:blip r:embed="rId3"/>
                <a:stretch>
                  <a:fillRect l="-1323" t="-22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6357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95654"/>
            <a:ext cx="11101754" cy="578130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Vectors and the laws of physics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laws of physics are independent of the choice of coordinates system.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5347501" y="5637010"/>
            <a:ext cx="3420000" cy="0"/>
          </a:xfrm>
          <a:prstGeom prst="straightConnector1">
            <a:avLst/>
          </a:prstGeom>
          <a:ln w="1905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H="1" flipV="1">
            <a:off x="5336792" y="3754315"/>
            <a:ext cx="10708" cy="1891090"/>
          </a:xfrm>
          <a:prstGeom prst="straightConnector1">
            <a:avLst/>
          </a:prstGeom>
          <a:ln w="1905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8823592" y="5256302"/>
            <a:ext cx="3946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x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5120690" y="3269863"/>
            <a:ext cx="453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y</a:t>
            </a: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750456" y="4369971"/>
                <a:ext cx="688491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0456" y="4369971"/>
                <a:ext cx="688491" cy="70788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/>
          <p:cNvCxnSpPr/>
          <p:nvPr/>
        </p:nvCxnSpPr>
        <p:spPr>
          <a:xfrm flipV="1">
            <a:off x="5356294" y="4343252"/>
            <a:ext cx="2038036" cy="1265485"/>
          </a:xfrm>
          <a:prstGeom prst="straightConnector1">
            <a:avLst/>
          </a:prstGeom>
          <a:ln w="6350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5356294" y="4537857"/>
            <a:ext cx="3600000" cy="1080000"/>
          </a:xfrm>
          <a:prstGeom prst="straightConnector1">
            <a:avLst/>
          </a:prstGeom>
          <a:ln w="1905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020908" y="4314781"/>
            <a:ext cx="6506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X’</a:t>
            </a:r>
            <a:endParaRPr lang="en-US" sz="3200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4634376" y="3817444"/>
            <a:ext cx="720000" cy="1800000"/>
          </a:xfrm>
          <a:prstGeom prst="straightConnector1">
            <a:avLst/>
          </a:prstGeom>
          <a:ln w="1905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211515" y="3525056"/>
            <a:ext cx="5451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Y’</a:t>
            </a: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956551" y="2327271"/>
                <a:ext cx="2446072" cy="19647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/>
                            </a:rPr>
                          </m:ctrlPr>
                        </m:radPr>
                        <m:deg/>
                        <m:e>
                          <m:sSubSup>
                            <m:sSubSup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rad>
                    </m:oMath>
                  </m:oMathPara>
                </a14:m>
                <a:endParaRPr lang="en-US" sz="2400" dirty="0" smtClean="0"/>
              </a:p>
              <a:p>
                <a:endParaRPr lang="en-US" sz="24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/>
                            </a:rPr>
                          </m:ctrlPr>
                        </m:radPr>
                        <m:deg/>
                        <m:e>
                          <m:sSubSup>
                            <m:sSubSup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sSup>
                                <m:sSupPr>
                                  <m:ctrlPr>
                                    <a:rPr lang="en-US" sz="240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′</m:t>
                                  </m:r>
                                </m:sup>
                              </m:sSup>
                            </m:sub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sSup>
                                <m:sSupPr>
                                  <m:ctrlPr>
                                    <a:rPr lang="en-US" sz="240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′</m:t>
                                  </m:r>
                                </m:sup>
                              </m:sSup>
                            </m:sub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ra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6551" y="2327271"/>
                <a:ext cx="2446072" cy="196476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28728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78069" y="694592"/>
                <a:ext cx="11500339" cy="5482371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Multiplying Vectors:</a:t>
                </a:r>
              </a:p>
              <a:p>
                <a:r>
                  <a:rPr lang="en-US" dirty="0" smtClean="0"/>
                  <a:t>Multiply a vector by a scalar</a:t>
                </a:r>
              </a:p>
              <a:p>
                <a:pPr marL="0" indent="0">
                  <a:buNone/>
                </a:pPr>
                <a:r>
                  <a:rPr lang="en-US" dirty="0" smtClean="0"/>
                  <a:t>              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𝐶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m</m:t>
                    </m:r>
                    <m:acc>
                      <m:accPr>
                        <m:chr m:val="⃗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𝐴</m:t>
                        </m:r>
                      </m:e>
                    </m:acc>
                  </m:oMath>
                </a14:m>
                <a:r>
                  <a:rPr lang="en-US" dirty="0" smtClean="0"/>
                  <a:t>   </a:t>
                </a:r>
              </a:p>
              <a:p>
                <a:pPr marL="0" indent="0">
                  <a:buNone/>
                </a:pPr>
                <a:r>
                  <a:rPr lang="en-US" dirty="0" smtClean="0"/>
                  <a:t>Vector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𝐶</m:t>
                        </m:r>
                      </m:e>
                    </m:acc>
                  </m:oMath>
                </a14:m>
                <a:r>
                  <a:rPr lang="en-US" dirty="0" smtClean="0"/>
                  <a:t> has the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same direction </a:t>
                </a:r>
                <a:r>
                  <a:rPr lang="en-US" dirty="0" smtClean="0"/>
                  <a:t>as vector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𝐴</m:t>
                        </m:r>
                      </m:e>
                    </m:acc>
                  </m:oMath>
                </a14:m>
                <a:r>
                  <a:rPr lang="en-US" dirty="0" smtClean="0"/>
                  <a:t> and has a magnitude of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m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𝐴</m:t>
                            </m:r>
                          </m:e>
                        </m:acc>
                      </m:e>
                    </m:d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r>
                  <a:rPr lang="en-US" dirty="0" smtClean="0"/>
                  <a:t>Multiply </a:t>
                </a:r>
                <a:r>
                  <a:rPr lang="en-US" dirty="0"/>
                  <a:t>a vector by </a:t>
                </a:r>
                <a:r>
                  <a:rPr lang="en-US" dirty="0" smtClean="0"/>
                  <a:t>another vector: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1428750" lvl="2" indent="-514350">
                  <a:buFont typeface="+mj-lt"/>
                  <a:buAutoNum type="arabicPeriod"/>
                </a:pPr>
                <a:r>
                  <a:rPr lang="en-US" sz="2800" dirty="0" smtClean="0"/>
                  <a:t>Scalar product	 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𝐴</m:t>
                        </m:r>
                      </m:e>
                    </m:acc>
                    <m:r>
                      <a:rPr lang="en-US" sz="2800" i="1" smtClean="0">
                        <a:latin typeface="Cambria Math"/>
                        <a:ea typeface="Cambria Math"/>
                      </a:rPr>
                      <m:t>⋅</m:t>
                    </m:r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𝐵</m:t>
                        </m:r>
                      </m:e>
                    </m:acc>
                    <m:r>
                      <a:rPr lang="en-US" sz="2800" i="1" smtClean="0">
                        <a:latin typeface="Cambria Math"/>
                        <a:ea typeface="Cambria Math"/>
                      </a:rPr>
                      <m:t>≡</m:t>
                    </m:r>
                    <m:d>
                      <m:dPr>
                        <m:begChr m:val="|"/>
                        <m:endChr m:val="|"/>
                        <m:ctrlPr>
                          <a:rPr lang="en-US" sz="28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𝐴</m:t>
                            </m:r>
                          </m:e>
                        </m:acc>
                      </m:e>
                    </m:d>
                    <m:d>
                      <m:dPr>
                        <m:begChr m:val="|"/>
                        <m:endChr m:val="|"/>
                        <m:ctrlPr>
                          <a:rPr lang="en-US" sz="2800" i="1">
                            <a:latin typeface="Cambria Math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𝐵</m:t>
                            </m:r>
                          </m:e>
                        </m:acc>
                      </m:e>
                    </m:d>
                    <m:r>
                      <a:rPr lang="en-US" sz="2800" b="0" i="1" smtClean="0">
                        <a:latin typeface="Cambria Math"/>
                      </a:rPr>
                      <m:t>𝑐𝑜𝑠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𝜃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𝐴</m:t>
                        </m:r>
                      </m:e>
                      <m:sub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sub>
                    </m:sSub>
                    <m:sSub>
                      <m:sSubPr>
                        <m:ctrlPr>
                          <a:rPr lang="en-US" sz="2800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𝐵</m:t>
                        </m:r>
                      </m:e>
                      <m:sub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sub>
                    </m:sSub>
                    <m:r>
                      <a:rPr lang="en-US" sz="2800" b="0" i="1" smtClean="0">
                        <a:latin typeface="Cambria Math"/>
                        <a:ea typeface="Cambria Math"/>
                      </a:rPr>
                      <m:t>+</m:t>
                    </m:r>
                    <m:sSub>
                      <m:sSubPr>
                        <m:ctrlPr>
                          <a:rPr lang="en-US" sz="2800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𝐴</m:t>
                        </m:r>
                      </m:e>
                      <m:sub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𝑦</m:t>
                        </m:r>
                      </m:sub>
                    </m:sSub>
                    <m:sSub>
                      <m:sSubPr>
                        <m:ctrlPr>
                          <a:rPr lang="en-US" sz="2800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𝐵</m:t>
                        </m:r>
                      </m:e>
                      <m:sub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𝑦</m:t>
                        </m:r>
                      </m:sub>
                    </m:sSub>
                    <m:r>
                      <a:rPr lang="en-US" sz="2800" b="0" i="1" smtClean="0">
                        <a:latin typeface="Cambria Math"/>
                        <a:ea typeface="Cambria Math"/>
                      </a:rPr>
                      <m:t>+</m:t>
                    </m:r>
                    <m:sSub>
                      <m:sSubPr>
                        <m:ctrlPr>
                          <a:rPr lang="en-US" sz="2800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𝐴</m:t>
                        </m:r>
                      </m:e>
                      <m:sub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𝑧</m:t>
                        </m:r>
                      </m:sub>
                    </m:sSub>
                    <m:sSub>
                      <m:sSubPr>
                        <m:ctrlPr>
                          <a:rPr lang="en-US" sz="2800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𝐵</m:t>
                        </m:r>
                      </m:e>
                      <m:sub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𝑧</m:t>
                        </m:r>
                      </m:sub>
                    </m:sSub>
                  </m:oMath>
                </a14:m>
                <a:endParaRPr lang="en-US" sz="2800" dirty="0" smtClean="0"/>
              </a:p>
              <a:p>
                <a:pPr marL="1428750" lvl="2" indent="-514350">
                  <a:buFont typeface="+mj-lt"/>
                  <a:buAutoNum type="arabicPeriod"/>
                </a:pPr>
                <a:r>
                  <a:rPr lang="en-US" sz="2800" dirty="0" smtClean="0"/>
                  <a:t>Vector product</a:t>
                </a:r>
                <a:r>
                  <a:rPr lang="en-US" sz="2800" dirty="0"/>
                  <a:t>	</a:t>
                </a:r>
                <a:r>
                  <a:rPr lang="en-US" sz="2800" dirty="0" smtClean="0"/>
                  <a:t> 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</a:rPr>
                          <m:t>𝐴</m:t>
                        </m:r>
                      </m:e>
                    </m:acc>
                    <m:r>
                      <a:rPr lang="en-US" sz="2800" i="1">
                        <a:latin typeface="Cambria Math"/>
                        <a:ea typeface="Cambria Math"/>
                      </a:rPr>
                      <m:t>×</m:t>
                    </m:r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</a:rPr>
                          <m:t>𝐵</m:t>
                        </m:r>
                      </m:e>
                    </m:acc>
                    <m:r>
                      <a:rPr lang="en-US" sz="2800" b="0" i="1" smtClean="0">
                        <a:latin typeface="Cambria Math"/>
                      </a:rPr>
                      <m:t>=</m:t>
                    </m:r>
                    <m:acc>
                      <m:accPr>
                        <m:chr m:val="⃗"/>
                        <m:ctrlPr>
                          <a:rPr lang="en-US" sz="28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𝐶</m:t>
                        </m:r>
                      </m:e>
                    </m:acc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</a:rPr>
                  <a:t>  ,  the magnitude of 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𝐶</m:t>
                            </m:r>
                          </m:e>
                        </m:acc>
                      </m:e>
                    </m:d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</a:rPr>
                  <a:t>=</a:t>
                </a:r>
                <a:r>
                  <a:rPr lang="en-US" sz="2800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8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𝐴</m:t>
                            </m:r>
                          </m:e>
                        </m:acc>
                      </m:e>
                    </m:d>
                    <m:d>
                      <m:dPr>
                        <m:begChr m:val="|"/>
                        <m:endChr m:val="|"/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𝐵</m:t>
                            </m:r>
                          </m:e>
                        </m:acc>
                      </m:e>
                    </m:d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/>
                      </a:rPr>
                      <m:t>𝑠𝑖𝑛</m:t>
                    </m:r>
                    <m:r>
                      <a:rPr lang="en-US" sz="280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𝜃</m:t>
                    </m:r>
                  </m:oMath>
                </a14:m>
                <a:endParaRPr lang="en-US" sz="28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en-US" dirty="0" smtClean="0"/>
                  <a:t>	       and the direction of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𝐶</m:t>
                        </m:r>
                      </m:e>
                    </m:acc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should be perpendicular to both vectors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</m:acc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		       and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𝐵</m:t>
                        </m:r>
                      </m:e>
                    </m:acc>
                  </m:oMath>
                </a14:m>
                <a:r>
                  <a:rPr lang="en-US" dirty="0" smtClean="0"/>
                  <a:t>.</a:t>
                </a:r>
              </a:p>
              <a:p>
                <a:pPr marL="0" indent="0">
                  <a:buNone/>
                </a:pPr>
                <a:r>
                  <a:rPr lang="en-US" dirty="0" smtClean="0"/>
                  <a:t>	</a:t>
                </a:r>
                <a:r>
                  <a:rPr lang="en-US" dirty="0"/>
                  <a:t> </a:t>
                </a:r>
                <a:r>
                  <a:rPr lang="en-US" dirty="0" smtClean="0"/>
                  <a:t>      We use the right hand rule to know the direction.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8069" y="694592"/>
                <a:ext cx="11500339" cy="5482371"/>
              </a:xfrm>
              <a:blipFill rotWithShape="1">
                <a:blip r:embed="rId3"/>
                <a:stretch>
                  <a:fillRect l="-901" t="-2225" b="-8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78105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808" y="545124"/>
            <a:ext cx="11133992" cy="5631840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 smtClean="0"/>
              <a:t>The right hand rule</a:t>
            </a:r>
          </a:p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591150" y="2303778"/>
                <a:ext cx="688491" cy="7866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1150" y="2303778"/>
                <a:ext cx="688491" cy="78662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/>
          <p:cNvCxnSpPr/>
          <p:nvPr/>
        </p:nvCxnSpPr>
        <p:spPr>
          <a:xfrm flipV="1">
            <a:off x="5419927" y="2060054"/>
            <a:ext cx="1800000" cy="1620000"/>
          </a:xfrm>
          <a:prstGeom prst="straightConnector1">
            <a:avLst/>
          </a:prstGeom>
          <a:ln w="6350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5419929" y="2918839"/>
            <a:ext cx="2625033" cy="764724"/>
          </a:xfrm>
          <a:prstGeom prst="straightConnector1">
            <a:avLst/>
          </a:prstGeom>
          <a:ln w="6350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732445" y="3207610"/>
                <a:ext cx="688491" cy="7866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/>
                            </a:rPr>
                            <m:t>𝐴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2445" y="3207610"/>
                <a:ext cx="688491" cy="78662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/>
          <p:cNvCxnSpPr/>
          <p:nvPr/>
        </p:nvCxnSpPr>
        <p:spPr>
          <a:xfrm flipH="1" flipV="1">
            <a:off x="4448909" y="1714501"/>
            <a:ext cx="983211" cy="1965553"/>
          </a:xfrm>
          <a:prstGeom prst="straightConnector1">
            <a:avLst/>
          </a:prstGeom>
          <a:ln w="6350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269835" y="2525526"/>
                <a:ext cx="688491" cy="7866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/>
                            </a:rPr>
                            <m:t>𝐶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9835" y="2525526"/>
                <a:ext cx="688491" cy="78662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 flipV="1">
            <a:off x="5266593" y="2958797"/>
            <a:ext cx="291600" cy="32400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549402" y="2958796"/>
            <a:ext cx="180000" cy="39600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5268048" y="3156796"/>
            <a:ext cx="461354" cy="147671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 flipV="1">
            <a:off x="5729403" y="3156797"/>
            <a:ext cx="144000" cy="36000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 34"/>
          <p:cNvSpPr/>
          <p:nvPr/>
        </p:nvSpPr>
        <p:spPr>
          <a:xfrm>
            <a:off x="6035103" y="3158198"/>
            <a:ext cx="149003" cy="307908"/>
          </a:xfrm>
          <a:custGeom>
            <a:avLst/>
            <a:gdLst>
              <a:gd name="connsiteX0" fmla="*/ 135924 w 149003"/>
              <a:gd name="connsiteY0" fmla="*/ 271849 h 271849"/>
              <a:gd name="connsiteX1" fmla="*/ 135924 w 149003"/>
              <a:gd name="connsiteY1" fmla="*/ 111211 h 271849"/>
              <a:gd name="connsiteX2" fmla="*/ 0 w 149003"/>
              <a:gd name="connsiteY2" fmla="*/ 0 h 271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9003" h="271849">
                <a:moveTo>
                  <a:pt x="135924" y="271849"/>
                </a:moveTo>
                <a:cubicBezTo>
                  <a:pt x="147251" y="214184"/>
                  <a:pt x="158578" y="156519"/>
                  <a:pt x="135924" y="111211"/>
                </a:cubicBezTo>
                <a:cubicBezTo>
                  <a:pt x="113270" y="65903"/>
                  <a:pt x="56635" y="32951"/>
                  <a:pt x="0" y="0"/>
                </a:cubicBezTo>
              </a:path>
            </a:pathLst>
          </a:custGeom>
          <a:noFill/>
          <a:ln w="38100">
            <a:solidFill>
              <a:schemeClr val="tx1"/>
            </a:solidFill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/>
              <p:cNvSpPr/>
              <p:nvPr/>
            </p:nvSpPr>
            <p:spPr>
              <a:xfrm>
                <a:off x="536330" y="2679480"/>
                <a:ext cx="3217985" cy="7866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i="1">
                            <a:latin typeface="Cambria Math"/>
                          </a:rPr>
                          <m:t>𝐴</m:t>
                        </m:r>
                      </m:e>
                    </m:acc>
                    <m:r>
                      <a:rPr lang="en-US" sz="4000" i="1">
                        <a:latin typeface="Cambria Math"/>
                        <a:ea typeface="Cambria Math"/>
                      </a:rPr>
                      <m:t>×</m:t>
                    </m:r>
                    <m:acc>
                      <m:accPr>
                        <m:chr m:val="⃗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i="1">
                            <a:latin typeface="Cambria Math"/>
                          </a:rPr>
                          <m:t>𝐵</m:t>
                        </m:r>
                      </m:e>
                    </m:acc>
                    <m:r>
                      <a:rPr lang="en-US" sz="4000" i="1">
                        <a:latin typeface="Cambria Math"/>
                      </a:rPr>
                      <m:t>=</m:t>
                    </m:r>
                    <m:acc>
                      <m:accPr>
                        <m:chr m:val="⃗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i="1">
                            <a:latin typeface="Cambria Math"/>
                          </a:rPr>
                          <m:t>𝐶</m:t>
                        </m:r>
                      </m:e>
                    </m:acc>
                  </m:oMath>
                </a14:m>
                <a:r>
                  <a:rPr lang="en-US" sz="4000" dirty="0"/>
                  <a:t> </a:t>
                </a:r>
              </a:p>
            </p:txBody>
          </p:sp>
        </mc:Choice>
        <mc:Fallback xmlns="">
          <p:sp>
            <p:nvSpPr>
              <p:cNvPr id="36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330" y="2679480"/>
                <a:ext cx="3217985" cy="78662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Freeform 37"/>
          <p:cNvSpPr/>
          <p:nvPr/>
        </p:nvSpPr>
        <p:spPr>
          <a:xfrm>
            <a:off x="918796" y="2341037"/>
            <a:ext cx="800100" cy="368977"/>
          </a:xfrm>
          <a:custGeom>
            <a:avLst/>
            <a:gdLst>
              <a:gd name="connsiteX0" fmla="*/ 1213339 w 1213339"/>
              <a:gd name="connsiteY0" fmla="*/ 593306 h 602098"/>
              <a:gd name="connsiteX1" fmla="*/ 1011115 w 1213339"/>
              <a:gd name="connsiteY1" fmla="*/ 180067 h 602098"/>
              <a:gd name="connsiteX2" fmla="*/ 668215 w 1213339"/>
              <a:gd name="connsiteY2" fmla="*/ 30598 h 602098"/>
              <a:gd name="connsiteX3" fmla="*/ 307731 w 1213339"/>
              <a:gd name="connsiteY3" fmla="*/ 56975 h 602098"/>
              <a:gd name="connsiteX4" fmla="*/ 0 w 1213339"/>
              <a:gd name="connsiteY4" fmla="*/ 602098 h 602098"/>
              <a:gd name="connsiteX0" fmla="*/ 1213339 w 1213339"/>
              <a:gd name="connsiteY0" fmla="*/ 562814 h 571606"/>
              <a:gd name="connsiteX1" fmla="*/ 1011115 w 1213339"/>
              <a:gd name="connsiteY1" fmla="*/ 149575 h 571606"/>
              <a:gd name="connsiteX2" fmla="*/ 668215 w 1213339"/>
              <a:gd name="connsiteY2" fmla="*/ 106 h 571606"/>
              <a:gd name="connsiteX3" fmla="*/ 211015 w 1213339"/>
              <a:gd name="connsiteY3" fmla="*/ 167160 h 571606"/>
              <a:gd name="connsiteX4" fmla="*/ 0 w 1213339"/>
              <a:gd name="connsiteY4" fmla="*/ 571606 h 571606"/>
              <a:gd name="connsiteX0" fmla="*/ 1213339 w 1213339"/>
              <a:gd name="connsiteY0" fmla="*/ 562814 h 571606"/>
              <a:gd name="connsiteX1" fmla="*/ 1011115 w 1213339"/>
              <a:gd name="connsiteY1" fmla="*/ 149575 h 571606"/>
              <a:gd name="connsiteX2" fmla="*/ 562707 w 1213339"/>
              <a:gd name="connsiteY2" fmla="*/ 106 h 571606"/>
              <a:gd name="connsiteX3" fmla="*/ 211015 w 1213339"/>
              <a:gd name="connsiteY3" fmla="*/ 167160 h 571606"/>
              <a:gd name="connsiteX4" fmla="*/ 0 w 1213339"/>
              <a:gd name="connsiteY4" fmla="*/ 571606 h 571606"/>
              <a:gd name="connsiteX0" fmla="*/ 1213339 w 1213339"/>
              <a:gd name="connsiteY0" fmla="*/ 562934 h 571726"/>
              <a:gd name="connsiteX1" fmla="*/ 1011115 w 1213339"/>
              <a:gd name="connsiteY1" fmla="*/ 149695 h 571726"/>
              <a:gd name="connsiteX2" fmla="*/ 562707 w 1213339"/>
              <a:gd name="connsiteY2" fmla="*/ 226 h 571726"/>
              <a:gd name="connsiteX3" fmla="*/ 140677 w 1213339"/>
              <a:gd name="connsiteY3" fmla="*/ 176073 h 571726"/>
              <a:gd name="connsiteX4" fmla="*/ 0 w 1213339"/>
              <a:gd name="connsiteY4" fmla="*/ 571726 h 571726"/>
              <a:gd name="connsiteX0" fmla="*/ 1274885 w 1274885"/>
              <a:gd name="connsiteY0" fmla="*/ 562934 h 571726"/>
              <a:gd name="connsiteX1" fmla="*/ 1072661 w 1274885"/>
              <a:gd name="connsiteY1" fmla="*/ 149695 h 571726"/>
              <a:gd name="connsiteX2" fmla="*/ 624253 w 1274885"/>
              <a:gd name="connsiteY2" fmla="*/ 226 h 571726"/>
              <a:gd name="connsiteX3" fmla="*/ 202223 w 1274885"/>
              <a:gd name="connsiteY3" fmla="*/ 176073 h 571726"/>
              <a:gd name="connsiteX4" fmla="*/ 0 w 1274885"/>
              <a:gd name="connsiteY4" fmla="*/ 571726 h 571726"/>
              <a:gd name="connsiteX0" fmla="*/ 1318847 w 1318847"/>
              <a:gd name="connsiteY0" fmla="*/ 562934 h 571726"/>
              <a:gd name="connsiteX1" fmla="*/ 1072661 w 1318847"/>
              <a:gd name="connsiteY1" fmla="*/ 149695 h 571726"/>
              <a:gd name="connsiteX2" fmla="*/ 624253 w 1318847"/>
              <a:gd name="connsiteY2" fmla="*/ 226 h 571726"/>
              <a:gd name="connsiteX3" fmla="*/ 202223 w 1318847"/>
              <a:gd name="connsiteY3" fmla="*/ 176073 h 571726"/>
              <a:gd name="connsiteX4" fmla="*/ 0 w 1318847"/>
              <a:gd name="connsiteY4" fmla="*/ 571726 h 571726"/>
              <a:gd name="connsiteX0" fmla="*/ 1318847 w 1318847"/>
              <a:gd name="connsiteY0" fmla="*/ 563635 h 572427"/>
              <a:gd name="connsiteX1" fmla="*/ 1072661 w 1318847"/>
              <a:gd name="connsiteY1" fmla="*/ 150396 h 572427"/>
              <a:gd name="connsiteX2" fmla="*/ 624253 w 1318847"/>
              <a:gd name="connsiteY2" fmla="*/ 927 h 572427"/>
              <a:gd name="connsiteX3" fmla="*/ 211780 w 1318847"/>
              <a:gd name="connsiteY3" fmla="*/ 207695 h 572427"/>
              <a:gd name="connsiteX4" fmla="*/ 0 w 1318847"/>
              <a:gd name="connsiteY4" fmla="*/ 572427 h 572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8847" h="572427">
                <a:moveTo>
                  <a:pt x="1318847" y="563635"/>
                </a:moveTo>
                <a:cubicBezTo>
                  <a:pt x="1263162" y="403908"/>
                  <a:pt x="1188427" y="244181"/>
                  <a:pt x="1072661" y="150396"/>
                </a:cubicBezTo>
                <a:cubicBezTo>
                  <a:pt x="956895" y="56611"/>
                  <a:pt x="767733" y="-8623"/>
                  <a:pt x="624253" y="927"/>
                </a:cubicBezTo>
                <a:cubicBezTo>
                  <a:pt x="480773" y="10477"/>
                  <a:pt x="315822" y="112445"/>
                  <a:pt x="211780" y="207695"/>
                </a:cubicBezTo>
                <a:cubicBezTo>
                  <a:pt x="107738" y="302945"/>
                  <a:pt x="54219" y="481573"/>
                  <a:pt x="0" y="572427"/>
                </a:cubicBezTo>
              </a:path>
            </a:pathLst>
          </a:custGeom>
          <a:noFill/>
          <a:ln w="38100">
            <a:solidFill>
              <a:schemeClr val="tx1"/>
            </a:solidFill>
            <a:headEnd type="stealth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2990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09954"/>
                <a:ext cx="10515600" cy="566700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40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acc>
                    <m:r>
                      <a:rPr lang="en-US" sz="4000" i="1" smtClean="0">
                        <a:latin typeface="Cambria Math"/>
                        <a:ea typeface="Cambria Math"/>
                      </a:rPr>
                      <m:t>⋅</m:t>
                    </m:r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acc>
                    <m:r>
                      <a:rPr lang="en-US" sz="40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4000" dirty="0" smtClean="0"/>
                  <a:t> 1        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b="0" i="1" smtClean="0">
                            <a:latin typeface="Cambria Math"/>
                          </a:rPr>
                          <m:t>𝑖</m:t>
                        </m:r>
                      </m:e>
                    </m:acc>
                    <m:r>
                      <a:rPr lang="en-US" sz="4000" i="1">
                        <a:latin typeface="Cambria Math"/>
                        <a:ea typeface="Cambria Math"/>
                      </a:rPr>
                      <m:t>⋅</m:t>
                    </m:r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b="0" i="1" smtClean="0">
                            <a:latin typeface="Cambria Math"/>
                          </a:rPr>
                          <m:t>𝑗</m:t>
                        </m:r>
                      </m:e>
                    </m:acc>
                    <m:r>
                      <a:rPr lang="en-US" sz="4000" i="1">
                        <a:latin typeface="Cambria Math"/>
                      </a:rPr>
                      <m:t>=</m:t>
                    </m:r>
                  </m:oMath>
                </a14:m>
                <a:r>
                  <a:rPr lang="en-US" sz="4000" dirty="0"/>
                  <a:t> </a:t>
                </a:r>
                <a:r>
                  <a:rPr lang="en-US" sz="4000" dirty="0" smtClean="0"/>
                  <a:t>0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b="0" i="1" smtClean="0">
                            <a:latin typeface="Cambria Math"/>
                          </a:rPr>
                          <m:t>𝑗</m:t>
                        </m:r>
                      </m:e>
                    </m:acc>
                    <m:r>
                      <a:rPr lang="en-US" sz="4000" i="1">
                        <a:latin typeface="Cambria Math"/>
                      </a:rPr>
                      <m:t>⋅</m:t>
                    </m:r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i="1">
                            <a:latin typeface="Cambria Math"/>
                          </a:rPr>
                          <m:t>𝑗</m:t>
                        </m:r>
                      </m:e>
                    </m:acc>
                    <m:r>
                      <a:rPr lang="en-US" sz="4000" i="1">
                        <a:latin typeface="Cambria Math"/>
                      </a:rPr>
                      <m:t>=</m:t>
                    </m:r>
                    <m:r>
                      <a:rPr lang="en-US" sz="4000" b="0" i="1" smtClean="0">
                        <a:latin typeface="Cambria Math"/>
                      </a:rPr>
                      <m:t>1</m:t>
                    </m:r>
                  </m:oMath>
                </a14:m>
                <a:r>
                  <a:rPr lang="en-US" sz="4000" i="1" dirty="0" smtClean="0">
                    <a:latin typeface="Cambria Math"/>
                  </a:rPr>
                  <a:t>	   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i="1">
                            <a:latin typeface="Cambria Math"/>
                          </a:rPr>
                          <m:t>𝑖</m:t>
                        </m:r>
                      </m:e>
                    </m:acc>
                    <m:r>
                      <a:rPr lang="en-US" sz="4000" i="1">
                        <a:latin typeface="Cambria Math"/>
                        <a:ea typeface="Cambria Math"/>
                      </a:rPr>
                      <m:t>⋅</m:t>
                    </m:r>
                    <m:acc>
                      <m:accPr>
                        <m:chr m:val="̂"/>
                        <m:ctrlPr>
                          <a:rPr lang="en-US" sz="40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b="0" i="1" smtClean="0">
                            <a:latin typeface="Cambria Math"/>
                          </a:rPr>
                          <m:t>𝑘</m:t>
                        </m:r>
                      </m:e>
                    </m:acc>
                    <m:r>
                      <a:rPr lang="en-US" sz="4000" i="1">
                        <a:latin typeface="Cambria Math"/>
                      </a:rPr>
                      <m:t>=</m:t>
                    </m:r>
                  </m:oMath>
                </a14:m>
                <a:r>
                  <a:rPr lang="en-US" sz="4000" dirty="0"/>
                  <a:t> </a:t>
                </a:r>
                <a:r>
                  <a:rPr lang="en-US" sz="4000" dirty="0" smtClean="0"/>
                  <a:t>0</a:t>
                </a:r>
                <a:endParaRPr lang="en-US" sz="400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40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b="0" i="1" smtClean="0">
                            <a:latin typeface="Cambria Math"/>
                          </a:rPr>
                          <m:t>𝑘</m:t>
                        </m:r>
                      </m:e>
                    </m:acc>
                    <m:r>
                      <a:rPr lang="en-US" sz="4000" i="1">
                        <a:latin typeface="Cambria Math"/>
                        <a:ea typeface="Cambria Math"/>
                      </a:rPr>
                      <m:t>⋅</m:t>
                    </m:r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b="0" i="1" smtClean="0">
                            <a:latin typeface="Cambria Math"/>
                          </a:rPr>
                          <m:t>𝑘</m:t>
                        </m:r>
                      </m:e>
                    </m:acc>
                    <m:r>
                      <a:rPr lang="en-US" sz="4000" i="1" smtClean="0">
                        <a:latin typeface="Cambria Math"/>
                      </a:rPr>
                      <m:t>=</m:t>
                    </m:r>
                    <m:r>
                      <a:rPr lang="en-US" sz="4000" b="0" i="1" smtClean="0">
                        <a:latin typeface="Cambria Math"/>
                      </a:rPr>
                      <m:t>1</m:t>
                    </m:r>
                    <m:r>
                      <a:rPr lang="en-US" sz="4000" b="0" i="1" smtClean="0">
                        <a:latin typeface="Cambria Math"/>
                      </a:rPr>
                      <m:t>       </m:t>
                    </m:r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b="0" i="1" smtClean="0">
                            <a:latin typeface="Cambria Math"/>
                          </a:rPr>
                          <m:t>𝑗</m:t>
                        </m:r>
                      </m:e>
                    </m:acc>
                    <m:r>
                      <a:rPr lang="en-US" sz="4000" i="1">
                        <a:latin typeface="Cambria Math"/>
                        <a:ea typeface="Cambria Math"/>
                      </a:rPr>
                      <m:t>⋅</m:t>
                    </m:r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b="0" i="1" smtClean="0">
                            <a:latin typeface="Cambria Math"/>
                          </a:rPr>
                          <m:t>𝑘</m:t>
                        </m:r>
                      </m:e>
                    </m:acc>
                    <m:r>
                      <a:rPr lang="en-US" sz="4000" i="1">
                        <a:latin typeface="Cambria Math"/>
                      </a:rPr>
                      <m:t>=</m:t>
                    </m:r>
                  </m:oMath>
                </a14:m>
                <a:r>
                  <a:rPr lang="en-US" sz="4000" dirty="0"/>
                  <a:t> 0</a:t>
                </a:r>
              </a:p>
              <a:p>
                <a:pPr marL="0" indent="0">
                  <a:buNone/>
                </a:pPr>
                <a:endParaRPr lang="en-US" sz="400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acc>
                    <m:r>
                      <a:rPr lang="en-US" sz="4000" i="1" smtClean="0">
                        <a:latin typeface="Cambria Math"/>
                        <a:ea typeface="Cambria Math"/>
                      </a:rPr>
                      <m:t>×</m:t>
                    </m:r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acc>
                    <m:r>
                      <a:rPr lang="en-US" sz="4000" i="1">
                        <a:latin typeface="Cambria Math"/>
                      </a:rPr>
                      <m:t>=</m:t>
                    </m:r>
                    <m:r>
                      <a:rPr lang="en-US" sz="4000" b="0" i="1" smtClean="0">
                        <a:latin typeface="Cambria Math"/>
                      </a:rPr>
                      <m:t>0</m:t>
                    </m:r>
                  </m:oMath>
                </a14:m>
                <a:r>
                  <a:rPr lang="en-US" sz="4000" b="0" i="1" dirty="0" smtClean="0">
                    <a:latin typeface="Cambria Math"/>
                  </a:rPr>
                  <a:t>      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acc>
                    <m:r>
                      <a:rPr lang="en-US" sz="4000" i="1">
                        <a:latin typeface="Cambria Math"/>
                        <a:ea typeface="Cambria Math"/>
                      </a:rPr>
                      <m:t>×</m:t>
                    </m:r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b="0" i="1" smtClean="0">
                            <a:latin typeface="Cambria Math"/>
                          </a:rPr>
                          <m:t>𝑗</m:t>
                        </m:r>
                      </m:e>
                    </m:acc>
                    <m:r>
                      <a:rPr lang="en-US" sz="4000" i="1">
                        <a:latin typeface="Cambria Math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i="1">
                            <a:latin typeface="Cambria Math"/>
                          </a:rPr>
                          <m:t>𝑘</m:t>
                        </m:r>
                      </m:e>
                    </m:acc>
                    <m:r>
                      <a:rPr lang="en-US" sz="4000" b="0" i="1" smtClean="0">
                        <a:latin typeface="Cambria Math"/>
                      </a:rPr>
                      <m:t>     </m:t>
                    </m:r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b="0" i="1" smtClean="0">
                            <a:latin typeface="Cambria Math"/>
                          </a:rPr>
                          <m:t>𝑗</m:t>
                        </m:r>
                      </m:e>
                    </m:acc>
                    <m:r>
                      <a:rPr lang="en-US" sz="4000" i="1">
                        <a:latin typeface="Cambria Math"/>
                        <a:ea typeface="Cambria Math"/>
                      </a:rPr>
                      <m:t>×</m:t>
                    </m:r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b="0" i="1" smtClean="0">
                            <a:latin typeface="Cambria Math"/>
                          </a:rPr>
                          <m:t>𝑖</m:t>
                        </m:r>
                      </m:e>
                    </m:acc>
                    <m:r>
                      <a:rPr lang="en-US" sz="4000" i="1">
                        <a:latin typeface="Cambria Math"/>
                      </a:rPr>
                      <m:t>=</m:t>
                    </m:r>
                    <m:r>
                      <a:rPr lang="en-US" sz="4000" b="0" i="1" smtClean="0">
                        <a:latin typeface="Cambria Math"/>
                      </a:rPr>
                      <m:t>−</m:t>
                    </m:r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i="1">
                            <a:latin typeface="Cambria Math"/>
                          </a:rPr>
                          <m:t>𝑘</m:t>
                        </m:r>
                      </m:e>
                    </m:acc>
                  </m:oMath>
                </a14:m>
                <a:endParaRPr lang="en-US" sz="4000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b="0" i="1" smtClean="0">
                            <a:latin typeface="Cambria Math"/>
                          </a:rPr>
                          <m:t>𝑗</m:t>
                        </m:r>
                      </m:e>
                    </m:acc>
                    <m:r>
                      <a:rPr lang="en-US" sz="4000" i="1">
                        <a:latin typeface="Cambria Math"/>
                        <a:ea typeface="Cambria Math"/>
                      </a:rPr>
                      <m:t>×</m:t>
                    </m:r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b="0" i="1" smtClean="0">
                            <a:latin typeface="Cambria Math"/>
                          </a:rPr>
                          <m:t>𝑗</m:t>
                        </m:r>
                      </m:e>
                    </m:acc>
                    <m:r>
                      <a:rPr lang="en-US" sz="4000" i="1">
                        <a:latin typeface="Cambria Math"/>
                      </a:rPr>
                      <m:t>=</m:t>
                    </m:r>
                    <m:r>
                      <a:rPr lang="en-US" sz="4000" i="1">
                        <a:latin typeface="Cambria Math"/>
                      </a:rPr>
                      <m:t>0</m:t>
                    </m:r>
                  </m:oMath>
                </a14:m>
                <a:r>
                  <a:rPr lang="en-US" sz="4000" dirty="0" smtClean="0"/>
                  <a:t>     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b="0" i="1" smtClean="0">
                            <a:latin typeface="Cambria Math"/>
                          </a:rPr>
                          <m:t>𝑗</m:t>
                        </m:r>
                      </m:e>
                    </m:acc>
                    <m:r>
                      <a:rPr lang="en-US" sz="4000" i="1">
                        <a:latin typeface="Cambria Math"/>
                        <a:ea typeface="Cambria Math"/>
                      </a:rPr>
                      <m:t>×</m:t>
                    </m:r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b="0" i="1" smtClean="0">
                            <a:latin typeface="Cambria Math"/>
                          </a:rPr>
                          <m:t>𝑘</m:t>
                        </m:r>
                      </m:e>
                    </m:acc>
                    <m:r>
                      <a:rPr lang="en-US" sz="4000" i="1">
                        <a:latin typeface="Cambria Math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b="0" i="1" smtClean="0">
                            <a:latin typeface="Cambria Math"/>
                          </a:rPr>
                          <m:t>𝑖</m:t>
                        </m:r>
                      </m:e>
                    </m:acc>
                  </m:oMath>
                </a14:m>
                <a:r>
                  <a:rPr lang="en-US" sz="4000" i="1" dirty="0" smtClean="0">
                    <a:latin typeface="Cambria Math"/>
                  </a:rPr>
                  <a:t>   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b="0" i="1" smtClean="0">
                            <a:latin typeface="Cambria Math"/>
                          </a:rPr>
                          <m:t>𝑘</m:t>
                        </m:r>
                      </m:e>
                    </m:acc>
                    <m:r>
                      <a:rPr lang="en-US" sz="4000" i="1">
                        <a:latin typeface="Cambria Math"/>
                        <a:ea typeface="Cambria Math"/>
                      </a:rPr>
                      <m:t>×</m:t>
                    </m:r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b="0" i="1" smtClean="0">
                            <a:latin typeface="Cambria Math"/>
                          </a:rPr>
                          <m:t>𝑗</m:t>
                        </m:r>
                      </m:e>
                    </m:acc>
                    <m:r>
                      <a:rPr lang="en-US" sz="4000" i="1">
                        <a:latin typeface="Cambria Math"/>
                      </a:rPr>
                      <m:t>=</m:t>
                    </m:r>
                    <m:r>
                      <a:rPr lang="en-US" sz="4000" b="0" i="1" smtClean="0">
                        <a:latin typeface="Cambria Math"/>
                      </a:rPr>
                      <m:t>−</m:t>
                    </m:r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i="1">
                            <a:latin typeface="Cambria Math"/>
                          </a:rPr>
                          <m:t>𝑖</m:t>
                        </m:r>
                      </m:e>
                    </m:acc>
                  </m:oMath>
                </a14:m>
                <a:endParaRPr lang="en-US" sz="400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b="0" i="1" smtClean="0">
                            <a:latin typeface="Cambria Math"/>
                          </a:rPr>
                          <m:t>𝑘</m:t>
                        </m:r>
                      </m:e>
                    </m:acc>
                    <m:r>
                      <a:rPr lang="en-US" sz="4000" i="1">
                        <a:latin typeface="Cambria Math"/>
                        <a:ea typeface="Cambria Math"/>
                      </a:rPr>
                      <m:t>×</m:t>
                    </m:r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b="0" i="1" smtClean="0">
                            <a:latin typeface="Cambria Math"/>
                          </a:rPr>
                          <m:t>𝑘</m:t>
                        </m:r>
                      </m:e>
                    </m:acc>
                    <m:r>
                      <a:rPr lang="en-US" sz="4000" i="1">
                        <a:latin typeface="Cambria Math"/>
                      </a:rPr>
                      <m:t>=</m:t>
                    </m:r>
                    <m:r>
                      <a:rPr lang="en-US" sz="4000" i="1">
                        <a:latin typeface="Cambria Math"/>
                      </a:rPr>
                      <m:t>0</m:t>
                    </m:r>
                  </m:oMath>
                </a14:m>
                <a:r>
                  <a:rPr lang="en-US" sz="4000" dirty="0"/>
                  <a:t> </a:t>
                </a:r>
                <a:r>
                  <a:rPr lang="en-US" sz="4000" dirty="0" smtClean="0"/>
                  <a:t>  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b="0" i="1" smtClean="0">
                            <a:latin typeface="Cambria Math"/>
                          </a:rPr>
                          <m:t>𝑘</m:t>
                        </m:r>
                      </m:e>
                    </m:acc>
                    <m:r>
                      <a:rPr lang="en-US" sz="4000" i="1">
                        <a:latin typeface="Cambria Math"/>
                        <a:ea typeface="Cambria Math"/>
                      </a:rPr>
                      <m:t>×</m:t>
                    </m:r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b="0" i="1" smtClean="0">
                            <a:latin typeface="Cambria Math"/>
                          </a:rPr>
                          <m:t>𝑖</m:t>
                        </m:r>
                      </m:e>
                    </m:acc>
                    <m:r>
                      <a:rPr lang="en-US" sz="4000" i="1">
                        <a:latin typeface="Cambria Math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b="0" i="1" smtClean="0">
                            <a:latin typeface="Cambria Math"/>
                          </a:rPr>
                          <m:t>𝑗</m:t>
                        </m:r>
                      </m:e>
                    </m:acc>
                  </m:oMath>
                </a14:m>
                <a:r>
                  <a:rPr lang="en-US" sz="4000" dirty="0"/>
                  <a:t> </a:t>
                </a:r>
                <a:r>
                  <a:rPr lang="en-US" sz="4000" dirty="0" smtClean="0"/>
                  <a:t>  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b="0" i="1" smtClean="0">
                            <a:latin typeface="Cambria Math"/>
                          </a:rPr>
                          <m:t>𝑖</m:t>
                        </m:r>
                      </m:e>
                    </m:acc>
                    <m:r>
                      <a:rPr lang="en-US" sz="4000" i="1">
                        <a:latin typeface="Cambria Math"/>
                        <a:ea typeface="Cambria Math"/>
                      </a:rPr>
                      <m:t>×</m:t>
                    </m:r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b="0" i="1" smtClean="0">
                            <a:latin typeface="Cambria Math"/>
                          </a:rPr>
                          <m:t>𝑘</m:t>
                        </m:r>
                      </m:e>
                    </m:acc>
                    <m:r>
                      <a:rPr lang="en-US" sz="4000" i="1">
                        <a:latin typeface="Cambria Math"/>
                      </a:rPr>
                      <m:t>=</m:t>
                    </m:r>
                    <m:r>
                      <a:rPr lang="en-US" sz="4000" b="0" i="1" smtClean="0">
                        <a:latin typeface="Cambria Math"/>
                      </a:rPr>
                      <m:t>−</m:t>
                    </m:r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000" i="1">
                            <a:latin typeface="Cambria Math"/>
                          </a:rPr>
                          <m:t>𝑗</m:t>
                        </m:r>
                      </m:e>
                    </m:acc>
                  </m:oMath>
                </a14:m>
                <a:endParaRPr lang="en-US" sz="4000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09954"/>
                <a:ext cx="10515600" cy="5667009"/>
              </a:xfrm>
              <a:blipFill rotWithShape="1">
                <a:blip r:embed="rId3"/>
                <a:stretch>
                  <a:fillRect t="-30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reeform 3"/>
          <p:cNvSpPr/>
          <p:nvPr/>
        </p:nvSpPr>
        <p:spPr>
          <a:xfrm rot="1485670">
            <a:off x="10573967" y="4364645"/>
            <a:ext cx="357775" cy="498234"/>
          </a:xfrm>
          <a:custGeom>
            <a:avLst/>
            <a:gdLst>
              <a:gd name="connsiteX0" fmla="*/ 1213339 w 1213339"/>
              <a:gd name="connsiteY0" fmla="*/ 593306 h 602098"/>
              <a:gd name="connsiteX1" fmla="*/ 1011115 w 1213339"/>
              <a:gd name="connsiteY1" fmla="*/ 180067 h 602098"/>
              <a:gd name="connsiteX2" fmla="*/ 668215 w 1213339"/>
              <a:gd name="connsiteY2" fmla="*/ 30598 h 602098"/>
              <a:gd name="connsiteX3" fmla="*/ 307731 w 1213339"/>
              <a:gd name="connsiteY3" fmla="*/ 56975 h 602098"/>
              <a:gd name="connsiteX4" fmla="*/ 0 w 1213339"/>
              <a:gd name="connsiteY4" fmla="*/ 602098 h 602098"/>
              <a:gd name="connsiteX0" fmla="*/ 1213339 w 1213339"/>
              <a:gd name="connsiteY0" fmla="*/ 562814 h 571606"/>
              <a:gd name="connsiteX1" fmla="*/ 1011115 w 1213339"/>
              <a:gd name="connsiteY1" fmla="*/ 149575 h 571606"/>
              <a:gd name="connsiteX2" fmla="*/ 668215 w 1213339"/>
              <a:gd name="connsiteY2" fmla="*/ 106 h 571606"/>
              <a:gd name="connsiteX3" fmla="*/ 211015 w 1213339"/>
              <a:gd name="connsiteY3" fmla="*/ 167160 h 571606"/>
              <a:gd name="connsiteX4" fmla="*/ 0 w 1213339"/>
              <a:gd name="connsiteY4" fmla="*/ 571606 h 571606"/>
              <a:gd name="connsiteX0" fmla="*/ 1213339 w 1213339"/>
              <a:gd name="connsiteY0" fmla="*/ 562814 h 571606"/>
              <a:gd name="connsiteX1" fmla="*/ 1011115 w 1213339"/>
              <a:gd name="connsiteY1" fmla="*/ 149575 h 571606"/>
              <a:gd name="connsiteX2" fmla="*/ 562707 w 1213339"/>
              <a:gd name="connsiteY2" fmla="*/ 106 h 571606"/>
              <a:gd name="connsiteX3" fmla="*/ 211015 w 1213339"/>
              <a:gd name="connsiteY3" fmla="*/ 167160 h 571606"/>
              <a:gd name="connsiteX4" fmla="*/ 0 w 1213339"/>
              <a:gd name="connsiteY4" fmla="*/ 571606 h 571606"/>
              <a:gd name="connsiteX0" fmla="*/ 1213339 w 1213339"/>
              <a:gd name="connsiteY0" fmla="*/ 562934 h 571726"/>
              <a:gd name="connsiteX1" fmla="*/ 1011115 w 1213339"/>
              <a:gd name="connsiteY1" fmla="*/ 149695 h 571726"/>
              <a:gd name="connsiteX2" fmla="*/ 562707 w 1213339"/>
              <a:gd name="connsiteY2" fmla="*/ 226 h 571726"/>
              <a:gd name="connsiteX3" fmla="*/ 140677 w 1213339"/>
              <a:gd name="connsiteY3" fmla="*/ 176073 h 571726"/>
              <a:gd name="connsiteX4" fmla="*/ 0 w 1213339"/>
              <a:gd name="connsiteY4" fmla="*/ 571726 h 571726"/>
              <a:gd name="connsiteX0" fmla="*/ 1274885 w 1274885"/>
              <a:gd name="connsiteY0" fmla="*/ 562934 h 571726"/>
              <a:gd name="connsiteX1" fmla="*/ 1072661 w 1274885"/>
              <a:gd name="connsiteY1" fmla="*/ 149695 h 571726"/>
              <a:gd name="connsiteX2" fmla="*/ 624253 w 1274885"/>
              <a:gd name="connsiteY2" fmla="*/ 226 h 571726"/>
              <a:gd name="connsiteX3" fmla="*/ 202223 w 1274885"/>
              <a:gd name="connsiteY3" fmla="*/ 176073 h 571726"/>
              <a:gd name="connsiteX4" fmla="*/ 0 w 1274885"/>
              <a:gd name="connsiteY4" fmla="*/ 571726 h 571726"/>
              <a:gd name="connsiteX0" fmla="*/ 1318847 w 1318847"/>
              <a:gd name="connsiteY0" fmla="*/ 562934 h 571726"/>
              <a:gd name="connsiteX1" fmla="*/ 1072661 w 1318847"/>
              <a:gd name="connsiteY1" fmla="*/ 149695 h 571726"/>
              <a:gd name="connsiteX2" fmla="*/ 624253 w 1318847"/>
              <a:gd name="connsiteY2" fmla="*/ 226 h 571726"/>
              <a:gd name="connsiteX3" fmla="*/ 202223 w 1318847"/>
              <a:gd name="connsiteY3" fmla="*/ 176073 h 571726"/>
              <a:gd name="connsiteX4" fmla="*/ 0 w 1318847"/>
              <a:gd name="connsiteY4" fmla="*/ 571726 h 571726"/>
              <a:gd name="connsiteX0" fmla="*/ 1318847 w 1318847"/>
              <a:gd name="connsiteY0" fmla="*/ 563635 h 572427"/>
              <a:gd name="connsiteX1" fmla="*/ 1072661 w 1318847"/>
              <a:gd name="connsiteY1" fmla="*/ 150396 h 572427"/>
              <a:gd name="connsiteX2" fmla="*/ 624253 w 1318847"/>
              <a:gd name="connsiteY2" fmla="*/ 927 h 572427"/>
              <a:gd name="connsiteX3" fmla="*/ 211780 w 1318847"/>
              <a:gd name="connsiteY3" fmla="*/ 207695 h 572427"/>
              <a:gd name="connsiteX4" fmla="*/ 0 w 1318847"/>
              <a:gd name="connsiteY4" fmla="*/ 572427 h 572427"/>
              <a:gd name="connsiteX0" fmla="*/ 1318847 w 1318847"/>
              <a:gd name="connsiteY0" fmla="*/ 813067 h 821859"/>
              <a:gd name="connsiteX1" fmla="*/ 1072661 w 1318847"/>
              <a:gd name="connsiteY1" fmla="*/ 399828 h 821859"/>
              <a:gd name="connsiteX2" fmla="*/ 624253 w 1318847"/>
              <a:gd name="connsiteY2" fmla="*/ 250359 h 821859"/>
              <a:gd name="connsiteX3" fmla="*/ 400187 w 1318847"/>
              <a:gd name="connsiteY3" fmla="*/ 20638 h 821859"/>
              <a:gd name="connsiteX4" fmla="*/ 0 w 1318847"/>
              <a:gd name="connsiteY4" fmla="*/ 821859 h 821859"/>
              <a:gd name="connsiteX0" fmla="*/ 918660 w 918660"/>
              <a:gd name="connsiteY0" fmla="*/ 813069 h 813069"/>
              <a:gd name="connsiteX1" fmla="*/ 672474 w 918660"/>
              <a:gd name="connsiteY1" fmla="*/ 399830 h 813069"/>
              <a:gd name="connsiteX2" fmla="*/ 224066 w 918660"/>
              <a:gd name="connsiteY2" fmla="*/ 250361 h 813069"/>
              <a:gd name="connsiteX3" fmla="*/ 0 w 918660"/>
              <a:gd name="connsiteY3" fmla="*/ 20640 h 813069"/>
              <a:gd name="connsiteX0" fmla="*/ 694594 w 694594"/>
              <a:gd name="connsiteY0" fmla="*/ 562707 h 562707"/>
              <a:gd name="connsiteX1" fmla="*/ 448408 w 694594"/>
              <a:gd name="connsiteY1" fmla="*/ 149468 h 562707"/>
              <a:gd name="connsiteX2" fmla="*/ 0 w 694594"/>
              <a:gd name="connsiteY2" fmla="*/ -1 h 562707"/>
              <a:gd name="connsiteX0" fmla="*/ 694594 w 694594"/>
              <a:gd name="connsiteY0" fmla="*/ 562708 h 562708"/>
              <a:gd name="connsiteX1" fmla="*/ 448408 w 694594"/>
              <a:gd name="connsiteY1" fmla="*/ 149469 h 562708"/>
              <a:gd name="connsiteX2" fmla="*/ 206985 w 694594"/>
              <a:gd name="connsiteY2" fmla="*/ 64251 h 562708"/>
              <a:gd name="connsiteX3" fmla="*/ 0 w 694594"/>
              <a:gd name="connsiteY3" fmla="*/ 0 h 562708"/>
              <a:gd name="connsiteX0" fmla="*/ 694594 w 694594"/>
              <a:gd name="connsiteY0" fmla="*/ 562708 h 562708"/>
              <a:gd name="connsiteX1" fmla="*/ 448408 w 694594"/>
              <a:gd name="connsiteY1" fmla="*/ 149469 h 562708"/>
              <a:gd name="connsiteX2" fmla="*/ 230868 w 694594"/>
              <a:gd name="connsiteY2" fmla="*/ 32126 h 562708"/>
              <a:gd name="connsiteX3" fmla="*/ 0 w 694594"/>
              <a:gd name="connsiteY3" fmla="*/ 0 h 562708"/>
              <a:gd name="connsiteX0" fmla="*/ 694594 w 694594"/>
              <a:gd name="connsiteY0" fmla="*/ 562708 h 562708"/>
              <a:gd name="connsiteX1" fmla="*/ 520057 w 694594"/>
              <a:gd name="connsiteY1" fmla="*/ 245844 h 562708"/>
              <a:gd name="connsiteX2" fmla="*/ 230868 w 694594"/>
              <a:gd name="connsiteY2" fmla="*/ 32126 h 562708"/>
              <a:gd name="connsiteX3" fmla="*/ 0 w 694594"/>
              <a:gd name="connsiteY3" fmla="*/ 0 h 562708"/>
              <a:gd name="connsiteX0" fmla="*/ 694594 w 694594"/>
              <a:gd name="connsiteY0" fmla="*/ 562708 h 562708"/>
              <a:gd name="connsiteX1" fmla="*/ 520057 w 694594"/>
              <a:gd name="connsiteY1" fmla="*/ 245844 h 562708"/>
              <a:gd name="connsiteX2" fmla="*/ 230868 w 694594"/>
              <a:gd name="connsiteY2" fmla="*/ 32126 h 562708"/>
              <a:gd name="connsiteX3" fmla="*/ 0 w 694594"/>
              <a:gd name="connsiteY3" fmla="*/ 0 h 562708"/>
              <a:gd name="connsiteX0" fmla="*/ 674691 w 674691"/>
              <a:gd name="connsiteY0" fmla="*/ 539626 h 539626"/>
              <a:gd name="connsiteX1" fmla="*/ 500154 w 674691"/>
              <a:gd name="connsiteY1" fmla="*/ 222762 h 539626"/>
              <a:gd name="connsiteX2" fmla="*/ 210965 w 674691"/>
              <a:gd name="connsiteY2" fmla="*/ 9044 h 539626"/>
              <a:gd name="connsiteX3" fmla="*/ 0 w 674691"/>
              <a:gd name="connsiteY3" fmla="*/ 9043 h 539626"/>
              <a:gd name="connsiteX0" fmla="*/ 674691 w 674691"/>
              <a:gd name="connsiteY0" fmla="*/ 542144 h 542144"/>
              <a:gd name="connsiteX1" fmla="*/ 500154 w 674691"/>
              <a:gd name="connsiteY1" fmla="*/ 225280 h 542144"/>
              <a:gd name="connsiteX2" fmla="*/ 210965 w 674691"/>
              <a:gd name="connsiteY2" fmla="*/ 11562 h 542144"/>
              <a:gd name="connsiteX3" fmla="*/ 0 w 674691"/>
              <a:gd name="connsiteY3" fmla="*/ 11561 h 542144"/>
              <a:gd name="connsiteX0" fmla="*/ 674691 w 674691"/>
              <a:gd name="connsiteY0" fmla="*/ 531153 h 531153"/>
              <a:gd name="connsiteX1" fmla="*/ 500154 w 674691"/>
              <a:gd name="connsiteY1" fmla="*/ 214289 h 531153"/>
              <a:gd name="connsiteX2" fmla="*/ 266692 w 674691"/>
              <a:gd name="connsiteY2" fmla="*/ 26271 h 531153"/>
              <a:gd name="connsiteX3" fmla="*/ 0 w 674691"/>
              <a:gd name="connsiteY3" fmla="*/ 570 h 531153"/>
              <a:gd name="connsiteX0" fmla="*/ 591101 w 591101"/>
              <a:gd name="connsiteY0" fmla="*/ 582553 h 582553"/>
              <a:gd name="connsiteX1" fmla="*/ 500154 w 591101"/>
              <a:gd name="connsiteY1" fmla="*/ 214289 h 582553"/>
              <a:gd name="connsiteX2" fmla="*/ 266692 w 591101"/>
              <a:gd name="connsiteY2" fmla="*/ 26271 h 582553"/>
              <a:gd name="connsiteX3" fmla="*/ 0 w 591101"/>
              <a:gd name="connsiteY3" fmla="*/ 570 h 582553"/>
              <a:gd name="connsiteX0" fmla="*/ 591101 w 591101"/>
              <a:gd name="connsiteY0" fmla="*/ 582553 h 582553"/>
              <a:gd name="connsiteX1" fmla="*/ 500154 w 591101"/>
              <a:gd name="connsiteY1" fmla="*/ 214289 h 582553"/>
              <a:gd name="connsiteX2" fmla="*/ 266692 w 591101"/>
              <a:gd name="connsiteY2" fmla="*/ 26271 h 582553"/>
              <a:gd name="connsiteX3" fmla="*/ 0 w 591101"/>
              <a:gd name="connsiteY3" fmla="*/ 570 h 582553"/>
              <a:gd name="connsiteX0" fmla="*/ 515472 w 522356"/>
              <a:gd name="connsiteY0" fmla="*/ 691778 h 691778"/>
              <a:gd name="connsiteX1" fmla="*/ 500154 w 522356"/>
              <a:gd name="connsiteY1" fmla="*/ 214289 h 691778"/>
              <a:gd name="connsiteX2" fmla="*/ 266692 w 522356"/>
              <a:gd name="connsiteY2" fmla="*/ 26271 h 691778"/>
              <a:gd name="connsiteX3" fmla="*/ 0 w 522356"/>
              <a:gd name="connsiteY3" fmla="*/ 570 h 691778"/>
              <a:gd name="connsiteX0" fmla="*/ 515472 w 557367"/>
              <a:gd name="connsiteY0" fmla="*/ 691778 h 691778"/>
              <a:gd name="connsiteX1" fmla="*/ 557266 w 557367"/>
              <a:gd name="connsiteY1" fmla="*/ 360369 h 691778"/>
              <a:gd name="connsiteX2" fmla="*/ 500154 w 557367"/>
              <a:gd name="connsiteY2" fmla="*/ 214289 h 691778"/>
              <a:gd name="connsiteX3" fmla="*/ 266692 w 557367"/>
              <a:gd name="connsiteY3" fmla="*/ 26271 h 691778"/>
              <a:gd name="connsiteX4" fmla="*/ 0 w 557367"/>
              <a:gd name="connsiteY4" fmla="*/ 570 h 691778"/>
              <a:gd name="connsiteX0" fmla="*/ 499550 w 557342"/>
              <a:gd name="connsiteY0" fmla="*/ 756028 h 756028"/>
              <a:gd name="connsiteX1" fmla="*/ 557266 w 557342"/>
              <a:gd name="connsiteY1" fmla="*/ 360369 h 756028"/>
              <a:gd name="connsiteX2" fmla="*/ 500154 w 557342"/>
              <a:gd name="connsiteY2" fmla="*/ 214289 h 756028"/>
              <a:gd name="connsiteX3" fmla="*/ 266692 w 557342"/>
              <a:gd name="connsiteY3" fmla="*/ 26271 h 756028"/>
              <a:gd name="connsiteX4" fmla="*/ 0 w 557342"/>
              <a:gd name="connsiteY4" fmla="*/ 570 h 756028"/>
              <a:gd name="connsiteX0" fmla="*/ 499550 w 557460"/>
              <a:gd name="connsiteY0" fmla="*/ 756028 h 756028"/>
              <a:gd name="connsiteX1" fmla="*/ 557266 w 557460"/>
              <a:gd name="connsiteY1" fmla="*/ 360369 h 756028"/>
              <a:gd name="connsiteX2" fmla="*/ 500154 w 557460"/>
              <a:gd name="connsiteY2" fmla="*/ 214289 h 756028"/>
              <a:gd name="connsiteX3" fmla="*/ 266692 w 557460"/>
              <a:gd name="connsiteY3" fmla="*/ 26271 h 756028"/>
              <a:gd name="connsiteX4" fmla="*/ 0 w 557460"/>
              <a:gd name="connsiteY4" fmla="*/ 570 h 756028"/>
              <a:gd name="connsiteX0" fmla="*/ 499550 w 557460"/>
              <a:gd name="connsiteY0" fmla="*/ 756028 h 756028"/>
              <a:gd name="connsiteX1" fmla="*/ 557266 w 557460"/>
              <a:gd name="connsiteY1" fmla="*/ 360369 h 756028"/>
              <a:gd name="connsiteX2" fmla="*/ 456369 w 557460"/>
              <a:gd name="connsiteY2" fmla="*/ 162889 h 756028"/>
              <a:gd name="connsiteX3" fmla="*/ 266692 w 557460"/>
              <a:gd name="connsiteY3" fmla="*/ 26271 h 756028"/>
              <a:gd name="connsiteX4" fmla="*/ 0 w 557460"/>
              <a:gd name="connsiteY4" fmla="*/ 570 h 756028"/>
              <a:gd name="connsiteX0" fmla="*/ 499550 w 557460"/>
              <a:gd name="connsiteY0" fmla="*/ 756028 h 756028"/>
              <a:gd name="connsiteX1" fmla="*/ 557266 w 557460"/>
              <a:gd name="connsiteY1" fmla="*/ 443894 h 756028"/>
              <a:gd name="connsiteX2" fmla="*/ 456369 w 557460"/>
              <a:gd name="connsiteY2" fmla="*/ 162889 h 756028"/>
              <a:gd name="connsiteX3" fmla="*/ 266692 w 557460"/>
              <a:gd name="connsiteY3" fmla="*/ 26271 h 756028"/>
              <a:gd name="connsiteX4" fmla="*/ 0 w 557460"/>
              <a:gd name="connsiteY4" fmla="*/ 570 h 756028"/>
              <a:gd name="connsiteX0" fmla="*/ 360233 w 418143"/>
              <a:gd name="connsiteY0" fmla="*/ 739762 h 739762"/>
              <a:gd name="connsiteX1" fmla="*/ 417949 w 418143"/>
              <a:gd name="connsiteY1" fmla="*/ 427628 h 739762"/>
              <a:gd name="connsiteX2" fmla="*/ 317052 w 418143"/>
              <a:gd name="connsiteY2" fmla="*/ 146623 h 739762"/>
              <a:gd name="connsiteX3" fmla="*/ 127375 w 418143"/>
              <a:gd name="connsiteY3" fmla="*/ 10005 h 739762"/>
              <a:gd name="connsiteX4" fmla="*/ 0 w 418143"/>
              <a:gd name="connsiteY4" fmla="*/ 16429 h 739762"/>
              <a:gd name="connsiteX0" fmla="*/ 360233 w 418143"/>
              <a:gd name="connsiteY0" fmla="*/ 739762 h 739762"/>
              <a:gd name="connsiteX1" fmla="*/ 417949 w 418143"/>
              <a:gd name="connsiteY1" fmla="*/ 427628 h 739762"/>
              <a:gd name="connsiteX2" fmla="*/ 376759 w 418143"/>
              <a:gd name="connsiteY2" fmla="*/ 146623 h 739762"/>
              <a:gd name="connsiteX3" fmla="*/ 127375 w 418143"/>
              <a:gd name="connsiteY3" fmla="*/ 10005 h 739762"/>
              <a:gd name="connsiteX4" fmla="*/ 0 w 418143"/>
              <a:gd name="connsiteY4" fmla="*/ 16429 h 739762"/>
              <a:gd name="connsiteX0" fmla="*/ 360233 w 445905"/>
              <a:gd name="connsiteY0" fmla="*/ 739762 h 739762"/>
              <a:gd name="connsiteX1" fmla="*/ 445813 w 445905"/>
              <a:gd name="connsiteY1" fmla="*/ 427628 h 739762"/>
              <a:gd name="connsiteX2" fmla="*/ 376759 w 445905"/>
              <a:gd name="connsiteY2" fmla="*/ 146623 h 739762"/>
              <a:gd name="connsiteX3" fmla="*/ 127375 w 445905"/>
              <a:gd name="connsiteY3" fmla="*/ 10005 h 739762"/>
              <a:gd name="connsiteX4" fmla="*/ 0 w 445905"/>
              <a:gd name="connsiteY4" fmla="*/ 16429 h 739762"/>
              <a:gd name="connsiteX0" fmla="*/ 360233 w 445905"/>
              <a:gd name="connsiteY0" fmla="*/ 761927 h 761927"/>
              <a:gd name="connsiteX1" fmla="*/ 445813 w 445905"/>
              <a:gd name="connsiteY1" fmla="*/ 449793 h 761927"/>
              <a:gd name="connsiteX2" fmla="*/ 376759 w 445905"/>
              <a:gd name="connsiteY2" fmla="*/ 168788 h 761927"/>
              <a:gd name="connsiteX3" fmla="*/ 159219 w 445905"/>
              <a:gd name="connsiteY3" fmla="*/ 6470 h 761927"/>
              <a:gd name="connsiteX4" fmla="*/ 0 w 445905"/>
              <a:gd name="connsiteY4" fmla="*/ 38594 h 761927"/>
              <a:gd name="connsiteX0" fmla="*/ 360233 w 445905"/>
              <a:gd name="connsiteY0" fmla="*/ 761927 h 761927"/>
              <a:gd name="connsiteX1" fmla="*/ 445813 w 445905"/>
              <a:gd name="connsiteY1" fmla="*/ 449793 h 761927"/>
              <a:gd name="connsiteX2" fmla="*/ 328994 w 445905"/>
              <a:gd name="connsiteY2" fmla="*/ 175213 h 761927"/>
              <a:gd name="connsiteX3" fmla="*/ 159219 w 445905"/>
              <a:gd name="connsiteY3" fmla="*/ 6470 h 761927"/>
              <a:gd name="connsiteX4" fmla="*/ 0 w 445905"/>
              <a:gd name="connsiteY4" fmla="*/ 38594 h 761927"/>
              <a:gd name="connsiteX0" fmla="*/ 360233 w 450559"/>
              <a:gd name="connsiteY0" fmla="*/ 761927 h 761927"/>
              <a:gd name="connsiteX1" fmla="*/ 445813 w 450559"/>
              <a:gd name="connsiteY1" fmla="*/ 449793 h 761927"/>
              <a:gd name="connsiteX2" fmla="*/ 421930 w 450559"/>
              <a:gd name="connsiteY2" fmla="*/ 398393 h 761927"/>
              <a:gd name="connsiteX3" fmla="*/ 328994 w 450559"/>
              <a:gd name="connsiteY3" fmla="*/ 175213 h 761927"/>
              <a:gd name="connsiteX4" fmla="*/ 159219 w 450559"/>
              <a:gd name="connsiteY4" fmla="*/ 6470 h 761927"/>
              <a:gd name="connsiteX5" fmla="*/ 0 w 450559"/>
              <a:gd name="connsiteY5" fmla="*/ 38594 h 761927"/>
              <a:gd name="connsiteX0" fmla="*/ 360233 w 430528"/>
              <a:gd name="connsiteY0" fmla="*/ 761927 h 761927"/>
              <a:gd name="connsiteX1" fmla="*/ 409989 w 430528"/>
              <a:gd name="connsiteY1" fmla="*/ 514043 h 761927"/>
              <a:gd name="connsiteX2" fmla="*/ 421930 w 430528"/>
              <a:gd name="connsiteY2" fmla="*/ 398393 h 761927"/>
              <a:gd name="connsiteX3" fmla="*/ 328994 w 430528"/>
              <a:gd name="connsiteY3" fmla="*/ 175213 h 761927"/>
              <a:gd name="connsiteX4" fmla="*/ 159219 w 430528"/>
              <a:gd name="connsiteY4" fmla="*/ 6470 h 761927"/>
              <a:gd name="connsiteX5" fmla="*/ 0 w 430528"/>
              <a:gd name="connsiteY5" fmla="*/ 38594 h 761927"/>
              <a:gd name="connsiteX0" fmla="*/ 360233 w 422282"/>
              <a:gd name="connsiteY0" fmla="*/ 761927 h 761927"/>
              <a:gd name="connsiteX1" fmla="*/ 421930 w 422282"/>
              <a:gd name="connsiteY1" fmla="*/ 398393 h 761927"/>
              <a:gd name="connsiteX2" fmla="*/ 328994 w 422282"/>
              <a:gd name="connsiteY2" fmla="*/ 175213 h 761927"/>
              <a:gd name="connsiteX3" fmla="*/ 159219 w 422282"/>
              <a:gd name="connsiteY3" fmla="*/ 6470 h 761927"/>
              <a:gd name="connsiteX4" fmla="*/ 0 w 422282"/>
              <a:gd name="connsiteY4" fmla="*/ 38594 h 761927"/>
              <a:gd name="connsiteX0" fmla="*/ 360233 w 418327"/>
              <a:gd name="connsiteY0" fmla="*/ 761927 h 761927"/>
              <a:gd name="connsiteX1" fmla="*/ 417949 w 418327"/>
              <a:gd name="connsiteY1" fmla="*/ 475493 h 761927"/>
              <a:gd name="connsiteX2" fmla="*/ 328994 w 418327"/>
              <a:gd name="connsiteY2" fmla="*/ 175213 h 761927"/>
              <a:gd name="connsiteX3" fmla="*/ 159219 w 418327"/>
              <a:gd name="connsiteY3" fmla="*/ 6470 h 761927"/>
              <a:gd name="connsiteX4" fmla="*/ 0 w 418327"/>
              <a:gd name="connsiteY4" fmla="*/ 38594 h 761927"/>
              <a:gd name="connsiteX0" fmla="*/ 360233 w 418327"/>
              <a:gd name="connsiteY0" fmla="*/ 730572 h 730572"/>
              <a:gd name="connsiteX1" fmla="*/ 417949 w 418327"/>
              <a:gd name="connsiteY1" fmla="*/ 444138 h 730572"/>
              <a:gd name="connsiteX2" fmla="*/ 328994 w 418327"/>
              <a:gd name="connsiteY2" fmla="*/ 143858 h 730572"/>
              <a:gd name="connsiteX3" fmla="*/ 167180 w 418327"/>
              <a:gd name="connsiteY3" fmla="*/ 13665 h 730572"/>
              <a:gd name="connsiteX4" fmla="*/ 0 w 418327"/>
              <a:gd name="connsiteY4" fmla="*/ 7239 h 730572"/>
              <a:gd name="connsiteX0" fmla="*/ 360233 w 398643"/>
              <a:gd name="connsiteY0" fmla="*/ 730572 h 730572"/>
              <a:gd name="connsiteX1" fmla="*/ 398046 w 398643"/>
              <a:gd name="connsiteY1" fmla="*/ 450564 h 730572"/>
              <a:gd name="connsiteX2" fmla="*/ 328994 w 398643"/>
              <a:gd name="connsiteY2" fmla="*/ 143858 h 730572"/>
              <a:gd name="connsiteX3" fmla="*/ 167180 w 398643"/>
              <a:gd name="connsiteY3" fmla="*/ 13665 h 730572"/>
              <a:gd name="connsiteX4" fmla="*/ 0 w 398643"/>
              <a:gd name="connsiteY4" fmla="*/ 7239 h 730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643" h="730572">
                <a:moveTo>
                  <a:pt x="360233" y="730572"/>
                </a:moveTo>
                <a:cubicBezTo>
                  <a:pt x="373087" y="654836"/>
                  <a:pt x="403252" y="548350"/>
                  <a:pt x="398046" y="450564"/>
                </a:cubicBezTo>
                <a:cubicBezTo>
                  <a:pt x="392840" y="352778"/>
                  <a:pt x="367472" y="216674"/>
                  <a:pt x="328994" y="143858"/>
                </a:cubicBezTo>
                <a:cubicBezTo>
                  <a:pt x="290516" y="71042"/>
                  <a:pt x="241915" y="38577"/>
                  <a:pt x="167180" y="13665"/>
                </a:cubicBezTo>
                <a:cubicBezTo>
                  <a:pt x="92445" y="-11246"/>
                  <a:pt x="34498" y="5099"/>
                  <a:pt x="0" y="7239"/>
                </a:cubicBezTo>
              </a:path>
            </a:pathLst>
          </a:custGeom>
          <a:noFill/>
          <a:ln w="38100">
            <a:solidFill>
              <a:schemeClr val="tx1"/>
            </a:solidFill>
            <a:headEnd type="stealth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0122465" y="3777594"/>
                <a:ext cx="688491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/>
                            </a:rPr>
                            <m:t>𝑖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22465" y="3777594"/>
                <a:ext cx="688491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0419582" y="4796009"/>
                <a:ext cx="688491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/>
                            </a:rPr>
                            <m:t>𝑗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19582" y="4796009"/>
                <a:ext cx="688491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9477266" y="4492073"/>
                <a:ext cx="688491" cy="740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/>
                            </a:rPr>
                            <m:t>𝑘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7266" y="4492073"/>
                <a:ext cx="688491" cy="74078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Freeform 7"/>
          <p:cNvSpPr/>
          <p:nvPr/>
        </p:nvSpPr>
        <p:spPr>
          <a:xfrm rot="8629792">
            <a:off x="9984082" y="5122902"/>
            <a:ext cx="384021" cy="459559"/>
          </a:xfrm>
          <a:custGeom>
            <a:avLst/>
            <a:gdLst>
              <a:gd name="connsiteX0" fmla="*/ 1213339 w 1213339"/>
              <a:gd name="connsiteY0" fmla="*/ 593306 h 602098"/>
              <a:gd name="connsiteX1" fmla="*/ 1011115 w 1213339"/>
              <a:gd name="connsiteY1" fmla="*/ 180067 h 602098"/>
              <a:gd name="connsiteX2" fmla="*/ 668215 w 1213339"/>
              <a:gd name="connsiteY2" fmla="*/ 30598 h 602098"/>
              <a:gd name="connsiteX3" fmla="*/ 307731 w 1213339"/>
              <a:gd name="connsiteY3" fmla="*/ 56975 h 602098"/>
              <a:gd name="connsiteX4" fmla="*/ 0 w 1213339"/>
              <a:gd name="connsiteY4" fmla="*/ 602098 h 602098"/>
              <a:gd name="connsiteX0" fmla="*/ 1213339 w 1213339"/>
              <a:gd name="connsiteY0" fmla="*/ 562814 h 571606"/>
              <a:gd name="connsiteX1" fmla="*/ 1011115 w 1213339"/>
              <a:gd name="connsiteY1" fmla="*/ 149575 h 571606"/>
              <a:gd name="connsiteX2" fmla="*/ 668215 w 1213339"/>
              <a:gd name="connsiteY2" fmla="*/ 106 h 571606"/>
              <a:gd name="connsiteX3" fmla="*/ 211015 w 1213339"/>
              <a:gd name="connsiteY3" fmla="*/ 167160 h 571606"/>
              <a:gd name="connsiteX4" fmla="*/ 0 w 1213339"/>
              <a:gd name="connsiteY4" fmla="*/ 571606 h 571606"/>
              <a:gd name="connsiteX0" fmla="*/ 1213339 w 1213339"/>
              <a:gd name="connsiteY0" fmla="*/ 562814 h 571606"/>
              <a:gd name="connsiteX1" fmla="*/ 1011115 w 1213339"/>
              <a:gd name="connsiteY1" fmla="*/ 149575 h 571606"/>
              <a:gd name="connsiteX2" fmla="*/ 562707 w 1213339"/>
              <a:gd name="connsiteY2" fmla="*/ 106 h 571606"/>
              <a:gd name="connsiteX3" fmla="*/ 211015 w 1213339"/>
              <a:gd name="connsiteY3" fmla="*/ 167160 h 571606"/>
              <a:gd name="connsiteX4" fmla="*/ 0 w 1213339"/>
              <a:gd name="connsiteY4" fmla="*/ 571606 h 571606"/>
              <a:gd name="connsiteX0" fmla="*/ 1213339 w 1213339"/>
              <a:gd name="connsiteY0" fmla="*/ 562934 h 571726"/>
              <a:gd name="connsiteX1" fmla="*/ 1011115 w 1213339"/>
              <a:gd name="connsiteY1" fmla="*/ 149695 h 571726"/>
              <a:gd name="connsiteX2" fmla="*/ 562707 w 1213339"/>
              <a:gd name="connsiteY2" fmla="*/ 226 h 571726"/>
              <a:gd name="connsiteX3" fmla="*/ 140677 w 1213339"/>
              <a:gd name="connsiteY3" fmla="*/ 176073 h 571726"/>
              <a:gd name="connsiteX4" fmla="*/ 0 w 1213339"/>
              <a:gd name="connsiteY4" fmla="*/ 571726 h 571726"/>
              <a:gd name="connsiteX0" fmla="*/ 1274885 w 1274885"/>
              <a:gd name="connsiteY0" fmla="*/ 562934 h 571726"/>
              <a:gd name="connsiteX1" fmla="*/ 1072661 w 1274885"/>
              <a:gd name="connsiteY1" fmla="*/ 149695 h 571726"/>
              <a:gd name="connsiteX2" fmla="*/ 624253 w 1274885"/>
              <a:gd name="connsiteY2" fmla="*/ 226 h 571726"/>
              <a:gd name="connsiteX3" fmla="*/ 202223 w 1274885"/>
              <a:gd name="connsiteY3" fmla="*/ 176073 h 571726"/>
              <a:gd name="connsiteX4" fmla="*/ 0 w 1274885"/>
              <a:gd name="connsiteY4" fmla="*/ 571726 h 571726"/>
              <a:gd name="connsiteX0" fmla="*/ 1318847 w 1318847"/>
              <a:gd name="connsiteY0" fmla="*/ 562934 h 571726"/>
              <a:gd name="connsiteX1" fmla="*/ 1072661 w 1318847"/>
              <a:gd name="connsiteY1" fmla="*/ 149695 h 571726"/>
              <a:gd name="connsiteX2" fmla="*/ 624253 w 1318847"/>
              <a:gd name="connsiteY2" fmla="*/ 226 h 571726"/>
              <a:gd name="connsiteX3" fmla="*/ 202223 w 1318847"/>
              <a:gd name="connsiteY3" fmla="*/ 176073 h 571726"/>
              <a:gd name="connsiteX4" fmla="*/ 0 w 1318847"/>
              <a:gd name="connsiteY4" fmla="*/ 571726 h 571726"/>
              <a:gd name="connsiteX0" fmla="*/ 1318847 w 1318847"/>
              <a:gd name="connsiteY0" fmla="*/ 563635 h 572427"/>
              <a:gd name="connsiteX1" fmla="*/ 1072661 w 1318847"/>
              <a:gd name="connsiteY1" fmla="*/ 150396 h 572427"/>
              <a:gd name="connsiteX2" fmla="*/ 624253 w 1318847"/>
              <a:gd name="connsiteY2" fmla="*/ 927 h 572427"/>
              <a:gd name="connsiteX3" fmla="*/ 211780 w 1318847"/>
              <a:gd name="connsiteY3" fmla="*/ 207695 h 572427"/>
              <a:gd name="connsiteX4" fmla="*/ 0 w 1318847"/>
              <a:gd name="connsiteY4" fmla="*/ 572427 h 572427"/>
              <a:gd name="connsiteX0" fmla="*/ 1318847 w 1318847"/>
              <a:gd name="connsiteY0" fmla="*/ 813067 h 821859"/>
              <a:gd name="connsiteX1" fmla="*/ 1072661 w 1318847"/>
              <a:gd name="connsiteY1" fmla="*/ 399828 h 821859"/>
              <a:gd name="connsiteX2" fmla="*/ 624253 w 1318847"/>
              <a:gd name="connsiteY2" fmla="*/ 250359 h 821859"/>
              <a:gd name="connsiteX3" fmla="*/ 400187 w 1318847"/>
              <a:gd name="connsiteY3" fmla="*/ 20638 h 821859"/>
              <a:gd name="connsiteX4" fmla="*/ 0 w 1318847"/>
              <a:gd name="connsiteY4" fmla="*/ 821859 h 821859"/>
              <a:gd name="connsiteX0" fmla="*/ 918660 w 918660"/>
              <a:gd name="connsiteY0" fmla="*/ 813069 h 813069"/>
              <a:gd name="connsiteX1" fmla="*/ 672474 w 918660"/>
              <a:gd name="connsiteY1" fmla="*/ 399830 h 813069"/>
              <a:gd name="connsiteX2" fmla="*/ 224066 w 918660"/>
              <a:gd name="connsiteY2" fmla="*/ 250361 h 813069"/>
              <a:gd name="connsiteX3" fmla="*/ 0 w 918660"/>
              <a:gd name="connsiteY3" fmla="*/ 20640 h 813069"/>
              <a:gd name="connsiteX0" fmla="*/ 694594 w 694594"/>
              <a:gd name="connsiteY0" fmla="*/ 562707 h 562707"/>
              <a:gd name="connsiteX1" fmla="*/ 448408 w 694594"/>
              <a:gd name="connsiteY1" fmla="*/ 149468 h 562707"/>
              <a:gd name="connsiteX2" fmla="*/ 0 w 694594"/>
              <a:gd name="connsiteY2" fmla="*/ -1 h 562707"/>
              <a:gd name="connsiteX0" fmla="*/ 694594 w 694594"/>
              <a:gd name="connsiteY0" fmla="*/ 562708 h 562708"/>
              <a:gd name="connsiteX1" fmla="*/ 448408 w 694594"/>
              <a:gd name="connsiteY1" fmla="*/ 149469 h 562708"/>
              <a:gd name="connsiteX2" fmla="*/ 206985 w 694594"/>
              <a:gd name="connsiteY2" fmla="*/ 64251 h 562708"/>
              <a:gd name="connsiteX3" fmla="*/ 0 w 694594"/>
              <a:gd name="connsiteY3" fmla="*/ 0 h 562708"/>
              <a:gd name="connsiteX0" fmla="*/ 694594 w 694594"/>
              <a:gd name="connsiteY0" fmla="*/ 562708 h 562708"/>
              <a:gd name="connsiteX1" fmla="*/ 448408 w 694594"/>
              <a:gd name="connsiteY1" fmla="*/ 149469 h 562708"/>
              <a:gd name="connsiteX2" fmla="*/ 230868 w 694594"/>
              <a:gd name="connsiteY2" fmla="*/ 32126 h 562708"/>
              <a:gd name="connsiteX3" fmla="*/ 0 w 694594"/>
              <a:gd name="connsiteY3" fmla="*/ 0 h 562708"/>
              <a:gd name="connsiteX0" fmla="*/ 694594 w 694594"/>
              <a:gd name="connsiteY0" fmla="*/ 562708 h 562708"/>
              <a:gd name="connsiteX1" fmla="*/ 520057 w 694594"/>
              <a:gd name="connsiteY1" fmla="*/ 245844 h 562708"/>
              <a:gd name="connsiteX2" fmla="*/ 230868 w 694594"/>
              <a:gd name="connsiteY2" fmla="*/ 32126 h 562708"/>
              <a:gd name="connsiteX3" fmla="*/ 0 w 694594"/>
              <a:gd name="connsiteY3" fmla="*/ 0 h 562708"/>
              <a:gd name="connsiteX0" fmla="*/ 694594 w 694594"/>
              <a:gd name="connsiteY0" fmla="*/ 562708 h 562708"/>
              <a:gd name="connsiteX1" fmla="*/ 520057 w 694594"/>
              <a:gd name="connsiteY1" fmla="*/ 245844 h 562708"/>
              <a:gd name="connsiteX2" fmla="*/ 230868 w 694594"/>
              <a:gd name="connsiteY2" fmla="*/ 32126 h 562708"/>
              <a:gd name="connsiteX3" fmla="*/ 0 w 694594"/>
              <a:gd name="connsiteY3" fmla="*/ 0 h 562708"/>
              <a:gd name="connsiteX0" fmla="*/ 674691 w 674691"/>
              <a:gd name="connsiteY0" fmla="*/ 539626 h 539626"/>
              <a:gd name="connsiteX1" fmla="*/ 500154 w 674691"/>
              <a:gd name="connsiteY1" fmla="*/ 222762 h 539626"/>
              <a:gd name="connsiteX2" fmla="*/ 210965 w 674691"/>
              <a:gd name="connsiteY2" fmla="*/ 9044 h 539626"/>
              <a:gd name="connsiteX3" fmla="*/ 0 w 674691"/>
              <a:gd name="connsiteY3" fmla="*/ 9043 h 539626"/>
              <a:gd name="connsiteX0" fmla="*/ 674691 w 674691"/>
              <a:gd name="connsiteY0" fmla="*/ 542144 h 542144"/>
              <a:gd name="connsiteX1" fmla="*/ 500154 w 674691"/>
              <a:gd name="connsiteY1" fmla="*/ 225280 h 542144"/>
              <a:gd name="connsiteX2" fmla="*/ 210965 w 674691"/>
              <a:gd name="connsiteY2" fmla="*/ 11562 h 542144"/>
              <a:gd name="connsiteX3" fmla="*/ 0 w 674691"/>
              <a:gd name="connsiteY3" fmla="*/ 11561 h 542144"/>
              <a:gd name="connsiteX0" fmla="*/ 674691 w 674691"/>
              <a:gd name="connsiteY0" fmla="*/ 531153 h 531153"/>
              <a:gd name="connsiteX1" fmla="*/ 500154 w 674691"/>
              <a:gd name="connsiteY1" fmla="*/ 214289 h 531153"/>
              <a:gd name="connsiteX2" fmla="*/ 266692 w 674691"/>
              <a:gd name="connsiteY2" fmla="*/ 26271 h 531153"/>
              <a:gd name="connsiteX3" fmla="*/ 0 w 674691"/>
              <a:gd name="connsiteY3" fmla="*/ 570 h 531153"/>
              <a:gd name="connsiteX0" fmla="*/ 591101 w 591101"/>
              <a:gd name="connsiteY0" fmla="*/ 582553 h 582553"/>
              <a:gd name="connsiteX1" fmla="*/ 500154 w 591101"/>
              <a:gd name="connsiteY1" fmla="*/ 214289 h 582553"/>
              <a:gd name="connsiteX2" fmla="*/ 266692 w 591101"/>
              <a:gd name="connsiteY2" fmla="*/ 26271 h 582553"/>
              <a:gd name="connsiteX3" fmla="*/ 0 w 591101"/>
              <a:gd name="connsiteY3" fmla="*/ 570 h 582553"/>
              <a:gd name="connsiteX0" fmla="*/ 591101 w 591101"/>
              <a:gd name="connsiteY0" fmla="*/ 582553 h 582553"/>
              <a:gd name="connsiteX1" fmla="*/ 500154 w 591101"/>
              <a:gd name="connsiteY1" fmla="*/ 214289 h 582553"/>
              <a:gd name="connsiteX2" fmla="*/ 266692 w 591101"/>
              <a:gd name="connsiteY2" fmla="*/ 26271 h 582553"/>
              <a:gd name="connsiteX3" fmla="*/ 0 w 591101"/>
              <a:gd name="connsiteY3" fmla="*/ 570 h 582553"/>
              <a:gd name="connsiteX0" fmla="*/ 515472 w 522356"/>
              <a:gd name="connsiteY0" fmla="*/ 691778 h 691778"/>
              <a:gd name="connsiteX1" fmla="*/ 500154 w 522356"/>
              <a:gd name="connsiteY1" fmla="*/ 214289 h 691778"/>
              <a:gd name="connsiteX2" fmla="*/ 266692 w 522356"/>
              <a:gd name="connsiteY2" fmla="*/ 26271 h 691778"/>
              <a:gd name="connsiteX3" fmla="*/ 0 w 522356"/>
              <a:gd name="connsiteY3" fmla="*/ 570 h 691778"/>
              <a:gd name="connsiteX0" fmla="*/ 515472 w 557367"/>
              <a:gd name="connsiteY0" fmla="*/ 691778 h 691778"/>
              <a:gd name="connsiteX1" fmla="*/ 557266 w 557367"/>
              <a:gd name="connsiteY1" fmla="*/ 360369 h 691778"/>
              <a:gd name="connsiteX2" fmla="*/ 500154 w 557367"/>
              <a:gd name="connsiteY2" fmla="*/ 214289 h 691778"/>
              <a:gd name="connsiteX3" fmla="*/ 266692 w 557367"/>
              <a:gd name="connsiteY3" fmla="*/ 26271 h 691778"/>
              <a:gd name="connsiteX4" fmla="*/ 0 w 557367"/>
              <a:gd name="connsiteY4" fmla="*/ 570 h 691778"/>
              <a:gd name="connsiteX0" fmla="*/ 499550 w 557342"/>
              <a:gd name="connsiteY0" fmla="*/ 756028 h 756028"/>
              <a:gd name="connsiteX1" fmla="*/ 557266 w 557342"/>
              <a:gd name="connsiteY1" fmla="*/ 360369 h 756028"/>
              <a:gd name="connsiteX2" fmla="*/ 500154 w 557342"/>
              <a:gd name="connsiteY2" fmla="*/ 214289 h 756028"/>
              <a:gd name="connsiteX3" fmla="*/ 266692 w 557342"/>
              <a:gd name="connsiteY3" fmla="*/ 26271 h 756028"/>
              <a:gd name="connsiteX4" fmla="*/ 0 w 557342"/>
              <a:gd name="connsiteY4" fmla="*/ 570 h 756028"/>
              <a:gd name="connsiteX0" fmla="*/ 499550 w 557460"/>
              <a:gd name="connsiteY0" fmla="*/ 756028 h 756028"/>
              <a:gd name="connsiteX1" fmla="*/ 557266 w 557460"/>
              <a:gd name="connsiteY1" fmla="*/ 360369 h 756028"/>
              <a:gd name="connsiteX2" fmla="*/ 500154 w 557460"/>
              <a:gd name="connsiteY2" fmla="*/ 214289 h 756028"/>
              <a:gd name="connsiteX3" fmla="*/ 266692 w 557460"/>
              <a:gd name="connsiteY3" fmla="*/ 26271 h 756028"/>
              <a:gd name="connsiteX4" fmla="*/ 0 w 557460"/>
              <a:gd name="connsiteY4" fmla="*/ 570 h 756028"/>
              <a:gd name="connsiteX0" fmla="*/ 499550 w 557460"/>
              <a:gd name="connsiteY0" fmla="*/ 756028 h 756028"/>
              <a:gd name="connsiteX1" fmla="*/ 557266 w 557460"/>
              <a:gd name="connsiteY1" fmla="*/ 360369 h 756028"/>
              <a:gd name="connsiteX2" fmla="*/ 456369 w 557460"/>
              <a:gd name="connsiteY2" fmla="*/ 162889 h 756028"/>
              <a:gd name="connsiteX3" fmla="*/ 266692 w 557460"/>
              <a:gd name="connsiteY3" fmla="*/ 26271 h 756028"/>
              <a:gd name="connsiteX4" fmla="*/ 0 w 557460"/>
              <a:gd name="connsiteY4" fmla="*/ 570 h 756028"/>
              <a:gd name="connsiteX0" fmla="*/ 499550 w 557460"/>
              <a:gd name="connsiteY0" fmla="*/ 756028 h 756028"/>
              <a:gd name="connsiteX1" fmla="*/ 557266 w 557460"/>
              <a:gd name="connsiteY1" fmla="*/ 443894 h 756028"/>
              <a:gd name="connsiteX2" fmla="*/ 456369 w 557460"/>
              <a:gd name="connsiteY2" fmla="*/ 162889 h 756028"/>
              <a:gd name="connsiteX3" fmla="*/ 266692 w 557460"/>
              <a:gd name="connsiteY3" fmla="*/ 26271 h 756028"/>
              <a:gd name="connsiteX4" fmla="*/ 0 w 557460"/>
              <a:gd name="connsiteY4" fmla="*/ 570 h 756028"/>
              <a:gd name="connsiteX0" fmla="*/ 360233 w 418143"/>
              <a:gd name="connsiteY0" fmla="*/ 739762 h 739762"/>
              <a:gd name="connsiteX1" fmla="*/ 417949 w 418143"/>
              <a:gd name="connsiteY1" fmla="*/ 427628 h 739762"/>
              <a:gd name="connsiteX2" fmla="*/ 317052 w 418143"/>
              <a:gd name="connsiteY2" fmla="*/ 146623 h 739762"/>
              <a:gd name="connsiteX3" fmla="*/ 127375 w 418143"/>
              <a:gd name="connsiteY3" fmla="*/ 10005 h 739762"/>
              <a:gd name="connsiteX4" fmla="*/ 0 w 418143"/>
              <a:gd name="connsiteY4" fmla="*/ 16429 h 739762"/>
              <a:gd name="connsiteX0" fmla="*/ 360233 w 418143"/>
              <a:gd name="connsiteY0" fmla="*/ 739762 h 739762"/>
              <a:gd name="connsiteX1" fmla="*/ 417949 w 418143"/>
              <a:gd name="connsiteY1" fmla="*/ 427628 h 739762"/>
              <a:gd name="connsiteX2" fmla="*/ 376759 w 418143"/>
              <a:gd name="connsiteY2" fmla="*/ 146623 h 739762"/>
              <a:gd name="connsiteX3" fmla="*/ 127375 w 418143"/>
              <a:gd name="connsiteY3" fmla="*/ 10005 h 739762"/>
              <a:gd name="connsiteX4" fmla="*/ 0 w 418143"/>
              <a:gd name="connsiteY4" fmla="*/ 16429 h 739762"/>
              <a:gd name="connsiteX0" fmla="*/ 360233 w 445905"/>
              <a:gd name="connsiteY0" fmla="*/ 739762 h 739762"/>
              <a:gd name="connsiteX1" fmla="*/ 445813 w 445905"/>
              <a:gd name="connsiteY1" fmla="*/ 427628 h 739762"/>
              <a:gd name="connsiteX2" fmla="*/ 376759 w 445905"/>
              <a:gd name="connsiteY2" fmla="*/ 146623 h 739762"/>
              <a:gd name="connsiteX3" fmla="*/ 127375 w 445905"/>
              <a:gd name="connsiteY3" fmla="*/ 10005 h 739762"/>
              <a:gd name="connsiteX4" fmla="*/ 0 w 445905"/>
              <a:gd name="connsiteY4" fmla="*/ 16429 h 739762"/>
              <a:gd name="connsiteX0" fmla="*/ 360233 w 445905"/>
              <a:gd name="connsiteY0" fmla="*/ 761927 h 761927"/>
              <a:gd name="connsiteX1" fmla="*/ 445813 w 445905"/>
              <a:gd name="connsiteY1" fmla="*/ 449793 h 761927"/>
              <a:gd name="connsiteX2" fmla="*/ 376759 w 445905"/>
              <a:gd name="connsiteY2" fmla="*/ 168788 h 761927"/>
              <a:gd name="connsiteX3" fmla="*/ 159219 w 445905"/>
              <a:gd name="connsiteY3" fmla="*/ 6470 h 761927"/>
              <a:gd name="connsiteX4" fmla="*/ 0 w 445905"/>
              <a:gd name="connsiteY4" fmla="*/ 38594 h 761927"/>
              <a:gd name="connsiteX0" fmla="*/ 360233 w 445905"/>
              <a:gd name="connsiteY0" fmla="*/ 761927 h 761927"/>
              <a:gd name="connsiteX1" fmla="*/ 445813 w 445905"/>
              <a:gd name="connsiteY1" fmla="*/ 449793 h 761927"/>
              <a:gd name="connsiteX2" fmla="*/ 328994 w 445905"/>
              <a:gd name="connsiteY2" fmla="*/ 175213 h 761927"/>
              <a:gd name="connsiteX3" fmla="*/ 159219 w 445905"/>
              <a:gd name="connsiteY3" fmla="*/ 6470 h 761927"/>
              <a:gd name="connsiteX4" fmla="*/ 0 w 445905"/>
              <a:gd name="connsiteY4" fmla="*/ 38594 h 761927"/>
              <a:gd name="connsiteX0" fmla="*/ 360233 w 450559"/>
              <a:gd name="connsiteY0" fmla="*/ 761927 h 761927"/>
              <a:gd name="connsiteX1" fmla="*/ 445813 w 450559"/>
              <a:gd name="connsiteY1" fmla="*/ 449793 h 761927"/>
              <a:gd name="connsiteX2" fmla="*/ 421930 w 450559"/>
              <a:gd name="connsiteY2" fmla="*/ 398393 h 761927"/>
              <a:gd name="connsiteX3" fmla="*/ 328994 w 450559"/>
              <a:gd name="connsiteY3" fmla="*/ 175213 h 761927"/>
              <a:gd name="connsiteX4" fmla="*/ 159219 w 450559"/>
              <a:gd name="connsiteY4" fmla="*/ 6470 h 761927"/>
              <a:gd name="connsiteX5" fmla="*/ 0 w 450559"/>
              <a:gd name="connsiteY5" fmla="*/ 38594 h 761927"/>
              <a:gd name="connsiteX0" fmla="*/ 360233 w 430528"/>
              <a:gd name="connsiteY0" fmla="*/ 761927 h 761927"/>
              <a:gd name="connsiteX1" fmla="*/ 409989 w 430528"/>
              <a:gd name="connsiteY1" fmla="*/ 514043 h 761927"/>
              <a:gd name="connsiteX2" fmla="*/ 421930 w 430528"/>
              <a:gd name="connsiteY2" fmla="*/ 398393 h 761927"/>
              <a:gd name="connsiteX3" fmla="*/ 328994 w 430528"/>
              <a:gd name="connsiteY3" fmla="*/ 175213 h 761927"/>
              <a:gd name="connsiteX4" fmla="*/ 159219 w 430528"/>
              <a:gd name="connsiteY4" fmla="*/ 6470 h 761927"/>
              <a:gd name="connsiteX5" fmla="*/ 0 w 430528"/>
              <a:gd name="connsiteY5" fmla="*/ 38594 h 761927"/>
              <a:gd name="connsiteX0" fmla="*/ 360233 w 422282"/>
              <a:gd name="connsiteY0" fmla="*/ 761927 h 761927"/>
              <a:gd name="connsiteX1" fmla="*/ 421930 w 422282"/>
              <a:gd name="connsiteY1" fmla="*/ 398393 h 761927"/>
              <a:gd name="connsiteX2" fmla="*/ 328994 w 422282"/>
              <a:gd name="connsiteY2" fmla="*/ 175213 h 761927"/>
              <a:gd name="connsiteX3" fmla="*/ 159219 w 422282"/>
              <a:gd name="connsiteY3" fmla="*/ 6470 h 761927"/>
              <a:gd name="connsiteX4" fmla="*/ 0 w 422282"/>
              <a:gd name="connsiteY4" fmla="*/ 38594 h 761927"/>
              <a:gd name="connsiteX0" fmla="*/ 360233 w 418327"/>
              <a:gd name="connsiteY0" fmla="*/ 761927 h 761927"/>
              <a:gd name="connsiteX1" fmla="*/ 417949 w 418327"/>
              <a:gd name="connsiteY1" fmla="*/ 475493 h 761927"/>
              <a:gd name="connsiteX2" fmla="*/ 328994 w 418327"/>
              <a:gd name="connsiteY2" fmla="*/ 175213 h 761927"/>
              <a:gd name="connsiteX3" fmla="*/ 159219 w 418327"/>
              <a:gd name="connsiteY3" fmla="*/ 6470 h 761927"/>
              <a:gd name="connsiteX4" fmla="*/ 0 w 418327"/>
              <a:gd name="connsiteY4" fmla="*/ 38594 h 761927"/>
              <a:gd name="connsiteX0" fmla="*/ 360233 w 418327"/>
              <a:gd name="connsiteY0" fmla="*/ 730572 h 730572"/>
              <a:gd name="connsiteX1" fmla="*/ 417949 w 418327"/>
              <a:gd name="connsiteY1" fmla="*/ 444138 h 730572"/>
              <a:gd name="connsiteX2" fmla="*/ 328994 w 418327"/>
              <a:gd name="connsiteY2" fmla="*/ 143858 h 730572"/>
              <a:gd name="connsiteX3" fmla="*/ 167180 w 418327"/>
              <a:gd name="connsiteY3" fmla="*/ 13665 h 730572"/>
              <a:gd name="connsiteX4" fmla="*/ 0 w 418327"/>
              <a:gd name="connsiteY4" fmla="*/ 7239 h 730572"/>
              <a:gd name="connsiteX0" fmla="*/ 360233 w 398643"/>
              <a:gd name="connsiteY0" fmla="*/ 730572 h 730572"/>
              <a:gd name="connsiteX1" fmla="*/ 398046 w 398643"/>
              <a:gd name="connsiteY1" fmla="*/ 450564 h 730572"/>
              <a:gd name="connsiteX2" fmla="*/ 328994 w 398643"/>
              <a:gd name="connsiteY2" fmla="*/ 143858 h 730572"/>
              <a:gd name="connsiteX3" fmla="*/ 167180 w 398643"/>
              <a:gd name="connsiteY3" fmla="*/ 13665 h 730572"/>
              <a:gd name="connsiteX4" fmla="*/ 0 w 398643"/>
              <a:gd name="connsiteY4" fmla="*/ 7239 h 730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643" h="730572">
                <a:moveTo>
                  <a:pt x="360233" y="730572"/>
                </a:moveTo>
                <a:cubicBezTo>
                  <a:pt x="373087" y="654836"/>
                  <a:pt x="403252" y="548350"/>
                  <a:pt x="398046" y="450564"/>
                </a:cubicBezTo>
                <a:cubicBezTo>
                  <a:pt x="392840" y="352778"/>
                  <a:pt x="367472" y="216674"/>
                  <a:pt x="328994" y="143858"/>
                </a:cubicBezTo>
                <a:cubicBezTo>
                  <a:pt x="290516" y="71042"/>
                  <a:pt x="241915" y="38577"/>
                  <a:pt x="167180" y="13665"/>
                </a:cubicBezTo>
                <a:cubicBezTo>
                  <a:pt x="92445" y="-11246"/>
                  <a:pt x="34498" y="5099"/>
                  <a:pt x="0" y="7239"/>
                </a:cubicBezTo>
              </a:path>
            </a:pathLst>
          </a:custGeom>
          <a:noFill/>
          <a:ln w="38100">
            <a:solidFill>
              <a:schemeClr val="tx1"/>
            </a:solidFill>
            <a:headEnd type="stealth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Freeform 8"/>
          <p:cNvSpPr/>
          <p:nvPr/>
        </p:nvSpPr>
        <p:spPr>
          <a:xfrm rot="16639172">
            <a:off x="9960087" y="4123400"/>
            <a:ext cx="336953" cy="446888"/>
          </a:xfrm>
          <a:custGeom>
            <a:avLst/>
            <a:gdLst>
              <a:gd name="connsiteX0" fmla="*/ 1213339 w 1213339"/>
              <a:gd name="connsiteY0" fmla="*/ 593306 h 602098"/>
              <a:gd name="connsiteX1" fmla="*/ 1011115 w 1213339"/>
              <a:gd name="connsiteY1" fmla="*/ 180067 h 602098"/>
              <a:gd name="connsiteX2" fmla="*/ 668215 w 1213339"/>
              <a:gd name="connsiteY2" fmla="*/ 30598 h 602098"/>
              <a:gd name="connsiteX3" fmla="*/ 307731 w 1213339"/>
              <a:gd name="connsiteY3" fmla="*/ 56975 h 602098"/>
              <a:gd name="connsiteX4" fmla="*/ 0 w 1213339"/>
              <a:gd name="connsiteY4" fmla="*/ 602098 h 602098"/>
              <a:gd name="connsiteX0" fmla="*/ 1213339 w 1213339"/>
              <a:gd name="connsiteY0" fmla="*/ 562814 h 571606"/>
              <a:gd name="connsiteX1" fmla="*/ 1011115 w 1213339"/>
              <a:gd name="connsiteY1" fmla="*/ 149575 h 571606"/>
              <a:gd name="connsiteX2" fmla="*/ 668215 w 1213339"/>
              <a:gd name="connsiteY2" fmla="*/ 106 h 571606"/>
              <a:gd name="connsiteX3" fmla="*/ 211015 w 1213339"/>
              <a:gd name="connsiteY3" fmla="*/ 167160 h 571606"/>
              <a:gd name="connsiteX4" fmla="*/ 0 w 1213339"/>
              <a:gd name="connsiteY4" fmla="*/ 571606 h 571606"/>
              <a:gd name="connsiteX0" fmla="*/ 1213339 w 1213339"/>
              <a:gd name="connsiteY0" fmla="*/ 562814 h 571606"/>
              <a:gd name="connsiteX1" fmla="*/ 1011115 w 1213339"/>
              <a:gd name="connsiteY1" fmla="*/ 149575 h 571606"/>
              <a:gd name="connsiteX2" fmla="*/ 562707 w 1213339"/>
              <a:gd name="connsiteY2" fmla="*/ 106 h 571606"/>
              <a:gd name="connsiteX3" fmla="*/ 211015 w 1213339"/>
              <a:gd name="connsiteY3" fmla="*/ 167160 h 571606"/>
              <a:gd name="connsiteX4" fmla="*/ 0 w 1213339"/>
              <a:gd name="connsiteY4" fmla="*/ 571606 h 571606"/>
              <a:gd name="connsiteX0" fmla="*/ 1213339 w 1213339"/>
              <a:gd name="connsiteY0" fmla="*/ 562934 h 571726"/>
              <a:gd name="connsiteX1" fmla="*/ 1011115 w 1213339"/>
              <a:gd name="connsiteY1" fmla="*/ 149695 h 571726"/>
              <a:gd name="connsiteX2" fmla="*/ 562707 w 1213339"/>
              <a:gd name="connsiteY2" fmla="*/ 226 h 571726"/>
              <a:gd name="connsiteX3" fmla="*/ 140677 w 1213339"/>
              <a:gd name="connsiteY3" fmla="*/ 176073 h 571726"/>
              <a:gd name="connsiteX4" fmla="*/ 0 w 1213339"/>
              <a:gd name="connsiteY4" fmla="*/ 571726 h 571726"/>
              <a:gd name="connsiteX0" fmla="*/ 1274885 w 1274885"/>
              <a:gd name="connsiteY0" fmla="*/ 562934 h 571726"/>
              <a:gd name="connsiteX1" fmla="*/ 1072661 w 1274885"/>
              <a:gd name="connsiteY1" fmla="*/ 149695 h 571726"/>
              <a:gd name="connsiteX2" fmla="*/ 624253 w 1274885"/>
              <a:gd name="connsiteY2" fmla="*/ 226 h 571726"/>
              <a:gd name="connsiteX3" fmla="*/ 202223 w 1274885"/>
              <a:gd name="connsiteY3" fmla="*/ 176073 h 571726"/>
              <a:gd name="connsiteX4" fmla="*/ 0 w 1274885"/>
              <a:gd name="connsiteY4" fmla="*/ 571726 h 571726"/>
              <a:gd name="connsiteX0" fmla="*/ 1318847 w 1318847"/>
              <a:gd name="connsiteY0" fmla="*/ 562934 h 571726"/>
              <a:gd name="connsiteX1" fmla="*/ 1072661 w 1318847"/>
              <a:gd name="connsiteY1" fmla="*/ 149695 h 571726"/>
              <a:gd name="connsiteX2" fmla="*/ 624253 w 1318847"/>
              <a:gd name="connsiteY2" fmla="*/ 226 h 571726"/>
              <a:gd name="connsiteX3" fmla="*/ 202223 w 1318847"/>
              <a:gd name="connsiteY3" fmla="*/ 176073 h 571726"/>
              <a:gd name="connsiteX4" fmla="*/ 0 w 1318847"/>
              <a:gd name="connsiteY4" fmla="*/ 571726 h 571726"/>
              <a:gd name="connsiteX0" fmla="*/ 1318847 w 1318847"/>
              <a:gd name="connsiteY0" fmla="*/ 563635 h 572427"/>
              <a:gd name="connsiteX1" fmla="*/ 1072661 w 1318847"/>
              <a:gd name="connsiteY1" fmla="*/ 150396 h 572427"/>
              <a:gd name="connsiteX2" fmla="*/ 624253 w 1318847"/>
              <a:gd name="connsiteY2" fmla="*/ 927 h 572427"/>
              <a:gd name="connsiteX3" fmla="*/ 211780 w 1318847"/>
              <a:gd name="connsiteY3" fmla="*/ 207695 h 572427"/>
              <a:gd name="connsiteX4" fmla="*/ 0 w 1318847"/>
              <a:gd name="connsiteY4" fmla="*/ 572427 h 572427"/>
              <a:gd name="connsiteX0" fmla="*/ 1318847 w 1318847"/>
              <a:gd name="connsiteY0" fmla="*/ 813067 h 821859"/>
              <a:gd name="connsiteX1" fmla="*/ 1072661 w 1318847"/>
              <a:gd name="connsiteY1" fmla="*/ 399828 h 821859"/>
              <a:gd name="connsiteX2" fmla="*/ 624253 w 1318847"/>
              <a:gd name="connsiteY2" fmla="*/ 250359 h 821859"/>
              <a:gd name="connsiteX3" fmla="*/ 400187 w 1318847"/>
              <a:gd name="connsiteY3" fmla="*/ 20638 h 821859"/>
              <a:gd name="connsiteX4" fmla="*/ 0 w 1318847"/>
              <a:gd name="connsiteY4" fmla="*/ 821859 h 821859"/>
              <a:gd name="connsiteX0" fmla="*/ 918660 w 918660"/>
              <a:gd name="connsiteY0" fmla="*/ 813069 h 813069"/>
              <a:gd name="connsiteX1" fmla="*/ 672474 w 918660"/>
              <a:gd name="connsiteY1" fmla="*/ 399830 h 813069"/>
              <a:gd name="connsiteX2" fmla="*/ 224066 w 918660"/>
              <a:gd name="connsiteY2" fmla="*/ 250361 h 813069"/>
              <a:gd name="connsiteX3" fmla="*/ 0 w 918660"/>
              <a:gd name="connsiteY3" fmla="*/ 20640 h 813069"/>
              <a:gd name="connsiteX0" fmla="*/ 694594 w 694594"/>
              <a:gd name="connsiteY0" fmla="*/ 562707 h 562707"/>
              <a:gd name="connsiteX1" fmla="*/ 448408 w 694594"/>
              <a:gd name="connsiteY1" fmla="*/ 149468 h 562707"/>
              <a:gd name="connsiteX2" fmla="*/ 0 w 694594"/>
              <a:gd name="connsiteY2" fmla="*/ -1 h 562707"/>
              <a:gd name="connsiteX0" fmla="*/ 694594 w 694594"/>
              <a:gd name="connsiteY0" fmla="*/ 562708 h 562708"/>
              <a:gd name="connsiteX1" fmla="*/ 448408 w 694594"/>
              <a:gd name="connsiteY1" fmla="*/ 149469 h 562708"/>
              <a:gd name="connsiteX2" fmla="*/ 206985 w 694594"/>
              <a:gd name="connsiteY2" fmla="*/ 64251 h 562708"/>
              <a:gd name="connsiteX3" fmla="*/ 0 w 694594"/>
              <a:gd name="connsiteY3" fmla="*/ 0 h 562708"/>
              <a:gd name="connsiteX0" fmla="*/ 694594 w 694594"/>
              <a:gd name="connsiteY0" fmla="*/ 562708 h 562708"/>
              <a:gd name="connsiteX1" fmla="*/ 448408 w 694594"/>
              <a:gd name="connsiteY1" fmla="*/ 149469 h 562708"/>
              <a:gd name="connsiteX2" fmla="*/ 230868 w 694594"/>
              <a:gd name="connsiteY2" fmla="*/ 32126 h 562708"/>
              <a:gd name="connsiteX3" fmla="*/ 0 w 694594"/>
              <a:gd name="connsiteY3" fmla="*/ 0 h 562708"/>
              <a:gd name="connsiteX0" fmla="*/ 694594 w 694594"/>
              <a:gd name="connsiteY0" fmla="*/ 562708 h 562708"/>
              <a:gd name="connsiteX1" fmla="*/ 520057 w 694594"/>
              <a:gd name="connsiteY1" fmla="*/ 245844 h 562708"/>
              <a:gd name="connsiteX2" fmla="*/ 230868 w 694594"/>
              <a:gd name="connsiteY2" fmla="*/ 32126 h 562708"/>
              <a:gd name="connsiteX3" fmla="*/ 0 w 694594"/>
              <a:gd name="connsiteY3" fmla="*/ 0 h 562708"/>
              <a:gd name="connsiteX0" fmla="*/ 694594 w 694594"/>
              <a:gd name="connsiteY0" fmla="*/ 562708 h 562708"/>
              <a:gd name="connsiteX1" fmla="*/ 520057 w 694594"/>
              <a:gd name="connsiteY1" fmla="*/ 245844 h 562708"/>
              <a:gd name="connsiteX2" fmla="*/ 230868 w 694594"/>
              <a:gd name="connsiteY2" fmla="*/ 32126 h 562708"/>
              <a:gd name="connsiteX3" fmla="*/ 0 w 694594"/>
              <a:gd name="connsiteY3" fmla="*/ 0 h 562708"/>
              <a:gd name="connsiteX0" fmla="*/ 674691 w 674691"/>
              <a:gd name="connsiteY0" fmla="*/ 539626 h 539626"/>
              <a:gd name="connsiteX1" fmla="*/ 500154 w 674691"/>
              <a:gd name="connsiteY1" fmla="*/ 222762 h 539626"/>
              <a:gd name="connsiteX2" fmla="*/ 210965 w 674691"/>
              <a:gd name="connsiteY2" fmla="*/ 9044 h 539626"/>
              <a:gd name="connsiteX3" fmla="*/ 0 w 674691"/>
              <a:gd name="connsiteY3" fmla="*/ 9043 h 539626"/>
              <a:gd name="connsiteX0" fmla="*/ 674691 w 674691"/>
              <a:gd name="connsiteY0" fmla="*/ 542144 h 542144"/>
              <a:gd name="connsiteX1" fmla="*/ 500154 w 674691"/>
              <a:gd name="connsiteY1" fmla="*/ 225280 h 542144"/>
              <a:gd name="connsiteX2" fmla="*/ 210965 w 674691"/>
              <a:gd name="connsiteY2" fmla="*/ 11562 h 542144"/>
              <a:gd name="connsiteX3" fmla="*/ 0 w 674691"/>
              <a:gd name="connsiteY3" fmla="*/ 11561 h 542144"/>
              <a:gd name="connsiteX0" fmla="*/ 674691 w 674691"/>
              <a:gd name="connsiteY0" fmla="*/ 531153 h 531153"/>
              <a:gd name="connsiteX1" fmla="*/ 500154 w 674691"/>
              <a:gd name="connsiteY1" fmla="*/ 214289 h 531153"/>
              <a:gd name="connsiteX2" fmla="*/ 266692 w 674691"/>
              <a:gd name="connsiteY2" fmla="*/ 26271 h 531153"/>
              <a:gd name="connsiteX3" fmla="*/ 0 w 674691"/>
              <a:gd name="connsiteY3" fmla="*/ 570 h 531153"/>
              <a:gd name="connsiteX0" fmla="*/ 591101 w 591101"/>
              <a:gd name="connsiteY0" fmla="*/ 582553 h 582553"/>
              <a:gd name="connsiteX1" fmla="*/ 500154 w 591101"/>
              <a:gd name="connsiteY1" fmla="*/ 214289 h 582553"/>
              <a:gd name="connsiteX2" fmla="*/ 266692 w 591101"/>
              <a:gd name="connsiteY2" fmla="*/ 26271 h 582553"/>
              <a:gd name="connsiteX3" fmla="*/ 0 w 591101"/>
              <a:gd name="connsiteY3" fmla="*/ 570 h 582553"/>
              <a:gd name="connsiteX0" fmla="*/ 591101 w 591101"/>
              <a:gd name="connsiteY0" fmla="*/ 582553 h 582553"/>
              <a:gd name="connsiteX1" fmla="*/ 500154 w 591101"/>
              <a:gd name="connsiteY1" fmla="*/ 214289 h 582553"/>
              <a:gd name="connsiteX2" fmla="*/ 266692 w 591101"/>
              <a:gd name="connsiteY2" fmla="*/ 26271 h 582553"/>
              <a:gd name="connsiteX3" fmla="*/ 0 w 591101"/>
              <a:gd name="connsiteY3" fmla="*/ 570 h 582553"/>
              <a:gd name="connsiteX0" fmla="*/ 515472 w 522356"/>
              <a:gd name="connsiteY0" fmla="*/ 691778 h 691778"/>
              <a:gd name="connsiteX1" fmla="*/ 500154 w 522356"/>
              <a:gd name="connsiteY1" fmla="*/ 214289 h 691778"/>
              <a:gd name="connsiteX2" fmla="*/ 266692 w 522356"/>
              <a:gd name="connsiteY2" fmla="*/ 26271 h 691778"/>
              <a:gd name="connsiteX3" fmla="*/ 0 w 522356"/>
              <a:gd name="connsiteY3" fmla="*/ 570 h 691778"/>
              <a:gd name="connsiteX0" fmla="*/ 515472 w 557367"/>
              <a:gd name="connsiteY0" fmla="*/ 691778 h 691778"/>
              <a:gd name="connsiteX1" fmla="*/ 557266 w 557367"/>
              <a:gd name="connsiteY1" fmla="*/ 360369 h 691778"/>
              <a:gd name="connsiteX2" fmla="*/ 500154 w 557367"/>
              <a:gd name="connsiteY2" fmla="*/ 214289 h 691778"/>
              <a:gd name="connsiteX3" fmla="*/ 266692 w 557367"/>
              <a:gd name="connsiteY3" fmla="*/ 26271 h 691778"/>
              <a:gd name="connsiteX4" fmla="*/ 0 w 557367"/>
              <a:gd name="connsiteY4" fmla="*/ 570 h 691778"/>
              <a:gd name="connsiteX0" fmla="*/ 499550 w 557342"/>
              <a:gd name="connsiteY0" fmla="*/ 756028 h 756028"/>
              <a:gd name="connsiteX1" fmla="*/ 557266 w 557342"/>
              <a:gd name="connsiteY1" fmla="*/ 360369 h 756028"/>
              <a:gd name="connsiteX2" fmla="*/ 500154 w 557342"/>
              <a:gd name="connsiteY2" fmla="*/ 214289 h 756028"/>
              <a:gd name="connsiteX3" fmla="*/ 266692 w 557342"/>
              <a:gd name="connsiteY3" fmla="*/ 26271 h 756028"/>
              <a:gd name="connsiteX4" fmla="*/ 0 w 557342"/>
              <a:gd name="connsiteY4" fmla="*/ 570 h 756028"/>
              <a:gd name="connsiteX0" fmla="*/ 499550 w 557460"/>
              <a:gd name="connsiteY0" fmla="*/ 756028 h 756028"/>
              <a:gd name="connsiteX1" fmla="*/ 557266 w 557460"/>
              <a:gd name="connsiteY1" fmla="*/ 360369 h 756028"/>
              <a:gd name="connsiteX2" fmla="*/ 500154 w 557460"/>
              <a:gd name="connsiteY2" fmla="*/ 214289 h 756028"/>
              <a:gd name="connsiteX3" fmla="*/ 266692 w 557460"/>
              <a:gd name="connsiteY3" fmla="*/ 26271 h 756028"/>
              <a:gd name="connsiteX4" fmla="*/ 0 w 557460"/>
              <a:gd name="connsiteY4" fmla="*/ 570 h 756028"/>
              <a:gd name="connsiteX0" fmla="*/ 499550 w 557460"/>
              <a:gd name="connsiteY0" fmla="*/ 756028 h 756028"/>
              <a:gd name="connsiteX1" fmla="*/ 557266 w 557460"/>
              <a:gd name="connsiteY1" fmla="*/ 360369 h 756028"/>
              <a:gd name="connsiteX2" fmla="*/ 456369 w 557460"/>
              <a:gd name="connsiteY2" fmla="*/ 162889 h 756028"/>
              <a:gd name="connsiteX3" fmla="*/ 266692 w 557460"/>
              <a:gd name="connsiteY3" fmla="*/ 26271 h 756028"/>
              <a:gd name="connsiteX4" fmla="*/ 0 w 557460"/>
              <a:gd name="connsiteY4" fmla="*/ 570 h 756028"/>
              <a:gd name="connsiteX0" fmla="*/ 499550 w 557460"/>
              <a:gd name="connsiteY0" fmla="*/ 756028 h 756028"/>
              <a:gd name="connsiteX1" fmla="*/ 557266 w 557460"/>
              <a:gd name="connsiteY1" fmla="*/ 443894 h 756028"/>
              <a:gd name="connsiteX2" fmla="*/ 456369 w 557460"/>
              <a:gd name="connsiteY2" fmla="*/ 162889 h 756028"/>
              <a:gd name="connsiteX3" fmla="*/ 266692 w 557460"/>
              <a:gd name="connsiteY3" fmla="*/ 26271 h 756028"/>
              <a:gd name="connsiteX4" fmla="*/ 0 w 557460"/>
              <a:gd name="connsiteY4" fmla="*/ 570 h 756028"/>
              <a:gd name="connsiteX0" fmla="*/ 360233 w 418143"/>
              <a:gd name="connsiteY0" fmla="*/ 739762 h 739762"/>
              <a:gd name="connsiteX1" fmla="*/ 417949 w 418143"/>
              <a:gd name="connsiteY1" fmla="*/ 427628 h 739762"/>
              <a:gd name="connsiteX2" fmla="*/ 317052 w 418143"/>
              <a:gd name="connsiteY2" fmla="*/ 146623 h 739762"/>
              <a:gd name="connsiteX3" fmla="*/ 127375 w 418143"/>
              <a:gd name="connsiteY3" fmla="*/ 10005 h 739762"/>
              <a:gd name="connsiteX4" fmla="*/ 0 w 418143"/>
              <a:gd name="connsiteY4" fmla="*/ 16429 h 739762"/>
              <a:gd name="connsiteX0" fmla="*/ 360233 w 418143"/>
              <a:gd name="connsiteY0" fmla="*/ 739762 h 739762"/>
              <a:gd name="connsiteX1" fmla="*/ 417949 w 418143"/>
              <a:gd name="connsiteY1" fmla="*/ 427628 h 739762"/>
              <a:gd name="connsiteX2" fmla="*/ 376759 w 418143"/>
              <a:gd name="connsiteY2" fmla="*/ 146623 h 739762"/>
              <a:gd name="connsiteX3" fmla="*/ 127375 w 418143"/>
              <a:gd name="connsiteY3" fmla="*/ 10005 h 739762"/>
              <a:gd name="connsiteX4" fmla="*/ 0 w 418143"/>
              <a:gd name="connsiteY4" fmla="*/ 16429 h 739762"/>
              <a:gd name="connsiteX0" fmla="*/ 360233 w 445905"/>
              <a:gd name="connsiteY0" fmla="*/ 739762 h 739762"/>
              <a:gd name="connsiteX1" fmla="*/ 445813 w 445905"/>
              <a:gd name="connsiteY1" fmla="*/ 427628 h 739762"/>
              <a:gd name="connsiteX2" fmla="*/ 376759 w 445905"/>
              <a:gd name="connsiteY2" fmla="*/ 146623 h 739762"/>
              <a:gd name="connsiteX3" fmla="*/ 127375 w 445905"/>
              <a:gd name="connsiteY3" fmla="*/ 10005 h 739762"/>
              <a:gd name="connsiteX4" fmla="*/ 0 w 445905"/>
              <a:gd name="connsiteY4" fmla="*/ 16429 h 739762"/>
              <a:gd name="connsiteX0" fmla="*/ 360233 w 445905"/>
              <a:gd name="connsiteY0" fmla="*/ 761927 h 761927"/>
              <a:gd name="connsiteX1" fmla="*/ 445813 w 445905"/>
              <a:gd name="connsiteY1" fmla="*/ 449793 h 761927"/>
              <a:gd name="connsiteX2" fmla="*/ 376759 w 445905"/>
              <a:gd name="connsiteY2" fmla="*/ 168788 h 761927"/>
              <a:gd name="connsiteX3" fmla="*/ 159219 w 445905"/>
              <a:gd name="connsiteY3" fmla="*/ 6470 h 761927"/>
              <a:gd name="connsiteX4" fmla="*/ 0 w 445905"/>
              <a:gd name="connsiteY4" fmla="*/ 38594 h 761927"/>
              <a:gd name="connsiteX0" fmla="*/ 360233 w 445905"/>
              <a:gd name="connsiteY0" fmla="*/ 761927 h 761927"/>
              <a:gd name="connsiteX1" fmla="*/ 445813 w 445905"/>
              <a:gd name="connsiteY1" fmla="*/ 449793 h 761927"/>
              <a:gd name="connsiteX2" fmla="*/ 328994 w 445905"/>
              <a:gd name="connsiteY2" fmla="*/ 175213 h 761927"/>
              <a:gd name="connsiteX3" fmla="*/ 159219 w 445905"/>
              <a:gd name="connsiteY3" fmla="*/ 6470 h 761927"/>
              <a:gd name="connsiteX4" fmla="*/ 0 w 445905"/>
              <a:gd name="connsiteY4" fmla="*/ 38594 h 761927"/>
              <a:gd name="connsiteX0" fmla="*/ 360233 w 450559"/>
              <a:gd name="connsiteY0" fmla="*/ 761927 h 761927"/>
              <a:gd name="connsiteX1" fmla="*/ 445813 w 450559"/>
              <a:gd name="connsiteY1" fmla="*/ 449793 h 761927"/>
              <a:gd name="connsiteX2" fmla="*/ 421930 w 450559"/>
              <a:gd name="connsiteY2" fmla="*/ 398393 h 761927"/>
              <a:gd name="connsiteX3" fmla="*/ 328994 w 450559"/>
              <a:gd name="connsiteY3" fmla="*/ 175213 h 761927"/>
              <a:gd name="connsiteX4" fmla="*/ 159219 w 450559"/>
              <a:gd name="connsiteY4" fmla="*/ 6470 h 761927"/>
              <a:gd name="connsiteX5" fmla="*/ 0 w 450559"/>
              <a:gd name="connsiteY5" fmla="*/ 38594 h 761927"/>
              <a:gd name="connsiteX0" fmla="*/ 360233 w 430528"/>
              <a:gd name="connsiteY0" fmla="*/ 761927 h 761927"/>
              <a:gd name="connsiteX1" fmla="*/ 409989 w 430528"/>
              <a:gd name="connsiteY1" fmla="*/ 514043 h 761927"/>
              <a:gd name="connsiteX2" fmla="*/ 421930 w 430528"/>
              <a:gd name="connsiteY2" fmla="*/ 398393 h 761927"/>
              <a:gd name="connsiteX3" fmla="*/ 328994 w 430528"/>
              <a:gd name="connsiteY3" fmla="*/ 175213 h 761927"/>
              <a:gd name="connsiteX4" fmla="*/ 159219 w 430528"/>
              <a:gd name="connsiteY4" fmla="*/ 6470 h 761927"/>
              <a:gd name="connsiteX5" fmla="*/ 0 w 430528"/>
              <a:gd name="connsiteY5" fmla="*/ 38594 h 761927"/>
              <a:gd name="connsiteX0" fmla="*/ 360233 w 422282"/>
              <a:gd name="connsiteY0" fmla="*/ 761927 h 761927"/>
              <a:gd name="connsiteX1" fmla="*/ 421930 w 422282"/>
              <a:gd name="connsiteY1" fmla="*/ 398393 h 761927"/>
              <a:gd name="connsiteX2" fmla="*/ 328994 w 422282"/>
              <a:gd name="connsiteY2" fmla="*/ 175213 h 761927"/>
              <a:gd name="connsiteX3" fmla="*/ 159219 w 422282"/>
              <a:gd name="connsiteY3" fmla="*/ 6470 h 761927"/>
              <a:gd name="connsiteX4" fmla="*/ 0 w 422282"/>
              <a:gd name="connsiteY4" fmla="*/ 38594 h 761927"/>
              <a:gd name="connsiteX0" fmla="*/ 360233 w 418327"/>
              <a:gd name="connsiteY0" fmla="*/ 761927 h 761927"/>
              <a:gd name="connsiteX1" fmla="*/ 417949 w 418327"/>
              <a:gd name="connsiteY1" fmla="*/ 475493 h 761927"/>
              <a:gd name="connsiteX2" fmla="*/ 328994 w 418327"/>
              <a:gd name="connsiteY2" fmla="*/ 175213 h 761927"/>
              <a:gd name="connsiteX3" fmla="*/ 159219 w 418327"/>
              <a:gd name="connsiteY3" fmla="*/ 6470 h 761927"/>
              <a:gd name="connsiteX4" fmla="*/ 0 w 418327"/>
              <a:gd name="connsiteY4" fmla="*/ 38594 h 761927"/>
              <a:gd name="connsiteX0" fmla="*/ 360233 w 418327"/>
              <a:gd name="connsiteY0" fmla="*/ 730572 h 730572"/>
              <a:gd name="connsiteX1" fmla="*/ 417949 w 418327"/>
              <a:gd name="connsiteY1" fmla="*/ 444138 h 730572"/>
              <a:gd name="connsiteX2" fmla="*/ 328994 w 418327"/>
              <a:gd name="connsiteY2" fmla="*/ 143858 h 730572"/>
              <a:gd name="connsiteX3" fmla="*/ 167180 w 418327"/>
              <a:gd name="connsiteY3" fmla="*/ 13665 h 730572"/>
              <a:gd name="connsiteX4" fmla="*/ 0 w 418327"/>
              <a:gd name="connsiteY4" fmla="*/ 7239 h 730572"/>
              <a:gd name="connsiteX0" fmla="*/ 360233 w 398643"/>
              <a:gd name="connsiteY0" fmla="*/ 730572 h 730572"/>
              <a:gd name="connsiteX1" fmla="*/ 398046 w 398643"/>
              <a:gd name="connsiteY1" fmla="*/ 450564 h 730572"/>
              <a:gd name="connsiteX2" fmla="*/ 328994 w 398643"/>
              <a:gd name="connsiteY2" fmla="*/ 143858 h 730572"/>
              <a:gd name="connsiteX3" fmla="*/ 167180 w 398643"/>
              <a:gd name="connsiteY3" fmla="*/ 13665 h 730572"/>
              <a:gd name="connsiteX4" fmla="*/ 0 w 398643"/>
              <a:gd name="connsiteY4" fmla="*/ 7239 h 730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643" h="730572">
                <a:moveTo>
                  <a:pt x="360233" y="730572"/>
                </a:moveTo>
                <a:cubicBezTo>
                  <a:pt x="373087" y="654836"/>
                  <a:pt x="403252" y="548350"/>
                  <a:pt x="398046" y="450564"/>
                </a:cubicBezTo>
                <a:cubicBezTo>
                  <a:pt x="392840" y="352778"/>
                  <a:pt x="367472" y="216674"/>
                  <a:pt x="328994" y="143858"/>
                </a:cubicBezTo>
                <a:cubicBezTo>
                  <a:pt x="290516" y="71042"/>
                  <a:pt x="241915" y="38577"/>
                  <a:pt x="167180" y="13665"/>
                </a:cubicBezTo>
                <a:cubicBezTo>
                  <a:pt x="92445" y="-11246"/>
                  <a:pt x="34498" y="5099"/>
                  <a:pt x="0" y="7239"/>
                </a:cubicBezTo>
              </a:path>
            </a:pathLst>
          </a:custGeom>
          <a:noFill/>
          <a:ln w="38100">
            <a:solidFill>
              <a:schemeClr val="tx1"/>
            </a:solidFill>
            <a:headEnd type="stealth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7620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0677" y="386862"/>
                <a:ext cx="11904785" cy="579010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/>
                          </a:rPr>
                          <m:t>𝐴</m:t>
                        </m:r>
                      </m:e>
                    </m:acc>
                    <m:r>
                      <a:rPr lang="en-US" sz="3200" b="0" i="1" smtClean="0">
                        <a:latin typeface="Cambria Math"/>
                      </a:rPr>
                      <m:t>=</m:t>
                    </m:r>
                    <m:r>
                      <a:rPr lang="en-US" sz="3200" b="0" i="1" smtClean="0">
                        <a:latin typeface="Cambria Math"/>
                      </a:rPr>
                      <m:t>𝐴</m:t>
                    </m:r>
                    <m:acc>
                      <m:accPr>
                        <m:chr m:val="̂"/>
                        <m:ctrlPr>
                          <a:rPr lang="en-US" sz="32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/>
                          </a:rPr>
                          <m:t>𝐴</m:t>
                        </m:r>
                      </m:e>
                    </m:acc>
                    <m:r>
                      <a:rPr lang="en-US" sz="3200" b="0" i="1" smtClean="0">
                        <a:latin typeface="Cambria Math"/>
                      </a:rPr>
                      <m:t>    </m:t>
                    </m:r>
                    <m:r>
                      <a:rPr lang="en-US" sz="3200" i="1" smtClean="0">
                        <a:latin typeface="Cambria Math"/>
                        <a:ea typeface="Cambria Math"/>
                      </a:rPr>
                      <m:t>⇒</m:t>
                    </m:r>
                    <m:r>
                      <a:rPr lang="en-US" sz="3200" b="0" i="1" smtClean="0">
                        <a:latin typeface="Cambria Math"/>
                        <a:ea typeface="Cambria Math"/>
                      </a:rPr>
                      <m:t>   </m:t>
                    </m:r>
                    <m:acc>
                      <m:accPr>
                        <m:chr m:val="̂"/>
                        <m:ctrlPr>
                          <a:rPr lang="en-US" sz="32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>
                            <a:latin typeface="Cambria Math"/>
                          </a:rPr>
                          <m:t>𝐴</m:t>
                        </m:r>
                      </m:e>
                    </m:acc>
                    <m:r>
                      <a:rPr lang="en-US" sz="3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fPr>
                      <m:num>
                        <m:acc>
                          <m:accPr>
                            <m:chr m:val="⃗"/>
                            <m:ctrlPr>
                              <a:rPr lang="en-US" sz="3200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3200" i="1">
                                <a:latin typeface="Cambria Math"/>
                              </a:rPr>
                              <m:t>𝐴</m:t>
                            </m:r>
                          </m:e>
                        </m:acc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𝐴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sz="320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>
                            <a:latin typeface="Cambria Math"/>
                          </a:rPr>
                          <m:t>𝐴</m:t>
                        </m:r>
                      </m:e>
                    </m:acc>
                    <m:r>
                      <a:rPr lang="en-US" sz="3200" i="1" smtClean="0">
                        <a:latin typeface="Cambria Math"/>
                        <a:ea typeface="Cambria Math"/>
                      </a:rPr>
                      <m:t>⋅</m:t>
                    </m:r>
                    <m:acc>
                      <m:accPr>
                        <m:chr m:val="⃗"/>
                        <m:ctrlPr>
                          <a:rPr lang="en-US" sz="32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>
                            <a:latin typeface="Cambria Math"/>
                          </a:rPr>
                          <m:t>𝐴</m:t>
                        </m:r>
                      </m:e>
                    </m:acc>
                    <m:r>
                      <a:rPr lang="en-US" sz="32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sz="32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latin typeface="Cambria Math"/>
                              </a:rPr>
                              <m:t>𝐴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sz="32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32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>
                              <a:latin typeface="Cambria Math"/>
                            </a:rPr>
                            <m:t>𝐴</m:t>
                          </m:r>
                        </m:e>
                      </m:acc>
                      <m:r>
                        <a:rPr lang="en-US" sz="3200" i="1">
                          <a:latin typeface="Cambria Math"/>
                          <a:ea typeface="Cambria Math"/>
                        </a:rPr>
                        <m:t>⋅</m:t>
                      </m:r>
                      <m:acc>
                        <m:accPr>
                          <m:chr m:val="̂"/>
                          <m:ctrlPr>
                            <a:rPr lang="en-US" sz="32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𝑖</m:t>
                          </m:r>
                        </m:e>
                      </m:acc>
                      <m:r>
                        <a:rPr lang="en-US" sz="32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sz="3200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200" i="1">
                                  <a:latin typeface="Cambria Math"/>
                                </a:rPr>
                                <m:t>𝑖</m:t>
                              </m:r>
                            </m:e>
                          </m:acc>
                          <m:r>
                            <a:rPr lang="en-US" sz="3200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/>
                                </a:rPr>
                                <m:t>𝑦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sz="3200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𝑗</m:t>
                              </m:r>
                            </m:e>
                          </m:acc>
                          <m:r>
                            <a:rPr lang="en-US" sz="3200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/>
                                </a:rPr>
                                <m:t>𝑧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sz="320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𝑘</m:t>
                              </m:r>
                            </m:e>
                          </m:acc>
                        </m:e>
                      </m:d>
                      <m:r>
                        <a:rPr lang="en-US" sz="3200" i="1">
                          <a:latin typeface="Cambria Math"/>
                          <a:ea typeface="Cambria Math"/>
                        </a:rPr>
                        <m:t>⋅</m:t>
                      </m:r>
                      <m:acc>
                        <m:accPr>
                          <m:chr m:val="̂"/>
                          <m:ctrlPr>
                            <a:rPr lang="en-US" sz="32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>
                              <a:latin typeface="Cambria Math"/>
                            </a:rPr>
                            <m:t>𝑖</m:t>
                          </m:r>
                        </m:e>
                      </m:acc>
                      <m:r>
                        <a:rPr lang="en-US" sz="32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32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US" sz="3200" i="1">
                              <a:latin typeface="Cambria Math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sz="3200" dirty="0" smtClean="0"/>
              </a:p>
              <a:p>
                <a:pPr marL="0" indent="0">
                  <a:buNone/>
                </a:pPr>
                <a:endParaRPr lang="en-US" sz="32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32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>
                              <a:latin typeface="Cambria Math"/>
                            </a:rPr>
                            <m:t>𝐴</m:t>
                          </m:r>
                        </m:e>
                      </m:acc>
                      <m:r>
                        <a:rPr lang="en-US" sz="3200" i="1">
                          <a:latin typeface="Cambria Math"/>
                          <a:ea typeface="Cambria Math"/>
                        </a:rPr>
                        <m:t>⋅</m:t>
                      </m:r>
                      <m:acc>
                        <m:accPr>
                          <m:chr m:val="̂"/>
                          <m:ctrlPr>
                            <a:rPr lang="en-US" sz="32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>
                              <a:latin typeface="Cambria Math"/>
                            </a:rPr>
                            <m:t>𝑖</m:t>
                          </m:r>
                        </m:e>
                      </m:acc>
                      <m:r>
                        <a:rPr lang="en-US" sz="32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32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US" sz="3200" i="1">
                              <a:latin typeface="Cambria Math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32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>
                              <a:latin typeface="Cambria Math"/>
                            </a:rPr>
                            <m:t>𝐴</m:t>
                          </m:r>
                        </m:e>
                      </m:acc>
                      <m:r>
                        <a:rPr lang="en-US" sz="3200" i="1">
                          <a:latin typeface="Cambria Math"/>
                          <a:ea typeface="Cambria Math"/>
                        </a:rPr>
                        <m:t>⋅</m:t>
                      </m:r>
                      <m:acc>
                        <m:accPr>
                          <m:chr m:val="̂"/>
                          <m:ctrlPr>
                            <a:rPr lang="en-US" sz="32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𝑗</m:t>
                          </m:r>
                        </m:e>
                      </m:acc>
                      <m:r>
                        <a:rPr lang="en-US" sz="32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32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/>
                            </a:rPr>
                            <m:t>𝑦</m:t>
                          </m:r>
                        </m:sub>
                      </m:sSub>
                    </m:oMath>
                  </m:oMathPara>
                </a14:m>
                <a:endParaRPr lang="en-US" sz="32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32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i="1">
                              <a:latin typeface="Cambria Math"/>
                            </a:rPr>
                            <m:t>𝐴</m:t>
                          </m:r>
                        </m:e>
                      </m:acc>
                      <m:r>
                        <a:rPr lang="en-US" sz="3200" i="1">
                          <a:latin typeface="Cambria Math"/>
                          <a:ea typeface="Cambria Math"/>
                        </a:rPr>
                        <m:t>⋅</m:t>
                      </m:r>
                      <m:acc>
                        <m:accPr>
                          <m:chr m:val="̂"/>
                          <m:ctrlPr>
                            <a:rPr lang="en-US" sz="32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𝑘</m:t>
                          </m:r>
                        </m:e>
                      </m:acc>
                      <m:r>
                        <a:rPr lang="en-US" sz="32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32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/>
                            </a:rPr>
                            <m:t>𝑧</m:t>
                          </m:r>
                        </m:sub>
                      </m:sSub>
                    </m:oMath>
                  </m:oMathPara>
                </a14:m>
                <a:endParaRPr lang="en-US" sz="3200" dirty="0" smtClean="0"/>
              </a:p>
              <a:p>
                <a:pPr marL="0" indent="0">
                  <a:buNone/>
                </a:pPr>
                <a:r>
                  <a:rPr lang="en-US" sz="3200" dirty="0" smtClean="0"/>
                  <a:t>To get the component of a vector along another vector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>
                            <a:latin typeface="Cambria Math"/>
                          </a:rPr>
                          <m:t>𝐴</m:t>
                        </m:r>
                      </m:e>
                    </m:acc>
                    <m:r>
                      <a:rPr lang="en-US" sz="3200" i="1">
                        <a:latin typeface="Cambria Math"/>
                        <a:ea typeface="Cambria Math"/>
                      </a:rPr>
                      <m:t>⋅</m:t>
                    </m:r>
                    <m:acc>
                      <m:accPr>
                        <m:chr m:val="̂"/>
                        <m:ctrlPr>
                          <a:rPr lang="en-US" sz="32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/>
                          </a:rPr>
                          <m:t>𝐵</m:t>
                        </m:r>
                      </m:e>
                    </m:acc>
                    <m:r>
                      <a:rPr lang="en-US" sz="32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𝐵</m:t>
                        </m:r>
                      </m:sub>
                    </m:sSub>
                    <m:r>
                      <a:rPr lang="en-US" sz="3200" b="0" i="1" smtClean="0">
                        <a:latin typeface="Cambria Math"/>
                      </a:rPr>
                      <m:t> </m:t>
                    </m:r>
                    <m:r>
                      <a:rPr lang="en-US" sz="3200" i="1">
                        <a:latin typeface="Cambria Math"/>
                        <a:ea typeface="Cambria Math"/>
                      </a:rPr>
                      <m:t>⇒</m:t>
                    </m:r>
                    <m:sSub>
                      <m:sSubPr>
                        <m:ctrlPr>
                          <a:rPr lang="en-US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sz="3200" i="1">
                            <a:latin typeface="Cambria Math"/>
                          </a:rPr>
                          <m:t>𝐵</m:t>
                        </m:r>
                      </m:sub>
                    </m:sSub>
                    <m:r>
                      <a:rPr lang="en-US" sz="3200" b="0" i="0" smtClean="0">
                        <a:latin typeface="Cambria Math"/>
                      </a:rPr>
                      <m:t>=</m:t>
                    </m:r>
                    <m:acc>
                      <m:accPr>
                        <m:chr m:val="⃗"/>
                        <m:ctrlPr>
                          <a:rPr lang="en-US" sz="32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>
                            <a:latin typeface="Cambria Math"/>
                          </a:rPr>
                          <m:t>𝐴</m:t>
                        </m:r>
                      </m:e>
                    </m:acc>
                    <m:r>
                      <a:rPr lang="en-US" sz="3200" i="1">
                        <a:latin typeface="Cambria Math"/>
                        <a:ea typeface="Cambria Math"/>
                      </a:rPr>
                      <m:t>⋅</m:t>
                    </m:r>
                    <m:f>
                      <m:f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fPr>
                      <m:num>
                        <m:acc>
                          <m:accPr>
                            <m:chr m:val="⃗"/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𝐵</m:t>
                            </m:r>
                          </m:e>
                        </m:acc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𝐵</m:t>
                        </m:r>
                      </m:den>
                    </m:f>
                    <m:r>
                      <a:rPr lang="en-US" sz="3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fPr>
                      <m:num>
                        <m:acc>
                          <m:accPr>
                            <m:chr m:val="⃗"/>
                            <m:ctrlPr>
                              <a:rPr lang="en-US" sz="3200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3200" i="1">
                                <a:latin typeface="Cambria Math"/>
                              </a:rPr>
                              <m:t>𝐴</m:t>
                            </m:r>
                          </m:e>
                        </m:acc>
                        <m:r>
                          <a:rPr lang="en-US" sz="3200" i="1">
                            <a:latin typeface="Cambria Math"/>
                            <a:ea typeface="Cambria Math"/>
                          </a:rPr>
                          <m:t>⋅</m:t>
                        </m:r>
                        <m:acc>
                          <m:accPr>
                            <m:chr m:val="⃗"/>
                            <m:ctrlPr>
                              <a:rPr lang="en-US" sz="3200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3200" i="1">
                                <a:latin typeface="Cambria Math"/>
                              </a:rPr>
                              <m:t>𝐵</m:t>
                            </m:r>
                          </m:e>
                        </m:acc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𝐵</m:t>
                        </m:r>
                      </m:den>
                    </m:f>
                    <m:r>
                      <a:rPr lang="en-US" sz="320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3200" dirty="0" smtClean="0"/>
                  <a:t>  </a:t>
                </a:r>
                <a:r>
                  <a:rPr lang="en-US" sz="2400" dirty="0"/>
                  <a:t>This is the component of vector A along vector B</a:t>
                </a:r>
              </a:p>
              <a:p>
                <a:pPr marL="0" indent="0">
                  <a:buNone/>
                </a:pPr>
                <a:endParaRPr lang="en-US" sz="320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0677" y="386862"/>
                <a:ext cx="11904785" cy="5790101"/>
              </a:xfrm>
              <a:blipFill rotWithShape="1">
                <a:blip r:embed="rId3"/>
                <a:stretch>
                  <a:fillRect l="-12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44983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281" y="1086928"/>
            <a:ext cx="11565923" cy="56244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/>
              <a:t>Vector quantity is a quantity that has both </a:t>
            </a:r>
            <a:r>
              <a:rPr lang="en-US" sz="3200" dirty="0" smtClean="0">
                <a:solidFill>
                  <a:srgbClr val="FF0000"/>
                </a:solidFill>
              </a:rPr>
              <a:t>magnitude</a:t>
            </a:r>
            <a:r>
              <a:rPr lang="en-US" sz="3200" dirty="0" smtClean="0"/>
              <a:t> and </a:t>
            </a:r>
            <a:r>
              <a:rPr lang="en-US" sz="3200" dirty="0" smtClean="0">
                <a:solidFill>
                  <a:srgbClr val="FF0000"/>
                </a:solidFill>
              </a:rPr>
              <a:t>direction</a:t>
            </a:r>
            <a:r>
              <a:rPr lang="en-US" sz="3200" dirty="0" smtClean="0"/>
              <a:t> the follow certain (vector) rules and combinations.</a:t>
            </a:r>
          </a:p>
          <a:p>
            <a:pPr marL="0" indent="0">
              <a:buNone/>
            </a:pPr>
            <a:r>
              <a:rPr lang="en-US" sz="3200" dirty="0" smtClean="0"/>
              <a:t>Examples:		position vector, displacement, velocity, force …. etc.</a:t>
            </a:r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In the other hand </a:t>
            </a:r>
            <a:r>
              <a:rPr lang="en-US" sz="3200" dirty="0" smtClean="0">
                <a:solidFill>
                  <a:srgbClr val="FF0000"/>
                </a:solidFill>
              </a:rPr>
              <a:t>Scalars</a:t>
            </a:r>
            <a:r>
              <a:rPr lang="en-US" sz="3200" dirty="0" smtClean="0"/>
              <a:t> are quantities that have </a:t>
            </a:r>
            <a:r>
              <a:rPr lang="en-US" sz="3200" dirty="0" smtClean="0">
                <a:solidFill>
                  <a:srgbClr val="FF0000"/>
                </a:solidFill>
              </a:rPr>
              <a:t>magnitude only.</a:t>
            </a:r>
          </a:p>
          <a:p>
            <a:pPr marL="0" indent="0">
              <a:buNone/>
            </a:pPr>
            <a:r>
              <a:rPr lang="en-US" sz="3200" dirty="0" smtClean="0"/>
              <a:t>Examples:		temperature, energy, mass, speed…</a:t>
            </a:r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 </a:t>
            </a:r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24484" y="86265"/>
            <a:ext cx="10515600" cy="1017018"/>
          </a:xfrm>
        </p:spPr>
        <p:txBody>
          <a:bodyPr/>
          <a:lstStyle/>
          <a:p>
            <a:r>
              <a:rPr lang="en-US" b="1" dirty="0" smtClean="0"/>
              <a:t>Vectors and scalars.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4689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56054"/>
            <a:ext cx="10515600" cy="59188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Some Vector Properties:</a:t>
            </a:r>
          </a:p>
          <a:p>
            <a:r>
              <a:rPr lang="en-US" dirty="0"/>
              <a:t>If the length of a set of vectors is the same and they have the same direction, then they are identical vectors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vector of some physical quantity can be shifted and will be consider the same vector if its magnitude( length) and direction( arrow direction) are not changed.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4866968" y="3422822"/>
            <a:ext cx="705929" cy="765720"/>
          </a:xfrm>
          <a:prstGeom prst="straightConnector1">
            <a:avLst/>
          </a:prstGeom>
          <a:ln w="28575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572897" y="3135675"/>
            <a:ext cx="3244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4704735" y="4106389"/>
            <a:ext cx="3244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6966155" y="3135675"/>
            <a:ext cx="705929" cy="765720"/>
          </a:xfrm>
          <a:prstGeom prst="straightConnector1">
            <a:avLst/>
          </a:prstGeom>
          <a:ln w="28575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5798574" y="4784589"/>
            <a:ext cx="705929" cy="765720"/>
          </a:xfrm>
          <a:prstGeom prst="straightConnector1">
            <a:avLst/>
          </a:prstGeom>
          <a:ln w="28575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672085" y="2967711"/>
            <a:ext cx="557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B’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6504504" y="4553756"/>
            <a:ext cx="557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B’’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846008" y="3824305"/>
            <a:ext cx="7157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A’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5676137" y="5475710"/>
            <a:ext cx="7157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A’’</a:t>
            </a:r>
            <a:endParaRPr lang="en-US" sz="2400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2637000" y="4175942"/>
            <a:ext cx="410497" cy="1983014"/>
          </a:xfrm>
          <a:prstGeom prst="straightConnector1">
            <a:avLst/>
          </a:prstGeom>
          <a:ln w="4445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563963" y="3689508"/>
            <a:ext cx="430511" cy="51291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095702" y="3449319"/>
            <a:ext cx="1635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Tip (Head)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1204819" y="5315302"/>
            <a:ext cx="708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Tail</a:t>
            </a:r>
            <a:endParaRPr lang="en-US" sz="2400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1885317" y="5706542"/>
            <a:ext cx="678561" cy="37715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979807" y="4285970"/>
            <a:ext cx="26048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Identical vectors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265622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39114"/>
            <a:ext cx="10515600" cy="5237849"/>
          </a:xfrm>
        </p:spPr>
        <p:txBody>
          <a:bodyPr/>
          <a:lstStyle/>
          <a:p>
            <a:r>
              <a:rPr lang="en-US" dirty="0"/>
              <a:t>Graphically vectors are represented by arrows.</a:t>
            </a:r>
          </a:p>
          <a:p>
            <a:pPr marL="0" indent="0">
              <a:buNone/>
            </a:pPr>
            <a:endParaRPr 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The length of the arrow indicate the vector magnitude.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The direction of the arrow represent the direction of the vector.</a:t>
            </a:r>
          </a:p>
          <a:p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5798574" y="4164227"/>
            <a:ext cx="552799" cy="1386082"/>
          </a:xfrm>
          <a:prstGeom prst="straightConnector1">
            <a:avLst/>
          </a:prstGeom>
          <a:ln w="5080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reeform 5"/>
          <p:cNvSpPr/>
          <p:nvPr/>
        </p:nvSpPr>
        <p:spPr>
          <a:xfrm>
            <a:off x="5447732" y="3104415"/>
            <a:ext cx="2666951" cy="2431412"/>
          </a:xfrm>
          <a:custGeom>
            <a:avLst/>
            <a:gdLst>
              <a:gd name="connsiteX0" fmla="*/ 298160 w 2666951"/>
              <a:gd name="connsiteY0" fmla="*/ 2431412 h 2431412"/>
              <a:gd name="connsiteX1" fmla="*/ 100452 w 2666951"/>
              <a:gd name="connsiteY1" fmla="*/ 2097780 h 2431412"/>
              <a:gd name="connsiteX2" fmla="*/ 1598 w 2666951"/>
              <a:gd name="connsiteY2" fmla="*/ 1455228 h 2431412"/>
              <a:gd name="connsiteX3" fmla="*/ 174592 w 2666951"/>
              <a:gd name="connsiteY3" fmla="*/ 689109 h 2431412"/>
              <a:gd name="connsiteX4" fmla="*/ 631792 w 2666951"/>
              <a:gd name="connsiteY4" fmla="*/ 21844 h 2431412"/>
              <a:gd name="connsiteX5" fmla="*/ 1076636 w 2666951"/>
              <a:gd name="connsiteY5" fmla="*/ 170126 h 2431412"/>
              <a:gd name="connsiteX6" fmla="*/ 1904538 w 2666951"/>
              <a:gd name="connsiteY6" fmla="*/ 256623 h 2431412"/>
              <a:gd name="connsiteX7" fmla="*/ 2608873 w 2666951"/>
              <a:gd name="connsiteY7" fmla="*/ 837390 h 2431412"/>
              <a:gd name="connsiteX8" fmla="*/ 2522376 w 2666951"/>
              <a:gd name="connsiteY8" fmla="*/ 1727077 h 2431412"/>
              <a:gd name="connsiteX9" fmla="*/ 1694473 w 2666951"/>
              <a:gd name="connsiteY9" fmla="*/ 1974212 h 2431412"/>
              <a:gd name="connsiteX10" fmla="*/ 903641 w 2666951"/>
              <a:gd name="connsiteY10" fmla="*/ 1096882 h 2431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66951" h="2431412">
                <a:moveTo>
                  <a:pt x="298160" y="2431412"/>
                </a:moveTo>
                <a:cubicBezTo>
                  <a:pt x="224019" y="2345944"/>
                  <a:pt x="149879" y="2260477"/>
                  <a:pt x="100452" y="2097780"/>
                </a:cubicBezTo>
                <a:cubicBezTo>
                  <a:pt x="51025" y="1935083"/>
                  <a:pt x="-10759" y="1690006"/>
                  <a:pt x="1598" y="1455228"/>
                </a:cubicBezTo>
                <a:cubicBezTo>
                  <a:pt x="13955" y="1220449"/>
                  <a:pt x="69560" y="928006"/>
                  <a:pt x="174592" y="689109"/>
                </a:cubicBezTo>
                <a:cubicBezTo>
                  <a:pt x="279624" y="450212"/>
                  <a:pt x="481451" y="108341"/>
                  <a:pt x="631792" y="21844"/>
                </a:cubicBezTo>
                <a:cubicBezTo>
                  <a:pt x="782133" y="-64653"/>
                  <a:pt x="864512" y="130996"/>
                  <a:pt x="1076636" y="170126"/>
                </a:cubicBezTo>
                <a:cubicBezTo>
                  <a:pt x="1288760" y="209256"/>
                  <a:pt x="1649165" y="145412"/>
                  <a:pt x="1904538" y="256623"/>
                </a:cubicBezTo>
                <a:cubicBezTo>
                  <a:pt x="2159911" y="367834"/>
                  <a:pt x="2505900" y="592314"/>
                  <a:pt x="2608873" y="837390"/>
                </a:cubicBezTo>
                <a:cubicBezTo>
                  <a:pt x="2711846" y="1082466"/>
                  <a:pt x="2674776" y="1537607"/>
                  <a:pt x="2522376" y="1727077"/>
                </a:cubicBezTo>
                <a:cubicBezTo>
                  <a:pt x="2369976" y="1916547"/>
                  <a:pt x="1964262" y="2079244"/>
                  <a:pt x="1694473" y="1974212"/>
                </a:cubicBezTo>
                <a:cubicBezTo>
                  <a:pt x="1424684" y="1869180"/>
                  <a:pt x="1033387" y="1247222"/>
                  <a:pt x="903641" y="1096882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5560142" y="3669959"/>
            <a:ext cx="91440" cy="274320"/>
          </a:xfrm>
          <a:prstGeom prst="straightConnector1">
            <a:avLst/>
          </a:prstGeom>
          <a:ln w="412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8114683" y="4164227"/>
            <a:ext cx="0" cy="304534"/>
          </a:xfrm>
          <a:prstGeom prst="straightConnector1">
            <a:avLst/>
          </a:prstGeom>
          <a:ln w="412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5725724" y="5535827"/>
            <a:ext cx="91440" cy="9144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298256" y="4106557"/>
            <a:ext cx="91440" cy="9144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5651582" y="3602670"/>
            <a:ext cx="1359468" cy="1947639"/>
          </a:xfrm>
          <a:custGeom>
            <a:avLst/>
            <a:gdLst>
              <a:gd name="connsiteX0" fmla="*/ 141497 w 1359468"/>
              <a:gd name="connsiteY0" fmla="*/ 1947639 h 1947639"/>
              <a:gd name="connsiteX1" fmla="*/ 23510 w 1359468"/>
              <a:gd name="connsiteY1" fmla="*/ 1387200 h 1947639"/>
              <a:gd name="connsiteX2" fmla="*/ 8762 w 1359468"/>
              <a:gd name="connsiteY2" fmla="*/ 959497 h 1947639"/>
              <a:gd name="connsiteX3" fmla="*/ 126749 w 1359468"/>
              <a:gd name="connsiteY3" fmla="*/ 590787 h 1947639"/>
              <a:gd name="connsiteX4" fmla="*/ 274233 w 1359468"/>
              <a:gd name="connsiteY4" fmla="*/ 222077 h 1947639"/>
              <a:gd name="connsiteX5" fmla="*/ 510207 w 1359468"/>
              <a:gd name="connsiteY5" fmla="*/ 59845 h 1947639"/>
              <a:gd name="connsiteX6" fmla="*/ 1070646 w 1359468"/>
              <a:gd name="connsiteY6" fmla="*/ 15600 h 1947639"/>
              <a:gd name="connsiteX7" fmla="*/ 1350865 w 1359468"/>
              <a:gd name="connsiteY7" fmla="*/ 310568 h 1947639"/>
              <a:gd name="connsiteX8" fmla="*/ 760930 w 1359468"/>
              <a:gd name="connsiteY8" fmla="*/ 546542 h 1947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59468" h="1947639">
                <a:moveTo>
                  <a:pt x="141497" y="1947639"/>
                </a:moveTo>
                <a:cubicBezTo>
                  <a:pt x="93564" y="1749764"/>
                  <a:pt x="45632" y="1551890"/>
                  <a:pt x="23510" y="1387200"/>
                </a:cubicBezTo>
                <a:cubicBezTo>
                  <a:pt x="1388" y="1222510"/>
                  <a:pt x="-8444" y="1092232"/>
                  <a:pt x="8762" y="959497"/>
                </a:cubicBezTo>
                <a:cubicBezTo>
                  <a:pt x="25968" y="826762"/>
                  <a:pt x="82504" y="713690"/>
                  <a:pt x="126749" y="590787"/>
                </a:cubicBezTo>
                <a:cubicBezTo>
                  <a:pt x="170994" y="467884"/>
                  <a:pt x="210323" y="310567"/>
                  <a:pt x="274233" y="222077"/>
                </a:cubicBezTo>
                <a:cubicBezTo>
                  <a:pt x="338143" y="133587"/>
                  <a:pt x="377472" y="94258"/>
                  <a:pt x="510207" y="59845"/>
                </a:cubicBezTo>
                <a:cubicBezTo>
                  <a:pt x="642942" y="25432"/>
                  <a:pt x="930536" y="-26187"/>
                  <a:pt x="1070646" y="15600"/>
                </a:cubicBezTo>
                <a:cubicBezTo>
                  <a:pt x="1210756" y="57387"/>
                  <a:pt x="1402484" y="222078"/>
                  <a:pt x="1350865" y="310568"/>
                </a:cubicBezTo>
                <a:cubicBezTo>
                  <a:pt x="1299246" y="399058"/>
                  <a:pt x="760930" y="546542"/>
                  <a:pt x="760930" y="546542"/>
                </a:cubicBezTo>
              </a:path>
            </a:pathLst>
          </a:cu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6293074" y="3602670"/>
            <a:ext cx="255210" cy="24931"/>
          </a:xfrm>
          <a:prstGeom prst="straightConnector1">
            <a:avLst/>
          </a:prstGeom>
          <a:ln w="412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62445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Vectors Geometrically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en-US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4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acc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en-US" sz="4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4800" dirty="0" smtClean="0"/>
                  <a:t> +</a:t>
                </a:r>
                <a14:m>
                  <m:oMath xmlns:m="http://schemas.openxmlformats.org/officeDocument/2006/math">
                    <m:r>
                      <a:rPr lang="en-US" sz="4800" b="0" i="0" smtClean="0"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⃗"/>
                        <m:ctrlPr>
                          <a:rPr lang="en-US" sz="4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endParaRPr lang="en-US" sz="4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 flipV="1">
            <a:off x="5685503" y="2698955"/>
            <a:ext cx="1408471" cy="1660698"/>
          </a:xfrm>
          <a:prstGeom prst="straightConnector1">
            <a:avLst/>
          </a:prstGeom>
          <a:ln w="4445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316794" y="4263757"/>
            <a:ext cx="3687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909619" y="2237290"/>
            <a:ext cx="3687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8552836" y="4220985"/>
            <a:ext cx="3687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7093973" y="2703922"/>
            <a:ext cx="1408471" cy="1647032"/>
          </a:xfrm>
          <a:prstGeom prst="straightConnector1">
            <a:avLst/>
          </a:prstGeom>
          <a:ln w="4445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5685503" y="4350954"/>
            <a:ext cx="2816941" cy="8699"/>
          </a:xfrm>
          <a:prstGeom prst="straightConnector1">
            <a:avLst/>
          </a:prstGeom>
          <a:ln w="4445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909618" y="4402785"/>
                <a:ext cx="368709" cy="7866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9618" y="4402785"/>
                <a:ext cx="368709" cy="786626"/>
              </a:xfrm>
              <a:prstGeom prst="rect">
                <a:avLst/>
              </a:prstGeom>
              <a:blipFill rotWithShape="0">
                <a:blip r:embed="rId4"/>
                <a:stretch>
                  <a:fillRect r="-32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974941" y="2889588"/>
                <a:ext cx="51127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4941" y="2889588"/>
                <a:ext cx="511277" cy="70788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7722622" y="2800002"/>
                <a:ext cx="519882" cy="798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2622" y="2800002"/>
                <a:ext cx="519882" cy="798873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67013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 addition properties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83458" y="1578077"/>
                <a:ext cx="10970342" cy="4598886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en-US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6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3600" dirty="0"/>
                  <a:t> +</a:t>
                </a:r>
                <a14:m>
                  <m:oMath xmlns:m="http://schemas.openxmlformats.org/officeDocument/2006/math">
                    <m:r>
                      <a:rPr lang="en-US" sz="3600"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⃗"/>
                        <m:ctrlPr>
                          <a:rPr lang="en-US" sz="36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en-US" sz="36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en-US" sz="36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dirty="0" smtClean="0"/>
                  <a:t>                              Commutative law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sz="3600" dirty="0" smtClean="0"/>
                  <a:t>(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6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3600" dirty="0"/>
                  <a:t> +</a:t>
                </a:r>
                <a14:m>
                  <m:oMath xmlns:m="http://schemas.openxmlformats.org/officeDocument/2006/math">
                    <m:r>
                      <a:rPr lang="en-US" sz="3600"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⃗"/>
                        <m:ctrlPr>
                          <a:rPr lang="en-US" sz="36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)+</m:t>
                    </m:r>
                    <m:acc>
                      <m:accPr>
                        <m:chr m:val="⃗"/>
                        <m:ctrlPr>
                          <a:rPr lang="en-US" sz="36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en-US" sz="36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+(</m:t>
                    </m:r>
                    <m:acc>
                      <m:accPr>
                        <m:chr m:val="⃗"/>
                        <m:ctrlPr>
                          <a:rPr lang="en-US" sz="36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  <m:r>
                      <a:rPr lang="en-US" sz="3600" i="1"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en-US" sz="36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600" dirty="0" smtClean="0"/>
                  <a:t>   </a:t>
                </a:r>
                <a:r>
                  <a:rPr lang="en-US" dirty="0" smtClean="0"/>
                  <a:t>Associative </a:t>
                </a:r>
                <a:r>
                  <a:rPr lang="en-US" dirty="0"/>
                  <a:t>law</a:t>
                </a:r>
              </a:p>
              <a:p>
                <a:pPr marL="0" indent="0">
                  <a:buNone/>
                </a:pPr>
                <a:r>
                  <a:rPr lang="en-US" dirty="0" smtClean="0"/>
                  <a:t>   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3458" y="1578077"/>
                <a:ext cx="10970342" cy="4598886"/>
              </a:xfrm>
              <a:blipFill rotWithShape="0">
                <a:blip r:embed="rId3"/>
                <a:stretch>
                  <a:fillRect l="-1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 flipV="1">
            <a:off x="8964562" y="1861626"/>
            <a:ext cx="798871" cy="1018355"/>
          </a:xfrm>
          <a:prstGeom prst="straightConnector1">
            <a:avLst/>
          </a:prstGeom>
          <a:ln w="4445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9763433" y="1861626"/>
            <a:ext cx="850490" cy="378542"/>
          </a:xfrm>
          <a:prstGeom prst="straightConnector1">
            <a:avLst/>
          </a:prstGeom>
          <a:ln w="4445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8962104" y="2240168"/>
            <a:ext cx="1651819" cy="616709"/>
          </a:xfrm>
          <a:prstGeom prst="straightConnector1">
            <a:avLst/>
          </a:prstGeom>
          <a:ln w="4445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8964562" y="1840199"/>
                <a:ext cx="51127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4562" y="1840199"/>
                <a:ext cx="511277" cy="70788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0051027" y="1373826"/>
                <a:ext cx="511277" cy="798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1027" y="1373826"/>
                <a:ext cx="511277" cy="79887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Arrow Connector 14"/>
          <p:cNvCxnSpPr/>
          <p:nvPr/>
        </p:nvCxnSpPr>
        <p:spPr>
          <a:xfrm>
            <a:off x="8960875" y="2856877"/>
            <a:ext cx="850490" cy="378542"/>
          </a:xfrm>
          <a:prstGeom prst="straightConnector1">
            <a:avLst/>
          </a:prstGeom>
          <a:ln w="44450">
            <a:solidFill>
              <a:srgbClr val="C00000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8964562" y="2938816"/>
                <a:ext cx="511277" cy="798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4562" y="2938816"/>
                <a:ext cx="511277" cy="798873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Arrow Connector 18"/>
          <p:cNvCxnSpPr/>
          <p:nvPr/>
        </p:nvCxnSpPr>
        <p:spPr>
          <a:xfrm flipV="1">
            <a:off x="9781868" y="2208700"/>
            <a:ext cx="798871" cy="1018355"/>
          </a:xfrm>
          <a:prstGeom prst="straightConnector1">
            <a:avLst/>
          </a:prstGeom>
          <a:ln w="44450">
            <a:solidFill>
              <a:srgbClr val="C00000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0181303" y="2522986"/>
                <a:ext cx="51127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1303" y="2522986"/>
                <a:ext cx="511277" cy="70788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Arrow Connector 20"/>
          <p:cNvCxnSpPr/>
          <p:nvPr/>
        </p:nvCxnSpPr>
        <p:spPr>
          <a:xfrm flipV="1">
            <a:off x="8587248" y="4001294"/>
            <a:ext cx="1104901" cy="1252719"/>
          </a:xfrm>
          <a:prstGeom prst="straightConnector1">
            <a:avLst/>
          </a:prstGeom>
          <a:ln w="4445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9672485" y="4001294"/>
            <a:ext cx="1179870" cy="0"/>
          </a:xfrm>
          <a:prstGeom prst="straightConnector1">
            <a:avLst/>
          </a:prstGeom>
          <a:ln w="4445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10121697" y="3992930"/>
            <a:ext cx="730658" cy="1755634"/>
          </a:xfrm>
          <a:prstGeom prst="straightConnector1">
            <a:avLst/>
          </a:prstGeom>
          <a:ln w="4445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8705236" y="4147392"/>
                <a:ext cx="51127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5236" y="4147392"/>
                <a:ext cx="511277" cy="707886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10069462" y="3337612"/>
                <a:ext cx="511277" cy="798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9462" y="3337612"/>
                <a:ext cx="511277" cy="798873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10562304" y="4421591"/>
                <a:ext cx="51127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2304" y="4421591"/>
                <a:ext cx="511277" cy="707886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Straight Arrow Connector 34"/>
          <p:cNvCxnSpPr/>
          <p:nvPr/>
        </p:nvCxnSpPr>
        <p:spPr>
          <a:xfrm>
            <a:off x="8587248" y="5254013"/>
            <a:ext cx="1605733" cy="443943"/>
          </a:xfrm>
          <a:prstGeom prst="straightConnector1">
            <a:avLst/>
          </a:prstGeom>
          <a:ln w="4445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8874843" y="5333785"/>
                <a:ext cx="511277" cy="7866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4843" y="5333785"/>
                <a:ext cx="511277" cy="786626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Straight Arrow Connector 40"/>
          <p:cNvCxnSpPr/>
          <p:nvPr/>
        </p:nvCxnSpPr>
        <p:spPr>
          <a:xfrm flipV="1">
            <a:off x="8587248" y="4024398"/>
            <a:ext cx="2230694" cy="1229615"/>
          </a:xfrm>
          <a:prstGeom prst="straightConnector1">
            <a:avLst/>
          </a:prstGeom>
          <a:ln w="44450">
            <a:solidFill>
              <a:schemeClr val="tx1"/>
            </a:solidFill>
            <a:prstDash val="dash"/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9702595" y="4024398"/>
            <a:ext cx="395749" cy="1591128"/>
          </a:xfrm>
          <a:prstGeom prst="straightConnector1">
            <a:avLst/>
          </a:prstGeom>
          <a:ln w="44450">
            <a:solidFill>
              <a:schemeClr val="tx1"/>
            </a:solidFill>
            <a:prstDash val="dash"/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42675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24465" y="0"/>
                <a:ext cx="11029335" cy="6430297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sz="3200" dirty="0" smtClean="0"/>
                  <a:t>The vector </a:t>
                </a:r>
                <a14:m>
                  <m:oMath xmlns:m="http://schemas.openxmlformats.org/officeDocument/2006/math">
                    <m:r>
                      <a:rPr lang="en-US" sz="320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−</m:t>
                    </m:r>
                    <m:acc>
                      <m:accPr>
                        <m:chr m:val="⃗"/>
                        <m:ctrlPr>
                          <a:rPr lang="en-US" sz="32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sz="3200" dirty="0" smtClean="0"/>
                  <a:t>  is a vector with same magnitude as vector </a:t>
                </a:r>
                <a14:m>
                  <m:oMath xmlns:m="http://schemas.openxmlformats.org/officeDocument/2006/math">
                    <m:r>
                      <a:rPr lang="en-US" sz="3200"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⃗"/>
                        <m:ctrlPr>
                          <a:rPr lang="en-US" sz="32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sz="3200" dirty="0" smtClean="0"/>
                  <a:t> but has opposite direction and:</a:t>
                </a:r>
              </a:p>
              <a:p>
                <a:pPr marL="0" indent="0">
                  <a:buNone/>
                </a:pPr>
                <a:r>
                  <a:rPr lang="en-US" dirty="0" smtClean="0"/>
                  <a:t>                                                                                                  </a:t>
                </a:r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600" smtClean="0"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⃗"/>
                        <m:ctrlPr>
                          <a:rPr lang="en-US" sz="36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sz="3600" dirty="0" smtClean="0"/>
                  <a:t>+ (</a:t>
                </a:r>
                <a14:m>
                  <m:oMath xmlns:m="http://schemas.openxmlformats.org/officeDocument/2006/math"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−</m:t>
                    </m:r>
                    <m:acc>
                      <m:accPr>
                        <m:chr m:val="⃗"/>
                        <m:ctrlPr>
                          <a:rPr lang="en-US" sz="36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)=</m:t>
                    </m:r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3600" dirty="0" smtClean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                                                                                         </a:t>
                </a:r>
              </a:p>
              <a:p>
                <a:pPr marL="0" indent="0">
                  <a:buNone/>
                </a:pPr>
                <a:r>
                  <a:rPr lang="en-US" sz="3600" dirty="0"/>
                  <a:t>vector subtraction</a:t>
                </a:r>
              </a:p>
              <a:p>
                <a:pPr marL="0" indent="0">
                  <a:buNone/>
                </a:pPr>
                <a:endParaRPr lang="en-US" sz="360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600">
                          <a:latin typeface="Cambria Math" panose="02040503050406030204" pitchFamily="18" charset="0"/>
                        </a:rPr>
                        <m:t> </m:t>
                      </m:r>
                      <m:acc>
                        <m:accPr>
                          <m:chr m:val="⃗"/>
                          <m:ctrlPr>
                            <a:rPr lang="en-US" sz="36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acc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sz="36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acc>
                      <m:r>
                        <a:rPr lang="en-US" sz="3600"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⃗"/>
                          <m:ctrlPr>
                            <a:rPr lang="en-US" sz="36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sz="36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acc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+(</m:t>
                      </m:r>
                      <m:r>
                        <a:rPr lang="en-US" sz="3600"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⃗"/>
                          <m:ctrlPr>
                            <a:rPr lang="en-US" sz="36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600" dirty="0"/>
              </a:p>
              <a:p>
                <a:pPr marL="0" indent="0">
                  <a:buNone/>
                </a:pPr>
                <a:r>
                  <a:rPr lang="en-US" dirty="0" smtClean="0"/>
                  <a:t>                                                                                                             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				     	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								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4465" y="0"/>
                <a:ext cx="11029335" cy="6430297"/>
              </a:xfrm>
              <a:blipFill rotWithShape="0">
                <a:blip r:embed="rId3"/>
                <a:stretch>
                  <a:fillRect l="-1657" t="-1801" r="-3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 flipV="1">
            <a:off x="7093976" y="1876375"/>
            <a:ext cx="2286000" cy="0"/>
          </a:xfrm>
          <a:prstGeom prst="straightConnector1">
            <a:avLst/>
          </a:prstGeom>
          <a:ln w="4445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>
            <a:off x="7093976" y="2610465"/>
            <a:ext cx="2286000" cy="1"/>
          </a:xfrm>
          <a:prstGeom prst="straightConnector1">
            <a:avLst/>
          </a:prstGeom>
          <a:ln w="4445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7216879" y="5645455"/>
            <a:ext cx="2857499" cy="34773"/>
          </a:xfrm>
          <a:prstGeom prst="straightConnector1">
            <a:avLst/>
          </a:prstGeom>
          <a:ln w="4445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7216879" y="4640462"/>
            <a:ext cx="1721510" cy="990246"/>
          </a:xfrm>
          <a:prstGeom prst="straightConnector1">
            <a:avLst/>
          </a:prstGeom>
          <a:ln w="4445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8939366" y="4611476"/>
            <a:ext cx="1188720" cy="1097280"/>
          </a:xfrm>
          <a:prstGeom prst="straightConnector1">
            <a:avLst/>
          </a:prstGeom>
          <a:ln w="4445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 flipV="1">
            <a:off x="7750187" y="3511896"/>
            <a:ext cx="1188720" cy="1097280"/>
          </a:xfrm>
          <a:prstGeom prst="straightConnector1">
            <a:avLst/>
          </a:prstGeom>
          <a:ln w="44450">
            <a:solidFill>
              <a:schemeClr val="tx1"/>
            </a:solidFill>
            <a:prstDash val="dash"/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7216879" y="3509596"/>
            <a:ext cx="570522" cy="2121111"/>
          </a:xfrm>
          <a:prstGeom prst="straightConnector1">
            <a:avLst/>
          </a:prstGeom>
          <a:ln w="4445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7966588" y="1137356"/>
                <a:ext cx="511277" cy="798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6588" y="1137356"/>
                <a:ext cx="511277" cy="79887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610169" y="1909202"/>
                <a:ext cx="867696" cy="798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0169" y="1909202"/>
                <a:ext cx="867696" cy="79887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9468640" y="4495949"/>
                <a:ext cx="511277" cy="798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68640" y="4495949"/>
                <a:ext cx="511277" cy="798873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7861926" y="4461050"/>
                <a:ext cx="51127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1926" y="4461050"/>
                <a:ext cx="511277" cy="70788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7808475" y="5680228"/>
                <a:ext cx="1522770" cy="798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8475" y="5680228"/>
                <a:ext cx="1522770" cy="798873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8117564" y="3442164"/>
                <a:ext cx="1111044" cy="798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17564" y="3442164"/>
                <a:ext cx="1111044" cy="798873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 rot="17183410">
                <a:off x="6338350" y="4107642"/>
                <a:ext cx="1522770" cy="798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7183410">
                <a:off x="6338350" y="4107642"/>
                <a:ext cx="1522770" cy="798873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05269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24465" y="0"/>
                <a:ext cx="11029335" cy="643029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                                                                                                  </a:t>
                </a:r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60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smtClean="0"/>
                  <a:t>                                                                                               </a:t>
                </a:r>
              </a:p>
              <a:p>
                <a:pPr marL="0" indent="0">
                  <a:buNone/>
                </a:pPr>
                <a:endParaRPr lang="en-US" sz="360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dirty="0" smtClean="0"/>
                  <a:t>						     	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								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4465" y="0"/>
                <a:ext cx="11029335" cy="6430297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Arrow Connector 9"/>
          <p:cNvCxnSpPr/>
          <p:nvPr/>
        </p:nvCxnSpPr>
        <p:spPr>
          <a:xfrm flipV="1">
            <a:off x="736080" y="6152665"/>
            <a:ext cx="4213121" cy="24281"/>
          </a:xfrm>
          <a:prstGeom prst="straightConnector1">
            <a:avLst/>
          </a:prstGeom>
          <a:ln w="3810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736080" y="5031731"/>
            <a:ext cx="2589489" cy="1133074"/>
          </a:xfrm>
          <a:prstGeom prst="straightConnector1">
            <a:avLst/>
          </a:prstGeom>
          <a:ln w="4445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731312" y="2535647"/>
            <a:ext cx="0" cy="3657600"/>
          </a:xfrm>
          <a:prstGeom prst="straightConnector1">
            <a:avLst/>
          </a:prstGeom>
          <a:ln w="3810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746060" y="4264870"/>
            <a:ext cx="756258" cy="1880405"/>
          </a:xfrm>
          <a:prstGeom prst="straightConnector1">
            <a:avLst/>
          </a:prstGeom>
          <a:ln w="4445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206487" y="3253011"/>
                <a:ext cx="51127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6487" y="3253011"/>
                <a:ext cx="511277" cy="70788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682880" y="3920009"/>
                <a:ext cx="511277" cy="798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2880" y="3920009"/>
                <a:ext cx="511277" cy="79887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1971492" y="5372267"/>
                <a:ext cx="51127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1492" y="5372267"/>
                <a:ext cx="511277" cy="70788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 rot="19137843">
                <a:off x="1253806" y="4220200"/>
                <a:ext cx="1522770" cy="798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137843">
                <a:off x="1253806" y="4220200"/>
                <a:ext cx="1522770" cy="798873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50946" y="4570925"/>
                <a:ext cx="1111044" cy="798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946" y="4570925"/>
                <a:ext cx="1111044" cy="798873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Arrow Connector 29"/>
          <p:cNvCxnSpPr/>
          <p:nvPr/>
        </p:nvCxnSpPr>
        <p:spPr>
          <a:xfrm flipV="1">
            <a:off x="3304751" y="3170902"/>
            <a:ext cx="756258" cy="1880405"/>
          </a:xfrm>
          <a:prstGeom prst="straightConnector1">
            <a:avLst/>
          </a:prstGeom>
          <a:ln w="44450">
            <a:solidFill>
              <a:schemeClr val="tx1"/>
            </a:solidFill>
            <a:prstDash val="dash"/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1439612" y="3186372"/>
            <a:ext cx="2589489" cy="1133074"/>
          </a:xfrm>
          <a:prstGeom prst="straightConnector1">
            <a:avLst/>
          </a:prstGeom>
          <a:ln w="44450">
            <a:solidFill>
              <a:schemeClr val="tx1"/>
            </a:solidFill>
            <a:prstDash val="dash"/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736080" y="3170902"/>
            <a:ext cx="3293021" cy="2993903"/>
          </a:xfrm>
          <a:prstGeom prst="straightConnector1">
            <a:avLst/>
          </a:prstGeom>
          <a:ln w="4445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012698" y="5787766"/>
            <a:ext cx="6292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x</a:t>
            </a:r>
            <a:endParaRPr lang="en-US" sz="3200" dirty="0"/>
          </a:p>
        </p:txBody>
      </p:sp>
      <p:sp>
        <p:nvSpPr>
          <p:cNvPr id="35" name="TextBox 34"/>
          <p:cNvSpPr txBox="1"/>
          <p:nvPr/>
        </p:nvSpPr>
        <p:spPr>
          <a:xfrm>
            <a:off x="324465" y="2240852"/>
            <a:ext cx="6292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y</a:t>
            </a:r>
            <a:endParaRPr lang="en-US" sz="3200" dirty="0"/>
          </a:p>
        </p:txBody>
      </p:sp>
      <p:cxnSp>
        <p:nvCxnSpPr>
          <p:cNvPr id="37" name="Straight Arrow Connector 36"/>
          <p:cNvCxnSpPr/>
          <p:nvPr/>
        </p:nvCxnSpPr>
        <p:spPr>
          <a:xfrm flipH="1">
            <a:off x="7613329" y="1508153"/>
            <a:ext cx="0" cy="457200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5327329" y="3752909"/>
            <a:ext cx="4572000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902411" y="3427069"/>
            <a:ext cx="5393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W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359040" y="959066"/>
            <a:ext cx="5723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N</a:t>
            </a:r>
            <a:endParaRPr lang="en-US" sz="3200" dirty="0"/>
          </a:p>
        </p:txBody>
      </p:sp>
      <p:sp>
        <p:nvSpPr>
          <p:cNvPr id="44" name="TextBox 43"/>
          <p:cNvSpPr txBox="1"/>
          <p:nvPr/>
        </p:nvSpPr>
        <p:spPr>
          <a:xfrm>
            <a:off x="9936321" y="3448237"/>
            <a:ext cx="3332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E</a:t>
            </a:r>
            <a:endParaRPr lang="en-US" sz="3200" dirty="0"/>
          </a:p>
        </p:txBody>
      </p:sp>
      <p:sp>
        <p:nvSpPr>
          <p:cNvPr id="45" name="TextBox 44"/>
          <p:cNvSpPr txBox="1"/>
          <p:nvPr/>
        </p:nvSpPr>
        <p:spPr>
          <a:xfrm>
            <a:off x="7431682" y="6016835"/>
            <a:ext cx="4271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</a:t>
            </a:r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7636445" y="2852003"/>
            <a:ext cx="1550137" cy="864760"/>
          </a:xfrm>
          <a:prstGeom prst="straightConnector1">
            <a:avLst/>
          </a:prstGeom>
          <a:ln w="44450">
            <a:solidFill>
              <a:srgbClr val="C00000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Freeform 47"/>
          <p:cNvSpPr/>
          <p:nvPr/>
        </p:nvSpPr>
        <p:spPr>
          <a:xfrm>
            <a:off x="8112216" y="3456400"/>
            <a:ext cx="149003" cy="271849"/>
          </a:xfrm>
          <a:custGeom>
            <a:avLst/>
            <a:gdLst>
              <a:gd name="connsiteX0" fmla="*/ 135924 w 149003"/>
              <a:gd name="connsiteY0" fmla="*/ 271849 h 271849"/>
              <a:gd name="connsiteX1" fmla="*/ 135924 w 149003"/>
              <a:gd name="connsiteY1" fmla="*/ 111211 h 271849"/>
              <a:gd name="connsiteX2" fmla="*/ 0 w 149003"/>
              <a:gd name="connsiteY2" fmla="*/ 0 h 271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9003" h="271849">
                <a:moveTo>
                  <a:pt x="135924" y="271849"/>
                </a:moveTo>
                <a:cubicBezTo>
                  <a:pt x="147251" y="214184"/>
                  <a:pt x="158578" y="156519"/>
                  <a:pt x="135924" y="111211"/>
                </a:cubicBezTo>
                <a:cubicBezTo>
                  <a:pt x="113270" y="65903"/>
                  <a:pt x="56635" y="32951"/>
                  <a:pt x="0" y="0"/>
                </a:cubicBezTo>
              </a:path>
            </a:pathLst>
          </a:custGeom>
          <a:noFill/>
          <a:ln w="38100">
            <a:solidFill>
              <a:schemeClr val="tx1"/>
            </a:solidFill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8384708" y="3173897"/>
                <a:ext cx="81066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30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4708" y="3173897"/>
                <a:ext cx="810666" cy="58477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8186717" y="1925060"/>
                <a:ext cx="370599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30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𝑜</m:t>
                        </m:r>
                      </m:sup>
                    </m:sSup>
                  </m:oMath>
                </a14:m>
                <a:r>
                  <a:rPr lang="en-US" sz="3200" dirty="0" smtClean="0"/>
                  <a:t> North of east</a:t>
                </a:r>
                <a:endParaRPr lang="en-US" sz="32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6717" y="1925060"/>
                <a:ext cx="3705990" cy="584775"/>
              </a:xfrm>
              <a:prstGeom prst="rect">
                <a:avLst/>
              </a:prstGeom>
              <a:blipFill rotWithShape="0">
                <a:blip r:embed="rId10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2" name="Straight Arrow Connector 51"/>
          <p:cNvCxnSpPr/>
          <p:nvPr/>
        </p:nvCxnSpPr>
        <p:spPr>
          <a:xfrm flipV="1">
            <a:off x="715262" y="5031731"/>
            <a:ext cx="2589489" cy="1133074"/>
          </a:xfrm>
          <a:prstGeom prst="straightConnector1">
            <a:avLst/>
          </a:prstGeom>
          <a:ln w="4445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430128" y="4570925"/>
                <a:ext cx="1111044" cy="798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128" y="4570925"/>
                <a:ext cx="1111044" cy="79887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5" name="Straight Arrow Connector 54"/>
          <p:cNvCxnSpPr/>
          <p:nvPr/>
        </p:nvCxnSpPr>
        <p:spPr>
          <a:xfrm flipV="1">
            <a:off x="715262" y="3170902"/>
            <a:ext cx="3293021" cy="2993903"/>
          </a:xfrm>
          <a:prstGeom prst="straightConnector1">
            <a:avLst/>
          </a:prstGeom>
          <a:ln w="4445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reeform 5"/>
          <p:cNvSpPr/>
          <p:nvPr/>
        </p:nvSpPr>
        <p:spPr>
          <a:xfrm>
            <a:off x="9618785" y="1507554"/>
            <a:ext cx="1213339" cy="488299"/>
          </a:xfrm>
          <a:custGeom>
            <a:avLst/>
            <a:gdLst>
              <a:gd name="connsiteX0" fmla="*/ 1213339 w 1213339"/>
              <a:gd name="connsiteY0" fmla="*/ 593306 h 602098"/>
              <a:gd name="connsiteX1" fmla="*/ 1011115 w 1213339"/>
              <a:gd name="connsiteY1" fmla="*/ 180067 h 602098"/>
              <a:gd name="connsiteX2" fmla="*/ 668215 w 1213339"/>
              <a:gd name="connsiteY2" fmla="*/ 30598 h 602098"/>
              <a:gd name="connsiteX3" fmla="*/ 307731 w 1213339"/>
              <a:gd name="connsiteY3" fmla="*/ 56975 h 602098"/>
              <a:gd name="connsiteX4" fmla="*/ 0 w 1213339"/>
              <a:gd name="connsiteY4" fmla="*/ 602098 h 602098"/>
              <a:gd name="connsiteX0" fmla="*/ 1213339 w 1213339"/>
              <a:gd name="connsiteY0" fmla="*/ 562814 h 571606"/>
              <a:gd name="connsiteX1" fmla="*/ 1011115 w 1213339"/>
              <a:gd name="connsiteY1" fmla="*/ 149575 h 571606"/>
              <a:gd name="connsiteX2" fmla="*/ 668215 w 1213339"/>
              <a:gd name="connsiteY2" fmla="*/ 106 h 571606"/>
              <a:gd name="connsiteX3" fmla="*/ 211015 w 1213339"/>
              <a:gd name="connsiteY3" fmla="*/ 167160 h 571606"/>
              <a:gd name="connsiteX4" fmla="*/ 0 w 1213339"/>
              <a:gd name="connsiteY4" fmla="*/ 571606 h 571606"/>
              <a:gd name="connsiteX0" fmla="*/ 1213339 w 1213339"/>
              <a:gd name="connsiteY0" fmla="*/ 562814 h 571606"/>
              <a:gd name="connsiteX1" fmla="*/ 1011115 w 1213339"/>
              <a:gd name="connsiteY1" fmla="*/ 149575 h 571606"/>
              <a:gd name="connsiteX2" fmla="*/ 562707 w 1213339"/>
              <a:gd name="connsiteY2" fmla="*/ 106 h 571606"/>
              <a:gd name="connsiteX3" fmla="*/ 211015 w 1213339"/>
              <a:gd name="connsiteY3" fmla="*/ 167160 h 571606"/>
              <a:gd name="connsiteX4" fmla="*/ 0 w 1213339"/>
              <a:gd name="connsiteY4" fmla="*/ 571606 h 571606"/>
              <a:gd name="connsiteX0" fmla="*/ 1213339 w 1213339"/>
              <a:gd name="connsiteY0" fmla="*/ 562934 h 571726"/>
              <a:gd name="connsiteX1" fmla="*/ 1011115 w 1213339"/>
              <a:gd name="connsiteY1" fmla="*/ 149695 h 571726"/>
              <a:gd name="connsiteX2" fmla="*/ 562707 w 1213339"/>
              <a:gd name="connsiteY2" fmla="*/ 226 h 571726"/>
              <a:gd name="connsiteX3" fmla="*/ 140677 w 1213339"/>
              <a:gd name="connsiteY3" fmla="*/ 176073 h 571726"/>
              <a:gd name="connsiteX4" fmla="*/ 0 w 1213339"/>
              <a:gd name="connsiteY4" fmla="*/ 571726 h 571726"/>
              <a:gd name="connsiteX0" fmla="*/ 1274885 w 1274885"/>
              <a:gd name="connsiteY0" fmla="*/ 562934 h 571726"/>
              <a:gd name="connsiteX1" fmla="*/ 1072661 w 1274885"/>
              <a:gd name="connsiteY1" fmla="*/ 149695 h 571726"/>
              <a:gd name="connsiteX2" fmla="*/ 624253 w 1274885"/>
              <a:gd name="connsiteY2" fmla="*/ 226 h 571726"/>
              <a:gd name="connsiteX3" fmla="*/ 202223 w 1274885"/>
              <a:gd name="connsiteY3" fmla="*/ 176073 h 571726"/>
              <a:gd name="connsiteX4" fmla="*/ 0 w 1274885"/>
              <a:gd name="connsiteY4" fmla="*/ 571726 h 571726"/>
              <a:gd name="connsiteX0" fmla="*/ 1318847 w 1318847"/>
              <a:gd name="connsiteY0" fmla="*/ 562934 h 571726"/>
              <a:gd name="connsiteX1" fmla="*/ 1072661 w 1318847"/>
              <a:gd name="connsiteY1" fmla="*/ 149695 h 571726"/>
              <a:gd name="connsiteX2" fmla="*/ 624253 w 1318847"/>
              <a:gd name="connsiteY2" fmla="*/ 226 h 571726"/>
              <a:gd name="connsiteX3" fmla="*/ 202223 w 1318847"/>
              <a:gd name="connsiteY3" fmla="*/ 176073 h 571726"/>
              <a:gd name="connsiteX4" fmla="*/ 0 w 1318847"/>
              <a:gd name="connsiteY4" fmla="*/ 571726 h 571726"/>
              <a:gd name="connsiteX0" fmla="*/ 1318847 w 1318847"/>
              <a:gd name="connsiteY0" fmla="*/ 563635 h 572427"/>
              <a:gd name="connsiteX1" fmla="*/ 1072661 w 1318847"/>
              <a:gd name="connsiteY1" fmla="*/ 150396 h 572427"/>
              <a:gd name="connsiteX2" fmla="*/ 624253 w 1318847"/>
              <a:gd name="connsiteY2" fmla="*/ 927 h 572427"/>
              <a:gd name="connsiteX3" fmla="*/ 211780 w 1318847"/>
              <a:gd name="connsiteY3" fmla="*/ 207695 h 572427"/>
              <a:gd name="connsiteX4" fmla="*/ 0 w 1318847"/>
              <a:gd name="connsiteY4" fmla="*/ 572427 h 572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8847" h="572427">
                <a:moveTo>
                  <a:pt x="1318847" y="563635"/>
                </a:moveTo>
                <a:cubicBezTo>
                  <a:pt x="1263162" y="403908"/>
                  <a:pt x="1188427" y="244181"/>
                  <a:pt x="1072661" y="150396"/>
                </a:cubicBezTo>
                <a:cubicBezTo>
                  <a:pt x="956895" y="56611"/>
                  <a:pt x="767733" y="-8623"/>
                  <a:pt x="624253" y="927"/>
                </a:cubicBezTo>
                <a:cubicBezTo>
                  <a:pt x="480773" y="10477"/>
                  <a:pt x="315822" y="112445"/>
                  <a:pt x="211780" y="207695"/>
                </a:cubicBezTo>
                <a:cubicBezTo>
                  <a:pt x="107738" y="302945"/>
                  <a:pt x="54219" y="481573"/>
                  <a:pt x="0" y="572427"/>
                </a:cubicBezTo>
              </a:path>
            </a:pathLst>
          </a:custGeom>
          <a:noFill/>
          <a:ln w="38100">
            <a:solidFill>
              <a:schemeClr val="tx1"/>
            </a:solidFill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86360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4134"/>
            <a:ext cx="10515600" cy="1031036"/>
          </a:xfrm>
        </p:spPr>
        <p:txBody>
          <a:bodyPr/>
          <a:lstStyle/>
          <a:p>
            <a:r>
              <a:rPr lang="en-US" dirty="0" smtClean="0"/>
              <a:t>Components of Vectors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492" y="1175170"/>
            <a:ext cx="11258998" cy="552626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 component of a vector is the projection of the vector on an axis.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6428956" y="5353017"/>
            <a:ext cx="5166622" cy="0"/>
          </a:xfrm>
          <a:prstGeom prst="straightConnector1">
            <a:avLst/>
          </a:prstGeom>
          <a:ln w="1905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6428954" y="1980766"/>
            <a:ext cx="0" cy="3372251"/>
          </a:xfrm>
          <a:prstGeom prst="straightConnector1">
            <a:avLst/>
          </a:prstGeom>
          <a:ln w="1905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338201" y="2574696"/>
                <a:ext cx="688491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8201" y="2574696"/>
                <a:ext cx="688491" cy="70788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11632548" y="5052236"/>
            <a:ext cx="3946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x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5964622" y="1774489"/>
            <a:ext cx="453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y</a:t>
            </a:r>
            <a:endParaRPr lang="en-US" sz="32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7520091" y="2421006"/>
            <a:ext cx="2753052" cy="1554363"/>
          </a:xfrm>
          <a:prstGeom prst="straightConnector1">
            <a:avLst/>
          </a:prstGeom>
          <a:ln w="6350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7509382" y="5353017"/>
            <a:ext cx="2743200" cy="0"/>
          </a:xfrm>
          <a:prstGeom prst="straightConnector1">
            <a:avLst/>
          </a:prstGeom>
          <a:ln w="6350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reeform 16"/>
          <p:cNvSpPr/>
          <p:nvPr/>
        </p:nvSpPr>
        <p:spPr>
          <a:xfrm>
            <a:off x="8074919" y="3667461"/>
            <a:ext cx="149003" cy="307908"/>
          </a:xfrm>
          <a:custGeom>
            <a:avLst/>
            <a:gdLst>
              <a:gd name="connsiteX0" fmla="*/ 135924 w 149003"/>
              <a:gd name="connsiteY0" fmla="*/ 271849 h 271849"/>
              <a:gd name="connsiteX1" fmla="*/ 135924 w 149003"/>
              <a:gd name="connsiteY1" fmla="*/ 111211 h 271849"/>
              <a:gd name="connsiteX2" fmla="*/ 0 w 149003"/>
              <a:gd name="connsiteY2" fmla="*/ 0 h 271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9003" h="271849">
                <a:moveTo>
                  <a:pt x="135924" y="271849"/>
                </a:moveTo>
                <a:cubicBezTo>
                  <a:pt x="147251" y="214184"/>
                  <a:pt x="158578" y="156519"/>
                  <a:pt x="135924" y="111211"/>
                </a:cubicBezTo>
                <a:cubicBezTo>
                  <a:pt x="113270" y="65903"/>
                  <a:pt x="56635" y="32951"/>
                  <a:pt x="0" y="0"/>
                </a:cubicBezTo>
              </a:path>
            </a:pathLst>
          </a:custGeom>
          <a:noFill/>
          <a:ln w="38100">
            <a:solidFill>
              <a:schemeClr val="tx1"/>
            </a:solidFill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8303904" y="3423915"/>
            <a:ext cx="3946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θ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6434527" y="2419588"/>
            <a:ext cx="1342" cy="1581912"/>
          </a:xfrm>
          <a:prstGeom prst="straightConnector1">
            <a:avLst/>
          </a:prstGeom>
          <a:ln w="63500">
            <a:solidFill>
              <a:schemeClr val="tx1"/>
            </a:solidFill>
            <a:headEnd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6435377" y="3968806"/>
            <a:ext cx="44805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7509382" y="2066876"/>
            <a:ext cx="32124" cy="32861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10228532" y="2058483"/>
            <a:ext cx="32124" cy="32861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6425547" y="2425136"/>
            <a:ext cx="44805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5556361" y="2801439"/>
                <a:ext cx="688491" cy="756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40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6361" y="2801439"/>
                <a:ext cx="688491" cy="75655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8383012" y="5344624"/>
                <a:ext cx="688491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40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3012" y="5344624"/>
                <a:ext cx="688491" cy="70788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540059" y="1900528"/>
                <a:ext cx="5016302" cy="44641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sz="4000" i="1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40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e>
                      </m:acc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n-US" sz="4000" i="1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40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40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4000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40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40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40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en-US" sz="40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sz="4000" i="1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4000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400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40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4000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sz="4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en-US" sz="40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4000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4000" b="0" i="0" smtClean="0"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n-US" sz="4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40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40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40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sz="40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</m:sSub>
                            </m:den>
                          </m:f>
                        </m:e>
                      </m:func>
                    </m:oMath>
                  </m:oMathPara>
                </a14:m>
                <a:endParaRPr lang="en-US" sz="40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400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sz="4000" b="0" i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4000" b="0" i="1" smtClean="0"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sz="4000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acc>
                        </m:e>
                      </m:d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sSubSup>
                            <m:sSubSupPr>
                              <m:ctrlPr>
                                <a:rPr lang="en-US" sz="4000" b="0" i="1" smtClean="0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  <m:sup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sz="40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  <m:sup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rad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059" y="1900528"/>
                <a:ext cx="5016302" cy="446417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16616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4122</TotalTime>
  <Words>945</Words>
  <Application>Microsoft Office PowerPoint</Application>
  <PresentationFormat>Custom</PresentationFormat>
  <Paragraphs>171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 Vectors</vt:lpstr>
      <vt:lpstr>Vectors and scalars.</vt:lpstr>
      <vt:lpstr>PowerPoint Presentation</vt:lpstr>
      <vt:lpstr>PowerPoint Presentation</vt:lpstr>
      <vt:lpstr>Adding Vectors Geometrically</vt:lpstr>
      <vt:lpstr>Vector addition properties</vt:lpstr>
      <vt:lpstr>PowerPoint Presentation</vt:lpstr>
      <vt:lpstr>PowerPoint Presentation</vt:lpstr>
      <vt:lpstr>Components of Vectors</vt:lpstr>
      <vt:lpstr>Unit vectors, Adding vectors by components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Measurements</dc:title>
  <dc:creator>Saleh Al-Quraishi</dc:creator>
  <cp:lastModifiedBy>Mohammed</cp:lastModifiedBy>
  <cp:revision>216</cp:revision>
  <dcterms:created xsi:type="dcterms:W3CDTF">2017-06-14T12:30:22Z</dcterms:created>
  <dcterms:modified xsi:type="dcterms:W3CDTF">2017-10-01T17:21:17Z</dcterms:modified>
</cp:coreProperties>
</file>