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70" r:id="rId8"/>
    <p:sldId id="262" r:id="rId9"/>
    <p:sldId id="264" r:id="rId10"/>
    <p:sldId id="265" r:id="rId11"/>
    <p:sldId id="266" r:id="rId12"/>
    <p:sldId id="268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hammed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379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4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1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8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9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2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2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4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4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1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B1835-C7DC-42F1-BE94-A6F10B138F2B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99CFE-433B-4040-A039-307537B0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3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ase_quantity" TargetMode="External"/><Relationship Id="rId2" Type="http://schemas.openxmlformats.org/officeDocument/2006/relationships/hyperlink" Target="https://en.wikipedia.org/wiki/Physical_quantities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714" y="2421925"/>
            <a:ext cx="9144000" cy="1210962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8900" dirty="0" smtClean="0"/>
              <a:t>Measurements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0135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695325"/>
            <a:ext cx="10515600" cy="1685925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Significant Figures (S.F.) </a:t>
            </a:r>
            <a:br>
              <a:rPr lang="en-US" dirty="0" smtClean="0"/>
            </a:br>
            <a:r>
              <a:rPr lang="en-US" dirty="0" smtClean="0"/>
              <a:t>and Decimal Places (D.P.)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181225"/>
            <a:ext cx="10515600" cy="2219325"/>
          </a:xfrm>
        </p:spPr>
        <p:txBody>
          <a:bodyPr>
            <a:normAutofit lnSpcReduction="10000"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number 51.1        has three S.F.  and   one D.P.</a:t>
            </a:r>
          </a:p>
          <a:p>
            <a:r>
              <a:rPr lang="en-US" dirty="0">
                <a:solidFill>
                  <a:schemeClr val="tx1"/>
                </a:solidFill>
              </a:rPr>
              <a:t>The number </a:t>
            </a:r>
            <a:r>
              <a:rPr lang="en-US" dirty="0" smtClean="0">
                <a:solidFill>
                  <a:schemeClr val="tx1"/>
                </a:solidFill>
              </a:rPr>
              <a:t>51.10      has four </a:t>
            </a:r>
            <a:r>
              <a:rPr lang="en-US" dirty="0">
                <a:solidFill>
                  <a:schemeClr val="tx1"/>
                </a:solidFill>
              </a:rPr>
              <a:t>S.F.    and  </a:t>
            </a:r>
            <a:r>
              <a:rPr lang="en-US" dirty="0" smtClean="0">
                <a:solidFill>
                  <a:schemeClr val="tx1"/>
                </a:solidFill>
              </a:rPr>
              <a:t> two </a:t>
            </a:r>
            <a:r>
              <a:rPr lang="en-US" dirty="0">
                <a:solidFill>
                  <a:schemeClr val="tx1"/>
                </a:solidFill>
              </a:rPr>
              <a:t>D.P.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number 511.0      has four S.F.    and   one D.P.</a:t>
            </a:r>
          </a:p>
          <a:p>
            <a:r>
              <a:rPr lang="en-US" dirty="0">
                <a:solidFill>
                  <a:schemeClr val="tx1"/>
                </a:solidFill>
              </a:rPr>
              <a:t>The number </a:t>
            </a:r>
            <a:r>
              <a:rPr lang="en-US" dirty="0" smtClean="0">
                <a:solidFill>
                  <a:schemeClr val="tx1"/>
                </a:solidFill>
              </a:rPr>
              <a:t>0.0511    has three </a:t>
            </a:r>
            <a:r>
              <a:rPr lang="en-US" dirty="0">
                <a:solidFill>
                  <a:schemeClr val="tx1"/>
                </a:solidFill>
              </a:rPr>
              <a:t>S.F. </a:t>
            </a:r>
            <a:r>
              <a:rPr lang="en-US" dirty="0" smtClean="0">
                <a:solidFill>
                  <a:schemeClr val="tx1"/>
                </a:solidFill>
              </a:rPr>
              <a:t> and  four </a:t>
            </a:r>
            <a:r>
              <a:rPr lang="en-US" dirty="0">
                <a:solidFill>
                  <a:schemeClr val="tx1"/>
                </a:solidFill>
              </a:rPr>
              <a:t>D.P.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45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552091"/>
            <a:ext cx="10515600" cy="2018581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Math With Significant Figures </a:t>
            </a:r>
            <a:r>
              <a:rPr lang="en-US" sz="4000" dirty="0" smtClean="0"/>
              <a:t>Significant Figures (S.F.) </a:t>
            </a:r>
            <a:br>
              <a:rPr lang="en-US" sz="4000" dirty="0" smtClean="0"/>
            </a:br>
            <a:r>
              <a:rPr lang="en-US" sz="4000" dirty="0" smtClean="0"/>
              <a:t>and Decimal Places (D.P.)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325" y="2701146"/>
            <a:ext cx="10515600" cy="34956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 multiplication and division: </a:t>
            </a:r>
          </a:p>
          <a:p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the number of S.F. of the result is equal to the S.F. of the number that has 	the least S.F.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 addition and subtraction :</a:t>
            </a:r>
          </a:p>
          <a:p>
            <a:r>
              <a:rPr lang="en-US" dirty="0">
                <a:solidFill>
                  <a:schemeClr val="tx1"/>
                </a:solidFill>
              </a:rPr>
              <a:t>	the number of D</a:t>
            </a:r>
            <a:r>
              <a:rPr lang="en-US" dirty="0" smtClean="0">
                <a:solidFill>
                  <a:schemeClr val="tx1"/>
                </a:solidFill>
              </a:rPr>
              <a:t>.P. </a:t>
            </a:r>
            <a:r>
              <a:rPr lang="en-US" dirty="0">
                <a:solidFill>
                  <a:schemeClr val="tx1"/>
                </a:solidFill>
              </a:rPr>
              <a:t>of the result is equal to the </a:t>
            </a:r>
            <a:r>
              <a:rPr lang="en-US" dirty="0" smtClean="0">
                <a:solidFill>
                  <a:schemeClr val="tx1"/>
                </a:solidFill>
              </a:rPr>
              <a:t>D.P. </a:t>
            </a:r>
            <a:r>
              <a:rPr lang="en-US" dirty="0">
                <a:solidFill>
                  <a:schemeClr val="tx1"/>
                </a:solidFill>
              </a:rPr>
              <a:t>of the number that has 	the least </a:t>
            </a:r>
            <a:r>
              <a:rPr lang="en-US" dirty="0" smtClean="0">
                <a:solidFill>
                  <a:schemeClr val="tx1"/>
                </a:solidFill>
              </a:rPr>
              <a:t>D.P.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85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1850" y="577971"/>
                <a:ext cx="10515600" cy="5511680"/>
              </a:xfrm>
            </p:spPr>
            <p:txBody>
              <a:bodyPr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Examples: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Using </a:t>
                </a:r>
                <a:r>
                  <a:rPr lang="en-US" dirty="0">
                    <a:solidFill>
                      <a:schemeClr val="tx1"/>
                    </a:solidFill>
                  </a:rPr>
                  <a:t>the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calculator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5.301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×2.2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11.6622      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The correct presentation of the result 12, because the result according to rule of division and multiplication should has only two S.F. 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Using the calculator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5.301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2.2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7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.501       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The correct presentation of the result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7.5, </a:t>
                </a:r>
                <a:r>
                  <a:rPr lang="en-US" dirty="0">
                    <a:solidFill>
                      <a:schemeClr val="tx1"/>
                    </a:solidFill>
                  </a:rPr>
                  <a:t>because the result according to rule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addition and subtraction should </a:t>
                </a:r>
                <a:r>
                  <a:rPr lang="en-US" dirty="0">
                    <a:solidFill>
                      <a:schemeClr val="tx1"/>
                    </a:solidFill>
                  </a:rPr>
                  <a:t>has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only one D.P. 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1850" y="577971"/>
                <a:ext cx="10515600" cy="5511680"/>
              </a:xfrm>
              <a:blipFill rotWithShape="1">
                <a:blip r:embed="rId3"/>
                <a:stretch>
                  <a:fillRect l="-870" t="-15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339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639" y="387566"/>
            <a:ext cx="10515600" cy="8975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Dimensions Analysis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1850" y="1396315"/>
                <a:ext cx="10515600" cy="4693336"/>
              </a:xfrm>
            </p:spPr>
            <p:txBody>
              <a:bodyPr/>
              <a:lstStyle/>
              <a:p>
                <a:r>
                  <a:rPr lang="en-US" b="1" dirty="0" smtClean="0">
                    <a:solidFill>
                      <a:schemeClr val="tx1"/>
                    </a:solidFill>
                  </a:rPr>
                  <a:t>dimensional analysis</a:t>
                </a:r>
                <a:r>
                  <a:rPr lang="en-US" dirty="0">
                    <a:solidFill>
                      <a:schemeClr val="tx1"/>
                    </a:solidFill>
                  </a:rPr>
                  <a:t> is the analysis of the relationships between different </a:t>
                </a:r>
                <a:r>
                  <a:rPr lang="en-US" dirty="0">
                    <a:solidFill>
                      <a:schemeClr val="tx1"/>
                    </a:solidFill>
                    <a:hlinkClick r:id="rId2" tooltip="Physical quantities"/>
                  </a:rPr>
                  <a:t>physical quantities</a:t>
                </a:r>
                <a:r>
                  <a:rPr lang="en-US" dirty="0">
                    <a:solidFill>
                      <a:schemeClr val="tx1"/>
                    </a:solidFill>
                  </a:rPr>
                  <a:t> by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identifying </a:t>
                </a:r>
                <a:r>
                  <a:rPr lang="en-US" dirty="0">
                    <a:solidFill>
                      <a:schemeClr val="tx1"/>
                    </a:solidFill>
                  </a:rPr>
                  <a:t>their </a:t>
                </a:r>
                <a:r>
                  <a:rPr lang="en-US" dirty="0">
                    <a:solidFill>
                      <a:schemeClr val="tx1"/>
                    </a:solidFill>
                    <a:hlinkClick r:id="rId3" tooltip="Base quantity"/>
                  </a:rPr>
                  <a:t>base </a:t>
                </a:r>
                <a:r>
                  <a:rPr lang="en-US" dirty="0" smtClean="0">
                    <a:solidFill>
                      <a:schemeClr val="tx1"/>
                    </a:solidFill>
                    <a:hlinkClick r:id="rId3" tooltip="Base quantity"/>
                  </a:rPr>
                  <a:t>quantities</a:t>
                </a:r>
                <a:endParaRPr lang="en-US" dirty="0" smtClean="0">
                  <a:solidFill>
                    <a:schemeClr val="tx1"/>
                  </a:solidFill>
                </a:endParaRPr>
              </a:p>
              <a:p>
                <a:endParaRPr lang="en-US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𝑀𝑎𝑠𝑠</m:t>
                          </m:r>
                        </m:e>
                      </m:d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𝑑𝑖𝑚𝑒𝑛𝑠𝑖𝑜𝑛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𝑚𝑎𝑠𝑠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𝐿𝑒𝑛𝑔𝑡h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𝑑𝑖𝑚𝑒𝑛𝑠𝑖𝑜𝑛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𝑜𝑓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𝑙𝑒𝑛𝑔𝑡h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𝑇𝑖𝑚𝑒</m:t>
                          </m:r>
                        </m:e>
                      </m: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𝑑𝑖𝑚𝑒𝑛𝑠𝑖𝑜𝑛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𝑜𝑓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𝑡𝑖𝑚𝑒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1850" y="1396315"/>
                <a:ext cx="10515600" cy="4693336"/>
              </a:xfrm>
              <a:blipFill rotWithShape="0">
                <a:blip r:embed="rId4"/>
                <a:stretch>
                  <a:fillRect l="-870" t="-1818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200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281" y="766119"/>
            <a:ext cx="11565923" cy="54108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Science and engineering are based on </a:t>
            </a:r>
            <a:r>
              <a:rPr lang="en-US" sz="3200" dirty="0" smtClean="0">
                <a:solidFill>
                  <a:srgbClr val="0070C0"/>
                </a:solidFill>
              </a:rPr>
              <a:t>measurements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0070C0"/>
                </a:solidFill>
              </a:rPr>
              <a:t>observation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0070C0"/>
                </a:solidFill>
              </a:rPr>
              <a:t>comparisons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dirty="0" smtClean="0"/>
              <a:t>The main </a:t>
            </a:r>
            <a:r>
              <a:rPr lang="en-US" sz="3200" dirty="0" smtClean="0">
                <a:solidFill>
                  <a:srgbClr val="FF0000"/>
                </a:solidFill>
              </a:rPr>
              <a:t>objective</a:t>
            </a:r>
            <a:r>
              <a:rPr lang="en-US" sz="3200" dirty="0" smtClean="0"/>
              <a:t> of physics is to </a:t>
            </a:r>
            <a:r>
              <a:rPr lang="en-US" sz="3200" dirty="0" smtClean="0">
                <a:solidFill>
                  <a:srgbClr val="FF0000"/>
                </a:solidFill>
              </a:rPr>
              <a:t>understand things happening in nature</a:t>
            </a:r>
            <a:r>
              <a:rPr lang="en-US" sz="3200" dirty="0" smtClean="0"/>
              <a:t>.  We, the physicist always try </a:t>
            </a:r>
            <a:r>
              <a:rPr lang="en-US" sz="3200" dirty="0" smtClean="0">
                <a:solidFill>
                  <a:srgbClr val="FF0000"/>
                </a:solidFill>
              </a:rPr>
              <a:t>to predict things by formulating </a:t>
            </a:r>
            <a:r>
              <a:rPr lang="en-US" sz="3200" dirty="0" smtClean="0"/>
              <a:t>,what we observed and measured, by </a:t>
            </a:r>
            <a:r>
              <a:rPr lang="en-US" sz="3200" dirty="0" smtClean="0">
                <a:solidFill>
                  <a:srgbClr val="FF0000"/>
                </a:solidFill>
              </a:rPr>
              <a:t>fundamental laws</a:t>
            </a:r>
            <a:r>
              <a:rPr lang="en-US" sz="3200" dirty="0" smtClean="0"/>
              <a:t> that </a:t>
            </a:r>
            <a:r>
              <a:rPr lang="en-US" sz="3200" dirty="0" smtClean="0">
                <a:solidFill>
                  <a:srgbClr val="FF0000"/>
                </a:solidFill>
              </a:rPr>
              <a:t>allow us to predict the result of future experiments</a:t>
            </a:r>
            <a:r>
              <a:rPr lang="en-US" sz="3200" dirty="0" smtClean="0"/>
              <a:t>. </a:t>
            </a:r>
          </a:p>
          <a:p>
            <a:pPr marL="0" indent="0">
              <a:buNone/>
            </a:pPr>
            <a:r>
              <a:rPr lang="en-US" sz="3200" dirty="0" smtClean="0"/>
              <a:t>The outcome of what we are doing was the origin of many technologies such as electronics, optics, nuclear energy, special materials etc.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689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8346"/>
            <a:ext cx="10515600" cy="58186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describe natural phenomena by few base physical quantities ,that can be measured , such as </a:t>
            </a:r>
            <a:r>
              <a:rPr lang="en-US" dirty="0">
                <a:solidFill>
                  <a:srgbClr val="00B0F0"/>
                </a:solidFill>
              </a:rPr>
              <a:t>length, time , mass, electric current, temperature, Luminous Intensity and the amount of substance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Each base physical quantity has a standard value and unit that a sign to it.  Example: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SI unit system</a:t>
            </a:r>
          </a:p>
          <a:p>
            <a:pPr marL="0" indent="0">
              <a:buNone/>
            </a:pPr>
            <a:r>
              <a:rPr lang="en-US" dirty="0"/>
              <a:t>Length is measured in meters (m)</a:t>
            </a:r>
          </a:p>
          <a:p>
            <a:pPr marL="0" indent="0">
              <a:buNone/>
            </a:pPr>
            <a:r>
              <a:rPr lang="en-US" dirty="0"/>
              <a:t>Time is measured in seconds (s)</a:t>
            </a:r>
          </a:p>
          <a:p>
            <a:pPr marL="0" indent="0">
              <a:buNone/>
            </a:pPr>
            <a:r>
              <a:rPr lang="en-US" dirty="0"/>
              <a:t>Mass is measured in Kilograms (kg)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All other physical quantities can be derived from the above base physical quantities such as force, velocity, energy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49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7838" y="545690"/>
            <a:ext cx="10948086" cy="566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8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768" y="457200"/>
            <a:ext cx="11034584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67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https://www.technologyuk.net/physics/measurement-and-units/physical-quantities-and-si-units.shtml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30195" y="733426"/>
            <a:ext cx="10898659" cy="385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07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1850" y="819151"/>
                <a:ext cx="10515600" cy="5270500"/>
              </a:xfrm>
            </p:spPr>
            <p:txBody>
              <a:bodyPr/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Another mass standard  is atomic mass unit (u)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In this unit the mass of carbon 12 atom = 12u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Where u = 1.6605402</a:t>
                </a:r>
                <a:r>
                  <a:rPr lang="en-US" dirty="0">
                    <a:solidFill>
                      <a:schemeClr val="tx1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−23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kg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Its relation with Avogadro’s number can be obtained as follow: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Mass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sPre>
                          <m:sPre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12</m:t>
                            </m:r>
                          </m:sup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</m:sPre>
                      </m:e>
                      <m:sup/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12u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Mass of one mole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sPre>
                          <m:sPre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12</m:t>
                            </m:r>
                          </m:sup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</m:sPre>
                      </m:e>
                      <m:sup/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=12g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One mole contain Avogadro’s number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atoms.</a:t>
                </a:r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12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𝑢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𝐴</m:t>
                        </m:r>
                      </m:sub>
                    </m:sSub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=12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𝑔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  ⇒   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𝑢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1850" y="819151"/>
                <a:ext cx="10515600" cy="5270500"/>
              </a:xfrm>
              <a:blipFill rotWithShape="1">
                <a:blip r:embed="rId3"/>
                <a:stretch>
                  <a:fillRect l="-870" t="-1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09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10064"/>
            <a:ext cx="10515600" cy="1016086"/>
          </a:xfrm>
        </p:spPr>
        <p:txBody>
          <a:bodyPr/>
          <a:lstStyle/>
          <a:p>
            <a:pPr algn="ctr"/>
            <a:r>
              <a:rPr lang="en-US" dirty="0" smtClean="0"/>
              <a:t>Changing Units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1850" y="1594022"/>
                <a:ext cx="10515600" cy="4707924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We needs a conversion equation that gives the relation between units in question. For example:</a:t>
                </a:r>
              </a:p>
              <a:p>
                <a:endParaRPr lang="en-US" sz="2800" dirty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Conversion eqn.		1 min = 60 s</a:t>
                </a:r>
              </a:p>
              <a:p>
                <a:endParaRPr lang="en-US" sz="2800" dirty="0" smtClean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Conversion factor           	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𝑚𝑖𝑛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60 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endParaRPr lang="en-US" sz="2800" dirty="0" smtClean="0">
                  <a:solidFill>
                    <a:schemeClr val="tx1"/>
                  </a:solidFill>
                </a:endParaRPr>
              </a:p>
              <a:p>
                <a:endParaRPr lang="en-US" sz="2800" dirty="0" smtClean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Or Conversion </a:t>
                </a:r>
                <a:r>
                  <a:rPr lang="en-US" sz="2800" dirty="0">
                    <a:solidFill>
                      <a:schemeClr val="tx1"/>
                    </a:solidFill>
                  </a:rPr>
                  <a:t>factor 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60 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𝑚𝑖𝑛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1850" y="1594022"/>
                <a:ext cx="10515600" cy="4707924"/>
              </a:xfrm>
              <a:blipFill rotWithShape="0">
                <a:blip r:embed="rId2"/>
                <a:stretch>
                  <a:fillRect l="-1159" t="-2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1628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375" y="533400"/>
            <a:ext cx="10515600" cy="981075"/>
          </a:xfrm>
        </p:spPr>
        <p:txBody>
          <a:bodyPr/>
          <a:lstStyle/>
          <a:p>
            <a:pPr algn="ctr"/>
            <a:r>
              <a:rPr lang="en-US" dirty="0" smtClean="0"/>
              <a:t>Order of </a:t>
            </a:r>
            <a:r>
              <a:rPr lang="en-US" dirty="0"/>
              <a:t>M</a:t>
            </a:r>
            <a:r>
              <a:rPr lang="en-US" dirty="0" smtClean="0"/>
              <a:t>agnitude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1850" y="1771651"/>
                <a:ext cx="10515600" cy="4318000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Order of magnitude </a:t>
                </a:r>
                <a:r>
                  <a:rPr lang="en-US" sz="2800" dirty="0">
                    <a:solidFill>
                      <a:schemeClr val="tx1"/>
                    </a:solidFill>
                  </a:rPr>
                  <a:t>is expressed in scientific notation as the power of ten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. </a:t>
                </a:r>
              </a:p>
              <a:p>
                <a:endParaRPr lang="en-US" sz="28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𝑁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</a:rPr>
                      <m:t>𝑎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n-US" sz="2800" b="0" i="1" dirty="0" smtClean="0">
                    <a:solidFill>
                      <a:schemeClr val="tx1"/>
                    </a:solidFill>
                    <a:latin typeface="Cambria Math"/>
                    <a:ea typeface="Cambria Math"/>
                  </a:rPr>
                  <a:t>  where 0.5&lt;a&lt;5   and b is the order of </a:t>
                </a:r>
                <a:r>
                  <a:rPr lang="en-US" sz="2800" b="0" i="1" dirty="0" err="1" smtClean="0">
                    <a:solidFill>
                      <a:schemeClr val="tx1"/>
                    </a:solidFill>
                    <a:latin typeface="Cambria Math"/>
                    <a:ea typeface="Cambria Math"/>
                  </a:rPr>
                  <a:t>magnetude</a:t>
                </a:r>
                <a:endParaRPr lang="en-US" sz="2800" b="0" i="1" dirty="0" smtClean="0">
                  <a:solidFill>
                    <a:schemeClr val="tx1"/>
                  </a:solidFill>
                  <a:latin typeface="Cambria Math"/>
                  <a:ea typeface="Cambria Math"/>
                </a:endParaRPr>
              </a:p>
              <a:p>
                <a:endParaRPr lang="en-US" sz="2800" dirty="0" smtClean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For </a:t>
                </a:r>
                <a:r>
                  <a:rPr lang="en-US" sz="2800" dirty="0">
                    <a:solidFill>
                      <a:schemeClr val="tx1"/>
                    </a:solidFill>
                  </a:rPr>
                  <a:t>example order of magnitude of the number 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2.3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  is  7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</a:rPr>
                  <a:t>       and  the order of magnitude of the number 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8.9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  is 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5</a:t>
                </a:r>
                <a:endParaRPr lang="en-US" sz="2800" dirty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Note: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tx1"/>
                        </a:solidFill>
                        <a:latin typeface="Cambria Math"/>
                      </a:rPr>
                      <m:t>the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tx1"/>
                        </a:solidFill>
                        <a:latin typeface="Cambria Math"/>
                      </a:rPr>
                      <m:t>number</m:t>
                    </m:r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8.9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should be written as 0.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89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</m:sup>
                    </m:sSup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1850" y="1771651"/>
                <a:ext cx="10515600" cy="4318000"/>
              </a:xfrm>
              <a:blipFill rotWithShape="1">
                <a:blip r:embed="rId2"/>
                <a:stretch>
                  <a:fillRect l="-1159" t="-22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7711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402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 Measurements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Changing Units</vt:lpstr>
      <vt:lpstr>Order of Magnitude</vt:lpstr>
      <vt:lpstr>Significant Figures (S.F.)  and Decimal Places (D.P.)</vt:lpstr>
      <vt:lpstr>Math With Significant Figures Significant Figures (S.F.)  and Decimal Places (D.P.)</vt:lpstr>
      <vt:lpstr>PowerPoint Presentation</vt:lpstr>
      <vt:lpstr>Dimensions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Measurements</dc:title>
  <dc:creator>Saleh Al-Quraishi</dc:creator>
  <cp:lastModifiedBy>Saleh Al-Quraishi</cp:lastModifiedBy>
  <cp:revision>33</cp:revision>
  <dcterms:created xsi:type="dcterms:W3CDTF">2017-06-14T12:30:22Z</dcterms:created>
  <dcterms:modified xsi:type="dcterms:W3CDTF">2017-09-19T06:42:40Z</dcterms:modified>
</cp:coreProperties>
</file>