
<file path=[Content_Types].xml><?xml version="1.0" encoding="utf-8"?>
<Types xmlns="http://schemas.openxmlformats.org/package/2006/content-types">
  <Default Extension="tmp" ContentType="image/png"/>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9"/>
  </p:notesMasterIdLst>
  <p:handoutMasterIdLst>
    <p:handoutMasterId r:id="rId30"/>
  </p:handoutMasterIdLst>
  <p:sldIdLst>
    <p:sldId id="336" r:id="rId3"/>
    <p:sldId id="337" r:id="rId4"/>
    <p:sldId id="351" r:id="rId5"/>
    <p:sldId id="352" r:id="rId6"/>
    <p:sldId id="353" r:id="rId7"/>
    <p:sldId id="354" r:id="rId8"/>
    <p:sldId id="355" r:id="rId9"/>
    <p:sldId id="357" r:id="rId10"/>
    <p:sldId id="356" r:id="rId11"/>
    <p:sldId id="338" r:id="rId12"/>
    <p:sldId id="303" r:id="rId13"/>
    <p:sldId id="306" r:id="rId14"/>
    <p:sldId id="323" r:id="rId15"/>
    <p:sldId id="311" r:id="rId16"/>
    <p:sldId id="312" r:id="rId17"/>
    <p:sldId id="265" r:id="rId18"/>
    <p:sldId id="335" r:id="rId19"/>
    <p:sldId id="257" r:id="rId20"/>
    <p:sldId id="258" r:id="rId21"/>
    <p:sldId id="259" r:id="rId22"/>
    <p:sldId id="260" r:id="rId23"/>
    <p:sldId id="264" r:id="rId24"/>
    <p:sldId id="268" r:id="rId25"/>
    <p:sldId id="270" r:id="rId26"/>
    <p:sldId id="266" r:id="rId27"/>
    <p:sldId id="26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5" d="100"/>
          <a:sy n="75" d="100"/>
        </p:scale>
        <p:origin x="902" y="62"/>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67D9DE-3B9A-42E9-A08E-85E0126AFE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57B673A-8C36-4E13-AE7B-529D0D8A5B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B63181-11C2-4A16-9568-834F97FDBB57}" type="datetimeFigureOut">
              <a:rPr lang="en-US" smtClean="0"/>
              <a:t>9/9/2022</a:t>
            </a:fld>
            <a:endParaRPr lang="en-US"/>
          </a:p>
        </p:txBody>
      </p:sp>
      <p:sp>
        <p:nvSpPr>
          <p:cNvPr id="4" name="Footer Placeholder 3">
            <a:extLst>
              <a:ext uri="{FF2B5EF4-FFF2-40B4-BE49-F238E27FC236}">
                <a16:creationId xmlns:a16="http://schemas.microsoft.com/office/drawing/2014/main" id="{50B1920D-1CBF-4D79-8FB9-85E7130ED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D5947-DAB4-4B00-AB35-6DAF408A51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5D0ABF-2C83-4F50-9CF3-C31195527388}" type="slidenum">
              <a:rPr lang="en-US" smtClean="0"/>
              <a:t>‹#›</a:t>
            </a:fld>
            <a:endParaRPr lang="en-US"/>
          </a:p>
        </p:txBody>
      </p:sp>
    </p:spTree>
    <p:extLst>
      <p:ext uri="{BB962C8B-B14F-4D97-AF65-F5344CB8AC3E}">
        <p14:creationId xmlns:p14="http://schemas.microsoft.com/office/powerpoint/2010/main" val="3634485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04C11-7B24-4E8F-A215-54B563037E3D}" type="datetimeFigureOut">
              <a:rPr lang="en-US" smtClean="0"/>
              <a:t>9/9/2022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CFEBC3-290B-49FA-AEA3-005A51452B0C}" type="slidenum">
              <a:rPr lang="en-US" smtClean="0"/>
              <a:t>‹#›</a:t>
            </a:fld>
            <a:endParaRPr lang="en-US"/>
          </a:p>
        </p:txBody>
      </p:sp>
    </p:spTree>
    <p:extLst>
      <p:ext uri="{BB962C8B-B14F-4D97-AF65-F5344CB8AC3E}">
        <p14:creationId xmlns:p14="http://schemas.microsoft.com/office/powerpoint/2010/main" val="324460912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1</a:t>
            </a:fld>
            <a:endParaRPr lang="en-US"/>
          </a:p>
        </p:txBody>
      </p:sp>
    </p:spTree>
    <p:extLst>
      <p:ext uri="{BB962C8B-B14F-4D97-AF65-F5344CB8AC3E}">
        <p14:creationId xmlns:p14="http://schemas.microsoft.com/office/powerpoint/2010/main" val="1323682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10</a:t>
            </a:fld>
            <a:endParaRPr lang="en-US"/>
          </a:p>
        </p:txBody>
      </p:sp>
    </p:spTree>
    <p:extLst>
      <p:ext uri="{BB962C8B-B14F-4D97-AF65-F5344CB8AC3E}">
        <p14:creationId xmlns:p14="http://schemas.microsoft.com/office/powerpoint/2010/main" val="1210769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11</a:t>
            </a:fld>
            <a:endParaRPr lang="en-US"/>
          </a:p>
        </p:txBody>
      </p:sp>
    </p:spTree>
    <p:extLst>
      <p:ext uri="{BB962C8B-B14F-4D97-AF65-F5344CB8AC3E}">
        <p14:creationId xmlns:p14="http://schemas.microsoft.com/office/powerpoint/2010/main" val="3716673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12</a:t>
            </a:fld>
            <a:endParaRPr lang="en-US"/>
          </a:p>
        </p:txBody>
      </p:sp>
    </p:spTree>
    <p:extLst>
      <p:ext uri="{BB962C8B-B14F-4D97-AF65-F5344CB8AC3E}">
        <p14:creationId xmlns:p14="http://schemas.microsoft.com/office/powerpoint/2010/main" val="1315979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13</a:t>
            </a:fld>
            <a:endParaRPr lang="en-US"/>
          </a:p>
        </p:txBody>
      </p:sp>
    </p:spTree>
    <p:extLst>
      <p:ext uri="{BB962C8B-B14F-4D97-AF65-F5344CB8AC3E}">
        <p14:creationId xmlns:p14="http://schemas.microsoft.com/office/powerpoint/2010/main" val="1536671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14</a:t>
            </a:fld>
            <a:endParaRPr lang="en-US"/>
          </a:p>
        </p:txBody>
      </p:sp>
    </p:spTree>
    <p:extLst>
      <p:ext uri="{BB962C8B-B14F-4D97-AF65-F5344CB8AC3E}">
        <p14:creationId xmlns:p14="http://schemas.microsoft.com/office/powerpoint/2010/main" val="479465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15</a:t>
            </a:fld>
            <a:endParaRPr lang="en-US"/>
          </a:p>
        </p:txBody>
      </p:sp>
    </p:spTree>
    <p:extLst>
      <p:ext uri="{BB962C8B-B14F-4D97-AF65-F5344CB8AC3E}">
        <p14:creationId xmlns:p14="http://schemas.microsoft.com/office/powerpoint/2010/main" val="4160565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16</a:t>
            </a:fld>
            <a:endParaRPr lang="en-US"/>
          </a:p>
        </p:txBody>
      </p:sp>
    </p:spTree>
    <p:extLst>
      <p:ext uri="{BB962C8B-B14F-4D97-AF65-F5344CB8AC3E}">
        <p14:creationId xmlns:p14="http://schemas.microsoft.com/office/powerpoint/2010/main" val="1388672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17</a:t>
            </a:fld>
            <a:endParaRPr lang="en-US"/>
          </a:p>
        </p:txBody>
      </p:sp>
    </p:spTree>
    <p:extLst>
      <p:ext uri="{BB962C8B-B14F-4D97-AF65-F5344CB8AC3E}">
        <p14:creationId xmlns:p14="http://schemas.microsoft.com/office/powerpoint/2010/main" val="907396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18</a:t>
            </a:fld>
            <a:endParaRPr lang="en-US"/>
          </a:p>
        </p:txBody>
      </p:sp>
    </p:spTree>
    <p:extLst>
      <p:ext uri="{BB962C8B-B14F-4D97-AF65-F5344CB8AC3E}">
        <p14:creationId xmlns:p14="http://schemas.microsoft.com/office/powerpoint/2010/main" val="795144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19</a:t>
            </a:fld>
            <a:endParaRPr lang="en-US"/>
          </a:p>
        </p:txBody>
      </p:sp>
    </p:spTree>
    <p:extLst>
      <p:ext uri="{BB962C8B-B14F-4D97-AF65-F5344CB8AC3E}">
        <p14:creationId xmlns:p14="http://schemas.microsoft.com/office/powerpoint/2010/main" val="242651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2</a:t>
            </a:fld>
            <a:endParaRPr lang="en-US"/>
          </a:p>
        </p:txBody>
      </p:sp>
    </p:spTree>
    <p:extLst>
      <p:ext uri="{BB962C8B-B14F-4D97-AF65-F5344CB8AC3E}">
        <p14:creationId xmlns:p14="http://schemas.microsoft.com/office/powerpoint/2010/main" val="2751620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20</a:t>
            </a:fld>
            <a:endParaRPr lang="en-US"/>
          </a:p>
        </p:txBody>
      </p:sp>
    </p:spTree>
    <p:extLst>
      <p:ext uri="{BB962C8B-B14F-4D97-AF65-F5344CB8AC3E}">
        <p14:creationId xmlns:p14="http://schemas.microsoft.com/office/powerpoint/2010/main" val="2096701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21</a:t>
            </a:fld>
            <a:endParaRPr lang="en-US"/>
          </a:p>
        </p:txBody>
      </p:sp>
    </p:spTree>
    <p:extLst>
      <p:ext uri="{BB962C8B-B14F-4D97-AF65-F5344CB8AC3E}">
        <p14:creationId xmlns:p14="http://schemas.microsoft.com/office/powerpoint/2010/main" val="1944183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22</a:t>
            </a:fld>
            <a:endParaRPr lang="en-US"/>
          </a:p>
        </p:txBody>
      </p:sp>
    </p:spTree>
    <p:extLst>
      <p:ext uri="{BB962C8B-B14F-4D97-AF65-F5344CB8AC3E}">
        <p14:creationId xmlns:p14="http://schemas.microsoft.com/office/powerpoint/2010/main" val="1306682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23</a:t>
            </a:fld>
            <a:endParaRPr lang="en-US"/>
          </a:p>
        </p:txBody>
      </p:sp>
    </p:spTree>
    <p:extLst>
      <p:ext uri="{BB962C8B-B14F-4D97-AF65-F5344CB8AC3E}">
        <p14:creationId xmlns:p14="http://schemas.microsoft.com/office/powerpoint/2010/main" val="4089973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24</a:t>
            </a:fld>
            <a:endParaRPr lang="en-US"/>
          </a:p>
        </p:txBody>
      </p:sp>
    </p:spTree>
    <p:extLst>
      <p:ext uri="{BB962C8B-B14F-4D97-AF65-F5344CB8AC3E}">
        <p14:creationId xmlns:p14="http://schemas.microsoft.com/office/powerpoint/2010/main" val="1770102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25</a:t>
            </a:fld>
            <a:endParaRPr lang="en-US"/>
          </a:p>
        </p:txBody>
      </p:sp>
    </p:spTree>
    <p:extLst>
      <p:ext uri="{BB962C8B-B14F-4D97-AF65-F5344CB8AC3E}">
        <p14:creationId xmlns:p14="http://schemas.microsoft.com/office/powerpoint/2010/main" val="3577954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26</a:t>
            </a:fld>
            <a:endParaRPr lang="en-US"/>
          </a:p>
        </p:txBody>
      </p:sp>
    </p:spTree>
    <p:extLst>
      <p:ext uri="{BB962C8B-B14F-4D97-AF65-F5344CB8AC3E}">
        <p14:creationId xmlns:p14="http://schemas.microsoft.com/office/powerpoint/2010/main" val="321269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3</a:t>
            </a:fld>
            <a:endParaRPr lang="en-US"/>
          </a:p>
        </p:txBody>
      </p:sp>
    </p:spTree>
    <p:extLst>
      <p:ext uri="{BB962C8B-B14F-4D97-AF65-F5344CB8AC3E}">
        <p14:creationId xmlns:p14="http://schemas.microsoft.com/office/powerpoint/2010/main" val="1503925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4</a:t>
            </a:fld>
            <a:endParaRPr lang="en-US"/>
          </a:p>
        </p:txBody>
      </p:sp>
    </p:spTree>
    <p:extLst>
      <p:ext uri="{BB962C8B-B14F-4D97-AF65-F5344CB8AC3E}">
        <p14:creationId xmlns:p14="http://schemas.microsoft.com/office/powerpoint/2010/main" val="3711457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5</a:t>
            </a:fld>
            <a:endParaRPr lang="en-US"/>
          </a:p>
        </p:txBody>
      </p:sp>
    </p:spTree>
    <p:extLst>
      <p:ext uri="{BB962C8B-B14F-4D97-AF65-F5344CB8AC3E}">
        <p14:creationId xmlns:p14="http://schemas.microsoft.com/office/powerpoint/2010/main" val="730020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6</a:t>
            </a:fld>
            <a:endParaRPr lang="en-US"/>
          </a:p>
        </p:txBody>
      </p:sp>
    </p:spTree>
    <p:extLst>
      <p:ext uri="{BB962C8B-B14F-4D97-AF65-F5344CB8AC3E}">
        <p14:creationId xmlns:p14="http://schemas.microsoft.com/office/powerpoint/2010/main" val="2137893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7</a:t>
            </a:fld>
            <a:endParaRPr lang="en-US"/>
          </a:p>
        </p:txBody>
      </p:sp>
    </p:spTree>
    <p:extLst>
      <p:ext uri="{BB962C8B-B14F-4D97-AF65-F5344CB8AC3E}">
        <p14:creationId xmlns:p14="http://schemas.microsoft.com/office/powerpoint/2010/main" val="4224605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8</a:t>
            </a:fld>
            <a:endParaRPr lang="en-US"/>
          </a:p>
        </p:txBody>
      </p:sp>
    </p:spTree>
    <p:extLst>
      <p:ext uri="{BB962C8B-B14F-4D97-AF65-F5344CB8AC3E}">
        <p14:creationId xmlns:p14="http://schemas.microsoft.com/office/powerpoint/2010/main" val="2376333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DCFEBC3-290B-49FA-AEA3-005A51452B0C}" type="slidenum">
              <a:rPr lang="en-US" smtClean="0"/>
              <a:t>9</a:t>
            </a:fld>
            <a:endParaRPr lang="en-US"/>
          </a:p>
        </p:txBody>
      </p:sp>
    </p:spTree>
    <p:extLst>
      <p:ext uri="{BB962C8B-B14F-4D97-AF65-F5344CB8AC3E}">
        <p14:creationId xmlns:p14="http://schemas.microsoft.com/office/powerpoint/2010/main" val="175592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B72696-9A49-454A-A3FC-FAB4DACE25D7}"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152340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B72696-9A49-454A-A3FC-FAB4DACE25D7}"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374656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B72696-9A49-454A-A3FC-FAB4DACE25D7}"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132173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B72696-9A49-454A-A3FC-FAB4DACE25D7}"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141996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B72696-9A49-454A-A3FC-FAB4DACE25D7}"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405648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B72696-9A49-454A-A3FC-FAB4DACE25D7}"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179953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B72696-9A49-454A-A3FC-FAB4DACE25D7}" type="datetimeFigureOut">
              <a:rPr lang="en-US" smtClean="0"/>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4014000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B72696-9A49-454A-A3FC-FAB4DACE25D7}" type="datetimeFigureOut">
              <a:rPr lang="en-US" smtClean="0"/>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142653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B72696-9A49-454A-A3FC-FAB4DACE25D7}" type="datetimeFigureOut">
              <a:rPr lang="en-US" smtClean="0"/>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381154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B72696-9A49-454A-A3FC-FAB4DACE25D7}"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342148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B72696-9A49-454A-A3FC-FAB4DACE25D7}"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1525424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72696-9A49-454A-A3FC-FAB4DACE25D7}" type="datetimeFigureOut">
              <a:rPr lang="en-US" smtClean="0"/>
              <a:t>9/9/2022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D9201-87BA-4084-AC86-595DC4B9F64B}" type="slidenum">
              <a:rPr lang="en-US" smtClean="0"/>
              <a:t>‹#›</a:t>
            </a:fld>
            <a:endParaRPr lang="en-US"/>
          </a:p>
        </p:txBody>
      </p:sp>
    </p:spTree>
    <p:extLst>
      <p:ext uri="{BB962C8B-B14F-4D97-AF65-F5344CB8AC3E}">
        <p14:creationId xmlns:p14="http://schemas.microsoft.com/office/powerpoint/2010/main" val="1468807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1.wmf"/><Relationship Id="rId3" Type="http://schemas.openxmlformats.org/officeDocument/2006/relationships/notesSlide" Target="../notesSlides/notesSlide13.xml"/><Relationship Id="rId7" Type="http://schemas.openxmlformats.org/officeDocument/2006/relationships/oleObject" Target="../embeddings/oleObject2.bin"/><Relationship Id="rId12"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wmf"/><Relationship Id="rId11" Type="http://schemas.openxmlformats.org/officeDocument/2006/relationships/image" Target="../media/image20.wmf"/><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image" Target="../media/image12.png"/><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4.emf"/><Relationship Id="rId4" Type="http://schemas.openxmlformats.org/officeDocument/2006/relationships/image" Target="../media/image33.emf"/></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22.x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2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2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5.emf"/><Relationship Id="rId4" Type="http://schemas.openxmlformats.org/officeDocument/2006/relationships/image" Target="../media/image54.emf"/></Relationships>
</file>

<file path=ppt/slides/_rels/slide2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8.emf"/><Relationship Id="rId4" Type="http://schemas.openxmlformats.org/officeDocument/2006/relationships/image" Target="../media/image57.emf"/></Relationships>
</file>

<file path=ppt/slides/_rels/slide2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1.emf"/><Relationship Id="rId4" Type="http://schemas.openxmlformats.org/officeDocument/2006/relationships/image" Target="../media/image60.emf"/></Relationships>
</file>

<file path=ppt/slides/_rels/slide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tmp"/><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tmp"/></Relationships>
</file>

<file path=ppt/slides/_rels/slide5.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tmp"/><Relationship Id="rId4" Type="http://schemas.openxmlformats.org/officeDocument/2006/relationships/image" Target="../media/image6.tmp"/></Relationships>
</file>

<file path=ppt/slides/_rels/slide6.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242265-932C-4752-966E-C5A0271D9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750" y="79773"/>
            <a:ext cx="6874729" cy="6698454"/>
          </a:xfrm>
          <a:prstGeom prst="rect">
            <a:avLst/>
          </a:prstGeom>
        </p:spPr>
      </p:pic>
    </p:spTree>
    <p:extLst>
      <p:ext uri="{BB962C8B-B14F-4D97-AF65-F5344CB8AC3E}">
        <p14:creationId xmlns:p14="http://schemas.microsoft.com/office/powerpoint/2010/main" val="103572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83C70B-D996-49CF-AF66-3A02DCFD1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215" y="182124"/>
            <a:ext cx="10795345" cy="6493752"/>
          </a:xfrm>
          <a:prstGeom prst="rect">
            <a:avLst/>
          </a:prstGeom>
        </p:spPr>
      </p:pic>
    </p:spTree>
    <p:extLst>
      <p:ext uri="{BB962C8B-B14F-4D97-AF65-F5344CB8AC3E}">
        <p14:creationId xmlns:p14="http://schemas.microsoft.com/office/powerpoint/2010/main" val="3467253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3490732" y="1252705"/>
            <a:ext cx="4357867" cy="487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5"/>
          <p:cNvSpPr>
            <a:spLocks noChangeArrowheads="1"/>
          </p:cNvSpPr>
          <p:nvPr/>
        </p:nvSpPr>
        <p:spPr bwMode="auto">
          <a:xfrm>
            <a:off x="174254" y="537253"/>
            <a:ext cx="11843493" cy="71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a:lnSpc>
                <a:spcPct val="93000"/>
              </a:lnSpc>
              <a:buClr>
                <a:srgbClr val="000000"/>
              </a:buClr>
              <a:buSzPct val="100000"/>
              <a:buFont typeface="Times New Roman" panose="02020603050405020304" pitchFamily="18" charset="0"/>
              <a:buNone/>
            </a:pPr>
            <a:r>
              <a:rPr lang="en-US" altLang="en-US" sz="2177" dirty="0">
                <a:solidFill>
                  <a:srgbClr val="FF0000"/>
                </a:solidFill>
                <a:latin typeface="Arial Rounded MT Bold" panose="020F0704030504030204" pitchFamily="34" charset="0"/>
              </a:rPr>
              <a:t>What are (a) the x coordinate and (b) the y coordinate of the center of mass for the uniform plate shown in the figure if L = 5.0 cm?</a:t>
            </a:r>
          </a:p>
        </p:txBody>
      </p:sp>
      <p:pic>
        <p:nvPicPr>
          <p:cNvPr id="7" name="Picture 6"/>
          <p:cNvPicPr>
            <a:picLocks noChangeAspect="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174254" y="6087448"/>
            <a:ext cx="5975031" cy="46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6371062" y="6047844"/>
            <a:ext cx="5820938" cy="54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3930998-C97F-4751-9379-1721CE77884F}"/>
              </a:ext>
            </a:extLst>
          </p:cNvPr>
          <p:cNvSpPr/>
          <p:nvPr/>
        </p:nvSpPr>
        <p:spPr>
          <a:xfrm>
            <a:off x="1" y="91"/>
            <a:ext cx="12192000" cy="38739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r>
              <a:rPr lang="en-US" altLang="en-US" sz="2540" b="1" dirty="0">
                <a:solidFill>
                  <a:schemeClr val="tx1">
                    <a:lumMod val="75000"/>
                    <a:lumOff val="25000"/>
                  </a:schemeClr>
                </a:solidFill>
                <a:cs typeface="Calibri" panose="020F0502020204030204" pitchFamily="34" charset="0"/>
              </a:rPr>
              <a:t>Example</a:t>
            </a:r>
            <a:endParaRPr lang="en-US" altLang="en-US" sz="2540" dirty="0">
              <a:solidFill>
                <a:schemeClr val="tx1">
                  <a:lumMod val="75000"/>
                  <a:lumOff val="25000"/>
                </a:schemeClr>
              </a:solidFill>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6716"/>
            <a:ext cx="11925300" cy="1338572"/>
          </a:xfrm>
          <a:prstGeom prst="rect">
            <a:avLst/>
          </a:prstGeom>
        </p:spPr>
        <p:txBody>
          <a:bodyPr wrap="square">
            <a:spAutoFit/>
          </a:bodyPr>
          <a:lstStyle/>
          <a:p>
            <a:pPr algn="just" eaLnBrk="1">
              <a:lnSpc>
                <a:spcPct val="93000"/>
              </a:lnSpc>
              <a:buClr>
                <a:srgbClr val="000000"/>
              </a:buClr>
              <a:buSzPct val="100000"/>
              <a:buFont typeface="Times New Roman" pitchFamily="16" charset="0"/>
              <a:buNone/>
              <a:defRPr/>
            </a:pPr>
            <a:r>
              <a:rPr lang="en-US" sz="2177" dirty="0">
                <a:solidFill>
                  <a:srgbClr val="231F20"/>
                </a:solidFill>
                <a:latin typeface="Arial Rounded MT Bold" panose="020F0704030504030204" pitchFamily="34" charset="0"/>
                <a:ea typeface="WenQuanYi Micro Hei" charset="0"/>
                <a:cs typeface="WenQuanYi Micro Hei" charset="0"/>
              </a:rPr>
              <a:t>A stone is dropped at </a:t>
            </a:r>
            <a:r>
              <a:rPr lang="en-US" sz="2177" i="1" dirty="0">
                <a:solidFill>
                  <a:srgbClr val="231F20"/>
                </a:solidFill>
                <a:latin typeface="Arial Rounded MT Bold" panose="020F0704030504030204" pitchFamily="34" charset="0"/>
                <a:ea typeface="WenQuanYi Micro Hei" charset="0"/>
                <a:cs typeface="WenQuanYi Micro Hei" charset="0"/>
              </a:rPr>
              <a:t>t </a:t>
            </a:r>
            <a:r>
              <a:rPr lang="en-US" sz="2177" dirty="0">
                <a:solidFill>
                  <a:srgbClr val="231F20"/>
                </a:solidFill>
                <a:latin typeface="Arial Rounded MT Bold" panose="020F0704030504030204" pitchFamily="34" charset="0"/>
                <a:ea typeface="WenQuanYi Micro Hei" charset="0"/>
                <a:cs typeface="WenQuanYi Micro Hei" charset="0"/>
              </a:rPr>
              <a:t>= 0. A second stone, with twice the mass of the first, is dropped from the same point at </a:t>
            </a:r>
            <a:r>
              <a:rPr lang="en-US" sz="2177" i="1" dirty="0">
                <a:solidFill>
                  <a:srgbClr val="231F20"/>
                </a:solidFill>
                <a:latin typeface="Arial Rounded MT Bold" panose="020F0704030504030204" pitchFamily="34" charset="0"/>
                <a:ea typeface="WenQuanYi Micro Hei" charset="0"/>
                <a:cs typeface="WenQuanYi Micro Hei" charset="0"/>
              </a:rPr>
              <a:t>t </a:t>
            </a:r>
            <a:r>
              <a:rPr lang="en-US" sz="2177" dirty="0">
                <a:solidFill>
                  <a:srgbClr val="231F20"/>
                </a:solidFill>
                <a:latin typeface="Arial Rounded MT Bold" panose="020F0704030504030204" pitchFamily="34" charset="0"/>
                <a:ea typeface="WenQuanYi Micro Hei" charset="0"/>
                <a:cs typeface="WenQuanYi Micro Hei" charset="0"/>
              </a:rPr>
              <a:t>= 100 </a:t>
            </a:r>
            <a:r>
              <a:rPr lang="en-US" sz="2177" dirty="0" err="1">
                <a:solidFill>
                  <a:srgbClr val="231F20"/>
                </a:solidFill>
                <a:latin typeface="Arial Rounded MT Bold" panose="020F0704030504030204" pitchFamily="34" charset="0"/>
                <a:ea typeface="WenQuanYi Micro Hei" charset="0"/>
                <a:cs typeface="WenQuanYi Micro Hei" charset="0"/>
              </a:rPr>
              <a:t>ms.</a:t>
            </a:r>
            <a:r>
              <a:rPr lang="en-US" sz="2177" dirty="0">
                <a:solidFill>
                  <a:srgbClr val="231F20"/>
                </a:solidFill>
                <a:latin typeface="Arial Rounded MT Bold" panose="020F0704030504030204" pitchFamily="34" charset="0"/>
                <a:ea typeface="WenQuanYi Micro Hei" charset="0"/>
                <a:cs typeface="WenQuanYi Micro Hei" charset="0"/>
              </a:rPr>
              <a:t> </a:t>
            </a:r>
            <a:r>
              <a:rPr lang="en-US" sz="2177" dirty="0">
                <a:solidFill>
                  <a:srgbClr val="0000CC"/>
                </a:solidFill>
                <a:latin typeface="Arial Rounded MT Bold" panose="020F0704030504030204" pitchFamily="34" charset="0"/>
                <a:ea typeface="WenQuanYi Micro Hei" charset="0"/>
                <a:cs typeface="WenQuanYi Micro Hei" charset="0"/>
              </a:rPr>
              <a:t>(a)How far below the release point is the center of mass of the two stones at </a:t>
            </a:r>
            <a:r>
              <a:rPr lang="en-US" sz="2177" i="1" dirty="0">
                <a:solidFill>
                  <a:srgbClr val="0000CC"/>
                </a:solidFill>
                <a:latin typeface="Arial Rounded MT Bold" panose="020F0704030504030204" pitchFamily="34" charset="0"/>
                <a:ea typeface="WenQuanYi Micro Hei" charset="0"/>
                <a:cs typeface="WenQuanYi Micro Hei" charset="0"/>
              </a:rPr>
              <a:t>t </a:t>
            </a:r>
            <a:r>
              <a:rPr lang="en-US" sz="2177" dirty="0">
                <a:solidFill>
                  <a:srgbClr val="0000CC"/>
                </a:solidFill>
                <a:latin typeface="Arial Rounded MT Bold" panose="020F0704030504030204" pitchFamily="34" charset="0"/>
                <a:ea typeface="WenQuanYi Micro Hei" charset="0"/>
                <a:cs typeface="WenQuanYi Micro Hei" charset="0"/>
              </a:rPr>
              <a:t>= 300 </a:t>
            </a:r>
            <a:r>
              <a:rPr lang="en-US" sz="2177" dirty="0" err="1">
                <a:solidFill>
                  <a:srgbClr val="0000CC"/>
                </a:solidFill>
                <a:latin typeface="Arial Rounded MT Bold" panose="020F0704030504030204" pitchFamily="34" charset="0"/>
                <a:ea typeface="WenQuanYi Micro Hei" charset="0"/>
                <a:cs typeface="WenQuanYi Micro Hei" charset="0"/>
              </a:rPr>
              <a:t>ms</a:t>
            </a:r>
            <a:r>
              <a:rPr lang="en-US" sz="2177" dirty="0">
                <a:solidFill>
                  <a:srgbClr val="0000CC"/>
                </a:solidFill>
                <a:latin typeface="Arial Rounded MT Bold" panose="020F0704030504030204" pitchFamily="34" charset="0"/>
                <a:ea typeface="WenQuanYi Micro Hei" charset="0"/>
                <a:cs typeface="WenQuanYi Micro Hei" charset="0"/>
              </a:rPr>
              <a:t>? (Neither stone has yet reached the ground. (b) How fast is the center of mass of the two stone system moving at that time?</a:t>
            </a:r>
          </a:p>
        </p:txBody>
      </p:sp>
      <p:pic>
        <p:nvPicPr>
          <p:cNvPr id="4" name="Picture 3"/>
          <p:cNvPicPr>
            <a:picLocks noChangeAspect="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3273671" y="2468107"/>
            <a:ext cx="5377958" cy="48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2946075" y="3216852"/>
            <a:ext cx="5874076" cy="3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3887881" y="3872461"/>
            <a:ext cx="4149538" cy="54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lum bright="-20000" contrast="40000"/>
            <a:extLst>
              <a:ext uri="{28A0092B-C50C-407E-A947-70E740481C1C}">
                <a14:useLocalDpi xmlns:a14="http://schemas.microsoft.com/office/drawing/2010/main" val="0"/>
              </a:ext>
            </a:extLst>
          </a:blip>
          <a:srcRect/>
          <a:stretch>
            <a:fillRect/>
          </a:stretch>
        </p:blipFill>
        <p:spPr bwMode="auto">
          <a:xfrm>
            <a:off x="2540542" y="4536388"/>
            <a:ext cx="7110916" cy="225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0BE18557-6E4D-46A5-8E7D-8ED179FC2590}"/>
              </a:ext>
            </a:extLst>
          </p:cNvPr>
          <p:cNvSpPr/>
          <p:nvPr/>
        </p:nvSpPr>
        <p:spPr>
          <a:xfrm>
            <a:off x="1" y="91"/>
            <a:ext cx="12192000" cy="38739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r>
              <a:rPr lang="en-US" altLang="en-US" sz="2540" b="1" dirty="0">
                <a:solidFill>
                  <a:schemeClr val="tx1">
                    <a:lumMod val="75000"/>
                    <a:lumOff val="25000"/>
                  </a:schemeClr>
                </a:solidFill>
                <a:cs typeface="Calibri" panose="020F0502020204030204" pitchFamily="34" charset="0"/>
              </a:rPr>
              <a:t>Example</a:t>
            </a:r>
            <a:endParaRPr lang="en-US" altLang="en-US" sz="2540" dirty="0">
              <a:solidFill>
                <a:schemeClr val="tx1">
                  <a:lumMod val="75000"/>
                  <a:lumOff val="25000"/>
                </a:schemeClr>
              </a:solidFill>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9711" y="639066"/>
                <a:ext cx="11824164" cy="120032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algn="ctr" eaLnBrk="0" fontAlgn="base" hangingPunct="0">
                  <a:spcBef>
                    <a:spcPct val="20000"/>
                  </a:spcBef>
                  <a:spcAft>
                    <a:spcPct val="0"/>
                  </a:spcAft>
                  <a:buSzPct val="50000"/>
                  <a:buFont typeface="Wingdings" panose="05000000000000000000" pitchFamily="2" charset="2"/>
                  <a:defRPr sz="2400">
                    <a:solidFill>
                      <a:schemeClr val="tx1"/>
                    </a:solidFill>
                    <a:latin typeface="Comic Sans MS" panose="030F0702030302020204" pitchFamily="66" charset="0"/>
                  </a:defRPr>
                </a:lvl6pPr>
                <a:lvl7pPr marL="2971800" indent="-228600" algn="ctr" eaLnBrk="0" fontAlgn="base" hangingPunct="0">
                  <a:spcBef>
                    <a:spcPct val="20000"/>
                  </a:spcBef>
                  <a:spcAft>
                    <a:spcPct val="0"/>
                  </a:spcAft>
                  <a:buSzPct val="50000"/>
                  <a:buFont typeface="Wingdings" panose="05000000000000000000" pitchFamily="2" charset="2"/>
                  <a:defRPr sz="2400">
                    <a:solidFill>
                      <a:schemeClr val="tx1"/>
                    </a:solidFill>
                    <a:latin typeface="Comic Sans MS" panose="030F0702030302020204" pitchFamily="66" charset="0"/>
                  </a:defRPr>
                </a:lvl7pPr>
                <a:lvl8pPr marL="3429000" indent="-228600" algn="ctr" eaLnBrk="0" fontAlgn="base" hangingPunct="0">
                  <a:spcBef>
                    <a:spcPct val="20000"/>
                  </a:spcBef>
                  <a:spcAft>
                    <a:spcPct val="0"/>
                  </a:spcAft>
                  <a:buSzPct val="50000"/>
                  <a:buFont typeface="Wingdings" panose="05000000000000000000" pitchFamily="2" charset="2"/>
                  <a:defRPr sz="2400">
                    <a:solidFill>
                      <a:schemeClr val="tx1"/>
                    </a:solidFill>
                    <a:latin typeface="Comic Sans MS" panose="030F0702030302020204" pitchFamily="66" charset="0"/>
                  </a:defRPr>
                </a:lvl8pPr>
                <a:lvl9pPr marL="3886200" indent="-228600" algn="ctr" eaLnBrk="0" fontAlgn="base" hangingPunct="0">
                  <a:spcBef>
                    <a:spcPct val="20000"/>
                  </a:spcBef>
                  <a:spcAft>
                    <a:spcPct val="0"/>
                  </a:spcAft>
                  <a:buSzPct val="50000"/>
                  <a:buFont typeface="Wingdings" panose="05000000000000000000" pitchFamily="2" charset="2"/>
                  <a:defRPr sz="2400">
                    <a:solidFill>
                      <a:schemeClr val="tx1"/>
                    </a:solidFill>
                    <a:latin typeface="Comic Sans MS" panose="030F0702030302020204" pitchFamily="66" charset="0"/>
                  </a:defRPr>
                </a:lvl9pPr>
              </a:lstStyle>
              <a:p>
                <a:pPr algn="just">
                  <a:spcBef>
                    <a:spcPct val="0"/>
                  </a:spcBef>
                  <a:buClr>
                    <a:schemeClr val="bg1"/>
                  </a:buClr>
                  <a:buSzPct val="80000"/>
                </a:pPr>
                <a:r>
                  <a:rPr lang="en-US" altLang="zh-CN" sz="1800" dirty="0">
                    <a:solidFill>
                      <a:srgbClr val="000066"/>
                    </a:solidFill>
                    <a:latin typeface="Arial Rounded MT Bold" panose="020F0704030504030204" pitchFamily="34" charset="0"/>
                    <a:ea typeface="SimSun" panose="02010600030101010101" pitchFamily="2" charset="-122"/>
                  </a:rPr>
                  <a:t>In a crash test, a car of mass 1.5</a:t>
                </a:r>
                <a:r>
                  <a:rPr lang="en-US" altLang="zh-CN" sz="1800" dirty="0">
                    <a:solidFill>
                      <a:srgbClr val="000066"/>
                    </a:solidFill>
                    <a:latin typeface="Arial Rounded MT Bold" panose="020F0704030504030204" pitchFamily="34" charset="0"/>
                    <a:ea typeface="SimSun" panose="02010600030101010101" pitchFamily="2" charset="-122"/>
                    <a:sym typeface="SymbolProp BT" pitchFamily="18" charset="2"/>
                  </a:rPr>
                  <a:t>x10</a:t>
                </a:r>
                <a:r>
                  <a:rPr lang="en-US" altLang="zh-CN" sz="1800" baseline="30000" dirty="0">
                    <a:solidFill>
                      <a:srgbClr val="000066"/>
                    </a:solidFill>
                    <a:latin typeface="Arial Rounded MT Bold" panose="020F0704030504030204" pitchFamily="34" charset="0"/>
                    <a:ea typeface="SimSun" panose="02010600030101010101" pitchFamily="2" charset="-122"/>
                    <a:sym typeface="SymbolProp BT" pitchFamily="18" charset="2"/>
                  </a:rPr>
                  <a:t>3</a:t>
                </a:r>
                <a:r>
                  <a:rPr lang="en-US" altLang="zh-CN" sz="1800" dirty="0">
                    <a:solidFill>
                      <a:srgbClr val="000066"/>
                    </a:solidFill>
                    <a:latin typeface="Arial Rounded MT Bold" panose="020F0704030504030204" pitchFamily="34" charset="0"/>
                    <a:ea typeface="SimSun" panose="02010600030101010101" pitchFamily="2" charset="-122"/>
                    <a:sym typeface="SymbolProp BT" pitchFamily="18" charset="2"/>
                  </a:rPr>
                  <a:t> kg collides with a wall and rebounds as in figure. The initial and final velocities of the car are </a:t>
                </a:r>
                <a14:m>
                  <m:oMath xmlns:m="http://schemas.openxmlformats.org/officeDocument/2006/math">
                    <m:r>
                      <a:rPr lang="en-US" altLang="zh-CN" sz="1800" i="1" dirty="0" smtClean="0">
                        <a:solidFill>
                          <a:srgbClr val="000066"/>
                        </a:solidFill>
                        <a:latin typeface="Cambria Math" panose="02040503050406030204" pitchFamily="18" charset="0"/>
                        <a:ea typeface="SimSun" panose="02010600030101010101" pitchFamily="2" charset="-122"/>
                        <a:sym typeface="SymbolProp BT" pitchFamily="18" charset="2"/>
                      </a:rPr>
                      <m:t>𝑣</m:t>
                    </m:r>
                    <m:r>
                      <a:rPr lang="en-US" altLang="zh-CN" sz="1800" i="1" baseline="-25000" dirty="0">
                        <a:solidFill>
                          <a:srgbClr val="000066"/>
                        </a:solidFill>
                        <a:latin typeface="Cambria Math" panose="02040503050406030204" pitchFamily="18" charset="0"/>
                        <a:ea typeface="SimSun" panose="02010600030101010101" pitchFamily="2" charset="-122"/>
                        <a:sym typeface="SymbolProp BT" pitchFamily="18" charset="2"/>
                      </a:rPr>
                      <m:t>𝑖</m:t>
                    </m:r>
                    <m:r>
                      <a:rPr lang="en-US" altLang="zh-CN" sz="1800" i="1" dirty="0">
                        <a:solidFill>
                          <a:srgbClr val="000066"/>
                        </a:solidFill>
                        <a:latin typeface="Cambria Math" panose="02040503050406030204" pitchFamily="18" charset="0"/>
                        <a:ea typeface="SimSun" panose="02010600030101010101" pitchFamily="2" charset="-122"/>
                        <a:sym typeface="SymbolProp BT" pitchFamily="18" charset="2"/>
                      </a:rPr>
                      <m:t>=−15 </m:t>
                    </m:r>
                  </m:oMath>
                </a14:m>
                <a:r>
                  <a:rPr lang="en-US" altLang="zh-CN" sz="1800" dirty="0">
                    <a:solidFill>
                      <a:srgbClr val="000066"/>
                    </a:solidFill>
                    <a:latin typeface="Arial Rounded MT Bold" panose="020F0704030504030204" pitchFamily="34" charset="0"/>
                    <a:ea typeface="SimSun" panose="02010600030101010101" pitchFamily="2" charset="-122"/>
                    <a:sym typeface="SymbolProp BT" pitchFamily="18" charset="2"/>
                  </a:rPr>
                  <a:t>m/s and </a:t>
                </a:r>
                <a14:m>
                  <m:oMath xmlns:m="http://schemas.openxmlformats.org/officeDocument/2006/math">
                    <m:r>
                      <a:rPr lang="en-US" altLang="zh-CN" sz="1800" i="1" dirty="0" smtClean="0">
                        <a:solidFill>
                          <a:srgbClr val="000066"/>
                        </a:solidFill>
                        <a:latin typeface="Cambria Math" panose="02040503050406030204" pitchFamily="18" charset="0"/>
                        <a:ea typeface="SimSun" panose="02010600030101010101" pitchFamily="2" charset="-122"/>
                        <a:sym typeface="SymbolProp BT" pitchFamily="18" charset="2"/>
                      </a:rPr>
                      <m:t>𝑣</m:t>
                    </m:r>
                    <m:r>
                      <a:rPr lang="en-US" altLang="zh-CN" sz="1800" i="1" baseline="-25000" dirty="0" err="1">
                        <a:solidFill>
                          <a:srgbClr val="000066"/>
                        </a:solidFill>
                        <a:latin typeface="Cambria Math" panose="02040503050406030204" pitchFamily="18" charset="0"/>
                        <a:ea typeface="SimSun" panose="02010600030101010101" pitchFamily="2" charset="-122"/>
                        <a:sym typeface="SymbolProp BT" pitchFamily="18" charset="2"/>
                      </a:rPr>
                      <m:t>𝑓</m:t>
                    </m:r>
                    <m:r>
                      <a:rPr lang="en-US" altLang="zh-CN" sz="1800" i="1" dirty="0">
                        <a:solidFill>
                          <a:srgbClr val="000066"/>
                        </a:solidFill>
                        <a:latin typeface="Cambria Math" panose="02040503050406030204" pitchFamily="18" charset="0"/>
                        <a:ea typeface="SimSun" panose="02010600030101010101" pitchFamily="2" charset="-122"/>
                        <a:sym typeface="SymbolProp BT" pitchFamily="18" charset="2"/>
                      </a:rPr>
                      <m:t> = 2.6 </m:t>
                    </m:r>
                  </m:oMath>
                </a14:m>
                <a:r>
                  <a:rPr lang="en-US" altLang="zh-CN" sz="1800" dirty="0">
                    <a:solidFill>
                      <a:srgbClr val="000066"/>
                    </a:solidFill>
                    <a:latin typeface="Arial Rounded MT Bold" panose="020F0704030504030204" pitchFamily="34" charset="0"/>
                    <a:ea typeface="SimSun" panose="02010600030101010101" pitchFamily="2" charset="-122"/>
                    <a:sym typeface="SymbolProp BT" pitchFamily="18" charset="2"/>
                  </a:rPr>
                  <a:t>m/s, respectively. If the collision lasts for 0.15 s, find </a:t>
                </a:r>
              </a:p>
              <a:p>
                <a:pPr marL="342900" indent="-342900" algn="just">
                  <a:spcBef>
                    <a:spcPct val="0"/>
                  </a:spcBef>
                  <a:buClr>
                    <a:schemeClr val="bg1"/>
                  </a:buClr>
                  <a:buSzPct val="80000"/>
                  <a:buFont typeface="+mj-lt"/>
                  <a:buAutoNum type="alphaLcParenR"/>
                </a:pPr>
                <a:r>
                  <a:rPr lang="en-US" altLang="zh-CN" sz="1800" dirty="0">
                    <a:solidFill>
                      <a:srgbClr val="000066"/>
                    </a:solidFill>
                    <a:latin typeface="Arial Rounded MT Bold" panose="020F0704030504030204" pitchFamily="34" charset="0"/>
                    <a:ea typeface="SimSun" panose="02010600030101010101" pitchFamily="2" charset="-122"/>
                    <a:sym typeface="SymbolProp BT" pitchFamily="18" charset="2"/>
                  </a:rPr>
                  <a:t>(a) the impulse delivered to the car due to the collision </a:t>
                </a:r>
              </a:p>
              <a:p>
                <a:pPr marL="342900" indent="-342900" algn="just">
                  <a:spcBef>
                    <a:spcPct val="0"/>
                  </a:spcBef>
                  <a:buClr>
                    <a:schemeClr val="bg1"/>
                  </a:buClr>
                  <a:buSzPct val="80000"/>
                  <a:buFont typeface="+mj-lt"/>
                  <a:buAutoNum type="alphaLcParenR"/>
                </a:pPr>
                <a:r>
                  <a:rPr lang="en-US" altLang="zh-CN" sz="1800" dirty="0">
                    <a:solidFill>
                      <a:srgbClr val="000066"/>
                    </a:solidFill>
                    <a:latin typeface="Arial Rounded MT Bold" panose="020F0704030504030204" pitchFamily="34" charset="0"/>
                    <a:ea typeface="SimSun" panose="02010600030101010101" pitchFamily="2" charset="-122"/>
                    <a:sym typeface="SymbolProp BT" pitchFamily="18" charset="2"/>
                  </a:rPr>
                  <a:t>(b) the size and direction of the average force exerted on the car</a:t>
                </a:r>
                <a:endParaRPr lang="en-US" altLang="en-US" sz="1800" dirty="0">
                  <a:solidFill>
                    <a:srgbClr val="000066"/>
                  </a:solidFill>
                  <a:latin typeface="Arial Rounded MT Bold" panose="020F0704030504030204" pitchFamily="34" charset="0"/>
                  <a:cs typeface="Tahoma" panose="020B0604030504040204" pitchFamily="34" charset="0"/>
                  <a:sym typeface="SymbolProp BT" pitchFamily="18" charset="2"/>
                </a:endParaRP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9711" y="639066"/>
                <a:ext cx="11824164" cy="1200329"/>
              </a:xfrm>
              <a:prstGeom prst="rect">
                <a:avLst/>
              </a:prstGeom>
              <a:blipFill>
                <a:blip r:embed="rId4"/>
                <a:stretch>
                  <a:fillRect l="-412" t="-3046" r="-464" b="-710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9" name="Object 5"/>
          <p:cNvGraphicFramePr>
            <a:graphicFrameLocks noChangeAspect="1"/>
          </p:cNvGraphicFramePr>
          <p:nvPr>
            <p:extLst>
              <p:ext uri="{D42A27DB-BD31-4B8C-83A1-F6EECF244321}">
                <p14:modId xmlns:p14="http://schemas.microsoft.com/office/powerpoint/2010/main" val="244594722"/>
              </p:ext>
            </p:extLst>
          </p:nvPr>
        </p:nvGraphicFramePr>
        <p:xfrm>
          <a:off x="5883908" y="3477590"/>
          <a:ext cx="5426579" cy="387389"/>
        </p:xfrm>
        <a:graphic>
          <a:graphicData uri="http://schemas.openxmlformats.org/presentationml/2006/ole">
            <mc:AlternateContent xmlns:mc="http://schemas.openxmlformats.org/markup-compatibility/2006">
              <mc:Choice xmlns:v="urn:schemas-microsoft-com:vml" Requires="v">
                <p:oleObj spid="_x0000_s1050" name="公式" r:id="rId5" imgW="3390900" imgH="241300" progId="Equation.3">
                  <p:embed/>
                </p:oleObj>
              </mc:Choice>
              <mc:Fallback>
                <p:oleObj name="公式" r:id="rId5" imgW="3390900" imgH="241300" progId="Equation.3">
                  <p:embed/>
                  <p:pic>
                    <p:nvPicPr>
                      <p:cNvPr id="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3908" y="3477590"/>
                        <a:ext cx="5426579" cy="387389"/>
                      </a:xfrm>
                      <a:prstGeom prst="rect">
                        <a:avLst/>
                      </a:prstGeom>
                      <a:solidFill>
                        <a:srgbClr val="FFFF99">
                          <a:alpha val="47842"/>
                        </a:srgbClr>
                      </a:solidFill>
                      <a:ln>
                        <a:noFill/>
                      </a:ln>
                      <a:effectLs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1167068841"/>
              </p:ext>
            </p:extLst>
          </p:nvPr>
        </p:nvGraphicFramePr>
        <p:xfrm>
          <a:off x="7041976" y="5606023"/>
          <a:ext cx="3858776" cy="533104"/>
        </p:xfrm>
        <a:graphic>
          <a:graphicData uri="http://schemas.openxmlformats.org/presentationml/2006/ole">
            <mc:AlternateContent xmlns:mc="http://schemas.openxmlformats.org/markup-compatibility/2006">
              <mc:Choice xmlns:v="urn:schemas-microsoft-com:vml" Requires="v">
                <p:oleObj spid="_x0000_s1051" name="公式" r:id="rId7" imgW="3035300" imgH="419100" progId="Equation.3">
                  <p:embed/>
                </p:oleObj>
              </mc:Choice>
              <mc:Fallback>
                <p:oleObj name="公式" r:id="rId7" imgW="3035300" imgH="419100" progId="Equation.3">
                  <p:embed/>
                  <p:pic>
                    <p:nvPicPr>
                      <p:cNvPr id="1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1976" y="5606023"/>
                        <a:ext cx="3858776" cy="533104"/>
                      </a:xfrm>
                      <a:prstGeom prst="rect">
                        <a:avLst/>
                      </a:prstGeom>
                      <a:solidFill>
                        <a:srgbClr val="FFFF99">
                          <a:alpha val="47842"/>
                        </a:srgbClr>
                      </a:solidFill>
                      <a:ln>
                        <a:noFill/>
                      </a:ln>
                      <a:effectLst/>
                      <a:extLst/>
                    </p:spPr>
                  </p:pic>
                </p:oleObj>
              </mc:Fallback>
            </mc:AlternateContent>
          </a:graphicData>
        </a:graphic>
      </p:graphicFrame>
      <p:pic>
        <p:nvPicPr>
          <p:cNvPr id="1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520" y="2140867"/>
            <a:ext cx="3412481" cy="459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8"/>
          <p:cNvGraphicFramePr>
            <a:graphicFrameLocks noChangeAspect="1"/>
          </p:cNvGraphicFramePr>
          <p:nvPr>
            <p:extLst>
              <p:ext uri="{D42A27DB-BD31-4B8C-83A1-F6EECF244321}">
                <p14:modId xmlns:p14="http://schemas.microsoft.com/office/powerpoint/2010/main" val="1244368727"/>
              </p:ext>
            </p:extLst>
          </p:nvPr>
        </p:nvGraphicFramePr>
        <p:xfrm>
          <a:off x="6096000" y="2799326"/>
          <a:ext cx="5328111" cy="387390"/>
        </p:xfrm>
        <a:graphic>
          <a:graphicData uri="http://schemas.openxmlformats.org/presentationml/2006/ole">
            <mc:AlternateContent xmlns:mc="http://schemas.openxmlformats.org/markup-compatibility/2006">
              <mc:Choice xmlns:v="urn:schemas-microsoft-com:vml" Requires="v">
                <p:oleObj spid="_x0000_s1052" name="公式" r:id="rId10" imgW="3505200" imgH="254000" progId="Equation.3">
                  <p:embed/>
                </p:oleObj>
              </mc:Choice>
              <mc:Fallback>
                <p:oleObj name="公式" r:id="rId10" imgW="3505200" imgH="254000" progId="Equation.3">
                  <p:embed/>
                  <p:pic>
                    <p:nvPicPr>
                      <p:cNvPr id="1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2799326"/>
                        <a:ext cx="5328111" cy="387390"/>
                      </a:xfrm>
                      <a:prstGeom prst="rect">
                        <a:avLst/>
                      </a:prstGeom>
                      <a:solidFill>
                        <a:srgbClr val="FFFF99">
                          <a:alpha val="47842"/>
                        </a:srgbClr>
                      </a:solidFill>
                      <a:ln>
                        <a:noFill/>
                      </a:ln>
                      <a:effectLst/>
                      <a:extLst/>
                    </p:spPr>
                  </p:pic>
                </p:oleObj>
              </mc:Fallback>
            </mc:AlternateContent>
          </a:graphicData>
        </a:graphic>
      </p:graphicFrame>
      <p:graphicFrame>
        <p:nvGraphicFramePr>
          <p:cNvPr id="13" name="Object 9"/>
          <p:cNvGraphicFramePr>
            <a:graphicFrameLocks noChangeAspect="1"/>
          </p:cNvGraphicFramePr>
          <p:nvPr>
            <p:extLst>
              <p:ext uri="{D42A27DB-BD31-4B8C-83A1-F6EECF244321}">
                <p14:modId xmlns:p14="http://schemas.microsoft.com/office/powerpoint/2010/main" val="1718356140"/>
              </p:ext>
            </p:extLst>
          </p:nvPr>
        </p:nvGraphicFramePr>
        <p:xfrm>
          <a:off x="6760006" y="4155853"/>
          <a:ext cx="4140746" cy="1105567"/>
        </p:xfrm>
        <a:graphic>
          <a:graphicData uri="http://schemas.openxmlformats.org/presentationml/2006/ole">
            <mc:AlternateContent xmlns:mc="http://schemas.openxmlformats.org/markup-compatibility/2006">
              <mc:Choice xmlns:v="urn:schemas-microsoft-com:vml" Requires="v">
                <p:oleObj spid="_x0000_s1053" name="公式" r:id="rId12" imgW="2768600" imgH="736600" progId="Equation.3">
                  <p:embed/>
                </p:oleObj>
              </mc:Choice>
              <mc:Fallback>
                <p:oleObj name="公式" r:id="rId12" imgW="2768600" imgH="736600" progId="Equation.3">
                  <p:embed/>
                  <p:pic>
                    <p:nvPicPr>
                      <p:cNvPr id="13"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60006" y="4155853"/>
                        <a:ext cx="4140746" cy="1105567"/>
                      </a:xfrm>
                      <a:prstGeom prst="rect">
                        <a:avLst/>
                      </a:prstGeom>
                      <a:solidFill>
                        <a:srgbClr val="FFFF99">
                          <a:alpha val="47842"/>
                        </a:srgbClr>
                      </a:solidFill>
                      <a:ln>
                        <a:noFill/>
                      </a:ln>
                      <a:effectLst/>
                      <a:extLst/>
                    </p:spPr>
                  </p:pic>
                </p:oleObj>
              </mc:Fallback>
            </mc:AlternateContent>
          </a:graphicData>
        </a:graphic>
      </p:graphicFrame>
      <p:sp>
        <p:nvSpPr>
          <p:cNvPr id="14" name="Rectangle 13">
            <a:extLst>
              <a:ext uri="{FF2B5EF4-FFF2-40B4-BE49-F238E27FC236}">
                <a16:creationId xmlns:a16="http://schemas.microsoft.com/office/drawing/2014/main" id="{C43EA5D1-D3FA-42D9-9E66-8442AEC2301D}"/>
              </a:ext>
            </a:extLst>
          </p:cNvPr>
          <p:cNvSpPr/>
          <p:nvPr/>
        </p:nvSpPr>
        <p:spPr>
          <a:xfrm>
            <a:off x="1" y="91"/>
            <a:ext cx="12192000" cy="38739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r>
              <a:rPr lang="en-US" altLang="en-US" sz="2540" b="1" dirty="0">
                <a:solidFill>
                  <a:schemeClr val="tx1">
                    <a:lumMod val="75000"/>
                    <a:lumOff val="25000"/>
                  </a:schemeClr>
                </a:solidFill>
                <a:cs typeface="Calibri" panose="020F0502020204030204" pitchFamily="34" charset="0"/>
              </a:rPr>
              <a:t>Example</a:t>
            </a:r>
            <a:endParaRPr lang="en-US" altLang="en-US" sz="2540" dirty="0">
              <a:solidFill>
                <a:schemeClr val="tx1">
                  <a:lumMod val="75000"/>
                  <a:lumOff val="25000"/>
                </a:schemeClr>
              </a:solidFill>
              <a:cs typeface="Calibri" panose="020F0502020204030204" pitchFamily="34" charset="0"/>
            </a:endParaRPr>
          </a:p>
        </p:txBody>
      </p:sp>
    </p:spTree>
    <p:extLst>
      <p:ext uri="{BB962C8B-B14F-4D97-AF65-F5344CB8AC3E}">
        <p14:creationId xmlns:p14="http://schemas.microsoft.com/office/powerpoint/2010/main" val="38486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2841997" y="683031"/>
            <a:ext cx="7291519" cy="313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1194737" y="4459834"/>
            <a:ext cx="4720334" cy="138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7090504" y="4789853"/>
            <a:ext cx="4169028" cy="72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0B74AAD-EA65-46F4-809D-05A543146ABD}"/>
              </a:ext>
            </a:extLst>
          </p:cNvPr>
          <p:cNvSpPr/>
          <p:nvPr/>
        </p:nvSpPr>
        <p:spPr>
          <a:xfrm>
            <a:off x="1" y="91"/>
            <a:ext cx="12192000" cy="38739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r>
              <a:rPr lang="en-US" altLang="en-US" sz="2540" b="1" dirty="0">
                <a:solidFill>
                  <a:schemeClr val="tx1">
                    <a:lumMod val="75000"/>
                    <a:lumOff val="25000"/>
                  </a:schemeClr>
                </a:solidFill>
                <a:cs typeface="Calibri" panose="020F0502020204030204" pitchFamily="34" charset="0"/>
              </a:rPr>
              <a:t>Example</a:t>
            </a:r>
            <a:endParaRPr lang="en-US" altLang="en-US" sz="2540" dirty="0">
              <a:solidFill>
                <a:schemeClr val="tx1">
                  <a:lumMod val="75000"/>
                  <a:lumOff val="25000"/>
                </a:schemeClr>
              </a:solidFill>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78700" y="779905"/>
            <a:ext cx="11834600" cy="12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a:lnSpc>
                <a:spcPct val="93000"/>
              </a:lnSpc>
              <a:buClr>
                <a:srgbClr val="000000"/>
              </a:buClr>
              <a:buSzPct val="100000"/>
              <a:buFont typeface="Times New Roman" panose="02020603050405020304" pitchFamily="18" charset="0"/>
              <a:buNone/>
              <a:defRPr/>
            </a:pPr>
            <a:r>
              <a:rPr lang="en-US" altLang="en-US" sz="2000" dirty="0">
                <a:solidFill>
                  <a:schemeClr val="accent5">
                    <a:lumMod val="50000"/>
                  </a:schemeClr>
                </a:solidFill>
                <a:latin typeface="Arial Rounded MT Bold" panose="020F0704030504030204" pitchFamily="34" charset="0"/>
              </a:rPr>
              <a:t>After a 0.300-kg rubber ball is dropped from a height of 1.75 m, it bounces off a concrete floor and rebounds to a height of 1.50 m. (a) Determine the magnitude and direction of the impulse delivered to the ball by the floor. (b) If the time the ball is in contact with the floor is t = 0.05 s, calculate the average force the floor exerts on the ball</a:t>
            </a:r>
          </a:p>
        </p:txBody>
      </p:sp>
      <p:pic>
        <p:nvPicPr>
          <p:cNvPr id="4" name="Picture 3"/>
          <p:cNvPicPr>
            <a:picLocks noChangeAspect="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2401406" y="2746381"/>
            <a:ext cx="6419082" cy="189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2401406" y="5064714"/>
            <a:ext cx="6419083" cy="1343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51FF717-F9C7-44B7-B4F2-537B10DC28C8}"/>
              </a:ext>
            </a:extLst>
          </p:cNvPr>
          <p:cNvSpPr/>
          <p:nvPr/>
        </p:nvSpPr>
        <p:spPr>
          <a:xfrm>
            <a:off x="1" y="-27272"/>
            <a:ext cx="12192000" cy="38739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a:r>
              <a:rPr lang="en-US" altLang="en-US" sz="2540" b="1" dirty="0">
                <a:solidFill>
                  <a:schemeClr val="tx1">
                    <a:lumMod val="75000"/>
                    <a:lumOff val="25000"/>
                  </a:schemeClr>
                </a:solidFill>
                <a:cs typeface="Calibri" panose="020F0502020204030204" pitchFamily="34" charset="0"/>
              </a:rPr>
              <a:t>Example</a:t>
            </a:r>
            <a:endParaRPr lang="en-US" altLang="en-US" sz="2540" dirty="0">
              <a:solidFill>
                <a:schemeClr val="tx1">
                  <a:lumMod val="75000"/>
                  <a:lumOff val="25000"/>
                </a:schemeClr>
              </a:solidFill>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lum bright="-20000" contrast="40000"/>
          </a:blip>
          <a:stretch>
            <a:fillRect/>
          </a:stretch>
        </p:blipFill>
        <p:spPr>
          <a:xfrm>
            <a:off x="234745" y="305673"/>
            <a:ext cx="11722509" cy="1436476"/>
          </a:xfrm>
          <a:prstGeom prst="rect">
            <a:avLst/>
          </a:prstGeom>
        </p:spPr>
      </p:pic>
      <p:pic>
        <p:nvPicPr>
          <p:cNvPr id="7" name="Picture 6"/>
          <p:cNvPicPr>
            <a:picLocks noChangeAspect="1"/>
          </p:cNvPicPr>
          <p:nvPr/>
        </p:nvPicPr>
        <p:blipFill>
          <a:blip r:embed="rId4">
            <a:lum bright="-20000" contrast="40000"/>
          </a:blip>
          <a:stretch>
            <a:fillRect/>
          </a:stretch>
        </p:blipFill>
        <p:spPr>
          <a:xfrm>
            <a:off x="3947546" y="2955186"/>
            <a:ext cx="5360580" cy="2160666"/>
          </a:xfrm>
          <a:prstGeom prst="rect">
            <a:avLst/>
          </a:prstGeom>
        </p:spPr>
      </p:pic>
    </p:spTree>
    <p:extLst>
      <p:ext uri="{BB962C8B-B14F-4D97-AF65-F5344CB8AC3E}">
        <p14:creationId xmlns:p14="http://schemas.microsoft.com/office/powerpoint/2010/main" val="265526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29180" y="317766"/>
            <a:ext cx="11133640" cy="1584925"/>
          </a:xfrm>
          <a:prstGeom prst="rect">
            <a:avLst/>
          </a:prstGeom>
        </p:spPr>
      </p:pic>
      <p:pic>
        <p:nvPicPr>
          <p:cNvPr id="4" name="Picture 3"/>
          <p:cNvPicPr>
            <a:picLocks noChangeAspect="1"/>
          </p:cNvPicPr>
          <p:nvPr/>
        </p:nvPicPr>
        <p:blipFill>
          <a:blip r:embed="rId4"/>
          <a:stretch>
            <a:fillRect/>
          </a:stretch>
        </p:blipFill>
        <p:spPr>
          <a:xfrm>
            <a:off x="4237186" y="2774638"/>
            <a:ext cx="4201963" cy="3246161"/>
          </a:xfrm>
          <a:prstGeom prst="rect">
            <a:avLst/>
          </a:prstGeom>
        </p:spPr>
      </p:pic>
    </p:spTree>
    <p:extLst>
      <p:ext uri="{BB962C8B-B14F-4D97-AF65-F5344CB8AC3E}">
        <p14:creationId xmlns:p14="http://schemas.microsoft.com/office/powerpoint/2010/main" val="425343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255" y="248167"/>
            <a:ext cx="11715836" cy="1477328"/>
          </a:xfrm>
          <a:prstGeom prst="rect">
            <a:avLst/>
          </a:prstGeom>
        </p:spPr>
        <p:txBody>
          <a:bodyPr wrap="square">
            <a:spAutoFit/>
          </a:bodyPr>
          <a:lstStyle/>
          <a:p>
            <a:pPr algn="just"/>
            <a:r>
              <a:rPr lang="en-US" dirty="0">
                <a:solidFill>
                  <a:schemeClr val="tx1">
                    <a:lumMod val="85000"/>
                    <a:lumOff val="15000"/>
                  </a:schemeClr>
                </a:solidFill>
                <a:latin typeface="Arial Rounded MT Bold" panose="020F0704030504030204" pitchFamily="34" charset="0"/>
              </a:rPr>
              <a:t>Two blocks of masses </a:t>
            </a:r>
            <a:r>
              <a:rPr lang="en-US" i="1" dirty="0">
                <a:solidFill>
                  <a:schemeClr val="tx1">
                    <a:lumMod val="85000"/>
                    <a:lumOff val="15000"/>
                  </a:schemeClr>
                </a:solidFill>
                <a:latin typeface="Arial Rounded MT Bold" panose="020F0704030504030204" pitchFamily="34" charset="0"/>
              </a:rPr>
              <a:t>m </a:t>
            </a:r>
            <a:r>
              <a:rPr lang="en-US" dirty="0">
                <a:solidFill>
                  <a:schemeClr val="tx1">
                    <a:lumMod val="85000"/>
                    <a:lumOff val="15000"/>
                  </a:schemeClr>
                </a:solidFill>
                <a:latin typeface="Arial Rounded MT Bold" panose="020F0704030504030204" pitchFamily="34" charset="0"/>
              </a:rPr>
              <a:t>and 3</a:t>
            </a:r>
            <a:r>
              <a:rPr lang="en-US" i="1" dirty="0">
                <a:solidFill>
                  <a:schemeClr val="tx1">
                    <a:lumMod val="85000"/>
                    <a:lumOff val="15000"/>
                  </a:schemeClr>
                </a:solidFill>
                <a:latin typeface="Arial Rounded MT Bold" panose="020F0704030504030204" pitchFamily="34" charset="0"/>
              </a:rPr>
              <a:t>m </a:t>
            </a:r>
            <a:r>
              <a:rPr lang="en-US" dirty="0">
                <a:solidFill>
                  <a:schemeClr val="tx1">
                    <a:lumMod val="85000"/>
                    <a:lumOff val="15000"/>
                  </a:schemeClr>
                </a:solidFill>
                <a:latin typeface="Arial Rounded MT Bold" panose="020F0704030504030204" pitchFamily="34" charset="0"/>
              </a:rPr>
              <a:t>are placed on a frictionless, horizontal surface. A light spring is attached to the more massive block, and the blocks are pushed together with the spring between them. A cord initially holding the blocks together is burned; after that happens, the block of mass 3</a:t>
            </a:r>
            <a:r>
              <a:rPr lang="en-US" i="1" dirty="0">
                <a:solidFill>
                  <a:schemeClr val="tx1">
                    <a:lumMod val="85000"/>
                    <a:lumOff val="15000"/>
                  </a:schemeClr>
                </a:solidFill>
                <a:latin typeface="Arial Rounded MT Bold" panose="020F0704030504030204" pitchFamily="34" charset="0"/>
              </a:rPr>
              <a:t>m </a:t>
            </a:r>
            <a:r>
              <a:rPr lang="en-US" dirty="0">
                <a:solidFill>
                  <a:schemeClr val="tx1">
                    <a:lumMod val="85000"/>
                    <a:lumOff val="15000"/>
                  </a:schemeClr>
                </a:solidFill>
                <a:latin typeface="Arial Rounded MT Bold" panose="020F0704030504030204" pitchFamily="34" charset="0"/>
              </a:rPr>
              <a:t>moves to the right with a speed of 2.00 m/s. (a) What is the velocity of the block of mass </a:t>
            </a:r>
            <a:r>
              <a:rPr lang="en-US" i="1" dirty="0">
                <a:solidFill>
                  <a:schemeClr val="tx1">
                    <a:lumMod val="85000"/>
                    <a:lumOff val="15000"/>
                  </a:schemeClr>
                </a:solidFill>
                <a:latin typeface="Arial Rounded MT Bold" panose="020F0704030504030204" pitchFamily="34" charset="0"/>
              </a:rPr>
              <a:t>m</a:t>
            </a:r>
            <a:r>
              <a:rPr lang="en-US" dirty="0">
                <a:solidFill>
                  <a:schemeClr val="tx1">
                    <a:lumMod val="85000"/>
                    <a:lumOff val="15000"/>
                  </a:schemeClr>
                </a:solidFill>
                <a:latin typeface="Arial Rounded MT Bold" panose="020F0704030504030204" pitchFamily="34" charset="0"/>
              </a:rPr>
              <a:t>? (b) Find the system’s original elastic potential energy, taking </a:t>
            </a:r>
            <a:r>
              <a:rPr lang="en-US" i="1" dirty="0">
                <a:solidFill>
                  <a:schemeClr val="tx1">
                    <a:lumMod val="85000"/>
                    <a:lumOff val="15000"/>
                  </a:schemeClr>
                </a:solidFill>
                <a:latin typeface="Arial Rounded MT Bold" panose="020F0704030504030204" pitchFamily="34" charset="0"/>
              </a:rPr>
              <a:t>m </a:t>
            </a:r>
            <a:r>
              <a:rPr lang="en-US" dirty="0">
                <a:solidFill>
                  <a:schemeClr val="tx1">
                    <a:lumMod val="85000"/>
                    <a:lumOff val="15000"/>
                  </a:schemeClr>
                </a:solidFill>
                <a:latin typeface="Arial Rounded MT Bold" panose="020F0704030504030204" pitchFamily="34" charset="0"/>
              </a:rPr>
              <a:t>= 0.350 kg.</a:t>
            </a:r>
          </a:p>
        </p:txBody>
      </p:sp>
      <p:pic>
        <p:nvPicPr>
          <p:cNvPr id="3" name="Picture 2"/>
          <p:cNvPicPr>
            <a:picLocks noChangeAspect="1"/>
          </p:cNvPicPr>
          <p:nvPr/>
        </p:nvPicPr>
        <p:blipFill>
          <a:blip r:embed="rId3">
            <a:lum bright="-20000" contrast="40000"/>
          </a:blip>
          <a:stretch>
            <a:fillRect/>
          </a:stretch>
        </p:blipFill>
        <p:spPr>
          <a:xfrm>
            <a:off x="1000279" y="2436620"/>
            <a:ext cx="3211502" cy="4044537"/>
          </a:xfrm>
          <a:prstGeom prst="rect">
            <a:avLst/>
          </a:prstGeom>
        </p:spPr>
      </p:pic>
      <p:pic>
        <p:nvPicPr>
          <p:cNvPr id="4" name="Picture 3"/>
          <p:cNvPicPr>
            <a:picLocks noChangeAspect="1"/>
          </p:cNvPicPr>
          <p:nvPr/>
        </p:nvPicPr>
        <p:blipFill>
          <a:blip r:embed="rId4">
            <a:lum bright="-20000" contrast="40000"/>
          </a:blip>
          <a:stretch>
            <a:fillRect/>
          </a:stretch>
        </p:blipFill>
        <p:spPr>
          <a:xfrm>
            <a:off x="5454043" y="2985739"/>
            <a:ext cx="5458652" cy="1216959"/>
          </a:xfrm>
          <a:prstGeom prst="rect">
            <a:avLst/>
          </a:prstGeom>
        </p:spPr>
      </p:pic>
      <p:pic>
        <p:nvPicPr>
          <p:cNvPr id="5" name="Picture 4"/>
          <p:cNvPicPr>
            <a:picLocks noChangeAspect="1"/>
          </p:cNvPicPr>
          <p:nvPr/>
        </p:nvPicPr>
        <p:blipFill>
          <a:blip r:embed="rId5">
            <a:lum bright="-20000" contrast="40000"/>
          </a:blip>
          <a:stretch>
            <a:fillRect/>
          </a:stretch>
        </p:blipFill>
        <p:spPr>
          <a:xfrm>
            <a:off x="5454043" y="4771627"/>
            <a:ext cx="5508276" cy="1477328"/>
          </a:xfrm>
          <a:prstGeom prst="rect">
            <a:avLst/>
          </a:prstGeom>
        </p:spPr>
      </p:pic>
    </p:spTree>
    <p:extLst>
      <p:ext uri="{BB962C8B-B14F-4D97-AF65-F5344CB8AC3E}">
        <p14:creationId xmlns:p14="http://schemas.microsoft.com/office/powerpoint/2010/main" val="7529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bright="-20000" contrast="40000"/>
          </a:blip>
          <a:stretch>
            <a:fillRect/>
          </a:stretch>
        </p:blipFill>
        <p:spPr>
          <a:xfrm>
            <a:off x="732925" y="2614152"/>
            <a:ext cx="4130961" cy="312942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31793" y="249409"/>
                <a:ext cx="11581516" cy="1938992"/>
              </a:xfrm>
              <a:prstGeom prst="rect">
                <a:avLst/>
              </a:prstGeom>
            </p:spPr>
            <p:txBody>
              <a:bodyPr wrap="square">
                <a:spAutoFit/>
              </a:bodyPr>
              <a:lstStyle/>
              <a:p>
                <a:pPr algn="just"/>
                <a:r>
                  <a:rPr lang="en-US" sz="2400" dirty="0">
                    <a:solidFill>
                      <a:schemeClr val="tx1">
                        <a:lumMod val="85000"/>
                        <a:lumOff val="15000"/>
                      </a:schemeClr>
                    </a:solidFill>
                    <a:latin typeface="Arial Rounded MT Bold" panose="020F0704030504030204" pitchFamily="34" charset="0"/>
                  </a:rPr>
                  <a:t>A bullet of mass m and speed v passes completely through a pendulum bob of mass M. The bullet emerges with a speed of </a:t>
                </a:r>
                <a14:m>
                  <m:oMath xmlns:m="http://schemas.openxmlformats.org/officeDocument/2006/math">
                    <m:r>
                      <a:rPr lang="en-US" sz="2400" i="1" dirty="0" smtClean="0">
                        <a:solidFill>
                          <a:schemeClr val="tx1">
                            <a:lumMod val="85000"/>
                            <a:lumOff val="15000"/>
                          </a:schemeClr>
                        </a:solidFill>
                        <a:latin typeface="Cambria Math" panose="02040503050406030204" pitchFamily="18" charset="0"/>
                      </a:rPr>
                      <m:t>𝑣</m:t>
                    </m:r>
                    <m:r>
                      <a:rPr lang="en-US" sz="2400" i="1" dirty="0" smtClean="0">
                        <a:solidFill>
                          <a:schemeClr val="tx1">
                            <a:lumMod val="85000"/>
                            <a:lumOff val="15000"/>
                          </a:schemeClr>
                        </a:solidFill>
                        <a:latin typeface="Cambria Math" panose="02040503050406030204" pitchFamily="18" charset="0"/>
                      </a:rPr>
                      <m:t>/2</m:t>
                    </m:r>
                  </m:oMath>
                </a14:m>
                <a:r>
                  <a:rPr lang="en-US" sz="2400" dirty="0">
                    <a:solidFill>
                      <a:schemeClr val="tx1">
                        <a:lumMod val="85000"/>
                        <a:lumOff val="15000"/>
                      </a:schemeClr>
                    </a:solidFill>
                    <a:latin typeface="Arial Rounded MT Bold" panose="020F0704030504030204" pitchFamily="34" charset="0"/>
                  </a:rPr>
                  <a:t>. The pendulum bob is suspended by a stiff rod (not a string) of length , and negligible mass. What is the minimum value of </a:t>
                </a:r>
                <a14:m>
                  <m:oMath xmlns:m="http://schemas.openxmlformats.org/officeDocument/2006/math">
                    <m:r>
                      <a:rPr lang="en-US" sz="2400" i="1" dirty="0" smtClean="0">
                        <a:solidFill>
                          <a:schemeClr val="tx1">
                            <a:lumMod val="85000"/>
                            <a:lumOff val="15000"/>
                          </a:schemeClr>
                        </a:solidFill>
                        <a:latin typeface="Cambria Math" panose="02040503050406030204" pitchFamily="18" charset="0"/>
                      </a:rPr>
                      <m:t>𝑣</m:t>
                    </m:r>
                  </m:oMath>
                </a14:m>
                <a:r>
                  <a:rPr lang="en-US" sz="2400" dirty="0">
                    <a:solidFill>
                      <a:schemeClr val="tx1">
                        <a:lumMod val="85000"/>
                        <a:lumOff val="15000"/>
                      </a:schemeClr>
                    </a:solidFill>
                    <a:latin typeface="Arial Rounded MT Bold" panose="020F0704030504030204" pitchFamily="34" charset="0"/>
                  </a:rPr>
                  <a:t> such that the pendulum bob will barely swing through a complete vertical circle?</a:t>
                </a:r>
              </a:p>
            </p:txBody>
          </p:sp>
        </mc:Choice>
        <mc:Fallback xmlns="">
          <p:sp>
            <p:nvSpPr>
              <p:cNvPr id="3" name="Rectangle 2"/>
              <p:cNvSpPr>
                <a:spLocks noRot="1" noChangeAspect="1" noMove="1" noResize="1" noEditPoints="1" noAdjustHandles="1" noChangeArrowheads="1" noChangeShapeType="1" noTextEdit="1"/>
              </p:cNvSpPr>
              <p:nvPr/>
            </p:nvSpPr>
            <p:spPr>
              <a:xfrm>
                <a:off x="231793" y="249409"/>
                <a:ext cx="11581516" cy="1938992"/>
              </a:xfrm>
              <a:prstGeom prst="rect">
                <a:avLst/>
              </a:prstGeom>
              <a:blipFill>
                <a:blip r:embed="rId4"/>
                <a:stretch>
                  <a:fillRect l="-789" t="-2516" r="-842" b="-6289"/>
                </a:stretch>
              </a:blipFill>
            </p:spPr>
            <p:txBody>
              <a:bodyPr/>
              <a:lstStyle/>
              <a:p>
                <a:r>
                  <a:rPr lang="en-US">
                    <a:noFill/>
                  </a:rPr>
                  <a:t> </a:t>
                </a:r>
              </a:p>
            </p:txBody>
          </p:sp>
        </mc:Fallback>
      </mc:AlternateContent>
      <p:pic>
        <p:nvPicPr>
          <p:cNvPr id="4" name="Picture 3"/>
          <p:cNvPicPr>
            <a:picLocks noChangeAspect="1"/>
          </p:cNvPicPr>
          <p:nvPr/>
        </p:nvPicPr>
        <p:blipFill>
          <a:blip r:embed="rId5">
            <a:lum bright="-20000" contrast="40000"/>
          </a:blip>
          <a:stretch>
            <a:fillRect/>
          </a:stretch>
        </p:blipFill>
        <p:spPr>
          <a:xfrm>
            <a:off x="5124449" y="3028950"/>
            <a:ext cx="6083719" cy="1527100"/>
          </a:xfrm>
          <a:prstGeom prst="rect">
            <a:avLst/>
          </a:prstGeom>
        </p:spPr>
      </p:pic>
      <p:pic>
        <p:nvPicPr>
          <p:cNvPr id="5" name="Picture 4"/>
          <p:cNvPicPr>
            <a:picLocks noChangeAspect="1"/>
          </p:cNvPicPr>
          <p:nvPr/>
        </p:nvPicPr>
        <p:blipFill>
          <a:blip r:embed="rId6">
            <a:lum bright="-20000" contrast="40000"/>
          </a:blip>
          <a:stretch>
            <a:fillRect/>
          </a:stretch>
        </p:blipFill>
        <p:spPr>
          <a:xfrm>
            <a:off x="5814000" y="5101320"/>
            <a:ext cx="5645074" cy="1044181"/>
          </a:xfrm>
          <a:prstGeom prst="rect">
            <a:avLst/>
          </a:prstGeom>
        </p:spPr>
      </p:pic>
    </p:spTree>
    <p:extLst>
      <p:ext uri="{BB962C8B-B14F-4D97-AF65-F5344CB8AC3E}">
        <p14:creationId xmlns:p14="http://schemas.microsoft.com/office/powerpoint/2010/main" val="166573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8F21AE-9845-4C91-BB69-3C4F2CA2F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30" y="147114"/>
            <a:ext cx="11833010" cy="5809440"/>
          </a:xfrm>
          <a:prstGeom prst="rect">
            <a:avLst/>
          </a:prstGeom>
        </p:spPr>
      </p:pic>
    </p:spTree>
    <p:extLst>
      <p:ext uri="{BB962C8B-B14F-4D97-AF65-F5344CB8AC3E}">
        <p14:creationId xmlns:p14="http://schemas.microsoft.com/office/powerpoint/2010/main" val="3239521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082" y="575270"/>
            <a:ext cx="11657836" cy="1323439"/>
          </a:xfrm>
          <a:prstGeom prst="rect">
            <a:avLst/>
          </a:prstGeom>
        </p:spPr>
        <p:txBody>
          <a:bodyPr wrap="square">
            <a:spAutoFit/>
          </a:bodyPr>
          <a:lstStyle/>
          <a:p>
            <a:pPr algn="just"/>
            <a:r>
              <a:rPr lang="en-US" sz="2000" dirty="0">
                <a:solidFill>
                  <a:schemeClr val="accent5">
                    <a:lumMod val="50000"/>
                  </a:schemeClr>
                </a:solidFill>
                <a:latin typeface="Arial Rounded MT Bold" panose="020F0704030504030204" pitchFamily="34" charset="0"/>
              </a:rPr>
              <a:t>A railroad car of mass 2.50 x 10</a:t>
            </a:r>
            <a:r>
              <a:rPr lang="en-US" sz="2000" baseline="30000" dirty="0">
                <a:solidFill>
                  <a:schemeClr val="accent5">
                    <a:lumMod val="50000"/>
                  </a:schemeClr>
                </a:solidFill>
                <a:latin typeface="Arial Rounded MT Bold" panose="020F0704030504030204" pitchFamily="34" charset="0"/>
              </a:rPr>
              <a:t>4</a:t>
            </a:r>
            <a:r>
              <a:rPr lang="en-US" sz="2000" dirty="0">
                <a:solidFill>
                  <a:schemeClr val="accent5">
                    <a:lumMod val="50000"/>
                  </a:schemeClr>
                </a:solidFill>
                <a:latin typeface="Arial Rounded MT Bold" panose="020F0704030504030204" pitchFamily="34" charset="0"/>
              </a:rPr>
              <a:t> kg is moving with a speed of 4.00 m/s. It collides and couples with three other coupled railroad cars, each of the same mass as the single car and moving in the same direction with an initial speed of 2.00 m/s. (a) What is the speed of the four cars after the collision? (b) How much mechanical energy is lost in the collision?</a:t>
            </a:r>
          </a:p>
        </p:txBody>
      </p:sp>
      <p:pic>
        <p:nvPicPr>
          <p:cNvPr id="3" name="Picture 2"/>
          <p:cNvPicPr>
            <a:picLocks noChangeAspect="1"/>
          </p:cNvPicPr>
          <p:nvPr/>
        </p:nvPicPr>
        <p:blipFill>
          <a:blip r:embed="rId3">
            <a:lum bright="-20000" contrast="40000"/>
          </a:blip>
          <a:stretch>
            <a:fillRect/>
          </a:stretch>
        </p:blipFill>
        <p:spPr>
          <a:xfrm>
            <a:off x="2166055" y="2443667"/>
            <a:ext cx="7164027" cy="1677083"/>
          </a:xfrm>
          <a:prstGeom prst="rect">
            <a:avLst/>
          </a:prstGeom>
        </p:spPr>
      </p:pic>
      <p:pic>
        <p:nvPicPr>
          <p:cNvPr id="4" name="Picture 3"/>
          <p:cNvPicPr>
            <a:picLocks noChangeAspect="1"/>
          </p:cNvPicPr>
          <p:nvPr/>
        </p:nvPicPr>
        <p:blipFill>
          <a:blip r:embed="rId4">
            <a:lum bright="-20000" contrast="40000"/>
          </a:blip>
          <a:stretch>
            <a:fillRect/>
          </a:stretch>
        </p:blipFill>
        <p:spPr>
          <a:xfrm>
            <a:off x="2085975" y="4292712"/>
            <a:ext cx="5620855" cy="1990018"/>
          </a:xfrm>
          <a:prstGeom prst="rect">
            <a:avLst/>
          </a:prstGeom>
        </p:spPr>
      </p:pic>
    </p:spTree>
    <p:extLst>
      <p:ext uri="{BB962C8B-B14F-4D97-AF65-F5344CB8AC3E}">
        <p14:creationId xmlns:p14="http://schemas.microsoft.com/office/powerpoint/2010/main" val="260537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724" y="237541"/>
            <a:ext cx="11690185" cy="1323439"/>
          </a:xfrm>
          <a:prstGeom prst="rect">
            <a:avLst/>
          </a:prstGeom>
        </p:spPr>
        <p:txBody>
          <a:bodyPr wrap="square">
            <a:spAutoFit/>
          </a:bodyPr>
          <a:lstStyle/>
          <a:p>
            <a:pPr algn="just"/>
            <a:r>
              <a:rPr lang="en-US" sz="2000" dirty="0">
                <a:latin typeface="Arial Rounded MT Bold" panose="020F0704030504030204" pitchFamily="34" charset="0"/>
              </a:rPr>
              <a:t>A 1.25-kg wooden block rests on a table over a large hole. A 5.00-g bullet with an initial velocity </a:t>
            </a:r>
            <a:r>
              <a:rPr lang="en-US" sz="2000" i="1" dirty="0">
                <a:latin typeface="Arial Rounded MT Bold" panose="020F0704030504030204" pitchFamily="34" charset="0"/>
              </a:rPr>
              <a:t>v</a:t>
            </a:r>
            <a:r>
              <a:rPr lang="en-US" sz="2000" i="1" baseline="-25000" dirty="0">
                <a:latin typeface="Arial Rounded MT Bold" panose="020F0704030504030204" pitchFamily="34" charset="0"/>
              </a:rPr>
              <a:t>i </a:t>
            </a:r>
            <a:r>
              <a:rPr lang="en-US" sz="2000" dirty="0">
                <a:latin typeface="Arial Rounded MT Bold" panose="020F0704030504030204" pitchFamily="34" charset="0"/>
              </a:rPr>
              <a:t>is fired upward into the bottom of the block and remains in the block after the collision. The block and bullet rise to a maximum height of 22.0 cm. Calculate the initial velocity of the bullet from the information provided.</a:t>
            </a:r>
          </a:p>
        </p:txBody>
      </p:sp>
      <p:pic>
        <p:nvPicPr>
          <p:cNvPr id="3" name="Picture 2"/>
          <p:cNvPicPr>
            <a:picLocks noChangeAspect="1"/>
          </p:cNvPicPr>
          <p:nvPr/>
        </p:nvPicPr>
        <p:blipFill>
          <a:blip r:embed="rId3">
            <a:lum bright="-20000" contrast="40000"/>
          </a:blip>
          <a:stretch>
            <a:fillRect/>
          </a:stretch>
        </p:blipFill>
        <p:spPr>
          <a:xfrm>
            <a:off x="584942" y="2179045"/>
            <a:ext cx="3725891" cy="2499909"/>
          </a:xfrm>
          <a:prstGeom prst="rect">
            <a:avLst/>
          </a:prstGeom>
        </p:spPr>
      </p:pic>
      <p:pic>
        <p:nvPicPr>
          <p:cNvPr id="4" name="Picture 3"/>
          <p:cNvPicPr>
            <a:picLocks noChangeAspect="1"/>
          </p:cNvPicPr>
          <p:nvPr/>
        </p:nvPicPr>
        <p:blipFill>
          <a:blip r:embed="rId4">
            <a:lum bright="-20000" contrast="40000"/>
          </a:blip>
          <a:stretch>
            <a:fillRect/>
          </a:stretch>
        </p:blipFill>
        <p:spPr>
          <a:xfrm>
            <a:off x="5661343" y="2842215"/>
            <a:ext cx="5580802" cy="1323439"/>
          </a:xfrm>
          <a:prstGeom prst="rect">
            <a:avLst/>
          </a:prstGeom>
        </p:spPr>
      </p:pic>
      <p:pic>
        <p:nvPicPr>
          <p:cNvPr id="5" name="Picture 4"/>
          <p:cNvPicPr>
            <a:picLocks noChangeAspect="1"/>
          </p:cNvPicPr>
          <p:nvPr/>
        </p:nvPicPr>
        <p:blipFill>
          <a:blip r:embed="rId5">
            <a:lum bright="-20000" contrast="40000"/>
          </a:blip>
          <a:stretch>
            <a:fillRect/>
          </a:stretch>
        </p:blipFill>
        <p:spPr>
          <a:xfrm>
            <a:off x="731555" y="5348604"/>
            <a:ext cx="4631619" cy="1172890"/>
          </a:xfrm>
          <a:prstGeom prst="rect">
            <a:avLst/>
          </a:prstGeom>
        </p:spPr>
      </p:pic>
      <p:pic>
        <p:nvPicPr>
          <p:cNvPr id="6" name="Picture 5"/>
          <p:cNvPicPr>
            <a:picLocks noChangeAspect="1"/>
          </p:cNvPicPr>
          <p:nvPr/>
        </p:nvPicPr>
        <p:blipFill>
          <a:blip r:embed="rId6">
            <a:lum bright="-20000" contrast="40000"/>
          </a:blip>
          <a:stretch>
            <a:fillRect/>
          </a:stretch>
        </p:blipFill>
        <p:spPr>
          <a:xfrm>
            <a:off x="6293119" y="5348604"/>
            <a:ext cx="5237325" cy="1172890"/>
          </a:xfrm>
          <a:prstGeom prst="rect">
            <a:avLst/>
          </a:prstGeom>
        </p:spPr>
      </p:pic>
    </p:spTree>
    <p:extLst>
      <p:ext uri="{BB962C8B-B14F-4D97-AF65-F5344CB8AC3E}">
        <p14:creationId xmlns:p14="http://schemas.microsoft.com/office/powerpoint/2010/main" val="300747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bright="-20000" contrast="40000"/>
          </a:blip>
          <a:stretch>
            <a:fillRect/>
          </a:stretch>
        </p:blipFill>
        <p:spPr>
          <a:xfrm>
            <a:off x="3390309" y="1727200"/>
            <a:ext cx="6251496" cy="2158177"/>
          </a:xfrm>
          <a:prstGeom prst="rect">
            <a:avLst/>
          </a:prstGeom>
        </p:spPr>
      </p:pic>
      <p:sp>
        <p:nvSpPr>
          <p:cNvPr id="3" name="Rectangle 2"/>
          <p:cNvSpPr/>
          <p:nvPr/>
        </p:nvSpPr>
        <p:spPr>
          <a:xfrm>
            <a:off x="203906" y="89283"/>
            <a:ext cx="11775705" cy="1323439"/>
          </a:xfrm>
          <a:prstGeom prst="rect">
            <a:avLst/>
          </a:prstGeom>
        </p:spPr>
        <p:txBody>
          <a:bodyPr wrap="square">
            <a:spAutoFit/>
          </a:bodyPr>
          <a:lstStyle/>
          <a:p>
            <a:pPr algn="just"/>
            <a:r>
              <a:rPr lang="en-US" sz="2000" dirty="0">
                <a:latin typeface="Arial Rounded MT Bold" panose="020F0704030504030204" pitchFamily="34" charset="0"/>
              </a:rPr>
              <a:t>Two blocks are free to slide along the frictionless, wooden track shown in the Figure. The block of mass </a:t>
            </a:r>
            <a:r>
              <a:rPr lang="en-US" sz="2000" i="1" dirty="0">
                <a:latin typeface="Arial Rounded MT Bold" panose="020F0704030504030204" pitchFamily="34" charset="0"/>
              </a:rPr>
              <a:t>m</a:t>
            </a:r>
            <a:r>
              <a:rPr lang="en-US" sz="2000" baseline="-25000" dirty="0">
                <a:latin typeface="Arial Rounded MT Bold" panose="020F0704030504030204" pitchFamily="34" charset="0"/>
              </a:rPr>
              <a:t>1</a:t>
            </a:r>
            <a:r>
              <a:rPr lang="en-US" sz="2000" dirty="0">
                <a:latin typeface="Arial Rounded MT Bold" panose="020F0704030504030204" pitchFamily="34" charset="0"/>
              </a:rPr>
              <a:t> = 5.00 kg is released from the position shown, at height </a:t>
            </a:r>
            <a:r>
              <a:rPr lang="en-US" sz="2000" i="1" dirty="0">
                <a:latin typeface="Arial Rounded MT Bold" panose="020F0704030504030204" pitchFamily="34" charset="0"/>
              </a:rPr>
              <a:t>h </a:t>
            </a:r>
            <a:r>
              <a:rPr lang="en-US" sz="2000" dirty="0">
                <a:latin typeface="Arial Rounded MT Bold" panose="020F0704030504030204" pitchFamily="34" charset="0"/>
              </a:rPr>
              <a:t>=5.00 m above the flat part of the track. The block of mass </a:t>
            </a:r>
            <a:r>
              <a:rPr lang="en-US" sz="2000" i="1" dirty="0">
                <a:latin typeface="Arial Rounded MT Bold" panose="020F0704030504030204" pitchFamily="34" charset="0"/>
              </a:rPr>
              <a:t>m</a:t>
            </a:r>
            <a:r>
              <a:rPr lang="en-US" sz="2000" baseline="-25000" dirty="0">
                <a:latin typeface="Arial Rounded MT Bold" panose="020F0704030504030204" pitchFamily="34" charset="0"/>
              </a:rPr>
              <a:t>2</a:t>
            </a:r>
            <a:r>
              <a:rPr lang="en-US" sz="2000" dirty="0">
                <a:latin typeface="Arial Rounded MT Bold" panose="020F0704030504030204" pitchFamily="34" charset="0"/>
              </a:rPr>
              <a:t> = 10.0 kg, initially at rest. Assuming the two blocks collide elastically. Calculate the maximum height to which </a:t>
            </a:r>
            <a:r>
              <a:rPr lang="en-US" sz="2000" i="1" dirty="0">
                <a:latin typeface="Arial Rounded MT Bold" panose="020F0704030504030204" pitchFamily="34" charset="0"/>
              </a:rPr>
              <a:t>m</a:t>
            </a:r>
            <a:r>
              <a:rPr lang="en-US" sz="2000" baseline="-25000" dirty="0">
                <a:latin typeface="Arial Rounded MT Bold" panose="020F0704030504030204" pitchFamily="34" charset="0"/>
              </a:rPr>
              <a:t>1</a:t>
            </a:r>
            <a:r>
              <a:rPr lang="en-US" sz="2000" dirty="0">
                <a:latin typeface="Arial Rounded MT Bold" panose="020F0704030504030204" pitchFamily="34" charset="0"/>
              </a:rPr>
              <a:t> rises after the elastic collision.</a:t>
            </a:r>
          </a:p>
        </p:txBody>
      </p:sp>
      <p:pic>
        <p:nvPicPr>
          <p:cNvPr id="4" name="Picture 3"/>
          <p:cNvPicPr>
            <a:picLocks noChangeAspect="1"/>
          </p:cNvPicPr>
          <p:nvPr/>
        </p:nvPicPr>
        <p:blipFill>
          <a:blip r:embed="rId4"/>
          <a:stretch>
            <a:fillRect/>
          </a:stretch>
        </p:blipFill>
        <p:spPr>
          <a:xfrm>
            <a:off x="1168965" y="4364689"/>
            <a:ext cx="2882080" cy="1051359"/>
          </a:xfrm>
          <a:prstGeom prst="rect">
            <a:avLst/>
          </a:prstGeom>
        </p:spPr>
      </p:pic>
      <p:pic>
        <p:nvPicPr>
          <p:cNvPr id="5" name="Picture 4"/>
          <p:cNvPicPr>
            <a:picLocks noChangeAspect="1"/>
          </p:cNvPicPr>
          <p:nvPr/>
        </p:nvPicPr>
        <p:blipFill>
          <a:blip r:embed="rId5"/>
          <a:stretch>
            <a:fillRect/>
          </a:stretch>
        </p:blipFill>
        <p:spPr>
          <a:xfrm>
            <a:off x="762565" y="5895361"/>
            <a:ext cx="4434996" cy="633194"/>
          </a:xfrm>
          <a:prstGeom prst="rect">
            <a:avLst/>
          </a:prstGeom>
        </p:spPr>
      </p:pic>
      <p:pic>
        <p:nvPicPr>
          <p:cNvPr id="6" name="Picture 5"/>
          <p:cNvPicPr>
            <a:picLocks noChangeAspect="1"/>
          </p:cNvPicPr>
          <p:nvPr/>
        </p:nvPicPr>
        <p:blipFill>
          <a:blip r:embed="rId6"/>
          <a:stretch>
            <a:fillRect/>
          </a:stretch>
        </p:blipFill>
        <p:spPr>
          <a:xfrm>
            <a:off x="6974447" y="4492102"/>
            <a:ext cx="2033962" cy="479936"/>
          </a:xfrm>
          <a:prstGeom prst="rect">
            <a:avLst/>
          </a:prstGeom>
        </p:spPr>
      </p:pic>
      <p:pic>
        <p:nvPicPr>
          <p:cNvPr id="7" name="Picture 6"/>
          <p:cNvPicPr>
            <a:picLocks noChangeAspect="1"/>
          </p:cNvPicPr>
          <p:nvPr/>
        </p:nvPicPr>
        <p:blipFill>
          <a:blip r:embed="rId7"/>
          <a:stretch>
            <a:fillRect/>
          </a:stretch>
        </p:blipFill>
        <p:spPr>
          <a:xfrm>
            <a:off x="6768933" y="5578764"/>
            <a:ext cx="3197151" cy="633194"/>
          </a:xfrm>
          <a:prstGeom prst="rect">
            <a:avLst/>
          </a:prstGeom>
        </p:spPr>
      </p:pic>
    </p:spTree>
    <p:extLst>
      <p:ext uri="{BB962C8B-B14F-4D97-AF65-F5344CB8AC3E}">
        <p14:creationId xmlns:p14="http://schemas.microsoft.com/office/powerpoint/2010/main" val="120885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36141" y="173684"/>
            <a:ext cx="10519717" cy="1470387"/>
          </a:xfrm>
          <a:prstGeom prst="rect">
            <a:avLst/>
          </a:prstGeom>
        </p:spPr>
      </p:pic>
      <p:pic>
        <p:nvPicPr>
          <p:cNvPr id="4" name="Picture 3"/>
          <p:cNvPicPr>
            <a:picLocks noChangeAspect="1"/>
          </p:cNvPicPr>
          <p:nvPr/>
        </p:nvPicPr>
        <p:blipFill>
          <a:blip r:embed="rId4">
            <a:lum bright="-20000" contrast="40000"/>
          </a:blip>
          <a:stretch>
            <a:fillRect/>
          </a:stretch>
        </p:blipFill>
        <p:spPr>
          <a:xfrm>
            <a:off x="1189960" y="2139156"/>
            <a:ext cx="3890040" cy="3376070"/>
          </a:xfrm>
          <a:prstGeom prst="rect">
            <a:avLst/>
          </a:prstGeom>
        </p:spPr>
      </p:pic>
      <p:pic>
        <p:nvPicPr>
          <p:cNvPr id="5" name="Picture 4"/>
          <p:cNvPicPr>
            <a:picLocks noChangeAspect="1"/>
          </p:cNvPicPr>
          <p:nvPr/>
        </p:nvPicPr>
        <p:blipFill>
          <a:blip r:embed="rId5">
            <a:lum bright="-20000" contrast="40000"/>
          </a:blip>
          <a:stretch>
            <a:fillRect/>
          </a:stretch>
        </p:blipFill>
        <p:spPr>
          <a:xfrm>
            <a:off x="6468179" y="3195171"/>
            <a:ext cx="4195859" cy="1470387"/>
          </a:xfrm>
          <a:prstGeom prst="rect">
            <a:avLst/>
          </a:prstGeom>
        </p:spPr>
      </p:pic>
      <p:pic>
        <p:nvPicPr>
          <p:cNvPr id="6" name="Picture 5"/>
          <p:cNvPicPr>
            <a:picLocks noChangeAspect="1"/>
          </p:cNvPicPr>
          <p:nvPr/>
        </p:nvPicPr>
        <p:blipFill>
          <a:blip r:embed="rId6">
            <a:lum bright="-20000" contrast="40000"/>
          </a:blip>
          <a:stretch>
            <a:fillRect/>
          </a:stretch>
        </p:blipFill>
        <p:spPr>
          <a:xfrm>
            <a:off x="4641098" y="5322458"/>
            <a:ext cx="7013969" cy="687853"/>
          </a:xfrm>
          <a:prstGeom prst="rect">
            <a:avLst/>
          </a:prstGeom>
        </p:spPr>
      </p:pic>
    </p:spTree>
    <p:extLst>
      <p:ext uri="{BB962C8B-B14F-4D97-AF65-F5344CB8AC3E}">
        <p14:creationId xmlns:p14="http://schemas.microsoft.com/office/powerpoint/2010/main" val="367565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bright="-20000" contrast="40000"/>
          </a:blip>
          <a:stretch>
            <a:fillRect/>
          </a:stretch>
        </p:blipFill>
        <p:spPr>
          <a:xfrm>
            <a:off x="1045996" y="140661"/>
            <a:ext cx="10344145" cy="1046033"/>
          </a:xfrm>
          <a:prstGeom prst="rect">
            <a:avLst/>
          </a:prstGeom>
        </p:spPr>
      </p:pic>
      <p:pic>
        <p:nvPicPr>
          <p:cNvPr id="3" name="Picture 2"/>
          <p:cNvPicPr>
            <a:picLocks noChangeAspect="1"/>
          </p:cNvPicPr>
          <p:nvPr/>
        </p:nvPicPr>
        <p:blipFill>
          <a:blip r:embed="rId4">
            <a:lum bright="-20000" contrast="40000"/>
          </a:blip>
          <a:stretch>
            <a:fillRect/>
          </a:stretch>
        </p:blipFill>
        <p:spPr>
          <a:xfrm>
            <a:off x="1168826" y="1766581"/>
            <a:ext cx="4580620" cy="3569560"/>
          </a:xfrm>
          <a:prstGeom prst="rect">
            <a:avLst/>
          </a:prstGeom>
        </p:spPr>
      </p:pic>
      <p:pic>
        <p:nvPicPr>
          <p:cNvPr id="4" name="Picture 3"/>
          <p:cNvPicPr>
            <a:picLocks noChangeAspect="1"/>
          </p:cNvPicPr>
          <p:nvPr/>
        </p:nvPicPr>
        <p:blipFill>
          <a:blip r:embed="rId5">
            <a:lum bright="-20000" contrast="40000"/>
          </a:blip>
          <a:stretch>
            <a:fillRect/>
          </a:stretch>
        </p:blipFill>
        <p:spPr>
          <a:xfrm>
            <a:off x="6638896" y="3172585"/>
            <a:ext cx="4384278" cy="1852071"/>
          </a:xfrm>
          <a:prstGeom prst="rect">
            <a:avLst/>
          </a:prstGeom>
        </p:spPr>
      </p:pic>
    </p:spTree>
    <p:extLst>
      <p:ext uri="{BB962C8B-B14F-4D97-AF65-F5344CB8AC3E}">
        <p14:creationId xmlns:p14="http://schemas.microsoft.com/office/powerpoint/2010/main" val="296873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bright="-20000" contrast="40000"/>
          </a:blip>
          <a:stretch>
            <a:fillRect/>
          </a:stretch>
        </p:blipFill>
        <p:spPr>
          <a:xfrm>
            <a:off x="941395" y="292751"/>
            <a:ext cx="10173838" cy="1028048"/>
          </a:xfrm>
          <a:prstGeom prst="rect">
            <a:avLst/>
          </a:prstGeom>
        </p:spPr>
      </p:pic>
      <p:pic>
        <p:nvPicPr>
          <p:cNvPr id="6" name="Picture 5"/>
          <p:cNvPicPr>
            <a:picLocks noChangeAspect="1"/>
          </p:cNvPicPr>
          <p:nvPr/>
        </p:nvPicPr>
        <p:blipFill>
          <a:blip r:embed="rId4">
            <a:lum bright="-20000" contrast="40000"/>
          </a:blip>
          <a:stretch>
            <a:fillRect/>
          </a:stretch>
        </p:blipFill>
        <p:spPr>
          <a:xfrm>
            <a:off x="664749" y="1624263"/>
            <a:ext cx="4352558" cy="3474210"/>
          </a:xfrm>
          <a:prstGeom prst="rect">
            <a:avLst/>
          </a:prstGeom>
        </p:spPr>
      </p:pic>
      <p:pic>
        <p:nvPicPr>
          <p:cNvPr id="7" name="Picture 6"/>
          <p:cNvPicPr>
            <a:picLocks noChangeAspect="1"/>
          </p:cNvPicPr>
          <p:nvPr/>
        </p:nvPicPr>
        <p:blipFill>
          <a:blip r:embed="rId5">
            <a:lum bright="-20000" contrast="40000"/>
          </a:blip>
          <a:stretch>
            <a:fillRect/>
          </a:stretch>
        </p:blipFill>
        <p:spPr>
          <a:xfrm>
            <a:off x="6844412" y="2406634"/>
            <a:ext cx="4659567" cy="2860691"/>
          </a:xfrm>
          <a:prstGeom prst="rect">
            <a:avLst/>
          </a:prstGeom>
        </p:spPr>
      </p:pic>
    </p:spTree>
    <p:extLst>
      <p:ext uri="{BB962C8B-B14F-4D97-AF65-F5344CB8AC3E}">
        <p14:creationId xmlns:p14="http://schemas.microsoft.com/office/powerpoint/2010/main" val="396000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bright="-20000" contrast="40000"/>
          </a:blip>
          <a:stretch>
            <a:fillRect/>
          </a:stretch>
        </p:blipFill>
        <p:spPr>
          <a:xfrm>
            <a:off x="878892" y="475139"/>
            <a:ext cx="10448904" cy="1095437"/>
          </a:xfrm>
          <a:prstGeom prst="rect">
            <a:avLst/>
          </a:prstGeom>
        </p:spPr>
      </p:pic>
      <p:pic>
        <p:nvPicPr>
          <p:cNvPr id="3" name="Picture 2"/>
          <p:cNvPicPr>
            <a:picLocks noChangeAspect="1"/>
          </p:cNvPicPr>
          <p:nvPr/>
        </p:nvPicPr>
        <p:blipFill>
          <a:blip r:embed="rId4">
            <a:lum bright="-20000" contrast="40000"/>
          </a:blip>
          <a:stretch>
            <a:fillRect/>
          </a:stretch>
        </p:blipFill>
        <p:spPr>
          <a:xfrm>
            <a:off x="795036" y="2492333"/>
            <a:ext cx="4656112" cy="2795091"/>
          </a:xfrm>
          <a:prstGeom prst="rect">
            <a:avLst/>
          </a:prstGeom>
        </p:spPr>
      </p:pic>
      <p:pic>
        <p:nvPicPr>
          <p:cNvPr id="4" name="Picture 3"/>
          <p:cNvPicPr>
            <a:picLocks noChangeAspect="1"/>
          </p:cNvPicPr>
          <p:nvPr/>
        </p:nvPicPr>
        <p:blipFill>
          <a:blip r:embed="rId5">
            <a:lum bright="-20000" contrast="40000"/>
          </a:blip>
          <a:stretch>
            <a:fillRect/>
          </a:stretch>
        </p:blipFill>
        <p:spPr>
          <a:xfrm>
            <a:off x="6979121" y="2047680"/>
            <a:ext cx="3584087" cy="3133920"/>
          </a:xfrm>
          <a:prstGeom prst="rect">
            <a:avLst/>
          </a:prstGeom>
        </p:spPr>
      </p:pic>
    </p:spTree>
    <p:extLst>
      <p:ext uri="{BB962C8B-B14F-4D97-AF65-F5344CB8AC3E}">
        <p14:creationId xmlns:p14="http://schemas.microsoft.com/office/powerpoint/2010/main" val="393485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242265-932C-4752-966E-C5A0271D9BA1}"/>
              </a:ext>
            </a:extLst>
          </p:cNvPr>
          <p:cNvPicPr>
            <a:picLocks noChangeAspect="1"/>
          </p:cNvPicPr>
          <p:nvPr/>
        </p:nvPicPr>
        <p:blipFill rotWithShape="1">
          <a:blip r:embed="rId3">
            <a:extLst>
              <a:ext uri="{28A0092B-C50C-407E-A947-70E740481C1C}">
                <a14:useLocalDpi xmlns:a14="http://schemas.microsoft.com/office/drawing/2010/main" val="0"/>
              </a:ext>
            </a:extLst>
          </a:blip>
          <a:srcRect b="76923"/>
          <a:stretch/>
        </p:blipFill>
        <p:spPr>
          <a:xfrm>
            <a:off x="237270" y="89933"/>
            <a:ext cx="11812490" cy="2656114"/>
          </a:xfrm>
          <a:prstGeom prst="rect">
            <a:avLst/>
          </a:prstGeom>
        </p:spPr>
      </p:pic>
      <p:pic>
        <p:nvPicPr>
          <p:cNvPr id="4" name="Picture 3">
            <a:extLst>
              <a:ext uri="{FF2B5EF4-FFF2-40B4-BE49-F238E27FC236}">
                <a16:creationId xmlns:a16="http://schemas.microsoft.com/office/drawing/2014/main" id="{DA306F86-634B-44D8-ABD7-CFFA860E25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13" y="3108931"/>
            <a:ext cx="11478607" cy="459145"/>
          </a:xfrm>
          <a:prstGeom prst="rect">
            <a:avLst/>
          </a:prstGeom>
        </p:spPr>
      </p:pic>
      <p:pic>
        <p:nvPicPr>
          <p:cNvPr id="6" name="Picture 5">
            <a:extLst>
              <a:ext uri="{FF2B5EF4-FFF2-40B4-BE49-F238E27FC236}">
                <a16:creationId xmlns:a16="http://schemas.microsoft.com/office/drawing/2014/main" id="{A104670B-CDC4-4A69-BE60-E051731534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113" y="3930960"/>
            <a:ext cx="10740091" cy="2044767"/>
          </a:xfrm>
          <a:prstGeom prst="rect">
            <a:avLst/>
          </a:prstGeom>
        </p:spPr>
      </p:pic>
    </p:spTree>
    <p:extLst>
      <p:ext uri="{BB962C8B-B14F-4D97-AF65-F5344CB8AC3E}">
        <p14:creationId xmlns:p14="http://schemas.microsoft.com/office/powerpoint/2010/main" val="2117391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242265-932C-4752-966E-C5A0271D9BA1}"/>
              </a:ext>
            </a:extLst>
          </p:cNvPr>
          <p:cNvPicPr>
            <a:picLocks noChangeAspect="1"/>
          </p:cNvPicPr>
          <p:nvPr/>
        </p:nvPicPr>
        <p:blipFill rotWithShape="1">
          <a:blip r:embed="rId3">
            <a:extLst>
              <a:ext uri="{28A0092B-C50C-407E-A947-70E740481C1C}">
                <a14:useLocalDpi xmlns:a14="http://schemas.microsoft.com/office/drawing/2010/main" val="0"/>
              </a:ext>
            </a:extLst>
          </a:blip>
          <a:srcRect t="22622" b="52199"/>
          <a:stretch/>
        </p:blipFill>
        <p:spPr>
          <a:xfrm>
            <a:off x="135670" y="111759"/>
            <a:ext cx="11822650" cy="2900423"/>
          </a:xfrm>
          <a:prstGeom prst="rect">
            <a:avLst/>
          </a:prstGeom>
        </p:spPr>
      </p:pic>
      <p:pic>
        <p:nvPicPr>
          <p:cNvPr id="4" name="Picture 3">
            <a:extLst>
              <a:ext uri="{FF2B5EF4-FFF2-40B4-BE49-F238E27FC236}">
                <a16:creationId xmlns:a16="http://schemas.microsoft.com/office/drawing/2014/main" id="{AD2DA3A5-1AC6-47EA-811C-9A9CB40E3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294" y="3131722"/>
            <a:ext cx="11460826" cy="3215155"/>
          </a:xfrm>
          <a:prstGeom prst="rect">
            <a:avLst/>
          </a:prstGeom>
        </p:spPr>
      </p:pic>
    </p:spTree>
    <p:extLst>
      <p:ext uri="{BB962C8B-B14F-4D97-AF65-F5344CB8AC3E}">
        <p14:creationId xmlns:p14="http://schemas.microsoft.com/office/powerpoint/2010/main" val="149743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242265-932C-4752-966E-C5A0271D9BA1}"/>
              </a:ext>
            </a:extLst>
          </p:cNvPr>
          <p:cNvPicPr>
            <a:picLocks noChangeAspect="1"/>
          </p:cNvPicPr>
          <p:nvPr/>
        </p:nvPicPr>
        <p:blipFill rotWithShape="1">
          <a:blip r:embed="rId3">
            <a:extLst>
              <a:ext uri="{28A0092B-C50C-407E-A947-70E740481C1C}">
                <a14:useLocalDpi xmlns:a14="http://schemas.microsoft.com/office/drawing/2010/main" val="0"/>
              </a:ext>
            </a:extLst>
          </a:blip>
          <a:srcRect t="47194" b="27931"/>
          <a:stretch/>
        </p:blipFill>
        <p:spPr>
          <a:xfrm>
            <a:off x="216950" y="162559"/>
            <a:ext cx="11883610" cy="2880253"/>
          </a:xfrm>
          <a:prstGeom prst="rect">
            <a:avLst/>
          </a:prstGeom>
        </p:spPr>
      </p:pic>
      <p:pic>
        <p:nvPicPr>
          <p:cNvPr id="4" name="Picture 3">
            <a:extLst>
              <a:ext uri="{FF2B5EF4-FFF2-40B4-BE49-F238E27FC236}">
                <a16:creationId xmlns:a16="http://schemas.microsoft.com/office/drawing/2014/main" id="{390E05B3-BB73-4704-B14F-1A9B6AC467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34" y="3176928"/>
            <a:ext cx="11248732" cy="1152044"/>
          </a:xfrm>
          <a:prstGeom prst="rect">
            <a:avLst/>
          </a:prstGeom>
        </p:spPr>
      </p:pic>
      <p:pic>
        <p:nvPicPr>
          <p:cNvPr id="6" name="Picture 5">
            <a:extLst>
              <a:ext uri="{FF2B5EF4-FFF2-40B4-BE49-F238E27FC236}">
                <a16:creationId xmlns:a16="http://schemas.microsoft.com/office/drawing/2014/main" id="{D7051B5B-3ACA-4F93-A501-2DBDDC91ADAA}"/>
              </a:ext>
            </a:extLst>
          </p:cNvPr>
          <p:cNvPicPr>
            <a:picLocks noChangeAspect="1"/>
          </p:cNvPicPr>
          <p:nvPr/>
        </p:nvPicPr>
        <p:blipFill rotWithShape="1">
          <a:blip r:embed="rId5">
            <a:extLst>
              <a:ext uri="{28A0092B-C50C-407E-A947-70E740481C1C}">
                <a14:useLocalDpi xmlns:a14="http://schemas.microsoft.com/office/drawing/2010/main" val="0"/>
              </a:ext>
            </a:extLst>
          </a:blip>
          <a:srcRect r="8555" b="13199"/>
          <a:stretch/>
        </p:blipFill>
        <p:spPr>
          <a:xfrm>
            <a:off x="831505" y="4418198"/>
            <a:ext cx="9267535" cy="2277243"/>
          </a:xfrm>
          <a:prstGeom prst="rect">
            <a:avLst/>
          </a:prstGeom>
        </p:spPr>
      </p:pic>
    </p:spTree>
    <p:extLst>
      <p:ext uri="{BB962C8B-B14F-4D97-AF65-F5344CB8AC3E}">
        <p14:creationId xmlns:p14="http://schemas.microsoft.com/office/powerpoint/2010/main" val="3061968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242265-932C-4752-966E-C5A0271D9BA1}"/>
              </a:ext>
            </a:extLst>
          </p:cNvPr>
          <p:cNvPicPr>
            <a:picLocks noChangeAspect="1"/>
          </p:cNvPicPr>
          <p:nvPr/>
        </p:nvPicPr>
        <p:blipFill rotWithShape="1">
          <a:blip r:embed="rId3">
            <a:extLst>
              <a:ext uri="{28A0092B-C50C-407E-A947-70E740481C1C}">
                <a14:useLocalDpi xmlns:a14="http://schemas.microsoft.com/office/drawing/2010/main" val="0"/>
              </a:ext>
            </a:extLst>
          </a:blip>
          <a:srcRect t="71462"/>
          <a:stretch/>
        </p:blipFill>
        <p:spPr>
          <a:xfrm>
            <a:off x="1141357" y="172568"/>
            <a:ext cx="9746725" cy="2710174"/>
          </a:xfrm>
          <a:prstGeom prst="rect">
            <a:avLst/>
          </a:prstGeom>
        </p:spPr>
      </p:pic>
      <p:pic>
        <p:nvPicPr>
          <p:cNvPr id="4" name="Picture 3">
            <a:extLst>
              <a:ext uri="{FF2B5EF4-FFF2-40B4-BE49-F238E27FC236}">
                <a16:creationId xmlns:a16="http://schemas.microsoft.com/office/drawing/2014/main" id="{7954AD90-3E68-4FA6-BBDE-AF29185E04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3918" y="2882742"/>
            <a:ext cx="9486002" cy="3966874"/>
          </a:xfrm>
          <a:prstGeom prst="rect">
            <a:avLst/>
          </a:prstGeom>
        </p:spPr>
      </p:pic>
    </p:spTree>
    <p:extLst>
      <p:ext uri="{BB962C8B-B14F-4D97-AF65-F5344CB8AC3E}">
        <p14:creationId xmlns:p14="http://schemas.microsoft.com/office/powerpoint/2010/main" val="336155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8F21AE-9845-4C91-BB69-3C4F2CA2FFD9}"/>
              </a:ext>
            </a:extLst>
          </p:cNvPr>
          <p:cNvPicPr>
            <a:picLocks noChangeAspect="1"/>
          </p:cNvPicPr>
          <p:nvPr/>
        </p:nvPicPr>
        <p:blipFill rotWithShape="1">
          <a:blip r:embed="rId3">
            <a:extLst>
              <a:ext uri="{28A0092B-C50C-407E-A947-70E740481C1C}">
                <a14:useLocalDpi xmlns:a14="http://schemas.microsoft.com/office/drawing/2010/main" val="0"/>
              </a:ext>
            </a:extLst>
          </a:blip>
          <a:srcRect b="55138"/>
          <a:stretch/>
        </p:blipFill>
        <p:spPr>
          <a:xfrm>
            <a:off x="145630" y="147114"/>
            <a:ext cx="11833010" cy="2606246"/>
          </a:xfrm>
          <a:prstGeom prst="rect">
            <a:avLst/>
          </a:prstGeom>
        </p:spPr>
      </p:pic>
    </p:spTree>
    <p:extLst>
      <p:ext uri="{BB962C8B-B14F-4D97-AF65-F5344CB8AC3E}">
        <p14:creationId xmlns:p14="http://schemas.microsoft.com/office/powerpoint/2010/main" val="3140026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D5FD41-F393-4526-AC9D-FD24941638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02" y="101871"/>
            <a:ext cx="11550995" cy="6654258"/>
          </a:xfrm>
          <a:prstGeom prst="rect">
            <a:avLst/>
          </a:prstGeom>
        </p:spPr>
      </p:pic>
    </p:spTree>
    <p:extLst>
      <p:ext uri="{BB962C8B-B14F-4D97-AF65-F5344CB8AC3E}">
        <p14:creationId xmlns:p14="http://schemas.microsoft.com/office/powerpoint/2010/main" val="1124368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8F21AE-9845-4C91-BB69-3C4F2CA2FFD9}"/>
              </a:ext>
            </a:extLst>
          </p:cNvPr>
          <p:cNvPicPr>
            <a:picLocks noChangeAspect="1"/>
          </p:cNvPicPr>
          <p:nvPr/>
        </p:nvPicPr>
        <p:blipFill rotWithShape="1">
          <a:blip r:embed="rId3">
            <a:extLst>
              <a:ext uri="{28A0092B-C50C-407E-A947-70E740481C1C}">
                <a14:useLocalDpi xmlns:a14="http://schemas.microsoft.com/office/drawing/2010/main" val="0"/>
              </a:ext>
            </a:extLst>
          </a:blip>
          <a:srcRect t="43288"/>
          <a:stretch/>
        </p:blipFill>
        <p:spPr>
          <a:xfrm>
            <a:off x="84670" y="134366"/>
            <a:ext cx="11833010" cy="3294634"/>
          </a:xfrm>
          <a:prstGeom prst="rect">
            <a:avLst/>
          </a:prstGeom>
        </p:spPr>
      </p:pic>
    </p:spTree>
    <p:extLst>
      <p:ext uri="{BB962C8B-B14F-4D97-AF65-F5344CB8AC3E}">
        <p14:creationId xmlns:p14="http://schemas.microsoft.com/office/powerpoint/2010/main" val="1382385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d="http://www.w3.org/2001/XMLSchema" xmlns:xsi="http://www.w3.org/2001/XMLSchema-instance" xmlns="http://www.boldonjames.com/2008/01/sie/internal/label" sislVersion="0" policy="f9677ce1-080b-4051-a037-2610debe14cb" origin="userSelected">
  <element uid="id_classification_generalbusiness" value=""/>
</sisl>
</file>

<file path=customXml/itemProps1.xml><?xml version="1.0" encoding="utf-8"?>
<ds:datastoreItem xmlns:ds="http://schemas.openxmlformats.org/officeDocument/2006/customXml" ds:itemID="{F6177B33-1568-4512-A08E-10E4490FEC9A}">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3043</TotalTime>
  <Words>713</Words>
  <Application>Microsoft Office PowerPoint</Application>
  <PresentationFormat>Widescreen</PresentationFormat>
  <Paragraphs>42</Paragraphs>
  <Slides>26</Slides>
  <Notes>26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8" baseType="lpstr">
      <vt:lpstr>SimSun</vt:lpstr>
      <vt:lpstr>Arial</vt:lpstr>
      <vt:lpstr>Arial Rounded MT Bold</vt:lpstr>
      <vt:lpstr>Calibri</vt:lpstr>
      <vt:lpstr>Calibri Light</vt:lpstr>
      <vt:lpstr>Cambria Math</vt:lpstr>
      <vt:lpstr>SymbolProp BT</vt:lpstr>
      <vt:lpstr>Tahoma</vt:lpstr>
      <vt:lpstr>Times New Roman</vt:lpstr>
      <vt:lpstr>WenQuanYi Micro Hei</vt:lpstr>
      <vt:lpstr>Office Theme</vt:lpstr>
      <vt:lpstr>公式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Tariq Al-Abdullah</dc:creator>
  <cp:lastModifiedBy>Muhammad Ashraf Gondal</cp:lastModifiedBy>
  <cp:revision>130</cp:revision>
  <dcterms:created xsi:type="dcterms:W3CDTF">2018-07-15T17:09:29Z</dcterms:created>
  <dcterms:modified xsi:type="dcterms:W3CDTF">2022-09-09T14:48:36Z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1559da52-e953-495f-bc4b-4813a2c31537</vt:lpwstr>
  </property>
  <property fmtid="{D5CDD505-2E9C-101B-9397-08002B2CF9AE}" pid="3" name="bjClsUserRVM">
    <vt:lpwstr>[]</vt:lpwstr>
  </property>
  <property fmtid="{D5CDD505-2E9C-101B-9397-08002B2CF9AE}" pid="4" name="bjSaver">
    <vt:lpwstr>+sVF+UISGosPmj1VSgirtL9eZ+9MOTUp</vt:lpwstr>
  </property>
  <property fmtid="{D5CDD505-2E9C-101B-9397-08002B2CF9AE}" pid="5" name="bjDocumentLabelXML">
    <vt:lpwstr>&lt;?xml version="1.0" encoding="us-ascii"?&gt;&lt;sisl xmlns:xsd="http://www.w3.org/2001/XMLSchema" xmlns:xsi="http://www.w3.org/2001/XMLSchema-instance" sislVersion="0" policy="f9677ce1-080b-4051-a037-2610debe14cb" origin="userSelected" xmlns="http://www.boldonj</vt:lpwstr>
  </property>
  <property fmtid="{D5CDD505-2E9C-101B-9397-08002B2CF9AE}" pid="6" name="bjDocumentLabelXML-0">
    <vt:lpwstr>ames.com/2008/01/sie/internal/label"&gt;&lt;element uid="id_classification_generalbusiness" value="" /&gt;&lt;/sisl&gt;</vt:lpwstr>
  </property>
  <property fmtid="{D5CDD505-2E9C-101B-9397-08002B2CF9AE}" pid="7" name="bjDocumentSecurityLabel">
    <vt:lpwstr>Internal</vt:lpwstr>
  </property>
</Properties>
</file>