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76" r:id="rId3"/>
    <p:sldId id="277" r:id="rId4"/>
    <p:sldId id="278" r:id="rId5"/>
    <p:sldId id="281" r:id="rId6"/>
    <p:sldId id="282" r:id="rId7"/>
    <p:sldId id="279" r:id="rId8"/>
    <p:sldId id="283" r:id="rId9"/>
    <p:sldId id="286" r:id="rId10"/>
    <p:sldId id="280" r:id="rId11"/>
    <p:sldId id="285" r:id="rId12"/>
    <p:sldId id="258" r:id="rId13"/>
    <p:sldId id="267" r:id="rId14"/>
    <p:sldId id="268" r:id="rId15"/>
    <p:sldId id="269" r:id="rId16"/>
    <p:sldId id="259" r:id="rId17"/>
    <p:sldId id="265" r:id="rId18"/>
    <p:sldId id="273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80" y="5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F007E0-C631-428C-ACFB-5EEE1DF5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C0488-CDEE-4FBA-A62F-0D9B349FC6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D593A-92D8-45B1-9762-C743CCEE5AE8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D33BC-D9FA-4B8F-B606-1CE1C2BDF4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F28D1-E199-409F-A9DD-27237ED64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0BD9C-EEF2-4DE5-9452-0E1DACFB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36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634BF-6A38-45CA-98DD-A277C6D3C7CF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D6743-925B-4318-A4EA-EFE51218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9685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D6743-925B-4318-A4EA-EFE51218D0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9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D6743-925B-4318-A4EA-EFE51218D0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4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D6743-925B-4318-A4EA-EFE51218D0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2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D6743-925B-4318-A4EA-EFE51218D0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3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D6743-925B-4318-A4EA-EFE51218D0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D6743-925B-4318-A4EA-EFE51218D0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86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D6743-925B-4318-A4EA-EFE51218D0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64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D6743-925B-4318-A4EA-EFE51218D0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2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D6743-925B-4318-A4EA-EFE51218D0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0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6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0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4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8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2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0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20162" r="7214" b="22277"/>
          <a:stretch/>
        </p:blipFill>
        <p:spPr>
          <a:xfrm>
            <a:off x="2230243" y="144965"/>
            <a:ext cx="7456134" cy="6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3" y="351744"/>
            <a:ext cx="11552555" cy="61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3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98" y="-23734"/>
            <a:ext cx="7159979" cy="2901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828" y="102198"/>
            <a:ext cx="2440784" cy="3897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99" y="2960259"/>
            <a:ext cx="5732202" cy="1039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99" y="4082172"/>
            <a:ext cx="9569416" cy="1203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898" y="5368148"/>
            <a:ext cx="11464404" cy="13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" y="438321"/>
            <a:ext cx="12055127" cy="878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707" y="1506550"/>
            <a:ext cx="4246189" cy="3985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247" y="2502271"/>
            <a:ext cx="4663951" cy="28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50" y="492568"/>
            <a:ext cx="11556963" cy="923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32" y="2488678"/>
            <a:ext cx="4969171" cy="3073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635" y="2383412"/>
            <a:ext cx="3577683" cy="2066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404" y="4909676"/>
            <a:ext cx="4538847" cy="9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4" y="136906"/>
            <a:ext cx="11713101" cy="1567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87" y="4299605"/>
            <a:ext cx="6509872" cy="156764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250468" y="1350661"/>
            <a:ext cx="5306794" cy="3136498"/>
            <a:chOff x="607178" y="2823882"/>
            <a:chExt cx="4651449" cy="26233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178" y="3219483"/>
              <a:ext cx="4651449" cy="222772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3738462" y="2823882"/>
              <a:ext cx="340658" cy="3956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042724" y="2823882"/>
              <a:ext cx="8964" cy="3956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515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59414" y="1600925"/>
            <a:ext cx="3215003" cy="49129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334" y="126782"/>
            <a:ext cx="11927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 Rounded MT Bold" panose="020F0704030504030204" pitchFamily="34" charset="0"/>
              </a:rPr>
              <a:t>A climber with a weight of 533.8 N is held by a belay rope connected to her climbing harness and belay device; the force of the rope on her has a line of action through her center of mass. The indicated angles are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Arial Rounded MT Bold" panose="020F0704030504030204" pitchFamily="34" charset="0"/>
              </a:rPr>
              <a:t> = 40.0° and </a:t>
            </a:r>
            <a:r>
              <a:rPr lang="el-GR" sz="2000" dirty="0"/>
              <a:t>φ</a:t>
            </a:r>
            <a:r>
              <a:rPr lang="en-US" sz="2000" dirty="0">
                <a:latin typeface="Arial Rounded MT Bold" panose="020F0704030504030204" pitchFamily="34" charset="0"/>
              </a:rPr>
              <a:t> = 30.0°. If her feet are on the verge of sliding on the vertical wall, what is the coefficient of static friction between her climbing shoes and the wall?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760" y="1773993"/>
            <a:ext cx="4346230" cy="140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760" y="3503865"/>
            <a:ext cx="4613030" cy="628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760" y="4161216"/>
            <a:ext cx="4711564" cy="720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463" y="5107820"/>
            <a:ext cx="5730253" cy="1406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0912" y="5950133"/>
            <a:ext cx="1160747" cy="3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24" y="423049"/>
            <a:ext cx="10397188" cy="1207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29560" y="1630837"/>
            <a:ext cx="4575958" cy="4208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662184"/>
            <a:ext cx="4648276" cy="19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3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927799" y="833103"/>
            <a:ext cx="3992026" cy="355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74" y="278740"/>
            <a:ext cx="8528185" cy="1634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75" y="1981133"/>
            <a:ext cx="4738951" cy="4044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3110" y="5111365"/>
            <a:ext cx="7726715" cy="14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7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97" y="298694"/>
            <a:ext cx="11740406" cy="1877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513" y="3429000"/>
            <a:ext cx="8283104" cy="20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384516-9AE8-4E95-85F5-73062249E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6" y="226245"/>
            <a:ext cx="11714044" cy="1913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A08023-14A0-4434-BCA8-ED4BB8DCB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253" y="2139885"/>
            <a:ext cx="4748562" cy="32227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0C802C-AA7D-49DD-9C78-18F6A7CF4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14" y="5577840"/>
            <a:ext cx="10743241" cy="85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20162" r="7214" b="60585"/>
          <a:stretch/>
        </p:blipFill>
        <p:spPr>
          <a:xfrm>
            <a:off x="301082" y="156117"/>
            <a:ext cx="11753386" cy="342772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2" y="3680598"/>
            <a:ext cx="10847801" cy="30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8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38823" r="7214" b="47355"/>
          <a:stretch/>
        </p:blipFill>
        <p:spPr>
          <a:xfrm>
            <a:off x="178418" y="189570"/>
            <a:ext cx="11853747" cy="24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0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9" y="366286"/>
            <a:ext cx="11618749" cy="46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3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5" y="487901"/>
            <a:ext cx="11858102" cy="331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9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52152" r="7214" b="32446"/>
          <a:stretch/>
        </p:blipFill>
        <p:spPr>
          <a:xfrm>
            <a:off x="100359" y="189570"/>
            <a:ext cx="11805551" cy="27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3" y="170963"/>
            <a:ext cx="11655258" cy="233712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1" r="26159" b="83361"/>
          <a:stretch/>
        </p:blipFill>
        <p:spPr>
          <a:xfrm>
            <a:off x="2821259" y="2742085"/>
            <a:ext cx="6151638" cy="10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3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7"/>
          <a:stretch/>
        </p:blipFill>
        <p:spPr>
          <a:xfrm>
            <a:off x="202086" y="401443"/>
            <a:ext cx="11752022" cy="44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2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66862" r="7214" b="22277"/>
          <a:stretch/>
        </p:blipFill>
        <p:spPr>
          <a:xfrm>
            <a:off x="111511" y="133815"/>
            <a:ext cx="11965260" cy="196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93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f9677ce1-080b-4051-a037-2610debe14cb" origin="userSelected">
  <element uid="id_classification_generalbusiness" value=""/>
</sisl>
</file>

<file path=customXml/itemProps1.xml><?xml version="1.0" encoding="utf-8"?>
<ds:datastoreItem xmlns:ds="http://schemas.openxmlformats.org/officeDocument/2006/customXml" ds:itemID="{AEDF140D-763B-4FF1-9BD5-4496C06A825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92</Words>
  <Application>Microsoft Office PowerPoint</Application>
  <PresentationFormat>Widescreen</PresentationFormat>
  <Paragraphs>10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 Al-Abdullah</dc:creator>
  <cp:lastModifiedBy>Muhammad Ashraf Gondal</cp:lastModifiedBy>
  <cp:revision>173</cp:revision>
  <dcterms:created xsi:type="dcterms:W3CDTF">2018-07-15T17:09:29Z</dcterms:created>
  <dcterms:modified xsi:type="dcterms:W3CDTF">2022-09-16T21:34:19Z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c12df3d4-95a7-4512-b38e-8e8660e855e3</vt:lpwstr>
  </property>
  <property fmtid="{D5CDD505-2E9C-101B-9397-08002B2CF9AE}" pid="3" name="bjClsUserRVM">
    <vt:lpwstr>[]</vt:lpwstr>
  </property>
  <property fmtid="{D5CDD505-2E9C-101B-9397-08002B2CF9AE}" pid="4" name="bjSaver">
    <vt:lpwstr>+sVF+UISGosPmj1VSgirtL9eZ+9MOTUp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policy="f9677ce1-080b-4051-a037-2610debe14cb" origin="userSelected" xmlns="http://www.boldonj</vt:lpwstr>
  </property>
  <property fmtid="{D5CDD505-2E9C-101B-9397-08002B2CF9AE}" pid="6" name="bjDocumentLabelXML-0">
    <vt:lpwstr>ames.com/2008/01/sie/internal/label"&gt;&lt;element uid="id_classification_generalbusiness" value="" /&gt;&lt;/sisl&gt;</vt:lpwstr>
  </property>
  <property fmtid="{D5CDD505-2E9C-101B-9397-08002B2CF9AE}" pid="7" name="bjDocumentSecurityLabel">
    <vt:lpwstr>Internal</vt:lpwstr>
  </property>
</Properties>
</file>