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97" r:id="rId3"/>
    <p:sldId id="298" r:id="rId4"/>
    <p:sldId id="302" r:id="rId5"/>
    <p:sldId id="303" r:id="rId6"/>
    <p:sldId id="301" r:id="rId7"/>
    <p:sldId id="304" r:id="rId8"/>
    <p:sldId id="299" r:id="rId9"/>
    <p:sldId id="306" r:id="rId10"/>
    <p:sldId id="300" r:id="rId11"/>
    <p:sldId id="305" r:id="rId12"/>
    <p:sldId id="258" r:id="rId13"/>
    <p:sldId id="259" r:id="rId14"/>
    <p:sldId id="261" r:id="rId15"/>
    <p:sldId id="262" r:id="rId16"/>
    <p:sldId id="263" r:id="rId17"/>
    <p:sldId id="264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DA0B25-9EE3-479A-B92E-DCDC8A9A4F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155A1-8642-491B-960C-F691C225A0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18B24-E451-41A0-80FD-E61A9991EB90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AD3FF-8EF5-4FF3-86B2-2CFCDF5A80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0D022-C33B-4560-BEA9-81ABDC8F3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110ED-5753-40F7-8588-428CEDB77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6T10:57:43.0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F15B1C-FC08-4889-B82A-4E16C24CAE75}" emma:medium="tactile" emma:mode="ink">
          <msink:context xmlns:msink="http://schemas.microsoft.com/ink/2010/main" type="writingRegion" rotatedBoundingBox="9383,5117 11076,5052 11099,5664 9407,5728"/>
        </emma:interpretation>
      </emma:emma>
    </inkml:annotationXML>
    <inkml:traceGroup>
      <inkml:annotationXML>
        <emma:emma xmlns:emma="http://www.w3.org/2003/04/emma" version="1.0">
          <emma:interpretation id="{DDFDE8EC-9336-4798-9887-38C3003507D3}" emma:medium="tactile" emma:mode="ink">
            <msink:context xmlns:msink="http://schemas.microsoft.com/ink/2010/main" type="paragraph" rotatedBoundingBox="9383,5117 11076,5052 11099,5664 9407,5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A6D63C-1C37-408D-8A0B-9042779AEB16}" emma:medium="tactile" emma:mode="ink">
              <msink:context xmlns:msink="http://schemas.microsoft.com/ink/2010/main" type="line" rotatedBoundingBox="9383,5117 11076,5052 11099,5664 9407,5728"/>
            </emma:interpretation>
          </emma:emma>
        </inkml:annotationXML>
        <inkml:traceGroup>
          <inkml:annotationXML>
            <emma:emma xmlns:emma="http://www.w3.org/2003/04/emma" version="1.0">
              <emma:interpretation id="{B67F9374-F309-4514-8D56-8464A4CF63D6}" emma:medium="tactile" emma:mode="ink">
                <msink:context xmlns:msink="http://schemas.microsoft.com/ink/2010/main" type="inkWord" rotatedBoundingBox="9390,5289 9951,5268 9963,5590 9402,56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 0 538 0,'0'0'671'0,"0"0"-477"16,0 0-45-16,0 0 48 15,0 0 18-15,0 0-84 16,0 0-55-16,-21 23 93 16,11 0-40-16,1 4-55 15,-4 1-32-15,4 0-21 16,-2-2-14-16,2-2-6 0,0 1 0 16,0-5-2-16,1-2-9 15,3-4-43 1,1-5-105-16,4-4-146 0,0-1-264 15,0-4-102-15</inkml:trace>
          <inkml:trace contextRef="#ctx0" brushRef="#br0" timeOffset="-362.44">-108-29 309 0,'0'0'281'0,"0"0"-12"0,0 0-139 16,0 0-32-16,0 0 25 15,0 0 63-15,-36-4-24 16,36 4-23-16,-1 0-2 15,1 0-18-15,0-2 8 16,-3 0-31-16,1 2-31 16,-1 0-9-16,2 0 10 15,-2 0-9-15,-2 0-20 16,0 0-16-16,-9 0 5 16,-3 0 0-16,-6 0-25 15,-1 0 5-15,2 0-5 16,-1 0 0-16,8 4 0 15,-2 0 0-15,4 2 0 0,-2-1 0 16,5 2 5-16,6-1-6 16,-1-2 0-16,1 0-8 15,4-3-14-15,0 1-12 16,9 1 10-16,10 2 24 16,8-1 13-16,0 6-13 15,2-2-7-15,-7 2 5 16,-3 4-7-16,-5 0-5 15,-5 4-7-15,-5-2 10 16,-4 0 1-16,0 0 0 16,0 0 8-16,-8-2-4 15,-11-2 6-15,0-2 24 16,-3-2 7-16,-3 0 3 16,-1-2-11-16,-8-1-13 0,8-2-9 15,0-1-1 1,2-2-28-16,14 0-48 0,6 0-74 15,4 0-113-15,0 0-88 16,13 0-451-16</inkml:trace>
        </inkml:traceGroup>
        <inkml:traceGroup>
          <inkml:annotationXML>
            <emma:emma xmlns:emma="http://www.w3.org/2003/04/emma" version="1.0">
              <emma:interpretation id="{54E5A67A-F961-4053-9B58-16BC1E894534}" emma:medium="tactile" emma:mode="ink">
                <msink:context xmlns:msink="http://schemas.microsoft.com/ink/2010/main" type="inkWord" rotatedBoundingBox="10057,5091 11076,5052 11099,5664 10081,5703"/>
              </emma:interpretation>
              <emma:one-of disjunction-type="recognition" id="oneOf1">
                <emma:interpretation id="interp1" emma:lang="" emma:confidence="1">
                  <emma:literal>'no</emma:literal>
                </emma:interpretation>
                <emma:interpretation id="interp2" emma:lang="" emma:confidence="0">
                  <emma:literal>no</emma:literal>
                </emma:interpretation>
                <emma:interpretation id="interp3" emma:lang="" emma:confidence="0">
                  <emma:literal>"no</emma:literal>
                </emma:interpretation>
                <emma:interpretation id="interp4" emma:lang="" emma:confidence="0">
                  <emma:literal>iro</emma:literal>
                </emma:interpretation>
                <emma:interpretation id="interp5" emma:lang="" emma:confidence="0">
                  <emma:literal>ino</emma:literal>
                </emma:interpretation>
              </emma:one-of>
            </emma:emma>
          </inkml:annotationXML>
          <inkml:trace contextRef="#ctx0" brushRef="#br0" timeOffset="178.28">224-147 1162 0,'0'0'653'0,"0"0"-508"0,0 0-41 16,0 0-20 0,0 0-84-16,0 0-23 0,0 0-247 15,27 5-251-15,-18 6-232 0</inkml:trace>
          <inkml:trace contextRef="#ctx0" brushRef="#br0" timeOffset="659.99">346 74 146 0,'0'0'1395'15,"0"0"-1193"-15,0 0-107 0,0 0 83 16,0 0 8-1,0 0-51-15,0 0-73 0,-17 110-41 16,8-86 4-16,-3-4-7 16,1-6-11-16,2 0 2 15,7-5-9-15,-2-4 0 16,4-1-6-16,0-4-19 16,0 0-12-16,10-9-16 15,14-9 27-15,2-7-30 16,2-5 34-16,8-4-2 15,-8 2 1-15,4 4 12 16,-10 4 11-16,-5 10 0 16,-1 4 19-16,-7 6 26 15,-5 4-11-15,1 0-16 0,-1 0-6 16,2 10 4-16,1 12 2 16,-2 2 18-16,-1 12-5 15,-4-2-8-15,0 2-3 16,0-2-5-16,0-2-15 15,-4-4 0-15,-5-10-8 16,5 5-57-16,-1-9-126 16,1-2-192-16,4-10-373 0</inkml:trace>
          <inkml:trace contextRef="#ctx0" brushRef="#br0" timeOffset="1199.47">896-51 1068 0,'0'0'591'0,"0"0"-473"16,0 0 14-16,0 0 89 16,0 0-6-16,0 0-101 15,-68 107-40-15,44-61-11 16,-2 2-7-16,-2-2-23 15,14-5-17-15,5-3-15 16,5-7 5-16,4-7-6 16,0-9 0-16,0-5-11 15,13-5 4-15,6-5 7 0,9 0 24 16,2-8-24 0,8-13-12-16,-1-4-5 0,8-11 2 15,-3-2 1-15,-1-7 4 16,4-8 1-16,-7-7 7 15,-3 3 2-15,-6-3-1 16,-7 0 1-16,-7 12 16 16,-6 7 8-16,-6 9 4 15,-3 12 6-15,0 6-5 16,0 6-16-16,-12 8-3 16,-11 0-10-16,-11 8 0 15,-5 20-1-15,-8 10-4 16,-3 5 5-16,14 7 9 0,2-2 9 15,8-4-1 1,17-9-12-16,3-8-5 0,6-8 0 16,19-9 0-16,16-6 2 15,16-4 16-15,9 0-18 16,15-32-94-16,-11 3-229 16,-15-7-996-16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97580-5E1D-498D-B5F1-648D8EC46632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9286-5CDD-4563-A701-726A0865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75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39286-5CDD-4563-A701-726A08656D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5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39286-5CDD-4563-A701-726A08656D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39286-5CDD-4563-A701-726A08656D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0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39286-5CDD-4563-A701-726A08656D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39286-5CDD-4563-A701-726A08656D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7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39286-5CDD-4563-A701-726A08656D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4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39286-5CDD-4563-A701-726A08656D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20148" r="6862" b="12889"/>
          <a:stretch/>
        </p:blipFill>
        <p:spPr>
          <a:xfrm>
            <a:off x="2712720" y="0"/>
            <a:ext cx="6675120" cy="67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5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1" y="79222"/>
            <a:ext cx="10868769" cy="61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8" y="240095"/>
            <a:ext cx="11401763" cy="1388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383" y="2501253"/>
            <a:ext cx="4717919" cy="213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56" y="319478"/>
            <a:ext cx="11198930" cy="1363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95" y="2218310"/>
            <a:ext cx="3466063" cy="3125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839" y="2338565"/>
            <a:ext cx="3165894" cy="1363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970" y="4064389"/>
            <a:ext cx="5385316" cy="14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86624" y="381252"/>
            <a:ext cx="11333727" cy="1491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506624" y="2794399"/>
            <a:ext cx="4136644" cy="2509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921952" y="2046582"/>
            <a:ext cx="2686158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01417" y="309768"/>
            <a:ext cx="10588150" cy="134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171503" y="2354544"/>
            <a:ext cx="4855703" cy="2850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289" y="4178818"/>
            <a:ext cx="827890" cy="852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417" y="2528702"/>
            <a:ext cx="3565783" cy="9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81481" y="278675"/>
            <a:ext cx="11324696" cy="1532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055807" y="2047517"/>
            <a:ext cx="2004675" cy="4054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339840" y="2117185"/>
            <a:ext cx="4254112" cy="38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732" y="2920133"/>
            <a:ext cx="3824298" cy="3233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352045"/>
            <a:ext cx="11530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Ten-Roman"/>
              </a:rPr>
              <a:t>The figure gives the speed </a:t>
            </a:r>
            <a:r>
              <a:rPr lang="en-US" sz="2400" i="1" dirty="0">
                <a:solidFill>
                  <a:srgbClr val="FF0000"/>
                </a:solidFill>
                <a:latin typeface="TimesTen-Italic"/>
              </a:rPr>
              <a:t>v</a:t>
            </a:r>
            <a:r>
              <a:rPr lang="en-US" sz="2400" i="1" dirty="0">
                <a:latin typeface="TimesTen-Italic"/>
              </a:rPr>
              <a:t> </a:t>
            </a:r>
            <a:r>
              <a:rPr lang="en-US" sz="2400" dirty="0">
                <a:latin typeface="TimesTen-Roman"/>
              </a:rPr>
              <a:t>versus time </a:t>
            </a:r>
            <a:r>
              <a:rPr lang="en-US" sz="2400" i="1" dirty="0">
                <a:solidFill>
                  <a:srgbClr val="FF0000"/>
                </a:solidFill>
                <a:latin typeface="TimesTen-Italic"/>
              </a:rPr>
              <a:t>t</a:t>
            </a:r>
            <a:r>
              <a:rPr lang="en-US" sz="2400" i="1" dirty="0">
                <a:latin typeface="TimesTen-Italic"/>
              </a:rPr>
              <a:t> </a:t>
            </a:r>
            <a:r>
              <a:rPr lang="en-US" sz="2400" dirty="0">
                <a:latin typeface="TimesTen-Roman"/>
              </a:rPr>
              <a:t>for a 0.500 kg object of radius 6.00 cm that rolls smoothly down a 30° ramp. The scale on the velocity axis is set by </a:t>
            </a:r>
            <a:r>
              <a:rPr lang="en-US" sz="2400" i="1" dirty="0">
                <a:latin typeface="TimesTen-Italic"/>
              </a:rPr>
              <a:t>v</a:t>
            </a:r>
            <a:r>
              <a:rPr lang="en-US" sz="2400" i="1" baseline="-25000" dirty="0">
                <a:latin typeface="TimesTen-Italic"/>
              </a:rPr>
              <a:t>s</a:t>
            </a:r>
            <a:r>
              <a:rPr lang="en-US" sz="2400" i="1" dirty="0">
                <a:latin typeface="TimesTen-Italic"/>
              </a:rPr>
              <a:t> </a:t>
            </a:r>
            <a:r>
              <a:rPr lang="en-US" sz="2400" dirty="0">
                <a:latin typeface="MathematicalPi-One"/>
              </a:rPr>
              <a:t>= </a:t>
            </a:r>
            <a:r>
              <a:rPr lang="en-US" sz="2400" dirty="0">
                <a:latin typeface="TimesTen-Roman"/>
              </a:rPr>
              <a:t>4.0 m/s. What is the rotational inertia of the object?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513" y="1776885"/>
            <a:ext cx="3121439" cy="7881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792880" y="1827499"/>
              <a:ext cx="606240" cy="228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1021" y="1815656"/>
                <a:ext cx="629958" cy="2526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14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20" y="187997"/>
            <a:ext cx="11356245" cy="9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14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 solid brass ball of mass 0.280 g will roll smoothly along a loop-the-loop track when released from rest along the straight section. The circular loop has radius R = 14.0 cm, and the ball has radius r &lt;&lt; R. (a) What is h if the ball is on the verge of leaving the track when it reaches the top of the loop?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10" y="2296046"/>
            <a:ext cx="4226010" cy="319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010" y="3183060"/>
            <a:ext cx="5479289" cy="562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6138713" y="3972883"/>
            <a:ext cx="4104430" cy="524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0596" y="4762091"/>
            <a:ext cx="1743723" cy="421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8713" y="5486606"/>
            <a:ext cx="3853460" cy="711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39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"/>
    </mc:Choice>
    <mc:Fallback xmlns="">
      <p:transition spd="slow" advTm="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20148" r="6862" b="60398"/>
          <a:stretch/>
        </p:blipFill>
        <p:spPr>
          <a:xfrm>
            <a:off x="325120" y="71121"/>
            <a:ext cx="11643360" cy="34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0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1"/>
          <a:stretch/>
        </p:blipFill>
        <p:spPr>
          <a:xfrm>
            <a:off x="350271" y="167029"/>
            <a:ext cx="11587729" cy="65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4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5"/>
          <a:stretch/>
        </p:blipFill>
        <p:spPr>
          <a:xfrm>
            <a:off x="937744" y="284480"/>
            <a:ext cx="9494769" cy="401195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" y="4644197"/>
            <a:ext cx="11254256" cy="19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7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39098" r="6862" b="47093"/>
          <a:stretch/>
        </p:blipFill>
        <p:spPr>
          <a:xfrm>
            <a:off x="81280" y="111760"/>
            <a:ext cx="12110720" cy="25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" y="1123735"/>
            <a:ext cx="11670857" cy="38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8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51697" r="6862" b="31470"/>
          <a:stretch/>
        </p:blipFill>
        <p:spPr>
          <a:xfrm>
            <a:off x="132080" y="121920"/>
            <a:ext cx="11988800" cy="30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7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84" y="122040"/>
            <a:ext cx="7752696" cy="66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67824" r="6862" b="12889"/>
          <a:stretch/>
        </p:blipFill>
        <p:spPr>
          <a:xfrm>
            <a:off x="152400" y="132080"/>
            <a:ext cx="11938000" cy="34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9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2|0.2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generalbusiness" value=""/>
</sisl>
</file>

<file path=customXml/itemProps1.xml><?xml version="1.0" encoding="utf-8"?>
<ds:datastoreItem xmlns:ds="http://schemas.openxmlformats.org/officeDocument/2006/customXml" ds:itemID="{DB072BB4-B41E-4DCD-9342-652B95042D5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5327</TotalTime>
  <Words>128</Words>
  <Application>Microsoft Office PowerPoint</Application>
  <PresentationFormat>Widescreen</PresentationFormat>
  <Paragraphs>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MathematicalPi-One</vt:lpstr>
      <vt:lpstr>TimesTen-Italic</vt:lpstr>
      <vt:lpstr>TimesTen-Roman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Al-Abdullah</dc:creator>
  <cp:lastModifiedBy>Muhammad Ashraf Gondal</cp:lastModifiedBy>
  <cp:revision>150</cp:revision>
  <dcterms:created xsi:type="dcterms:W3CDTF">2018-07-15T17:09:29Z</dcterms:created>
  <dcterms:modified xsi:type="dcterms:W3CDTF">2022-09-16T21:32:01Z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56e544c3-50b8-4880-9bf3-571a3a2a9cdb</vt:lpwstr>
  </property>
  <property fmtid="{D5CDD505-2E9C-101B-9397-08002B2CF9AE}" pid="3" name="bjClsUserRVM">
    <vt:lpwstr>[]</vt:lpwstr>
  </property>
  <property fmtid="{D5CDD505-2E9C-101B-9397-08002B2CF9AE}" pid="4" name="bjSaver">
    <vt:lpwstr>+sVF+UISGosPmj1VSgirtL9eZ+9MOTUp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6" name="bjDocumentLabelXML-0">
    <vt:lpwstr>ames.com/2008/01/sie/internal/label"&gt;&lt;element uid="id_classification_generalbusiness" value="" /&gt;&lt;/sisl&gt;</vt:lpwstr>
  </property>
  <property fmtid="{D5CDD505-2E9C-101B-9397-08002B2CF9AE}" pid="7" name="bjDocumentSecurityLabel">
    <vt:lpwstr>Internal</vt:lpwstr>
  </property>
</Properties>
</file>