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515" r:id="rId3"/>
    <p:sldId id="508" r:id="rId4"/>
    <p:sldId id="509" r:id="rId5"/>
    <p:sldId id="512" r:id="rId6"/>
    <p:sldId id="513" r:id="rId7"/>
    <p:sldId id="510" r:id="rId8"/>
    <p:sldId id="498" r:id="rId9"/>
    <p:sldId id="511" r:id="rId10"/>
    <p:sldId id="516" r:id="rId11"/>
    <p:sldId id="543" r:id="rId12"/>
    <p:sldId id="542" r:id="rId13"/>
    <p:sldId id="537" r:id="rId14"/>
    <p:sldId id="526" r:id="rId15"/>
    <p:sldId id="538" r:id="rId16"/>
    <p:sldId id="539" r:id="rId17"/>
    <p:sldId id="540" r:id="rId18"/>
    <p:sldId id="541" r:id="rId19"/>
    <p:sldId id="517" r:id="rId20"/>
    <p:sldId id="518" r:id="rId21"/>
    <p:sldId id="435" r:id="rId22"/>
    <p:sldId id="544" r:id="rId23"/>
    <p:sldId id="519" r:id="rId24"/>
    <p:sldId id="545" r:id="rId25"/>
    <p:sldId id="547" r:id="rId26"/>
    <p:sldId id="546" r:id="rId27"/>
    <p:sldId id="521" r:id="rId28"/>
    <p:sldId id="529" r:id="rId29"/>
    <p:sldId id="530" r:id="rId30"/>
    <p:sldId id="531" r:id="rId31"/>
    <p:sldId id="532" r:id="rId32"/>
    <p:sldId id="533" r:id="rId33"/>
    <p:sldId id="534" r:id="rId34"/>
    <p:sldId id="535" r:id="rId35"/>
    <p:sldId id="536" r:id="rId36"/>
    <p:sldId id="52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15167-069C-47F5-A8B8-5AD4005CAA04}" v="35" dt="2020-12-08T07:57:13.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ar Kunwar" userId="d244fb764aa03eb0" providerId="LiveId" clId="{CF315167-069C-47F5-A8B8-5AD4005CAA04}"/>
    <pc:docChg chg="custSel addSld delSld modSld sldOrd">
      <pc:chgData name="Shankar Kunwar" userId="d244fb764aa03eb0" providerId="LiveId" clId="{CF315167-069C-47F5-A8B8-5AD4005CAA04}" dt="2020-12-08T07:57:36.264" v="338" actId="1076"/>
      <pc:docMkLst>
        <pc:docMk/>
      </pc:docMkLst>
      <pc:sldChg chg="delSp modSp mod">
        <pc:chgData name="Shankar Kunwar" userId="d244fb764aa03eb0" providerId="LiveId" clId="{CF315167-069C-47F5-A8B8-5AD4005CAA04}" dt="2020-12-08T06:57:06.925" v="321" actId="1076"/>
        <pc:sldMkLst>
          <pc:docMk/>
          <pc:sldMk cId="0" sldId="435"/>
        </pc:sldMkLst>
        <pc:grpChg chg="del">
          <ac:chgData name="Shankar Kunwar" userId="d244fb764aa03eb0" providerId="LiveId" clId="{CF315167-069C-47F5-A8B8-5AD4005CAA04}" dt="2020-12-08T06:57:02.873" v="320" actId="478"/>
          <ac:grpSpMkLst>
            <pc:docMk/>
            <pc:sldMk cId="0" sldId="435"/>
            <ac:grpSpMk id="6" creationId="{00000000-0000-0000-0000-000000000000}"/>
          </ac:grpSpMkLst>
        </pc:grpChg>
        <pc:grpChg chg="mod">
          <ac:chgData name="Shankar Kunwar" userId="d244fb764aa03eb0" providerId="LiveId" clId="{CF315167-069C-47F5-A8B8-5AD4005CAA04}" dt="2020-12-08T06:57:06.925" v="321" actId="1076"/>
          <ac:grpSpMkLst>
            <pc:docMk/>
            <pc:sldMk cId="0" sldId="435"/>
            <ac:grpSpMk id="9" creationId="{00000000-0000-0000-0000-000000000000}"/>
          </ac:grpSpMkLst>
        </pc:grpChg>
      </pc:sldChg>
      <pc:sldChg chg="del">
        <pc:chgData name="Shankar Kunwar" userId="d244fb764aa03eb0" providerId="LiveId" clId="{CF315167-069C-47F5-A8B8-5AD4005CAA04}" dt="2020-12-06T06:02:02.400" v="20" actId="47"/>
        <pc:sldMkLst>
          <pc:docMk/>
          <pc:sldMk cId="0" sldId="438"/>
        </pc:sldMkLst>
      </pc:sldChg>
      <pc:sldChg chg="delSp mod">
        <pc:chgData name="Shankar Kunwar" userId="d244fb764aa03eb0" providerId="LiveId" clId="{CF315167-069C-47F5-A8B8-5AD4005CAA04}" dt="2020-12-08T06:57:42.068" v="323" actId="478"/>
        <pc:sldMkLst>
          <pc:docMk/>
          <pc:sldMk cId="0" sldId="519"/>
        </pc:sldMkLst>
        <pc:spChg chg="del">
          <ac:chgData name="Shankar Kunwar" userId="d244fb764aa03eb0" providerId="LiveId" clId="{CF315167-069C-47F5-A8B8-5AD4005CAA04}" dt="2020-12-08T06:57:42.068" v="323" actId="478"/>
          <ac:spMkLst>
            <pc:docMk/>
            <pc:sldMk cId="0" sldId="519"/>
            <ac:spMk id="6" creationId="{00000000-0000-0000-0000-000000000000}"/>
          </ac:spMkLst>
        </pc:spChg>
        <pc:spChg chg="del">
          <ac:chgData name="Shankar Kunwar" userId="d244fb764aa03eb0" providerId="LiveId" clId="{CF315167-069C-47F5-A8B8-5AD4005CAA04}" dt="2020-12-08T06:57:42.068" v="323" actId="478"/>
          <ac:spMkLst>
            <pc:docMk/>
            <pc:sldMk cId="0" sldId="519"/>
            <ac:spMk id="7" creationId="{00000000-0000-0000-0000-000000000000}"/>
          </ac:spMkLst>
        </pc:spChg>
      </pc:sldChg>
      <pc:sldChg chg="delSp mod delAnim">
        <pc:chgData name="Shankar Kunwar" userId="d244fb764aa03eb0" providerId="LiveId" clId="{CF315167-069C-47F5-A8B8-5AD4005CAA04}" dt="2020-12-06T05:59:59.274" v="2" actId="478"/>
        <pc:sldMkLst>
          <pc:docMk/>
          <pc:sldMk cId="0" sldId="526"/>
        </pc:sldMkLst>
        <pc:spChg chg="del">
          <ac:chgData name="Shankar Kunwar" userId="d244fb764aa03eb0" providerId="LiveId" clId="{CF315167-069C-47F5-A8B8-5AD4005CAA04}" dt="2020-12-06T05:59:59.274" v="2" actId="478"/>
          <ac:spMkLst>
            <pc:docMk/>
            <pc:sldMk cId="0" sldId="526"/>
            <ac:spMk id="6" creationId="{00000000-0000-0000-0000-000000000000}"/>
          </ac:spMkLst>
        </pc:spChg>
        <pc:picChg chg="del">
          <ac:chgData name="Shankar Kunwar" userId="d244fb764aa03eb0" providerId="LiveId" clId="{CF315167-069C-47F5-A8B8-5AD4005CAA04}" dt="2020-12-06T05:59:56.857" v="1" actId="478"/>
          <ac:picMkLst>
            <pc:docMk/>
            <pc:sldMk cId="0" sldId="526"/>
            <ac:picMk id="52226" creationId="{00000000-0000-0000-0000-000000000000}"/>
          </ac:picMkLst>
        </pc:picChg>
      </pc:sldChg>
      <pc:sldChg chg="delSp modSp add mod delAnim">
        <pc:chgData name="Shankar Kunwar" userId="d244fb764aa03eb0" providerId="LiveId" clId="{CF315167-069C-47F5-A8B8-5AD4005CAA04}" dt="2020-12-06T06:00:15.344" v="4" actId="1076"/>
        <pc:sldMkLst>
          <pc:docMk/>
          <pc:sldMk cId="2173644402" sldId="538"/>
        </pc:sldMkLst>
        <pc:spChg chg="del">
          <ac:chgData name="Shankar Kunwar" userId="d244fb764aa03eb0" providerId="LiveId" clId="{CF315167-069C-47F5-A8B8-5AD4005CAA04}" dt="2020-12-06T06:00:10.449" v="3" actId="478"/>
          <ac:spMkLst>
            <pc:docMk/>
            <pc:sldMk cId="2173644402" sldId="538"/>
            <ac:spMk id="2" creationId="{00000000-0000-0000-0000-000000000000}"/>
          </ac:spMkLst>
        </pc:spChg>
        <pc:spChg chg="mod">
          <ac:chgData name="Shankar Kunwar" userId="d244fb764aa03eb0" providerId="LiveId" clId="{CF315167-069C-47F5-A8B8-5AD4005CAA04}" dt="2020-12-06T06:00:15.344" v="4" actId="1076"/>
          <ac:spMkLst>
            <pc:docMk/>
            <pc:sldMk cId="2173644402" sldId="538"/>
            <ac:spMk id="6" creationId="{00000000-0000-0000-0000-000000000000}"/>
          </ac:spMkLst>
        </pc:spChg>
        <pc:picChg chg="del">
          <ac:chgData name="Shankar Kunwar" userId="d244fb764aa03eb0" providerId="LiveId" clId="{CF315167-069C-47F5-A8B8-5AD4005CAA04}" dt="2020-12-06T06:00:10.449" v="3" actId="478"/>
          <ac:picMkLst>
            <pc:docMk/>
            <pc:sldMk cId="2173644402" sldId="538"/>
            <ac:picMk id="4" creationId="{00000000-0000-0000-0000-000000000000}"/>
          </ac:picMkLst>
        </pc:picChg>
        <pc:picChg chg="mod">
          <ac:chgData name="Shankar Kunwar" userId="d244fb764aa03eb0" providerId="LiveId" clId="{CF315167-069C-47F5-A8B8-5AD4005CAA04}" dt="2020-12-06T06:00:15.344" v="4" actId="1076"/>
          <ac:picMkLst>
            <pc:docMk/>
            <pc:sldMk cId="2173644402" sldId="538"/>
            <ac:picMk id="52226" creationId="{00000000-0000-0000-0000-000000000000}"/>
          </ac:picMkLst>
        </pc:picChg>
      </pc:sldChg>
      <pc:sldChg chg="delSp add mod ord">
        <pc:chgData name="Shankar Kunwar" userId="d244fb764aa03eb0" providerId="LiveId" clId="{CF315167-069C-47F5-A8B8-5AD4005CAA04}" dt="2020-12-06T06:00:42.784" v="9"/>
        <pc:sldMkLst>
          <pc:docMk/>
          <pc:sldMk cId="2917486414" sldId="539"/>
        </pc:sldMkLst>
        <pc:spChg chg="del">
          <ac:chgData name="Shankar Kunwar" userId="d244fb764aa03eb0" providerId="LiveId" clId="{CF315167-069C-47F5-A8B8-5AD4005CAA04}" dt="2020-12-06T06:00:35.716" v="6" actId="478"/>
          <ac:spMkLst>
            <pc:docMk/>
            <pc:sldMk cId="2917486414" sldId="539"/>
            <ac:spMk id="2" creationId="{00000000-0000-0000-0000-000000000000}"/>
          </ac:spMkLst>
        </pc:spChg>
        <pc:grpChg chg="del">
          <ac:chgData name="Shankar Kunwar" userId="d244fb764aa03eb0" providerId="LiveId" clId="{CF315167-069C-47F5-A8B8-5AD4005CAA04}" dt="2020-12-06T06:00:39.229" v="7" actId="478"/>
          <ac:grpSpMkLst>
            <pc:docMk/>
            <pc:sldMk cId="2917486414" sldId="539"/>
            <ac:grpSpMk id="5" creationId="{00000000-0000-0000-0000-000000000000}"/>
          </ac:grpSpMkLst>
        </pc:grpChg>
      </pc:sldChg>
      <pc:sldChg chg="delSp modSp add mod ord">
        <pc:chgData name="Shankar Kunwar" userId="d244fb764aa03eb0" providerId="LiveId" clId="{CF315167-069C-47F5-A8B8-5AD4005CAA04}" dt="2020-12-06T06:01:54.654" v="19" actId="478"/>
        <pc:sldMkLst>
          <pc:docMk/>
          <pc:sldMk cId="1168143185" sldId="540"/>
        </pc:sldMkLst>
        <pc:spChg chg="del">
          <ac:chgData name="Shankar Kunwar" userId="d244fb764aa03eb0" providerId="LiveId" clId="{CF315167-069C-47F5-A8B8-5AD4005CAA04}" dt="2020-12-06T06:01:54.654" v="19" actId="478"/>
          <ac:spMkLst>
            <pc:docMk/>
            <pc:sldMk cId="1168143185" sldId="540"/>
            <ac:spMk id="2" creationId="{00000000-0000-0000-0000-000000000000}"/>
          </ac:spMkLst>
        </pc:spChg>
        <pc:spChg chg="del">
          <ac:chgData name="Shankar Kunwar" userId="d244fb764aa03eb0" providerId="LiveId" clId="{CF315167-069C-47F5-A8B8-5AD4005CAA04}" dt="2020-12-06T06:01:09.968" v="11" actId="478"/>
          <ac:spMkLst>
            <pc:docMk/>
            <pc:sldMk cId="1168143185" sldId="540"/>
            <ac:spMk id="6" creationId="{00000000-0000-0000-0000-000000000000}"/>
          </ac:spMkLst>
        </pc:spChg>
        <pc:grpChg chg="mod">
          <ac:chgData name="Shankar Kunwar" userId="d244fb764aa03eb0" providerId="LiveId" clId="{CF315167-069C-47F5-A8B8-5AD4005CAA04}" dt="2020-12-06T06:01:24.239" v="14" actId="1076"/>
          <ac:grpSpMkLst>
            <pc:docMk/>
            <pc:sldMk cId="1168143185" sldId="540"/>
            <ac:grpSpMk id="5" creationId="{00000000-0000-0000-0000-000000000000}"/>
          </ac:grpSpMkLst>
        </pc:grpChg>
      </pc:sldChg>
      <pc:sldChg chg="delSp modSp add mod">
        <pc:chgData name="Shankar Kunwar" userId="d244fb764aa03eb0" providerId="LiveId" clId="{CF315167-069C-47F5-A8B8-5AD4005CAA04}" dt="2020-12-06T06:01:45.662" v="18" actId="57"/>
        <pc:sldMkLst>
          <pc:docMk/>
          <pc:sldMk cId="615163729" sldId="541"/>
        </pc:sldMkLst>
        <pc:spChg chg="mod">
          <ac:chgData name="Shankar Kunwar" userId="d244fb764aa03eb0" providerId="LiveId" clId="{CF315167-069C-47F5-A8B8-5AD4005CAA04}" dt="2020-12-06T06:01:45.662" v="18" actId="57"/>
          <ac:spMkLst>
            <pc:docMk/>
            <pc:sldMk cId="615163729" sldId="541"/>
            <ac:spMk id="2" creationId="{00000000-0000-0000-0000-000000000000}"/>
          </ac:spMkLst>
        </pc:spChg>
        <pc:grpChg chg="del">
          <ac:chgData name="Shankar Kunwar" userId="d244fb764aa03eb0" providerId="LiveId" clId="{CF315167-069C-47F5-A8B8-5AD4005CAA04}" dt="2020-12-06T06:01:38.662" v="16" actId="478"/>
          <ac:grpSpMkLst>
            <pc:docMk/>
            <pc:sldMk cId="615163729" sldId="541"/>
            <ac:grpSpMk id="5" creationId="{00000000-0000-0000-0000-000000000000}"/>
          </ac:grpSpMkLst>
        </pc:grpChg>
      </pc:sldChg>
      <pc:sldChg chg="addSp delSp modSp add mod delAnim modAnim">
        <pc:chgData name="Shankar Kunwar" userId="d244fb764aa03eb0" providerId="LiveId" clId="{CF315167-069C-47F5-A8B8-5AD4005CAA04}" dt="2020-12-08T06:01:51.698" v="314"/>
        <pc:sldMkLst>
          <pc:docMk/>
          <pc:sldMk cId="4217848676" sldId="542"/>
        </pc:sldMkLst>
        <pc:spChg chg="add mod">
          <ac:chgData name="Shankar Kunwar" userId="d244fb764aa03eb0" providerId="LiveId" clId="{CF315167-069C-47F5-A8B8-5AD4005CAA04}" dt="2020-12-08T06:01:27.059" v="297" actId="20577"/>
          <ac:spMkLst>
            <pc:docMk/>
            <pc:sldMk cId="4217848676" sldId="542"/>
            <ac:spMk id="203" creationId="{298B589A-F04C-41C9-A848-A40AC149362A}"/>
          </ac:spMkLst>
        </pc:spChg>
        <pc:spChg chg="add mod">
          <ac:chgData name="Shankar Kunwar" userId="d244fb764aa03eb0" providerId="LiveId" clId="{CF315167-069C-47F5-A8B8-5AD4005CAA04}" dt="2020-12-08T06:01:40.688" v="313" actId="20577"/>
          <ac:spMkLst>
            <pc:docMk/>
            <pc:sldMk cId="4217848676" sldId="542"/>
            <ac:spMk id="211" creationId="{7D5E61B1-1809-4313-A7AE-385994768061}"/>
          </ac:spMkLst>
        </pc:spChg>
        <pc:spChg chg="add mod">
          <ac:chgData name="Shankar Kunwar" userId="d244fb764aa03eb0" providerId="LiveId" clId="{CF315167-069C-47F5-A8B8-5AD4005CAA04}" dt="2020-12-08T06:01:09.679" v="269"/>
          <ac:spMkLst>
            <pc:docMk/>
            <pc:sldMk cId="4217848676" sldId="542"/>
            <ac:spMk id="213" creationId="{B6C31C97-A761-4DEE-BC75-05ED64F5B25C}"/>
          </ac:spMkLst>
        </pc:spChg>
        <pc:spChg chg="add mod">
          <ac:chgData name="Shankar Kunwar" userId="d244fb764aa03eb0" providerId="LiveId" clId="{CF315167-069C-47F5-A8B8-5AD4005CAA04}" dt="2020-12-08T06:01:09.679" v="269"/>
          <ac:spMkLst>
            <pc:docMk/>
            <pc:sldMk cId="4217848676" sldId="542"/>
            <ac:spMk id="227" creationId="{1B546DEC-9E8B-4400-B282-DB5260EDAB1A}"/>
          </ac:spMkLst>
        </pc:spChg>
        <pc:grpChg chg="mod">
          <ac:chgData name="Shankar Kunwar" userId="d244fb764aa03eb0" providerId="LiveId" clId="{CF315167-069C-47F5-A8B8-5AD4005CAA04}" dt="2020-12-08T05:55:18.998" v="35" actId="1076"/>
          <ac:grpSpMkLst>
            <pc:docMk/>
            <pc:sldMk cId="4217848676" sldId="542"/>
            <ac:grpSpMk id="2" creationId="{00000000-0000-0000-0000-000000000000}"/>
          </ac:grpSpMkLst>
        </pc:grpChg>
        <pc:grpChg chg="mod">
          <ac:chgData name="Shankar Kunwar" userId="d244fb764aa03eb0" providerId="LiveId" clId="{CF315167-069C-47F5-A8B8-5AD4005CAA04}" dt="2020-12-08T05:52:08.028" v="23" actId="1076"/>
          <ac:grpSpMkLst>
            <pc:docMk/>
            <pc:sldMk cId="4217848676" sldId="542"/>
            <ac:grpSpMk id="22" creationId="{00000000-0000-0000-0000-000000000000}"/>
          </ac:grpSpMkLst>
        </pc:grpChg>
        <pc:grpChg chg="del">
          <ac:chgData name="Shankar Kunwar" userId="d244fb764aa03eb0" providerId="LiveId" clId="{CF315167-069C-47F5-A8B8-5AD4005CAA04}" dt="2020-12-08T05:51:54.625" v="22" actId="478"/>
          <ac:grpSpMkLst>
            <pc:docMk/>
            <pc:sldMk cId="4217848676" sldId="542"/>
            <ac:grpSpMk id="30" creationId="{00000000-0000-0000-0000-000000000000}"/>
          </ac:grpSpMkLst>
        </pc:grpChg>
        <pc:grpChg chg="del">
          <ac:chgData name="Shankar Kunwar" userId="d244fb764aa03eb0" providerId="LiveId" clId="{CF315167-069C-47F5-A8B8-5AD4005CAA04}" dt="2020-12-08T05:54:14.098" v="31" actId="478"/>
          <ac:grpSpMkLst>
            <pc:docMk/>
            <pc:sldMk cId="4217848676" sldId="542"/>
            <ac:grpSpMk id="39" creationId="{00000000-0000-0000-0000-000000000000}"/>
          </ac:grpSpMkLst>
        </pc:grpChg>
        <pc:grpChg chg="del">
          <ac:chgData name="Shankar Kunwar" userId="d244fb764aa03eb0" providerId="LiveId" clId="{CF315167-069C-47F5-A8B8-5AD4005CAA04}" dt="2020-12-08T05:54:14.098" v="31" actId="478"/>
          <ac:grpSpMkLst>
            <pc:docMk/>
            <pc:sldMk cId="4217848676" sldId="542"/>
            <ac:grpSpMk id="40" creationId="{00000000-0000-0000-0000-000000000000}"/>
          </ac:grpSpMkLst>
        </pc:grpChg>
        <pc:grpChg chg="del">
          <ac:chgData name="Shankar Kunwar" userId="d244fb764aa03eb0" providerId="LiveId" clId="{CF315167-069C-47F5-A8B8-5AD4005CAA04}" dt="2020-12-08T05:54:14.098" v="31" actId="478"/>
          <ac:grpSpMkLst>
            <pc:docMk/>
            <pc:sldMk cId="4217848676" sldId="542"/>
            <ac:grpSpMk id="41" creationId="{00000000-0000-0000-0000-000000000000}"/>
          </ac:grpSpMkLst>
        </pc:grpChg>
        <pc:graphicFrameChg chg="del">
          <ac:chgData name="Shankar Kunwar" userId="d244fb764aa03eb0" providerId="LiveId" clId="{CF315167-069C-47F5-A8B8-5AD4005CAA04}" dt="2020-12-08T05:54:14.098" v="31" actId="478"/>
          <ac:graphicFrameMkLst>
            <pc:docMk/>
            <pc:sldMk cId="4217848676" sldId="542"/>
            <ac:graphicFrameMk id="34" creationId="{00000000-0000-0000-0000-000000000000}"/>
          </ac:graphicFrameMkLst>
        </pc:graphicFrameChg>
        <pc:cxnChg chg="add mod">
          <ac:chgData name="Shankar Kunwar" userId="d244fb764aa03eb0" providerId="LiveId" clId="{CF315167-069C-47F5-A8B8-5AD4005CAA04}" dt="2020-12-08T06:01:09.679" v="269"/>
          <ac:cxnSpMkLst>
            <pc:docMk/>
            <pc:sldMk cId="4217848676" sldId="542"/>
            <ac:cxnSpMk id="212" creationId="{C683DE96-98F2-4F5B-AD48-B3FE43580803}"/>
          </ac:cxnSpMkLst>
        </pc:cxnChg>
        <pc:cxnChg chg="add mod">
          <ac:chgData name="Shankar Kunwar" userId="d244fb764aa03eb0" providerId="LiveId" clId="{CF315167-069C-47F5-A8B8-5AD4005CAA04}" dt="2020-12-08T06:01:51.698" v="314"/>
          <ac:cxnSpMkLst>
            <pc:docMk/>
            <pc:sldMk cId="4217848676" sldId="542"/>
            <ac:cxnSpMk id="214" creationId="{26A3EF18-1A92-4903-B529-1CA23819B2F9}"/>
          </ac:cxnSpMkLst>
        </pc:cxnChg>
        <pc:cxnChg chg="mod">
          <ac:chgData name="Shankar Kunwar" userId="d244fb764aa03eb0" providerId="LiveId" clId="{CF315167-069C-47F5-A8B8-5AD4005CAA04}" dt="2020-12-08T05:51:54.625" v="22" actId="478"/>
          <ac:cxnSpMkLst>
            <pc:docMk/>
            <pc:sldMk cId="4217848676" sldId="542"/>
            <ac:cxnSpMk id="309" creationId="{00000000-0000-0000-0000-000000000000}"/>
          </ac:cxnSpMkLst>
        </pc:cxnChg>
        <pc:cxnChg chg="mod">
          <ac:chgData name="Shankar Kunwar" userId="d244fb764aa03eb0" providerId="LiveId" clId="{CF315167-069C-47F5-A8B8-5AD4005CAA04}" dt="2020-12-08T05:51:54.625" v="22" actId="478"/>
          <ac:cxnSpMkLst>
            <pc:docMk/>
            <pc:sldMk cId="4217848676" sldId="542"/>
            <ac:cxnSpMk id="316" creationId="{00000000-0000-0000-0000-000000000000}"/>
          </ac:cxnSpMkLst>
        </pc:cxnChg>
        <pc:cxnChg chg="mod">
          <ac:chgData name="Shankar Kunwar" userId="d244fb764aa03eb0" providerId="LiveId" clId="{CF315167-069C-47F5-A8B8-5AD4005CAA04}" dt="2020-12-08T05:51:54.625" v="22" actId="478"/>
          <ac:cxnSpMkLst>
            <pc:docMk/>
            <pc:sldMk cId="4217848676" sldId="542"/>
            <ac:cxnSpMk id="329" creationId="{00000000-0000-0000-0000-000000000000}"/>
          </ac:cxnSpMkLst>
        </pc:cxnChg>
        <pc:cxnChg chg="mod">
          <ac:chgData name="Shankar Kunwar" userId="d244fb764aa03eb0" providerId="LiveId" clId="{CF315167-069C-47F5-A8B8-5AD4005CAA04}" dt="2020-12-08T05:51:54.625" v="22" actId="478"/>
          <ac:cxnSpMkLst>
            <pc:docMk/>
            <pc:sldMk cId="4217848676" sldId="542"/>
            <ac:cxnSpMk id="336" creationId="{00000000-0000-0000-0000-000000000000}"/>
          </ac:cxnSpMkLst>
        </pc:cxnChg>
      </pc:sldChg>
      <pc:sldChg chg="addSp delSp modSp add mod delAnim modAnim">
        <pc:chgData name="Shankar Kunwar" userId="d244fb764aa03eb0" providerId="LiveId" clId="{CF315167-069C-47F5-A8B8-5AD4005CAA04}" dt="2020-12-08T06:10:23.690" v="316"/>
        <pc:sldMkLst>
          <pc:docMk/>
          <pc:sldMk cId="3552764103" sldId="543"/>
        </pc:sldMkLst>
        <pc:spChg chg="add mod">
          <ac:chgData name="Shankar Kunwar" userId="d244fb764aa03eb0" providerId="LiveId" clId="{CF315167-069C-47F5-A8B8-5AD4005CAA04}" dt="2020-12-08T05:58:34.647" v="123" actId="20577"/>
          <ac:spMkLst>
            <pc:docMk/>
            <pc:sldMk cId="3552764103" sldId="543"/>
            <ac:spMk id="3" creationId="{C9D32BC9-4797-4C5A-A5DB-CE79E65675DF}"/>
          </ac:spMkLst>
        </pc:spChg>
        <pc:spChg chg="add mod">
          <ac:chgData name="Shankar Kunwar" userId="d244fb764aa03eb0" providerId="LiveId" clId="{CF315167-069C-47F5-A8B8-5AD4005CAA04}" dt="2020-12-08T06:00:04.603" v="258" actId="1076"/>
          <ac:spMkLst>
            <pc:docMk/>
            <pc:sldMk cId="3552764103" sldId="543"/>
            <ac:spMk id="6" creationId="{7FC35363-B17B-4F40-9849-D2816653AC90}"/>
          </ac:spMkLst>
        </pc:spChg>
        <pc:spChg chg="add mod">
          <ac:chgData name="Shankar Kunwar" userId="d244fb764aa03eb0" providerId="LiveId" clId="{CF315167-069C-47F5-A8B8-5AD4005CAA04}" dt="2020-12-08T05:59:42.545" v="253" actId="20577"/>
          <ac:spMkLst>
            <pc:docMk/>
            <pc:sldMk cId="3552764103" sldId="543"/>
            <ac:spMk id="203" creationId="{36F7AFDC-8047-4FFF-8AD1-BB75003DB9EC}"/>
          </ac:spMkLst>
        </pc:spChg>
        <pc:spChg chg="add mod">
          <ac:chgData name="Shankar Kunwar" userId="d244fb764aa03eb0" providerId="LiveId" clId="{CF315167-069C-47F5-A8B8-5AD4005CAA04}" dt="2020-12-08T06:00:50.234" v="268" actId="58"/>
          <ac:spMkLst>
            <pc:docMk/>
            <pc:sldMk cId="3552764103" sldId="543"/>
            <ac:spMk id="212" creationId="{FDB99C87-8424-4E2B-B6FB-A3B3F2DF794F}"/>
          </ac:spMkLst>
        </pc:spChg>
        <pc:grpChg chg="del">
          <ac:chgData name="Shankar Kunwar" userId="d244fb764aa03eb0" providerId="LiveId" clId="{CF315167-069C-47F5-A8B8-5AD4005CAA04}" dt="2020-12-08T05:52:23.812" v="26" actId="478"/>
          <ac:grpSpMkLst>
            <pc:docMk/>
            <pc:sldMk cId="3552764103" sldId="543"/>
            <ac:grpSpMk id="22" creationId="{00000000-0000-0000-0000-000000000000}"/>
          </ac:grpSpMkLst>
        </pc:grpChg>
        <pc:grpChg chg="mod">
          <ac:chgData name="Shankar Kunwar" userId="d244fb764aa03eb0" providerId="LiveId" clId="{CF315167-069C-47F5-A8B8-5AD4005CAA04}" dt="2020-12-08T05:52:29.371" v="27" actId="1076"/>
          <ac:grpSpMkLst>
            <pc:docMk/>
            <pc:sldMk cId="3552764103" sldId="543"/>
            <ac:grpSpMk id="30" creationId="{00000000-0000-0000-0000-000000000000}"/>
          </ac:grpSpMkLst>
        </pc:grpChg>
        <pc:grpChg chg="del">
          <ac:chgData name="Shankar Kunwar" userId="d244fb764aa03eb0" providerId="LiveId" clId="{CF315167-069C-47F5-A8B8-5AD4005CAA04}" dt="2020-12-08T05:52:37.094" v="28" actId="478"/>
          <ac:grpSpMkLst>
            <pc:docMk/>
            <pc:sldMk cId="3552764103" sldId="543"/>
            <ac:grpSpMk id="39" creationId="{00000000-0000-0000-0000-000000000000}"/>
          </ac:grpSpMkLst>
        </pc:grpChg>
        <pc:grpChg chg="del">
          <ac:chgData name="Shankar Kunwar" userId="d244fb764aa03eb0" providerId="LiveId" clId="{CF315167-069C-47F5-A8B8-5AD4005CAA04}" dt="2020-12-08T05:52:37.094" v="28" actId="478"/>
          <ac:grpSpMkLst>
            <pc:docMk/>
            <pc:sldMk cId="3552764103" sldId="543"/>
            <ac:grpSpMk id="40" creationId="{00000000-0000-0000-0000-000000000000}"/>
          </ac:grpSpMkLst>
        </pc:grpChg>
        <pc:grpChg chg="del">
          <ac:chgData name="Shankar Kunwar" userId="d244fb764aa03eb0" providerId="LiveId" clId="{CF315167-069C-47F5-A8B8-5AD4005CAA04}" dt="2020-12-08T05:52:37.094" v="28" actId="478"/>
          <ac:grpSpMkLst>
            <pc:docMk/>
            <pc:sldMk cId="3552764103" sldId="543"/>
            <ac:grpSpMk id="41" creationId="{00000000-0000-0000-0000-000000000000}"/>
          </ac:grpSpMkLst>
        </pc:grpChg>
        <pc:graphicFrameChg chg="del">
          <ac:chgData name="Shankar Kunwar" userId="d244fb764aa03eb0" providerId="LiveId" clId="{CF315167-069C-47F5-A8B8-5AD4005CAA04}" dt="2020-12-08T05:52:37.094" v="28" actId="478"/>
          <ac:graphicFrameMkLst>
            <pc:docMk/>
            <pc:sldMk cId="3552764103" sldId="543"/>
            <ac:graphicFrameMk id="34" creationId="{00000000-0000-0000-0000-000000000000}"/>
          </ac:graphicFrameMkLst>
        </pc:graphicFrameChg>
        <pc:cxnChg chg="add mod">
          <ac:chgData name="Shankar Kunwar" userId="d244fb764aa03eb0" providerId="LiveId" clId="{CF315167-069C-47F5-A8B8-5AD4005CAA04}" dt="2020-12-08T06:00:11.371" v="259" actId="1582"/>
          <ac:cxnSpMkLst>
            <pc:docMk/>
            <pc:sldMk cId="3552764103" sldId="543"/>
            <ac:cxnSpMk id="5" creationId="{8B389411-80E9-489A-B1B2-3D5FCDDA227F}"/>
          </ac:cxnSpMkLst>
        </pc:cxnChg>
        <pc:cxnChg chg="add mod">
          <ac:chgData name="Shankar Kunwar" userId="d244fb764aa03eb0" providerId="LiveId" clId="{CF315167-069C-47F5-A8B8-5AD4005CAA04}" dt="2020-12-08T06:00:36.220" v="264" actId="1076"/>
          <ac:cxnSpMkLst>
            <pc:docMk/>
            <pc:sldMk cId="3552764103" sldId="543"/>
            <ac:cxnSpMk id="211" creationId="{9A0DFD8A-EA5E-48C2-B440-6030DB62136E}"/>
          </ac:cxnSpMkLst>
        </pc:cxnChg>
        <pc:cxnChg chg="mod">
          <ac:chgData name="Shankar Kunwar" userId="d244fb764aa03eb0" providerId="LiveId" clId="{CF315167-069C-47F5-A8B8-5AD4005CAA04}" dt="2020-12-08T05:52:23.812" v="26" actId="478"/>
          <ac:cxnSpMkLst>
            <pc:docMk/>
            <pc:sldMk cId="3552764103" sldId="543"/>
            <ac:cxnSpMk id="247" creationId="{00000000-0000-0000-0000-000000000000}"/>
          </ac:cxnSpMkLst>
        </pc:cxnChg>
        <pc:cxnChg chg="mod">
          <ac:chgData name="Shankar Kunwar" userId="d244fb764aa03eb0" providerId="LiveId" clId="{CF315167-069C-47F5-A8B8-5AD4005CAA04}" dt="2020-12-08T05:52:23.812" v="26" actId="478"/>
          <ac:cxnSpMkLst>
            <pc:docMk/>
            <pc:sldMk cId="3552764103" sldId="543"/>
            <ac:cxnSpMk id="263" creationId="{00000000-0000-0000-0000-000000000000}"/>
          </ac:cxnSpMkLst>
        </pc:cxnChg>
        <pc:cxnChg chg="mod">
          <ac:chgData name="Shankar Kunwar" userId="d244fb764aa03eb0" providerId="LiveId" clId="{CF315167-069C-47F5-A8B8-5AD4005CAA04}" dt="2020-12-08T05:52:23.812" v="26" actId="478"/>
          <ac:cxnSpMkLst>
            <pc:docMk/>
            <pc:sldMk cId="3552764103" sldId="543"/>
            <ac:cxnSpMk id="284" creationId="{00000000-0000-0000-0000-000000000000}"/>
          </ac:cxnSpMkLst>
        </pc:cxnChg>
        <pc:cxnChg chg="mod">
          <ac:chgData name="Shankar Kunwar" userId="d244fb764aa03eb0" providerId="LiveId" clId="{CF315167-069C-47F5-A8B8-5AD4005CAA04}" dt="2020-12-08T05:52:23.812" v="26" actId="478"/>
          <ac:cxnSpMkLst>
            <pc:docMk/>
            <pc:sldMk cId="3552764103" sldId="543"/>
            <ac:cxnSpMk id="291" creationId="{00000000-0000-0000-0000-000000000000}"/>
          </ac:cxnSpMkLst>
        </pc:cxnChg>
      </pc:sldChg>
      <pc:sldChg chg="delSp modSp add mod">
        <pc:chgData name="Shankar Kunwar" userId="d244fb764aa03eb0" providerId="LiveId" clId="{CF315167-069C-47F5-A8B8-5AD4005CAA04}" dt="2020-12-08T06:56:46.592" v="319" actId="1076"/>
        <pc:sldMkLst>
          <pc:docMk/>
          <pc:sldMk cId="3946845032" sldId="544"/>
        </pc:sldMkLst>
        <pc:grpChg chg="mod">
          <ac:chgData name="Shankar Kunwar" userId="d244fb764aa03eb0" providerId="LiveId" clId="{CF315167-069C-47F5-A8B8-5AD4005CAA04}" dt="2020-12-08T06:56:46.592" v="319" actId="1076"/>
          <ac:grpSpMkLst>
            <pc:docMk/>
            <pc:sldMk cId="3946845032" sldId="544"/>
            <ac:grpSpMk id="6" creationId="{00000000-0000-0000-0000-000000000000}"/>
          </ac:grpSpMkLst>
        </pc:grpChg>
        <pc:grpChg chg="del">
          <ac:chgData name="Shankar Kunwar" userId="d244fb764aa03eb0" providerId="LiveId" clId="{CF315167-069C-47F5-A8B8-5AD4005CAA04}" dt="2020-12-08T06:56:42.692" v="318" actId="478"/>
          <ac:grpSpMkLst>
            <pc:docMk/>
            <pc:sldMk cId="3946845032" sldId="544"/>
            <ac:grpSpMk id="9" creationId="{00000000-0000-0000-0000-000000000000}"/>
          </ac:grpSpMkLst>
        </pc:grpChg>
      </pc:sldChg>
      <pc:sldChg chg="delSp modSp add mod">
        <pc:chgData name="Shankar Kunwar" userId="d244fb764aa03eb0" providerId="LiveId" clId="{CF315167-069C-47F5-A8B8-5AD4005CAA04}" dt="2020-12-08T06:58:17.881" v="330" actId="1076"/>
        <pc:sldMkLst>
          <pc:docMk/>
          <pc:sldMk cId="1007003207" sldId="545"/>
        </pc:sldMkLst>
        <pc:spChg chg="del">
          <ac:chgData name="Shankar Kunwar" userId="d244fb764aa03eb0" providerId="LiveId" clId="{CF315167-069C-47F5-A8B8-5AD4005CAA04}" dt="2020-12-08T06:58:11.439" v="328" actId="478"/>
          <ac:spMkLst>
            <pc:docMk/>
            <pc:sldMk cId="1007003207" sldId="545"/>
            <ac:spMk id="6" creationId="{00000000-0000-0000-0000-000000000000}"/>
          </ac:spMkLst>
        </pc:spChg>
        <pc:spChg chg="mod">
          <ac:chgData name="Shankar Kunwar" userId="d244fb764aa03eb0" providerId="LiveId" clId="{CF315167-069C-47F5-A8B8-5AD4005CAA04}" dt="2020-12-08T06:58:17.881" v="330" actId="1076"/>
          <ac:spMkLst>
            <pc:docMk/>
            <pc:sldMk cId="1007003207" sldId="545"/>
            <ac:spMk id="7" creationId="{00000000-0000-0000-0000-000000000000}"/>
          </ac:spMkLst>
        </pc:spChg>
        <pc:grpChg chg="del">
          <ac:chgData name="Shankar Kunwar" userId="d244fb764aa03eb0" providerId="LiveId" clId="{CF315167-069C-47F5-A8B8-5AD4005CAA04}" dt="2020-12-08T06:58:11.439" v="328" actId="478"/>
          <ac:grpSpMkLst>
            <pc:docMk/>
            <pc:sldMk cId="1007003207" sldId="545"/>
            <ac:grpSpMk id="5" creationId="{00000000-0000-0000-0000-000000000000}"/>
          </ac:grpSpMkLst>
        </pc:grpChg>
      </pc:sldChg>
      <pc:sldChg chg="delSp modSp add mod">
        <pc:chgData name="Shankar Kunwar" userId="d244fb764aa03eb0" providerId="LiveId" clId="{CF315167-069C-47F5-A8B8-5AD4005CAA04}" dt="2020-12-08T06:58:04.041" v="327" actId="478"/>
        <pc:sldMkLst>
          <pc:docMk/>
          <pc:sldMk cId="2454276458" sldId="546"/>
        </pc:sldMkLst>
        <pc:spChg chg="mod">
          <ac:chgData name="Shankar Kunwar" userId="d244fb764aa03eb0" providerId="LiveId" clId="{CF315167-069C-47F5-A8B8-5AD4005CAA04}" dt="2020-12-08T06:57:55.888" v="326" actId="1076"/>
          <ac:spMkLst>
            <pc:docMk/>
            <pc:sldMk cId="2454276458" sldId="546"/>
            <ac:spMk id="6" creationId="{00000000-0000-0000-0000-000000000000}"/>
          </ac:spMkLst>
        </pc:spChg>
        <pc:spChg chg="del">
          <ac:chgData name="Shankar Kunwar" userId="d244fb764aa03eb0" providerId="LiveId" clId="{CF315167-069C-47F5-A8B8-5AD4005CAA04}" dt="2020-12-08T06:58:04.041" v="327" actId="478"/>
          <ac:spMkLst>
            <pc:docMk/>
            <pc:sldMk cId="2454276458" sldId="546"/>
            <ac:spMk id="7" creationId="{00000000-0000-0000-0000-000000000000}"/>
          </ac:spMkLst>
        </pc:spChg>
        <pc:grpChg chg="del">
          <ac:chgData name="Shankar Kunwar" userId="d244fb764aa03eb0" providerId="LiveId" clId="{CF315167-069C-47F5-A8B8-5AD4005CAA04}" dt="2020-12-08T06:57:50.386" v="325" actId="478"/>
          <ac:grpSpMkLst>
            <pc:docMk/>
            <pc:sldMk cId="2454276458" sldId="546"/>
            <ac:grpSpMk id="5" creationId="{00000000-0000-0000-0000-000000000000}"/>
          </ac:grpSpMkLst>
        </pc:grpChg>
      </pc:sldChg>
      <pc:sldChg chg="addSp modSp new mod">
        <pc:chgData name="Shankar Kunwar" userId="d244fb764aa03eb0" providerId="LiveId" clId="{CF315167-069C-47F5-A8B8-5AD4005CAA04}" dt="2020-12-08T07:57:36.264" v="338" actId="1076"/>
        <pc:sldMkLst>
          <pc:docMk/>
          <pc:sldMk cId="793035531" sldId="547"/>
        </pc:sldMkLst>
        <pc:picChg chg="add mod modCrop">
          <ac:chgData name="Shankar Kunwar" userId="d244fb764aa03eb0" providerId="LiveId" clId="{CF315167-069C-47F5-A8B8-5AD4005CAA04}" dt="2020-12-08T07:57:36.264" v="338" actId="1076"/>
          <ac:picMkLst>
            <pc:docMk/>
            <pc:sldMk cId="793035531" sldId="547"/>
            <ac:picMk id="2" creationId="{E2BA3672-1B73-4E8A-94C2-83962DFF3EE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55F50A-0856-478E-9D70-F0F0C282FD1D}" type="datetimeFigureOut">
              <a:rPr lang="en-US"/>
              <a:pPr>
                <a:defRPr/>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0AF79FD-88DA-403B-A29A-04EC68512047}" type="slidenum">
              <a:rPr lang="en-US"/>
              <a:pPr>
                <a:defRPr/>
              </a:pPr>
              <a:t>‹#›</a:t>
            </a:fld>
            <a:endParaRPr lang="en-US"/>
          </a:p>
        </p:txBody>
      </p:sp>
    </p:spTree>
    <p:extLst>
      <p:ext uri="{BB962C8B-B14F-4D97-AF65-F5344CB8AC3E}">
        <p14:creationId xmlns:p14="http://schemas.microsoft.com/office/powerpoint/2010/main" val="2412542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E8930-78EA-4944-9F85-03D728278FFA}"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154728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9FD73-D5BE-48D8-A910-BFCB337BF8B6}"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258153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44481-92B8-4F7B-9853-7815F3998FC0}"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175268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A32885-664D-4AA4-A11A-E52B04A91DC9}"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288641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899DF-A9DF-4596-A01F-8AFE4B48E107}"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152300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D3EC7-A5C4-4A1A-BF1C-D643EB606C95}"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272375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0A3766-AC7E-45F9-8F93-59CB60C75FA4}"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148805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D028E2-7691-440C-80C8-C7CF6F8A5D99}"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311653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43C17-A172-4825-95B6-5AC97543E98C}"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95815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95D2B8-E6AE-4AAC-AD38-BD8374AF674C}"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231168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9FD73-D5BE-48D8-A910-BFCB337BF8B6}"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3147143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9FD73-D5BE-48D8-A910-BFCB337BF8B6}"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116687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762000"/>
            <a:ext cx="914400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4C30AB12-4710-4443-A2AA-74BBC70A19C9}"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DC9B0C-6E19-44F6-BA85-C0BE0A33A4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07FC55-95BD-4344-9EBE-A8E410D60BE2}"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C70BCE-DA38-4FBC-BD4E-D45EC2B3FE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1B6E26-1845-42B0-9A04-34876287494F}"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5D61E-942A-459E-8119-F622C61B4F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35F68D-A0E0-407A-ACB6-4E6312890900}"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6D3E4-4744-420B-852D-C17EA2FB6D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F41095-5584-4AD2-B0E9-658F7E6DC835}"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E7C76-42E8-4A96-9D4C-84D0A0863C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E79B1EE-9D36-434B-A11B-67D18596EB08}"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57C9E9-4C25-4A1D-885C-C767F5E793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EE1D2C9-659A-4863-BE93-B5D15D7A2AAC}" type="datetimeFigureOut">
              <a:rPr lang="en-US"/>
              <a:pPr>
                <a:defRPr/>
              </a:pPr>
              <a:t>1/16/2021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F031F5-7942-4576-84EF-10DE59422D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3FDDDE-2A5C-482C-B91B-A1A80318E42A}" type="datetimeFigureOut">
              <a:rPr lang="en-US"/>
              <a:pPr>
                <a:defRPr/>
              </a:pPr>
              <a:t>1/16/2021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9639F2-91A1-45FC-893C-FCCE716FD8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BA9CD2-24A1-4DB1-B619-F19ED65C12FA}" type="datetimeFigureOut">
              <a:rPr lang="en-US"/>
              <a:pPr>
                <a:defRPr/>
              </a:pPr>
              <a:t>1/16/2021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082C50-F4DE-4060-B4E3-8515577CB0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6F9573-A7AB-42A2-8284-6FFD8301227E}"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6CB022-8E1A-4515-9417-7C856A3D2F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376DD9-D5EF-429B-AF6F-D717684B2B13}"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EADFFE-9100-43F7-AABF-F5A58F3AD4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FB9CBCB-005B-44CA-A069-964768A9B234}" type="datetimeFigureOut">
              <a:rPr lang="en-US"/>
              <a:pPr>
                <a:defRPr/>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A997FA-231B-4AA5-AD9B-3CD2BC5DE9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18" Type="http://schemas.openxmlformats.org/officeDocument/2006/relationships/image" Target="../media/image19.wmf"/><Relationship Id="rId26" Type="http://schemas.openxmlformats.org/officeDocument/2006/relationships/image" Target="../media/image23.wmf"/><Relationship Id="rId3" Type="http://schemas.openxmlformats.org/officeDocument/2006/relationships/notesSlide" Target="../notesSlides/notesSlide11.xml"/><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16.wmf"/><Relationship Id="rId17" Type="http://schemas.openxmlformats.org/officeDocument/2006/relationships/oleObject" Target="../embeddings/oleObject16.bin"/><Relationship Id="rId25" Type="http://schemas.openxmlformats.org/officeDocument/2006/relationships/oleObject" Target="../embeddings/oleObject20.bin"/><Relationship Id="rId2" Type="http://schemas.openxmlformats.org/officeDocument/2006/relationships/slideLayout" Target="../slideLayouts/slideLayout1.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9.vml"/><Relationship Id="rId6" Type="http://schemas.openxmlformats.org/officeDocument/2006/relationships/image" Target="../media/image25.jpeg"/><Relationship Id="rId11" Type="http://schemas.openxmlformats.org/officeDocument/2006/relationships/oleObject" Target="../embeddings/oleObject13.bin"/><Relationship Id="rId24" Type="http://schemas.openxmlformats.org/officeDocument/2006/relationships/image" Target="../media/image22.wmf"/><Relationship Id="rId5" Type="http://schemas.openxmlformats.org/officeDocument/2006/relationships/image" Target="../media/image13.wmf"/><Relationship Id="rId15" Type="http://schemas.openxmlformats.org/officeDocument/2006/relationships/oleObject" Target="../embeddings/oleObject15.bin"/><Relationship Id="rId23" Type="http://schemas.openxmlformats.org/officeDocument/2006/relationships/oleObject" Target="../embeddings/oleObject19.bin"/><Relationship Id="rId28" Type="http://schemas.openxmlformats.org/officeDocument/2006/relationships/image" Target="../media/image24.wmf"/><Relationship Id="rId10" Type="http://schemas.openxmlformats.org/officeDocument/2006/relationships/image" Target="../media/image15.wmf"/><Relationship Id="rId19" Type="http://schemas.openxmlformats.org/officeDocument/2006/relationships/oleObject" Target="../embeddings/oleObject17.bin"/><Relationship Id="rId4" Type="http://schemas.openxmlformats.org/officeDocument/2006/relationships/oleObject" Target="../embeddings/oleObject10.bin"/><Relationship Id="rId9" Type="http://schemas.openxmlformats.org/officeDocument/2006/relationships/oleObject" Target="../embeddings/oleObject12.bin"/><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t>Chapter 30</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Induction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7"/>
          <p:cNvGrpSpPr>
            <a:grpSpLocks/>
          </p:cNvGrpSpPr>
          <p:nvPr/>
        </p:nvGrpSpPr>
        <p:grpSpPr bwMode="auto">
          <a:xfrm>
            <a:off x="0" y="914400"/>
            <a:ext cx="4876800" cy="3279775"/>
            <a:chOff x="0" y="2133600"/>
            <a:chExt cx="4876802" cy="3279713"/>
          </a:xfrm>
        </p:grpSpPr>
        <p:grpSp>
          <p:nvGrpSpPr>
            <p:cNvPr id="7274" name="Group 106"/>
            <p:cNvGrpSpPr>
              <a:grpSpLocks/>
            </p:cNvGrpSpPr>
            <p:nvPr/>
          </p:nvGrpSpPr>
          <p:grpSpPr bwMode="auto">
            <a:xfrm rot="5400000">
              <a:off x="2237745" y="3098151"/>
              <a:ext cx="378053" cy="1392385"/>
              <a:chOff x="2209800" y="2133600"/>
              <a:chExt cx="838200" cy="2895600"/>
            </a:xfrm>
          </p:grpSpPr>
          <p:sp>
            <p:nvSpPr>
              <p:cNvPr id="146" name="Rectangle 145"/>
              <p:cNvSpPr/>
              <p:nvPr/>
            </p:nvSpPr>
            <p:spPr>
              <a:xfrm>
                <a:off x="2209508" y="2134327"/>
                <a:ext cx="837679" cy="289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6" name="TextBox 103"/>
              <p:cNvSpPr txBox="1">
                <a:spLocks noChangeArrowheads="1"/>
              </p:cNvSpPr>
              <p:nvPr/>
            </p:nvSpPr>
            <p:spPr bwMode="auto">
              <a:xfrm>
                <a:off x="2438400" y="2133600"/>
                <a:ext cx="351378" cy="369332"/>
              </a:xfrm>
              <a:prstGeom prst="rect">
                <a:avLst/>
              </a:prstGeom>
              <a:noFill/>
              <a:ln w="9525">
                <a:noFill/>
                <a:miter lim="800000"/>
                <a:headEnd/>
                <a:tailEnd/>
              </a:ln>
            </p:spPr>
            <p:txBody>
              <a:bodyPr wrap="none">
                <a:spAutoFit/>
              </a:bodyPr>
              <a:lstStyle/>
              <a:p>
                <a:r>
                  <a:rPr lang="en-US"/>
                  <a:t>N</a:t>
                </a:r>
              </a:p>
            </p:txBody>
          </p:sp>
          <p:sp>
            <p:nvSpPr>
              <p:cNvPr id="7367" name="TextBox 105"/>
              <p:cNvSpPr txBox="1">
                <a:spLocks noChangeArrowheads="1"/>
              </p:cNvSpPr>
              <p:nvPr/>
            </p:nvSpPr>
            <p:spPr bwMode="auto">
              <a:xfrm>
                <a:off x="2438400" y="4659868"/>
                <a:ext cx="338554" cy="369332"/>
              </a:xfrm>
              <a:prstGeom prst="rect">
                <a:avLst/>
              </a:prstGeom>
              <a:noFill/>
              <a:ln w="9525">
                <a:noFill/>
                <a:miter lim="800000"/>
                <a:headEnd/>
                <a:tailEnd/>
              </a:ln>
            </p:spPr>
            <p:txBody>
              <a:bodyPr wrap="none">
                <a:spAutoFit/>
              </a:bodyPr>
              <a:lstStyle/>
              <a:p>
                <a:r>
                  <a:rPr lang="en-US"/>
                  <a:t>S</a:t>
                </a:r>
              </a:p>
            </p:txBody>
          </p:sp>
        </p:grpSp>
        <p:grpSp>
          <p:nvGrpSpPr>
            <p:cNvPr id="7275" name="Group 130"/>
            <p:cNvGrpSpPr>
              <a:grpSpLocks/>
            </p:cNvGrpSpPr>
            <p:nvPr/>
          </p:nvGrpSpPr>
          <p:grpSpPr bwMode="auto">
            <a:xfrm rot="5400000">
              <a:off x="2195344" y="2680283"/>
              <a:ext cx="515527" cy="1371774"/>
              <a:chOff x="533400" y="2100649"/>
              <a:chExt cx="1219338" cy="2876422"/>
            </a:xfrm>
          </p:grpSpPr>
          <p:sp>
            <p:nvSpPr>
              <p:cNvPr id="171" name="Freeform 170"/>
              <p:cNvSpPr/>
              <p:nvPr/>
            </p:nvSpPr>
            <p:spPr>
              <a:xfrm>
                <a:off x="533163" y="2101708"/>
                <a:ext cx="1220286" cy="2876059"/>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2" name="Straight Arrow Connector 171"/>
              <p:cNvCxnSpPr>
                <a:endCxn id="171" idx="1"/>
              </p:cNvCxnSpPr>
              <p:nvPr/>
            </p:nvCxnSpPr>
            <p:spPr>
              <a:xfrm rot="16200000" flipH="1">
                <a:off x="508623" y="3457757"/>
                <a:ext cx="56590" cy="7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76" name="Group 141"/>
            <p:cNvGrpSpPr>
              <a:grpSpLocks/>
            </p:cNvGrpSpPr>
            <p:nvPr/>
          </p:nvGrpSpPr>
          <p:grpSpPr bwMode="auto">
            <a:xfrm rot="5400000" flipH="1">
              <a:off x="2175083" y="3532991"/>
              <a:ext cx="549179" cy="1419867"/>
              <a:chOff x="533400" y="2100649"/>
              <a:chExt cx="1217140" cy="2953265"/>
            </a:xfrm>
          </p:grpSpPr>
          <p:sp>
            <p:nvSpPr>
              <p:cNvPr id="177" name="Freeform 176"/>
              <p:cNvSpPr/>
              <p:nvPr/>
            </p:nvSpPr>
            <p:spPr>
              <a:xfrm>
                <a:off x="532366" y="2101646"/>
                <a:ext cx="1217331" cy="295193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8" name="Straight Arrow Connector 177"/>
              <p:cNvCxnSpPr>
                <a:endCxn id="177" idx="1"/>
              </p:cNvCxnSpPr>
              <p:nvPr/>
            </p:nvCxnSpPr>
            <p:spPr>
              <a:xfrm rot="16200000" flipH="1">
                <a:off x="489657" y="3471734"/>
                <a:ext cx="92454" cy="7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77" name="Group 214"/>
            <p:cNvGrpSpPr>
              <a:grpSpLocks/>
            </p:cNvGrpSpPr>
            <p:nvPr/>
          </p:nvGrpSpPr>
          <p:grpSpPr bwMode="auto">
            <a:xfrm rot="5400000">
              <a:off x="1511968" y="3094935"/>
              <a:ext cx="1849454" cy="1415286"/>
              <a:chOff x="98611" y="2088630"/>
              <a:chExt cx="4099810" cy="2944412"/>
            </a:xfrm>
          </p:grpSpPr>
          <p:grpSp>
            <p:nvGrpSpPr>
              <p:cNvPr id="7351" name="Group 208"/>
              <p:cNvGrpSpPr>
                <a:grpSpLocks/>
              </p:cNvGrpSpPr>
              <p:nvPr/>
            </p:nvGrpSpPr>
            <p:grpSpPr bwMode="auto">
              <a:xfrm>
                <a:off x="98611" y="2112453"/>
                <a:ext cx="1693573" cy="2920589"/>
                <a:chOff x="98611" y="2112453"/>
                <a:chExt cx="1693573" cy="2920589"/>
              </a:xfrm>
            </p:grpSpPr>
            <p:sp>
              <p:nvSpPr>
                <p:cNvPr id="186" name="Freeform 185"/>
                <p:cNvSpPr/>
                <p:nvPr/>
              </p:nvSpPr>
              <p:spPr>
                <a:xfrm>
                  <a:off x="1123260" y="2110709"/>
                  <a:ext cx="668619" cy="287995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7" name="Freeform 186"/>
                <p:cNvSpPr/>
                <p:nvPr/>
              </p:nvSpPr>
              <p:spPr>
                <a:xfrm>
                  <a:off x="99216" y="2120615"/>
                  <a:ext cx="1682106" cy="2916280"/>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8" name="Straight Arrow Connector 187"/>
                <p:cNvCxnSpPr>
                  <a:endCxn id="186" idx="1"/>
                </p:cNvCxnSpPr>
                <p:nvPr/>
              </p:nvCxnSpPr>
              <p:spPr>
                <a:xfrm rot="5400000">
                  <a:off x="1042992" y="3360128"/>
                  <a:ext cx="181647" cy="2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24227" y="3543536"/>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52" name="Group 209"/>
              <p:cNvGrpSpPr>
                <a:grpSpLocks/>
              </p:cNvGrpSpPr>
              <p:nvPr/>
            </p:nvGrpSpPr>
            <p:grpSpPr bwMode="auto">
              <a:xfrm flipH="1">
                <a:off x="2498499" y="2088630"/>
                <a:ext cx="1699921" cy="2920590"/>
                <a:chOff x="91191" y="2113005"/>
                <a:chExt cx="1699921" cy="2920590"/>
              </a:xfrm>
            </p:grpSpPr>
            <p:sp>
              <p:nvSpPr>
                <p:cNvPr id="182" name="Freeform 181"/>
                <p:cNvSpPr/>
                <p:nvPr/>
              </p:nvSpPr>
              <p:spPr>
                <a:xfrm>
                  <a:off x="1125302" y="2111964"/>
                  <a:ext cx="665100" cy="2879949"/>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97738" y="2121873"/>
                  <a:ext cx="1682107" cy="291627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4" name="Straight Arrow Connector 183"/>
                <p:cNvCxnSpPr>
                  <a:endCxn id="182" idx="1"/>
                </p:cNvCxnSpPr>
                <p:nvPr/>
              </p:nvCxnSpPr>
              <p:spPr>
                <a:xfrm rot="5400000">
                  <a:off x="1043275" y="3363144"/>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8675" y="3544792"/>
                  <a:ext cx="181647"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78" name="Group 226"/>
            <p:cNvGrpSpPr>
              <a:grpSpLocks/>
            </p:cNvGrpSpPr>
            <p:nvPr/>
          </p:nvGrpSpPr>
          <p:grpSpPr bwMode="auto">
            <a:xfrm>
              <a:off x="0" y="2133600"/>
              <a:ext cx="4876802" cy="3279713"/>
              <a:chOff x="0" y="2133600"/>
              <a:chExt cx="4876802" cy="3279713"/>
            </a:xfrm>
          </p:grpSpPr>
          <p:grpSp>
            <p:nvGrpSpPr>
              <p:cNvPr id="7279" name="Group 178"/>
              <p:cNvGrpSpPr>
                <a:grpSpLocks/>
              </p:cNvGrpSpPr>
              <p:nvPr/>
            </p:nvGrpSpPr>
            <p:grpSpPr bwMode="auto">
              <a:xfrm rot="5400000">
                <a:off x="-99140" y="2893934"/>
                <a:ext cx="1976188" cy="1777908"/>
                <a:chOff x="-86497" y="4979773"/>
                <a:chExt cx="4382527" cy="1954427"/>
              </a:xfrm>
            </p:grpSpPr>
            <p:grpSp>
              <p:nvGrpSpPr>
                <p:cNvPr id="7331" name="Group 166"/>
                <p:cNvGrpSpPr>
                  <a:grpSpLocks/>
                </p:cNvGrpSpPr>
                <p:nvPr/>
              </p:nvGrpSpPr>
              <p:grpSpPr bwMode="auto">
                <a:xfrm>
                  <a:off x="-86497" y="4979773"/>
                  <a:ext cx="2199203" cy="1940137"/>
                  <a:chOff x="-86497" y="4979773"/>
                  <a:chExt cx="2199203" cy="1940137"/>
                </a:xfrm>
              </p:grpSpPr>
              <p:sp>
                <p:nvSpPr>
                  <p:cNvPr id="99" name="Freeform 98"/>
                  <p:cNvSpPr/>
                  <p:nvPr/>
                </p:nvSpPr>
                <p:spPr>
                  <a:xfrm flipH="1">
                    <a:off x="2055684" y="5054710"/>
                    <a:ext cx="56328" cy="1804449"/>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753108" y="5054711"/>
                    <a:ext cx="1123032"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84765" y="4981416"/>
                    <a:ext cx="1862332"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Freeform 101"/>
                  <p:cNvSpPr/>
                  <p:nvPr/>
                </p:nvSpPr>
                <p:spPr>
                  <a:xfrm>
                    <a:off x="1777565" y="5056456"/>
                    <a:ext cx="211229"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Freeform 102"/>
                  <p:cNvSpPr/>
                  <p:nvPr/>
                </p:nvSpPr>
                <p:spPr>
                  <a:xfrm>
                    <a:off x="1383273" y="5040750"/>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4" name="Straight Arrow Connector 103"/>
                  <p:cNvCxnSpPr/>
                  <p:nvPr/>
                </p:nvCxnSpPr>
                <p:spPr>
                  <a:xfrm flipV="1">
                    <a:off x="837599" y="6171584"/>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990517" y="6477187"/>
                    <a:ext cx="151826" cy="154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560836" y="6364087"/>
                    <a:ext cx="151824" cy="774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1874697" y="6356507"/>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2032579" y="6327772"/>
                    <a:ext cx="15182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32" name="Group 167"/>
                <p:cNvGrpSpPr>
                  <a:grpSpLocks/>
                </p:cNvGrpSpPr>
                <p:nvPr/>
              </p:nvGrpSpPr>
              <p:grpSpPr bwMode="auto">
                <a:xfrm flipH="1">
                  <a:off x="2220682" y="4994063"/>
                  <a:ext cx="2075348" cy="1940137"/>
                  <a:chOff x="-86497" y="4979647"/>
                  <a:chExt cx="2075348" cy="1940137"/>
                </a:xfrm>
              </p:grpSpPr>
              <p:sp>
                <p:nvSpPr>
                  <p:cNvPr id="72" name="Freeform 71"/>
                  <p:cNvSpPr/>
                  <p:nvPr/>
                </p:nvSpPr>
                <p:spPr>
                  <a:xfrm>
                    <a:off x="752694" y="5054256"/>
                    <a:ext cx="1123035"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85181" y="4980961"/>
                    <a:ext cx="1865855"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1780675" y="5056002"/>
                    <a:ext cx="207710" cy="1865529"/>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1382862" y="5040295"/>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2" name="Straight Arrow Connector 81"/>
                  <p:cNvCxnSpPr/>
                  <p:nvPr/>
                </p:nvCxnSpPr>
                <p:spPr>
                  <a:xfrm flipV="1">
                    <a:off x="854790" y="6186836"/>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991866" y="6478491"/>
                    <a:ext cx="151826" cy="151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562185" y="6365393"/>
                    <a:ext cx="151824" cy="739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1874287" y="6356051"/>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80" name="Group 179"/>
              <p:cNvGrpSpPr>
                <a:grpSpLocks/>
              </p:cNvGrpSpPr>
              <p:nvPr/>
            </p:nvGrpSpPr>
            <p:grpSpPr bwMode="auto">
              <a:xfrm rot="5400000" flipV="1">
                <a:off x="2974790" y="2873981"/>
                <a:ext cx="1976904" cy="1827121"/>
                <a:chOff x="-86497" y="4979773"/>
                <a:chExt cx="4382527" cy="1954427"/>
              </a:xfrm>
            </p:grpSpPr>
            <p:grpSp>
              <p:nvGrpSpPr>
                <p:cNvPr id="7311" name="Group 166"/>
                <p:cNvGrpSpPr>
                  <a:grpSpLocks/>
                </p:cNvGrpSpPr>
                <p:nvPr/>
              </p:nvGrpSpPr>
              <p:grpSpPr bwMode="auto">
                <a:xfrm>
                  <a:off x="-86497" y="4979773"/>
                  <a:ext cx="2207931" cy="1940138"/>
                  <a:chOff x="-86497" y="4979773"/>
                  <a:chExt cx="2207931" cy="1940138"/>
                </a:xfrm>
              </p:grpSpPr>
              <p:sp>
                <p:nvSpPr>
                  <p:cNvPr id="128" name="Freeform 127"/>
                  <p:cNvSpPr/>
                  <p:nvPr/>
                </p:nvSpPr>
                <p:spPr>
                  <a:xfrm flipH="1">
                    <a:off x="2055946" y="5054391"/>
                    <a:ext cx="56307" cy="1805091"/>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3841" y="5056088"/>
                    <a:ext cx="1122628"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50" y="4981372"/>
                    <a:ext cx="1865179"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7930" y="5054391"/>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Freeform 135"/>
                  <p:cNvSpPr/>
                  <p:nvPr/>
                </p:nvSpPr>
                <p:spPr>
                  <a:xfrm>
                    <a:off x="1383778" y="5040806"/>
                    <a:ext cx="545476"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0" name="Straight Arrow Connector 139"/>
                  <p:cNvCxnSpPr/>
                  <p:nvPr/>
                </p:nvCxnSpPr>
                <p:spPr>
                  <a:xfrm flipV="1">
                    <a:off x="838300" y="6171748"/>
                    <a:ext cx="151327"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88875" y="6479858"/>
                    <a:ext cx="152830" cy="15132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1574822" y="6363979"/>
                    <a:ext cx="152830" cy="77423"/>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874301" y="6358294"/>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2046397" y="6327974"/>
                    <a:ext cx="15283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312" name="Group 167"/>
                <p:cNvGrpSpPr>
                  <a:grpSpLocks/>
                </p:cNvGrpSpPr>
                <p:nvPr/>
              </p:nvGrpSpPr>
              <p:grpSpPr bwMode="auto">
                <a:xfrm flipH="1">
                  <a:off x="2219846" y="4994062"/>
                  <a:ext cx="2076184" cy="1940138"/>
                  <a:chOff x="-86497" y="4979646"/>
                  <a:chExt cx="2076184" cy="1940138"/>
                </a:xfrm>
              </p:grpSpPr>
              <p:sp>
                <p:nvSpPr>
                  <p:cNvPr id="119" name="Freeform 118"/>
                  <p:cNvSpPr/>
                  <p:nvPr/>
                </p:nvSpPr>
                <p:spPr>
                  <a:xfrm>
                    <a:off x="752943" y="5055258"/>
                    <a:ext cx="1122625"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8147" y="4980541"/>
                    <a:ext cx="1865178"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77031" y="5053560"/>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a:off x="1382879" y="5039975"/>
                    <a:ext cx="541957"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3" name="Straight Arrow Connector 122"/>
                  <p:cNvCxnSpPr/>
                  <p:nvPr/>
                </p:nvCxnSpPr>
                <p:spPr>
                  <a:xfrm flipV="1">
                    <a:off x="837405" y="6170918"/>
                    <a:ext cx="151325"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989736" y="6477267"/>
                    <a:ext cx="152830" cy="15484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1573925" y="6363148"/>
                    <a:ext cx="152830" cy="7742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3402" y="6357463"/>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281" name="Group 210"/>
              <p:cNvGrpSpPr>
                <a:grpSpLocks/>
              </p:cNvGrpSpPr>
              <p:nvPr/>
            </p:nvGrpSpPr>
            <p:grpSpPr bwMode="auto">
              <a:xfrm>
                <a:off x="3048000" y="2133600"/>
                <a:ext cx="1217521" cy="3279713"/>
                <a:chOff x="3048000" y="2133600"/>
                <a:chExt cx="1217521" cy="3279713"/>
              </a:xfrm>
            </p:grpSpPr>
            <p:grpSp>
              <p:nvGrpSpPr>
                <p:cNvPr id="7297" name="Group 202"/>
                <p:cNvGrpSpPr>
                  <a:grpSpLocks/>
                </p:cNvGrpSpPr>
                <p:nvPr/>
              </p:nvGrpSpPr>
              <p:grpSpPr bwMode="auto">
                <a:xfrm>
                  <a:off x="3054926" y="2133600"/>
                  <a:ext cx="1210595" cy="1450913"/>
                  <a:chOff x="3054926" y="2133600"/>
                  <a:chExt cx="1210595" cy="1450913"/>
                </a:xfrm>
              </p:grpSpPr>
              <p:sp>
                <p:nvSpPr>
                  <p:cNvPr id="191" name="Freeform 190"/>
                  <p:cNvSpPr/>
                  <p:nvPr/>
                </p:nvSpPr>
                <p:spPr bwMode="auto">
                  <a:xfrm rot="5400000" flipV="1">
                    <a:off x="3121831"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bwMode="auto">
                  <a:xfrm rot="5400000" flipV="1">
                    <a:off x="2933713"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Freeform 196"/>
                  <p:cNvSpPr/>
                  <p:nvPr/>
                </p:nvSpPr>
                <p:spPr bwMode="auto">
                  <a:xfrm rot="5400000" flipV="1">
                    <a:off x="2668602"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9" name="Straight Arrow Connector 198"/>
                  <p:cNvCxnSpPr>
                    <a:stCxn id="191" idx="1"/>
                  </p:cNvCxnSpPr>
                  <p:nvPr/>
                </p:nvCxnSpPr>
                <p:spPr>
                  <a:xfrm rot="5400000" flipH="1" flipV="1">
                    <a:off x="3942558"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3637758"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3523458"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98" name="Group 203"/>
                <p:cNvGrpSpPr>
                  <a:grpSpLocks/>
                </p:cNvGrpSpPr>
                <p:nvPr/>
              </p:nvGrpSpPr>
              <p:grpSpPr bwMode="auto">
                <a:xfrm flipV="1">
                  <a:off x="3048000" y="3962400"/>
                  <a:ext cx="1210595" cy="1450913"/>
                  <a:chOff x="3054926" y="2133600"/>
                  <a:chExt cx="1210595" cy="1450913"/>
                </a:xfrm>
              </p:grpSpPr>
              <p:sp>
                <p:nvSpPr>
                  <p:cNvPr id="205" name="Freeform 204"/>
                  <p:cNvSpPr/>
                  <p:nvPr/>
                </p:nvSpPr>
                <p:spPr bwMode="auto">
                  <a:xfrm rot="5400000" flipV="1">
                    <a:off x="3122407"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 name="Freeform 205"/>
                  <p:cNvSpPr/>
                  <p:nvPr/>
                </p:nvSpPr>
                <p:spPr bwMode="auto">
                  <a:xfrm rot="5400000" flipV="1">
                    <a:off x="2934289"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 name="Freeform 206"/>
                  <p:cNvSpPr/>
                  <p:nvPr/>
                </p:nvSpPr>
                <p:spPr bwMode="auto">
                  <a:xfrm rot="5400000" flipV="1">
                    <a:off x="2669178"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8" name="Straight Arrow Connector 207"/>
                  <p:cNvCxnSpPr/>
                  <p:nvPr/>
                </p:nvCxnSpPr>
                <p:spPr>
                  <a:xfrm rot="5400000" flipH="1" flipV="1">
                    <a:off x="3927260"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3639128"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3508160"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82" name="Group 211"/>
              <p:cNvGrpSpPr>
                <a:grpSpLocks/>
              </p:cNvGrpSpPr>
              <p:nvPr/>
            </p:nvGrpSpPr>
            <p:grpSpPr bwMode="auto">
              <a:xfrm flipH="1">
                <a:off x="533400" y="2133600"/>
                <a:ext cx="1217521" cy="3279713"/>
                <a:chOff x="3048000" y="2133600"/>
                <a:chExt cx="1217521" cy="3279713"/>
              </a:xfrm>
            </p:grpSpPr>
            <p:grpSp>
              <p:nvGrpSpPr>
                <p:cNvPr id="7283" name="Group 202"/>
                <p:cNvGrpSpPr>
                  <a:grpSpLocks/>
                </p:cNvGrpSpPr>
                <p:nvPr/>
              </p:nvGrpSpPr>
              <p:grpSpPr bwMode="auto">
                <a:xfrm>
                  <a:off x="3054926" y="2133600"/>
                  <a:ext cx="1210595" cy="1450913"/>
                  <a:chOff x="3054926" y="2133600"/>
                  <a:chExt cx="1210595" cy="1450913"/>
                </a:xfrm>
              </p:grpSpPr>
              <p:sp>
                <p:nvSpPr>
                  <p:cNvPr id="221" name="Freeform 220"/>
                  <p:cNvSpPr/>
                  <p:nvPr/>
                </p:nvSpPr>
                <p:spPr bwMode="auto">
                  <a:xfrm rot="5400000" flipV="1">
                    <a:off x="3121738"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2" name="Freeform 221"/>
                  <p:cNvSpPr/>
                  <p:nvPr/>
                </p:nvSpPr>
                <p:spPr bwMode="auto">
                  <a:xfrm rot="5400000" flipV="1">
                    <a:off x="2933620"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3" name="Freeform 222"/>
                  <p:cNvSpPr/>
                  <p:nvPr/>
                </p:nvSpPr>
                <p:spPr bwMode="auto">
                  <a:xfrm rot="5400000" flipV="1">
                    <a:off x="2668510"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4" name="Straight Arrow Connector 223"/>
                  <p:cNvCxnSpPr>
                    <a:stCxn id="221" idx="1"/>
                  </p:cNvCxnSpPr>
                  <p:nvPr/>
                </p:nvCxnSpPr>
                <p:spPr>
                  <a:xfrm rot="5400000" flipH="1" flipV="1">
                    <a:off x="3942465"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flipH="1" flipV="1">
                    <a:off x="3637665"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3523366"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84" name="Group 203"/>
                <p:cNvGrpSpPr>
                  <a:grpSpLocks/>
                </p:cNvGrpSpPr>
                <p:nvPr/>
              </p:nvGrpSpPr>
              <p:grpSpPr bwMode="auto">
                <a:xfrm flipV="1">
                  <a:off x="3048000" y="3962400"/>
                  <a:ext cx="1210595" cy="1450913"/>
                  <a:chOff x="3054926" y="2133600"/>
                  <a:chExt cx="1210595" cy="1450913"/>
                </a:xfrm>
              </p:grpSpPr>
              <p:sp>
                <p:nvSpPr>
                  <p:cNvPr id="215" name="Freeform 214"/>
                  <p:cNvSpPr/>
                  <p:nvPr/>
                </p:nvSpPr>
                <p:spPr bwMode="auto">
                  <a:xfrm rot="5400000" flipV="1">
                    <a:off x="3122314"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6" name="Freeform 215"/>
                  <p:cNvSpPr/>
                  <p:nvPr/>
                </p:nvSpPr>
                <p:spPr bwMode="auto">
                  <a:xfrm rot="5400000" flipV="1">
                    <a:off x="2934196"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7" name="Freeform 216"/>
                  <p:cNvSpPr/>
                  <p:nvPr/>
                </p:nvSpPr>
                <p:spPr bwMode="auto">
                  <a:xfrm rot="5400000" flipV="1">
                    <a:off x="2669086"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8" name="Straight Arrow Connector 217"/>
                  <p:cNvCxnSpPr/>
                  <p:nvPr/>
                </p:nvCxnSpPr>
                <p:spPr>
                  <a:xfrm rot="5400000" flipH="1" flipV="1">
                    <a:off x="3927166"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rot="5400000" flipH="1" flipV="1">
                    <a:off x="3639035"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3508067"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22" name="Group 293"/>
          <p:cNvGrpSpPr>
            <a:grpSpLocks/>
          </p:cNvGrpSpPr>
          <p:nvPr/>
        </p:nvGrpSpPr>
        <p:grpSpPr bwMode="auto">
          <a:xfrm>
            <a:off x="2879725" y="990600"/>
            <a:ext cx="4276725" cy="3429000"/>
            <a:chOff x="6019800" y="2209800"/>
            <a:chExt cx="4276898" cy="3429000"/>
          </a:xfrm>
        </p:grpSpPr>
        <p:grpSp>
          <p:nvGrpSpPr>
            <p:cNvPr id="7229" name="Group 233"/>
            <p:cNvGrpSpPr>
              <a:grpSpLocks/>
            </p:cNvGrpSpPr>
            <p:nvPr/>
          </p:nvGrpSpPr>
          <p:grpSpPr bwMode="auto">
            <a:xfrm>
              <a:off x="7772400" y="2819400"/>
              <a:ext cx="685800" cy="2057400"/>
              <a:chOff x="4876800" y="2819400"/>
              <a:chExt cx="685800" cy="2057400"/>
            </a:xfrm>
          </p:grpSpPr>
          <p:sp>
            <p:nvSpPr>
              <p:cNvPr id="66" name="Oval 65"/>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0" name="Straight Arrow Connector 229"/>
              <p:cNvCxnSpPr/>
              <p:nvPr/>
            </p:nvCxnSpPr>
            <p:spPr>
              <a:xfrm>
                <a:off x="5269000" y="2819400"/>
                <a:ext cx="98429" cy="76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30" name="Group 271"/>
            <p:cNvGrpSpPr>
              <a:grpSpLocks/>
            </p:cNvGrpSpPr>
            <p:nvPr/>
          </p:nvGrpSpPr>
          <p:grpSpPr bwMode="auto">
            <a:xfrm>
              <a:off x="6019800" y="2209800"/>
              <a:ext cx="2219498" cy="3429000"/>
              <a:chOff x="6019800" y="2209800"/>
              <a:chExt cx="2219498" cy="3429000"/>
            </a:xfrm>
          </p:grpSpPr>
          <p:grpSp>
            <p:nvGrpSpPr>
              <p:cNvPr id="7252" name="Group 255"/>
              <p:cNvGrpSpPr>
                <a:grpSpLocks/>
              </p:cNvGrpSpPr>
              <p:nvPr/>
            </p:nvGrpSpPr>
            <p:grpSpPr bwMode="auto">
              <a:xfrm>
                <a:off x="6019800" y="2209800"/>
                <a:ext cx="2219498" cy="1677988"/>
                <a:chOff x="6019800" y="2209800"/>
                <a:chExt cx="2219498" cy="1677988"/>
              </a:xfrm>
            </p:grpSpPr>
            <p:sp>
              <p:nvSpPr>
                <p:cNvPr id="239" name="Freeform 238"/>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0" name="Freeform 239"/>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1" name="Freeform 240"/>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43" name="Straight Connector 242"/>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16200000" flipH="1">
                  <a:off x="7469251" y="2647948"/>
                  <a:ext cx="206375" cy="9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40" idx="1"/>
                </p:cNvCxnSpPr>
                <p:nvPr/>
              </p:nvCxnSpPr>
              <p:spPr>
                <a:xfrm>
                  <a:off x="7162846" y="2976563"/>
                  <a:ext cx="176220"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7239049" y="3413125"/>
                  <a:ext cx="185746" cy="58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7239049" y="3886200"/>
                  <a:ext cx="22860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253" name="Group 256"/>
              <p:cNvGrpSpPr>
                <a:grpSpLocks/>
              </p:cNvGrpSpPr>
              <p:nvPr/>
            </p:nvGrpSpPr>
            <p:grpSpPr bwMode="auto">
              <a:xfrm flipV="1">
                <a:off x="6324600" y="4267200"/>
                <a:ext cx="1914698" cy="1371600"/>
                <a:chOff x="6324600" y="2209800"/>
                <a:chExt cx="1914698" cy="1371600"/>
              </a:xfrm>
            </p:grpSpPr>
            <p:sp>
              <p:nvSpPr>
                <p:cNvPr id="258" name="Freeform 257"/>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9" name="Freeform 258"/>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0" name="Freeform 259"/>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2" name="Straight Arrow Connector 261"/>
                <p:cNvCxnSpPr/>
                <p:nvPr/>
              </p:nvCxnSpPr>
              <p:spPr>
                <a:xfrm rot="16200000" flipH="1">
                  <a:off x="7469251" y="2647948"/>
                  <a:ext cx="206375" cy="9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59" idx="1"/>
                </p:cNvCxnSpPr>
                <p:nvPr/>
              </p:nvCxnSpPr>
              <p:spPr>
                <a:xfrm>
                  <a:off x="7146971" y="2976562"/>
                  <a:ext cx="174632" cy="8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7239049" y="3413125"/>
                  <a:ext cx="185746" cy="58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6" name="Freeform 265"/>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8" name="Straight Arrow Connector 267"/>
              <p:cNvCxnSpPr/>
              <p:nvPr/>
            </p:nvCxnSpPr>
            <p:spPr>
              <a:xfrm>
                <a:off x="7229524" y="3717925"/>
                <a:ext cx="2619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0" name="Freeform 269"/>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1" name="Straight Arrow Connector 270"/>
              <p:cNvCxnSpPr/>
              <p:nvPr/>
            </p:nvCxnSpPr>
            <p:spPr>
              <a:xfrm>
                <a:off x="7315253" y="4086225"/>
                <a:ext cx="2619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231" name="Group 272"/>
            <p:cNvGrpSpPr>
              <a:grpSpLocks/>
            </p:cNvGrpSpPr>
            <p:nvPr/>
          </p:nvGrpSpPr>
          <p:grpSpPr bwMode="auto">
            <a:xfrm flipH="1">
              <a:off x="8077200" y="2209800"/>
              <a:ext cx="2219498" cy="3429000"/>
              <a:chOff x="6019800" y="2209800"/>
              <a:chExt cx="2219498" cy="3429000"/>
            </a:xfrm>
          </p:grpSpPr>
          <p:grpSp>
            <p:nvGrpSpPr>
              <p:cNvPr id="7232" name="Group 255"/>
              <p:cNvGrpSpPr>
                <a:grpSpLocks/>
              </p:cNvGrpSpPr>
              <p:nvPr/>
            </p:nvGrpSpPr>
            <p:grpSpPr bwMode="auto">
              <a:xfrm>
                <a:off x="6019800" y="2209800"/>
                <a:ext cx="2219498" cy="1677988"/>
                <a:chOff x="6019800" y="2209800"/>
                <a:chExt cx="2219498" cy="1677988"/>
              </a:xfrm>
            </p:grpSpPr>
            <p:sp>
              <p:nvSpPr>
                <p:cNvPr id="286" name="Freeform 285"/>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7" name="Freeform 286"/>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8" name="Freeform 287"/>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9" name="Straight Connector 288"/>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16200000" flipH="1">
                  <a:off x="7469250"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287" idx="1"/>
                </p:cNvCxnSpPr>
                <p:nvPr/>
              </p:nvCxnSpPr>
              <p:spPr>
                <a:xfrm>
                  <a:off x="7180309" y="2976563"/>
                  <a:ext cx="174632"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a:off x="7239049" y="3413125"/>
                  <a:ext cx="185745"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33" name="Group 256"/>
              <p:cNvGrpSpPr>
                <a:grpSpLocks/>
              </p:cNvGrpSpPr>
              <p:nvPr/>
            </p:nvGrpSpPr>
            <p:grpSpPr bwMode="auto">
              <a:xfrm flipV="1">
                <a:off x="6324600" y="4267200"/>
                <a:ext cx="1845423" cy="1371600"/>
                <a:chOff x="6324600" y="2209800"/>
                <a:chExt cx="1845423" cy="1371600"/>
              </a:xfrm>
            </p:grpSpPr>
            <p:sp>
              <p:nvSpPr>
                <p:cNvPr id="280" name="Freeform 279"/>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1" name="Freeform 280"/>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2" name="Freeform 281"/>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3" name="Straight Arrow Connector 282"/>
                <p:cNvCxnSpPr/>
                <p:nvPr/>
              </p:nvCxnSpPr>
              <p:spPr>
                <a:xfrm rot="16200000" flipH="1">
                  <a:off x="7469250"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281" idx="1"/>
                </p:cNvCxnSpPr>
                <p:nvPr/>
              </p:nvCxnSpPr>
              <p:spPr>
                <a:xfrm>
                  <a:off x="7180309"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7239049" y="3413125"/>
                  <a:ext cx="185745"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6" name="Freeform 275"/>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7" name="Straight Arrow Connector 276"/>
              <p:cNvCxnSpPr/>
              <p:nvPr/>
            </p:nvCxnSpPr>
            <p:spPr>
              <a:xfrm>
                <a:off x="7245400" y="3717925"/>
                <a:ext cx="261948"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8" name="Freeform 277"/>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9" name="Straight Arrow Connector 278"/>
              <p:cNvCxnSpPr/>
              <p:nvPr/>
            </p:nvCxnSpPr>
            <p:spPr>
              <a:xfrm>
                <a:off x="7348591"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0" name="Group 294"/>
          <p:cNvGrpSpPr>
            <a:grpSpLocks/>
          </p:cNvGrpSpPr>
          <p:nvPr/>
        </p:nvGrpSpPr>
        <p:grpSpPr bwMode="auto">
          <a:xfrm>
            <a:off x="2895600" y="990600"/>
            <a:ext cx="4276725" cy="3429000"/>
            <a:chOff x="6019800" y="2209800"/>
            <a:chExt cx="4276898" cy="3429000"/>
          </a:xfrm>
        </p:grpSpPr>
        <p:grpSp>
          <p:nvGrpSpPr>
            <p:cNvPr id="7184" name="Group 233"/>
            <p:cNvGrpSpPr>
              <a:grpSpLocks/>
            </p:cNvGrpSpPr>
            <p:nvPr/>
          </p:nvGrpSpPr>
          <p:grpSpPr bwMode="auto">
            <a:xfrm>
              <a:off x="7772400" y="2819400"/>
              <a:ext cx="685800" cy="2057400"/>
              <a:chOff x="4876800" y="2819400"/>
              <a:chExt cx="685800" cy="2057400"/>
            </a:xfrm>
          </p:grpSpPr>
          <p:sp>
            <p:nvSpPr>
              <p:cNvPr id="339" name="Oval 338"/>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0" name="Straight Arrow Connector 339"/>
              <p:cNvCxnSpPr/>
              <p:nvPr/>
            </p:nvCxnSpPr>
            <p:spPr>
              <a:xfrm>
                <a:off x="5269000" y="2835275"/>
                <a:ext cx="98429" cy="76200"/>
              </a:xfrm>
              <a:prstGeom prst="straightConnector1">
                <a:avLst/>
              </a:prstGeom>
              <a:ln>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85" name="Group 271"/>
            <p:cNvGrpSpPr>
              <a:grpSpLocks/>
            </p:cNvGrpSpPr>
            <p:nvPr/>
          </p:nvGrpSpPr>
          <p:grpSpPr bwMode="auto">
            <a:xfrm>
              <a:off x="6019800" y="2209800"/>
              <a:ext cx="2219498" cy="3429000"/>
              <a:chOff x="6019800" y="2209800"/>
              <a:chExt cx="2219498" cy="3429000"/>
            </a:xfrm>
          </p:grpSpPr>
          <p:grpSp>
            <p:nvGrpSpPr>
              <p:cNvPr id="7207" name="Group 255"/>
              <p:cNvGrpSpPr>
                <a:grpSpLocks/>
              </p:cNvGrpSpPr>
              <p:nvPr/>
            </p:nvGrpSpPr>
            <p:grpSpPr bwMode="auto">
              <a:xfrm>
                <a:off x="6019800" y="2209800"/>
                <a:ext cx="2219498" cy="1677988"/>
                <a:chOff x="6019800" y="2209800"/>
                <a:chExt cx="2219498" cy="1677988"/>
              </a:xfrm>
            </p:grpSpPr>
            <p:sp>
              <p:nvSpPr>
                <p:cNvPr id="331" name="Freeform 33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Freeform 331"/>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3" name="Freeform 33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4" name="Straight Connector 33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32" idx="1"/>
                </p:cNvCxnSpPr>
                <p:nvPr/>
              </p:nvCxnSpPr>
              <p:spPr>
                <a:xfrm>
                  <a:off x="7162846" y="2976563"/>
                  <a:ext cx="176220"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a:off x="7239049" y="3413125"/>
                  <a:ext cx="185746"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08" name="Group 256"/>
              <p:cNvGrpSpPr>
                <a:grpSpLocks/>
              </p:cNvGrpSpPr>
              <p:nvPr/>
            </p:nvGrpSpPr>
            <p:grpSpPr bwMode="auto">
              <a:xfrm flipV="1">
                <a:off x="6324600" y="4267200"/>
                <a:ext cx="1914698" cy="1371600"/>
                <a:chOff x="6324600" y="2209800"/>
                <a:chExt cx="1914698" cy="1371600"/>
              </a:xfrm>
            </p:grpSpPr>
            <p:sp>
              <p:nvSpPr>
                <p:cNvPr id="325" name="Freeform 324"/>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6" name="Freeform 325"/>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 name="Freeform 326"/>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8" name="Straight Arrow Connector 327"/>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26" idx="1"/>
                </p:cNvCxnSpPr>
                <p:nvPr/>
              </p:nvCxnSpPr>
              <p:spPr>
                <a:xfrm>
                  <a:off x="7146971"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7239049" y="3413125"/>
                  <a:ext cx="185746"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1" name="Freeform 320"/>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2" name="Straight Arrow Connector 321"/>
              <p:cNvCxnSpPr/>
              <p:nvPr/>
            </p:nvCxnSpPr>
            <p:spPr>
              <a:xfrm>
                <a:off x="7229524" y="37179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3" name="Freeform 322"/>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4" name="Straight Arrow Connector 323"/>
              <p:cNvCxnSpPr/>
              <p:nvPr/>
            </p:nvCxnSpPr>
            <p:spPr>
              <a:xfrm>
                <a:off x="7315253"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86" name="Group 272"/>
            <p:cNvGrpSpPr>
              <a:grpSpLocks/>
            </p:cNvGrpSpPr>
            <p:nvPr/>
          </p:nvGrpSpPr>
          <p:grpSpPr bwMode="auto">
            <a:xfrm flipH="1">
              <a:off x="8077200" y="2209800"/>
              <a:ext cx="2219498" cy="3429000"/>
              <a:chOff x="6019800" y="2209800"/>
              <a:chExt cx="2219498" cy="3429000"/>
            </a:xfrm>
          </p:grpSpPr>
          <p:grpSp>
            <p:nvGrpSpPr>
              <p:cNvPr id="7187" name="Group 255"/>
              <p:cNvGrpSpPr>
                <a:grpSpLocks/>
              </p:cNvGrpSpPr>
              <p:nvPr/>
            </p:nvGrpSpPr>
            <p:grpSpPr bwMode="auto">
              <a:xfrm>
                <a:off x="6019800" y="2209800"/>
                <a:ext cx="2219498" cy="1677988"/>
                <a:chOff x="6019800" y="2209800"/>
                <a:chExt cx="2219498" cy="1677988"/>
              </a:xfrm>
            </p:grpSpPr>
            <p:sp>
              <p:nvSpPr>
                <p:cNvPr id="311" name="Freeform 31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2" name="Freeform 311"/>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3" name="Freeform 31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4" name="Straight Connector 31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2" idx="1"/>
                </p:cNvCxnSpPr>
                <p:nvPr/>
              </p:nvCxnSpPr>
              <p:spPr>
                <a:xfrm>
                  <a:off x="7180309" y="2976563"/>
                  <a:ext cx="174632" cy="87312"/>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7239049" y="3413125"/>
                  <a:ext cx="185745" cy="5873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7239049" y="3886200"/>
                  <a:ext cx="22860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188" name="Group 256"/>
              <p:cNvGrpSpPr>
                <a:grpSpLocks/>
              </p:cNvGrpSpPr>
              <p:nvPr/>
            </p:nvGrpSpPr>
            <p:grpSpPr bwMode="auto">
              <a:xfrm flipV="1">
                <a:off x="6324600" y="4267200"/>
                <a:ext cx="1845423" cy="1371600"/>
                <a:chOff x="6324600" y="2209800"/>
                <a:chExt cx="1845423" cy="1371600"/>
              </a:xfrm>
            </p:grpSpPr>
            <p:sp>
              <p:nvSpPr>
                <p:cNvPr id="305" name="Freeform 304"/>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6" name="Freeform 305"/>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 name="Freeform 306"/>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8" name="Straight Arrow Connector 307"/>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306" idx="1"/>
                </p:cNvCxnSpPr>
                <p:nvPr/>
              </p:nvCxnSpPr>
              <p:spPr>
                <a:xfrm>
                  <a:off x="7180309" y="2976562"/>
                  <a:ext cx="174632" cy="8731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7239049" y="3413125"/>
                  <a:ext cx="185745" cy="5873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01" name="Freeform 300"/>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2" name="Straight Arrow Connector 301"/>
              <p:cNvCxnSpPr/>
              <p:nvPr/>
            </p:nvCxnSpPr>
            <p:spPr>
              <a:xfrm>
                <a:off x="7245400" y="3717925"/>
                <a:ext cx="261948"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3" name="Freeform 302"/>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4" name="Straight Arrow Connector 303"/>
              <p:cNvCxnSpPr/>
              <p:nvPr/>
            </p:nvCxnSpPr>
            <p:spPr>
              <a:xfrm>
                <a:off x="7348591" y="4086225"/>
                <a:ext cx="26194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90" name="Title 7"/>
          <p:cNvSpPr txBox="1">
            <a:spLocks/>
          </p:cNvSpPr>
          <p:nvPr/>
        </p:nvSpPr>
        <p:spPr>
          <a:xfrm>
            <a:off x="304800" y="76200"/>
            <a:ext cx="8229600" cy="609599"/>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Lentz’s law</a:t>
            </a:r>
          </a:p>
        </p:txBody>
      </p:sp>
      <p:graphicFrame>
        <p:nvGraphicFramePr>
          <p:cNvPr id="34" name="Object 6"/>
          <p:cNvGraphicFramePr>
            <a:graphicFrameLocks noChangeAspect="1"/>
          </p:cNvGraphicFramePr>
          <p:nvPr/>
        </p:nvGraphicFramePr>
        <p:xfrm>
          <a:off x="1552575" y="4724400"/>
          <a:ext cx="2236788" cy="1181100"/>
        </p:xfrm>
        <a:graphic>
          <a:graphicData uri="http://schemas.openxmlformats.org/presentationml/2006/ole">
            <mc:AlternateContent xmlns:mc="http://schemas.openxmlformats.org/markup-compatibility/2006">
              <mc:Choice xmlns:v="urn:schemas-microsoft-com:vml" Requires="v">
                <p:oleObj spid="_x0000_s7171" name="Equation" r:id="rId4" imgW="711000" imgH="393480" progId="Equation.3">
                  <p:embed/>
                </p:oleObj>
              </mc:Choice>
              <mc:Fallback>
                <p:oleObj name="Equation" r:id="rId4" imgW="711000" imgH="393480" progId="Equation.3">
                  <p:embed/>
                  <p:pic>
                    <p:nvPicPr>
                      <p:cNvPr id="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4724400"/>
                        <a:ext cx="2236788"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 name="Group 197"/>
          <p:cNvGrpSpPr>
            <a:grpSpLocks/>
          </p:cNvGrpSpPr>
          <p:nvPr/>
        </p:nvGrpSpPr>
        <p:grpSpPr bwMode="auto">
          <a:xfrm>
            <a:off x="457200" y="5486400"/>
            <a:ext cx="1905000" cy="1179513"/>
            <a:chOff x="457201" y="5486400"/>
            <a:chExt cx="1904999" cy="1179731"/>
          </a:xfrm>
        </p:grpSpPr>
        <p:sp>
          <p:nvSpPr>
            <p:cNvPr id="7182" name="TextBox 191"/>
            <p:cNvSpPr txBox="1">
              <a:spLocks noChangeArrowheads="1"/>
            </p:cNvSpPr>
            <p:nvPr/>
          </p:nvSpPr>
          <p:spPr bwMode="auto">
            <a:xfrm>
              <a:off x="457201" y="6019800"/>
              <a:ext cx="1904999" cy="646331"/>
            </a:xfrm>
            <a:prstGeom prst="rect">
              <a:avLst/>
            </a:prstGeom>
            <a:noFill/>
            <a:ln w="9525">
              <a:noFill/>
              <a:miter lim="800000"/>
              <a:headEnd/>
              <a:tailEnd/>
            </a:ln>
          </p:spPr>
          <p:txBody>
            <a:bodyPr>
              <a:spAutoFit/>
            </a:bodyPr>
            <a:lstStyle/>
            <a:p>
              <a:r>
                <a:rPr lang="en-US" b="1" i="1"/>
                <a:t>Emf generated in the coil</a:t>
              </a:r>
            </a:p>
          </p:txBody>
        </p:sp>
        <p:cxnSp>
          <p:nvCxnSpPr>
            <p:cNvPr id="194" name="Straight Arrow Connector 193"/>
            <p:cNvCxnSpPr/>
            <p:nvPr/>
          </p:nvCxnSpPr>
          <p:spPr>
            <a:xfrm rot="5400000" flipH="1" flipV="1">
              <a:off x="1371551" y="5562649"/>
              <a:ext cx="533499"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0" name="Group 203"/>
          <p:cNvGrpSpPr>
            <a:grpSpLocks/>
          </p:cNvGrpSpPr>
          <p:nvPr/>
        </p:nvGrpSpPr>
        <p:grpSpPr bwMode="auto">
          <a:xfrm>
            <a:off x="1600200" y="4572000"/>
            <a:ext cx="7239000" cy="1554163"/>
            <a:chOff x="1600200" y="4572000"/>
            <a:chExt cx="7239001" cy="1553528"/>
          </a:xfrm>
        </p:grpSpPr>
        <p:sp>
          <p:nvSpPr>
            <p:cNvPr id="202" name="Rectangle 201"/>
            <p:cNvSpPr/>
            <p:nvPr/>
          </p:nvSpPr>
          <p:spPr>
            <a:xfrm>
              <a:off x="1600200" y="4572000"/>
              <a:ext cx="2209800" cy="137104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1" name="TextBox 202"/>
            <p:cNvSpPr txBox="1">
              <a:spLocks noChangeArrowheads="1"/>
            </p:cNvSpPr>
            <p:nvPr/>
          </p:nvSpPr>
          <p:spPr bwMode="auto">
            <a:xfrm>
              <a:off x="4572001" y="4648200"/>
              <a:ext cx="4267200" cy="1477328"/>
            </a:xfrm>
            <a:prstGeom prst="rect">
              <a:avLst/>
            </a:prstGeom>
            <a:noFill/>
            <a:ln w="9525">
              <a:noFill/>
              <a:miter lim="800000"/>
              <a:headEnd/>
              <a:tailEnd/>
            </a:ln>
          </p:spPr>
          <p:txBody>
            <a:bodyPr>
              <a:spAutoFit/>
            </a:bodyPr>
            <a:lstStyle/>
            <a:p>
              <a:r>
                <a:rPr lang="en-US" b="1" u="sng">
                  <a:solidFill>
                    <a:srgbClr val="0000FF"/>
                  </a:solidFill>
                </a:rPr>
                <a:t>Lentz’s law:  </a:t>
              </a:r>
              <a:r>
                <a:rPr lang="en-US" b="1">
                  <a:solidFill>
                    <a:srgbClr val="0000FF"/>
                  </a:solidFill>
                </a:rPr>
                <a:t>An induced current has a direction such that the magnetic field due to the current opposes the change in magnetic flux that induces the current. </a:t>
              </a:r>
            </a:p>
          </p:txBody>
        </p:sp>
      </p:grpSp>
      <p:grpSp>
        <p:nvGrpSpPr>
          <p:cNvPr id="41" name="Group 212"/>
          <p:cNvGrpSpPr>
            <a:grpSpLocks/>
          </p:cNvGrpSpPr>
          <p:nvPr/>
        </p:nvGrpSpPr>
        <p:grpSpPr bwMode="auto">
          <a:xfrm>
            <a:off x="2514600" y="5403850"/>
            <a:ext cx="4992687" cy="1443038"/>
            <a:chOff x="2709949" y="5403273"/>
            <a:chExt cx="4992075" cy="1443059"/>
          </a:xfrm>
        </p:grpSpPr>
        <p:sp>
          <p:nvSpPr>
            <p:cNvPr id="204" name="Freeform 203"/>
            <p:cNvSpPr/>
            <p:nvPr/>
          </p:nvSpPr>
          <p:spPr>
            <a:xfrm>
              <a:off x="2709949" y="5403273"/>
              <a:ext cx="1612702" cy="1368445"/>
            </a:xfrm>
            <a:custGeom>
              <a:avLst/>
              <a:gdLst>
                <a:gd name="connsiteX0" fmla="*/ 0 w 1612669"/>
                <a:gd name="connsiteY0" fmla="*/ 0 h 1368829"/>
                <a:gd name="connsiteX1" fmla="*/ 332509 w 1612669"/>
                <a:gd name="connsiteY1" fmla="*/ 1180407 h 1368829"/>
                <a:gd name="connsiteX2" fmla="*/ 1612669 w 1612669"/>
                <a:gd name="connsiteY2" fmla="*/ 1130531 h 1368829"/>
              </a:gdLst>
              <a:ahLst/>
              <a:cxnLst>
                <a:cxn ang="0">
                  <a:pos x="connsiteX0" y="connsiteY0"/>
                </a:cxn>
                <a:cxn ang="0">
                  <a:pos x="connsiteX1" y="connsiteY1"/>
                </a:cxn>
                <a:cxn ang="0">
                  <a:pos x="connsiteX2" y="connsiteY2"/>
                </a:cxn>
              </a:cxnLst>
              <a:rect l="l" t="t" r="r" b="b"/>
              <a:pathLst>
                <a:path w="1612669" h="1368829">
                  <a:moveTo>
                    <a:pt x="0" y="0"/>
                  </a:moveTo>
                  <a:cubicBezTo>
                    <a:pt x="31865" y="495992"/>
                    <a:pt x="63731" y="991985"/>
                    <a:pt x="332509" y="1180407"/>
                  </a:cubicBezTo>
                  <a:cubicBezTo>
                    <a:pt x="601287" y="1368829"/>
                    <a:pt x="1106978" y="1249680"/>
                    <a:pt x="1612669" y="1130531"/>
                  </a:cubicBez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79" name="TextBox 210"/>
            <p:cNvSpPr txBox="1">
              <a:spLocks noChangeArrowheads="1"/>
            </p:cNvSpPr>
            <p:nvPr/>
          </p:nvSpPr>
          <p:spPr bwMode="auto">
            <a:xfrm>
              <a:off x="4572000" y="6477000"/>
              <a:ext cx="3130024" cy="369332"/>
            </a:xfrm>
            <a:prstGeom prst="rect">
              <a:avLst/>
            </a:prstGeom>
            <a:noFill/>
            <a:ln w="9525">
              <a:noFill/>
              <a:miter lim="800000"/>
              <a:headEnd/>
              <a:tailEnd/>
            </a:ln>
          </p:spPr>
          <p:txBody>
            <a:bodyPr wrap="none">
              <a:spAutoFit/>
            </a:bodyPr>
            <a:lstStyle/>
            <a:p>
              <a:r>
                <a:rPr lang="en-US"/>
                <a:t>-ve sign is due to Lentz’s law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remove" nodeType="afterEffect">
                                  <p:stCondLst>
                                    <p:cond delay="0"/>
                                  </p:stCondLst>
                                  <p:childTnLst>
                                    <p:animMotion origin="layout" path="M 0 0  L 0.25 0  E" pathEditMode="relative" ptsTypes="">
                                      <p:cBhvr>
                                        <p:cTn id="6" dur="1000" fill="hold"/>
                                        <p:tgtEl>
                                          <p:spTgt spid="2"/>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35" presetClass="emph" presetSubtype="0" repeatCount="indefinite" fill="hold" nodeType="withEffect">
                                  <p:stCondLst>
                                    <p:cond delay="0"/>
                                  </p:stCondLst>
                                  <p:childTnLst>
                                    <p:anim calcmode="discrete" valueType="str">
                                      <p:cBhvr>
                                        <p:cTn id="10" dur="2000" fill="hold"/>
                                        <p:tgtEl>
                                          <p:spTgt spid="22"/>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1000"/>
                                  </p:stCondLst>
                                  <p:childTnLst>
                                    <p:anim calcmode="discrete" valueType="str">
                                      <p:cBhvr>
                                        <p:cTn id="12"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7"/>
          <p:cNvGrpSpPr>
            <a:grpSpLocks/>
          </p:cNvGrpSpPr>
          <p:nvPr/>
        </p:nvGrpSpPr>
        <p:grpSpPr bwMode="auto">
          <a:xfrm>
            <a:off x="0" y="914400"/>
            <a:ext cx="4876800" cy="3279775"/>
            <a:chOff x="0" y="2133600"/>
            <a:chExt cx="4876802" cy="3279713"/>
          </a:xfrm>
        </p:grpSpPr>
        <p:grpSp>
          <p:nvGrpSpPr>
            <p:cNvPr id="7274" name="Group 106"/>
            <p:cNvGrpSpPr>
              <a:grpSpLocks/>
            </p:cNvGrpSpPr>
            <p:nvPr/>
          </p:nvGrpSpPr>
          <p:grpSpPr bwMode="auto">
            <a:xfrm rot="5400000">
              <a:off x="2237745" y="3098151"/>
              <a:ext cx="378053" cy="1392385"/>
              <a:chOff x="2209800" y="2133600"/>
              <a:chExt cx="838200" cy="2895600"/>
            </a:xfrm>
          </p:grpSpPr>
          <p:sp>
            <p:nvSpPr>
              <p:cNvPr id="146" name="Rectangle 145"/>
              <p:cNvSpPr/>
              <p:nvPr/>
            </p:nvSpPr>
            <p:spPr>
              <a:xfrm>
                <a:off x="2209508" y="2134327"/>
                <a:ext cx="837679" cy="289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6" name="TextBox 103"/>
              <p:cNvSpPr txBox="1">
                <a:spLocks noChangeArrowheads="1"/>
              </p:cNvSpPr>
              <p:nvPr/>
            </p:nvSpPr>
            <p:spPr bwMode="auto">
              <a:xfrm>
                <a:off x="2438400" y="2133600"/>
                <a:ext cx="351378" cy="369332"/>
              </a:xfrm>
              <a:prstGeom prst="rect">
                <a:avLst/>
              </a:prstGeom>
              <a:noFill/>
              <a:ln w="9525">
                <a:noFill/>
                <a:miter lim="800000"/>
                <a:headEnd/>
                <a:tailEnd/>
              </a:ln>
            </p:spPr>
            <p:txBody>
              <a:bodyPr wrap="none">
                <a:spAutoFit/>
              </a:bodyPr>
              <a:lstStyle/>
              <a:p>
                <a:r>
                  <a:rPr lang="en-US"/>
                  <a:t>N</a:t>
                </a:r>
              </a:p>
            </p:txBody>
          </p:sp>
          <p:sp>
            <p:nvSpPr>
              <p:cNvPr id="7367" name="TextBox 105"/>
              <p:cNvSpPr txBox="1">
                <a:spLocks noChangeArrowheads="1"/>
              </p:cNvSpPr>
              <p:nvPr/>
            </p:nvSpPr>
            <p:spPr bwMode="auto">
              <a:xfrm>
                <a:off x="2438400" y="4659868"/>
                <a:ext cx="338554" cy="369332"/>
              </a:xfrm>
              <a:prstGeom prst="rect">
                <a:avLst/>
              </a:prstGeom>
              <a:noFill/>
              <a:ln w="9525">
                <a:noFill/>
                <a:miter lim="800000"/>
                <a:headEnd/>
                <a:tailEnd/>
              </a:ln>
            </p:spPr>
            <p:txBody>
              <a:bodyPr wrap="none">
                <a:spAutoFit/>
              </a:bodyPr>
              <a:lstStyle/>
              <a:p>
                <a:r>
                  <a:rPr lang="en-US"/>
                  <a:t>S</a:t>
                </a:r>
              </a:p>
            </p:txBody>
          </p:sp>
        </p:grpSp>
        <p:grpSp>
          <p:nvGrpSpPr>
            <p:cNvPr id="7275" name="Group 130"/>
            <p:cNvGrpSpPr>
              <a:grpSpLocks/>
            </p:cNvGrpSpPr>
            <p:nvPr/>
          </p:nvGrpSpPr>
          <p:grpSpPr bwMode="auto">
            <a:xfrm rot="5400000">
              <a:off x="2195344" y="2680283"/>
              <a:ext cx="515527" cy="1371774"/>
              <a:chOff x="533400" y="2100649"/>
              <a:chExt cx="1219338" cy="2876422"/>
            </a:xfrm>
          </p:grpSpPr>
          <p:sp>
            <p:nvSpPr>
              <p:cNvPr id="171" name="Freeform 170"/>
              <p:cNvSpPr/>
              <p:nvPr/>
            </p:nvSpPr>
            <p:spPr>
              <a:xfrm>
                <a:off x="533163" y="2101708"/>
                <a:ext cx="1220286" cy="2876059"/>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2" name="Straight Arrow Connector 171"/>
              <p:cNvCxnSpPr>
                <a:endCxn id="171" idx="1"/>
              </p:cNvCxnSpPr>
              <p:nvPr/>
            </p:nvCxnSpPr>
            <p:spPr>
              <a:xfrm rot="16200000" flipH="1">
                <a:off x="508623" y="3457757"/>
                <a:ext cx="56590" cy="7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76" name="Group 141"/>
            <p:cNvGrpSpPr>
              <a:grpSpLocks/>
            </p:cNvGrpSpPr>
            <p:nvPr/>
          </p:nvGrpSpPr>
          <p:grpSpPr bwMode="auto">
            <a:xfrm rot="5400000" flipH="1">
              <a:off x="2175083" y="3532991"/>
              <a:ext cx="549179" cy="1419867"/>
              <a:chOff x="533400" y="2100649"/>
              <a:chExt cx="1217140" cy="2953265"/>
            </a:xfrm>
          </p:grpSpPr>
          <p:sp>
            <p:nvSpPr>
              <p:cNvPr id="177" name="Freeform 176"/>
              <p:cNvSpPr/>
              <p:nvPr/>
            </p:nvSpPr>
            <p:spPr>
              <a:xfrm>
                <a:off x="532366" y="2101646"/>
                <a:ext cx="1217331" cy="295193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8" name="Straight Arrow Connector 177"/>
              <p:cNvCxnSpPr>
                <a:endCxn id="177" idx="1"/>
              </p:cNvCxnSpPr>
              <p:nvPr/>
            </p:nvCxnSpPr>
            <p:spPr>
              <a:xfrm rot="16200000" flipH="1">
                <a:off x="489657" y="3471734"/>
                <a:ext cx="92454" cy="7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77" name="Group 214"/>
            <p:cNvGrpSpPr>
              <a:grpSpLocks/>
            </p:cNvGrpSpPr>
            <p:nvPr/>
          </p:nvGrpSpPr>
          <p:grpSpPr bwMode="auto">
            <a:xfrm rot="5400000">
              <a:off x="1511968" y="3094935"/>
              <a:ext cx="1849454" cy="1415286"/>
              <a:chOff x="98611" y="2088630"/>
              <a:chExt cx="4099810" cy="2944412"/>
            </a:xfrm>
          </p:grpSpPr>
          <p:grpSp>
            <p:nvGrpSpPr>
              <p:cNvPr id="7351" name="Group 208"/>
              <p:cNvGrpSpPr>
                <a:grpSpLocks/>
              </p:cNvGrpSpPr>
              <p:nvPr/>
            </p:nvGrpSpPr>
            <p:grpSpPr bwMode="auto">
              <a:xfrm>
                <a:off x="98611" y="2112453"/>
                <a:ext cx="1693573" cy="2920589"/>
                <a:chOff x="98611" y="2112453"/>
                <a:chExt cx="1693573" cy="2920589"/>
              </a:xfrm>
            </p:grpSpPr>
            <p:sp>
              <p:nvSpPr>
                <p:cNvPr id="186" name="Freeform 185"/>
                <p:cNvSpPr/>
                <p:nvPr/>
              </p:nvSpPr>
              <p:spPr>
                <a:xfrm>
                  <a:off x="1123260" y="2110709"/>
                  <a:ext cx="668619" cy="287995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7" name="Freeform 186"/>
                <p:cNvSpPr/>
                <p:nvPr/>
              </p:nvSpPr>
              <p:spPr>
                <a:xfrm>
                  <a:off x="99216" y="2120615"/>
                  <a:ext cx="1682106" cy="2916280"/>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8" name="Straight Arrow Connector 187"/>
                <p:cNvCxnSpPr>
                  <a:endCxn id="186" idx="1"/>
                </p:cNvCxnSpPr>
                <p:nvPr/>
              </p:nvCxnSpPr>
              <p:spPr>
                <a:xfrm rot="5400000">
                  <a:off x="1042992" y="3360128"/>
                  <a:ext cx="181647" cy="2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24227" y="3543536"/>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52" name="Group 209"/>
              <p:cNvGrpSpPr>
                <a:grpSpLocks/>
              </p:cNvGrpSpPr>
              <p:nvPr/>
            </p:nvGrpSpPr>
            <p:grpSpPr bwMode="auto">
              <a:xfrm flipH="1">
                <a:off x="2498499" y="2088630"/>
                <a:ext cx="1699921" cy="2920590"/>
                <a:chOff x="91191" y="2113005"/>
                <a:chExt cx="1699921" cy="2920590"/>
              </a:xfrm>
            </p:grpSpPr>
            <p:sp>
              <p:nvSpPr>
                <p:cNvPr id="182" name="Freeform 181"/>
                <p:cNvSpPr/>
                <p:nvPr/>
              </p:nvSpPr>
              <p:spPr>
                <a:xfrm>
                  <a:off x="1125302" y="2111964"/>
                  <a:ext cx="665100" cy="2879949"/>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97738" y="2121873"/>
                  <a:ext cx="1682107" cy="291627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4" name="Straight Arrow Connector 183"/>
                <p:cNvCxnSpPr>
                  <a:endCxn id="182" idx="1"/>
                </p:cNvCxnSpPr>
                <p:nvPr/>
              </p:nvCxnSpPr>
              <p:spPr>
                <a:xfrm rot="5400000">
                  <a:off x="1043275" y="3363144"/>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8675" y="3544792"/>
                  <a:ext cx="181647"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78" name="Group 226"/>
            <p:cNvGrpSpPr>
              <a:grpSpLocks/>
            </p:cNvGrpSpPr>
            <p:nvPr/>
          </p:nvGrpSpPr>
          <p:grpSpPr bwMode="auto">
            <a:xfrm>
              <a:off x="0" y="2133600"/>
              <a:ext cx="4876802" cy="3279713"/>
              <a:chOff x="0" y="2133600"/>
              <a:chExt cx="4876802" cy="3279713"/>
            </a:xfrm>
          </p:grpSpPr>
          <p:grpSp>
            <p:nvGrpSpPr>
              <p:cNvPr id="7279" name="Group 178"/>
              <p:cNvGrpSpPr>
                <a:grpSpLocks/>
              </p:cNvGrpSpPr>
              <p:nvPr/>
            </p:nvGrpSpPr>
            <p:grpSpPr bwMode="auto">
              <a:xfrm rot="5400000">
                <a:off x="-99140" y="2893934"/>
                <a:ext cx="1976188" cy="1777908"/>
                <a:chOff x="-86497" y="4979773"/>
                <a:chExt cx="4382527" cy="1954427"/>
              </a:xfrm>
            </p:grpSpPr>
            <p:grpSp>
              <p:nvGrpSpPr>
                <p:cNvPr id="7331" name="Group 166"/>
                <p:cNvGrpSpPr>
                  <a:grpSpLocks/>
                </p:cNvGrpSpPr>
                <p:nvPr/>
              </p:nvGrpSpPr>
              <p:grpSpPr bwMode="auto">
                <a:xfrm>
                  <a:off x="-86497" y="4979773"/>
                  <a:ext cx="2199203" cy="1940137"/>
                  <a:chOff x="-86497" y="4979773"/>
                  <a:chExt cx="2199203" cy="1940137"/>
                </a:xfrm>
              </p:grpSpPr>
              <p:sp>
                <p:nvSpPr>
                  <p:cNvPr id="99" name="Freeform 98"/>
                  <p:cNvSpPr/>
                  <p:nvPr/>
                </p:nvSpPr>
                <p:spPr>
                  <a:xfrm flipH="1">
                    <a:off x="2055684" y="5054710"/>
                    <a:ext cx="56328" cy="1804449"/>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753108" y="5054711"/>
                    <a:ext cx="1123032"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84765" y="4981416"/>
                    <a:ext cx="1862332"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Freeform 101"/>
                  <p:cNvSpPr/>
                  <p:nvPr/>
                </p:nvSpPr>
                <p:spPr>
                  <a:xfrm>
                    <a:off x="1777565" y="5056456"/>
                    <a:ext cx="211229"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Freeform 102"/>
                  <p:cNvSpPr/>
                  <p:nvPr/>
                </p:nvSpPr>
                <p:spPr>
                  <a:xfrm>
                    <a:off x="1383273" y="5040750"/>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4" name="Straight Arrow Connector 103"/>
                  <p:cNvCxnSpPr/>
                  <p:nvPr/>
                </p:nvCxnSpPr>
                <p:spPr>
                  <a:xfrm flipV="1">
                    <a:off x="837599" y="6171584"/>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990517" y="6477187"/>
                    <a:ext cx="151826" cy="154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560836" y="6364087"/>
                    <a:ext cx="151824" cy="774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1874697" y="6356507"/>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2032579" y="6327772"/>
                    <a:ext cx="15182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32" name="Group 167"/>
                <p:cNvGrpSpPr>
                  <a:grpSpLocks/>
                </p:cNvGrpSpPr>
                <p:nvPr/>
              </p:nvGrpSpPr>
              <p:grpSpPr bwMode="auto">
                <a:xfrm flipH="1">
                  <a:off x="2220682" y="4994063"/>
                  <a:ext cx="2075348" cy="1940137"/>
                  <a:chOff x="-86497" y="4979647"/>
                  <a:chExt cx="2075348" cy="1940137"/>
                </a:xfrm>
              </p:grpSpPr>
              <p:sp>
                <p:nvSpPr>
                  <p:cNvPr id="72" name="Freeform 71"/>
                  <p:cNvSpPr/>
                  <p:nvPr/>
                </p:nvSpPr>
                <p:spPr>
                  <a:xfrm>
                    <a:off x="752694" y="5054256"/>
                    <a:ext cx="1123035"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85181" y="4980961"/>
                    <a:ext cx="1865855"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1780675" y="5056002"/>
                    <a:ext cx="207710" cy="1865529"/>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1382862" y="5040295"/>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2" name="Straight Arrow Connector 81"/>
                  <p:cNvCxnSpPr/>
                  <p:nvPr/>
                </p:nvCxnSpPr>
                <p:spPr>
                  <a:xfrm flipV="1">
                    <a:off x="854790" y="6186836"/>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991866" y="6478491"/>
                    <a:ext cx="151826" cy="151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562185" y="6365393"/>
                    <a:ext cx="151824" cy="739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1874287" y="6356051"/>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80" name="Group 179"/>
              <p:cNvGrpSpPr>
                <a:grpSpLocks/>
              </p:cNvGrpSpPr>
              <p:nvPr/>
            </p:nvGrpSpPr>
            <p:grpSpPr bwMode="auto">
              <a:xfrm rot="5400000" flipV="1">
                <a:off x="2974790" y="2873981"/>
                <a:ext cx="1976904" cy="1827121"/>
                <a:chOff x="-86497" y="4979773"/>
                <a:chExt cx="4382527" cy="1954427"/>
              </a:xfrm>
            </p:grpSpPr>
            <p:grpSp>
              <p:nvGrpSpPr>
                <p:cNvPr id="7311" name="Group 166"/>
                <p:cNvGrpSpPr>
                  <a:grpSpLocks/>
                </p:cNvGrpSpPr>
                <p:nvPr/>
              </p:nvGrpSpPr>
              <p:grpSpPr bwMode="auto">
                <a:xfrm>
                  <a:off x="-86497" y="4979773"/>
                  <a:ext cx="2207931" cy="1940138"/>
                  <a:chOff x="-86497" y="4979773"/>
                  <a:chExt cx="2207931" cy="1940138"/>
                </a:xfrm>
              </p:grpSpPr>
              <p:sp>
                <p:nvSpPr>
                  <p:cNvPr id="128" name="Freeform 127"/>
                  <p:cNvSpPr/>
                  <p:nvPr/>
                </p:nvSpPr>
                <p:spPr>
                  <a:xfrm flipH="1">
                    <a:off x="2055946" y="5054391"/>
                    <a:ext cx="56307" cy="1805091"/>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3841" y="5056088"/>
                    <a:ext cx="1122628"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50" y="4981372"/>
                    <a:ext cx="1865179"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7930" y="5054391"/>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Freeform 135"/>
                  <p:cNvSpPr/>
                  <p:nvPr/>
                </p:nvSpPr>
                <p:spPr>
                  <a:xfrm>
                    <a:off x="1383778" y="5040806"/>
                    <a:ext cx="545476"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0" name="Straight Arrow Connector 139"/>
                  <p:cNvCxnSpPr/>
                  <p:nvPr/>
                </p:nvCxnSpPr>
                <p:spPr>
                  <a:xfrm flipV="1">
                    <a:off x="838300" y="6171748"/>
                    <a:ext cx="151327"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88875" y="6479858"/>
                    <a:ext cx="152830" cy="15132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1574822" y="6363979"/>
                    <a:ext cx="152830" cy="77423"/>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874301" y="6358294"/>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2046397" y="6327974"/>
                    <a:ext cx="15283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312" name="Group 167"/>
                <p:cNvGrpSpPr>
                  <a:grpSpLocks/>
                </p:cNvGrpSpPr>
                <p:nvPr/>
              </p:nvGrpSpPr>
              <p:grpSpPr bwMode="auto">
                <a:xfrm flipH="1">
                  <a:off x="2219846" y="4994062"/>
                  <a:ext cx="2076184" cy="1940138"/>
                  <a:chOff x="-86497" y="4979646"/>
                  <a:chExt cx="2076184" cy="1940138"/>
                </a:xfrm>
              </p:grpSpPr>
              <p:sp>
                <p:nvSpPr>
                  <p:cNvPr id="119" name="Freeform 118"/>
                  <p:cNvSpPr/>
                  <p:nvPr/>
                </p:nvSpPr>
                <p:spPr>
                  <a:xfrm>
                    <a:off x="752943" y="5055258"/>
                    <a:ext cx="1122625"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8147" y="4980541"/>
                    <a:ext cx="1865178"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77031" y="5053560"/>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a:off x="1382879" y="5039975"/>
                    <a:ext cx="541957"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3" name="Straight Arrow Connector 122"/>
                  <p:cNvCxnSpPr/>
                  <p:nvPr/>
                </p:nvCxnSpPr>
                <p:spPr>
                  <a:xfrm flipV="1">
                    <a:off x="837405" y="6170918"/>
                    <a:ext cx="151325"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989736" y="6477267"/>
                    <a:ext cx="152830" cy="15484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1573925" y="6363148"/>
                    <a:ext cx="152830" cy="7742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3402" y="6357463"/>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281" name="Group 210"/>
              <p:cNvGrpSpPr>
                <a:grpSpLocks/>
              </p:cNvGrpSpPr>
              <p:nvPr/>
            </p:nvGrpSpPr>
            <p:grpSpPr bwMode="auto">
              <a:xfrm>
                <a:off x="3048000" y="2133600"/>
                <a:ext cx="1217521" cy="3279713"/>
                <a:chOff x="3048000" y="2133600"/>
                <a:chExt cx="1217521" cy="3279713"/>
              </a:xfrm>
            </p:grpSpPr>
            <p:grpSp>
              <p:nvGrpSpPr>
                <p:cNvPr id="7297" name="Group 202"/>
                <p:cNvGrpSpPr>
                  <a:grpSpLocks/>
                </p:cNvGrpSpPr>
                <p:nvPr/>
              </p:nvGrpSpPr>
              <p:grpSpPr bwMode="auto">
                <a:xfrm>
                  <a:off x="3054926" y="2133600"/>
                  <a:ext cx="1210595" cy="1450913"/>
                  <a:chOff x="3054926" y="2133600"/>
                  <a:chExt cx="1210595" cy="1450913"/>
                </a:xfrm>
              </p:grpSpPr>
              <p:sp>
                <p:nvSpPr>
                  <p:cNvPr id="191" name="Freeform 190"/>
                  <p:cNvSpPr/>
                  <p:nvPr/>
                </p:nvSpPr>
                <p:spPr bwMode="auto">
                  <a:xfrm rot="5400000" flipV="1">
                    <a:off x="3121831"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bwMode="auto">
                  <a:xfrm rot="5400000" flipV="1">
                    <a:off x="2933713"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Freeform 196"/>
                  <p:cNvSpPr/>
                  <p:nvPr/>
                </p:nvSpPr>
                <p:spPr bwMode="auto">
                  <a:xfrm rot="5400000" flipV="1">
                    <a:off x="2668602"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9" name="Straight Arrow Connector 198"/>
                  <p:cNvCxnSpPr>
                    <a:stCxn id="191" idx="1"/>
                  </p:cNvCxnSpPr>
                  <p:nvPr/>
                </p:nvCxnSpPr>
                <p:spPr>
                  <a:xfrm rot="5400000" flipH="1" flipV="1">
                    <a:off x="3942558"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3637758"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3523458"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98" name="Group 203"/>
                <p:cNvGrpSpPr>
                  <a:grpSpLocks/>
                </p:cNvGrpSpPr>
                <p:nvPr/>
              </p:nvGrpSpPr>
              <p:grpSpPr bwMode="auto">
                <a:xfrm flipV="1">
                  <a:off x="3048000" y="3962400"/>
                  <a:ext cx="1210595" cy="1450913"/>
                  <a:chOff x="3054926" y="2133600"/>
                  <a:chExt cx="1210595" cy="1450913"/>
                </a:xfrm>
              </p:grpSpPr>
              <p:sp>
                <p:nvSpPr>
                  <p:cNvPr id="205" name="Freeform 204"/>
                  <p:cNvSpPr/>
                  <p:nvPr/>
                </p:nvSpPr>
                <p:spPr bwMode="auto">
                  <a:xfrm rot="5400000" flipV="1">
                    <a:off x="3122407"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 name="Freeform 205"/>
                  <p:cNvSpPr/>
                  <p:nvPr/>
                </p:nvSpPr>
                <p:spPr bwMode="auto">
                  <a:xfrm rot="5400000" flipV="1">
                    <a:off x="2934289"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 name="Freeform 206"/>
                  <p:cNvSpPr/>
                  <p:nvPr/>
                </p:nvSpPr>
                <p:spPr bwMode="auto">
                  <a:xfrm rot="5400000" flipV="1">
                    <a:off x="2669178"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8" name="Straight Arrow Connector 207"/>
                  <p:cNvCxnSpPr/>
                  <p:nvPr/>
                </p:nvCxnSpPr>
                <p:spPr>
                  <a:xfrm rot="5400000" flipH="1" flipV="1">
                    <a:off x="3927260"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3639128"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3508160"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82" name="Group 211"/>
              <p:cNvGrpSpPr>
                <a:grpSpLocks/>
              </p:cNvGrpSpPr>
              <p:nvPr/>
            </p:nvGrpSpPr>
            <p:grpSpPr bwMode="auto">
              <a:xfrm flipH="1">
                <a:off x="533400" y="2133600"/>
                <a:ext cx="1217521" cy="3279713"/>
                <a:chOff x="3048000" y="2133600"/>
                <a:chExt cx="1217521" cy="3279713"/>
              </a:xfrm>
            </p:grpSpPr>
            <p:grpSp>
              <p:nvGrpSpPr>
                <p:cNvPr id="7283" name="Group 202"/>
                <p:cNvGrpSpPr>
                  <a:grpSpLocks/>
                </p:cNvGrpSpPr>
                <p:nvPr/>
              </p:nvGrpSpPr>
              <p:grpSpPr bwMode="auto">
                <a:xfrm>
                  <a:off x="3054926" y="2133600"/>
                  <a:ext cx="1210595" cy="1450913"/>
                  <a:chOff x="3054926" y="2133600"/>
                  <a:chExt cx="1210595" cy="1450913"/>
                </a:xfrm>
              </p:grpSpPr>
              <p:sp>
                <p:nvSpPr>
                  <p:cNvPr id="221" name="Freeform 220"/>
                  <p:cNvSpPr/>
                  <p:nvPr/>
                </p:nvSpPr>
                <p:spPr bwMode="auto">
                  <a:xfrm rot="5400000" flipV="1">
                    <a:off x="3121738"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2" name="Freeform 221"/>
                  <p:cNvSpPr/>
                  <p:nvPr/>
                </p:nvSpPr>
                <p:spPr bwMode="auto">
                  <a:xfrm rot="5400000" flipV="1">
                    <a:off x="2933620"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3" name="Freeform 222"/>
                  <p:cNvSpPr/>
                  <p:nvPr/>
                </p:nvSpPr>
                <p:spPr bwMode="auto">
                  <a:xfrm rot="5400000" flipV="1">
                    <a:off x="2668510"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4" name="Straight Arrow Connector 223"/>
                  <p:cNvCxnSpPr>
                    <a:stCxn id="221" idx="1"/>
                  </p:cNvCxnSpPr>
                  <p:nvPr/>
                </p:nvCxnSpPr>
                <p:spPr>
                  <a:xfrm rot="5400000" flipH="1" flipV="1">
                    <a:off x="3942465"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flipH="1" flipV="1">
                    <a:off x="3637665"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3523366"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84" name="Group 203"/>
                <p:cNvGrpSpPr>
                  <a:grpSpLocks/>
                </p:cNvGrpSpPr>
                <p:nvPr/>
              </p:nvGrpSpPr>
              <p:grpSpPr bwMode="auto">
                <a:xfrm flipV="1">
                  <a:off x="3048000" y="3962400"/>
                  <a:ext cx="1210595" cy="1450913"/>
                  <a:chOff x="3054926" y="2133600"/>
                  <a:chExt cx="1210595" cy="1450913"/>
                </a:xfrm>
              </p:grpSpPr>
              <p:sp>
                <p:nvSpPr>
                  <p:cNvPr id="215" name="Freeform 214"/>
                  <p:cNvSpPr/>
                  <p:nvPr/>
                </p:nvSpPr>
                <p:spPr bwMode="auto">
                  <a:xfrm rot="5400000" flipV="1">
                    <a:off x="3122314"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6" name="Freeform 215"/>
                  <p:cNvSpPr/>
                  <p:nvPr/>
                </p:nvSpPr>
                <p:spPr bwMode="auto">
                  <a:xfrm rot="5400000" flipV="1">
                    <a:off x="2934196"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7" name="Freeform 216"/>
                  <p:cNvSpPr/>
                  <p:nvPr/>
                </p:nvSpPr>
                <p:spPr bwMode="auto">
                  <a:xfrm rot="5400000" flipV="1">
                    <a:off x="2669086"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8" name="Straight Arrow Connector 217"/>
                  <p:cNvCxnSpPr/>
                  <p:nvPr/>
                </p:nvCxnSpPr>
                <p:spPr>
                  <a:xfrm rot="5400000" flipH="1" flipV="1">
                    <a:off x="3927166"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rot="5400000" flipH="1" flipV="1">
                    <a:off x="3639035"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3508067"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30" name="Group 294"/>
          <p:cNvGrpSpPr>
            <a:grpSpLocks/>
          </p:cNvGrpSpPr>
          <p:nvPr/>
        </p:nvGrpSpPr>
        <p:grpSpPr bwMode="auto">
          <a:xfrm>
            <a:off x="3810000" y="1066800"/>
            <a:ext cx="4276725" cy="3429000"/>
            <a:chOff x="6019800" y="2209800"/>
            <a:chExt cx="4276898" cy="3429000"/>
          </a:xfrm>
        </p:grpSpPr>
        <p:grpSp>
          <p:nvGrpSpPr>
            <p:cNvPr id="7184" name="Group 233"/>
            <p:cNvGrpSpPr>
              <a:grpSpLocks/>
            </p:cNvGrpSpPr>
            <p:nvPr/>
          </p:nvGrpSpPr>
          <p:grpSpPr bwMode="auto">
            <a:xfrm>
              <a:off x="7772400" y="2819400"/>
              <a:ext cx="685800" cy="2057400"/>
              <a:chOff x="4876800" y="2819400"/>
              <a:chExt cx="685800" cy="2057400"/>
            </a:xfrm>
          </p:grpSpPr>
          <p:sp>
            <p:nvSpPr>
              <p:cNvPr id="339" name="Oval 338"/>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0" name="Straight Arrow Connector 339"/>
              <p:cNvCxnSpPr/>
              <p:nvPr/>
            </p:nvCxnSpPr>
            <p:spPr>
              <a:xfrm>
                <a:off x="5269000" y="2835275"/>
                <a:ext cx="98429" cy="76200"/>
              </a:xfrm>
              <a:prstGeom prst="straightConnector1">
                <a:avLst/>
              </a:prstGeom>
              <a:ln>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85" name="Group 271"/>
            <p:cNvGrpSpPr>
              <a:grpSpLocks/>
            </p:cNvGrpSpPr>
            <p:nvPr/>
          </p:nvGrpSpPr>
          <p:grpSpPr bwMode="auto">
            <a:xfrm>
              <a:off x="6019800" y="2209800"/>
              <a:ext cx="2219498" cy="3429000"/>
              <a:chOff x="6019800" y="2209800"/>
              <a:chExt cx="2219498" cy="3429000"/>
            </a:xfrm>
          </p:grpSpPr>
          <p:grpSp>
            <p:nvGrpSpPr>
              <p:cNvPr id="7207" name="Group 255"/>
              <p:cNvGrpSpPr>
                <a:grpSpLocks/>
              </p:cNvGrpSpPr>
              <p:nvPr/>
            </p:nvGrpSpPr>
            <p:grpSpPr bwMode="auto">
              <a:xfrm>
                <a:off x="6019800" y="2209800"/>
                <a:ext cx="2219498" cy="1677988"/>
                <a:chOff x="6019800" y="2209800"/>
                <a:chExt cx="2219498" cy="1677988"/>
              </a:xfrm>
            </p:grpSpPr>
            <p:sp>
              <p:nvSpPr>
                <p:cNvPr id="331" name="Freeform 33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Freeform 331"/>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3" name="Freeform 33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4" name="Straight Connector 33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32" idx="1"/>
                </p:cNvCxnSpPr>
                <p:nvPr/>
              </p:nvCxnSpPr>
              <p:spPr>
                <a:xfrm>
                  <a:off x="7162846" y="2976563"/>
                  <a:ext cx="176220"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a:off x="7239049" y="3413125"/>
                  <a:ext cx="185746"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08" name="Group 256"/>
              <p:cNvGrpSpPr>
                <a:grpSpLocks/>
              </p:cNvGrpSpPr>
              <p:nvPr/>
            </p:nvGrpSpPr>
            <p:grpSpPr bwMode="auto">
              <a:xfrm flipV="1">
                <a:off x="6324600" y="4267200"/>
                <a:ext cx="1914698" cy="1371600"/>
                <a:chOff x="6324600" y="2209800"/>
                <a:chExt cx="1914698" cy="1371600"/>
              </a:xfrm>
            </p:grpSpPr>
            <p:sp>
              <p:nvSpPr>
                <p:cNvPr id="325" name="Freeform 324"/>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6" name="Freeform 325"/>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 name="Freeform 326"/>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8" name="Straight Arrow Connector 327"/>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26" idx="1"/>
                </p:cNvCxnSpPr>
                <p:nvPr/>
              </p:nvCxnSpPr>
              <p:spPr>
                <a:xfrm>
                  <a:off x="7146971"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7239049" y="3413125"/>
                  <a:ext cx="185746"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1" name="Freeform 320"/>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2" name="Straight Arrow Connector 321"/>
              <p:cNvCxnSpPr/>
              <p:nvPr/>
            </p:nvCxnSpPr>
            <p:spPr>
              <a:xfrm>
                <a:off x="7229524" y="37179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3" name="Freeform 322"/>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4" name="Straight Arrow Connector 323"/>
              <p:cNvCxnSpPr/>
              <p:nvPr/>
            </p:nvCxnSpPr>
            <p:spPr>
              <a:xfrm>
                <a:off x="7315253"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86" name="Group 272"/>
            <p:cNvGrpSpPr>
              <a:grpSpLocks/>
            </p:cNvGrpSpPr>
            <p:nvPr/>
          </p:nvGrpSpPr>
          <p:grpSpPr bwMode="auto">
            <a:xfrm flipH="1">
              <a:off x="8077200" y="2209800"/>
              <a:ext cx="2219498" cy="3429000"/>
              <a:chOff x="6019800" y="2209800"/>
              <a:chExt cx="2219498" cy="3429000"/>
            </a:xfrm>
          </p:grpSpPr>
          <p:grpSp>
            <p:nvGrpSpPr>
              <p:cNvPr id="7187" name="Group 255"/>
              <p:cNvGrpSpPr>
                <a:grpSpLocks/>
              </p:cNvGrpSpPr>
              <p:nvPr/>
            </p:nvGrpSpPr>
            <p:grpSpPr bwMode="auto">
              <a:xfrm>
                <a:off x="6019800" y="2209800"/>
                <a:ext cx="2219498" cy="1677988"/>
                <a:chOff x="6019800" y="2209800"/>
                <a:chExt cx="2219498" cy="1677988"/>
              </a:xfrm>
            </p:grpSpPr>
            <p:sp>
              <p:nvSpPr>
                <p:cNvPr id="311" name="Freeform 31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2" name="Freeform 311"/>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3" name="Freeform 31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4" name="Straight Connector 31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2" idx="1"/>
                </p:cNvCxnSpPr>
                <p:nvPr/>
              </p:nvCxnSpPr>
              <p:spPr>
                <a:xfrm>
                  <a:off x="7180309" y="2976563"/>
                  <a:ext cx="174632" cy="87312"/>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7239049" y="3413125"/>
                  <a:ext cx="185745" cy="5873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7239049" y="3886200"/>
                  <a:ext cx="22860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188" name="Group 256"/>
              <p:cNvGrpSpPr>
                <a:grpSpLocks/>
              </p:cNvGrpSpPr>
              <p:nvPr/>
            </p:nvGrpSpPr>
            <p:grpSpPr bwMode="auto">
              <a:xfrm flipV="1">
                <a:off x="6324600" y="4267200"/>
                <a:ext cx="1845423" cy="1371600"/>
                <a:chOff x="6324600" y="2209800"/>
                <a:chExt cx="1845423" cy="1371600"/>
              </a:xfrm>
            </p:grpSpPr>
            <p:sp>
              <p:nvSpPr>
                <p:cNvPr id="305" name="Freeform 304"/>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6" name="Freeform 305"/>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 name="Freeform 306"/>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8" name="Straight Arrow Connector 307"/>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306" idx="1"/>
                </p:cNvCxnSpPr>
                <p:nvPr/>
              </p:nvCxnSpPr>
              <p:spPr>
                <a:xfrm>
                  <a:off x="7180309" y="2976562"/>
                  <a:ext cx="174632" cy="8731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7239049" y="3413125"/>
                  <a:ext cx="185745" cy="5873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01" name="Freeform 300"/>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2" name="Straight Arrow Connector 301"/>
              <p:cNvCxnSpPr/>
              <p:nvPr/>
            </p:nvCxnSpPr>
            <p:spPr>
              <a:xfrm>
                <a:off x="7245400" y="3717925"/>
                <a:ext cx="261948"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3" name="Freeform 302"/>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4" name="Straight Arrow Connector 303"/>
              <p:cNvCxnSpPr/>
              <p:nvPr/>
            </p:nvCxnSpPr>
            <p:spPr>
              <a:xfrm>
                <a:off x="7348591" y="4086225"/>
                <a:ext cx="26194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90" name="Title 7"/>
          <p:cNvSpPr txBox="1">
            <a:spLocks/>
          </p:cNvSpPr>
          <p:nvPr/>
        </p:nvSpPr>
        <p:spPr>
          <a:xfrm>
            <a:off x="304800" y="76200"/>
            <a:ext cx="8229600" cy="609599"/>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Lentz’s law</a:t>
            </a:r>
          </a:p>
        </p:txBody>
      </p:sp>
      <p:sp>
        <p:nvSpPr>
          <p:cNvPr id="3" name="TextBox 2">
            <a:extLst>
              <a:ext uri="{FF2B5EF4-FFF2-40B4-BE49-F238E27FC236}">
                <a16:creationId xmlns:a16="http://schemas.microsoft.com/office/drawing/2014/main" id="{C9D32BC9-4797-4C5A-A5DB-CE79E65675DF}"/>
              </a:ext>
            </a:extLst>
          </p:cNvPr>
          <p:cNvSpPr txBox="1"/>
          <p:nvPr/>
        </p:nvSpPr>
        <p:spPr>
          <a:xfrm>
            <a:off x="990600" y="4876800"/>
            <a:ext cx="6532558" cy="369332"/>
          </a:xfrm>
          <a:prstGeom prst="rect">
            <a:avLst/>
          </a:prstGeom>
          <a:noFill/>
        </p:spPr>
        <p:txBody>
          <a:bodyPr wrap="none" rtlCol="0">
            <a:spAutoFit/>
          </a:bodyPr>
          <a:lstStyle/>
          <a:p>
            <a:r>
              <a:rPr lang="en-US" dirty="0"/>
              <a:t>Flux Increasing: More Field lines are passing through the coil. </a:t>
            </a:r>
          </a:p>
        </p:txBody>
      </p:sp>
      <p:sp>
        <p:nvSpPr>
          <p:cNvPr id="203" name="TextBox 202">
            <a:extLst>
              <a:ext uri="{FF2B5EF4-FFF2-40B4-BE49-F238E27FC236}">
                <a16:creationId xmlns:a16="http://schemas.microsoft.com/office/drawing/2014/main" id="{36F7AFDC-8047-4FFF-8AD1-BB75003DB9EC}"/>
              </a:ext>
            </a:extLst>
          </p:cNvPr>
          <p:cNvSpPr txBox="1"/>
          <p:nvPr/>
        </p:nvSpPr>
        <p:spPr>
          <a:xfrm>
            <a:off x="457201" y="5410200"/>
            <a:ext cx="8153400" cy="646331"/>
          </a:xfrm>
          <a:prstGeom prst="rect">
            <a:avLst/>
          </a:prstGeom>
          <a:noFill/>
        </p:spPr>
        <p:txBody>
          <a:bodyPr wrap="square" rtlCol="0">
            <a:spAutoFit/>
          </a:bodyPr>
          <a:lstStyle/>
          <a:p>
            <a:r>
              <a:rPr lang="en-US" dirty="0"/>
              <a:t>Coils induced current will generate a magnetic field that will try to oppose it. i.e. try to decrease the flux</a:t>
            </a:r>
          </a:p>
        </p:txBody>
      </p:sp>
      <p:cxnSp>
        <p:nvCxnSpPr>
          <p:cNvPr id="5" name="Straight Arrow Connector 4">
            <a:extLst>
              <a:ext uri="{FF2B5EF4-FFF2-40B4-BE49-F238E27FC236}">
                <a16:creationId xmlns:a16="http://schemas.microsoft.com/office/drawing/2014/main" id="{8B389411-80E9-489A-B1B2-3D5FCDDA227F}"/>
              </a:ext>
            </a:extLst>
          </p:cNvPr>
          <p:cNvCxnSpPr/>
          <p:nvPr/>
        </p:nvCxnSpPr>
        <p:spPr>
          <a:xfrm>
            <a:off x="1905000" y="6324600"/>
            <a:ext cx="1219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C35363-B17B-4F40-9849-D2816653AC90}"/>
              </a:ext>
            </a:extLst>
          </p:cNvPr>
          <p:cNvSpPr txBox="1"/>
          <p:nvPr/>
        </p:nvSpPr>
        <p:spPr>
          <a:xfrm>
            <a:off x="2590800" y="6019800"/>
            <a:ext cx="338554" cy="369332"/>
          </a:xfrm>
          <a:prstGeom prst="rect">
            <a:avLst/>
          </a:prstGeom>
          <a:noFill/>
        </p:spPr>
        <p:txBody>
          <a:bodyPr wrap="none" rtlCol="0">
            <a:spAutoFit/>
          </a:bodyPr>
          <a:lstStyle/>
          <a:p>
            <a:r>
              <a:rPr lang="en-US" dirty="0"/>
              <a:t>B</a:t>
            </a:r>
          </a:p>
        </p:txBody>
      </p:sp>
      <p:cxnSp>
        <p:nvCxnSpPr>
          <p:cNvPr id="211" name="Straight Arrow Connector 210">
            <a:extLst>
              <a:ext uri="{FF2B5EF4-FFF2-40B4-BE49-F238E27FC236}">
                <a16:creationId xmlns:a16="http://schemas.microsoft.com/office/drawing/2014/main" id="{9A0DFD8A-EA5E-48C2-B440-6030DB62136E}"/>
              </a:ext>
            </a:extLst>
          </p:cNvPr>
          <p:cNvCxnSpPr>
            <a:cxnSpLocks/>
          </p:cNvCxnSpPr>
          <p:nvPr/>
        </p:nvCxnSpPr>
        <p:spPr>
          <a:xfrm>
            <a:off x="3352800" y="6324600"/>
            <a:ext cx="762000" cy="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FDB99C87-8424-4E2B-B6FB-A3B3F2DF794F}"/>
              </a:ext>
            </a:extLst>
          </p:cNvPr>
          <p:cNvSpPr txBox="1"/>
          <p:nvPr/>
        </p:nvSpPr>
        <p:spPr>
          <a:xfrm>
            <a:off x="3505200" y="5943600"/>
            <a:ext cx="372218" cy="369332"/>
          </a:xfrm>
          <a:prstGeom prst="rect">
            <a:avLst/>
          </a:prstGeom>
          <a:noFill/>
        </p:spPr>
        <p:txBody>
          <a:bodyPr wrap="none" rtlCol="0">
            <a:spAutoFit/>
          </a:bodyPr>
          <a:lstStyle/>
          <a:p>
            <a:r>
              <a:rPr lang="en-US" dirty="0"/>
              <a:t>B</a:t>
            </a:r>
            <a:r>
              <a:rPr lang="en-US" baseline="-25000" dirty="0"/>
              <a:t>i</a:t>
            </a:r>
          </a:p>
        </p:txBody>
      </p:sp>
    </p:spTree>
    <p:extLst>
      <p:ext uri="{BB962C8B-B14F-4D97-AF65-F5344CB8AC3E}">
        <p14:creationId xmlns:p14="http://schemas.microsoft.com/office/powerpoint/2010/main" val="35527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0"/>
                                  </p:stCondLst>
                                  <p:childTnLst>
                                    <p:animMotion origin="layout" path="M 0 0  L 0.25 0  E" pathEditMode="relative" ptsTypes="">
                                      <p:cBhvr>
                                        <p:cTn id="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7"/>
          <p:cNvGrpSpPr>
            <a:grpSpLocks/>
          </p:cNvGrpSpPr>
          <p:nvPr/>
        </p:nvGrpSpPr>
        <p:grpSpPr bwMode="auto">
          <a:xfrm>
            <a:off x="1447800" y="914400"/>
            <a:ext cx="4876800" cy="3279775"/>
            <a:chOff x="0" y="2133600"/>
            <a:chExt cx="4876802" cy="3279713"/>
          </a:xfrm>
        </p:grpSpPr>
        <p:grpSp>
          <p:nvGrpSpPr>
            <p:cNvPr id="7274" name="Group 106"/>
            <p:cNvGrpSpPr>
              <a:grpSpLocks/>
            </p:cNvGrpSpPr>
            <p:nvPr/>
          </p:nvGrpSpPr>
          <p:grpSpPr bwMode="auto">
            <a:xfrm rot="5400000">
              <a:off x="2237745" y="3098151"/>
              <a:ext cx="378053" cy="1392385"/>
              <a:chOff x="2209800" y="2133600"/>
              <a:chExt cx="838200" cy="2895600"/>
            </a:xfrm>
          </p:grpSpPr>
          <p:sp>
            <p:nvSpPr>
              <p:cNvPr id="146" name="Rectangle 145"/>
              <p:cNvSpPr/>
              <p:nvPr/>
            </p:nvSpPr>
            <p:spPr>
              <a:xfrm>
                <a:off x="2209508" y="2134327"/>
                <a:ext cx="837679" cy="289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6" name="TextBox 103"/>
              <p:cNvSpPr txBox="1">
                <a:spLocks noChangeArrowheads="1"/>
              </p:cNvSpPr>
              <p:nvPr/>
            </p:nvSpPr>
            <p:spPr bwMode="auto">
              <a:xfrm>
                <a:off x="2438400" y="2133600"/>
                <a:ext cx="351378" cy="369332"/>
              </a:xfrm>
              <a:prstGeom prst="rect">
                <a:avLst/>
              </a:prstGeom>
              <a:noFill/>
              <a:ln w="9525">
                <a:noFill/>
                <a:miter lim="800000"/>
                <a:headEnd/>
                <a:tailEnd/>
              </a:ln>
            </p:spPr>
            <p:txBody>
              <a:bodyPr wrap="none">
                <a:spAutoFit/>
              </a:bodyPr>
              <a:lstStyle/>
              <a:p>
                <a:r>
                  <a:rPr lang="en-US"/>
                  <a:t>N</a:t>
                </a:r>
              </a:p>
            </p:txBody>
          </p:sp>
          <p:sp>
            <p:nvSpPr>
              <p:cNvPr id="7367" name="TextBox 105"/>
              <p:cNvSpPr txBox="1">
                <a:spLocks noChangeArrowheads="1"/>
              </p:cNvSpPr>
              <p:nvPr/>
            </p:nvSpPr>
            <p:spPr bwMode="auto">
              <a:xfrm>
                <a:off x="2438400" y="4659868"/>
                <a:ext cx="338554" cy="369332"/>
              </a:xfrm>
              <a:prstGeom prst="rect">
                <a:avLst/>
              </a:prstGeom>
              <a:noFill/>
              <a:ln w="9525">
                <a:noFill/>
                <a:miter lim="800000"/>
                <a:headEnd/>
                <a:tailEnd/>
              </a:ln>
            </p:spPr>
            <p:txBody>
              <a:bodyPr wrap="none">
                <a:spAutoFit/>
              </a:bodyPr>
              <a:lstStyle/>
              <a:p>
                <a:r>
                  <a:rPr lang="en-US"/>
                  <a:t>S</a:t>
                </a:r>
              </a:p>
            </p:txBody>
          </p:sp>
        </p:grpSp>
        <p:grpSp>
          <p:nvGrpSpPr>
            <p:cNvPr id="7275" name="Group 130"/>
            <p:cNvGrpSpPr>
              <a:grpSpLocks/>
            </p:cNvGrpSpPr>
            <p:nvPr/>
          </p:nvGrpSpPr>
          <p:grpSpPr bwMode="auto">
            <a:xfrm rot="5400000">
              <a:off x="2195344" y="2680283"/>
              <a:ext cx="515527" cy="1371774"/>
              <a:chOff x="533400" y="2100649"/>
              <a:chExt cx="1219338" cy="2876422"/>
            </a:xfrm>
          </p:grpSpPr>
          <p:sp>
            <p:nvSpPr>
              <p:cNvPr id="171" name="Freeform 170"/>
              <p:cNvSpPr/>
              <p:nvPr/>
            </p:nvSpPr>
            <p:spPr>
              <a:xfrm>
                <a:off x="533163" y="2101708"/>
                <a:ext cx="1220286" cy="2876059"/>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2" name="Straight Arrow Connector 171"/>
              <p:cNvCxnSpPr>
                <a:endCxn id="171" idx="1"/>
              </p:cNvCxnSpPr>
              <p:nvPr/>
            </p:nvCxnSpPr>
            <p:spPr>
              <a:xfrm rot="16200000" flipH="1">
                <a:off x="508623" y="3457757"/>
                <a:ext cx="56590" cy="7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76" name="Group 141"/>
            <p:cNvGrpSpPr>
              <a:grpSpLocks/>
            </p:cNvGrpSpPr>
            <p:nvPr/>
          </p:nvGrpSpPr>
          <p:grpSpPr bwMode="auto">
            <a:xfrm rot="5400000" flipH="1">
              <a:off x="2175083" y="3532991"/>
              <a:ext cx="549179" cy="1419867"/>
              <a:chOff x="533400" y="2100649"/>
              <a:chExt cx="1217140" cy="2953265"/>
            </a:xfrm>
          </p:grpSpPr>
          <p:sp>
            <p:nvSpPr>
              <p:cNvPr id="177" name="Freeform 176"/>
              <p:cNvSpPr/>
              <p:nvPr/>
            </p:nvSpPr>
            <p:spPr>
              <a:xfrm>
                <a:off x="532366" y="2101646"/>
                <a:ext cx="1217331" cy="295193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8" name="Straight Arrow Connector 177"/>
              <p:cNvCxnSpPr>
                <a:endCxn id="177" idx="1"/>
              </p:cNvCxnSpPr>
              <p:nvPr/>
            </p:nvCxnSpPr>
            <p:spPr>
              <a:xfrm rot="16200000" flipH="1">
                <a:off x="489657" y="3471734"/>
                <a:ext cx="92454" cy="7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77" name="Group 214"/>
            <p:cNvGrpSpPr>
              <a:grpSpLocks/>
            </p:cNvGrpSpPr>
            <p:nvPr/>
          </p:nvGrpSpPr>
          <p:grpSpPr bwMode="auto">
            <a:xfrm rot="5400000">
              <a:off x="1511968" y="3094935"/>
              <a:ext cx="1849454" cy="1415286"/>
              <a:chOff x="98611" y="2088630"/>
              <a:chExt cx="4099810" cy="2944412"/>
            </a:xfrm>
          </p:grpSpPr>
          <p:grpSp>
            <p:nvGrpSpPr>
              <p:cNvPr id="7351" name="Group 208"/>
              <p:cNvGrpSpPr>
                <a:grpSpLocks/>
              </p:cNvGrpSpPr>
              <p:nvPr/>
            </p:nvGrpSpPr>
            <p:grpSpPr bwMode="auto">
              <a:xfrm>
                <a:off x="98611" y="2112453"/>
                <a:ext cx="1693573" cy="2920589"/>
                <a:chOff x="98611" y="2112453"/>
                <a:chExt cx="1693573" cy="2920589"/>
              </a:xfrm>
            </p:grpSpPr>
            <p:sp>
              <p:nvSpPr>
                <p:cNvPr id="186" name="Freeform 185"/>
                <p:cNvSpPr/>
                <p:nvPr/>
              </p:nvSpPr>
              <p:spPr>
                <a:xfrm>
                  <a:off x="1123260" y="2110709"/>
                  <a:ext cx="668619" cy="287995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7" name="Freeform 186"/>
                <p:cNvSpPr/>
                <p:nvPr/>
              </p:nvSpPr>
              <p:spPr>
                <a:xfrm>
                  <a:off x="99216" y="2120615"/>
                  <a:ext cx="1682106" cy="2916280"/>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8" name="Straight Arrow Connector 187"/>
                <p:cNvCxnSpPr>
                  <a:endCxn id="186" idx="1"/>
                </p:cNvCxnSpPr>
                <p:nvPr/>
              </p:nvCxnSpPr>
              <p:spPr>
                <a:xfrm rot="5400000">
                  <a:off x="1042992" y="3360128"/>
                  <a:ext cx="181647" cy="2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24227" y="3543536"/>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52" name="Group 209"/>
              <p:cNvGrpSpPr>
                <a:grpSpLocks/>
              </p:cNvGrpSpPr>
              <p:nvPr/>
            </p:nvGrpSpPr>
            <p:grpSpPr bwMode="auto">
              <a:xfrm flipH="1">
                <a:off x="2498499" y="2088630"/>
                <a:ext cx="1699921" cy="2920590"/>
                <a:chOff x="91191" y="2113005"/>
                <a:chExt cx="1699921" cy="2920590"/>
              </a:xfrm>
            </p:grpSpPr>
            <p:sp>
              <p:nvSpPr>
                <p:cNvPr id="182" name="Freeform 181"/>
                <p:cNvSpPr/>
                <p:nvPr/>
              </p:nvSpPr>
              <p:spPr>
                <a:xfrm>
                  <a:off x="1125302" y="2111964"/>
                  <a:ext cx="665100" cy="2879949"/>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97738" y="2121873"/>
                  <a:ext cx="1682107" cy="291627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4" name="Straight Arrow Connector 183"/>
                <p:cNvCxnSpPr>
                  <a:endCxn id="182" idx="1"/>
                </p:cNvCxnSpPr>
                <p:nvPr/>
              </p:nvCxnSpPr>
              <p:spPr>
                <a:xfrm rot="5400000">
                  <a:off x="1043275" y="3363144"/>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8675" y="3544792"/>
                  <a:ext cx="181647"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78" name="Group 226"/>
            <p:cNvGrpSpPr>
              <a:grpSpLocks/>
            </p:cNvGrpSpPr>
            <p:nvPr/>
          </p:nvGrpSpPr>
          <p:grpSpPr bwMode="auto">
            <a:xfrm>
              <a:off x="0" y="2133600"/>
              <a:ext cx="4876802" cy="3279713"/>
              <a:chOff x="0" y="2133600"/>
              <a:chExt cx="4876802" cy="3279713"/>
            </a:xfrm>
          </p:grpSpPr>
          <p:grpSp>
            <p:nvGrpSpPr>
              <p:cNvPr id="7279" name="Group 178"/>
              <p:cNvGrpSpPr>
                <a:grpSpLocks/>
              </p:cNvGrpSpPr>
              <p:nvPr/>
            </p:nvGrpSpPr>
            <p:grpSpPr bwMode="auto">
              <a:xfrm rot="5400000">
                <a:off x="-99140" y="2893934"/>
                <a:ext cx="1976188" cy="1777908"/>
                <a:chOff x="-86497" y="4979773"/>
                <a:chExt cx="4382527" cy="1954427"/>
              </a:xfrm>
            </p:grpSpPr>
            <p:grpSp>
              <p:nvGrpSpPr>
                <p:cNvPr id="7331" name="Group 166"/>
                <p:cNvGrpSpPr>
                  <a:grpSpLocks/>
                </p:cNvGrpSpPr>
                <p:nvPr/>
              </p:nvGrpSpPr>
              <p:grpSpPr bwMode="auto">
                <a:xfrm>
                  <a:off x="-86497" y="4979773"/>
                  <a:ext cx="2199203" cy="1940137"/>
                  <a:chOff x="-86497" y="4979773"/>
                  <a:chExt cx="2199203" cy="1940137"/>
                </a:xfrm>
              </p:grpSpPr>
              <p:sp>
                <p:nvSpPr>
                  <p:cNvPr id="99" name="Freeform 98"/>
                  <p:cNvSpPr/>
                  <p:nvPr/>
                </p:nvSpPr>
                <p:spPr>
                  <a:xfrm flipH="1">
                    <a:off x="2055684" y="5054710"/>
                    <a:ext cx="56328" cy="1804449"/>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753108" y="5054711"/>
                    <a:ext cx="1123032"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84765" y="4981416"/>
                    <a:ext cx="1862332"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Freeform 101"/>
                  <p:cNvSpPr/>
                  <p:nvPr/>
                </p:nvSpPr>
                <p:spPr>
                  <a:xfrm>
                    <a:off x="1777565" y="5056456"/>
                    <a:ext cx="211229"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Freeform 102"/>
                  <p:cNvSpPr/>
                  <p:nvPr/>
                </p:nvSpPr>
                <p:spPr>
                  <a:xfrm>
                    <a:off x="1383273" y="5040750"/>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4" name="Straight Arrow Connector 103"/>
                  <p:cNvCxnSpPr/>
                  <p:nvPr/>
                </p:nvCxnSpPr>
                <p:spPr>
                  <a:xfrm flipV="1">
                    <a:off x="837599" y="6171584"/>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990517" y="6477187"/>
                    <a:ext cx="151826" cy="154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560836" y="6364087"/>
                    <a:ext cx="151824" cy="774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1874697" y="6356507"/>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2032579" y="6327772"/>
                    <a:ext cx="15182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32" name="Group 167"/>
                <p:cNvGrpSpPr>
                  <a:grpSpLocks/>
                </p:cNvGrpSpPr>
                <p:nvPr/>
              </p:nvGrpSpPr>
              <p:grpSpPr bwMode="auto">
                <a:xfrm flipH="1">
                  <a:off x="2220682" y="4994063"/>
                  <a:ext cx="2075348" cy="1940137"/>
                  <a:chOff x="-86497" y="4979647"/>
                  <a:chExt cx="2075348" cy="1940137"/>
                </a:xfrm>
              </p:grpSpPr>
              <p:sp>
                <p:nvSpPr>
                  <p:cNvPr id="72" name="Freeform 71"/>
                  <p:cNvSpPr/>
                  <p:nvPr/>
                </p:nvSpPr>
                <p:spPr>
                  <a:xfrm>
                    <a:off x="752694" y="5054256"/>
                    <a:ext cx="1123035"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85181" y="4980961"/>
                    <a:ext cx="1865855"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1780675" y="5056002"/>
                    <a:ext cx="207710" cy="1865529"/>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1382862" y="5040295"/>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2" name="Straight Arrow Connector 81"/>
                  <p:cNvCxnSpPr/>
                  <p:nvPr/>
                </p:nvCxnSpPr>
                <p:spPr>
                  <a:xfrm flipV="1">
                    <a:off x="854790" y="6186836"/>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991866" y="6478491"/>
                    <a:ext cx="151826" cy="151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562185" y="6365393"/>
                    <a:ext cx="151824" cy="739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1874287" y="6356051"/>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80" name="Group 179"/>
              <p:cNvGrpSpPr>
                <a:grpSpLocks/>
              </p:cNvGrpSpPr>
              <p:nvPr/>
            </p:nvGrpSpPr>
            <p:grpSpPr bwMode="auto">
              <a:xfrm rot="5400000" flipV="1">
                <a:off x="2974790" y="2873981"/>
                <a:ext cx="1976904" cy="1827121"/>
                <a:chOff x="-86497" y="4979773"/>
                <a:chExt cx="4382527" cy="1954427"/>
              </a:xfrm>
            </p:grpSpPr>
            <p:grpSp>
              <p:nvGrpSpPr>
                <p:cNvPr id="7311" name="Group 166"/>
                <p:cNvGrpSpPr>
                  <a:grpSpLocks/>
                </p:cNvGrpSpPr>
                <p:nvPr/>
              </p:nvGrpSpPr>
              <p:grpSpPr bwMode="auto">
                <a:xfrm>
                  <a:off x="-86497" y="4979773"/>
                  <a:ext cx="2207931" cy="1940138"/>
                  <a:chOff x="-86497" y="4979773"/>
                  <a:chExt cx="2207931" cy="1940138"/>
                </a:xfrm>
              </p:grpSpPr>
              <p:sp>
                <p:nvSpPr>
                  <p:cNvPr id="128" name="Freeform 127"/>
                  <p:cNvSpPr/>
                  <p:nvPr/>
                </p:nvSpPr>
                <p:spPr>
                  <a:xfrm flipH="1">
                    <a:off x="2055946" y="5054391"/>
                    <a:ext cx="56307" cy="1805091"/>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3841" y="5056088"/>
                    <a:ext cx="1122628"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50" y="4981372"/>
                    <a:ext cx="1865179"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7930" y="5054391"/>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Freeform 135"/>
                  <p:cNvSpPr/>
                  <p:nvPr/>
                </p:nvSpPr>
                <p:spPr>
                  <a:xfrm>
                    <a:off x="1383778" y="5040806"/>
                    <a:ext cx="545476"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0" name="Straight Arrow Connector 139"/>
                  <p:cNvCxnSpPr/>
                  <p:nvPr/>
                </p:nvCxnSpPr>
                <p:spPr>
                  <a:xfrm flipV="1">
                    <a:off x="838300" y="6171748"/>
                    <a:ext cx="151327"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88875" y="6479858"/>
                    <a:ext cx="152830" cy="15132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1574822" y="6363979"/>
                    <a:ext cx="152830" cy="77423"/>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874301" y="6358294"/>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2046397" y="6327974"/>
                    <a:ext cx="15283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312" name="Group 167"/>
                <p:cNvGrpSpPr>
                  <a:grpSpLocks/>
                </p:cNvGrpSpPr>
                <p:nvPr/>
              </p:nvGrpSpPr>
              <p:grpSpPr bwMode="auto">
                <a:xfrm flipH="1">
                  <a:off x="2219846" y="4994062"/>
                  <a:ext cx="2076184" cy="1940138"/>
                  <a:chOff x="-86497" y="4979646"/>
                  <a:chExt cx="2076184" cy="1940138"/>
                </a:xfrm>
              </p:grpSpPr>
              <p:sp>
                <p:nvSpPr>
                  <p:cNvPr id="119" name="Freeform 118"/>
                  <p:cNvSpPr/>
                  <p:nvPr/>
                </p:nvSpPr>
                <p:spPr>
                  <a:xfrm>
                    <a:off x="752943" y="5055258"/>
                    <a:ext cx="1122625"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8147" y="4980541"/>
                    <a:ext cx="1865178"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77031" y="5053560"/>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a:off x="1382879" y="5039975"/>
                    <a:ext cx="541957"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3" name="Straight Arrow Connector 122"/>
                  <p:cNvCxnSpPr/>
                  <p:nvPr/>
                </p:nvCxnSpPr>
                <p:spPr>
                  <a:xfrm flipV="1">
                    <a:off x="837405" y="6170918"/>
                    <a:ext cx="151325"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989736" y="6477267"/>
                    <a:ext cx="152830" cy="15484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1573925" y="6363148"/>
                    <a:ext cx="152830" cy="7742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3402" y="6357463"/>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281" name="Group 210"/>
              <p:cNvGrpSpPr>
                <a:grpSpLocks/>
              </p:cNvGrpSpPr>
              <p:nvPr/>
            </p:nvGrpSpPr>
            <p:grpSpPr bwMode="auto">
              <a:xfrm>
                <a:off x="3048000" y="2133600"/>
                <a:ext cx="1217521" cy="3279713"/>
                <a:chOff x="3048000" y="2133600"/>
                <a:chExt cx="1217521" cy="3279713"/>
              </a:xfrm>
            </p:grpSpPr>
            <p:grpSp>
              <p:nvGrpSpPr>
                <p:cNvPr id="7297" name="Group 202"/>
                <p:cNvGrpSpPr>
                  <a:grpSpLocks/>
                </p:cNvGrpSpPr>
                <p:nvPr/>
              </p:nvGrpSpPr>
              <p:grpSpPr bwMode="auto">
                <a:xfrm>
                  <a:off x="3054926" y="2133600"/>
                  <a:ext cx="1210595" cy="1450913"/>
                  <a:chOff x="3054926" y="2133600"/>
                  <a:chExt cx="1210595" cy="1450913"/>
                </a:xfrm>
              </p:grpSpPr>
              <p:sp>
                <p:nvSpPr>
                  <p:cNvPr id="191" name="Freeform 190"/>
                  <p:cNvSpPr/>
                  <p:nvPr/>
                </p:nvSpPr>
                <p:spPr bwMode="auto">
                  <a:xfrm rot="5400000" flipV="1">
                    <a:off x="3121831"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bwMode="auto">
                  <a:xfrm rot="5400000" flipV="1">
                    <a:off x="2933713"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Freeform 196"/>
                  <p:cNvSpPr/>
                  <p:nvPr/>
                </p:nvSpPr>
                <p:spPr bwMode="auto">
                  <a:xfrm rot="5400000" flipV="1">
                    <a:off x="2668602"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9" name="Straight Arrow Connector 198"/>
                  <p:cNvCxnSpPr>
                    <a:stCxn id="191" idx="1"/>
                  </p:cNvCxnSpPr>
                  <p:nvPr/>
                </p:nvCxnSpPr>
                <p:spPr>
                  <a:xfrm rot="5400000" flipH="1" flipV="1">
                    <a:off x="3942558"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3637758"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3523458"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98" name="Group 203"/>
                <p:cNvGrpSpPr>
                  <a:grpSpLocks/>
                </p:cNvGrpSpPr>
                <p:nvPr/>
              </p:nvGrpSpPr>
              <p:grpSpPr bwMode="auto">
                <a:xfrm flipV="1">
                  <a:off x="3048000" y="3962400"/>
                  <a:ext cx="1210595" cy="1450913"/>
                  <a:chOff x="3054926" y="2133600"/>
                  <a:chExt cx="1210595" cy="1450913"/>
                </a:xfrm>
              </p:grpSpPr>
              <p:sp>
                <p:nvSpPr>
                  <p:cNvPr id="205" name="Freeform 204"/>
                  <p:cNvSpPr/>
                  <p:nvPr/>
                </p:nvSpPr>
                <p:spPr bwMode="auto">
                  <a:xfrm rot="5400000" flipV="1">
                    <a:off x="3122407"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 name="Freeform 205"/>
                  <p:cNvSpPr/>
                  <p:nvPr/>
                </p:nvSpPr>
                <p:spPr bwMode="auto">
                  <a:xfrm rot="5400000" flipV="1">
                    <a:off x="2934289"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 name="Freeform 206"/>
                  <p:cNvSpPr/>
                  <p:nvPr/>
                </p:nvSpPr>
                <p:spPr bwMode="auto">
                  <a:xfrm rot="5400000" flipV="1">
                    <a:off x="2669178"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8" name="Straight Arrow Connector 207"/>
                  <p:cNvCxnSpPr/>
                  <p:nvPr/>
                </p:nvCxnSpPr>
                <p:spPr>
                  <a:xfrm rot="5400000" flipH="1" flipV="1">
                    <a:off x="3927260"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3639128"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3508160"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82" name="Group 211"/>
              <p:cNvGrpSpPr>
                <a:grpSpLocks/>
              </p:cNvGrpSpPr>
              <p:nvPr/>
            </p:nvGrpSpPr>
            <p:grpSpPr bwMode="auto">
              <a:xfrm flipH="1">
                <a:off x="533400" y="2133600"/>
                <a:ext cx="1217521" cy="3279713"/>
                <a:chOff x="3048000" y="2133600"/>
                <a:chExt cx="1217521" cy="3279713"/>
              </a:xfrm>
            </p:grpSpPr>
            <p:grpSp>
              <p:nvGrpSpPr>
                <p:cNvPr id="7283" name="Group 202"/>
                <p:cNvGrpSpPr>
                  <a:grpSpLocks/>
                </p:cNvGrpSpPr>
                <p:nvPr/>
              </p:nvGrpSpPr>
              <p:grpSpPr bwMode="auto">
                <a:xfrm>
                  <a:off x="3054926" y="2133600"/>
                  <a:ext cx="1210595" cy="1450913"/>
                  <a:chOff x="3054926" y="2133600"/>
                  <a:chExt cx="1210595" cy="1450913"/>
                </a:xfrm>
              </p:grpSpPr>
              <p:sp>
                <p:nvSpPr>
                  <p:cNvPr id="221" name="Freeform 220"/>
                  <p:cNvSpPr/>
                  <p:nvPr/>
                </p:nvSpPr>
                <p:spPr bwMode="auto">
                  <a:xfrm rot="5400000" flipV="1">
                    <a:off x="3121738"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2" name="Freeform 221"/>
                  <p:cNvSpPr/>
                  <p:nvPr/>
                </p:nvSpPr>
                <p:spPr bwMode="auto">
                  <a:xfrm rot="5400000" flipV="1">
                    <a:off x="2933620"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3" name="Freeform 222"/>
                  <p:cNvSpPr/>
                  <p:nvPr/>
                </p:nvSpPr>
                <p:spPr bwMode="auto">
                  <a:xfrm rot="5400000" flipV="1">
                    <a:off x="2668510"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4" name="Straight Arrow Connector 223"/>
                  <p:cNvCxnSpPr>
                    <a:stCxn id="221" idx="1"/>
                  </p:cNvCxnSpPr>
                  <p:nvPr/>
                </p:nvCxnSpPr>
                <p:spPr>
                  <a:xfrm rot="5400000" flipH="1" flipV="1">
                    <a:off x="3942465"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flipH="1" flipV="1">
                    <a:off x="3637665"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3523366"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284" name="Group 203"/>
                <p:cNvGrpSpPr>
                  <a:grpSpLocks/>
                </p:cNvGrpSpPr>
                <p:nvPr/>
              </p:nvGrpSpPr>
              <p:grpSpPr bwMode="auto">
                <a:xfrm flipV="1">
                  <a:off x="3048000" y="3962400"/>
                  <a:ext cx="1210595" cy="1450913"/>
                  <a:chOff x="3054926" y="2133600"/>
                  <a:chExt cx="1210595" cy="1450913"/>
                </a:xfrm>
              </p:grpSpPr>
              <p:sp>
                <p:nvSpPr>
                  <p:cNvPr id="215" name="Freeform 214"/>
                  <p:cNvSpPr/>
                  <p:nvPr/>
                </p:nvSpPr>
                <p:spPr bwMode="auto">
                  <a:xfrm rot="5400000" flipV="1">
                    <a:off x="3122314"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6" name="Freeform 215"/>
                  <p:cNvSpPr/>
                  <p:nvPr/>
                </p:nvSpPr>
                <p:spPr bwMode="auto">
                  <a:xfrm rot="5400000" flipV="1">
                    <a:off x="2934196"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7" name="Freeform 216"/>
                  <p:cNvSpPr/>
                  <p:nvPr/>
                </p:nvSpPr>
                <p:spPr bwMode="auto">
                  <a:xfrm rot="5400000" flipV="1">
                    <a:off x="2669086"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8" name="Straight Arrow Connector 217"/>
                  <p:cNvCxnSpPr/>
                  <p:nvPr/>
                </p:nvCxnSpPr>
                <p:spPr>
                  <a:xfrm rot="5400000" flipH="1" flipV="1">
                    <a:off x="3927166"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rot="5400000" flipH="1" flipV="1">
                    <a:off x="3639035"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3508067"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22" name="Group 293"/>
          <p:cNvGrpSpPr>
            <a:grpSpLocks/>
          </p:cNvGrpSpPr>
          <p:nvPr/>
        </p:nvGrpSpPr>
        <p:grpSpPr bwMode="auto">
          <a:xfrm>
            <a:off x="3657600" y="914400"/>
            <a:ext cx="4276725" cy="3429000"/>
            <a:chOff x="6019800" y="2209800"/>
            <a:chExt cx="4276898" cy="3429000"/>
          </a:xfrm>
        </p:grpSpPr>
        <p:grpSp>
          <p:nvGrpSpPr>
            <p:cNvPr id="7229" name="Group 233"/>
            <p:cNvGrpSpPr>
              <a:grpSpLocks/>
            </p:cNvGrpSpPr>
            <p:nvPr/>
          </p:nvGrpSpPr>
          <p:grpSpPr bwMode="auto">
            <a:xfrm>
              <a:off x="7772400" y="2819400"/>
              <a:ext cx="685800" cy="2057400"/>
              <a:chOff x="4876800" y="2819400"/>
              <a:chExt cx="685800" cy="2057400"/>
            </a:xfrm>
          </p:grpSpPr>
          <p:sp>
            <p:nvSpPr>
              <p:cNvPr id="66" name="Oval 65"/>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0" name="Straight Arrow Connector 229"/>
              <p:cNvCxnSpPr/>
              <p:nvPr/>
            </p:nvCxnSpPr>
            <p:spPr>
              <a:xfrm>
                <a:off x="5269000" y="2819400"/>
                <a:ext cx="98429" cy="76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30" name="Group 271"/>
            <p:cNvGrpSpPr>
              <a:grpSpLocks/>
            </p:cNvGrpSpPr>
            <p:nvPr/>
          </p:nvGrpSpPr>
          <p:grpSpPr bwMode="auto">
            <a:xfrm>
              <a:off x="6019800" y="2209800"/>
              <a:ext cx="2219498" cy="3429000"/>
              <a:chOff x="6019800" y="2209800"/>
              <a:chExt cx="2219498" cy="3429000"/>
            </a:xfrm>
          </p:grpSpPr>
          <p:grpSp>
            <p:nvGrpSpPr>
              <p:cNvPr id="7252" name="Group 255"/>
              <p:cNvGrpSpPr>
                <a:grpSpLocks/>
              </p:cNvGrpSpPr>
              <p:nvPr/>
            </p:nvGrpSpPr>
            <p:grpSpPr bwMode="auto">
              <a:xfrm>
                <a:off x="6019800" y="2209800"/>
                <a:ext cx="2219498" cy="1677988"/>
                <a:chOff x="6019800" y="2209800"/>
                <a:chExt cx="2219498" cy="1677988"/>
              </a:xfrm>
            </p:grpSpPr>
            <p:sp>
              <p:nvSpPr>
                <p:cNvPr id="239" name="Freeform 238"/>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0" name="Freeform 239"/>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1" name="Freeform 240"/>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43" name="Straight Connector 242"/>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16200000" flipH="1">
                  <a:off x="7469251" y="2647948"/>
                  <a:ext cx="206375" cy="9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40" idx="1"/>
                </p:cNvCxnSpPr>
                <p:nvPr/>
              </p:nvCxnSpPr>
              <p:spPr>
                <a:xfrm>
                  <a:off x="7162846" y="2976563"/>
                  <a:ext cx="176220"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7239049" y="3413125"/>
                  <a:ext cx="185746" cy="58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7239049" y="3886200"/>
                  <a:ext cx="22860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253" name="Group 256"/>
              <p:cNvGrpSpPr>
                <a:grpSpLocks/>
              </p:cNvGrpSpPr>
              <p:nvPr/>
            </p:nvGrpSpPr>
            <p:grpSpPr bwMode="auto">
              <a:xfrm flipV="1">
                <a:off x="6324600" y="4267200"/>
                <a:ext cx="1914698" cy="1371600"/>
                <a:chOff x="6324600" y="2209800"/>
                <a:chExt cx="1914698" cy="1371600"/>
              </a:xfrm>
            </p:grpSpPr>
            <p:sp>
              <p:nvSpPr>
                <p:cNvPr id="258" name="Freeform 257"/>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9" name="Freeform 258"/>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0" name="Freeform 259"/>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2" name="Straight Arrow Connector 261"/>
                <p:cNvCxnSpPr/>
                <p:nvPr/>
              </p:nvCxnSpPr>
              <p:spPr>
                <a:xfrm rot="16200000" flipH="1">
                  <a:off x="7469251" y="2647948"/>
                  <a:ext cx="206375" cy="9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59" idx="1"/>
                </p:cNvCxnSpPr>
                <p:nvPr/>
              </p:nvCxnSpPr>
              <p:spPr>
                <a:xfrm>
                  <a:off x="7146971" y="2976562"/>
                  <a:ext cx="174632" cy="8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7239049" y="3413125"/>
                  <a:ext cx="185746" cy="58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6" name="Freeform 265"/>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8" name="Straight Arrow Connector 267"/>
              <p:cNvCxnSpPr/>
              <p:nvPr/>
            </p:nvCxnSpPr>
            <p:spPr>
              <a:xfrm>
                <a:off x="7229524" y="3717925"/>
                <a:ext cx="2619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0" name="Freeform 269"/>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1" name="Straight Arrow Connector 270"/>
              <p:cNvCxnSpPr/>
              <p:nvPr/>
            </p:nvCxnSpPr>
            <p:spPr>
              <a:xfrm>
                <a:off x="7315253" y="4086225"/>
                <a:ext cx="2619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231" name="Group 272"/>
            <p:cNvGrpSpPr>
              <a:grpSpLocks/>
            </p:cNvGrpSpPr>
            <p:nvPr/>
          </p:nvGrpSpPr>
          <p:grpSpPr bwMode="auto">
            <a:xfrm flipH="1">
              <a:off x="8077200" y="2209800"/>
              <a:ext cx="2219498" cy="3429000"/>
              <a:chOff x="6019800" y="2209800"/>
              <a:chExt cx="2219498" cy="3429000"/>
            </a:xfrm>
          </p:grpSpPr>
          <p:grpSp>
            <p:nvGrpSpPr>
              <p:cNvPr id="7232" name="Group 255"/>
              <p:cNvGrpSpPr>
                <a:grpSpLocks/>
              </p:cNvGrpSpPr>
              <p:nvPr/>
            </p:nvGrpSpPr>
            <p:grpSpPr bwMode="auto">
              <a:xfrm>
                <a:off x="6019800" y="2209800"/>
                <a:ext cx="2219498" cy="1677988"/>
                <a:chOff x="6019800" y="2209800"/>
                <a:chExt cx="2219498" cy="1677988"/>
              </a:xfrm>
            </p:grpSpPr>
            <p:sp>
              <p:nvSpPr>
                <p:cNvPr id="286" name="Freeform 285"/>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7" name="Freeform 286"/>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8" name="Freeform 287"/>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9" name="Straight Connector 288"/>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16200000" flipH="1">
                  <a:off x="7469250"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287" idx="1"/>
                </p:cNvCxnSpPr>
                <p:nvPr/>
              </p:nvCxnSpPr>
              <p:spPr>
                <a:xfrm>
                  <a:off x="7180309" y="2976563"/>
                  <a:ext cx="174632"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a:off x="7239049" y="3413125"/>
                  <a:ext cx="185745"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33" name="Group 256"/>
              <p:cNvGrpSpPr>
                <a:grpSpLocks/>
              </p:cNvGrpSpPr>
              <p:nvPr/>
            </p:nvGrpSpPr>
            <p:grpSpPr bwMode="auto">
              <a:xfrm flipV="1">
                <a:off x="6324600" y="4267200"/>
                <a:ext cx="1845423" cy="1371600"/>
                <a:chOff x="6324600" y="2209800"/>
                <a:chExt cx="1845423" cy="1371600"/>
              </a:xfrm>
            </p:grpSpPr>
            <p:sp>
              <p:nvSpPr>
                <p:cNvPr id="280" name="Freeform 279"/>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1" name="Freeform 280"/>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2" name="Freeform 281"/>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3" name="Straight Arrow Connector 282"/>
                <p:cNvCxnSpPr/>
                <p:nvPr/>
              </p:nvCxnSpPr>
              <p:spPr>
                <a:xfrm rot="16200000" flipH="1">
                  <a:off x="7469250"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281" idx="1"/>
                </p:cNvCxnSpPr>
                <p:nvPr/>
              </p:nvCxnSpPr>
              <p:spPr>
                <a:xfrm>
                  <a:off x="7180309"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7239049" y="3413125"/>
                  <a:ext cx="185745"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6" name="Freeform 275"/>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7" name="Straight Arrow Connector 276"/>
              <p:cNvCxnSpPr/>
              <p:nvPr/>
            </p:nvCxnSpPr>
            <p:spPr>
              <a:xfrm>
                <a:off x="7245400" y="3717925"/>
                <a:ext cx="261948"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8" name="Freeform 277"/>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9" name="Straight Arrow Connector 278"/>
              <p:cNvCxnSpPr/>
              <p:nvPr/>
            </p:nvCxnSpPr>
            <p:spPr>
              <a:xfrm>
                <a:off x="7348591"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90" name="Title 7"/>
          <p:cNvSpPr txBox="1">
            <a:spLocks/>
          </p:cNvSpPr>
          <p:nvPr/>
        </p:nvSpPr>
        <p:spPr>
          <a:xfrm>
            <a:off x="304800" y="76200"/>
            <a:ext cx="8229600" cy="609599"/>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Lentz’s law</a:t>
            </a:r>
          </a:p>
        </p:txBody>
      </p:sp>
      <p:sp>
        <p:nvSpPr>
          <p:cNvPr id="203" name="TextBox 202">
            <a:extLst>
              <a:ext uri="{FF2B5EF4-FFF2-40B4-BE49-F238E27FC236}">
                <a16:creationId xmlns:a16="http://schemas.microsoft.com/office/drawing/2014/main" id="{298B589A-F04C-41C9-A848-A40AC149362A}"/>
              </a:ext>
            </a:extLst>
          </p:cNvPr>
          <p:cNvSpPr txBox="1"/>
          <p:nvPr/>
        </p:nvSpPr>
        <p:spPr>
          <a:xfrm>
            <a:off x="990600" y="4876800"/>
            <a:ext cx="6596678" cy="369332"/>
          </a:xfrm>
          <a:prstGeom prst="rect">
            <a:avLst/>
          </a:prstGeom>
          <a:noFill/>
        </p:spPr>
        <p:txBody>
          <a:bodyPr wrap="none" rtlCol="0">
            <a:spAutoFit/>
          </a:bodyPr>
          <a:lstStyle/>
          <a:p>
            <a:r>
              <a:rPr lang="en-US" dirty="0"/>
              <a:t>Flux Decreasing: Less Field lines are passing through the coil. </a:t>
            </a:r>
          </a:p>
        </p:txBody>
      </p:sp>
      <p:sp>
        <p:nvSpPr>
          <p:cNvPr id="211" name="TextBox 210">
            <a:extLst>
              <a:ext uri="{FF2B5EF4-FFF2-40B4-BE49-F238E27FC236}">
                <a16:creationId xmlns:a16="http://schemas.microsoft.com/office/drawing/2014/main" id="{7D5E61B1-1809-4313-A7AE-385994768061}"/>
              </a:ext>
            </a:extLst>
          </p:cNvPr>
          <p:cNvSpPr txBox="1"/>
          <p:nvPr/>
        </p:nvSpPr>
        <p:spPr>
          <a:xfrm>
            <a:off x="457201" y="5410200"/>
            <a:ext cx="8153400" cy="646331"/>
          </a:xfrm>
          <a:prstGeom prst="rect">
            <a:avLst/>
          </a:prstGeom>
          <a:noFill/>
        </p:spPr>
        <p:txBody>
          <a:bodyPr wrap="square" rtlCol="0">
            <a:spAutoFit/>
          </a:bodyPr>
          <a:lstStyle/>
          <a:p>
            <a:r>
              <a:rPr lang="en-US" dirty="0"/>
              <a:t>Coils induced current will generate a magnetic field that will try to oppose it. i.e. try to increase the flux</a:t>
            </a:r>
          </a:p>
        </p:txBody>
      </p:sp>
      <p:cxnSp>
        <p:nvCxnSpPr>
          <p:cNvPr id="212" name="Straight Arrow Connector 211">
            <a:extLst>
              <a:ext uri="{FF2B5EF4-FFF2-40B4-BE49-F238E27FC236}">
                <a16:creationId xmlns:a16="http://schemas.microsoft.com/office/drawing/2014/main" id="{C683DE96-98F2-4F5B-AD48-B3FE43580803}"/>
              </a:ext>
            </a:extLst>
          </p:cNvPr>
          <p:cNvCxnSpPr/>
          <p:nvPr/>
        </p:nvCxnSpPr>
        <p:spPr>
          <a:xfrm>
            <a:off x="1905000" y="6324600"/>
            <a:ext cx="1219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B6C31C97-A761-4DEE-BC75-05ED64F5B25C}"/>
              </a:ext>
            </a:extLst>
          </p:cNvPr>
          <p:cNvSpPr txBox="1"/>
          <p:nvPr/>
        </p:nvSpPr>
        <p:spPr>
          <a:xfrm>
            <a:off x="2590800" y="6019800"/>
            <a:ext cx="338554" cy="369332"/>
          </a:xfrm>
          <a:prstGeom prst="rect">
            <a:avLst/>
          </a:prstGeom>
          <a:noFill/>
        </p:spPr>
        <p:txBody>
          <a:bodyPr wrap="none" rtlCol="0">
            <a:spAutoFit/>
          </a:bodyPr>
          <a:lstStyle/>
          <a:p>
            <a:r>
              <a:rPr lang="en-US" dirty="0"/>
              <a:t>B</a:t>
            </a:r>
          </a:p>
        </p:txBody>
      </p:sp>
      <p:cxnSp>
        <p:nvCxnSpPr>
          <p:cNvPr id="214" name="Straight Arrow Connector 213">
            <a:extLst>
              <a:ext uri="{FF2B5EF4-FFF2-40B4-BE49-F238E27FC236}">
                <a16:creationId xmlns:a16="http://schemas.microsoft.com/office/drawing/2014/main" id="{26A3EF18-1A92-4903-B529-1CA23819B2F9}"/>
              </a:ext>
            </a:extLst>
          </p:cNvPr>
          <p:cNvCxnSpPr>
            <a:cxnSpLocks/>
          </p:cNvCxnSpPr>
          <p:nvPr/>
        </p:nvCxnSpPr>
        <p:spPr>
          <a:xfrm>
            <a:off x="3352800" y="6324600"/>
            <a:ext cx="7620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1B546DEC-9E8B-4400-B282-DB5260EDAB1A}"/>
              </a:ext>
            </a:extLst>
          </p:cNvPr>
          <p:cNvSpPr txBox="1"/>
          <p:nvPr/>
        </p:nvSpPr>
        <p:spPr>
          <a:xfrm>
            <a:off x="3505200" y="5943600"/>
            <a:ext cx="372218" cy="369332"/>
          </a:xfrm>
          <a:prstGeom prst="rect">
            <a:avLst/>
          </a:prstGeom>
          <a:noFill/>
        </p:spPr>
        <p:txBody>
          <a:bodyPr wrap="none" rtlCol="0">
            <a:spAutoFit/>
          </a:bodyPr>
          <a:lstStyle/>
          <a:p>
            <a:r>
              <a:rPr lang="en-US" dirty="0"/>
              <a:t>B</a:t>
            </a:r>
            <a:r>
              <a:rPr lang="en-US" baseline="-25000" dirty="0"/>
              <a:t>i</a:t>
            </a:r>
          </a:p>
        </p:txBody>
      </p:sp>
    </p:spTree>
    <p:extLst>
      <p:ext uri="{BB962C8B-B14F-4D97-AF65-F5344CB8AC3E}">
        <p14:creationId xmlns:p14="http://schemas.microsoft.com/office/powerpoint/2010/main" val="421784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1765244784"/>
              </p:ext>
            </p:extLst>
          </p:nvPr>
        </p:nvGraphicFramePr>
        <p:xfrm>
          <a:off x="228600" y="1940932"/>
          <a:ext cx="8683625" cy="1259468"/>
        </p:xfrm>
        <a:graphic>
          <a:graphicData uri="http://schemas.openxmlformats.org/presentationml/2006/ole">
            <mc:AlternateContent xmlns:mc="http://schemas.openxmlformats.org/markup-compatibility/2006">
              <mc:Choice xmlns:v="urn:schemas-microsoft-com:vml" Requires="v">
                <p:oleObj spid="_x0000_s8195" name="معادلة" r:id="rId3" imgW="2755800" imgH="419040" progId="Equation.3">
                  <p:embed/>
                </p:oleObj>
              </mc:Choice>
              <mc:Fallback>
                <p:oleObj name="معادلة" r:id="rId3" imgW="2755800" imgH="419040" progId="Equation.3">
                  <p:embed/>
                  <p:pic>
                    <p:nvPicPr>
                      <p:cNvPr id="2" name="Object 4"/>
                      <p:cNvPicPr>
                        <a:picLocks noChangeAspect="1" noChangeArrowheads="1"/>
                      </p:cNvPicPr>
                      <p:nvPr/>
                    </p:nvPicPr>
                    <p:blipFill>
                      <a:blip r:embed="rId4"/>
                      <a:srcRect/>
                      <a:stretch>
                        <a:fillRect/>
                      </a:stretch>
                    </p:blipFill>
                    <p:spPr bwMode="auto">
                      <a:xfrm>
                        <a:off x="228600" y="1940932"/>
                        <a:ext cx="8683625" cy="1259468"/>
                      </a:xfrm>
                      <a:prstGeom prst="rect">
                        <a:avLst/>
                      </a:prstGeom>
                      <a:noFill/>
                    </p:spPr>
                  </p:pic>
                </p:oleObj>
              </mc:Fallback>
            </mc:AlternateContent>
          </a:graphicData>
        </a:graphic>
      </p:graphicFrame>
      <p:sp>
        <p:nvSpPr>
          <p:cNvPr id="3" name="TextBox 2"/>
          <p:cNvSpPr txBox="1"/>
          <p:nvPr/>
        </p:nvSpPr>
        <p:spPr>
          <a:xfrm>
            <a:off x="1676400" y="3810000"/>
            <a:ext cx="4314001" cy="369332"/>
          </a:xfrm>
          <a:prstGeom prst="rect">
            <a:avLst/>
          </a:prstGeom>
          <a:noFill/>
        </p:spPr>
        <p:txBody>
          <a:bodyPr wrap="none" rtlCol="1">
            <a:spAutoFit/>
          </a:bodyPr>
          <a:lstStyle/>
          <a:p>
            <a:r>
              <a:rPr lang="en-US" b="1" dirty="0"/>
              <a:t>What will you do to create electricity?</a:t>
            </a:r>
            <a:endParaRPr lang="ar-SA" b="1" dirty="0"/>
          </a:p>
        </p:txBody>
      </p:sp>
    </p:spTree>
    <p:extLst>
      <p:ext uri="{BB962C8B-B14F-4D97-AF65-F5344CB8AC3E}">
        <p14:creationId xmlns:p14="http://schemas.microsoft.com/office/powerpoint/2010/main" val="256224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52400" y="76200"/>
            <a:ext cx="87630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Checkpoints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pic>
        <p:nvPicPr>
          <p:cNvPr id="4" name="Picture 2"/>
          <p:cNvPicPr>
            <a:picLocks noChangeAspect="1" noChangeArrowheads="1"/>
          </p:cNvPicPr>
          <p:nvPr/>
        </p:nvPicPr>
        <p:blipFill>
          <a:blip r:embed="rId2"/>
          <a:srcRect/>
          <a:stretch>
            <a:fillRect/>
          </a:stretch>
        </p:blipFill>
        <p:spPr bwMode="auto">
          <a:xfrm>
            <a:off x="181110" y="780197"/>
            <a:ext cx="8305530" cy="2157412"/>
          </a:xfrm>
          <a:prstGeom prst="rect">
            <a:avLst/>
          </a:prstGeom>
          <a:noFill/>
          <a:ln w="9525">
            <a:noFill/>
            <a:miter lim="800000"/>
            <a:headEnd/>
            <a:tailEnd/>
          </a:ln>
          <a:effectLst/>
        </p:spPr>
      </p:pic>
      <p:sp>
        <p:nvSpPr>
          <p:cNvPr id="2" name="TextBox 1"/>
          <p:cNvSpPr txBox="1"/>
          <p:nvPr/>
        </p:nvSpPr>
        <p:spPr>
          <a:xfrm>
            <a:off x="5105400" y="2667000"/>
            <a:ext cx="2000869" cy="276999"/>
          </a:xfrm>
          <a:prstGeom prst="rect">
            <a:avLst/>
          </a:prstGeom>
          <a:noFill/>
        </p:spPr>
        <p:txBody>
          <a:bodyPr wrap="none" rtlCol="1">
            <a:spAutoFit/>
          </a:bodyPr>
          <a:lstStyle/>
          <a:p>
            <a:r>
              <a:rPr lang="en-US" sz="1200" b="1" dirty="0">
                <a:solidFill>
                  <a:srgbClr val="FF0000"/>
                </a:solidFill>
              </a:rPr>
              <a:t>b, d &amp;e tie, a and c (zero)</a:t>
            </a:r>
            <a:endParaRPr lang="ar-SA"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609600" y="838200"/>
            <a:ext cx="7753350" cy="3267075"/>
          </a:xfrm>
          <a:prstGeom prst="rect">
            <a:avLst/>
          </a:prstGeom>
          <a:noFill/>
          <a:ln w="9525">
            <a:noFill/>
            <a:miter lim="800000"/>
            <a:headEnd/>
            <a:tailEnd/>
          </a:ln>
          <a:effectLst/>
        </p:spPr>
      </p:pic>
      <p:sp>
        <p:nvSpPr>
          <p:cNvPr id="5" name="Title 7"/>
          <p:cNvSpPr txBox="1">
            <a:spLocks/>
          </p:cNvSpPr>
          <p:nvPr/>
        </p:nvSpPr>
        <p:spPr>
          <a:xfrm>
            <a:off x="152400" y="76200"/>
            <a:ext cx="87630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Checkpoints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6" name="TextBox 5"/>
          <p:cNvSpPr txBox="1"/>
          <p:nvPr/>
        </p:nvSpPr>
        <p:spPr>
          <a:xfrm>
            <a:off x="914400" y="3505200"/>
            <a:ext cx="1417376" cy="276999"/>
          </a:xfrm>
          <a:prstGeom prst="rect">
            <a:avLst/>
          </a:prstGeom>
          <a:noFill/>
        </p:spPr>
        <p:txBody>
          <a:bodyPr wrap="none" rtlCol="1">
            <a:spAutoFit/>
          </a:bodyPr>
          <a:lstStyle/>
          <a:p>
            <a:r>
              <a:rPr lang="en-US" sz="1200" b="1" dirty="0">
                <a:solidFill>
                  <a:srgbClr val="FF0000"/>
                </a:solidFill>
              </a:rPr>
              <a:t>a &amp; b tie, c (zero)</a:t>
            </a:r>
            <a:endParaRPr lang="ar-SA" sz="1200" b="1" dirty="0">
              <a:solidFill>
                <a:srgbClr val="FF0000"/>
              </a:solidFill>
            </a:endParaRPr>
          </a:p>
        </p:txBody>
      </p:sp>
    </p:spTree>
    <p:extLst>
      <p:ext uri="{BB962C8B-B14F-4D97-AF65-F5344CB8AC3E}">
        <p14:creationId xmlns:p14="http://schemas.microsoft.com/office/powerpoint/2010/main" val="21736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04800" y="304800"/>
            <a:ext cx="8839200" cy="1524000"/>
          </a:xfrm>
          <a:prstGeom prst="rect">
            <a:avLst/>
          </a:prstGeom>
          <a:noFill/>
          <a:ln w="76200">
            <a:noFill/>
            <a:miter lim="800000"/>
            <a:headEnd/>
            <a:tailEnd/>
          </a:ln>
        </p:spPr>
        <p:txBody>
          <a:bodyPr/>
          <a:lstStyle/>
          <a:p>
            <a:r>
              <a:rPr lang="en-US" b="1" dirty="0"/>
              <a:t>T072: Q#28:</a:t>
            </a:r>
            <a:r>
              <a:rPr lang="en-US" dirty="0"/>
              <a:t> </a:t>
            </a:r>
          </a:p>
          <a:p>
            <a:r>
              <a:rPr lang="en-US" dirty="0"/>
              <a:t>A circular loop of radius R = 10 cm is placed so that its plane is perpendicular to a magnetic field that is increasing at a constant rate of 50 </a:t>
            </a:r>
            <a:r>
              <a:rPr lang="en-US" dirty="0" err="1"/>
              <a:t>mT</a:t>
            </a:r>
            <a:r>
              <a:rPr lang="en-US" dirty="0"/>
              <a:t>/s. What is the magnitude of the induced </a:t>
            </a:r>
            <a:r>
              <a:rPr lang="en-US" dirty="0" err="1"/>
              <a:t>emf</a:t>
            </a:r>
            <a:r>
              <a:rPr lang="en-US" dirty="0"/>
              <a:t> in the loop? </a:t>
            </a:r>
          </a:p>
          <a:p>
            <a:r>
              <a:rPr lang="en-US" dirty="0"/>
              <a:t>(</a:t>
            </a:r>
            <a:r>
              <a:rPr lang="en-US" dirty="0" err="1"/>
              <a:t>Ans</a:t>
            </a:r>
            <a:r>
              <a:rPr lang="en-US" dirty="0"/>
              <a:t>:  1.6 mV)</a:t>
            </a:r>
          </a:p>
          <a:p>
            <a:endParaRPr lang="en-US" dirty="0"/>
          </a:p>
          <a:p>
            <a:endParaRPr lang="en-US" dirty="0">
              <a:solidFill>
                <a:srgbClr val="0000FF"/>
              </a:solidFill>
            </a:endParaRPr>
          </a:p>
        </p:txBody>
      </p:sp>
    </p:spTree>
    <p:extLst>
      <p:ext uri="{BB962C8B-B14F-4D97-AF65-F5344CB8AC3E}">
        <p14:creationId xmlns:p14="http://schemas.microsoft.com/office/powerpoint/2010/main" val="291748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381000"/>
            <a:ext cx="8404225" cy="2362200"/>
            <a:chOff x="152400" y="304800"/>
            <a:chExt cx="8404225" cy="1828800"/>
          </a:xfrm>
        </p:grpSpPr>
        <p:sp>
          <p:nvSpPr>
            <p:cNvPr id="21506" name="Rectangle 4"/>
            <p:cNvSpPr txBox="1">
              <a:spLocks noChangeArrowheads="1"/>
            </p:cNvSpPr>
            <p:nvPr/>
          </p:nvSpPr>
          <p:spPr bwMode="auto">
            <a:xfrm>
              <a:off x="152400" y="304800"/>
              <a:ext cx="5715000" cy="1676400"/>
            </a:xfrm>
            <a:prstGeom prst="rect">
              <a:avLst/>
            </a:prstGeom>
            <a:noFill/>
            <a:ln w="76200">
              <a:noFill/>
              <a:miter lim="800000"/>
              <a:headEnd/>
              <a:tailEnd/>
            </a:ln>
          </p:spPr>
          <p:txBody>
            <a:bodyPr/>
            <a:lstStyle/>
            <a:p>
              <a:r>
                <a:rPr lang="en-US" b="1" dirty="0"/>
                <a:t>Q14.:</a:t>
              </a:r>
              <a:r>
                <a:rPr lang="en-US" dirty="0"/>
                <a:t> A long straight wire is in the plane of two circular conducting loops. The straight wire carries a constant current I in the direction shown in Fig 9. The circular loop 1 is moved to the right while the loop 2 is moved to the left with the same speed, v. The induced current directions in the circular loops 1 and 2 are respectively: </a:t>
              </a:r>
            </a:p>
            <a:p>
              <a:r>
                <a:rPr lang="en-US" dirty="0"/>
                <a:t>(</a:t>
              </a:r>
              <a:r>
                <a:rPr lang="en-US" dirty="0" err="1"/>
                <a:t>Ans</a:t>
              </a:r>
              <a:r>
                <a:rPr lang="en-US" dirty="0"/>
                <a:t>:  Clockwise , counterclockwise)</a:t>
              </a:r>
            </a:p>
            <a:p>
              <a:endParaRPr lang="en-US" dirty="0"/>
            </a:p>
            <a:p>
              <a:r>
                <a:rPr lang="en-US" dirty="0"/>
                <a:t> </a:t>
              </a:r>
            </a:p>
            <a:p>
              <a:endParaRPr lang="en-US" dirty="0"/>
            </a:p>
            <a:p>
              <a:endParaRPr lang="en-US" dirty="0"/>
            </a:p>
          </p:txBody>
        </p:sp>
        <p:pic>
          <p:nvPicPr>
            <p:cNvPr id="21508" name="Picture 1"/>
            <p:cNvPicPr>
              <a:picLocks noChangeAspect="1" noChangeArrowheads="1"/>
            </p:cNvPicPr>
            <p:nvPr/>
          </p:nvPicPr>
          <p:blipFill>
            <a:blip r:embed="rId2" cstate="print"/>
            <a:srcRect/>
            <a:stretch>
              <a:fillRect/>
            </a:stretch>
          </p:blipFill>
          <p:spPr bwMode="auto">
            <a:xfrm>
              <a:off x="6477000" y="533400"/>
              <a:ext cx="2079625" cy="1600200"/>
            </a:xfrm>
            <a:prstGeom prst="rect">
              <a:avLst/>
            </a:prstGeom>
            <a:noFill/>
            <a:ln w="9525">
              <a:noFill/>
              <a:miter lim="800000"/>
              <a:headEnd/>
              <a:tailEnd/>
            </a:ln>
          </p:spPr>
        </p:pic>
      </p:grpSp>
    </p:spTree>
    <p:extLst>
      <p:ext uri="{BB962C8B-B14F-4D97-AF65-F5344CB8AC3E}">
        <p14:creationId xmlns:p14="http://schemas.microsoft.com/office/powerpoint/2010/main" val="116814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197849" cy="1200329"/>
          </a:xfrm>
          <a:prstGeom prst="rect">
            <a:avLst/>
          </a:prstGeom>
        </p:spPr>
        <p:txBody>
          <a:bodyPr wrap="square">
            <a:spAutoFit/>
          </a:bodyPr>
          <a:lstStyle/>
          <a:p>
            <a:r>
              <a:rPr lang="en-US" dirty="0"/>
              <a:t>Q:The plane of a circular coil of radius 0.01 m is initially in </a:t>
            </a:r>
            <a:r>
              <a:rPr lang="en-US" dirty="0" err="1"/>
              <a:t>yz</a:t>
            </a:r>
            <a:r>
              <a:rPr lang="en-US" dirty="0"/>
              <a:t> plane and initially perpendicular to the uniform magnetic field 10 T </a:t>
            </a:r>
            <a:r>
              <a:rPr lang="en-US" b="1" dirty="0"/>
              <a:t>i</a:t>
            </a:r>
            <a:r>
              <a:rPr lang="en-US" dirty="0"/>
              <a:t>. The coil has 100 turns. Find the </a:t>
            </a:r>
            <a:r>
              <a:rPr lang="en-US" dirty="0" err="1"/>
              <a:t>emf</a:t>
            </a:r>
            <a:r>
              <a:rPr lang="en-US" dirty="0"/>
              <a:t> produced in the coil (in V) when the coil is flipped 30</a:t>
            </a:r>
            <a:r>
              <a:rPr lang="en-US" baseline="30000" dirty="0"/>
              <a:t>o </a:t>
            </a:r>
            <a:r>
              <a:rPr lang="en-US" dirty="0"/>
              <a:t>about the y-axis passing through its center in 0.5 s .</a:t>
            </a:r>
            <a:endParaRPr lang="en-US" dirty="0">
              <a:solidFill>
                <a:srgbClr val="0000FF"/>
              </a:solidFill>
            </a:endParaRPr>
          </a:p>
        </p:txBody>
      </p:sp>
    </p:spTree>
    <p:extLst>
      <p:ext uri="{BB962C8B-B14F-4D97-AF65-F5344CB8AC3E}">
        <p14:creationId xmlns:p14="http://schemas.microsoft.com/office/powerpoint/2010/main" val="61516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le 228"/>
          <p:cNvSpPr/>
          <p:nvPr/>
        </p:nvSpPr>
        <p:spPr>
          <a:xfrm>
            <a:off x="533400" y="5688013"/>
            <a:ext cx="1981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ectangle 212"/>
          <p:cNvSpPr/>
          <p:nvPr/>
        </p:nvSpPr>
        <p:spPr>
          <a:xfrm>
            <a:off x="4800600" y="3733800"/>
            <a:ext cx="1981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Title 7"/>
          <p:cNvSpPr txBox="1">
            <a:spLocks/>
          </p:cNvSpPr>
          <p:nvPr/>
        </p:nvSpPr>
        <p:spPr>
          <a:xfrm>
            <a:off x="304800" y="76200"/>
            <a:ext cx="8229600" cy="609599"/>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Induction and Energy Transfer</a:t>
            </a:r>
          </a:p>
        </p:txBody>
      </p:sp>
      <p:graphicFrame>
        <p:nvGraphicFramePr>
          <p:cNvPr id="34" name="Object 6"/>
          <p:cNvGraphicFramePr>
            <a:graphicFrameLocks noChangeAspect="1"/>
          </p:cNvGraphicFramePr>
          <p:nvPr/>
        </p:nvGraphicFramePr>
        <p:xfrm>
          <a:off x="4614863" y="1335088"/>
          <a:ext cx="981075" cy="784225"/>
        </p:xfrm>
        <a:graphic>
          <a:graphicData uri="http://schemas.openxmlformats.org/presentationml/2006/ole">
            <mc:AlternateContent xmlns:mc="http://schemas.openxmlformats.org/markup-compatibility/2006">
              <mc:Choice xmlns:v="urn:schemas-microsoft-com:vml" Requires="v">
                <p:oleObj spid="_x0000_s9230" name="Equation" r:id="rId4" imgW="469800" imgH="393480" progId="Equation.3">
                  <p:embed/>
                </p:oleObj>
              </mc:Choice>
              <mc:Fallback>
                <p:oleObj name="Equation" r:id="rId4" imgW="469800" imgH="393480" progId="Equation.3">
                  <p:embed/>
                  <p:pic>
                    <p:nvPicPr>
                      <p:cNvPr id="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63" y="1335088"/>
                        <a:ext cx="9810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9" name="TextBox 191"/>
          <p:cNvSpPr txBox="1">
            <a:spLocks noChangeArrowheads="1"/>
          </p:cNvSpPr>
          <p:nvPr/>
        </p:nvSpPr>
        <p:spPr bwMode="auto">
          <a:xfrm>
            <a:off x="4419600" y="892175"/>
            <a:ext cx="3429000" cy="369888"/>
          </a:xfrm>
          <a:prstGeom prst="rect">
            <a:avLst/>
          </a:prstGeom>
          <a:noFill/>
          <a:ln w="9525">
            <a:noFill/>
            <a:miter lim="800000"/>
            <a:headEnd/>
            <a:tailEnd/>
          </a:ln>
        </p:spPr>
        <p:txBody>
          <a:bodyPr>
            <a:spAutoFit/>
          </a:bodyPr>
          <a:lstStyle/>
          <a:p>
            <a:r>
              <a:rPr lang="en-US" b="1" i="1"/>
              <a:t>Magnitude of Emf generated</a:t>
            </a:r>
          </a:p>
        </p:txBody>
      </p:sp>
      <p:pic>
        <p:nvPicPr>
          <p:cNvPr id="8210" name="Picture 2" descr="F30_10"/>
          <p:cNvPicPr>
            <a:picLocks noChangeAspect="1" noChangeArrowheads="1"/>
          </p:cNvPicPr>
          <p:nvPr/>
        </p:nvPicPr>
        <p:blipFill>
          <a:blip r:embed="rId6" cstate="print"/>
          <a:srcRect/>
          <a:stretch>
            <a:fillRect/>
          </a:stretch>
        </p:blipFill>
        <p:spPr bwMode="auto">
          <a:xfrm>
            <a:off x="138113" y="838200"/>
            <a:ext cx="2757487" cy="3095625"/>
          </a:xfrm>
          <a:prstGeom prst="rect">
            <a:avLst/>
          </a:prstGeom>
          <a:noFill/>
          <a:ln w="9525">
            <a:noFill/>
            <a:miter lim="800000"/>
            <a:headEnd/>
            <a:tailEnd/>
          </a:ln>
        </p:spPr>
      </p:pic>
      <p:graphicFrame>
        <p:nvGraphicFramePr>
          <p:cNvPr id="42" name="Object 3"/>
          <p:cNvGraphicFramePr>
            <a:graphicFrameLocks noChangeAspect="1"/>
          </p:cNvGraphicFramePr>
          <p:nvPr/>
        </p:nvGraphicFramePr>
        <p:xfrm>
          <a:off x="4622800" y="1335088"/>
          <a:ext cx="2174875" cy="784225"/>
        </p:xfrm>
        <a:graphic>
          <a:graphicData uri="http://schemas.openxmlformats.org/presentationml/2006/ole">
            <mc:AlternateContent xmlns:mc="http://schemas.openxmlformats.org/markup-compatibility/2006">
              <mc:Choice xmlns:v="urn:schemas-microsoft-com:vml" Requires="v">
                <p:oleObj spid="_x0000_s9231" name="Equation" r:id="rId7" imgW="1041120" imgH="393480" progId="Equation.3">
                  <p:embed/>
                </p:oleObj>
              </mc:Choice>
              <mc:Fallback>
                <p:oleObj name="Equation" r:id="rId7" imgW="1041120" imgH="393480" progId="Equation.3">
                  <p:embed/>
                  <p:pic>
                    <p:nvPicPr>
                      <p:cNvPr id="42"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2800" y="1335088"/>
                        <a:ext cx="21748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
          <p:cNvGraphicFramePr>
            <a:graphicFrameLocks noChangeAspect="1"/>
          </p:cNvGraphicFramePr>
          <p:nvPr/>
        </p:nvGraphicFramePr>
        <p:xfrm>
          <a:off x="4618038" y="1335088"/>
          <a:ext cx="3502025" cy="784225"/>
        </p:xfrm>
        <a:graphic>
          <a:graphicData uri="http://schemas.openxmlformats.org/presentationml/2006/ole">
            <mc:AlternateContent xmlns:mc="http://schemas.openxmlformats.org/markup-compatibility/2006">
              <mc:Choice xmlns:v="urn:schemas-microsoft-com:vml" Requires="v">
                <p:oleObj spid="_x0000_s9232" name="معادلة" r:id="rId9" imgW="1676160" imgH="393480" progId="Equation.3">
                  <p:embed/>
                </p:oleObj>
              </mc:Choice>
              <mc:Fallback>
                <p:oleObj name="معادلة" r:id="rId9" imgW="1676160" imgH="393480" progId="Equation.3">
                  <p:embed/>
                  <p:pic>
                    <p:nvPicPr>
                      <p:cNvPr id="4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038" y="1335088"/>
                        <a:ext cx="350202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5"/>
          <p:cNvGraphicFramePr>
            <a:graphicFrameLocks noChangeAspect="1"/>
          </p:cNvGraphicFramePr>
          <p:nvPr/>
        </p:nvGraphicFramePr>
        <p:xfrm>
          <a:off x="4668838" y="2325688"/>
          <a:ext cx="1379537" cy="784225"/>
        </p:xfrm>
        <a:graphic>
          <a:graphicData uri="http://schemas.openxmlformats.org/presentationml/2006/ole">
            <mc:AlternateContent xmlns:mc="http://schemas.openxmlformats.org/markup-compatibility/2006">
              <mc:Choice xmlns:v="urn:schemas-microsoft-com:vml" Requires="v">
                <p:oleObj spid="_x0000_s9233" name="Equation" r:id="rId11" imgW="660240" imgH="393480" progId="Equation.3">
                  <p:embed/>
                </p:oleObj>
              </mc:Choice>
              <mc:Fallback>
                <p:oleObj name="Equation" r:id="rId11" imgW="660240" imgH="393480" progId="Equation.3">
                  <p:embed/>
                  <p:pic>
                    <p:nvPicPr>
                      <p:cNvPr id="44"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8838" y="2325688"/>
                        <a:ext cx="137953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6"/>
          <p:cNvGraphicFramePr>
            <a:graphicFrameLocks noChangeAspect="1"/>
          </p:cNvGraphicFramePr>
          <p:nvPr/>
        </p:nvGraphicFramePr>
        <p:xfrm>
          <a:off x="4672013" y="2325688"/>
          <a:ext cx="2228850" cy="784225"/>
        </p:xfrm>
        <a:graphic>
          <a:graphicData uri="http://schemas.openxmlformats.org/presentationml/2006/ole">
            <mc:AlternateContent xmlns:mc="http://schemas.openxmlformats.org/markup-compatibility/2006">
              <mc:Choice xmlns:v="urn:schemas-microsoft-com:vml" Requires="v">
                <p:oleObj spid="_x0000_s9234" name="Equation" r:id="rId13" imgW="1066680" imgH="393480" progId="Equation.3">
                  <p:embed/>
                </p:oleObj>
              </mc:Choice>
              <mc:Fallback>
                <p:oleObj name="Equation" r:id="rId13" imgW="1066680" imgH="393480" progId="Equation.3">
                  <p:embed/>
                  <p:pic>
                    <p:nvPicPr>
                      <p:cNvPr id="4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2013" y="2325688"/>
                        <a:ext cx="22288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7"/>
          <p:cNvGraphicFramePr>
            <a:graphicFrameLocks noChangeAspect="1"/>
          </p:cNvGraphicFramePr>
          <p:nvPr/>
        </p:nvGraphicFramePr>
        <p:xfrm>
          <a:off x="5151438" y="3240088"/>
          <a:ext cx="1220787" cy="354012"/>
        </p:xfrm>
        <a:graphic>
          <a:graphicData uri="http://schemas.openxmlformats.org/presentationml/2006/ole">
            <mc:AlternateContent xmlns:mc="http://schemas.openxmlformats.org/markup-compatibility/2006">
              <mc:Choice xmlns:v="urn:schemas-microsoft-com:vml" Requires="v">
                <p:oleObj spid="_x0000_s9235" name="Equation" r:id="rId15" imgW="583920" imgH="177480" progId="Equation.3">
                  <p:embed/>
                </p:oleObj>
              </mc:Choice>
              <mc:Fallback>
                <p:oleObj name="Equation" r:id="rId15" imgW="583920" imgH="177480" progId="Equation.3">
                  <p:embed/>
                  <p:pic>
                    <p:nvPicPr>
                      <p:cNvPr id="4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51438" y="3240088"/>
                        <a:ext cx="1220787"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8"/>
          <p:cNvGraphicFramePr>
            <a:graphicFrameLocks noChangeAspect="1"/>
          </p:cNvGraphicFramePr>
          <p:nvPr/>
        </p:nvGraphicFramePr>
        <p:xfrm>
          <a:off x="5246688" y="3787775"/>
          <a:ext cx="1089025" cy="784225"/>
        </p:xfrm>
        <a:graphic>
          <a:graphicData uri="http://schemas.openxmlformats.org/presentationml/2006/ole">
            <mc:AlternateContent xmlns:mc="http://schemas.openxmlformats.org/markup-compatibility/2006">
              <mc:Choice xmlns:v="urn:schemas-microsoft-com:vml" Requires="v">
                <p:oleObj spid="_x0000_s9236" name="Equation" r:id="rId17" imgW="520560" imgH="393480" progId="Equation.3">
                  <p:embed/>
                </p:oleObj>
              </mc:Choice>
              <mc:Fallback>
                <p:oleObj name="Equation" r:id="rId17" imgW="520560" imgH="393480" progId="Equation.3">
                  <p:embed/>
                  <p:pic>
                    <p:nvPicPr>
                      <p:cNvPr id="4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46688" y="3787775"/>
                        <a:ext cx="108902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9"/>
          <p:cNvGraphicFramePr>
            <a:graphicFrameLocks noChangeAspect="1"/>
          </p:cNvGraphicFramePr>
          <p:nvPr/>
        </p:nvGraphicFramePr>
        <p:xfrm>
          <a:off x="615950" y="4343400"/>
          <a:ext cx="2203450" cy="454025"/>
        </p:xfrm>
        <a:graphic>
          <a:graphicData uri="http://schemas.openxmlformats.org/presentationml/2006/ole">
            <mc:AlternateContent xmlns:mc="http://schemas.openxmlformats.org/markup-compatibility/2006">
              <mc:Choice xmlns:v="urn:schemas-microsoft-com:vml" Requires="v">
                <p:oleObj spid="_x0000_s9237" name="Equation" r:id="rId19" imgW="1054080" imgH="228600" progId="Equation.3">
                  <p:embed/>
                </p:oleObj>
              </mc:Choice>
              <mc:Fallback>
                <p:oleObj name="Equation" r:id="rId19" imgW="1054080" imgH="228600" progId="Equation.3">
                  <p:embed/>
                  <p:pic>
                    <p:nvPicPr>
                      <p:cNvPr id="4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950" y="4343400"/>
                        <a:ext cx="22034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0"/>
          <p:cNvGraphicFramePr>
            <a:graphicFrameLocks noChangeAspect="1"/>
          </p:cNvGraphicFramePr>
          <p:nvPr/>
        </p:nvGraphicFramePr>
        <p:xfrm>
          <a:off x="688975" y="4953000"/>
          <a:ext cx="1673225" cy="781050"/>
        </p:xfrm>
        <a:graphic>
          <a:graphicData uri="http://schemas.openxmlformats.org/presentationml/2006/ole">
            <mc:AlternateContent xmlns:mc="http://schemas.openxmlformats.org/markup-compatibility/2006">
              <mc:Choice xmlns:v="urn:schemas-microsoft-com:vml" Requires="v">
                <p:oleObj spid="_x0000_s9238" name="Equation" r:id="rId21" imgW="799920" imgH="393480" progId="Equation.3">
                  <p:embed/>
                </p:oleObj>
              </mc:Choice>
              <mc:Fallback>
                <p:oleObj name="Equation" r:id="rId21" imgW="799920" imgH="393480" progId="Equation.3">
                  <p:embed/>
                  <p:pic>
                    <p:nvPicPr>
                      <p:cNvPr id="4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8975" y="4953000"/>
                        <a:ext cx="16732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1"/>
          <p:cNvGraphicFramePr>
            <a:graphicFrameLocks noChangeAspect="1"/>
          </p:cNvGraphicFramePr>
          <p:nvPr/>
        </p:nvGraphicFramePr>
        <p:xfrm>
          <a:off x="685800" y="5791200"/>
          <a:ext cx="1460500" cy="831850"/>
        </p:xfrm>
        <a:graphic>
          <a:graphicData uri="http://schemas.openxmlformats.org/presentationml/2006/ole">
            <mc:AlternateContent xmlns:mc="http://schemas.openxmlformats.org/markup-compatibility/2006">
              <mc:Choice xmlns:v="urn:schemas-microsoft-com:vml" Requires="v">
                <p:oleObj spid="_x0000_s9239" name="Equation" r:id="rId23" imgW="698400" imgH="419040" progId="Equation.3">
                  <p:embed/>
                </p:oleObj>
              </mc:Choice>
              <mc:Fallback>
                <p:oleObj name="Equation" r:id="rId23" imgW="698400" imgH="419040" progId="Equation.3">
                  <p:embed/>
                  <p:pic>
                    <p:nvPicPr>
                      <p:cNvPr id="5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5791200"/>
                        <a:ext cx="14605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 name="Rectangle 213"/>
          <p:cNvSpPr/>
          <p:nvPr/>
        </p:nvSpPr>
        <p:spPr>
          <a:xfrm>
            <a:off x="152400" y="4257675"/>
            <a:ext cx="29718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TextBox 230"/>
          <p:cNvSpPr txBox="1">
            <a:spLocks noChangeArrowheads="1"/>
          </p:cNvSpPr>
          <p:nvPr/>
        </p:nvSpPr>
        <p:spPr bwMode="auto">
          <a:xfrm>
            <a:off x="0" y="3810000"/>
            <a:ext cx="3238500" cy="338138"/>
          </a:xfrm>
          <a:prstGeom prst="rect">
            <a:avLst/>
          </a:prstGeom>
          <a:noFill/>
          <a:ln w="9525">
            <a:noFill/>
            <a:miter lim="800000"/>
            <a:headEnd/>
            <a:tailEnd/>
          </a:ln>
        </p:spPr>
        <p:txBody>
          <a:bodyPr wrap="none">
            <a:spAutoFit/>
          </a:bodyPr>
          <a:lstStyle/>
          <a:p>
            <a:r>
              <a:rPr lang="en-US" sz="1600" b="1">
                <a:solidFill>
                  <a:srgbClr val="0000FF"/>
                </a:solidFill>
              </a:rPr>
              <a:t>Opposing Force on the coil (F</a:t>
            </a:r>
            <a:r>
              <a:rPr lang="en-US" sz="1600" b="1" baseline="-25000">
                <a:solidFill>
                  <a:srgbClr val="0000FF"/>
                </a:solidFill>
              </a:rPr>
              <a:t>1</a:t>
            </a:r>
            <a:r>
              <a:rPr lang="en-US" sz="1600" b="1">
                <a:solidFill>
                  <a:srgbClr val="0000FF"/>
                </a:solidFill>
              </a:rPr>
              <a:t>)</a:t>
            </a:r>
          </a:p>
        </p:txBody>
      </p:sp>
      <p:grpSp>
        <p:nvGrpSpPr>
          <p:cNvPr id="2" name="Group 232"/>
          <p:cNvGrpSpPr>
            <a:grpSpLocks/>
          </p:cNvGrpSpPr>
          <p:nvPr/>
        </p:nvGrpSpPr>
        <p:grpSpPr bwMode="auto">
          <a:xfrm>
            <a:off x="4233863" y="4867275"/>
            <a:ext cx="3386137" cy="1914525"/>
            <a:chOff x="4233446" y="4867100"/>
            <a:chExt cx="3386554" cy="1914700"/>
          </a:xfrm>
        </p:grpSpPr>
        <p:grpSp>
          <p:nvGrpSpPr>
            <p:cNvPr id="8214" name="Group 227"/>
            <p:cNvGrpSpPr>
              <a:grpSpLocks/>
            </p:cNvGrpSpPr>
            <p:nvPr/>
          </p:nvGrpSpPr>
          <p:grpSpPr bwMode="auto">
            <a:xfrm>
              <a:off x="4648200" y="4867100"/>
              <a:ext cx="2971800" cy="1838500"/>
              <a:chOff x="4343400" y="4867100"/>
              <a:chExt cx="2971800" cy="1838500"/>
            </a:xfrm>
          </p:grpSpPr>
          <p:sp>
            <p:nvSpPr>
              <p:cNvPr id="227" name="Rounded Rectangle 226"/>
              <p:cNvSpPr/>
              <p:nvPr/>
            </p:nvSpPr>
            <p:spPr>
              <a:xfrm>
                <a:off x="4343034" y="4867100"/>
                <a:ext cx="2972166" cy="1828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Object 12"/>
              <p:cNvGraphicFramePr>
                <a:graphicFrameLocks noChangeAspect="1"/>
              </p:cNvGraphicFramePr>
              <p:nvPr/>
            </p:nvGraphicFramePr>
            <p:xfrm>
              <a:off x="4591050" y="4953000"/>
              <a:ext cx="2257425" cy="831850"/>
            </p:xfrm>
            <a:graphic>
              <a:graphicData uri="http://schemas.openxmlformats.org/presentationml/2006/ole">
                <mc:AlternateContent xmlns:mc="http://schemas.openxmlformats.org/markup-compatibility/2006">
                  <mc:Choice xmlns:v="urn:schemas-microsoft-com:vml" Requires="v">
                    <p:oleObj spid="_x0000_s9240" name="Equation" r:id="rId25" imgW="1079280" imgH="419040" progId="Equation.3">
                      <p:embed/>
                    </p:oleObj>
                  </mc:Choice>
                  <mc:Fallback>
                    <p:oleObj name="Equation" r:id="rId25" imgW="1079280" imgH="419040" progId="Equation.3">
                      <p:embed/>
                      <p:pic>
                        <p:nvPicPr>
                          <p:cNvPr id="3"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91050" y="4953000"/>
                            <a:ext cx="22574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3"/>
              <p:cNvGraphicFramePr>
                <a:graphicFrameLocks noChangeAspect="1"/>
              </p:cNvGraphicFramePr>
              <p:nvPr/>
            </p:nvGraphicFramePr>
            <p:xfrm>
              <a:off x="4608513" y="5873750"/>
              <a:ext cx="2338387" cy="831850"/>
            </p:xfrm>
            <a:graphic>
              <a:graphicData uri="http://schemas.openxmlformats.org/presentationml/2006/ole">
                <mc:AlternateContent xmlns:mc="http://schemas.openxmlformats.org/markup-compatibility/2006">
                  <mc:Choice xmlns:v="urn:schemas-microsoft-com:vml" Requires="v">
                    <p:oleObj spid="_x0000_s9241" name="Equation" r:id="rId27" imgW="1117440" imgH="419040" progId="Equation.3">
                      <p:embed/>
                    </p:oleObj>
                  </mc:Choice>
                  <mc:Fallback>
                    <p:oleObj name="Equation" r:id="rId27" imgW="1117440" imgH="419040" progId="Equation.3">
                      <p:embed/>
                      <p:pic>
                        <p:nvPicPr>
                          <p:cNvPr id="4"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08513" y="5873750"/>
                            <a:ext cx="233838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215" name="TextBox 231"/>
            <p:cNvSpPr txBox="1">
              <a:spLocks noChangeArrowheads="1"/>
            </p:cNvSpPr>
            <p:nvPr/>
          </p:nvSpPr>
          <p:spPr bwMode="auto">
            <a:xfrm rot="5400000">
              <a:off x="3484042" y="5693842"/>
              <a:ext cx="1837362" cy="338554"/>
            </a:xfrm>
            <a:prstGeom prst="rect">
              <a:avLst/>
            </a:prstGeom>
            <a:noFill/>
            <a:ln w="9525">
              <a:noFill/>
              <a:miter lim="800000"/>
              <a:headEnd/>
              <a:tailEnd/>
            </a:ln>
          </p:spPr>
          <p:txBody>
            <a:bodyPr wrap="none">
              <a:spAutoFit/>
            </a:bodyPr>
            <a:lstStyle/>
            <a:p>
              <a:r>
                <a:rPr lang="en-US" sz="1600" b="1">
                  <a:solidFill>
                    <a:srgbClr val="0000FF"/>
                  </a:solidFill>
                </a:rPr>
                <a:t>Power generated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13" grpId="0" animBg="1"/>
      <p:bldP spid="214" grpId="0" animBg="1"/>
      <p:bldP spid="2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b="1"/>
              <a:t>Few things to be remembered!</a:t>
            </a:r>
          </a:p>
        </p:txBody>
      </p:sp>
      <p:sp>
        <p:nvSpPr>
          <p:cNvPr id="13315" name="TextBox 4"/>
          <p:cNvSpPr txBox="1">
            <a:spLocks noChangeArrowheads="1"/>
          </p:cNvSpPr>
          <p:nvPr/>
        </p:nvSpPr>
        <p:spPr bwMode="auto">
          <a:xfrm>
            <a:off x="2971800" y="4495800"/>
            <a:ext cx="3031599" cy="369332"/>
          </a:xfrm>
          <a:prstGeom prst="rect">
            <a:avLst/>
          </a:prstGeom>
          <a:noFill/>
          <a:ln w="9525">
            <a:noFill/>
            <a:miter lim="800000"/>
            <a:headEnd/>
            <a:tailEnd/>
          </a:ln>
        </p:spPr>
        <p:txBody>
          <a:bodyPr wrap="none">
            <a:spAutoFit/>
          </a:bodyPr>
          <a:lstStyle/>
          <a:p>
            <a:r>
              <a:rPr lang="en-US" b="1" dirty="0">
                <a:solidFill>
                  <a:srgbClr val="0000FF"/>
                </a:solidFill>
              </a:rPr>
              <a:t>From preceding chapters!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7"/>
          <p:cNvSpPr txBox="1">
            <a:spLocks/>
          </p:cNvSpPr>
          <p:nvPr/>
        </p:nvSpPr>
        <p:spPr>
          <a:xfrm>
            <a:off x="304800" y="76200"/>
            <a:ext cx="8229600" cy="609599"/>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Ch30 Summary</a:t>
            </a:r>
          </a:p>
        </p:txBody>
      </p:sp>
      <p:pic>
        <p:nvPicPr>
          <p:cNvPr id="9220" name="Picture 2" descr="F30_10"/>
          <p:cNvPicPr>
            <a:picLocks noChangeAspect="1" noChangeArrowheads="1"/>
          </p:cNvPicPr>
          <p:nvPr/>
        </p:nvPicPr>
        <p:blipFill>
          <a:blip r:embed="rId4" cstate="print"/>
          <a:srcRect/>
          <a:stretch>
            <a:fillRect/>
          </a:stretch>
        </p:blipFill>
        <p:spPr bwMode="auto">
          <a:xfrm>
            <a:off x="138113" y="838200"/>
            <a:ext cx="2757487" cy="3095625"/>
          </a:xfrm>
          <a:prstGeom prst="rect">
            <a:avLst/>
          </a:prstGeom>
          <a:noFill/>
          <a:ln w="9525">
            <a:noFill/>
            <a:miter lim="800000"/>
            <a:headEnd/>
            <a:tailEnd/>
          </a:ln>
        </p:spPr>
      </p:pic>
      <p:graphicFrame>
        <p:nvGraphicFramePr>
          <p:cNvPr id="34" name="Object 4"/>
          <p:cNvGraphicFramePr>
            <a:graphicFrameLocks noChangeAspect="1"/>
          </p:cNvGraphicFramePr>
          <p:nvPr>
            <p:extLst>
              <p:ext uri="{D42A27DB-BD31-4B8C-83A1-F6EECF244321}">
                <p14:modId xmlns:p14="http://schemas.microsoft.com/office/powerpoint/2010/main" val="2747655859"/>
              </p:ext>
            </p:extLst>
          </p:nvPr>
        </p:nvGraphicFramePr>
        <p:xfrm>
          <a:off x="3276600" y="1447801"/>
          <a:ext cx="5638800" cy="609600"/>
        </p:xfrm>
        <a:graphic>
          <a:graphicData uri="http://schemas.openxmlformats.org/presentationml/2006/ole">
            <mc:AlternateContent xmlns:mc="http://schemas.openxmlformats.org/markup-compatibility/2006">
              <mc:Choice xmlns:v="urn:schemas-microsoft-com:vml" Requires="v">
                <p:oleObj spid="_x0000_s10243" name="معادلة" r:id="rId5" imgW="3263760" imgH="393480" progId="Equation.3">
                  <p:embed/>
                </p:oleObj>
              </mc:Choice>
              <mc:Fallback>
                <p:oleObj name="معادلة" r:id="rId5" imgW="3263760" imgH="393480" progId="Equation.3">
                  <p:embed/>
                  <p:pic>
                    <p:nvPicPr>
                      <p:cNvPr id="34" name="Object 4"/>
                      <p:cNvPicPr>
                        <a:picLocks noChangeAspect="1" noChangeArrowheads="1"/>
                      </p:cNvPicPr>
                      <p:nvPr/>
                    </p:nvPicPr>
                    <p:blipFill>
                      <a:blip r:embed="rId6"/>
                      <a:srcRect/>
                      <a:stretch>
                        <a:fillRect/>
                      </a:stretch>
                    </p:blipFill>
                    <p:spPr bwMode="auto">
                      <a:xfrm>
                        <a:off x="3276600" y="1447801"/>
                        <a:ext cx="5638800" cy="609600"/>
                      </a:xfrm>
                      <a:prstGeom prst="rect">
                        <a:avLst/>
                      </a:prstGeom>
                      <a:noFill/>
                    </p:spPr>
                  </p:pic>
                </p:oleObj>
              </mc:Fallback>
            </mc:AlternateContent>
          </a:graphicData>
        </a:graphic>
      </p:graphicFrame>
      <p:grpSp>
        <p:nvGrpSpPr>
          <p:cNvPr id="5" name="Group 4"/>
          <p:cNvGrpSpPr/>
          <p:nvPr/>
        </p:nvGrpSpPr>
        <p:grpSpPr>
          <a:xfrm>
            <a:off x="381000" y="3733800"/>
            <a:ext cx="8458200" cy="2644775"/>
            <a:chOff x="152400" y="0"/>
            <a:chExt cx="8458200" cy="2644775"/>
          </a:xfrm>
        </p:grpSpPr>
        <p:sp>
          <p:nvSpPr>
            <p:cNvPr id="6" name="Rectangle 4"/>
            <p:cNvSpPr txBox="1">
              <a:spLocks noChangeArrowheads="1"/>
            </p:cNvSpPr>
            <p:nvPr/>
          </p:nvSpPr>
          <p:spPr bwMode="auto">
            <a:xfrm>
              <a:off x="152400" y="0"/>
              <a:ext cx="5638800" cy="1905000"/>
            </a:xfrm>
            <a:prstGeom prst="rect">
              <a:avLst/>
            </a:prstGeom>
            <a:noFill/>
            <a:ln w="76200">
              <a:noFill/>
              <a:miter lim="800000"/>
              <a:headEnd/>
              <a:tailEnd/>
            </a:ln>
          </p:spPr>
          <p:txBody>
            <a:bodyPr/>
            <a:lstStyle/>
            <a:p>
              <a:r>
                <a:rPr lang="en-US" b="1" dirty="0"/>
                <a:t>T72Q29.</a:t>
              </a:r>
              <a:r>
                <a:rPr lang="en-US" dirty="0"/>
                <a:t> </a:t>
              </a:r>
            </a:p>
            <a:p>
              <a:r>
                <a:rPr lang="en-US" dirty="0"/>
                <a:t>Consider a rectangular conducting loop of length a = 20 cm and width b = 10 cm and resistance R = 10 Ω as shown in Fig. 1. The loop is moving out of a uniform magnetic field region, at a constant speed of 5.0 m/s. The magnetic field </a:t>
              </a:r>
              <a:r>
                <a:rPr lang="en-US" b="1" dirty="0"/>
                <a:t>B </a:t>
              </a:r>
              <a:r>
                <a:rPr lang="en-US" dirty="0"/>
                <a:t>is into the page and has a magnitude of 0.50 T. What is the magnitude and direction of the induced current? </a:t>
              </a:r>
            </a:p>
            <a:p>
              <a:r>
                <a:rPr lang="en-US" dirty="0"/>
                <a:t>(</a:t>
              </a:r>
              <a:r>
                <a:rPr lang="en-US" dirty="0" err="1"/>
                <a:t>Ans</a:t>
              </a:r>
              <a:r>
                <a:rPr lang="en-US" dirty="0"/>
                <a:t>: 25 </a:t>
              </a:r>
              <a:r>
                <a:rPr lang="en-US" dirty="0" err="1"/>
                <a:t>mA</a:t>
              </a:r>
              <a:r>
                <a:rPr lang="en-US" dirty="0"/>
                <a:t> clockwise)</a:t>
              </a:r>
            </a:p>
            <a:p>
              <a:endParaRPr lang="en-US" dirty="0"/>
            </a:p>
            <a:p>
              <a:endParaRPr lang="en-US" dirty="0"/>
            </a:p>
            <a:p>
              <a:endParaRPr lang="en-US" dirty="0">
                <a:solidFill>
                  <a:srgbClr val="0000FF"/>
                </a:solidFill>
              </a:endParaRPr>
            </a:p>
          </p:txBody>
        </p:sp>
        <p:pic>
          <p:nvPicPr>
            <p:cNvPr id="7" name="Picture 1"/>
            <p:cNvPicPr>
              <a:picLocks noChangeAspect="1" noChangeArrowheads="1"/>
            </p:cNvPicPr>
            <p:nvPr/>
          </p:nvPicPr>
          <p:blipFill>
            <a:blip r:embed="rId7" cstate="print"/>
            <a:srcRect/>
            <a:stretch>
              <a:fillRect/>
            </a:stretch>
          </p:blipFill>
          <p:spPr bwMode="auto">
            <a:xfrm>
              <a:off x="6248400" y="381000"/>
              <a:ext cx="2362200" cy="2263775"/>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1000" y="304800"/>
            <a:ext cx="8409552" cy="2585323"/>
            <a:chOff x="304800" y="457200"/>
            <a:chExt cx="8409552" cy="2585323"/>
          </a:xfrm>
        </p:grpSpPr>
        <p:sp>
          <p:nvSpPr>
            <p:cNvPr id="10" name="Rectangle 9"/>
            <p:cNvSpPr/>
            <p:nvPr/>
          </p:nvSpPr>
          <p:spPr>
            <a:xfrm>
              <a:off x="304800" y="457200"/>
              <a:ext cx="6019800" cy="2585323"/>
            </a:xfrm>
            <a:prstGeom prst="rect">
              <a:avLst/>
            </a:prstGeom>
          </p:spPr>
          <p:txBody>
            <a:bodyPr wrap="square">
              <a:spAutoFit/>
            </a:bodyPr>
            <a:lstStyle/>
            <a:p>
              <a:r>
                <a:rPr lang="en-US" b="1" dirty="0"/>
                <a:t>T111-Q30. </a:t>
              </a:r>
            </a:p>
            <a:p>
              <a:r>
                <a:rPr lang="en-US" dirty="0"/>
                <a:t>A circular loop of wire of radius 14 cm is placed in the </a:t>
              </a:r>
              <a:r>
                <a:rPr lang="en-US" dirty="0" err="1"/>
                <a:t>xy</a:t>
              </a:r>
              <a:r>
                <a:rPr lang="en-US" dirty="0"/>
                <a:t> plane in a magnetic field that makes an angle of 30</a:t>
              </a:r>
              <a:r>
                <a:rPr lang="en-US" baseline="30000" dirty="0"/>
                <a:t>o </a:t>
              </a:r>
              <a:r>
                <a:rPr lang="en-US" dirty="0"/>
                <a:t>with the normal to the plane of the loop, as shown in </a:t>
              </a:r>
              <a:r>
                <a:rPr lang="en-US" b="1" dirty="0"/>
                <a:t>Figure 15. </a:t>
              </a:r>
              <a:r>
                <a:rPr lang="en-US" dirty="0"/>
                <a:t>The magnitude of this field increases at constant rate from 30 </a:t>
              </a:r>
              <a:r>
                <a:rPr lang="en-US" dirty="0" err="1"/>
                <a:t>mT</a:t>
              </a:r>
              <a:r>
                <a:rPr lang="en-US" dirty="0"/>
                <a:t> to 60 </a:t>
              </a:r>
              <a:r>
                <a:rPr lang="en-US" dirty="0" err="1"/>
                <a:t>mT</a:t>
              </a:r>
              <a:r>
                <a:rPr lang="en-US" dirty="0"/>
                <a:t> in 15 </a:t>
              </a:r>
              <a:r>
                <a:rPr lang="en-US" dirty="0" err="1"/>
                <a:t>ms.</a:t>
              </a:r>
              <a:r>
                <a:rPr lang="en-US" dirty="0"/>
                <a:t> If the loop has a resistance of 5.0 Ω, what is the current induced in the loop, looking from the top? </a:t>
              </a:r>
            </a:p>
            <a:p>
              <a:r>
                <a:rPr lang="en-US" dirty="0"/>
                <a:t>A) 21 </a:t>
              </a:r>
              <a:r>
                <a:rPr lang="en-US" dirty="0" err="1"/>
                <a:t>mA</a:t>
              </a:r>
              <a:r>
                <a:rPr lang="en-US" dirty="0"/>
                <a:t>, clockwise </a:t>
              </a:r>
            </a:p>
          </p:txBody>
        </p:sp>
        <p:pic>
          <p:nvPicPr>
            <p:cNvPr id="11" name="Picture 2"/>
            <p:cNvPicPr>
              <a:picLocks noChangeAspect="1" noChangeArrowheads="1"/>
            </p:cNvPicPr>
            <p:nvPr/>
          </p:nvPicPr>
          <p:blipFill>
            <a:blip r:embed="rId2"/>
            <a:srcRect/>
            <a:stretch>
              <a:fillRect/>
            </a:stretch>
          </p:blipFill>
          <p:spPr bwMode="auto">
            <a:xfrm>
              <a:off x="6781800" y="838200"/>
              <a:ext cx="1932552" cy="1757363"/>
            </a:xfrm>
            <a:prstGeom prst="rect">
              <a:avLst/>
            </a:prstGeom>
            <a:noFill/>
            <a:ln w="9525">
              <a:noFill/>
              <a:miter lim="800000"/>
              <a:headEnd/>
              <a:tailEnd/>
            </a:ln>
            <a:effec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304800"/>
            <a:ext cx="8569824" cy="2308324"/>
            <a:chOff x="381000" y="4217075"/>
            <a:chExt cx="8569824" cy="2308324"/>
          </a:xfrm>
        </p:grpSpPr>
        <p:sp>
          <p:nvSpPr>
            <p:cNvPr id="7" name="Rectangle 6"/>
            <p:cNvSpPr/>
            <p:nvPr/>
          </p:nvSpPr>
          <p:spPr>
            <a:xfrm>
              <a:off x="381000" y="4217075"/>
              <a:ext cx="5867400" cy="2308324"/>
            </a:xfrm>
            <a:prstGeom prst="rect">
              <a:avLst/>
            </a:prstGeom>
          </p:spPr>
          <p:txBody>
            <a:bodyPr wrap="square">
              <a:spAutoFit/>
            </a:bodyPr>
            <a:lstStyle/>
            <a:p>
              <a:r>
                <a:rPr lang="en-US" dirty="0"/>
                <a:t>T103-Q30. </a:t>
              </a:r>
            </a:p>
            <a:p>
              <a:r>
                <a:rPr lang="en-US" b="1" dirty="0"/>
                <a:t>Figure 9 </a:t>
              </a:r>
              <a:r>
                <a:rPr lang="en-US" dirty="0"/>
                <a:t>shows a bar being moved to the right on two parallel rails at a constant speed of 3.0 m/s in a uniform magnetic field of 0.50 T directed into the page. If the induced current is 2.5 A, find the power dissipated in the resistor? (Neglect the mass of the bar, friction, and the resistance of the bar and rails). </a:t>
              </a:r>
            </a:p>
            <a:p>
              <a:r>
                <a:rPr lang="en-US" dirty="0"/>
                <a:t>A) 4.5 W. </a:t>
              </a:r>
            </a:p>
          </p:txBody>
        </p:sp>
        <p:pic>
          <p:nvPicPr>
            <p:cNvPr id="8" name="Picture 2"/>
            <p:cNvPicPr>
              <a:picLocks noChangeAspect="1" noChangeArrowheads="1"/>
            </p:cNvPicPr>
            <p:nvPr/>
          </p:nvPicPr>
          <p:blipFill>
            <a:blip r:embed="rId2"/>
            <a:srcRect/>
            <a:stretch>
              <a:fillRect/>
            </a:stretch>
          </p:blipFill>
          <p:spPr bwMode="auto">
            <a:xfrm>
              <a:off x="6324600" y="4324682"/>
              <a:ext cx="2626224" cy="1847518"/>
            </a:xfrm>
            <a:prstGeom prst="rect">
              <a:avLst/>
            </a:prstGeom>
            <a:noFill/>
            <a:ln w="9525">
              <a:noFill/>
              <a:miter lim="800000"/>
              <a:headEnd/>
              <a:tailEnd/>
            </a:ln>
            <a:effectLst/>
          </p:spPr>
        </p:pic>
      </p:grpSp>
    </p:spTree>
    <p:extLst>
      <p:ext uri="{BB962C8B-B14F-4D97-AF65-F5344CB8AC3E}">
        <p14:creationId xmlns:p14="http://schemas.microsoft.com/office/powerpoint/2010/main" val="394684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381000"/>
            <a:ext cx="8450263" cy="2133600"/>
            <a:chOff x="228600" y="381000"/>
            <a:chExt cx="8450263" cy="2133600"/>
          </a:xfrm>
        </p:grpSpPr>
        <p:sp>
          <p:nvSpPr>
            <p:cNvPr id="24578" name="Rectangle 4"/>
            <p:cNvSpPr txBox="1">
              <a:spLocks noChangeArrowheads="1"/>
            </p:cNvSpPr>
            <p:nvPr/>
          </p:nvSpPr>
          <p:spPr bwMode="auto">
            <a:xfrm>
              <a:off x="228600" y="381000"/>
              <a:ext cx="5486400" cy="1981200"/>
            </a:xfrm>
            <a:prstGeom prst="rect">
              <a:avLst/>
            </a:prstGeom>
            <a:noFill/>
            <a:ln w="76200">
              <a:noFill/>
              <a:miter lim="800000"/>
              <a:headEnd/>
              <a:tailEnd/>
            </a:ln>
          </p:spPr>
          <p:txBody>
            <a:bodyPr/>
            <a:lstStyle/>
            <a:p>
              <a:r>
                <a:rPr lang="en-US" b="1" dirty="0"/>
                <a:t>T81-Q15.</a:t>
              </a:r>
              <a:r>
                <a:rPr lang="en-US" dirty="0"/>
                <a:t> </a:t>
              </a:r>
            </a:p>
            <a:p>
              <a:r>
                <a:rPr lang="en-US" dirty="0"/>
                <a:t>A circuit is pulled to the right at constant speed in a uniform magnetic field with a 16 N force as shown in Fig 10. As the circuit moves, a 6.0 A current flows through the 4.0 Ω resistor. With what speed does the circuit move? </a:t>
              </a:r>
            </a:p>
            <a:p>
              <a:r>
                <a:rPr lang="en-US" dirty="0"/>
                <a:t>(</a:t>
              </a:r>
              <a:r>
                <a:rPr lang="en-US" dirty="0" err="1"/>
                <a:t>Ans</a:t>
              </a:r>
              <a:r>
                <a:rPr lang="en-US" dirty="0"/>
                <a:t>:  9.0 m/s)</a:t>
              </a:r>
            </a:p>
            <a:p>
              <a:endParaRPr lang="en-US" dirty="0"/>
            </a:p>
            <a:p>
              <a:endParaRPr lang="en-US" dirty="0"/>
            </a:p>
            <a:p>
              <a:endParaRPr lang="en-US" dirty="0">
                <a:solidFill>
                  <a:srgbClr val="0000FF"/>
                </a:solidFill>
              </a:endParaRPr>
            </a:p>
          </p:txBody>
        </p:sp>
        <p:pic>
          <p:nvPicPr>
            <p:cNvPr id="24580" name="Picture 2"/>
            <p:cNvPicPr>
              <a:picLocks noChangeAspect="1" noChangeArrowheads="1"/>
            </p:cNvPicPr>
            <p:nvPr/>
          </p:nvPicPr>
          <p:blipFill>
            <a:blip r:embed="rId2" cstate="print"/>
            <a:srcRect/>
            <a:stretch>
              <a:fillRect/>
            </a:stretch>
          </p:blipFill>
          <p:spPr bwMode="auto">
            <a:xfrm>
              <a:off x="5791200" y="381000"/>
              <a:ext cx="2887663" cy="2133600"/>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152400" y="228600"/>
            <a:ext cx="8839200" cy="1524000"/>
          </a:xfrm>
          <a:prstGeom prst="rect">
            <a:avLst/>
          </a:prstGeom>
          <a:noFill/>
          <a:ln w="76200">
            <a:noFill/>
            <a:miter lim="800000"/>
            <a:headEnd/>
            <a:tailEnd/>
          </a:ln>
        </p:spPr>
        <p:txBody>
          <a:bodyPr/>
          <a:lstStyle/>
          <a:p>
            <a:r>
              <a:rPr lang="en-US" b="1" u="sng" dirty="0"/>
              <a:t>T-041</a:t>
            </a:r>
            <a:r>
              <a:rPr lang="en-US" dirty="0"/>
              <a:t> </a:t>
            </a:r>
            <a:r>
              <a:rPr lang="en-US" b="1" dirty="0"/>
              <a:t>Q#1</a:t>
            </a:r>
            <a:r>
              <a:rPr lang="en-US" dirty="0"/>
              <a:t>:  </a:t>
            </a:r>
          </a:p>
          <a:p>
            <a:r>
              <a:rPr lang="en-US" dirty="0"/>
              <a:t>A circular wire loop, of an area 0.10 m</a:t>
            </a:r>
            <a:r>
              <a:rPr lang="en-US" baseline="30000" dirty="0"/>
              <a:t>2</a:t>
            </a:r>
            <a:r>
              <a:rPr lang="en-US" dirty="0"/>
              <a:t>, is initially oriented so that its plane is perpendicular to a 0.40 T magnetic field. When the loop is rotated so that its plane is parallel to the field, a 25 V average potential difference is induced across the loop. The time (in seconds) required to make this rotation of the loop is  </a:t>
            </a:r>
          </a:p>
          <a:p>
            <a:r>
              <a:rPr lang="en-US" dirty="0"/>
              <a:t>(</a:t>
            </a:r>
            <a:r>
              <a:rPr lang="en-US" dirty="0" err="1"/>
              <a:t>Ans</a:t>
            </a:r>
            <a:r>
              <a:rPr lang="en-US" dirty="0"/>
              <a:t>: 1.6x10</a:t>
            </a:r>
            <a:r>
              <a:rPr lang="en-US" baseline="30000" dirty="0"/>
              <a:t>-3</a:t>
            </a:r>
            <a:r>
              <a:rPr lang="en-US" dirty="0"/>
              <a:t>).)</a:t>
            </a:r>
          </a:p>
          <a:p>
            <a:endParaRPr lang="en-US" dirty="0"/>
          </a:p>
          <a:p>
            <a:endParaRPr lang="en-US" dirty="0"/>
          </a:p>
          <a:p>
            <a:endParaRPr lang="en-US" dirty="0"/>
          </a:p>
          <a:p>
            <a:endParaRPr lang="en-US" dirty="0">
              <a:solidFill>
                <a:srgbClr val="0000FF"/>
              </a:solidFill>
            </a:endParaRPr>
          </a:p>
        </p:txBody>
      </p:sp>
    </p:spTree>
    <p:extLst>
      <p:ext uri="{BB962C8B-B14F-4D97-AF65-F5344CB8AC3E}">
        <p14:creationId xmlns:p14="http://schemas.microsoft.com/office/powerpoint/2010/main" val="100700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A3672-1B73-4E8A-94C2-83962DFF3EEE}"/>
              </a:ext>
            </a:extLst>
          </p:cNvPr>
          <p:cNvPicPr>
            <a:picLocks noChangeAspect="1"/>
          </p:cNvPicPr>
          <p:nvPr/>
        </p:nvPicPr>
        <p:blipFill rotWithShape="1">
          <a:blip r:embed="rId2"/>
          <a:srcRect l="14474" t="27310" r="39342" b="27778"/>
          <a:stretch/>
        </p:blipFill>
        <p:spPr>
          <a:xfrm>
            <a:off x="457200" y="304800"/>
            <a:ext cx="7363326" cy="4027804"/>
          </a:xfrm>
          <a:prstGeom prst="rect">
            <a:avLst/>
          </a:prstGeom>
        </p:spPr>
      </p:pic>
    </p:spTree>
    <p:extLst>
      <p:ext uri="{BB962C8B-B14F-4D97-AF65-F5344CB8AC3E}">
        <p14:creationId xmlns:p14="http://schemas.microsoft.com/office/powerpoint/2010/main" val="79303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04800" y="381000"/>
            <a:ext cx="8839200" cy="1981200"/>
          </a:xfrm>
          <a:prstGeom prst="rect">
            <a:avLst/>
          </a:prstGeom>
          <a:noFill/>
          <a:ln w="76200">
            <a:noFill/>
            <a:miter lim="800000"/>
            <a:headEnd/>
            <a:tailEnd/>
          </a:ln>
        </p:spPr>
        <p:txBody>
          <a:bodyPr/>
          <a:lstStyle/>
          <a:p>
            <a:r>
              <a:rPr lang="en-US" b="1" dirty="0"/>
              <a:t>T81-Q16.:</a:t>
            </a:r>
            <a:r>
              <a:rPr lang="en-US" dirty="0"/>
              <a:t> </a:t>
            </a:r>
          </a:p>
          <a:p>
            <a:r>
              <a:rPr lang="en-US" dirty="0"/>
              <a:t>A 2.0 m long copper wire, with resistance 5.0 Ω, is shaped into a square loop and placed perpendicular to a uniform magnetic field that is increasing at the constant rate of 1.0 ×10</a:t>
            </a:r>
            <a:r>
              <a:rPr lang="en-US" baseline="30000" dirty="0"/>
              <a:t>-2</a:t>
            </a:r>
            <a:r>
              <a:rPr lang="en-US" dirty="0"/>
              <a:t> T/s. At what rate is thermal energy generated in the loop? </a:t>
            </a:r>
          </a:p>
          <a:p>
            <a:r>
              <a:rPr lang="en-US" dirty="0"/>
              <a:t>(</a:t>
            </a:r>
            <a:r>
              <a:rPr lang="en-US" dirty="0" err="1"/>
              <a:t>Ans</a:t>
            </a:r>
            <a:r>
              <a:rPr lang="en-US" dirty="0"/>
              <a:t>: 1.3 x10</a:t>
            </a:r>
            <a:r>
              <a:rPr lang="en-US" baseline="30000" dirty="0"/>
              <a:t>-6</a:t>
            </a:r>
            <a:r>
              <a:rPr lang="en-US" dirty="0"/>
              <a:t> W.)</a:t>
            </a:r>
          </a:p>
          <a:p>
            <a:endParaRPr lang="en-US" dirty="0"/>
          </a:p>
          <a:p>
            <a:endParaRPr lang="en-US" dirty="0"/>
          </a:p>
          <a:p>
            <a:endParaRPr lang="en-US" dirty="0"/>
          </a:p>
          <a:p>
            <a:endParaRPr lang="en-US" dirty="0">
              <a:solidFill>
                <a:srgbClr val="0000FF"/>
              </a:solidFill>
            </a:endParaRPr>
          </a:p>
        </p:txBody>
      </p:sp>
    </p:spTree>
    <p:extLst>
      <p:ext uri="{BB962C8B-B14F-4D97-AF65-F5344CB8AC3E}">
        <p14:creationId xmlns:p14="http://schemas.microsoft.com/office/powerpoint/2010/main" val="245427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cstate="print"/>
          <a:srcRect/>
          <a:stretch>
            <a:fillRect/>
          </a:stretch>
        </p:blipFill>
        <p:spPr bwMode="auto">
          <a:xfrm>
            <a:off x="5715000" y="1905000"/>
            <a:ext cx="2887663" cy="2133600"/>
          </a:xfrm>
          <a:prstGeom prst="rect">
            <a:avLst/>
          </a:prstGeom>
          <a:noFill/>
          <a:ln w="9525">
            <a:noFill/>
            <a:miter lim="800000"/>
            <a:headEnd/>
            <a:tailEnd/>
          </a:ln>
        </p:spPr>
      </p:pic>
      <p:grpSp>
        <p:nvGrpSpPr>
          <p:cNvPr id="25604" name="Group 6"/>
          <p:cNvGrpSpPr>
            <a:grpSpLocks/>
          </p:cNvGrpSpPr>
          <p:nvPr/>
        </p:nvGrpSpPr>
        <p:grpSpPr bwMode="auto">
          <a:xfrm>
            <a:off x="304800" y="152400"/>
            <a:ext cx="8839200" cy="1352550"/>
            <a:chOff x="304800" y="152400"/>
            <a:chExt cx="8839200" cy="1352550"/>
          </a:xfrm>
        </p:grpSpPr>
        <p:pic>
          <p:nvPicPr>
            <p:cNvPr id="25605" name="Picture 2"/>
            <p:cNvPicPr>
              <a:picLocks noChangeAspect="1" noChangeArrowheads="1"/>
            </p:cNvPicPr>
            <p:nvPr/>
          </p:nvPicPr>
          <p:blipFill>
            <a:blip r:embed="rId3" cstate="print"/>
            <a:srcRect/>
            <a:stretch>
              <a:fillRect/>
            </a:stretch>
          </p:blipFill>
          <p:spPr bwMode="auto">
            <a:xfrm>
              <a:off x="304800" y="304800"/>
              <a:ext cx="8839200" cy="1200150"/>
            </a:xfrm>
            <a:prstGeom prst="rect">
              <a:avLst/>
            </a:prstGeom>
            <a:noFill/>
            <a:ln w="9525">
              <a:noFill/>
              <a:miter lim="800000"/>
              <a:headEnd/>
              <a:tailEnd/>
            </a:ln>
          </p:spPr>
        </p:pic>
        <p:sp>
          <p:nvSpPr>
            <p:cNvPr id="25606" name="TextBox 5"/>
            <p:cNvSpPr txBox="1">
              <a:spLocks noChangeArrowheads="1"/>
            </p:cNvSpPr>
            <p:nvPr/>
          </p:nvSpPr>
          <p:spPr bwMode="auto">
            <a:xfrm>
              <a:off x="990600" y="152400"/>
              <a:ext cx="582211" cy="369332"/>
            </a:xfrm>
            <a:prstGeom prst="rect">
              <a:avLst/>
            </a:prstGeom>
            <a:noFill/>
            <a:ln w="9525">
              <a:noFill/>
              <a:miter lim="800000"/>
              <a:headEnd/>
              <a:tailEnd/>
            </a:ln>
          </p:spPr>
          <p:txBody>
            <a:bodyPr wrap="none">
              <a:spAutoFit/>
            </a:bodyPr>
            <a:lstStyle/>
            <a:p>
              <a:r>
                <a:rPr lang="en-US"/>
                <a:t>T82</a:t>
              </a:r>
            </a:p>
          </p:txBody>
        </p:sp>
      </p:grpSp>
      <p:sp>
        <p:nvSpPr>
          <p:cNvPr id="7" name="Rectangle 4"/>
          <p:cNvSpPr txBox="1">
            <a:spLocks noChangeArrowheads="1"/>
          </p:cNvSpPr>
          <p:nvPr/>
        </p:nvSpPr>
        <p:spPr bwMode="auto">
          <a:xfrm>
            <a:off x="152400" y="3657600"/>
            <a:ext cx="8839200" cy="1524000"/>
          </a:xfrm>
          <a:prstGeom prst="rect">
            <a:avLst/>
          </a:prstGeom>
          <a:noFill/>
          <a:ln w="76200">
            <a:noFill/>
            <a:miter lim="800000"/>
            <a:headEnd/>
            <a:tailEnd/>
          </a:ln>
        </p:spPr>
        <p:txBody>
          <a:bodyPr/>
          <a:lstStyle/>
          <a:p>
            <a:r>
              <a:rPr lang="en-US" b="1" dirty="0"/>
              <a:t>T61- Q#30. </a:t>
            </a:r>
          </a:p>
          <a:p>
            <a:r>
              <a:rPr lang="en-US" dirty="0"/>
              <a:t>A constant magnetic flux of 4.0×10</a:t>
            </a:r>
            <a:r>
              <a:rPr lang="en-US" baseline="30000" dirty="0"/>
              <a:t>-5</a:t>
            </a:r>
            <a:r>
              <a:rPr lang="en-US" dirty="0"/>
              <a:t> </a:t>
            </a:r>
            <a:r>
              <a:rPr lang="en-US" dirty="0" err="1"/>
              <a:t>Wb</a:t>
            </a:r>
            <a:r>
              <a:rPr lang="en-US" dirty="0"/>
              <a:t> is maintained through a coil for 0.5 s. What </a:t>
            </a:r>
            <a:r>
              <a:rPr lang="en-US" dirty="0" err="1"/>
              <a:t>emf</a:t>
            </a:r>
            <a:r>
              <a:rPr lang="en-US" dirty="0"/>
              <a:t> is induced in the coil by this flux during that period? </a:t>
            </a:r>
          </a:p>
          <a:p>
            <a:r>
              <a:rPr lang="en-US" dirty="0"/>
              <a:t>(</a:t>
            </a:r>
            <a:r>
              <a:rPr lang="en-US" dirty="0" err="1"/>
              <a:t>Ans</a:t>
            </a:r>
            <a:r>
              <a:rPr lang="en-US" dirty="0"/>
              <a:t>: Zero)</a:t>
            </a:r>
          </a:p>
          <a:p>
            <a:endParaRPr lang="en-US" dirty="0"/>
          </a:p>
          <a:p>
            <a:endParaRPr lang="en-US" dirty="0"/>
          </a:p>
          <a:p>
            <a:endParaRPr lang="en-US" dirty="0"/>
          </a:p>
          <a:p>
            <a:endParaRPr lang="en-US" dirty="0">
              <a:solidFill>
                <a:srgbClr val="0000FF"/>
              </a:solidFill>
            </a:endParaRPr>
          </a:p>
        </p:txBody>
      </p:sp>
      <p:sp>
        <p:nvSpPr>
          <p:cNvPr id="8" name="Rectangle 4"/>
          <p:cNvSpPr txBox="1">
            <a:spLocks noChangeArrowheads="1"/>
          </p:cNvSpPr>
          <p:nvPr/>
        </p:nvSpPr>
        <p:spPr bwMode="auto">
          <a:xfrm>
            <a:off x="152400" y="5029200"/>
            <a:ext cx="8839200" cy="1143000"/>
          </a:xfrm>
          <a:prstGeom prst="rect">
            <a:avLst/>
          </a:prstGeom>
          <a:noFill/>
          <a:ln w="76200">
            <a:noFill/>
            <a:miter lim="800000"/>
            <a:headEnd/>
            <a:tailEnd/>
          </a:ln>
        </p:spPr>
        <p:txBody>
          <a:bodyPr/>
          <a:lstStyle/>
          <a:p>
            <a:pPr lvl="0"/>
            <a:r>
              <a:rPr lang="en-US" dirty="0"/>
              <a:t>A circular loop of radius R = 10 cm is placed so that its plane is perpendicular to a magnetic field that is increasing at a constant rate of 50 </a:t>
            </a:r>
            <a:r>
              <a:rPr lang="en-US" dirty="0" err="1"/>
              <a:t>mT</a:t>
            </a:r>
            <a:r>
              <a:rPr lang="en-US" dirty="0"/>
              <a:t>/s. What is the magnitude of the induced </a:t>
            </a:r>
            <a:r>
              <a:rPr lang="en-US" dirty="0" err="1"/>
              <a:t>emf</a:t>
            </a:r>
            <a:r>
              <a:rPr lang="en-US" dirty="0"/>
              <a:t> in the loop? (</a:t>
            </a:r>
            <a:r>
              <a:rPr lang="en-US" dirty="0" err="1"/>
              <a:t>Ans</a:t>
            </a:r>
            <a:r>
              <a:rPr lang="en-US" dirty="0"/>
              <a:t>:  1.6 mV)</a:t>
            </a:r>
          </a:p>
          <a:p>
            <a:endParaRPr lang="en-US" dirty="0"/>
          </a:p>
          <a:p>
            <a:endParaRPr lang="en-US" dirty="0"/>
          </a:p>
          <a:p>
            <a:endParaRPr lang="en-US" dirty="0"/>
          </a:p>
          <a:p>
            <a:endParaRPr lang="en-US" dirty="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219200" y="2390775"/>
            <a:ext cx="7272338" cy="1926330"/>
          </a:xfrm>
          <a:prstGeom prst="rect">
            <a:avLst/>
          </a:prstGeom>
          <a:noFill/>
          <a:ln w="9525">
            <a:noFill/>
            <a:miter lim="800000"/>
            <a:headEnd/>
            <a:tailEnd/>
          </a:ln>
          <a:effectLst/>
        </p:spPr>
      </p:pic>
      <p:sp>
        <p:nvSpPr>
          <p:cNvPr id="3" name="Rectangle 2"/>
          <p:cNvSpPr/>
          <p:nvPr/>
        </p:nvSpPr>
        <p:spPr>
          <a:xfrm>
            <a:off x="457200" y="609600"/>
            <a:ext cx="8458200" cy="1754326"/>
          </a:xfrm>
          <a:prstGeom prst="rect">
            <a:avLst/>
          </a:prstGeom>
        </p:spPr>
        <p:txBody>
          <a:bodyPr wrap="square">
            <a:spAutoFit/>
          </a:bodyPr>
          <a:lstStyle/>
          <a:p>
            <a:r>
              <a:rPr lang="en-US" b="1" dirty="0"/>
              <a:t>T111-Q28</a:t>
            </a:r>
          </a:p>
          <a:p>
            <a:r>
              <a:rPr lang="en-US" b="1" dirty="0"/>
              <a:t>Figure 14 shows four wire loops, with edge lengths of either </a:t>
            </a:r>
            <a:r>
              <a:rPr lang="en-US" b="1" i="1" dirty="0"/>
              <a:t>L or 2L. All four wires move toward a region of uniform magnetic field B (directed out the page) at the same constant velocity. As they enter the magnetic field, in which loop(s) is the greatest induced </a:t>
            </a:r>
            <a:r>
              <a:rPr lang="en-US" b="1" i="1" dirty="0" err="1"/>
              <a:t>emf</a:t>
            </a:r>
            <a:r>
              <a:rPr lang="en-US" b="1" i="1" dirty="0"/>
              <a:t>? </a:t>
            </a:r>
          </a:p>
          <a:p>
            <a:r>
              <a:rPr lang="en-US" b="1" dirty="0"/>
              <a:t>A) 1 and 2 </a:t>
            </a:r>
            <a:endParaRPr lang="en-US" dirty="0"/>
          </a:p>
        </p:txBody>
      </p:sp>
      <p:sp>
        <p:nvSpPr>
          <p:cNvPr id="4" name="Rectangle 3"/>
          <p:cNvSpPr/>
          <p:nvPr/>
        </p:nvSpPr>
        <p:spPr>
          <a:xfrm>
            <a:off x="381000" y="4265474"/>
            <a:ext cx="8458200" cy="1754326"/>
          </a:xfrm>
          <a:prstGeom prst="rect">
            <a:avLst/>
          </a:prstGeom>
        </p:spPr>
        <p:txBody>
          <a:bodyPr wrap="square">
            <a:spAutoFit/>
          </a:bodyPr>
          <a:lstStyle/>
          <a:p>
            <a:r>
              <a:rPr lang="en-US" b="1" dirty="0"/>
              <a:t>T111-Q29. </a:t>
            </a:r>
          </a:p>
          <a:p>
            <a:r>
              <a:rPr lang="en-US" dirty="0"/>
              <a:t>A square loop of wire is held in a uniform 0.24 T magnetic field directed perpendicular to the plane of the loop. The length of each side of the loop is decreasing at a constant rate of 5.0 cm/s. What is the </a:t>
            </a:r>
            <a:r>
              <a:rPr lang="en-US" dirty="0" err="1"/>
              <a:t>emf</a:t>
            </a:r>
            <a:r>
              <a:rPr lang="en-US" dirty="0"/>
              <a:t> induced in the loop at the instant the length is 12 cm? </a:t>
            </a:r>
          </a:p>
          <a:p>
            <a:r>
              <a:rPr lang="en-US" dirty="0"/>
              <a:t>A) 2.9 mV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457200"/>
            <a:ext cx="8409552" cy="2585323"/>
            <a:chOff x="304800" y="457200"/>
            <a:chExt cx="8409552" cy="2585323"/>
          </a:xfrm>
        </p:grpSpPr>
        <p:sp>
          <p:nvSpPr>
            <p:cNvPr id="6" name="Rectangle 5"/>
            <p:cNvSpPr/>
            <p:nvPr/>
          </p:nvSpPr>
          <p:spPr>
            <a:xfrm>
              <a:off x="304800" y="457200"/>
              <a:ext cx="6019800" cy="2585323"/>
            </a:xfrm>
            <a:prstGeom prst="rect">
              <a:avLst/>
            </a:prstGeom>
          </p:spPr>
          <p:txBody>
            <a:bodyPr wrap="square">
              <a:spAutoFit/>
            </a:bodyPr>
            <a:lstStyle/>
            <a:p>
              <a:r>
                <a:rPr lang="en-US" b="1" dirty="0"/>
                <a:t>T111-Q30. </a:t>
              </a:r>
            </a:p>
            <a:p>
              <a:r>
                <a:rPr lang="en-US" dirty="0"/>
                <a:t>A circular loop of wire of radius 14 cm is placed in the </a:t>
              </a:r>
              <a:r>
                <a:rPr lang="en-US" dirty="0" err="1"/>
                <a:t>xy</a:t>
              </a:r>
              <a:r>
                <a:rPr lang="en-US" dirty="0"/>
                <a:t> plane in a magnetic field that makes an angle of 30</a:t>
              </a:r>
              <a:r>
                <a:rPr lang="en-US" baseline="30000" dirty="0"/>
                <a:t>o </a:t>
              </a:r>
              <a:r>
                <a:rPr lang="en-US" dirty="0"/>
                <a:t>with the normal to the plane of the loop, as shown in </a:t>
              </a:r>
              <a:r>
                <a:rPr lang="en-US" b="1" dirty="0"/>
                <a:t>Figure 15. The magnitude of this field increases at constant rate from 30 </a:t>
              </a:r>
              <a:r>
                <a:rPr lang="en-US" b="1" dirty="0" err="1"/>
                <a:t>mT</a:t>
              </a:r>
              <a:r>
                <a:rPr lang="en-US" b="1" dirty="0"/>
                <a:t> to 60 </a:t>
              </a:r>
              <a:r>
                <a:rPr lang="en-US" b="1" dirty="0" err="1"/>
                <a:t>mT</a:t>
              </a:r>
              <a:r>
                <a:rPr lang="en-US" b="1" dirty="0"/>
                <a:t> in 15 </a:t>
              </a:r>
              <a:r>
                <a:rPr lang="en-US" b="1" dirty="0" err="1"/>
                <a:t>ms.</a:t>
              </a:r>
              <a:r>
                <a:rPr lang="en-US" b="1" dirty="0"/>
                <a:t> If the loop has a resistance of 5.0 Ω, what is the current induced in the loop, looking from the top? </a:t>
              </a:r>
            </a:p>
            <a:p>
              <a:r>
                <a:rPr lang="en-US" b="1" dirty="0"/>
                <a:t>A) 21 </a:t>
              </a:r>
              <a:r>
                <a:rPr lang="en-US" b="1" dirty="0" err="1"/>
                <a:t>mA</a:t>
              </a:r>
              <a:r>
                <a:rPr lang="en-US" b="1" dirty="0"/>
                <a:t>, clockwise </a:t>
              </a:r>
              <a:endParaRPr lang="en-US" dirty="0"/>
            </a:p>
          </p:txBody>
        </p:sp>
        <p:pic>
          <p:nvPicPr>
            <p:cNvPr id="7" name="Picture 2"/>
            <p:cNvPicPr>
              <a:picLocks noChangeAspect="1" noChangeArrowheads="1"/>
            </p:cNvPicPr>
            <p:nvPr/>
          </p:nvPicPr>
          <p:blipFill>
            <a:blip r:embed="rId2"/>
            <a:srcRect/>
            <a:stretch>
              <a:fillRect/>
            </a:stretch>
          </p:blipFill>
          <p:spPr bwMode="auto">
            <a:xfrm>
              <a:off x="6781800" y="838200"/>
              <a:ext cx="1932552" cy="1757363"/>
            </a:xfrm>
            <a:prstGeom prst="rect">
              <a:avLst/>
            </a:prstGeom>
            <a:noFill/>
            <a:ln w="9525">
              <a:noFill/>
              <a:miter lim="800000"/>
              <a:headEnd/>
              <a:tailEnd/>
            </a:ln>
            <a:effec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152400" y="1"/>
            <a:ext cx="87630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Magnet-from current (</a:t>
            </a:r>
            <a:r>
              <a:rPr lang="en-US" sz="3600" b="1" dirty="0" err="1">
                <a:ln w="11430"/>
                <a:solidFill>
                  <a:srgbClr val="0000FF"/>
                </a:solidFill>
                <a:effectLst>
                  <a:outerShdw blurRad="50800" dist="39000" dir="5460000" algn="tl">
                    <a:srgbClr val="000000">
                      <a:alpha val="38000"/>
                    </a:srgbClr>
                  </a:outerShdw>
                </a:effectLst>
                <a:latin typeface="Comic Sans MS" pitchFamily="66" charset="0"/>
                <a:cs typeface="+mn-cs"/>
              </a:rPr>
              <a:t>ch</a:t>
            </a: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 28)</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78"/>
          <p:cNvGrpSpPr>
            <a:grpSpLocks/>
          </p:cNvGrpSpPr>
          <p:nvPr/>
        </p:nvGrpSpPr>
        <p:grpSpPr bwMode="auto">
          <a:xfrm>
            <a:off x="103188" y="331788"/>
            <a:ext cx="4392612" cy="6553200"/>
            <a:chOff x="102976" y="331573"/>
            <a:chExt cx="4392824" cy="6553199"/>
          </a:xfrm>
        </p:grpSpPr>
        <p:grpSp>
          <p:nvGrpSpPr>
            <p:cNvPr id="1121" name="Group 178"/>
            <p:cNvGrpSpPr>
              <a:grpSpLocks/>
            </p:cNvGrpSpPr>
            <p:nvPr/>
          </p:nvGrpSpPr>
          <p:grpSpPr bwMode="auto">
            <a:xfrm>
              <a:off x="102976" y="4930345"/>
              <a:ext cx="4382527" cy="1954427"/>
              <a:chOff x="-86497" y="4979773"/>
              <a:chExt cx="4382527" cy="1954427"/>
            </a:xfrm>
          </p:grpSpPr>
          <p:grpSp>
            <p:nvGrpSpPr>
              <p:cNvPr id="1164" name="Group 166"/>
              <p:cNvGrpSpPr>
                <a:grpSpLocks/>
              </p:cNvGrpSpPr>
              <p:nvPr/>
            </p:nvGrpSpPr>
            <p:grpSpPr bwMode="auto">
              <a:xfrm>
                <a:off x="-86497" y="4979773"/>
                <a:ext cx="2199502" cy="1940011"/>
                <a:chOff x="-86497" y="4979773"/>
                <a:chExt cx="2199502" cy="1940011"/>
              </a:xfrm>
            </p:grpSpPr>
            <p:sp>
              <p:nvSpPr>
                <p:cNvPr id="146" name="Freeform 145"/>
                <p:cNvSpPr/>
                <p:nvPr/>
              </p:nvSpPr>
              <p:spPr>
                <a:xfrm flipH="1">
                  <a:off x="2061494" y="5054600"/>
                  <a:ext cx="55566" cy="1803400"/>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8" name="Freeform 147"/>
                <p:cNvSpPr/>
                <p:nvPr/>
              </p:nvSpPr>
              <p:spPr>
                <a:xfrm>
                  <a:off x="753330" y="5054600"/>
                  <a:ext cx="1125592" cy="177958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9" name="Freeform 148"/>
                <p:cNvSpPr/>
                <p:nvPr/>
              </p:nvSpPr>
              <p:spPr>
                <a:xfrm>
                  <a:off x="-86497" y="4979987"/>
                  <a:ext cx="1866990" cy="1544638"/>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0" name="Freeform 149"/>
                <p:cNvSpPr/>
                <p:nvPr/>
              </p:nvSpPr>
              <p:spPr>
                <a:xfrm>
                  <a:off x="1780493" y="5054600"/>
                  <a:ext cx="212735" cy="1865312"/>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4" name="Freeform 153"/>
                <p:cNvSpPr/>
                <p:nvPr/>
              </p:nvSpPr>
              <p:spPr>
                <a:xfrm>
                  <a:off x="1385186" y="5041900"/>
                  <a:ext cx="546126"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6" name="Straight Arrow Connector 155"/>
                <p:cNvCxnSpPr/>
                <p:nvPr/>
              </p:nvCxnSpPr>
              <p:spPr>
                <a:xfrm flipV="1">
                  <a:off x="839060" y="6172200"/>
                  <a:ext cx="152407"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flipH="1" flipV="1">
                  <a:off x="991471" y="6476996"/>
                  <a:ext cx="152400" cy="1524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flipH="1" flipV="1">
                  <a:off x="1562998" y="6362698"/>
                  <a:ext cx="152400" cy="762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flipH="1" flipV="1">
                  <a:off x="1878924" y="6356350"/>
                  <a:ext cx="74613" cy="14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flipH="1" flipV="1">
                  <a:off x="2036890" y="6325393"/>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65" name="Group 167"/>
              <p:cNvGrpSpPr>
                <a:grpSpLocks/>
              </p:cNvGrpSpPr>
              <p:nvPr/>
            </p:nvGrpSpPr>
            <p:grpSpPr bwMode="auto">
              <a:xfrm flipH="1">
                <a:off x="2220095" y="4994189"/>
                <a:ext cx="2075935" cy="1940011"/>
                <a:chOff x="-86497" y="4979773"/>
                <a:chExt cx="2075935" cy="1940011"/>
              </a:xfrm>
            </p:grpSpPr>
            <p:sp>
              <p:nvSpPr>
                <p:cNvPr id="170" name="Freeform 169"/>
                <p:cNvSpPr/>
                <p:nvPr/>
              </p:nvSpPr>
              <p:spPr>
                <a:xfrm>
                  <a:off x="752558" y="5054471"/>
                  <a:ext cx="1125592" cy="1779588"/>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1" name="Freeform 170"/>
                <p:cNvSpPr/>
                <p:nvPr/>
              </p:nvSpPr>
              <p:spPr>
                <a:xfrm>
                  <a:off x="-87269" y="4979859"/>
                  <a:ext cx="1866990" cy="154463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2" name="Freeform 171"/>
                <p:cNvSpPr/>
                <p:nvPr/>
              </p:nvSpPr>
              <p:spPr>
                <a:xfrm>
                  <a:off x="1779721" y="5054471"/>
                  <a:ext cx="209560" cy="186531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3" name="Freeform 172"/>
                <p:cNvSpPr/>
                <p:nvPr/>
              </p:nvSpPr>
              <p:spPr>
                <a:xfrm>
                  <a:off x="1384414" y="5041771"/>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4" name="Straight Arrow Connector 173"/>
                <p:cNvCxnSpPr/>
                <p:nvPr/>
              </p:nvCxnSpPr>
              <p:spPr>
                <a:xfrm flipV="1">
                  <a:off x="852576" y="6187946"/>
                  <a:ext cx="152407"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flipH="1" flipV="1">
                  <a:off x="990699" y="6476867"/>
                  <a:ext cx="152400" cy="1524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flipH="1" flipV="1">
                  <a:off x="1562226" y="6362569"/>
                  <a:ext cx="152400" cy="762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flipH="1" flipV="1">
                  <a:off x="1874977" y="6356221"/>
                  <a:ext cx="74612" cy="14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22" name="Group 179"/>
            <p:cNvGrpSpPr>
              <a:grpSpLocks/>
            </p:cNvGrpSpPr>
            <p:nvPr/>
          </p:nvGrpSpPr>
          <p:grpSpPr bwMode="auto">
            <a:xfrm flipV="1">
              <a:off x="113273" y="331573"/>
              <a:ext cx="4382527" cy="1954427"/>
              <a:chOff x="-86497" y="4979773"/>
              <a:chExt cx="4382527" cy="1954427"/>
            </a:xfrm>
          </p:grpSpPr>
          <p:grpSp>
            <p:nvGrpSpPr>
              <p:cNvPr id="1144" name="Group 166"/>
              <p:cNvGrpSpPr>
                <a:grpSpLocks/>
              </p:cNvGrpSpPr>
              <p:nvPr/>
            </p:nvGrpSpPr>
            <p:grpSpPr bwMode="auto">
              <a:xfrm>
                <a:off x="-86497" y="4979773"/>
                <a:ext cx="2208534" cy="1940011"/>
                <a:chOff x="-86497" y="4979773"/>
                <a:chExt cx="2208534" cy="1940011"/>
              </a:xfrm>
            </p:grpSpPr>
            <p:sp>
              <p:nvSpPr>
                <p:cNvPr id="191" name="Freeform 190"/>
                <p:cNvSpPr/>
                <p:nvPr/>
              </p:nvSpPr>
              <p:spPr>
                <a:xfrm flipH="1">
                  <a:off x="2052785" y="5054600"/>
                  <a:ext cx="55565" cy="1803400"/>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2" name="Freeform 191"/>
                <p:cNvSpPr/>
                <p:nvPr/>
              </p:nvSpPr>
              <p:spPr>
                <a:xfrm>
                  <a:off x="749383" y="5054600"/>
                  <a:ext cx="1124004" cy="1779588"/>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3" name="Freeform 192"/>
                <p:cNvSpPr/>
                <p:nvPr/>
              </p:nvSpPr>
              <p:spPr>
                <a:xfrm>
                  <a:off x="-87269" y="4979988"/>
                  <a:ext cx="1862227" cy="154463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 name="Freeform 193"/>
                <p:cNvSpPr/>
                <p:nvPr/>
              </p:nvSpPr>
              <p:spPr>
                <a:xfrm>
                  <a:off x="1774958" y="5054600"/>
                  <a:ext cx="209560" cy="186531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 name="Freeform 194"/>
                <p:cNvSpPr/>
                <p:nvPr/>
              </p:nvSpPr>
              <p:spPr>
                <a:xfrm>
                  <a:off x="1379652" y="5041900"/>
                  <a:ext cx="544538"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6" name="Straight Arrow Connector 195"/>
                <p:cNvCxnSpPr/>
                <p:nvPr/>
              </p:nvCxnSpPr>
              <p:spPr>
                <a:xfrm flipV="1">
                  <a:off x="833526" y="6172200"/>
                  <a:ext cx="152407" cy="762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flipH="1" flipV="1">
                  <a:off x="985937" y="6476996"/>
                  <a:ext cx="152400" cy="15240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flipH="1" flipV="1">
                  <a:off x="1570165" y="6362698"/>
                  <a:ext cx="152400" cy="7620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flipH="1" flipV="1">
                  <a:off x="1870216" y="6356351"/>
                  <a:ext cx="74612" cy="142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2040882" y="6325395"/>
                  <a:ext cx="152400" cy="158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45" name="Group 167"/>
              <p:cNvGrpSpPr>
                <a:grpSpLocks/>
              </p:cNvGrpSpPr>
              <p:nvPr/>
            </p:nvGrpSpPr>
            <p:grpSpPr bwMode="auto">
              <a:xfrm flipH="1">
                <a:off x="2220095" y="4994189"/>
                <a:ext cx="2075935" cy="1940011"/>
                <a:chOff x="-86497" y="4979773"/>
                <a:chExt cx="2075935" cy="1940011"/>
              </a:xfrm>
            </p:grpSpPr>
            <p:sp>
              <p:nvSpPr>
                <p:cNvPr id="183" name="Freeform 182"/>
                <p:cNvSpPr/>
                <p:nvPr/>
              </p:nvSpPr>
              <p:spPr>
                <a:xfrm>
                  <a:off x="753330" y="5054472"/>
                  <a:ext cx="1125592" cy="177958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 name="Freeform 183"/>
                <p:cNvSpPr/>
                <p:nvPr/>
              </p:nvSpPr>
              <p:spPr>
                <a:xfrm>
                  <a:off x="-86497" y="4979859"/>
                  <a:ext cx="1866990" cy="1544638"/>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5" name="Freeform 184"/>
                <p:cNvSpPr/>
                <p:nvPr/>
              </p:nvSpPr>
              <p:spPr>
                <a:xfrm>
                  <a:off x="1780493" y="5054472"/>
                  <a:ext cx="209560" cy="1865312"/>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6" name="Freeform 185"/>
                <p:cNvSpPr/>
                <p:nvPr/>
              </p:nvSpPr>
              <p:spPr>
                <a:xfrm>
                  <a:off x="1385186" y="5041772"/>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7" name="Straight Arrow Connector 186"/>
                <p:cNvCxnSpPr/>
                <p:nvPr/>
              </p:nvCxnSpPr>
              <p:spPr>
                <a:xfrm flipV="1">
                  <a:off x="839060" y="6172072"/>
                  <a:ext cx="152407" cy="762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flipH="1" flipV="1">
                  <a:off x="991471" y="6476868"/>
                  <a:ext cx="152400" cy="15240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flipH="1" flipV="1">
                  <a:off x="1575699" y="6362570"/>
                  <a:ext cx="152400" cy="7620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flipH="1" flipV="1">
                  <a:off x="1875749" y="6356221"/>
                  <a:ext cx="74613" cy="14289"/>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23" name="Group 106"/>
            <p:cNvGrpSpPr>
              <a:grpSpLocks/>
            </p:cNvGrpSpPr>
            <p:nvPr/>
          </p:nvGrpSpPr>
          <p:grpSpPr bwMode="auto">
            <a:xfrm>
              <a:off x="1900883" y="2133600"/>
              <a:ext cx="838200" cy="2895600"/>
              <a:chOff x="2209800" y="2133600"/>
              <a:chExt cx="838200" cy="2895600"/>
            </a:xfrm>
          </p:grpSpPr>
          <p:sp>
            <p:nvSpPr>
              <p:cNvPr id="102" name="Rectangle 101"/>
              <p:cNvSpPr/>
              <p:nvPr/>
            </p:nvSpPr>
            <p:spPr>
              <a:xfrm>
                <a:off x="2209030" y="2133385"/>
                <a:ext cx="83824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2" name="TextBox 103"/>
              <p:cNvSpPr txBox="1">
                <a:spLocks noChangeArrowheads="1"/>
              </p:cNvSpPr>
              <p:nvPr/>
            </p:nvSpPr>
            <p:spPr bwMode="auto">
              <a:xfrm>
                <a:off x="2438400" y="2133600"/>
                <a:ext cx="351378" cy="369332"/>
              </a:xfrm>
              <a:prstGeom prst="rect">
                <a:avLst/>
              </a:prstGeom>
              <a:noFill/>
              <a:ln w="9525">
                <a:noFill/>
                <a:miter lim="800000"/>
                <a:headEnd/>
                <a:tailEnd/>
              </a:ln>
            </p:spPr>
            <p:txBody>
              <a:bodyPr wrap="none">
                <a:spAutoFit/>
              </a:bodyPr>
              <a:lstStyle/>
              <a:p>
                <a:r>
                  <a:rPr lang="en-US"/>
                  <a:t>N</a:t>
                </a:r>
              </a:p>
            </p:txBody>
          </p:sp>
          <p:sp>
            <p:nvSpPr>
              <p:cNvPr id="1143" name="TextBox 105"/>
              <p:cNvSpPr txBox="1">
                <a:spLocks noChangeArrowheads="1"/>
              </p:cNvSpPr>
              <p:nvPr/>
            </p:nvSpPr>
            <p:spPr bwMode="auto">
              <a:xfrm>
                <a:off x="2438400" y="4659868"/>
                <a:ext cx="338554" cy="369332"/>
              </a:xfrm>
              <a:prstGeom prst="rect">
                <a:avLst/>
              </a:prstGeom>
              <a:noFill/>
              <a:ln w="9525">
                <a:noFill/>
                <a:miter lim="800000"/>
                <a:headEnd/>
                <a:tailEnd/>
              </a:ln>
            </p:spPr>
            <p:txBody>
              <a:bodyPr wrap="none">
                <a:spAutoFit/>
              </a:bodyPr>
              <a:lstStyle/>
              <a:p>
                <a:r>
                  <a:rPr lang="en-US"/>
                  <a:t>S</a:t>
                </a:r>
              </a:p>
            </p:txBody>
          </p:sp>
        </p:grpSp>
        <p:grpSp>
          <p:nvGrpSpPr>
            <p:cNvPr id="1124" name="Group 130"/>
            <p:cNvGrpSpPr>
              <a:grpSpLocks/>
            </p:cNvGrpSpPr>
            <p:nvPr/>
          </p:nvGrpSpPr>
          <p:grpSpPr bwMode="auto">
            <a:xfrm>
              <a:off x="799073" y="2100649"/>
              <a:ext cx="1143000" cy="2852351"/>
              <a:chOff x="533400" y="2100649"/>
              <a:chExt cx="1219338" cy="2876422"/>
            </a:xfrm>
          </p:grpSpPr>
          <p:sp>
            <p:nvSpPr>
              <p:cNvPr id="115" name="Freeform 114"/>
              <p:cNvSpPr/>
              <p:nvPr/>
            </p:nvSpPr>
            <p:spPr>
              <a:xfrm>
                <a:off x="532613" y="2100043"/>
                <a:ext cx="1219397" cy="2876811"/>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2" name="Straight Arrow Connector 121"/>
              <p:cNvCxnSpPr>
                <a:endCxn id="115" idx="1"/>
              </p:cNvCxnSpPr>
              <p:nvPr/>
            </p:nvCxnSpPr>
            <p:spPr>
              <a:xfrm rot="16200000" flipH="1">
                <a:off x="507984" y="3453416"/>
                <a:ext cx="56031" cy="67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25" name="Group 141"/>
            <p:cNvGrpSpPr>
              <a:grpSpLocks/>
            </p:cNvGrpSpPr>
            <p:nvPr/>
          </p:nvGrpSpPr>
          <p:grpSpPr bwMode="auto">
            <a:xfrm flipH="1">
              <a:off x="2706133" y="2057400"/>
              <a:ext cx="1217140" cy="2953265"/>
              <a:chOff x="533400" y="2100649"/>
              <a:chExt cx="1217140" cy="2953265"/>
            </a:xfrm>
          </p:grpSpPr>
          <p:sp>
            <p:nvSpPr>
              <p:cNvPr id="143" name="Freeform 142"/>
              <p:cNvSpPr/>
              <p:nvPr/>
            </p:nvSpPr>
            <p:spPr>
              <a:xfrm>
                <a:off x="533987" y="2100434"/>
                <a:ext cx="1216084" cy="2952750"/>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5" name="Straight Arrow Connector 144"/>
              <p:cNvCxnSpPr>
                <a:endCxn id="143" idx="1"/>
              </p:cNvCxnSpPr>
              <p:nvPr/>
            </p:nvCxnSpPr>
            <p:spPr>
              <a:xfrm rot="16200000" flipH="1">
                <a:off x="491125" y="3472035"/>
                <a:ext cx="92075" cy="6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26" name="Group 214"/>
            <p:cNvGrpSpPr>
              <a:grpSpLocks/>
            </p:cNvGrpSpPr>
            <p:nvPr/>
          </p:nvGrpSpPr>
          <p:grpSpPr bwMode="auto">
            <a:xfrm>
              <a:off x="377455" y="2088630"/>
              <a:ext cx="4010439" cy="2944412"/>
              <a:chOff x="187982" y="2088630"/>
              <a:chExt cx="4010439" cy="2944412"/>
            </a:xfrm>
          </p:grpSpPr>
          <p:grpSp>
            <p:nvGrpSpPr>
              <p:cNvPr id="1127" name="Group 208"/>
              <p:cNvGrpSpPr>
                <a:grpSpLocks/>
              </p:cNvGrpSpPr>
              <p:nvPr/>
            </p:nvGrpSpPr>
            <p:grpSpPr bwMode="auto">
              <a:xfrm>
                <a:off x="187982" y="2113005"/>
                <a:ext cx="1603748" cy="2920037"/>
                <a:chOff x="187982" y="2113005"/>
                <a:chExt cx="1603748" cy="2920037"/>
              </a:xfrm>
            </p:grpSpPr>
            <p:sp>
              <p:nvSpPr>
                <p:cNvPr id="202" name="Freeform 201"/>
                <p:cNvSpPr/>
                <p:nvPr/>
              </p:nvSpPr>
              <p:spPr>
                <a:xfrm>
                  <a:off x="1124824" y="2112748"/>
                  <a:ext cx="666782" cy="2879725"/>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4" name="Freeform 203"/>
                <p:cNvSpPr/>
                <p:nvPr/>
              </p:nvSpPr>
              <p:spPr>
                <a:xfrm>
                  <a:off x="191328" y="2120685"/>
                  <a:ext cx="1590752" cy="2913063"/>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7" name="Straight Arrow Connector 206"/>
                <p:cNvCxnSpPr>
                  <a:endCxn id="202" idx="1"/>
                </p:cNvCxnSpPr>
                <p:nvPr/>
              </p:nvCxnSpPr>
              <p:spPr>
                <a:xfrm rot="5400000">
                  <a:off x="1041481" y="3359728"/>
                  <a:ext cx="184150" cy="174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105603" y="3541498"/>
                  <a:ext cx="184150" cy="190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28" name="Group 209"/>
              <p:cNvGrpSpPr>
                <a:grpSpLocks/>
              </p:cNvGrpSpPr>
              <p:nvPr/>
            </p:nvGrpSpPr>
            <p:grpSpPr bwMode="auto">
              <a:xfrm flipH="1">
                <a:off x="2497881" y="2088630"/>
                <a:ext cx="1700540" cy="2920037"/>
                <a:chOff x="91190" y="2113005"/>
                <a:chExt cx="1700540" cy="2920037"/>
              </a:xfrm>
            </p:grpSpPr>
            <p:sp>
              <p:nvSpPr>
                <p:cNvPr id="211" name="Freeform 210"/>
                <p:cNvSpPr/>
                <p:nvPr/>
              </p:nvSpPr>
              <p:spPr>
                <a:xfrm>
                  <a:off x="1124751" y="2113310"/>
                  <a:ext cx="666782" cy="288290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2" name="Freeform 211"/>
                <p:cNvSpPr/>
                <p:nvPr/>
              </p:nvSpPr>
              <p:spPr>
                <a:xfrm>
                  <a:off x="99176" y="2121248"/>
                  <a:ext cx="1682831" cy="291623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3" name="Straight Arrow Connector 212"/>
                <p:cNvCxnSpPr>
                  <a:endCxn id="211" idx="1"/>
                </p:cNvCxnSpPr>
                <p:nvPr/>
              </p:nvCxnSpPr>
              <p:spPr>
                <a:xfrm rot="5400000">
                  <a:off x="1041407" y="3360291"/>
                  <a:ext cx="184150" cy="174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7102" y="3543648"/>
                  <a:ext cx="187325" cy="190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5" name="Group 85"/>
          <p:cNvGrpSpPr>
            <a:grpSpLocks/>
          </p:cNvGrpSpPr>
          <p:nvPr/>
        </p:nvGrpSpPr>
        <p:grpSpPr bwMode="auto">
          <a:xfrm>
            <a:off x="182563" y="4267200"/>
            <a:ext cx="304800" cy="138113"/>
            <a:chOff x="182380" y="4267200"/>
            <a:chExt cx="304800" cy="138660"/>
          </a:xfrm>
        </p:grpSpPr>
        <p:cxnSp>
          <p:nvCxnSpPr>
            <p:cNvPr id="81" name="Straight Connector 80"/>
            <p:cNvCxnSpPr/>
            <p:nvPr/>
          </p:nvCxnSpPr>
          <p:spPr>
            <a:xfrm>
              <a:off x="182380" y="440586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0167" y="4267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84"/>
          <p:cNvGrpSpPr>
            <a:grpSpLocks/>
          </p:cNvGrpSpPr>
          <p:nvPr/>
        </p:nvGrpSpPr>
        <p:grpSpPr bwMode="auto">
          <a:xfrm>
            <a:off x="257175" y="2286000"/>
            <a:ext cx="2668588" cy="2555875"/>
            <a:chOff x="257330" y="2286000"/>
            <a:chExt cx="2667848" cy="2555823"/>
          </a:xfrm>
        </p:grpSpPr>
        <p:sp>
          <p:nvSpPr>
            <p:cNvPr id="74" name="Freeform 73"/>
            <p:cNvSpPr/>
            <p:nvPr/>
          </p:nvSpPr>
          <p:spPr>
            <a:xfrm>
              <a:off x="258918" y="2286000"/>
              <a:ext cx="2666260" cy="2541536"/>
            </a:xfrm>
            <a:custGeom>
              <a:avLst/>
              <a:gdLst>
                <a:gd name="connsiteX0" fmla="*/ 1004341 w 2585804"/>
                <a:gd name="connsiteY0" fmla="*/ 2555823 h 2555823"/>
                <a:gd name="connsiteX1" fmla="*/ 2503358 w 2585804"/>
                <a:gd name="connsiteY1" fmla="*/ 2495862 h 2555823"/>
                <a:gd name="connsiteX2" fmla="*/ 1499017 w 2585804"/>
                <a:gd name="connsiteY2" fmla="*/ 2330970 h 2555823"/>
                <a:gd name="connsiteX3" fmla="*/ 2503358 w 2585804"/>
                <a:gd name="connsiteY3" fmla="*/ 2300990 h 2555823"/>
                <a:gd name="connsiteX4" fmla="*/ 1499017 w 2585804"/>
                <a:gd name="connsiteY4" fmla="*/ 2181069 h 2555823"/>
                <a:gd name="connsiteX5" fmla="*/ 2503358 w 2585804"/>
                <a:gd name="connsiteY5" fmla="*/ 2121108 h 2555823"/>
                <a:gd name="connsiteX6" fmla="*/ 1484027 w 2585804"/>
                <a:gd name="connsiteY6" fmla="*/ 2031167 h 2555823"/>
                <a:gd name="connsiteX7" fmla="*/ 2503358 w 2585804"/>
                <a:gd name="connsiteY7" fmla="*/ 1926236 h 2555823"/>
                <a:gd name="connsiteX8" fmla="*/ 1484027 w 2585804"/>
                <a:gd name="connsiteY8" fmla="*/ 1836295 h 2555823"/>
                <a:gd name="connsiteX9" fmla="*/ 2503358 w 2585804"/>
                <a:gd name="connsiteY9" fmla="*/ 1731364 h 2555823"/>
                <a:gd name="connsiteX10" fmla="*/ 1484027 w 2585804"/>
                <a:gd name="connsiteY10" fmla="*/ 1626433 h 2555823"/>
                <a:gd name="connsiteX11" fmla="*/ 2488368 w 2585804"/>
                <a:gd name="connsiteY11" fmla="*/ 1506511 h 2555823"/>
                <a:gd name="connsiteX12" fmla="*/ 1469036 w 2585804"/>
                <a:gd name="connsiteY12" fmla="*/ 1371600 h 2555823"/>
                <a:gd name="connsiteX13" fmla="*/ 2518348 w 2585804"/>
                <a:gd name="connsiteY13" fmla="*/ 1266669 h 2555823"/>
                <a:gd name="connsiteX14" fmla="*/ 1499017 w 2585804"/>
                <a:gd name="connsiteY14" fmla="*/ 1131757 h 2555823"/>
                <a:gd name="connsiteX15" fmla="*/ 2518348 w 2585804"/>
                <a:gd name="connsiteY15" fmla="*/ 1041816 h 2555823"/>
                <a:gd name="connsiteX16" fmla="*/ 1499017 w 2585804"/>
                <a:gd name="connsiteY16" fmla="*/ 876924 h 2555823"/>
                <a:gd name="connsiteX17" fmla="*/ 2503358 w 2585804"/>
                <a:gd name="connsiteY17" fmla="*/ 757003 h 2555823"/>
                <a:gd name="connsiteX18" fmla="*/ 1499017 w 2585804"/>
                <a:gd name="connsiteY18" fmla="*/ 607101 h 2555823"/>
                <a:gd name="connsiteX19" fmla="*/ 2503358 w 2585804"/>
                <a:gd name="connsiteY19" fmla="*/ 517160 h 2555823"/>
                <a:gd name="connsiteX20" fmla="*/ 1484027 w 2585804"/>
                <a:gd name="connsiteY20" fmla="*/ 397239 h 2555823"/>
                <a:gd name="connsiteX21" fmla="*/ 2503358 w 2585804"/>
                <a:gd name="connsiteY21" fmla="*/ 307298 h 2555823"/>
                <a:gd name="connsiteX22" fmla="*/ 1484027 w 2585804"/>
                <a:gd name="connsiteY22" fmla="*/ 187377 h 2555823"/>
                <a:gd name="connsiteX23" fmla="*/ 2503358 w 2585804"/>
                <a:gd name="connsiteY23" fmla="*/ 97436 h 2555823"/>
                <a:gd name="connsiteX24" fmla="*/ 1484027 w 2585804"/>
                <a:gd name="connsiteY24" fmla="*/ 7495 h 2555823"/>
                <a:gd name="connsiteX25" fmla="*/ 0 w 2585804"/>
                <a:gd name="connsiteY25" fmla="*/ 52465 h 255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85804" h="2555823">
                  <a:moveTo>
                    <a:pt x="1004341" y="2555823"/>
                  </a:moveTo>
                  <a:cubicBezTo>
                    <a:pt x="1712626" y="2544580"/>
                    <a:pt x="2420912" y="2533337"/>
                    <a:pt x="2503358" y="2495862"/>
                  </a:cubicBezTo>
                  <a:cubicBezTo>
                    <a:pt x="2585804" y="2458387"/>
                    <a:pt x="1499017" y="2363449"/>
                    <a:pt x="1499017" y="2330970"/>
                  </a:cubicBezTo>
                  <a:cubicBezTo>
                    <a:pt x="1499017" y="2298491"/>
                    <a:pt x="2503358" y="2325973"/>
                    <a:pt x="2503358" y="2300990"/>
                  </a:cubicBezTo>
                  <a:cubicBezTo>
                    <a:pt x="2503358" y="2276007"/>
                    <a:pt x="1499017" y="2211049"/>
                    <a:pt x="1499017" y="2181069"/>
                  </a:cubicBezTo>
                  <a:cubicBezTo>
                    <a:pt x="1499017" y="2151089"/>
                    <a:pt x="2505856" y="2146092"/>
                    <a:pt x="2503358" y="2121108"/>
                  </a:cubicBezTo>
                  <a:cubicBezTo>
                    <a:pt x="2500860" y="2096124"/>
                    <a:pt x="1484027" y="2063646"/>
                    <a:pt x="1484027" y="2031167"/>
                  </a:cubicBezTo>
                  <a:cubicBezTo>
                    <a:pt x="1484027" y="1998688"/>
                    <a:pt x="2503358" y="1958715"/>
                    <a:pt x="2503358" y="1926236"/>
                  </a:cubicBezTo>
                  <a:cubicBezTo>
                    <a:pt x="2503358" y="1893757"/>
                    <a:pt x="1484027" y="1868774"/>
                    <a:pt x="1484027" y="1836295"/>
                  </a:cubicBezTo>
                  <a:cubicBezTo>
                    <a:pt x="1484027" y="1803816"/>
                    <a:pt x="2503358" y="1766341"/>
                    <a:pt x="2503358" y="1731364"/>
                  </a:cubicBezTo>
                  <a:cubicBezTo>
                    <a:pt x="2503358" y="1696387"/>
                    <a:pt x="1486525" y="1663908"/>
                    <a:pt x="1484027" y="1626433"/>
                  </a:cubicBezTo>
                  <a:cubicBezTo>
                    <a:pt x="1481529" y="1588958"/>
                    <a:pt x="2490866" y="1548983"/>
                    <a:pt x="2488368" y="1506511"/>
                  </a:cubicBezTo>
                  <a:cubicBezTo>
                    <a:pt x="2485870" y="1464039"/>
                    <a:pt x="1464039" y="1411574"/>
                    <a:pt x="1469036" y="1371600"/>
                  </a:cubicBezTo>
                  <a:cubicBezTo>
                    <a:pt x="1474033" y="1331626"/>
                    <a:pt x="2513351" y="1306643"/>
                    <a:pt x="2518348" y="1266669"/>
                  </a:cubicBezTo>
                  <a:cubicBezTo>
                    <a:pt x="2523345" y="1226695"/>
                    <a:pt x="1499017" y="1169232"/>
                    <a:pt x="1499017" y="1131757"/>
                  </a:cubicBezTo>
                  <a:cubicBezTo>
                    <a:pt x="1499017" y="1094282"/>
                    <a:pt x="2518348" y="1084288"/>
                    <a:pt x="2518348" y="1041816"/>
                  </a:cubicBezTo>
                  <a:cubicBezTo>
                    <a:pt x="2518348" y="999344"/>
                    <a:pt x="1501515" y="924393"/>
                    <a:pt x="1499017" y="876924"/>
                  </a:cubicBezTo>
                  <a:cubicBezTo>
                    <a:pt x="1496519" y="829455"/>
                    <a:pt x="2503358" y="801973"/>
                    <a:pt x="2503358" y="757003"/>
                  </a:cubicBezTo>
                  <a:cubicBezTo>
                    <a:pt x="2503358" y="712033"/>
                    <a:pt x="1499017" y="647075"/>
                    <a:pt x="1499017" y="607101"/>
                  </a:cubicBezTo>
                  <a:cubicBezTo>
                    <a:pt x="1499017" y="567127"/>
                    <a:pt x="2505856" y="552137"/>
                    <a:pt x="2503358" y="517160"/>
                  </a:cubicBezTo>
                  <a:cubicBezTo>
                    <a:pt x="2500860" y="482183"/>
                    <a:pt x="1484027" y="432216"/>
                    <a:pt x="1484027" y="397239"/>
                  </a:cubicBezTo>
                  <a:cubicBezTo>
                    <a:pt x="1484027" y="362262"/>
                    <a:pt x="2503358" y="342275"/>
                    <a:pt x="2503358" y="307298"/>
                  </a:cubicBezTo>
                  <a:cubicBezTo>
                    <a:pt x="2503358" y="272321"/>
                    <a:pt x="1484027" y="222354"/>
                    <a:pt x="1484027" y="187377"/>
                  </a:cubicBezTo>
                  <a:cubicBezTo>
                    <a:pt x="1484027" y="152400"/>
                    <a:pt x="2503358" y="127416"/>
                    <a:pt x="2503358" y="97436"/>
                  </a:cubicBezTo>
                  <a:cubicBezTo>
                    <a:pt x="2503358" y="67456"/>
                    <a:pt x="1901253" y="14990"/>
                    <a:pt x="1484027" y="7495"/>
                  </a:cubicBezTo>
                  <a:cubicBezTo>
                    <a:pt x="1066801" y="0"/>
                    <a:pt x="533400" y="26232"/>
                    <a:pt x="0" y="5246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6" name="Straight Connector 75"/>
            <p:cNvCxnSpPr/>
            <p:nvPr/>
          </p:nvCxnSpPr>
          <p:spPr>
            <a:xfrm rot="16200000" flipH="1">
              <a:off x="-657061" y="3262303"/>
              <a:ext cx="1904961" cy="76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a:off x="314464" y="4406857"/>
              <a:ext cx="980803" cy="434966"/>
            </a:xfrm>
            <a:custGeom>
              <a:avLst/>
              <a:gdLst>
                <a:gd name="connsiteX0" fmla="*/ 0 w 989351"/>
                <a:gd name="connsiteY0" fmla="*/ 0 h 434715"/>
                <a:gd name="connsiteX1" fmla="*/ 0 w 989351"/>
                <a:gd name="connsiteY1" fmla="*/ 299803 h 434715"/>
                <a:gd name="connsiteX2" fmla="*/ 0 w 989351"/>
                <a:gd name="connsiteY2" fmla="*/ 434715 h 434715"/>
                <a:gd name="connsiteX3" fmla="*/ 989351 w 989351"/>
                <a:gd name="connsiteY3" fmla="*/ 419725 h 434715"/>
                <a:gd name="connsiteX0" fmla="*/ 0 w 980607"/>
                <a:gd name="connsiteY0" fmla="*/ 0 h 434715"/>
                <a:gd name="connsiteX1" fmla="*/ 0 w 980607"/>
                <a:gd name="connsiteY1" fmla="*/ 299803 h 434715"/>
                <a:gd name="connsiteX2" fmla="*/ 0 w 980607"/>
                <a:gd name="connsiteY2" fmla="*/ 434715 h 434715"/>
                <a:gd name="connsiteX3" fmla="*/ 980607 w 980607"/>
                <a:gd name="connsiteY3" fmla="*/ 317292 h 434715"/>
              </a:gdLst>
              <a:ahLst/>
              <a:cxnLst>
                <a:cxn ang="0">
                  <a:pos x="connsiteX0" y="connsiteY0"/>
                </a:cxn>
                <a:cxn ang="0">
                  <a:pos x="connsiteX1" y="connsiteY1"/>
                </a:cxn>
                <a:cxn ang="0">
                  <a:pos x="connsiteX2" y="connsiteY2"/>
                </a:cxn>
                <a:cxn ang="0">
                  <a:pos x="connsiteX3" y="connsiteY3"/>
                </a:cxn>
              </a:cxnLst>
              <a:rect l="l" t="t" r="r" b="b"/>
              <a:pathLst>
                <a:path w="980607" h="434715">
                  <a:moveTo>
                    <a:pt x="0" y="0"/>
                  </a:moveTo>
                  <a:lnTo>
                    <a:pt x="0" y="299803"/>
                  </a:lnTo>
                  <a:lnTo>
                    <a:pt x="0" y="434715"/>
                  </a:lnTo>
                  <a:lnTo>
                    <a:pt x="980607" y="31729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7" name="Group 86"/>
          <p:cNvGrpSpPr>
            <a:grpSpLocks/>
          </p:cNvGrpSpPr>
          <p:nvPr/>
        </p:nvGrpSpPr>
        <p:grpSpPr bwMode="auto">
          <a:xfrm>
            <a:off x="103188" y="333375"/>
            <a:ext cx="4392612" cy="6553200"/>
            <a:chOff x="102976" y="331573"/>
            <a:chExt cx="4392824" cy="6553199"/>
          </a:xfrm>
        </p:grpSpPr>
        <p:grpSp>
          <p:nvGrpSpPr>
            <p:cNvPr id="1057" name="Group 178"/>
            <p:cNvGrpSpPr>
              <a:grpSpLocks/>
            </p:cNvGrpSpPr>
            <p:nvPr/>
          </p:nvGrpSpPr>
          <p:grpSpPr bwMode="auto">
            <a:xfrm>
              <a:off x="102976" y="4930345"/>
              <a:ext cx="4382527" cy="1954427"/>
              <a:chOff x="-86497" y="4979773"/>
              <a:chExt cx="4382527" cy="1954427"/>
            </a:xfrm>
          </p:grpSpPr>
          <p:grpSp>
            <p:nvGrpSpPr>
              <p:cNvPr id="1096" name="Group 166"/>
              <p:cNvGrpSpPr>
                <a:grpSpLocks/>
              </p:cNvGrpSpPr>
              <p:nvPr/>
            </p:nvGrpSpPr>
            <p:grpSpPr bwMode="auto">
              <a:xfrm>
                <a:off x="-86497" y="4979773"/>
                <a:ext cx="2199502" cy="1940011"/>
                <a:chOff x="-86497" y="4979773"/>
                <a:chExt cx="2199502" cy="1940011"/>
              </a:xfrm>
            </p:grpSpPr>
            <p:sp>
              <p:nvSpPr>
                <p:cNvPr id="159" name="Freeform 158"/>
                <p:cNvSpPr/>
                <p:nvPr/>
              </p:nvSpPr>
              <p:spPr>
                <a:xfrm flipH="1">
                  <a:off x="2061494" y="5054600"/>
                  <a:ext cx="55566" cy="1803400"/>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1" name="Freeform 160"/>
                <p:cNvSpPr/>
                <p:nvPr/>
              </p:nvSpPr>
              <p:spPr>
                <a:xfrm>
                  <a:off x="753330" y="5054600"/>
                  <a:ext cx="1125592" cy="1779588"/>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 name="Freeform 162"/>
                <p:cNvSpPr/>
                <p:nvPr/>
              </p:nvSpPr>
              <p:spPr>
                <a:xfrm>
                  <a:off x="-86497" y="4979988"/>
                  <a:ext cx="1866990" cy="154463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4" name="Freeform 163"/>
                <p:cNvSpPr/>
                <p:nvPr/>
              </p:nvSpPr>
              <p:spPr>
                <a:xfrm>
                  <a:off x="1780493" y="5054600"/>
                  <a:ext cx="212735" cy="186531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6" name="Freeform 165"/>
                <p:cNvSpPr/>
                <p:nvPr/>
              </p:nvSpPr>
              <p:spPr>
                <a:xfrm>
                  <a:off x="1385186" y="5041900"/>
                  <a:ext cx="546126"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7" name="Straight Arrow Connector 166"/>
                <p:cNvCxnSpPr/>
                <p:nvPr/>
              </p:nvCxnSpPr>
              <p:spPr>
                <a:xfrm flipV="1">
                  <a:off x="839060" y="6172200"/>
                  <a:ext cx="152407"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flipH="1" flipV="1">
                  <a:off x="991471" y="6476996"/>
                  <a:ext cx="152400" cy="1524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flipH="1" flipV="1">
                  <a:off x="1562998" y="6362698"/>
                  <a:ext cx="152400" cy="762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flipH="1" flipV="1">
                  <a:off x="1878925" y="6356350"/>
                  <a:ext cx="74612" cy="14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flipH="1" flipV="1">
                  <a:off x="2036890" y="6325394"/>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97" name="Group 167"/>
              <p:cNvGrpSpPr>
                <a:grpSpLocks/>
              </p:cNvGrpSpPr>
              <p:nvPr/>
            </p:nvGrpSpPr>
            <p:grpSpPr bwMode="auto">
              <a:xfrm flipH="1">
                <a:off x="2220095" y="4994189"/>
                <a:ext cx="2075935" cy="1940011"/>
                <a:chOff x="-86497" y="4979773"/>
                <a:chExt cx="2075935" cy="1940011"/>
              </a:xfrm>
            </p:grpSpPr>
            <p:sp>
              <p:nvSpPr>
                <p:cNvPr id="142" name="Freeform 141"/>
                <p:cNvSpPr/>
                <p:nvPr/>
              </p:nvSpPr>
              <p:spPr>
                <a:xfrm>
                  <a:off x="752558" y="5054472"/>
                  <a:ext cx="1125592" cy="177958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4" name="Freeform 143"/>
                <p:cNvSpPr/>
                <p:nvPr/>
              </p:nvSpPr>
              <p:spPr>
                <a:xfrm>
                  <a:off x="-87269" y="4979859"/>
                  <a:ext cx="1866990" cy="1544638"/>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7" name="Freeform 146"/>
                <p:cNvSpPr/>
                <p:nvPr/>
              </p:nvSpPr>
              <p:spPr>
                <a:xfrm>
                  <a:off x="1779721" y="5054472"/>
                  <a:ext cx="209560" cy="1865312"/>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1" name="Freeform 150"/>
                <p:cNvSpPr/>
                <p:nvPr/>
              </p:nvSpPr>
              <p:spPr>
                <a:xfrm>
                  <a:off x="1384414" y="5041772"/>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2" name="Straight Arrow Connector 151"/>
                <p:cNvCxnSpPr/>
                <p:nvPr/>
              </p:nvCxnSpPr>
              <p:spPr>
                <a:xfrm flipV="1">
                  <a:off x="852576" y="6187947"/>
                  <a:ext cx="152407"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flipH="1" flipV="1">
                  <a:off x="990699" y="6476868"/>
                  <a:ext cx="152400" cy="1524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562226" y="6362570"/>
                  <a:ext cx="152400" cy="762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flipH="1" flipV="1">
                  <a:off x="1874977" y="6356222"/>
                  <a:ext cx="74613" cy="14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58" name="Group 179"/>
            <p:cNvGrpSpPr>
              <a:grpSpLocks/>
            </p:cNvGrpSpPr>
            <p:nvPr/>
          </p:nvGrpSpPr>
          <p:grpSpPr bwMode="auto">
            <a:xfrm flipV="1">
              <a:off x="113273" y="331573"/>
              <a:ext cx="4382527" cy="1954427"/>
              <a:chOff x="-86497" y="4979773"/>
              <a:chExt cx="4382527" cy="1954427"/>
            </a:xfrm>
          </p:grpSpPr>
          <p:grpSp>
            <p:nvGrpSpPr>
              <p:cNvPr id="1076" name="Group 166"/>
              <p:cNvGrpSpPr>
                <a:grpSpLocks/>
              </p:cNvGrpSpPr>
              <p:nvPr/>
            </p:nvGrpSpPr>
            <p:grpSpPr bwMode="auto">
              <a:xfrm>
                <a:off x="-86497" y="4979773"/>
                <a:ext cx="2208534" cy="1940011"/>
                <a:chOff x="-86497" y="4979773"/>
                <a:chExt cx="2208534" cy="1940011"/>
              </a:xfrm>
            </p:grpSpPr>
            <p:sp>
              <p:nvSpPr>
                <p:cNvPr id="128" name="Freeform 127"/>
                <p:cNvSpPr/>
                <p:nvPr/>
              </p:nvSpPr>
              <p:spPr>
                <a:xfrm flipH="1">
                  <a:off x="2052785" y="5054600"/>
                  <a:ext cx="55565" cy="1803400"/>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49383" y="5054600"/>
                  <a:ext cx="1124004" cy="177958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69" y="4979987"/>
                  <a:ext cx="1862227" cy="1544638"/>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4958" y="5054600"/>
                  <a:ext cx="209560" cy="1865312"/>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2" name="Freeform 131"/>
                <p:cNvSpPr/>
                <p:nvPr/>
              </p:nvSpPr>
              <p:spPr>
                <a:xfrm>
                  <a:off x="1379652" y="5041900"/>
                  <a:ext cx="544538"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3" name="Straight Arrow Connector 132"/>
                <p:cNvCxnSpPr/>
                <p:nvPr/>
              </p:nvCxnSpPr>
              <p:spPr>
                <a:xfrm flipV="1">
                  <a:off x="833526" y="6172200"/>
                  <a:ext cx="152407" cy="762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flipH="1" flipV="1">
                  <a:off x="985937" y="6476996"/>
                  <a:ext cx="152400" cy="15240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flipH="1" flipV="1">
                  <a:off x="1570165" y="6362698"/>
                  <a:ext cx="152400" cy="7620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rot="5400000" flipH="1" flipV="1">
                  <a:off x="1870215" y="6356350"/>
                  <a:ext cx="74613" cy="142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flipH="1" flipV="1">
                  <a:off x="2040882" y="6325394"/>
                  <a:ext cx="152400" cy="158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77" name="Group 167"/>
              <p:cNvGrpSpPr>
                <a:grpSpLocks/>
              </p:cNvGrpSpPr>
              <p:nvPr/>
            </p:nvGrpSpPr>
            <p:grpSpPr bwMode="auto">
              <a:xfrm flipH="1">
                <a:off x="2220095" y="4994189"/>
                <a:ext cx="2075935" cy="1940011"/>
                <a:chOff x="-86497" y="4979773"/>
                <a:chExt cx="2075935" cy="1940011"/>
              </a:xfrm>
            </p:grpSpPr>
            <p:sp>
              <p:nvSpPr>
                <p:cNvPr id="119" name="Freeform 118"/>
                <p:cNvSpPr/>
                <p:nvPr/>
              </p:nvSpPr>
              <p:spPr>
                <a:xfrm>
                  <a:off x="753330" y="5054471"/>
                  <a:ext cx="1125592" cy="1779588"/>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6497" y="4979859"/>
                  <a:ext cx="1866990" cy="154463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80493" y="5054471"/>
                  <a:ext cx="209560" cy="186531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 name="Freeform 122"/>
                <p:cNvSpPr/>
                <p:nvPr/>
              </p:nvSpPr>
              <p:spPr>
                <a:xfrm>
                  <a:off x="1385186" y="5041771"/>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4" name="Straight Arrow Connector 123"/>
                <p:cNvCxnSpPr/>
                <p:nvPr/>
              </p:nvCxnSpPr>
              <p:spPr>
                <a:xfrm flipV="1">
                  <a:off x="839060" y="6172071"/>
                  <a:ext cx="152407" cy="762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991471" y="6476867"/>
                  <a:ext cx="152400" cy="15240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flipH="1" flipV="1">
                  <a:off x="1575699" y="6362569"/>
                  <a:ext cx="152400" cy="7620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5749" y="6356221"/>
                  <a:ext cx="74612" cy="14289"/>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059" name="Group 130"/>
            <p:cNvGrpSpPr>
              <a:grpSpLocks/>
            </p:cNvGrpSpPr>
            <p:nvPr/>
          </p:nvGrpSpPr>
          <p:grpSpPr bwMode="auto">
            <a:xfrm>
              <a:off x="799073" y="2100649"/>
              <a:ext cx="1143000" cy="2852351"/>
              <a:chOff x="533400" y="2100649"/>
              <a:chExt cx="1219338" cy="2876422"/>
            </a:xfrm>
          </p:grpSpPr>
          <p:sp>
            <p:nvSpPr>
              <p:cNvPr id="111" name="Freeform 110"/>
              <p:cNvSpPr/>
              <p:nvPr/>
            </p:nvSpPr>
            <p:spPr>
              <a:xfrm>
                <a:off x="532613" y="2100043"/>
                <a:ext cx="1219397" cy="287681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2" name="Straight Arrow Connector 111"/>
              <p:cNvCxnSpPr>
                <a:endCxn id="111" idx="1"/>
              </p:cNvCxnSpPr>
              <p:nvPr/>
            </p:nvCxnSpPr>
            <p:spPr>
              <a:xfrm rot="16200000" flipH="1">
                <a:off x="507983" y="3453417"/>
                <a:ext cx="56032" cy="67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0" name="Group 141"/>
            <p:cNvGrpSpPr>
              <a:grpSpLocks/>
            </p:cNvGrpSpPr>
            <p:nvPr/>
          </p:nvGrpSpPr>
          <p:grpSpPr bwMode="auto">
            <a:xfrm flipH="1">
              <a:off x="2706133" y="2057400"/>
              <a:ext cx="1217140" cy="2953265"/>
              <a:chOff x="533400" y="2100649"/>
              <a:chExt cx="1217140" cy="2953265"/>
            </a:xfrm>
          </p:grpSpPr>
          <p:sp>
            <p:nvSpPr>
              <p:cNvPr id="107" name="Freeform 106"/>
              <p:cNvSpPr/>
              <p:nvPr/>
            </p:nvSpPr>
            <p:spPr>
              <a:xfrm>
                <a:off x="533987" y="2100435"/>
                <a:ext cx="1216084" cy="2952750"/>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9" name="Straight Arrow Connector 108"/>
              <p:cNvCxnSpPr>
                <a:endCxn id="107" idx="1"/>
              </p:cNvCxnSpPr>
              <p:nvPr/>
            </p:nvCxnSpPr>
            <p:spPr>
              <a:xfrm rot="16200000" flipH="1">
                <a:off x="491125" y="3472035"/>
                <a:ext cx="92075" cy="6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1" name="Group 214"/>
            <p:cNvGrpSpPr>
              <a:grpSpLocks/>
            </p:cNvGrpSpPr>
            <p:nvPr/>
          </p:nvGrpSpPr>
          <p:grpSpPr bwMode="auto">
            <a:xfrm>
              <a:off x="377455" y="2088630"/>
              <a:ext cx="4010439" cy="2944412"/>
              <a:chOff x="187982" y="2088630"/>
              <a:chExt cx="4010439" cy="2944412"/>
            </a:xfrm>
          </p:grpSpPr>
          <p:grpSp>
            <p:nvGrpSpPr>
              <p:cNvPr id="1062" name="Group 208"/>
              <p:cNvGrpSpPr>
                <a:grpSpLocks/>
              </p:cNvGrpSpPr>
              <p:nvPr/>
            </p:nvGrpSpPr>
            <p:grpSpPr bwMode="auto">
              <a:xfrm>
                <a:off x="187982" y="2113005"/>
                <a:ext cx="1603748" cy="2920037"/>
                <a:chOff x="187982" y="2113005"/>
                <a:chExt cx="1603748" cy="2920037"/>
              </a:xfrm>
            </p:grpSpPr>
            <p:sp>
              <p:nvSpPr>
                <p:cNvPr id="100" name="Freeform 99"/>
                <p:cNvSpPr/>
                <p:nvPr/>
              </p:nvSpPr>
              <p:spPr>
                <a:xfrm>
                  <a:off x="1124824" y="2112748"/>
                  <a:ext cx="666782" cy="2879725"/>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191328" y="2120686"/>
                  <a:ext cx="1590752" cy="2913062"/>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3" name="Straight Arrow Connector 102"/>
                <p:cNvCxnSpPr>
                  <a:endCxn id="100" idx="1"/>
                </p:cNvCxnSpPr>
                <p:nvPr/>
              </p:nvCxnSpPr>
              <p:spPr>
                <a:xfrm rot="5400000">
                  <a:off x="1041481" y="3359729"/>
                  <a:ext cx="184150" cy="174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105603" y="3541498"/>
                  <a:ext cx="184150" cy="190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3" name="Group 209"/>
              <p:cNvGrpSpPr>
                <a:grpSpLocks/>
              </p:cNvGrpSpPr>
              <p:nvPr/>
            </p:nvGrpSpPr>
            <p:grpSpPr bwMode="auto">
              <a:xfrm flipH="1">
                <a:off x="2497881" y="2088630"/>
                <a:ext cx="1700540" cy="2920037"/>
                <a:chOff x="91190" y="2113005"/>
                <a:chExt cx="1700540" cy="2920037"/>
              </a:xfrm>
            </p:grpSpPr>
            <p:sp>
              <p:nvSpPr>
                <p:cNvPr id="96" name="Freeform 95"/>
                <p:cNvSpPr/>
                <p:nvPr/>
              </p:nvSpPr>
              <p:spPr>
                <a:xfrm>
                  <a:off x="1124751" y="2113311"/>
                  <a:ext cx="666782" cy="288290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7" name="Freeform 96"/>
                <p:cNvSpPr/>
                <p:nvPr/>
              </p:nvSpPr>
              <p:spPr>
                <a:xfrm>
                  <a:off x="99176" y="2121248"/>
                  <a:ext cx="1682831" cy="2916238"/>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8" name="Straight Arrow Connector 97"/>
                <p:cNvCxnSpPr>
                  <a:endCxn id="96" idx="1"/>
                </p:cNvCxnSpPr>
                <p:nvPr/>
              </p:nvCxnSpPr>
              <p:spPr>
                <a:xfrm rot="5400000">
                  <a:off x="1041407" y="3360291"/>
                  <a:ext cx="184150" cy="174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02" y="3543649"/>
                  <a:ext cx="187325" cy="190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cxnSp>
        <p:nvCxnSpPr>
          <p:cNvPr id="181" name="Straight Connector 180"/>
          <p:cNvCxnSpPr/>
          <p:nvPr/>
        </p:nvCxnSpPr>
        <p:spPr>
          <a:xfrm>
            <a:off x="1233488" y="4724400"/>
            <a:ext cx="150812" cy="1031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0" name="Group 231"/>
          <p:cNvGrpSpPr>
            <a:grpSpLocks/>
          </p:cNvGrpSpPr>
          <p:nvPr/>
        </p:nvGrpSpPr>
        <p:grpSpPr bwMode="auto">
          <a:xfrm>
            <a:off x="1979613" y="2316163"/>
            <a:ext cx="534987" cy="2500312"/>
            <a:chOff x="1979951" y="2315641"/>
            <a:chExt cx="534649" cy="2501537"/>
          </a:xfrm>
        </p:grpSpPr>
        <p:cxnSp>
          <p:nvCxnSpPr>
            <p:cNvPr id="206" name="Straight Arrow Connector 205"/>
            <p:cNvCxnSpPr/>
            <p:nvPr/>
          </p:nvCxnSpPr>
          <p:spPr>
            <a:xfrm>
              <a:off x="1981537" y="4815590"/>
              <a:ext cx="15230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2209993" y="4251751"/>
              <a:ext cx="152304"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2133841" y="3595793"/>
              <a:ext cx="15230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2133841" y="2436350"/>
              <a:ext cx="15230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10800000">
              <a:off x="2362296" y="3962685"/>
              <a:ext cx="152304"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rot="10800000">
              <a:off x="2362296" y="4509052"/>
              <a:ext cx="152304"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10800000">
              <a:off x="2209993" y="3232077"/>
              <a:ext cx="152304"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10800000">
              <a:off x="2209993" y="2742887"/>
              <a:ext cx="152304"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10800000">
              <a:off x="1979951" y="2315641"/>
              <a:ext cx="15230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238"/>
          <p:cNvGrpSpPr>
            <a:grpSpLocks/>
          </p:cNvGrpSpPr>
          <p:nvPr/>
        </p:nvGrpSpPr>
        <p:grpSpPr bwMode="auto">
          <a:xfrm>
            <a:off x="2082800" y="2066925"/>
            <a:ext cx="442913" cy="3124200"/>
            <a:chOff x="2082114" y="2067580"/>
            <a:chExt cx="444352" cy="3124319"/>
          </a:xfrm>
        </p:grpSpPr>
        <p:sp>
          <p:nvSpPr>
            <p:cNvPr id="1046" name="TextBox 236"/>
            <p:cNvSpPr txBox="1">
              <a:spLocks noChangeArrowheads="1"/>
            </p:cNvSpPr>
            <p:nvPr/>
          </p:nvSpPr>
          <p:spPr bwMode="auto">
            <a:xfrm>
              <a:off x="2082114" y="4668679"/>
              <a:ext cx="423514" cy="523220"/>
            </a:xfrm>
            <a:prstGeom prst="rect">
              <a:avLst/>
            </a:prstGeom>
            <a:noFill/>
            <a:ln w="9525">
              <a:noFill/>
              <a:miter lim="800000"/>
              <a:headEnd/>
              <a:tailEnd/>
            </a:ln>
          </p:spPr>
          <p:txBody>
            <a:bodyPr wrap="none">
              <a:spAutoFit/>
            </a:bodyPr>
            <a:lstStyle/>
            <a:p>
              <a:r>
                <a:rPr lang="en-US" sz="2800" b="1">
                  <a:solidFill>
                    <a:srgbClr val="FF0000"/>
                  </a:solidFill>
                </a:rPr>
                <a:t>S</a:t>
              </a:r>
            </a:p>
          </p:txBody>
        </p:sp>
        <p:sp>
          <p:nvSpPr>
            <p:cNvPr id="1047" name="TextBox 237"/>
            <p:cNvSpPr txBox="1">
              <a:spLocks noChangeArrowheads="1"/>
            </p:cNvSpPr>
            <p:nvPr/>
          </p:nvSpPr>
          <p:spPr bwMode="auto">
            <a:xfrm>
              <a:off x="2082114" y="2067580"/>
              <a:ext cx="444352" cy="523220"/>
            </a:xfrm>
            <a:prstGeom prst="rect">
              <a:avLst/>
            </a:prstGeom>
            <a:noFill/>
            <a:ln w="9525">
              <a:noFill/>
              <a:miter lim="800000"/>
              <a:headEnd/>
              <a:tailEnd/>
            </a:ln>
          </p:spPr>
          <p:txBody>
            <a:bodyPr wrap="none">
              <a:spAutoFit/>
            </a:bodyPr>
            <a:lstStyle/>
            <a:p>
              <a:r>
                <a:rPr lang="en-US" sz="2800" b="1">
                  <a:solidFill>
                    <a:srgbClr val="FF0000"/>
                  </a:solidFill>
                </a:rPr>
                <a:t>N</a:t>
              </a:r>
            </a:p>
          </p:txBody>
        </p:sp>
      </p:grpSp>
      <p:grpSp>
        <p:nvGrpSpPr>
          <p:cNvPr id="224" name="Group 240"/>
          <p:cNvGrpSpPr>
            <a:grpSpLocks/>
          </p:cNvGrpSpPr>
          <p:nvPr/>
        </p:nvGrpSpPr>
        <p:grpSpPr bwMode="auto">
          <a:xfrm>
            <a:off x="5062538" y="838200"/>
            <a:ext cx="3843337" cy="3459163"/>
            <a:chOff x="5063154" y="838200"/>
            <a:chExt cx="3842721" cy="3458825"/>
          </a:xfrm>
        </p:grpSpPr>
        <p:grpSp>
          <p:nvGrpSpPr>
            <p:cNvPr id="1041" name="Group 235"/>
            <p:cNvGrpSpPr>
              <a:grpSpLocks/>
            </p:cNvGrpSpPr>
            <p:nvPr/>
          </p:nvGrpSpPr>
          <p:grpSpPr bwMode="auto">
            <a:xfrm>
              <a:off x="5063154" y="838200"/>
              <a:ext cx="3842721" cy="3458825"/>
              <a:chOff x="5063154" y="1294150"/>
              <a:chExt cx="3842721" cy="3458825"/>
            </a:xfrm>
          </p:grpSpPr>
          <p:pic>
            <p:nvPicPr>
              <p:cNvPr id="1043" name="Picture 232" descr="Right_hand_rule.png"/>
              <p:cNvPicPr>
                <a:picLocks noChangeAspect="1"/>
              </p:cNvPicPr>
              <p:nvPr/>
            </p:nvPicPr>
            <p:blipFill>
              <a:blip r:embed="rId4" cstate="print"/>
              <a:srcRect/>
              <a:stretch>
                <a:fillRect/>
              </a:stretch>
            </p:blipFill>
            <p:spPr bwMode="auto">
              <a:xfrm>
                <a:off x="5105400" y="1295400"/>
                <a:ext cx="3800475" cy="3457575"/>
              </a:xfrm>
              <a:prstGeom prst="rect">
                <a:avLst/>
              </a:prstGeom>
              <a:noFill/>
              <a:ln w="9525">
                <a:noFill/>
                <a:miter lim="800000"/>
                <a:headEnd/>
                <a:tailEnd/>
              </a:ln>
            </p:spPr>
          </p:pic>
          <p:sp>
            <p:nvSpPr>
              <p:cNvPr id="1044" name="TextBox 233"/>
              <p:cNvSpPr txBox="1">
                <a:spLocks noChangeArrowheads="1"/>
              </p:cNvSpPr>
              <p:nvPr/>
            </p:nvSpPr>
            <p:spPr bwMode="auto">
              <a:xfrm>
                <a:off x="5063154" y="2971800"/>
                <a:ext cx="377026" cy="923330"/>
              </a:xfrm>
              <a:prstGeom prst="rect">
                <a:avLst/>
              </a:prstGeom>
              <a:solidFill>
                <a:schemeClr val="bg1"/>
              </a:solidFill>
              <a:ln w="9525">
                <a:noFill/>
                <a:miter lim="800000"/>
                <a:headEnd/>
                <a:tailEnd/>
              </a:ln>
            </p:spPr>
            <p:txBody>
              <a:bodyPr wrap="none">
                <a:spAutoFit/>
              </a:bodyPr>
              <a:lstStyle/>
              <a:p>
                <a:r>
                  <a:rPr lang="en-US" sz="5400" b="1">
                    <a:solidFill>
                      <a:srgbClr val="0000FF"/>
                    </a:solidFill>
                  </a:rPr>
                  <a:t>I</a:t>
                </a:r>
              </a:p>
            </p:txBody>
          </p:sp>
          <p:sp>
            <p:nvSpPr>
              <p:cNvPr id="1045" name="TextBox 234"/>
              <p:cNvSpPr txBox="1">
                <a:spLocks noChangeArrowheads="1"/>
              </p:cNvSpPr>
              <p:nvPr/>
            </p:nvSpPr>
            <p:spPr bwMode="auto">
              <a:xfrm>
                <a:off x="5886364" y="1294150"/>
                <a:ext cx="684803" cy="923330"/>
              </a:xfrm>
              <a:prstGeom prst="rect">
                <a:avLst/>
              </a:prstGeom>
              <a:solidFill>
                <a:schemeClr val="bg1"/>
              </a:solidFill>
              <a:ln w="9525">
                <a:noFill/>
                <a:miter lim="800000"/>
                <a:headEnd/>
                <a:tailEnd/>
              </a:ln>
            </p:spPr>
            <p:txBody>
              <a:bodyPr wrap="none">
                <a:spAutoFit/>
              </a:bodyPr>
              <a:lstStyle/>
              <a:p>
                <a:r>
                  <a:rPr lang="en-US" sz="5400" b="1">
                    <a:solidFill>
                      <a:srgbClr val="FF0000"/>
                    </a:solidFill>
                  </a:rPr>
                  <a:t>B</a:t>
                </a:r>
              </a:p>
            </p:txBody>
          </p:sp>
        </p:grpSp>
        <p:sp>
          <p:nvSpPr>
            <p:cNvPr id="1042" name="TextBox 239"/>
            <p:cNvSpPr txBox="1">
              <a:spLocks noChangeArrowheads="1"/>
            </p:cNvSpPr>
            <p:nvPr/>
          </p:nvSpPr>
          <p:spPr bwMode="auto">
            <a:xfrm>
              <a:off x="7086600" y="1295400"/>
              <a:ext cx="1782860" cy="276999"/>
            </a:xfrm>
            <a:prstGeom prst="rect">
              <a:avLst/>
            </a:prstGeom>
            <a:noFill/>
            <a:ln w="9525">
              <a:noFill/>
              <a:miter lim="800000"/>
              <a:headEnd/>
              <a:tailEnd/>
            </a:ln>
          </p:spPr>
          <p:txBody>
            <a:bodyPr wrap="none">
              <a:spAutoFit/>
            </a:bodyPr>
            <a:lstStyle/>
            <a:p>
              <a:r>
                <a:rPr lang="en-US" sz="1200" b="1">
                  <a:solidFill>
                    <a:srgbClr val="0000FF"/>
                  </a:solidFill>
                </a:rPr>
                <a:t>Anticlockwise current</a:t>
              </a:r>
            </a:p>
          </p:txBody>
        </p:sp>
      </p:grpSp>
      <p:grpSp>
        <p:nvGrpSpPr>
          <p:cNvPr id="237" name="Group 183"/>
          <p:cNvGrpSpPr>
            <a:grpSpLocks/>
          </p:cNvGrpSpPr>
          <p:nvPr/>
        </p:nvGrpSpPr>
        <p:grpSpPr bwMode="auto">
          <a:xfrm>
            <a:off x="6248400" y="4722813"/>
            <a:ext cx="1295400" cy="1830387"/>
            <a:chOff x="228600" y="3962400"/>
            <a:chExt cx="1295400" cy="1829594"/>
          </a:xfrm>
        </p:grpSpPr>
        <p:sp>
          <p:nvSpPr>
            <p:cNvPr id="232" name="Oval 231"/>
            <p:cNvSpPr/>
            <p:nvPr/>
          </p:nvSpPr>
          <p:spPr>
            <a:xfrm>
              <a:off x="228600" y="4343235"/>
              <a:ext cx="1295400" cy="9140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Freeform 232"/>
            <p:cNvSpPr/>
            <p:nvPr/>
          </p:nvSpPr>
          <p:spPr>
            <a:xfrm>
              <a:off x="1306513" y="4467006"/>
              <a:ext cx="209550" cy="287213"/>
            </a:xfrm>
            <a:custGeom>
              <a:avLst/>
              <a:gdLst>
                <a:gd name="connsiteX0" fmla="*/ 209005 w 209005"/>
                <a:gd name="connsiteY0" fmla="*/ 287383 h 287383"/>
                <a:gd name="connsiteX1" fmla="*/ 156754 w 209005"/>
                <a:gd name="connsiteY1" fmla="*/ 143692 h 287383"/>
                <a:gd name="connsiteX2" fmla="*/ 0 w 209005"/>
                <a:gd name="connsiteY2" fmla="*/ 0 h 287383"/>
              </a:gdLst>
              <a:ahLst/>
              <a:cxnLst>
                <a:cxn ang="0">
                  <a:pos x="connsiteX0" y="connsiteY0"/>
                </a:cxn>
                <a:cxn ang="0">
                  <a:pos x="connsiteX1" y="connsiteY1"/>
                </a:cxn>
                <a:cxn ang="0">
                  <a:pos x="connsiteX2" y="connsiteY2"/>
                </a:cxn>
              </a:cxnLst>
              <a:rect l="l" t="t" r="r" b="b"/>
              <a:pathLst>
                <a:path w="209005" h="287383">
                  <a:moveTo>
                    <a:pt x="209005" y="287383"/>
                  </a:moveTo>
                  <a:cubicBezTo>
                    <a:pt x="200296" y="239486"/>
                    <a:pt x="191588" y="191589"/>
                    <a:pt x="156754" y="143692"/>
                  </a:cubicBezTo>
                  <a:cubicBezTo>
                    <a:pt x="121920" y="95795"/>
                    <a:pt x="60960" y="47897"/>
                    <a:pt x="0" y="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4" name="Freeform 233"/>
            <p:cNvSpPr/>
            <p:nvPr/>
          </p:nvSpPr>
          <p:spPr>
            <a:xfrm>
              <a:off x="236538" y="4701854"/>
              <a:ext cx="76200" cy="326883"/>
            </a:xfrm>
            <a:custGeom>
              <a:avLst/>
              <a:gdLst>
                <a:gd name="connsiteX0" fmla="*/ 10886 w 76201"/>
                <a:gd name="connsiteY0" fmla="*/ 0 h 326571"/>
                <a:gd name="connsiteX1" fmla="*/ 10886 w 76201"/>
                <a:gd name="connsiteY1" fmla="*/ 169817 h 326571"/>
                <a:gd name="connsiteX2" fmla="*/ 76201 w 76201"/>
                <a:gd name="connsiteY2" fmla="*/ 326571 h 326571"/>
              </a:gdLst>
              <a:ahLst/>
              <a:cxnLst>
                <a:cxn ang="0">
                  <a:pos x="connsiteX0" y="connsiteY0"/>
                </a:cxn>
                <a:cxn ang="0">
                  <a:pos x="connsiteX1" y="connsiteY1"/>
                </a:cxn>
                <a:cxn ang="0">
                  <a:pos x="connsiteX2" y="connsiteY2"/>
                </a:cxn>
              </a:cxnLst>
              <a:rect l="l" t="t" r="r" b="b"/>
              <a:pathLst>
                <a:path w="76201" h="326571">
                  <a:moveTo>
                    <a:pt x="10886" y="0"/>
                  </a:moveTo>
                  <a:cubicBezTo>
                    <a:pt x="5443" y="57694"/>
                    <a:pt x="0" y="115389"/>
                    <a:pt x="10886" y="169817"/>
                  </a:cubicBezTo>
                  <a:cubicBezTo>
                    <a:pt x="21772" y="224245"/>
                    <a:pt x="48986" y="275408"/>
                    <a:pt x="76201" y="326571"/>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35" name="Straight Arrow Connector 234"/>
            <p:cNvCxnSpPr/>
            <p:nvPr/>
          </p:nvCxnSpPr>
          <p:spPr>
            <a:xfrm rot="5400000">
              <a:off x="397" y="4876402"/>
              <a:ext cx="1828008" cy="3175"/>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3" name="Object 19"/>
            <p:cNvGraphicFramePr>
              <a:graphicFrameLocks noChangeAspect="1"/>
            </p:cNvGraphicFramePr>
            <p:nvPr/>
          </p:nvGraphicFramePr>
          <p:xfrm>
            <a:off x="914400" y="3962400"/>
            <a:ext cx="322262" cy="385763"/>
          </p:xfrm>
          <a:graphic>
            <a:graphicData uri="http://schemas.openxmlformats.org/presentationml/2006/ole">
              <mc:AlternateContent xmlns:mc="http://schemas.openxmlformats.org/markup-compatibility/2006">
                <mc:Choice xmlns:v="urn:schemas-microsoft-com:vml" Requires="v">
                  <p:oleObj spid="_x0000_s1027" name="Equation" r:id="rId5" imgW="152280" imgH="203040" progId="Equation.3">
                    <p:embed/>
                  </p:oleObj>
                </mc:Choice>
                <mc:Fallback>
                  <p:oleObj name="Equation" r:id="rId5" imgW="152280" imgH="203040" progId="Equation.3">
                    <p:embed/>
                    <p:pic>
                      <p:nvPicPr>
                        <p:cNvPr id="33"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962400"/>
                          <a:ext cx="322262"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229600" cy="1754326"/>
          </a:xfrm>
          <a:prstGeom prst="rect">
            <a:avLst/>
          </a:prstGeom>
        </p:spPr>
        <p:txBody>
          <a:bodyPr wrap="square">
            <a:spAutoFit/>
          </a:bodyPr>
          <a:lstStyle/>
          <a:p>
            <a:r>
              <a:rPr lang="en-US" dirty="0"/>
              <a:t>T103-Q28. </a:t>
            </a:r>
          </a:p>
          <a:p>
            <a:r>
              <a:rPr lang="en-US" dirty="0"/>
              <a:t>The normal to a certain plane with an area of 1.0-m2 makes an angle of 60° with a uniform magnetic field. The magnetic flux through this plane is the same as the flux through a second plane whose area is perpendicular to the magnetic field. The area of the second plane is:</a:t>
            </a:r>
          </a:p>
          <a:p>
            <a:r>
              <a:rPr lang="en-US" dirty="0"/>
              <a:t>A) 0.50 m2 </a:t>
            </a:r>
          </a:p>
        </p:txBody>
      </p:sp>
      <p:sp>
        <p:nvSpPr>
          <p:cNvPr id="3" name="Rectangle 2"/>
          <p:cNvSpPr/>
          <p:nvPr/>
        </p:nvSpPr>
        <p:spPr>
          <a:xfrm>
            <a:off x="381000" y="2408872"/>
            <a:ext cx="8458200" cy="1477328"/>
          </a:xfrm>
          <a:prstGeom prst="rect">
            <a:avLst/>
          </a:prstGeom>
        </p:spPr>
        <p:txBody>
          <a:bodyPr wrap="square">
            <a:spAutoFit/>
          </a:bodyPr>
          <a:lstStyle/>
          <a:p>
            <a:r>
              <a:rPr lang="en-US" dirty="0"/>
              <a:t>T103-Q29. </a:t>
            </a:r>
          </a:p>
          <a:p>
            <a:r>
              <a:rPr lang="en-US" dirty="0"/>
              <a:t>A wire loop of radius 10 cm has resistance 2.0 Ω. The plane of the loop is perpendicular to a uniform magnetic field that is increasing at a rate of 0.10 T/s. Find the magnitude of the induced current in the loop. </a:t>
            </a:r>
          </a:p>
          <a:p>
            <a:r>
              <a:rPr lang="en-US" dirty="0"/>
              <a:t>A) 1.6 </a:t>
            </a:r>
            <a:r>
              <a:rPr lang="en-US" dirty="0" err="1"/>
              <a:t>mA</a:t>
            </a:r>
            <a:r>
              <a:rPr lang="en-US" dirty="0"/>
              <a:t> </a:t>
            </a:r>
          </a:p>
        </p:txBody>
      </p:sp>
      <p:grpSp>
        <p:nvGrpSpPr>
          <p:cNvPr id="5" name="Group 4"/>
          <p:cNvGrpSpPr/>
          <p:nvPr/>
        </p:nvGrpSpPr>
        <p:grpSpPr>
          <a:xfrm>
            <a:off x="381000" y="4217075"/>
            <a:ext cx="8569824" cy="2308324"/>
            <a:chOff x="381000" y="4217075"/>
            <a:chExt cx="8569824" cy="2308324"/>
          </a:xfrm>
        </p:grpSpPr>
        <p:sp>
          <p:nvSpPr>
            <p:cNvPr id="4" name="Rectangle 3"/>
            <p:cNvSpPr/>
            <p:nvPr/>
          </p:nvSpPr>
          <p:spPr>
            <a:xfrm>
              <a:off x="381000" y="4217075"/>
              <a:ext cx="5867400" cy="2308324"/>
            </a:xfrm>
            <a:prstGeom prst="rect">
              <a:avLst/>
            </a:prstGeom>
          </p:spPr>
          <p:txBody>
            <a:bodyPr wrap="square">
              <a:spAutoFit/>
            </a:bodyPr>
            <a:lstStyle/>
            <a:p>
              <a:r>
                <a:rPr lang="en-US" dirty="0"/>
                <a:t>T103-Q30. </a:t>
              </a:r>
            </a:p>
            <a:p>
              <a:r>
                <a:rPr lang="en-US" b="1" dirty="0"/>
                <a:t>Figure 9 </a:t>
              </a:r>
              <a:r>
                <a:rPr lang="en-US" dirty="0"/>
                <a:t>shows a bar being moved to the right on two parallel rails at a constant speed of 3.0 m/s in a uniform magnetic field of 0.50 T directed into the page. If the induced current is 2.5 A, find the power dissipated in the resistor? (Neglect the mass of the bar, friction, and the resistance of the bar and rails). </a:t>
              </a:r>
            </a:p>
            <a:p>
              <a:r>
                <a:rPr lang="en-US" dirty="0"/>
                <a:t>A) 4.5 W. </a:t>
              </a:r>
            </a:p>
          </p:txBody>
        </p:sp>
        <p:pic>
          <p:nvPicPr>
            <p:cNvPr id="55298" name="Picture 2"/>
            <p:cNvPicPr>
              <a:picLocks noChangeAspect="1" noChangeArrowheads="1"/>
            </p:cNvPicPr>
            <p:nvPr/>
          </p:nvPicPr>
          <p:blipFill>
            <a:blip r:embed="rId2"/>
            <a:srcRect/>
            <a:stretch>
              <a:fillRect/>
            </a:stretch>
          </p:blipFill>
          <p:spPr bwMode="auto">
            <a:xfrm>
              <a:off x="6324600" y="4324682"/>
              <a:ext cx="2626224" cy="1847518"/>
            </a:xfrm>
            <a:prstGeom prst="rect">
              <a:avLst/>
            </a:prstGeom>
            <a:noFill/>
            <a:ln w="9525">
              <a:noFill/>
              <a:miter lim="800000"/>
              <a:headEnd/>
              <a:tailEnd/>
            </a:ln>
            <a:effec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848600" cy="1754326"/>
          </a:xfrm>
          <a:prstGeom prst="rect">
            <a:avLst/>
          </a:prstGeom>
        </p:spPr>
        <p:txBody>
          <a:bodyPr wrap="square">
            <a:spAutoFit/>
          </a:bodyPr>
          <a:lstStyle/>
          <a:p>
            <a:r>
              <a:rPr lang="en-US" b="1" dirty="0"/>
              <a:t>T102-Q28. </a:t>
            </a:r>
          </a:p>
          <a:p>
            <a:r>
              <a:rPr lang="en-US" dirty="0"/>
              <a:t>A solenoid is designed to produce a magnetic field of 0.0250 T at its center. It has 1.20 cm radius and 30.0 cm length and the solenoid wire can carry a maximum current of 9.947 A. The total length of the wire required to make the solenoid is: </a:t>
            </a:r>
          </a:p>
          <a:p>
            <a:r>
              <a:rPr lang="en-US" dirty="0"/>
              <a:t>A) 45.2 m </a:t>
            </a:r>
          </a:p>
        </p:txBody>
      </p:sp>
      <p:sp>
        <p:nvSpPr>
          <p:cNvPr id="3" name="Rectangle 2"/>
          <p:cNvSpPr/>
          <p:nvPr/>
        </p:nvSpPr>
        <p:spPr>
          <a:xfrm>
            <a:off x="533400" y="2362200"/>
            <a:ext cx="7391400" cy="1754326"/>
          </a:xfrm>
          <a:prstGeom prst="rect">
            <a:avLst/>
          </a:prstGeom>
        </p:spPr>
        <p:txBody>
          <a:bodyPr wrap="square">
            <a:spAutoFit/>
          </a:bodyPr>
          <a:lstStyle/>
          <a:p>
            <a:r>
              <a:rPr lang="en-US" dirty="0"/>
              <a:t>T102-Q29. A 5-turn square coil (10 cm along a side, resistance = 4.0 Ω) is placed in a magnetic field that makes an angle of 30o with the plane of the coil. The magnitude of this field varies with time according to B = 0.50t</a:t>
            </a:r>
            <a:r>
              <a:rPr lang="en-US" baseline="30000" dirty="0"/>
              <a:t>2</a:t>
            </a:r>
            <a:r>
              <a:rPr lang="en-US" dirty="0"/>
              <a:t>, where t is measured in s and B in T. What is the induced current in the coil at t = 4.0 s? </a:t>
            </a:r>
          </a:p>
          <a:p>
            <a:r>
              <a:rPr lang="en-US" dirty="0"/>
              <a:t>A) 25 </a:t>
            </a:r>
            <a:r>
              <a:rPr lang="en-US" dirty="0" err="1"/>
              <a:t>mA</a:t>
            </a:r>
            <a:r>
              <a:rPr lang="en-US" dirty="0"/>
              <a:t> </a:t>
            </a:r>
          </a:p>
        </p:txBody>
      </p:sp>
      <p:sp>
        <p:nvSpPr>
          <p:cNvPr id="4" name="Rectangle 3"/>
          <p:cNvSpPr/>
          <p:nvPr/>
        </p:nvSpPr>
        <p:spPr>
          <a:xfrm>
            <a:off x="533400" y="4419600"/>
            <a:ext cx="4114800" cy="2308324"/>
          </a:xfrm>
          <a:prstGeom prst="rect">
            <a:avLst/>
          </a:prstGeom>
        </p:spPr>
        <p:txBody>
          <a:bodyPr wrap="square">
            <a:spAutoFit/>
          </a:bodyPr>
          <a:lstStyle/>
          <a:p>
            <a:r>
              <a:rPr lang="en-US" dirty="0"/>
              <a:t>T102-Q30. A bar of length L = 80 cm moves with velocity V on two frictionless rails, as shown in Figure 9, in a region where the magnetic field is uniform (B = 0.30 T) and into the paper. If V = 50 cm/s and R = 60 </a:t>
            </a:r>
            <a:r>
              <a:rPr lang="en-US" dirty="0" err="1"/>
              <a:t>mΩ</a:t>
            </a:r>
            <a:r>
              <a:rPr lang="en-US" dirty="0"/>
              <a:t>, what is the magnetic force on the moving bar? </a:t>
            </a:r>
          </a:p>
        </p:txBody>
      </p:sp>
      <p:pic>
        <p:nvPicPr>
          <p:cNvPr id="56322" name="Picture 2"/>
          <p:cNvPicPr>
            <a:picLocks noChangeAspect="1" noChangeArrowheads="1"/>
          </p:cNvPicPr>
          <p:nvPr/>
        </p:nvPicPr>
        <p:blipFill>
          <a:blip r:embed="rId2"/>
          <a:srcRect/>
          <a:stretch>
            <a:fillRect/>
          </a:stretch>
        </p:blipFill>
        <p:spPr bwMode="auto">
          <a:xfrm>
            <a:off x="5105400" y="4724400"/>
            <a:ext cx="3343275" cy="16954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6019800" cy="2031325"/>
          </a:xfrm>
          <a:prstGeom prst="rect">
            <a:avLst/>
          </a:prstGeom>
        </p:spPr>
        <p:txBody>
          <a:bodyPr wrap="square">
            <a:spAutoFit/>
          </a:bodyPr>
          <a:lstStyle/>
          <a:p>
            <a:r>
              <a:rPr lang="en-US" dirty="0"/>
              <a:t>T101-Q28. A conducting loop with an area of 12 cm2 and a resistance of 0.010 Ω lies in the </a:t>
            </a:r>
            <a:r>
              <a:rPr lang="en-US" dirty="0" err="1"/>
              <a:t>xy</a:t>
            </a:r>
            <a:r>
              <a:rPr lang="en-US" dirty="0"/>
              <a:t> plane as shown in Figure 15. The loop is in a region of uniform magnetic field that is directed in the negative z direction. The magnitude of the magnetic field decreases from 0.80 to 0.50 T in 1.5 s. The current induced in the loop is</a:t>
            </a:r>
          </a:p>
          <a:p>
            <a:r>
              <a:rPr lang="en-US" dirty="0"/>
              <a:t>A) 24 </a:t>
            </a:r>
            <a:r>
              <a:rPr lang="en-US" dirty="0" err="1"/>
              <a:t>mA</a:t>
            </a:r>
            <a:r>
              <a:rPr lang="en-US" dirty="0"/>
              <a:t>, clockwise</a:t>
            </a:r>
          </a:p>
        </p:txBody>
      </p:sp>
      <p:pic>
        <p:nvPicPr>
          <p:cNvPr id="57346" name="Picture 2"/>
          <p:cNvPicPr>
            <a:picLocks noChangeAspect="1" noChangeArrowheads="1"/>
          </p:cNvPicPr>
          <p:nvPr/>
        </p:nvPicPr>
        <p:blipFill>
          <a:blip r:embed="rId2"/>
          <a:srcRect/>
          <a:stretch>
            <a:fillRect/>
          </a:stretch>
        </p:blipFill>
        <p:spPr bwMode="auto">
          <a:xfrm>
            <a:off x="6541984" y="533400"/>
            <a:ext cx="2144816" cy="1685925"/>
          </a:xfrm>
          <a:prstGeom prst="rect">
            <a:avLst/>
          </a:prstGeom>
          <a:noFill/>
          <a:ln w="9525">
            <a:noFill/>
            <a:miter lim="800000"/>
            <a:headEnd/>
            <a:tailEnd/>
          </a:ln>
          <a:effectLst/>
        </p:spPr>
      </p:pic>
      <p:grpSp>
        <p:nvGrpSpPr>
          <p:cNvPr id="7" name="Group 6"/>
          <p:cNvGrpSpPr/>
          <p:nvPr/>
        </p:nvGrpSpPr>
        <p:grpSpPr>
          <a:xfrm>
            <a:off x="304800" y="2819400"/>
            <a:ext cx="8459180" cy="2043113"/>
            <a:chOff x="304800" y="3124200"/>
            <a:chExt cx="8459180" cy="2043113"/>
          </a:xfrm>
        </p:grpSpPr>
        <p:sp>
          <p:nvSpPr>
            <p:cNvPr id="4" name="Rectangle 3"/>
            <p:cNvSpPr/>
            <p:nvPr/>
          </p:nvSpPr>
          <p:spPr>
            <a:xfrm>
              <a:off x="304800" y="3124200"/>
              <a:ext cx="5562600" cy="1754326"/>
            </a:xfrm>
            <a:prstGeom prst="rect">
              <a:avLst/>
            </a:prstGeom>
          </p:spPr>
          <p:txBody>
            <a:bodyPr wrap="square">
              <a:spAutoFit/>
            </a:bodyPr>
            <a:lstStyle/>
            <a:p>
              <a:r>
                <a:rPr lang="en-US" dirty="0"/>
                <a:t>T101-Q29. Figure 16 shows a bar of length L = 35 cm moving to the right on two parallel rails at a constant speed of 5.0 m/s in a uniform magnetic field B = 0.40 T. If the induced current in the circuit is 1.2 A, the power dissipated in the circuit is</a:t>
              </a:r>
            </a:p>
            <a:p>
              <a:r>
                <a:rPr lang="en-US" dirty="0"/>
                <a:t>A) 0.84 W</a:t>
              </a:r>
            </a:p>
          </p:txBody>
        </p:sp>
        <p:pic>
          <p:nvPicPr>
            <p:cNvPr id="57347" name="Picture 3"/>
            <p:cNvPicPr>
              <a:picLocks noChangeAspect="1" noChangeArrowheads="1"/>
            </p:cNvPicPr>
            <p:nvPr/>
          </p:nvPicPr>
          <p:blipFill>
            <a:blip r:embed="rId3"/>
            <a:srcRect/>
            <a:stretch>
              <a:fillRect/>
            </a:stretch>
          </p:blipFill>
          <p:spPr bwMode="auto">
            <a:xfrm>
              <a:off x="6096000" y="3352800"/>
              <a:ext cx="2667980" cy="1814513"/>
            </a:xfrm>
            <a:prstGeom prst="rect">
              <a:avLst/>
            </a:prstGeom>
            <a:noFill/>
            <a:ln w="9525">
              <a:noFill/>
              <a:miter lim="800000"/>
              <a:headEnd/>
              <a:tailEnd/>
            </a:ln>
            <a:effectLst/>
          </p:spPr>
        </p:pic>
      </p:grpSp>
      <p:grpSp>
        <p:nvGrpSpPr>
          <p:cNvPr id="9" name="Group 8"/>
          <p:cNvGrpSpPr/>
          <p:nvPr/>
        </p:nvGrpSpPr>
        <p:grpSpPr>
          <a:xfrm>
            <a:off x="304800" y="4826675"/>
            <a:ext cx="8298317" cy="2031325"/>
            <a:chOff x="304800" y="4826675"/>
            <a:chExt cx="8298317" cy="2031325"/>
          </a:xfrm>
        </p:grpSpPr>
        <p:sp>
          <p:nvSpPr>
            <p:cNvPr id="6" name="Rectangle 5"/>
            <p:cNvSpPr/>
            <p:nvPr/>
          </p:nvSpPr>
          <p:spPr>
            <a:xfrm>
              <a:off x="304800" y="4826675"/>
              <a:ext cx="5791200" cy="2031325"/>
            </a:xfrm>
            <a:prstGeom prst="rect">
              <a:avLst/>
            </a:prstGeom>
          </p:spPr>
          <p:txBody>
            <a:bodyPr wrap="square">
              <a:spAutoFit/>
            </a:bodyPr>
            <a:lstStyle/>
            <a:p>
              <a:r>
                <a:rPr lang="en-US" dirty="0"/>
                <a:t>T101-Q30. A long straight wire carries a current </a:t>
              </a:r>
              <a:r>
                <a:rPr lang="en-US" dirty="0" err="1"/>
                <a:t>i</a:t>
              </a:r>
              <a:r>
                <a:rPr lang="en-US" dirty="0"/>
                <a:t> and is in the plane of a rectangular conducting loop, as shown in Figure 17. Which of the following will induce a clockwise current in the</a:t>
              </a:r>
            </a:p>
            <a:p>
              <a:r>
                <a:rPr lang="en-US" dirty="0"/>
                <a:t>loop?</a:t>
              </a:r>
            </a:p>
            <a:p>
              <a:r>
                <a:rPr lang="en-US" dirty="0"/>
                <a:t>A) Moving the loop to the right away from the wire, keeping the current in the wire constant</a:t>
              </a:r>
            </a:p>
          </p:txBody>
        </p:sp>
        <p:pic>
          <p:nvPicPr>
            <p:cNvPr id="57348" name="Picture 4"/>
            <p:cNvPicPr>
              <a:picLocks noChangeAspect="1" noChangeArrowheads="1"/>
            </p:cNvPicPr>
            <p:nvPr/>
          </p:nvPicPr>
          <p:blipFill>
            <a:blip r:embed="rId4"/>
            <a:srcRect/>
            <a:stretch>
              <a:fillRect/>
            </a:stretch>
          </p:blipFill>
          <p:spPr bwMode="auto">
            <a:xfrm>
              <a:off x="6172200" y="4967287"/>
              <a:ext cx="2430917" cy="1890713"/>
            </a:xfrm>
            <a:prstGeom prst="rect">
              <a:avLst/>
            </a:prstGeom>
            <a:noFill/>
            <a:ln w="9525">
              <a:noFill/>
              <a:miter lim="800000"/>
              <a:headEnd/>
              <a:tailEnd/>
            </a:ln>
            <a:effec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304800"/>
            <a:ext cx="8780417" cy="1200329"/>
          </a:xfrm>
          <a:prstGeom prst="rect">
            <a:avLst/>
          </a:prstGeom>
        </p:spPr>
        <p:txBody>
          <a:bodyPr wrap="square">
            <a:spAutoFit/>
          </a:bodyPr>
          <a:lstStyle/>
          <a:p>
            <a:r>
              <a:rPr lang="en-US" dirty="0"/>
              <a:t>T92-Q28. Suppose this page is perpendicular to a uniform magnetic field and the magnetic flux through it is 5.0 </a:t>
            </a:r>
            <a:r>
              <a:rPr lang="en-US" dirty="0" err="1"/>
              <a:t>Wb</a:t>
            </a:r>
            <a:r>
              <a:rPr lang="en-US" dirty="0"/>
              <a:t>. If the page is turned by 30° around an edge the flux through it will be:</a:t>
            </a:r>
          </a:p>
          <a:p>
            <a:r>
              <a:rPr lang="en-US" dirty="0"/>
              <a:t>A) 4.3 </a:t>
            </a:r>
            <a:r>
              <a:rPr lang="en-US" dirty="0" err="1"/>
              <a:t>Wb</a:t>
            </a:r>
            <a:endParaRPr lang="en-US" dirty="0"/>
          </a:p>
        </p:txBody>
      </p:sp>
      <p:sp>
        <p:nvSpPr>
          <p:cNvPr id="4" name="Rectangle 3"/>
          <p:cNvSpPr/>
          <p:nvPr/>
        </p:nvSpPr>
        <p:spPr>
          <a:xfrm>
            <a:off x="381000" y="1600200"/>
            <a:ext cx="5715000" cy="2308324"/>
          </a:xfrm>
          <a:prstGeom prst="rect">
            <a:avLst/>
          </a:prstGeom>
        </p:spPr>
        <p:txBody>
          <a:bodyPr wrap="square">
            <a:spAutoFit/>
          </a:bodyPr>
          <a:lstStyle/>
          <a:p>
            <a:r>
              <a:rPr lang="en-US" dirty="0"/>
              <a:t>T92-Q29. A circular wire loop of radius 15.0 cm is located in a uniform magnetic field that changes in magnitude as shown in </a:t>
            </a:r>
            <a:r>
              <a:rPr lang="en-US" b="1" dirty="0"/>
              <a:t>Figure 12. The plane of the loop is perpendicular to the </a:t>
            </a:r>
            <a:r>
              <a:rPr lang="en-US" dirty="0"/>
              <a:t>magnetic field. What is the magnitude of the </a:t>
            </a:r>
            <a:r>
              <a:rPr lang="en-US" dirty="0" err="1"/>
              <a:t>emf</a:t>
            </a:r>
            <a:r>
              <a:rPr lang="en-US" dirty="0"/>
              <a:t> induced in the loop during the time interval</a:t>
            </a:r>
          </a:p>
          <a:p>
            <a:r>
              <a:rPr lang="en-US" dirty="0"/>
              <a:t>t = 0 to t = 2.00 s?</a:t>
            </a:r>
          </a:p>
          <a:p>
            <a:r>
              <a:rPr lang="en-US" dirty="0"/>
              <a:t>A) 17.7 mV</a:t>
            </a:r>
          </a:p>
        </p:txBody>
      </p:sp>
      <p:pic>
        <p:nvPicPr>
          <p:cNvPr id="51202" name="Picture 2"/>
          <p:cNvPicPr>
            <a:picLocks noChangeAspect="1" noChangeArrowheads="1"/>
          </p:cNvPicPr>
          <p:nvPr/>
        </p:nvPicPr>
        <p:blipFill>
          <a:blip r:embed="rId2"/>
          <a:srcRect/>
          <a:stretch>
            <a:fillRect/>
          </a:stretch>
        </p:blipFill>
        <p:spPr bwMode="auto">
          <a:xfrm>
            <a:off x="6111039" y="2209800"/>
            <a:ext cx="3032961" cy="952500"/>
          </a:xfrm>
          <a:prstGeom prst="rect">
            <a:avLst/>
          </a:prstGeom>
          <a:noFill/>
          <a:ln w="9525">
            <a:noFill/>
            <a:miter lim="800000"/>
            <a:headEnd/>
            <a:tailEnd/>
          </a:ln>
          <a:effectLst/>
        </p:spPr>
      </p:pic>
      <p:sp>
        <p:nvSpPr>
          <p:cNvPr id="6" name="Rectangle 5"/>
          <p:cNvSpPr/>
          <p:nvPr/>
        </p:nvSpPr>
        <p:spPr>
          <a:xfrm>
            <a:off x="304800" y="3962400"/>
            <a:ext cx="5486400" cy="2862322"/>
          </a:xfrm>
          <a:prstGeom prst="rect">
            <a:avLst/>
          </a:prstGeom>
        </p:spPr>
        <p:txBody>
          <a:bodyPr wrap="square">
            <a:spAutoFit/>
          </a:bodyPr>
          <a:lstStyle/>
          <a:p>
            <a:r>
              <a:rPr lang="en-US" dirty="0"/>
              <a:t>T92-Q30. A circuit, with side length </a:t>
            </a:r>
            <a:r>
              <a:rPr lang="en-US" i="1" dirty="0"/>
              <a:t>L = 1.0 m, is pulled toward the right at a constant speed v = </a:t>
            </a:r>
            <a:r>
              <a:rPr lang="en-US" dirty="0"/>
              <a:t>3.0 m/s. At the instant shown in </a:t>
            </a:r>
            <a:r>
              <a:rPr lang="en-US" b="1" dirty="0"/>
              <a:t>Figure 13, the loop is partially in a magnetic field of </a:t>
            </a:r>
            <a:r>
              <a:rPr lang="en-US" dirty="0"/>
              <a:t>magnitude </a:t>
            </a:r>
            <a:r>
              <a:rPr lang="en-US" i="1" dirty="0"/>
              <a:t>B = 5.0 </a:t>
            </a:r>
            <a:r>
              <a:rPr lang="en-US" i="1" dirty="0" err="1"/>
              <a:t>mT</a:t>
            </a:r>
            <a:r>
              <a:rPr lang="en-US" i="1" dirty="0"/>
              <a:t> that is directed into the page. As the circuit moves, an induced current</a:t>
            </a:r>
          </a:p>
          <a:p>
            <a:r>
              <a:rPr lang="en-US" dirty="0"/>
              <a:t>flows through a resistor </a:t>
            </a:r>
            <a:r>
              <a:rPr lang="en-US" i="1" dirty="0"/>
              <a:t>R = 5.0 Ω. What are the magnitude and direction of the induced</a:t>
            </a:r>
          </a:p>
          <a:p>
            <a:r>
              <a:rPr lang="en-US" dirty="0"/>
              <a:t>current?</a:t>
            </a:r>
          </a:p>
          <a:p>
            <a:r>
              <a:rPr lang="en-US" dirty="0"/>
              <a:t>A) 3.0 </a:t>
            </a:r>
            <a:r>
              <a:rPr lang="en-US" dirty="0" err="1"/>
              <a:t>mA</a:t>
            </a:r>
            <a:r>
              <a:rPr lang="en-US" dirty="0"/>
              <a:t>, clockwise</a:t>
            </a:r>
          </a:p>
        </p:txBody>
      </p:sp>
      <p:pic>
        <p:nvPicPr>
          <p:cNvPr id="51203" name="Picture 3"/>
          <p:cNvPicPr>
            <a:picLocks noChangeAspect="1" noChangeArrowheads="1"/>
          </p:cNvPicPr>
          <p:nvPr/>
        </p:nvPicPr>
        <p:blipFill>
          <a:blip r:embed="rId3"/>
          <a:srcRect/>
          <a:stretch>
            <a:fillRect/>
          </a:stretch>
        </p:blipFill>
        <p:spPr bwMode="auto">
          <a:xfrm>
            <a:off x="6124575" y="3962400"/>
            <a:ext cx="3019425" cy="18192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5410200" cy="2585323"/>
          </a:xfrm>
          <a:prstGeom prst="rect">
            <a:avLst/>
          </a:prstGeom>
        </p:spPr>
        <p:txBody>
          <a:bodyPr wrap="square">
            <a:spAutoFit/>
          </a:bodyPr>
          <a:lstStyle/>
          <a:p>
            <a:r>
              <a:rPr lang="en-US" dirty="0"/>
              <a:t>T92-Q29.</a:t>
            </a:r>
          </a:p>
          <a:p>
            <a:r>
              <a:rPr lang="en-US" dirty="0"/>
              <a:t>A circular coil of wire has 25 turns and has a radius of 0.075 m. The coil is located in a variable magnetic field whose behavior is shown on the graph of </a:t>
            </a:r>
            <a:r>
              <a:rPr lang="en-US" b="1" dirty="0"/>
              <a:t>Figure 13. At all times, the </a:t>
            </a:r>
            <a:r>
              <a:rPr lang="en-US" dirty="0"/>
              <a:t>magnetic field is directed perpendicular to the plane of a loop. What is the magnitude of the </a:t>
            </a:r>
            <a:r>
              <a:rPr lang="en-US" dirty="0" err="1"/>
              <a:t>emf</a:t>
            </a:r>
            <a:r>
              <a:rPr lang="en-US" dirty="0"/>
              <a:t> induced in the coil in the time interval from </a:t>
            </a:r>
            <a:r>
              <a:rPr lang="en-US" i="1" dirty="0"/>
              <a:t>t = 5.0 s to 7.5 s?</a:t>
            </a:r>
          </a:p>
          <a:p>
            <a:r>
              <a:rPr lang="en-US" dirty="0"/>
              <a:t>A) 71 mV</a:t>
            </a:r>
          </a:p>
        </p:txBody>
      </p:sp>
      <p:pic>
        <p:nvPicPr>
          <p:cNvPr id="52226" name="Picture 2"/>
          <p:cNvPicPr>
            <a:picLocks noChangeAspect="1" noChangeArrowheads="1"/>
          </p:cNvPicPr>
          <p:nvPr/>
        </p:nvPicPr>
        <p:blipFill>
          <a:blip r:embed="rId2"/>
          <a:srcRect/>
          <a:stretch>
            <a:fillRect/>
          </a:stretch>
        </p:blipFill>
        <p:spPr bwMode="auto">
          <a:xfrm>
            <a:off x="6172200" y="838200"/>
            <a:ext cx="2646154" cy="1947863"/>
          </a:xfrm>
          <a:prstGeom prst="rect">
            <a:avLst/>
          </a:prstGeom>
          <a:noFill/>
          <a:ln w="9525">
            <a:noFill/>
            <a:miter lim="800000"/>
            <a:headEnd/>
            <a:tailEnd/>
          </a:ln>
          <a:effectLst/>
        </p:spPr>
      </p:pic>
      <p:sp>
        <p:nvSpPr>
          <p:cNvPr id="4" name="Rectangle 3"/>
          <p:cNvSpPr/>
          <p:nvPr/>
        </p:nvSpPr>
        <p:spPr>
          <a:xfrm>
            <a:off x="457200" y="3581400"/>
            <a:ext cx="7696200" cy="1200329"/>
          </a:xfrm>
          <a:prstGeom prst="rect">
            <a:avLst/>
          </a:prstGeom>
        </p:spPr>
        <p:txBody>
          <a:bodyPr wrap="square">
            <a:spAutoFit/>
          </a:bodyPr>
          <a:lstStyle/>
          <a:p>
            <a:r>
              <a:rPr lang="en-US" dirty="0"/>
              <a:t>T92-Q30.</a:t>
            </a:r>
          </a:p>
          <a:p>
            <a:r>
              <a:rPr lang="en-US" dirty="0"/>
              <a:t>Two conducting loops carry equal currents </a:t>
            </a:r>
            <a:r>
              <a:rPr lang="en-US" i="1" dirty="0"/>
              <a:t>I in the same direction as shown in </a:t>
            </a:r>
            <a:r>
              <a:rPr lang="en-US" b="1" i="1" dirty="0"/>
              <a:t>Figure 14. If </a:t>
            </a:r>
            <a:r>
              <a:rPr lang="en-US" dirty="0"/>
              <a:t>the current in the upper loop drops to zero, what will happen to the current in the lower loop?</a:t>
            </a:r>
          </a:p>
        </p:txBody>
      </p:sp>
      <p:sp>
        <p:nvSpPr>
          <p:cNvPr id="5" name="Rectangle 4"/>
          <p:cNvSpPr/>
          <p:nvPr/>
        </p:nvSpPr>
        <p:spPr>
          <a:xfrm>
            <a:off x="533400" y="5105400"/>
            <a:ext cx="4572000" cy="1477328"/>
          </a:xfrm>
          <a:prstGeom prst="rect">
            <a:avLst/>
          </a:prstGeom>
        </p:spPr>
        <p:txBody>
          <a:bodyPr>
            <a:spAutoFit/>
          </a:bodyPr>
          <a:lstStyle/>
          <a:p>
            <a:r>
              <a:rPr lang="en-US" dirty="0"/>
              <a:t>A) The current will increase.</a:t>
            </a:r>
          </a:p>
          <a:p>
            <a:r>
              <a:rPr lang="en-US" dirty="0"/>
              <a:t>B) The current will not change.</a:t>
            </a:r>
          </a:p>
          <a:p>
            <a:r>
              <a:rPr lang="en-US" dirty="0"/>
              <a:t>C) The current will drop to zero.</a:t>
            </a:r>
          </a:p>
          <a:p>
            <a:r>
              <a:rPr lang="en-US" dirty="0"/>
              <a:t>D) The current will reverse its direction.</a:t>
            </a:r>
          </a:p>
          <a:p>
            <a:r>
              <a:rPr lang="en-US" dirty="0"/>
              <a:t>E) The current will decrease</a:t>
            </a:r>
          </a:p>
        </p:txBody>
      </p:sp>
      <p:pic>
        <p:nvPicPr>
          <p:cNvPr id="52227" name="Picture 3"/>
          <p:cNvPicPr>
            <a:picLocks noChangeAspect="1" noChangeArrowheads="1"/>
          </p:cNvPicPr>
          <p:nvPr/>
        </p:nvPicPr>
        <p:blipFill>
          <a:blip r:embed="rId3"/>
          <a:srcRect/>
          <a:stretch>
            <a:fillRect/>
          </a:stretch>
        </p:blipFill>
        <p:spPr bwMode="auto">
          <a:xfrm>
            <a:off x="6248400" y="4495800"/>
            <a:ext cx="2533650" cy="20002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77200" cy="1477328"/>
          </a:xfrm>
          <a:prstGeom prst="rect">
            <a:avLst/>
          </a:prstGeom>
        </p:spPr>
        <p:txBody>
          <a:bodyPr wrap="square">
            <a:spAutoFit/>
          </a:bodyPr>
          <a:lstStyle/>
          <a:p>
            <a:r>
              <a:rPr lang="en-US" dirty="0"/>
              <a:t>T83-28: In Dhahran, the total magnetic field of the Earth has been measured to be 0.54 x 10</a:t>
            </a:r>
            <a:r>
              <a:rPr lang="en-US" baseline="30000" dirty="0"/>
              <a:t>-4</a:t>
            </a:r>
            <a:r>
              <a:rPr lang="en-US" dirty="0"/>
              <a:t> T and it points downward at an angle of 53</a:t>
            </a:r>
            <a:r>
              <a:rPr lang="en-US" baseline="30000" dirty="0"/>
              <a:t>0</a:t>
            </a:r>
            <a:r>
              <a:rPr lang="en-US" dirty="0"/>
              <a:t> below the horizontal. What is the magnetic flux through 1.0 m</a:t>
            </a:r>
            <a:r>
              <a:rPr lang="en-US" baseline="30000" dirty="0"/>
              <a:t>2</a:t>
            </a:r>
            <a:r>
              <a:rPr lang="en-US" dirty="0"/>
              <a:t> of ground in Dhahran due to the Earth magnetic field?</a:t>
            </a:r>
          </a:p>
          <a:p>
            <a:r>
              <a:rPr lang="en-US" dirty="0"/>
              <a:t>A) 0.43 x 10</a:t>
            </a:r>
            <a:r>
              <a:rPr lang="en-US" baseline="30000" dirty="0"/>
              <a:t>-4</a:t>
            </a:r>
            <a:r>
              <a:rPr lang="en-US" dirty="0"/>
              <a:t> </a:t>
            </a:r>
            <a:r>
              <a:rPr lang="en-US" dirty="0" err="1"/>
              <a:t>Wb</a:t>
            </a:r>
            <a:endParaRPr lang="en-US" dirty="0"/>
          </a:p>
        </p:txBody>
      </p:sp>
      <p:sp>
        <p:nvSpPr>
          <p:cNvPr id="3" name="Rectangle 2"/>
          <p:cNvSpPr/>
          <p:nvPr/>
        </p:nvSpPr>
        <p:spPr>
          <a:xfrm>
            <a:off x="533400" y="2133600"/>
            <a:ext cx="8229600" cy="2031325"/>
          </a:xfrm>
          <a:prstGeom prst="rect">
            <a:avLst/>
          </a:prstGeom>
        </p:spPr>
        <p:txBody>
          <a:bodyPr wrap="square">
            <a:spAutoFit/>
          </a:bodyPr>
          <a:lstStyle/>
          <a:p>
            <a:r>
              <a:rPr lang="en-US" dirty="0"/>
              <a:t>T83-Q29.</a:t>
            </a:r>
          </a:p>
          <a:p>
            <a:r>
              <a:rPr lang="en-US" dirty="0"/>
              <a:t>A rod (length L=10 cm) moves on two horizontal frictionless conducting rails , as shown in Fig. 10. The magnetic field in the region is directed perpendicular to the plane of the rails and is uniform and constant. If a constant force of 0.60 N moves the bar at a constant velocity of 2.0 m/s, what is the current through the 12 ohm resistor?</a:t>
            </a:r>
          </a:p>
          <a:p>
            <a:r>
              <a:rPr lang="en-US" dirty="0"/>
              <a:t>A) 0.32 A</a:t>
            </a:r>
          </a:p>
        </p:txBody>
      </p:sp>
      <p:sp>
        <p:nvSpPr>
          <p:cNvPr id="4" name="Rectangle 3"/>
          <p:cNvSpPr/>
          <p:nvPr/>
        </p:nvSpPr>
        <p:spPr>
          <a:xfrm>
            <a:off x="533400" y="4343400"/>
            <a:ext cx="7924800" cy="1754326"/>
          </a:xfrm>
          <a:prstGeom prst="rect">
            <a:avLst/>
          </a:prstGeom>
        </p:spPr>
        <p:txBody>
          <a:bodyPr wrap="square">
            <a:spAutoFit/>
          </a:bodyPr>
          <a:lstStyle/>
          <a:p>
            <a:r>
              <a:rPr lang="en-US" dirty="0"/>
              <a:t>T83-Q30.</a:t>
            </a:r>
          </a:p>
          <a:p>
            <a:r>
              <a:rPr lang="en-US" dirty="0"/>
              <a:t>A circular loop of radius 45 cm is moved with a speed of 10 m/s inside a region containing a constant magnetic field of magnitude 0.50 T. If the direction of the magnetic field is perpendicular to plane of the circular loop, what is the magnitude of the induced </a:t>
            </a:r>
            <a:r>
              <a:rPr lang="en-US" dirty="0" err="1"/>
              <a:t>emf</a:t>
            </a:r>
            <a:r>
              <a:rPr lang="en-US" dirty="0"/>
              <a:t> in the circular loop?</a:t>
            </a:r>
          </a:p>
          <a:p>
            <a:r>
              <a:rPr lang="en-US" dirty="0"/>
              <a:t>A) Zero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152400" y="0"/>
            <a:ext cx="8839200" cy="2133600"/>
          </a:xfrm>
          <a:prstGeom prst="rect">
            <a:avLst/>
          </a:prstGeom>
          <a:noFill/>
          <a:ln w="76200">
            <a:noFill/>
            <a:miter lim="800000"/>
            <a:headEnd/>
            <a:tailEnd/>
          </a:ln>
        </p:spPr>
        <p:txBody>
          <a:bodyPr/>
          <a:lstStyle/>
          <a:p>
            <a:r>
              <a:rPr lang="en-US" b="1" dirty="0"/>
              <a:t>Q29. </a:t>
            </a:r>
            <a:r>
              <a:rPr lang="en-US" dirty="0"/>
              <a:t>In the Fig. 2 the magnetic field decreases from 1.0 T to 0.40 T in 1.2 s. A 3.0 cm radius conducting loop with a resistance of 0.010 Ω is perpendicular to </a:t>
            </a:r>
            <a:r>
              <a:rPr lang="en-US" b="1" dirty="0"/>
              <a:t>B</a:t>
            </a:r>
            <a:r>
              <a:rPr lang="en-US" dirty="0"/>
              <a:t>. What are the size and the direction of the current induced in the loop? </a:t>
            </a:r>
          </a:p>
          <a:p>
            <a:r>
              <a:rPr lang="en-US" dirty="0"/>
              <a:t>(</a:t>
            </a:r>
            <a:r>
              <a:rPr lang="en-US" dirty="0" err="1"/>
              <a:t>Ans</a:t>
            </a:r>
            <a:r>
              <a:rPr lang="en-US" dirty="0"/>
              <a:t>: 140 </a:t>
            </a:r>
            <a:r>
              <a:rPr lang="en-US" dirty="0" err="1"/>
              <a:t>mA</a:t>
            </a:r>
            <a:r>
              <a:rPr lang="en-US" dirty="0"/>
              <a:t> and current is clockwise.)</a:t>
            </a:r>
          </a:p>
          <a:p>
            <a:endParaRPr lang="en-US" dirty="0"/>
          </a:p>
          <a:p>
            <a:endParaRPr lang="en-US" dirty="0"/>
          </a:p>
          <a:p>
            <a:endParaRPr lang="en-US" dirty="0"/>
          </a:p>
          <a:p>
            <a:endParaRPr lang="en-US" dirty="0">
              <a:solidFill>
                <a:srgbClr val="0000FF"/>
              </a:solidFill>
            </a:endParaRPr>
          </a:p>
        </p:txBody>
      </p:sp>
      <p:pic>
        <p:nvPicPr>
          <p:cNvPr id="3" name="Picture 2"/>
          <p:cNvPicPr>
            <a:picLocks noChangeAspect="1" noChangeArrowheads="1"/>
          </p:cNvPicPr>
          <p:nvPr/>
        </p:nvPicPr>
        <p:blipFill>
          <a:blip r:embed="rId2" cstate="print"/>
          <a:srcRect/>
          <a:stretch>
            <a:fillRect/>
          </a:stretch>
        </p:blipFill>
        <p:spPr bwMode="auto">
          <a:xfrm>
            <a:off x="152400" y="1338262"/>
            <a:ext cx="8772525" cy="1590675"/>
          </a:xfrm>
          <a:prstGeom prst="rect">
            <a:avLst/>
          </a:prstGeom>
          <a:noFill/>
          <a:ln w="9525">
            <a:noFill/>
            <a:miter lim="800000"/>
            <a:headEnd/>
            <a:tailEnd/>
          </a:ln>
        </p:spPr>
      </p:pic>
      <p:sp>
        <p:nvSpPr>
          <p:cNvPr id="2" name="Rectangle 1"/>
          <p:cNvSpPr/>
          <p:nvPr/>
        </p:nvSpPr>
        <p:spPr>
          <a:xfrm>
            <a:off x="123967" y="3066870"/>
            <a:ext cx="8458200" cy="1200329"/>
          </a:xfrm>
          <a:prstGeom prst="rect">
            <a:avLst/>
          </a:prstGeom>
        </p:spPr>
        <p:txBody>
          <a:bodyPr wrap="square">
            <a:spAutoFit/>
          </a:bodyPr>
          <a:lstStyle/>
          <a:p>
            <a:r>
              <a:rPr lang="en-US" b="1" dirty="0"/>
              <a:t>Q#8.</a:t>
            </a:r>
            <a:r>
              <a:rPr lang="en-US" dirty="0"/>
              <a:t> A flat circular coil has 80 turns of diameter 20 cm with a total resistance of 40 </a:t>
            </a:r>
            <a:r>
              <a:rPr lang="en-US" dirty="0">
                <a:sym typeface="Symbol"/>
              </a:rPr>
              <a:t></a:t>
            </a:r>
            <a:r>
              <a:rPr lang="en-US" dirty="0"/>
              <a:t>. The plane of the coil is perpendicular to a uniform magnetic field. At what rate should the magnetic field change for the power dissipated in the coil to be 2 W? (</a:t>
            </a:r>
            <a:r>
              <a:rPr lang="en-US" dirty="0" err="1"/>
              <a:t>Ans</a:t>
            </a:r>
            <a:r>
              <a:rPr lang="en-US" dirty="0"/>
              <a:t>: 3.6 T/s)</a:t>
            </a:r>
          </a:p>
        </p:txBody>
      </p:sp>
      <p:pic>
        <p:nvPicPr>
          <p:cNvPr id="5" name="Picture 2"/>
          <p:cNvPicPr>
            <a:picLocks noChangeAspect="1" noChangeArrowheads="1"/>
          </p:cNvPicPr>
          <p:nvPr/>
        </p:nvPicPr>
        <p:blipFill>
          <a:blip r:embed="rId3" cstate="print"/>
          <a:srcRect/>
          <a:stretch>
            <a:fillRect/>
          </a:stretch>
        </p:blipFill>
        <p:spPr bwMode="auto">
          <a:xfrm>
            <a:off x="152400" y="4749840"/>
            <a:ext cx="8429767" cy="169858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152400" y="1"/>
            <a:ext cx="87630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Magnet from current </a:t>
            </a: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Arial" pitchFamily="34" charset="0"/>
              </a:rPr>
              <a:t>(</a:t>
            </a:r>
            <a:r>
              <a:rPr lang="en-US" sz="3600" b="1" dirty="0" err="1">
                <a:ln w="11430"/>
                <a:solidFill>
                  <a:srgbClr val="0000FF"/>
                </a:solidFill>
                <a:effectLst>
                  <a:outerShdw blurRad="50800" dist="39000" dir="5460000" algn="tl">
                    <a:srgbClr val="000000">
                      <a:alpha val="38000"/>
                    </a:srgbClr>
                  </a:outerShdw>
                </a:effectLst>
                <a:latin typeface="Comic Sans MS" pitchFamily="66" charset="0"/>
                <a:cs typeface="Arial" pitchFamily="34" charset="0"/>
              </a:rPr>
              <a:t>ch</a:t>
            </a: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Arial" pitchFamily="34" charset="0"/>
              </a:rPr>
              <a:t> 28)</a:t>
            </a:r>
            <a:endParaRPr lang="en-US" sz="3600" b="1" dirty="0">
              <a:ln w="11430"/>
              <a:solidFill>
                <a:srgbClr val="0000FF"/>
              </a:solidFill>
              <a:effectLst>
                <a:outerShdw blurRad="50800" dist="39000" dir="5460000" algn="tl">
                  <a:srgbClr val="000000">
                    <a:alpha val="38000"/>
                  </a:srgbClr>
                </a:outerShdw>
              </a:effectLst>
              <a:latin typeface="Arial" pitchFamily="34" charset="0"/>
              <a:cs typeface="Arial" pitchFamily="34" charset="0"/>
            </a:endParaRPr>
          </a:p>
          <a:p>
            <a:pPr algn="ctr" fontAlgn="auto">
              <a:spcBef>
                <a:spcPts val="0"/>
              </a:spcBef>
              <a:spcAft>
                <a:spcPts val="0"/>
              </a:spcAft>
              <a:defRPr/>
            </a:pP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052" name="Group 85"/>
          <p:cNvGrpSpPr>
            <a:grpSpLocks/>
          </p:cNvGrpSpPr>
          <p:nvPr/>
        </p:nvGrpSpPr>
        <p:grpSpPr bwMode="auto">
          <a:xfrm flipV="1">
            <a:off x="152400" y="4260850"/>
            <a:ext cx="304800" cy="139700"/>
            <a:chOff x="182380" y="4267200"/>
            <a:chExt cx="304800" cy="138660"/>
          </a:xfrm>
        </p:grpSpPr>
        <p:cxnSp>
          <p:nvCxnSpPr>
            <p:cNvPr id="81" name="Straight Connector 80"/>
            <p:cNvCxnSpPr/>
            <p:nvPr/>
          </p:nvCxnSpPr>
          <p:spPr>
            <a:xfrm>
              <a:off x="182380" y="440586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0168" y="4267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3" name="Group 84"/>
          <p:cNvGrpSpPr>
            <a:grpSpLocks/>
          </p:cNvGrpSpPr>
          <p:nvPr/>
        </p:nvGrpSpPr>
        <p:grpSpPr bwMode="auto">
          <a:xfrm>
            <a:off x="227013" y="2279650"/>
            <a:ext cx="2668587" cy="2555875"/>
            <a:chOff x="257330" y="2286000"/>
            <a:chExt cx="2667848" cy="2555823"/>
          </a:xfrm>
        </p:grpSpPr>
        <p:sp>
          <p:nvSpPr>
            <p:cNvPr id="74" name="Freeform 73"/>
            <p:cNvSpPr/>
            <p:nvPr/>
          </p:nvSpPr>
          <p:spPr>
            <a:xfrm>
              <a:off x="258917" y="2286000"/>
              <a:ext cx="2666261" cy="2541536"/>
            </a:xfrm>
            <a:custGeom>
              <a:avLst/>
              <a:gdLst>
                <a:gd name="connsiteX0" fmla="*/ 1004341 w 2585804"/>
                <a:gd name="connsiteY0" fmla="*/ 2555823 h 2555823"/>
                <a:gd name="connsiteX1" fmla="*/ 2503358 w 2585804"/>
                <a:gd name="connsiteY1" fmla="*/ 2495862 h 2555823"/>
                <a:gd name="connsiteX2" fmla="*/ 1499017 w 2585804"/>
                <a:gd name="connsiteY2" fmla="*/ 2330970 h 2555823"/>
                <a:gd name="connsiteX3" fmla="*/ 2503358 w 2585804"/>
                <a:gd name="connsiteY3" fmla="*/ 2300990 h 2555823"/>
                <a:gd name="connsiteX4" fmla="*/ 1499017 w 2585804"/>
                <a:gd name="connsiteY4" fmla="*/ 2181069 h 2555823"/>
                <a:gd name="connsiteX5" fmla="*/ 2503358 w 2585804"/>
                <a:gd name="connsiteY5" fmla="*/ 2121108 h 2555823"/>
                <a:gd name="connsiteX6" fmla="*/ 1484027 w 2585804"/>
                <a:gd name="connsiteY6" fmla="*/ 2031167 h 2555823"/>
                <a:gd name="connsiteX7" fmla="*/ 2503358 w 2585804"/>
                <a:gd name="connsiteY7" fmla="*/ 1926236 h 2555823"/>
                <a:gd name="connsiteX8" fmla="*/ 1484027 w 2585804"/>
                <a:gd name="connsiteY8" fmla="*/ 1836295 h 2555823"/>
                <a:gd name="connsiteX9" fmla="*/ 2503358 w 2585804"/>
                <a:gd name="connsiteY9" fmla="*/ 1731364 h 2555823"/>
                <a:gd name="connsiteX10" fmla="*/ 1484027 w 2585804"/>
                <a:gd name="connsiteY10" fmla="*/ 1626433 h 2555823"/>
                <a:gd name="connsiteX11" fmla="*/ 2488368 w 2585804"/>
                <a:gd name="connsiteY11" fmla="*/ 1506511 h 2555823"/>
                <a:gd name="connsiteX12" fmla="*/ 1469036 w 2585804"/>
                <a:gd name="connsiteY12" fmla="*/ 1371600 h 2555823"/>
                <a:gd name="connsiteX13" fmla="*/ 2518348 w 2585804"/>
                <a:gd name="connsiteY13" fmla="*/ 1266669 h 2555823"/>
                <a:gd name="connsiteX14" fmla="*/ 1499017 w 2585804"/>
                <a:gd name="connsiteY14" fmla="*/ 1131757 h 2555823"/>
                <a:gd name="connsiteX15" fmla="*/ 2518348 w 2585804"/>
                <a:gd name="connsiteY15" fmla="*/ 1041816 h 2555823"/>
                <a:gd name="connsiteX16" fmla="*/ 1499017 w 2585804"/>
                <a:gd name="connsiteY16" fmla="*/ 876924 h 2555823"/>
                <a:gd name="connsiteX17" fmla="*/ 2503358 w 2585804"/>
                <a:gd name="connsiteY17" fmla="*/ 757003 h 2555823"/>
                <a:gd name="connsiteX18" fmla="*/ 1499017 w 2585804"/>
                <a:gd name="connsiteY18" fmla="*/ 607101 h 2555823"/>
                <a:gd name="connsiteX19" fmla="*/ 2503358 w 2585804"/>
                <a:gd name="connsiteY19" fmla="*/ 517160 h 2555823"/>
                <a:gd name="connsiteX20" fmla="*/ 1484027 w 2585804"/>
                <a:gd name="connsiteY20" fmla="*/ 397239 h 2555823"/>
                <a:gd name="connsiteX21" fmla="*/ 2503358 w 2585804"/>
                <a:gd name="connsiteY21" fmla="*/ 307298 h 2555823"/>
                <a:gd name="connsiteX22" fmla="*/ 1484027 w 2585804"/>
                <a:gd name="connsiteY22" fmla="*/ 187377 h 2555823"/>
                <a:gd name="connsiteX23" fmla="*/ 2503358 w 2585804"/>
                <a:gd name="connsiteY23" fmla="*/ 97436 h 2555823"/>
                <a:gd name="connsiteX24" fmla="*/ 1484027 w 2585804"/>
                <a:gd name="connsiteY24" fmla="*/ 7495 h 2555823"/>
                <a:gd name="connsiteX25" fmla="*/ 0 w 2585804"/>
                <a:gd name="connsiteY25" fmla="*/ 52465 h 255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85804" h="2555823">
                  <a:moveTo>
                    <a:pt x="1004341" y="2555823"/>
                  </a:moveTo>
                  <a:cubicBezTo>
                    <a:pt x="1712626" y="2544580"/>
                    <a:pt x="2420912" y="2533337"/>
                    <a:pt x="2503358" y="2495862"/>
                  </a:cubicBezTo>
                  <a:cubicBezTo>
                    <a:pt x="2585804" y="2458387"/>
                    <a:pt x="1499017" y="2363449"/>
                    <a:pt x="1499017" y="2330970"/>
                  </a:cubicBezTo>
                  <a:cubicBezTo>
                    <a:pt x="1499017" y="2298491"/>
                    <a:pt x="2503358" y="2325973"/>
                    <a:pt x="2503358" y="2300990"/>
                  </a:cubicBezTo>
                  <a:cubicBezTo>
                    <a:pt x="2503358" y="2276007"/>
                    <a:pt x="1499017" y="2211049"/>
                    <a:pt x="1499017" y="2181069"/>
                  </a:cubicBezTo>
                  <a:cubicBezTo>
                    <a:pt x="1499017" y="2151089"/>
                    <a:pt x="2505856" y="2146092"/>
                    <a:pt x="2503358" y="2121108"/>
                  </a:cubicBezTo>
                  <a:cubicBezTo>
                    <a:pt x="2500860" y="2096124"/>
                    <a:pt x="1484027" y="2063646"/>
                    <a:pt x="1484027" y="2031167"/>
                  </a:cubicBezTo>
                  <a:cubicBezTo>
                    <a:pt x="1484027" y="1998688"/>
                    <a:pt x="2503358" y="1958715"/>
                    <a:pt x="2503358" y="1926236"/>
                  </a:cubicBezTo>
                  <a:cubicBezTo>
                    <a:pt x="2503358" y="1893757"/>
                    <a:pt x="1484027" y="1868774"/>
                    <a:pt x="1484027" y="1836295"/>
                  </a:cubicBezTo>
                  <a:cubicBezTo>
                    <a:pt x="1484027" y="1803816"/>
                    <a:pt x="2503358" y="1766341"/>
                    <a:pt x="2503358" y="1731364"/>
                  </a:cubicBezTo>
                  <a:cubicBezTo>
                    <a:pt x="2503358" y="1696387"/>
                    <a:pt x="1486525" y="1663908"/>
                    <a:pt x="1484027" y="1626433"/>
                  </a:cubicBezTo>
                  <a:cubicBezTo>
                    <a:pt x="1481529" y="1588958"/>
                    <a:pt x="2490866" y="1548983"/>
                    <a:pt x="2488368" y="1506511"/>
                  </a:cubicBezTo>
                  <a:cubicBezTo>
                    <a:pt x="2485870" y="1464039"/>
                    <a:pt x="1464039" y="1411574"/>
                    <a:pt x="1469036" y="1371600"/>
                  </a:cubicBezTo>
                  <a:cubicBezTo>
                    <a:pt x="1474033" y="1331626"/>
                    <a:pt x="2513351" y="1306643"/>
                    <a:pt x="2518348" y="1266669"/>
                  </a:cubicBezTo>
                  <a:cubicBezTo>
                    <a:pt x="2523345" y="1226695"/>
                    <a:pt x="1499017" y="1169232"/>
                    <a:pt x="1499017" y="1131757"/>
                  </a:cubicBezTo>
                  <a:cubicBezTo>
                    <a:pt x="1499017" y="1094282"/>
                    <a:pt x="2518348" y="1084288"/>
                    <a:pt x="2518348" y="1041816"/>
                  </a:cubicBezTo>
                  <a:cubicBezTo>
                    <a:pt x="2518348" y="999344"/>
                    <a:pt x="1501515" y="924393"/>
                    <a:pt x="1499017" y="876924"/>
                  </a:cubicBezTo>
                  <a:cubicBezTo>
                    <a:pt x="1496519" y="829455"/>
                    <a:pt x="2503358" y="801973"/>
                    <a:pt x="2503358" y="757003"/>
                  </a:cubicBezTo>
                  <a:cubicBezTo>
                    <a:pt x="2503358" y="712033"/>
                    <a:pt x="1499017" y="647075"/>
                    <a:pt x="1499017" y="607101"/>
                  </a:cubicBezTo>
                  <a:cubicBezTo>
                    <a:pt x="1499017" y="567127"/>
                    <a:pt x="2505856" y="552137"/>
                    <a:pt x="2503358" y="517160"/>
                  </a:cubicBezTo>
                  <a:cubicBezTo>
                    <a:pt x="2500860" y="482183"/>
                    <a:pt x="1484027" y="432216"/>
                    <a:pt x="1484027" y="397239"/>
                  </a:cubicBezTo>
                  <a:cubicBezTo>
                    <a:pt x="1484027" y="362262"/>
                    <a:pt x="2503358" y="342275"/>
                    <a:pt x="2503358" y="307298"/>
                  </a:cubicBezTo>
                  <a:cubicBezTo>
                    <a:pt x="2503358" y="272321"/>
                    <a:pt x="1484027" y="222354"/>
                    <a:pt x="1484027" y="187377"/>
                  </a:cubicBezTo>
                  <a:cubicBezTo>
                    <a:pt x="1484027" y="152400"/>
                    <a:pt x="2503358" y="127416"/>
                    <a:pt x="2503358" y="97436"/>
                  </a:cubicBezTo>
                  <a:cubicBezTo>
                    <a:pt x="2503358" y="67456"/>
                    <a:pt x="1901253" y="14990"/>
                    <a:pt x="1484027" y="7495"/>
                  </a:cubicBezTo>
                  <a:cubicBezTo>
                    <a:pt x="1066801" y="0"/>
                    <a:pt x="533400" y="26232"/>
                    <a:pt x="0" y="5246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6" name="Straight Connector 75"/>
            <p:cNvCxnSpPr/>
            <p:nvPr/>
          </p:nvCxnSpPr>
          <p:spPr>
            <a:xfrm rot="16200000" flipH="1">
              <a:off x="-657061" y="3262303"/>
              <a:ext cx="1904961" cy="76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a:off x="314464" y="4406857"/>
              <a:ext cx="980803" cy="434966"/>
            </a:xfrm>
            <a:custGeom>
              <a:avLst/>
              <a:gdLst>
                <a:gd name="connsiteX0" fmla="*/ 0 w 989351"/>
                <a:gd name="connsiteY0" fmla="*/ 0 h 434715"/>
                <a:gd name="connsiteX1" fmla="*/ 0 w 989351"/>
                <a:gd name="connsiteY1" fmla="*/ 299803 h 434715"/>
                <a:gd name="connsiteX2" fmla="*/ 0 w 989351"/>
                <a:gd name="connsiteY2" fmla="*/ 434715 h 434715"/>
                <a:gd name="connsiteX3" fmla="*/ 989351 w 989351"/>
                <a:gd name="connsiteY3" fmla="*/ 419725 h 434715"/>
                <a:gd name="connsiteX0" fmla="*/ 0 w 980607"/>
                <a:gd name="connsiteY0" fmla="*/ 0 h 434715"/>
                <a:gd name="connsiteX1" fmla="*/ 0 w 980607"/>
                <a:gd name="connsiteY1" fmla="*/ 299803 h 434715"/>
                <a:gd name="connsiteX2" fmla="*/ 0 w 980607"/>
                <a:gd name="connsiteY2" fmla="*/ 434715 h 434715"/>
                <a:gd name="connsiteX3" fmla="*/ 980607 w 980607"/>
                <a:gd name="connsiteY3" fmla="*/ 317292 h 434715"/>
              </a:gdLst>
              <a:ahLst/>
              <a:cxnLst>
                <a:cxn ang="0">
                  <a:pos x="connsiteX0" y="connsiteY0"/>
                </a:cxn>
                <a:cxn ang="0">
                  <a:pos x="connsiteX1" y="connsiteY1"/>
                </a:cxn>
                <a:cxn ang="0">
                  <a:pos x="connsiteX2" y="connsiteY2"/>
                </a:cxn>
                <a:cxn ang="0">
                  <a:pos x="connsiteX3" y="connsiteY3"/>
                </a:cxn>
              </a:cxnLst>
              <a:rect l="l" t="t" r="r" b="b"/>
              <a:pathLst>
                <a:path w="980607" h="434715">
                  <a:moveTo>
                    <a:pt x="0" y="0"/>
                  </a:moveTo>
                  <a:lnTo>
                    <a:pt x="0" y="299803"/>
                  </a:lnTo>
                  <a:lnTo>
                    <a:pt x="0" y="434715"/>
                  </a:lnTo>
                  <a:lnTo>
                    <a:pt x="980607" y="31729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181" name="Straight Connector 180"/>
          <p:cNvCxnSpPr/>
          <p:nvPr/>
        </p:nvCxnSpPr>
        <p:spPr>
          <a:xfrm>
            <a:off x="1203325" y="4718050"/>
            <a:ext cx="150813" cy="1031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 name="Group 231"/>
          <p:cNvGrpSpPr>
            <a:grpSpLocks/>
          </p:cNvGrpSpPr>
          <p:nvPr/>
        </p:nvGrpSpPr>
        <p:grpSpPr bwMode="auto">
          <a:xfrm>
            <a:off x="1949450" y="2309813"/>
            <a:ext cx="534988" cy="2501900"/>
            <a:chOff x="1979951" y="2315641"/>
            <a:chExt cx="534649" cy="2501537"/>
          </a:xfrm>
        </p:grpSpPr>
        <p:cxnSp>
          <p:nvCxnSpPr>
            <p:cNvPr id="206" name="Straight Arrow Connector 205"/>
            <p:cNvCxnSpPr/>
            <p:nvPr/>
          </p:nvCxnSpPr>
          <p:spPr>
            <a:xfrm>
              <a:off x="1981538" y="4815590"/>
              <a:ext cx="152303"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2209993" y="4252110"/>
              <a:ext cx="152303" cy="158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2133841" y="3596567"/>
              <a:ext cx="152303"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2133841" y="2436273"/>
              <a:ext cx="152303" cy="158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10800000">
              <a:off x="2362297" y="3961639"/>
              <a:ext cx="152303"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rot="10800000">
              <a:off x="2362297" y="4509248"/>
              <a:ext cx="152303" cy="158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10800000">
              <a:off x="2209993" y="3231495"/>
              <a:ext cx="152303"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10800000">
              <a:off x="2209993" y="2742616"/>
              <a:ext cx="152303"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10800000">
              <a:off x="1979951" y="2315641"/>
              <a:ext cx="152303" cy="158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214"/>
          <p:cNvGrpSpPr>
            <a:grpSpLocks/>
          </p:cNvGrpSpPr>
          <p:nvPr/>
        </p:nvGrpSpPr>
        <p:grpSpPr bwMode="auto">
          <a:xfrm>
            <a:off x="103188" y="333375"/>
            <a:ext cx="4392612" cy="6553200"/>
            <a:chOff x="102976" y="333530"/>
            <a:chExt cx="4392824" cy="6553199"/>
          </a:xfrm>
        </p:grpSpPr>
        <p:grpSp>
          <p:nvGrpSpPr>
            <p:cNvPr id="2068" name="Group 202"/>
            <p:cNvGrpSpPr>
              <a:grpSpLocks/>
            </p:cNvGrpSpPr>
            <p:nvPr/>
          </p:nvGrpSpPr>
          <p:grpSpPr bwMode="auto">
            <a:xfrm>
              <a:off x="102976" y="333530"/>
              <a:ext cx="4392824" cy="6553199"/>
              <a:chOff x="102976" y="333530"/>
              <a:chExt cx="4392824" cy="6553199"/>
            </a:xfrm>
          </p:grpSpPr>
          <p:grpSp>
            <p:nvGrpSpPr>
              <p:cNvPr id="2071" name="Group 178"/>
              <p:cNvGrpSpPr>
                <a:grpSpLocks/>
              </p:cNvGrpSpPr>
              <p:nvPr/>
            </p:nvGrpSpPr>
            <p:grpSpPr bwMode="auto">
              <a:xfrm>
                <a:off x="102976" y="4932302"/>
                <a:ext cx="4382527" cy="1954427"/>
                <a:chOff x="-86497" y="4979773"/>
                <a:chExt cx="4382527" cy="1954427"/>
              </a:xfrm>
            </p:grpSpPr>
            <p:grpSp>
              <p:nvGrpSpPr>
                <p:cNvPr id="2106" name="Group 166"/>
                <p:cNvGrpSpPr>
                  <a:grpSpLocks/>
                </p:cNvGrpSpPr>
                <p:nvPr/>
              </p:nvGrpSpPr>
              <p:grpSpPr bwMode="auto">
                <a:xfrm>
                  <a:off x="-86497" y="4979773"/>
                  <a:ext cx="2199502" cy="1940011"/>
                  <a:chOff x="-86497" y="4979773"/>
                  <a:chExt cx="2199502" cy="1940011"/>
                </a:xfrm>
              </p:grpSpPr>
              <p:sp>
                <p:nvSpPr>
                  <p:cNvPr id="159" name="Freeform 158"/>
                  <p:cNvSpPr/>
                  <p:nvPr/>
                </p:nvSpPr>
                <p:spPr>
                  <a:xfrm flipH="1">
                    <a:off x="2061494" y="5054600"/>
                    <a:ext cx="55566" cy="1803400"/>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1" name="Freeform 160"/>
                  <p:cNvSpPr/>
                  <p:nvPr/>
                </p:nvSpPr>
                <p:spPr>
                  <a:xfrm>
                    <a:off x="753330" y="5054600"/>
                    <a:ext cx="1125592" cy="1779588"/>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 name="Freeform 162"/>
                  <p:cNvSpPr/>
                  <p:nvPr/>
                </p:nvSpPr>
                <p:spPr>
                  <a:xfrm>
                    <a:off x="-86497" y="4979988"/>
                    <a:ext cx="1866990" cy="154463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4" name="Freeform 163"/>
                  <p:cNvSpPr/>
                  <p:nvPr/>
                </p:nvSpPr>
                <p:spPr>
                  <a:xfrm>
                    <a:off x="1780493" y="5054600"/>
                    <a:ext cx="212735" cy="186531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6" name="Freeform 165"/>
                  <p:cNvSpPr/>
                  <p:nvPr/>
                </p:nvSpPr>
                <p:spPr>
                  <a:xfrm>
                    <a:off x="1385186" y="5041900"/>
                    <a:ext cx="546126"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7" name="Straight Arrow Connector 166"/>
                  <p:cNvCxnSpPr/>
                  <p:nvPr/>
                </p:nvCxnSpPr>
                <p:spPr>
                  <a:xfrm flipV="1">
                    <a:off x="839060" y="6172200"/>
                    <a:ext cx="152407" cy="762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flipH="1" flipV="1">
                    <a:off x="991471" y="6476996"/>
                    <a:ext cx="152400" cy="152407"/>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flipH="1" flipV="1">
                    <a:off x="1562998" y="6362698"/>
                    <a:ext cx="152400" cy="76204"/>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flipH="1" flipV="1">
                    <a:off x="1878925" y="6356350"/>
                    <a:ext cx="74612" cy="14289"/>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flipH="1" flipV="1">
                    <a:off x="2036890" y="6325394"/>
                    <a:ext cx="152400" cy="1588"/>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07" name="Group 167"/>
                <p:cNvGrpSpPr>
                  <a:grpSpLocks/>
                </p:cNvGrpSpPr>
                <p:nvPr/>
              </p:nvGrpSpPr>
              <p:grpSpPr bwMode="auto">
                <a:xfrm flipH="1">
                  <a:off x="2220095" y="4994189"/>
                  <a:ext cx="2075935" cy="1940011"/>
                  <a:chOff x="-86497" y="4979773"/>
                  <a:chExt cx="2075935" cy="1940011"/>
                </a:xfrm>
              </p:grpSpPr>
              <p:sp>
                <p:nvSpPr>
                  <p:cNvPr id="142" name="Freeform 141"/>
                  <p:cNvSpPr/>
                  <p:nvPr/>
                </p:nvSpPr>
                <p:spPr>
                  <a:xfrm>
                    <a:off x="752558" y="5054472"/>
                    <a:ext cx="1125592" cy="177958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4" name="Freeform 143"/>
                  <p:cNvSpPr/>
                  <p:nvPr/>
                </p:nvSpPr>
                <p:spPr>
                  <a:xfrm>
                    <a:off x="-87269" y="4979859"/>
                    <a:ext cx="1866990" cy="1544638"/>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7" name="Freeform 146"/>
                  <p:cNvSpPr/>
                  <p:nvPr/>
                </p:nvSpPr>
                <p:spPr>
                  <a:xfrm>
                    <a:off x="1779721" y="5054472"/>
                    <a:ext cx="209560" cy="1865312"/>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1" name="Freeform 150"/>
                  <p:cNvSpPr/>
                  <p:nvPr/>
                </p:nvSpPr>
                <p:spPr>
                  <a:xfrm>
                    <a:off x="1384414" y="5041772"/>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2" name="Straight Arrow Connector 151"/>
                  <p:cNvCxnSpPr/>
                  <p:nvPr/>
                </p:nvCxnSpPr>
                <p:spPr>
                  <a:xfrm flipV="1">
                    <a:off x="852576" y="6187947"/>
                    <a:ext cx="152407" cy="762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flipH="1" flipV="1">
                    <a:off x="990699" y="6476868"/>
                    <a:ext cx="152400" cy="152407"/>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562226" y="6362570"/>
                    <a:ext cx="152400" cy="76204"/>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flipH="1" flipV="1">
                    <a:off x="1874977" y="6356222"/>
                    <a:ext cx="74613" cy="14289"/>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072" name="Group 179"/>
              <p:cNvGrpSpPr>
                <a:grpSpLocks/>
              </p:cNvGrpSpPr>
              <p:nvPr/>
            </p:nvGrpSpPr>
            <p:grpSpPr bwMode="auto">
              <a:xfrm flipV="1">
                <a:off x="113273" y="333530"/>
                <a:ext cx="4382527" cy="1954427"/>
                <a:chOff x="-86497" y="4979773"/>
                <a:chExt cx="4382527" cy="1954427"/>
              </a:xfrm>
            </p:grpSpPr>
            <p:grpSp>
              <p:nvGrpSpPr>
                <p:cNvPr id="2086" name="Group 166"/>
                <p:cNvGrpSpPr>
                  <a:grpSpLocks/>
                </p:cNvGrpSpPr>
                <p:nvPr/>
              </p:nvGrpSpPr>
              <p:grpSpPr bwMode="auto">
                <a:xfrm>
                  <a:off x="-86497" y="4979773"/>
                  <a:ext cx="2199502" cy="1940011"/>
                  <a:chOff x="-86497" y="4979773"/>
                  <a:chExt cx="2199502" cy="1940011"/>
                </a:xfrm>
              </p:grpSpPr>
              <p:sp>
                <p:nvSpPr>
                  <p:cNvPr id="128" name="Freeform 127"/>
                  <p:cNvSpPr/>
                  <p:nvPr/>
                </p:nvSpPr>
                <p:spPr>
                  <a:xfrm flipH="1">
                    <a:off x="2057546" y="5054600"/>
                    <a:ext cx="55566" cy="1803400"/>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2558" y="5054600"/>
                    <a:ext cx="1125592" cy="177958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69" y="4979987"/>
                    <a:ext cx="1866990" cy="1544638"/>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9721" y="5054600"/>
                    <a:ext cx="209560" cy="1865312"/>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2" name="Freeform 131"/>
                  <p:cNvSpPr/>
                  <p:nvPr/>
                </p:nvSpPr>
                <p:spPr>
                  <a:xfrm>
                    <a:off x="1384414" y="5041900"/>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3" name="Straight Arrow Connector 132"/>
                  <p:cNvCxnSpPr/>
                  <p:nvPr/>
                </p:nvCxnSpPr>
                <p:spPr>
                  <a:xfrm flipV="1">
                    <a:off x="838288" y="6172200"/>
                    <a:ext cx="152407"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flipH="1" flipV="1">
                    <a:off x="990699" y="6476996"/>
                    <a:ext cx="152400" cy="15240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flipH="1" flipV="1">
                    <a:off x="1574927" y="6362698"/>
                    <a:ext cx="152400" cy="7620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rot="5400000" flipH="1" flipV="1">
                    <a:off x="1874976" y="6356349"/>
                    <a:ext cx="74613" cy="1428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flipH="1" flipV="1">
                    <a:off x="2032943" y="6325393"/>
                    <a:ext cx="152400" cy="15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87" name="Group 167"/>
                <p:cNvGrpSpPr>
                  <a:grpSpLocks/>
                </p:cNvGrpSpPr>
                <p:nvPr/>
              </p:nvGrpSpPr>
              <p:grpSpPr bwMode="auto">
                <a:xfrm flipH="1">
                  <a:off x="2220095" y="4994189"/>
                  <a:ext cx="2075935" cy="1940011"/>
                  <a:chOff x="-86497" y="4979773"/>
                  <a:chExt cx="2075935" cy="1940011"/>
                </a:xfrm>
              </p:grpSpPr>
              <p:sp>
                <p:nvSpPr>
                  <p:cNvPr id="119" name="Freeform 118"/>
                  <p:cNvSpPr/>
                  <p:nvPr/>
                </p:nvSpPr>
                <p:spPr>
                  <a:xfrm>
                    <a:off x="753330" y="5054471"/>
                    <a:ext cx="1125592" cy="1779588"/>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6497" y="4979859"/>
                    <a:ext cx="1866990" cy="154463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80493" y="5054471"/>
                    <a:ext cx="209560" cy="186531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 name="Freeform 122"/>
                  <p:cNvSpPr/>
                  <p:nvPr/>
                </p:nvSpPr>
                <p:spPr>
                  <a:xfrm>
                    <a:off x="1385186" y="5041771"/>
                    <a:ext cx="542951" cy="1803400"/>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4" name="Straight Arrow Connector 123"/>
                  <p:cNvCxnSpPr/>
                  <p:nvPr/>
                </p:nvCxnSpPr>
                <p:spPr>
                  <a:xfrm flipV="1">
                    <a:off x="839060" y="6184771"/>
                    <a:ext cx="152407"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978770" y="6476867"/>
                    <a:ext cx="152400" cy="15240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flipH="1" flipV="1">
                    <a:off x="1575699" y="6362569"/>
                    <a:ext cx="152400" cy="7620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87656" y="6357015"/>
                    <a:ext cx="74612" cy="1270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073" name="Group 181"/>
              <p:cNvGrpSpPr>
                <a:grpSpLocks/>
              </p:cNvGrpSpPr>
              <p:nvPr/>
            </p:nvGrpSpPr>
            <p:grpSpPr bwMode="auto">
              <a:xfrm>
                <a:off x="347475" y="2053558"/>
                <a:ext cx="4010439" cy="2975642"/>
                <a:chOff x="347475" y="2053558"/>
                <a:chExt cx="4010439" cy="2975642"/>
              </a:xfrm>
            </p:grpSpPr>
            <p:sp>
              <p:nvSpPr>
                <p:cNvPr id="111" name="Freeform 110"/>
                <p:cNvSpPr/>
                <p:nvPr/>
              </p:nvSpPr>
              <p:spPr>
                <a:xfrm>
                  <a:off x="769758" y="2095655"/>
                  <a:ext cx="1141467" cy="2854325"/>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2" name="Straight Arrow Connector 111"/>
                <p:cNvCxnSpPr>
                  <a:endCxn id="111" idx="1"/>
                </p:cNvCxnSpPr>
                <p:nvPr/>
              </p:nvCxnSpPr>
              <p:spPr>
                <a:xfrm rot="16200000" flipH="1">
                  <a:off x="744358" y="3438681"/>
                  <a:ext cx="55563" cy="4762"/>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flipH="1">
                  <a:off x="2676438" y="2052793"/>
                  <a:ext cx="1216084" cy="2954337"/>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9" name="Straight Arrow Connector 108"/>
                <p:cNvCxnSpPr>
                  <a:endCxn id="107" idx="1"/>
                </p:cNvCxnSpPr>
                <p:nvPr/>
              </p:nvCxnSpPr>
              <p:spPr>
                <a:xfrm rot="5400000">
                  <a:off x="3843308" y="3424393"/>
                  <a:ext cx="92075" cy="635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1284133" y="2108355"/>
                  <a:ext cx="666782" cy="2879725"/>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350638" y="2116293"/>
                  <a:ext cx="1590752" cy="2913062"/>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3" name="Straight Arrow Connector 102"/>
                <p:cNvCxnSpPr>
                  <a:endCxn id="100" idx="1"/>
                </p:cNvCxnSpPr>
                <p:nvPr/>
              </p:nvCxnSpPr>
              <p:spPr>
                <a:xfrm rot="5400000">
                  <a:off x="1201584" y="3354543"/>
                  <a:ext cx="184150" cy="19051"/>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264913" y="3537105"/>
                  <a:ext cx="184150" cy="19051"/>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flipH="1">
                  <a:off x="2657387" y="2084543"/>
                  <a:ext cx="666782" cy="2879725"/>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7" name="Freeform 96"/>
                <p:cNvSpPr/>
                <p:nvPr/>
              </p:nvSpPr>
              <p:spPr>
                <a:xfrm flipH="1">
                  <a:off x="2666912" y="2092480"/>
                  <a:ext cx="1682831" cy="2913063"/>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8" name="Straight Arrow Connector 97"/>
                <p:cNvCxnSpPr>
                  <a:endCxn id="96" idx="1"/>
                </p:cNvCxnSpPr>
                <p:nvPr/>
              </p:nvCxnSpPr>
              <p:spPr>
                <a:xfrm rot="16200000" flipH="1">
                  <a:off x="3224156" y="3330731"/>
                  <a:ext cx="182563" cy="17463"/>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4256876" y="3512499"/>
                  <a:ext cx="182562" cy="19051"/>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069" name="TextBox 204"/>
            <p:cNvSpPr txBox="1">
              <a:spLocks noChangeArrowheads="1"/>
            </p:cNvSpPr>
            <p:nvPr/>
          </p:nvSpPr>
          <p:spPr bwMode="auto">
            <a:xfrm>
              <a:off x="2082114" y="4668679"/>
              <a:ext cx="444352" cy="523220"/>
            </a:xfrm>
            <a:prstGeom prst="rect">
              <a:avLst/>
            </a:prstGeom>
            <a:noFill/>
            <a:ln w="9525">
              <a:noFill/>
              <a:miter lim="800000"/>
              <a:headEnd/>
              <a:tailEnd/>
            </a:ln>
          </p:spPr>
          <p:txBody>
            <a:bodyPr wrap="none">
              <a:spAutoFit/>
            </a:bodyPr>
            <a:lstStyle/>
            <a:p>
              <a:r>
                <a:rPr lang="en-US" sz="2800" b="1">
                  <a:solidFill>
                    <a:srgbClr val="FF0000"/>
                  </a:solidFill>
                </a:rPr>
                <a:t>N</a:t>
              </a:r>
            </a:p>
          </p:txBody>
        </p:sp>
        <p:sp>
          <p:nvSpPr>
            <p:cNvPr id="2070" name="TextBox 208"/>
            <p:cNvSpPr txBox="1">
              <a:spLocks noChangeArrowheads="1"/>
            </p:cNvSpPr>
            <p:nvPr/>
          </p:nvSpPr>
          <p:spPr bwMode="auto">
            <a:xfrm>
              <a:off x="2057400" y="2057400"/>
              <a:ext cx="423514" cy="523220"/>
            </a:xfrm>
            <a:prstGeom prst="rect">
              <a:avLst/>
            </a:prstGeom>
            <a:noFill/>
            <a:ln w="9525">
              <a:noFill/>
              <a:miter lim="800000"/>
              <a:headEnd/>
              <a:tailEnd/>
            </a:ln>
          </p:spPr>
          <p:txBody>
            <a:bodyPr wrap="none">
              <a:spAutoFit/>
            </a:bodyPr>
            <a:lstStyle/>
            <a:p>
              <a:r>
                <a:rPr lang="en-US" sz="2800" b="1">
                  <a:solidFill>
                    <a:srgbClr val="FF0000"/>
                  </a:solidFill>
                </a:rPr>
                <a:t>S</a:t>
              </a:r>
            </a:p>
          </p:txBody>
        </p:sp>
      </p:grpSp>
      <p:grpSp>
        <p:nvGrpSpPr>
          <p:cNvPr id="14" name="Group 217"/>
          <p:cNvGrpSpPr>
            <a:grpSpLocks/>
          </p:cNvGrpSpPr>
          <p:nvPr/>
        </p:nvGrpSpPr>
        <p:grpSpPr bwMode="auto">
          <a:xfrm>
            <a:off x="5062538" y="1293813"/>
            <a:ext cx="2786062" cy="2135187"/>
            <a:chOff x="5063154" y="1294150"/>
            <a:chExt cx="3842721" cy="3458825"/>
          </a:xfrm>
        </p:grpSpPr>
        <p:grpSp>
          <p:nvGrpSpPr>
            <p:cNvPr id="2063" name="Group 235"/>
            <p:cNvGrpSpPr>
              <a:grpSpLocks/>
            </p:cNvGrpSpPr>
            <p:nvPr/>
          </p:nvGrpSpPr>
          <p:grpSpPr bwMode="auto">
            <a:xfrm flipV="1">
              <a:off x="5063154" y="1294150"/>
              <a:ext cx="3842721" cy="3458825"/>
              <a:chOff x="5063154" y="1294150"/>
              <a:chExt cx="3842721" cy="3458825"/>
            </a:xfrm>
          </p:grpSpPr>
          <p:pic>
            <p:nvPicPr>
              <p:cNvPr id="2065" name="Picture 232" descr="Right_hand_rule.png"/>
              <p:cNvPicPr>
                <a:picLocks noChangeAspect="1"/>
              </p:cNvPicPr>
              <p:nvPr/>
            </p:nvPicPr>
            <p:blipFill>
              <a:blip r:embed="rId4" cstate="print"/>
              <a:srcRect/>
              <a:stretch>
                <a:fillRect/>
              </a:stretch>
            </p:blipFill>
            <p:spPr bwMode="auto">
              <a:xfrm>
                <a:off x="5105400" y="1295400"/>
                <a:ext cx="3800475" cy="3457575"/>
              </a:xfrm>
              <a:prstGeom prst="rect">
                <a:avLst/>
              </a:prstGeom>
              <a:noFill/>
              <a:ln w="9525">
                <a:noFill/>
                <a:miter lim="800000"/>
                <a:headEnd/>
                <a:tailEnd/>
              </a:ln>
            </p:spPr>
          </p:pic>
          <p:sp>
            <p:nvSpPr>
              <p:cNvPr id="2066" name="TextBox 233"/>
              <p:cNvSpPr txBox="1">
                <a:spLocks noChangeArrowheads="1"/>
              </p:cNvSpPr>
              <p:nvPr/>
            </p:nvSpPr>
            <p:spPr bwMode="auto">
              <a:xfrm>
                <a:off x="5063154" y="2971800"/>
                <a:ext cx="377026" cy="923330"/>
              </a:xfrm>
              <a:prstGeom prst="rect">
                <a:avLst/>
              </a:prstGeom>
              <a:solidFill>
                <a:schemeClr val="bg1"/>
              </a:solidFill>
              <a:ln w="9525">
                <a:noFill/>
                <a:miter lim="800000"/>
                <a:headEnd/>
                <a:tailEnd/>
              </a:ln>
            </p:spPr>
            <p:txBody>
              <a:bodyPr wrap="none">
                <a:spAutoFit/>
              </a:bodyPr>
              <a:lstStyle/>
              <a:p>
                <a:r>
                  <a:rPr lang="en-US" sz="5400" b="1">
                    <a:solidFill>
                      <a:srgbClr val="0000FF"/>
                    </a:solidFill>
                  </a:rPr>
                  <a:t>I</a:t>
                </a:r>
              </a:p>
            </p:txBody>
          </p:sp>
          <p:sp>
            <p:nvSpPr>
              <p:cNvPr id="2067" name="TextBox 234"/>
              <p:cNvSpPr txBox="1">
                <a:spLocks noChangeArrowheads="1"/>
              </p:cNvSpPr>
              <p:nvPr/>
            </p:nvSpPr>
            <p:spPr bwMode="auto">
              <a:xfrm flipV="1">
                <a:off x="5886364" y="1294150"/>
                <a:ext cx="684803" cy="923330"/>
              </a:xfrm>
              <a:prstGeom prst="rect">
                <a:avLst/>
              </a:prstGeom>
              <a:solidFill>
                <a:schemeClr val="bg1"/>
              </a:solidFill>
              <a:ln w="9525">
                <a:noFill/>
                <a:miter lim="800000"/>
                <a:headEnd/>
                <a:tailEnd/>
              </a:ln>
            </p:spPr>
            <p:txBody>
              <a:bodyPr wrap="none">
                <a:spAutoFit/>
              </a:bodyPr>
              <a:lstStyle/>
              <a:p>
                <a:r>
                  <a:rPr lang="en-US" sz="5400" b="1">
                    <a:solidFill>
                      <a:srgbClr val="FF0000"/>
                    </a:solidFill>
                  </a:rPr>
                  <a:t>B</a:t>
                </a:r>
              </a:p>
            </p:txBody>
          </p:sp>
        </p:grpSp>
        <p:sp>
          <p:nvSpPr>
            <p:cNvPr id="2064" name="TextBox 215"/>
            <p:cNvSpPr txBox="1">
              <a:spLocks noChangeArrowheads="1"/>
            </p:cNvSpPr>
            <p:nvPr/>
          </p:nvSpPr>
          <p:spPr bwMode="auto">
            <a:xfrm>
              <a:off x="7086600" y="1524000"/>
              <a:ext cx="1526380" cy="276999"/>
            </a:xfrm>
            <a:prstGeom prst="rect">
              <a:avLst/>
            </a:prstGeom>
            <a:noFill/>
            <a:ln w="9525">
              <a:noFill/>
              <a:miter lim="800000"/>
              <a:headEnd/>
              <a:tailEnd/>
            </a:ln>
          </p:spPr>
          <p:txBody>
            <a:bodyPr wrap="none">
              <a:spAutoFit/>
            </a:bodyPr>
            <a:lstStyle/>
            <a:p>
              <a:r>
                <a:rPr lang="en-US" sz="1200" b="1">
                  <a:solidFill>
                    <a:srgbClr val="0000FF"/>
                  </a:solidFill>
                </a:rPr>
                <a:t>clockwise current</a:t>
              </a:r>
            </a:p>
          </p:txBody>
        </p:sp>
      </p:grpSp>
      <p:grpSp>
        <p:nvGrpSpPr>
          <p:cNvPr id="16" name="Group 184"/>
          <p:cNvGrpSpPr>
            <a:grpSpLocks/>
          </p:cNvGrpSpPr>
          <p:nvPr/>
        </p:nvGrpSpPr>
        <p:grpSpPr bwMode="auto">
          <a:xfrm>
            <a:off x="5791200" y="4343400"/>
            <a:ext cx="1295400" cy="1828800"/>
            <a:chOff x="228600" y="3963194"/>
            <a:chExt cx="1295400" cy="1828800"/>
          </a:xfrm>
        </p:grpSpPr>
        <p:sp>
          <p:nvSpPr>
            <p:cNvPr id="118" name="Oval 117"/>
            <p:cNvSpPr/>
            <p:nvPr/>
          </p:nvSpPr>
          <p:spPr>
            <a:xfrm>
              <a:off x="228600" y="4342607"/>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reeform 121"/>
            <p:cNvSpPr/>
            <p:nvPr/>
          </p:nvSpPr>
          <p:spPr>
            <a:xfrm>
              <a:off x="1306513" y="4468019"/>
              <a:ext cx="209550" cy="287338"/>
            </a:xfrm>
            <a:custGeom>
              <a:avLst/>
              <a:gdLst>
                <a:gd name="connsiteX0" fmla="*/ 209005 w 209005"/>
                <a:gd name="connsiteY0" fmla="*/ 287383 h 287383"/>
                <a:gd name="connsiteX1" fmla="*/ 156754 w 209005"/>
                <a:gd name="connsiteY1" fmla="*/ 143692 h 287383"/>
                <a:gd name="connsiteX2" fmla="*/ 0 w 209005"/>
                <a:gd name="connsiteY2" fmla="*/ 0 h 287383"/>
              </a:gdLst>
              <a:ahLst/>
              <a:cxnLst>
                <a:cxn ang="0">
                  <a:pos x="connsiteX0" y="connsiteY0"/>
                </a:cxn>
                <a:cxn ang="0">
                  <a:pos x="connsiteX1" y="connsiteY1"/>
                </a:cxn>
                <a:cxn ang="0">
                  <a:pos x="connsiteX2" y="connsiteY2"/>
                </a:cxn>
              </a:cxnLst>
              <a:rect l="l" t="t" r="r" b="b"/>
              <a:pathLst>
                <a:path w="209005" h="287383">
                  <a:moveTo>
                    <a:pt x="209005" y="287383"/>
                  </a:moveTo>
                  <a:cubicBezTo>
                    <a:pt x="200296" y="239486"/>
                    <a:pt x="191588" y="191589"/>
                    <a:pt x="156754" y="143692"/>
                  </a:cubicBezTo>
                  <a:cubicBezTo>
                    <a:pt x="121920" y="95795"/>
                    <a:pt x="60960" y="47897"/>
                    <a:pt x="0" y="0"/>
                  </a:cubicBezTo>
                </a:path>
              </a:pathLst>
            </a:cu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4" name="Freeform 133"/>
            <p:cNvSpPr/>
            <p:nvPr/>
          </p:nvSpPr>
          <p:spPr>
            <a:xfrm>
              <a:off x="236538" y="4702969"/>
              <a:ext cx="76200" cy="325438"/>
            </a:xfrm>
            <a:custGeom>
              <a:avLst/>
              <a:gdLst>
                <a:gd name="connsiteX0" fmla="*/ 10886 w 76201"/>
                <a:gd name="connsiteY0" fmla="*/ 0 h 326571"/>
                <a:gd name="connsiteX1" fmla="*/ 10886 w 76201"/>
                <a:gd name="connsiteY1" fmla="*/ 169817 h 326571"/>
                <a:gd name="connsiteX2" fmla="*/ 76201 w 76201"/>
                <a:gd name="connsiteY2" fmla="*/ 326571 h 326571"/>
              </a:gdLst>
              <a:ahLst/>
              <a:cxnLst>
                <a:cxn ang="0">
                  <a:pos x="connsiteX0" y="connsiteY0"/>
                </a:cxn>
                <a:cxn ang="0">
                  <a:pos x="connsiteX1" y="connsiteY1"/>
                </a:cxn>
                <a:cxn ang="0">
                  <a:pos x="connsiteX2" y="connsiteY2"/>
                </a:cxn>
              </a:cxnLst>
              <a:rect l="l" t="t" r="r" b="b"/>
              <a:pathLst>
                <a:path w="76201" h="326571">
                  <a:moveTo>
                    <a:pt x="10886" y="0"/>
                  </a:moveTo>
                  <a:cubicBezTo>
                    <a:pt x="5443" y="57694"/>
                    <a:pt x="0" y="115389"/>
                    <a:pt x="10886" y="169817"/>
                  </a:cubicBezTo>
                  <a:cubicBezTo>
                    <a:pt x="21772" y="224245"/>
                    <a:pt x="48986" y="275408"/>
                    <a:pt x="76201" y="326571"/>
                  </a:cubicBezTo>
                </a:path>
              </a:pathLst>
            </a:cu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6" name="Straight Arrow Connector 135"/>
            <p:cNvCxnSpPr/>
            <p:nvPr/>
          </p:nvCxnSpPr>
          <p:spPr>
            <a:xfrm rot="5400000">
              <a:off x="1" y="4876006"/>
              <a:ext cx="1828800" cy="317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33" name="Object 20"/>
            <p:cNvGraphicFramePr>
              <a:graphicFrameLocks noChangeAspect="1"/>
            </p:cNvGraphicFramePr>
            <p:nvPr/>
          </p:nvGraphicFramePr>
          <p:xfrm>
            <a:off x="914400" y="5329237"/>
            <a:ext cx="322262" cy="385763"/>
          </p:xfrm>
          <a:graphic>
            <a:graphicData uri="http://schemas.openxmlformats.org/presentationml/2006/ole">
              <mc:AlternateContent xmlns:mc="http://schemas.openxmlformats.org/markup-compatibility/2006">
                <mc:Choice xmlns:v="urn:schemas-microsoft-com:vml" Requires="v">
                  <p:oleObj spid="_x0000_s2051" name="Equation" r:id="rId5" imgW="152280" imgH="203040" progId="Equation.3">
                    <p:embed/>
                  </p:oleObj>
                </mc:Choice>
                <mc:Fallback>
                  <p:oleObj name="Equation" r:id="rId5" imgW="152280" imgH="203040" progId="Equation.3">
                    <p:embed/>
                    <p:pic>
                      <p:nvPicPr>
                        <p:cNvPr id="33"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329237"/>
                          <a:ext cx="322262"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96"/>
          <p:cNvGrpSpPr>
            <a:grpSpLocks/>
          </p:cNvGrpSpPr>
          <p:nvPr/>
        </p:nvGrpSpPr>
        <p:grpSpPr bwMode="auto">
          <a:xfrm>
            <a:off x="228600" y="2286000"/>
            <a:ext cx="2286000" cy="2046288"/>
            <a:chOff x="762000" y="811655"/>
            <a:chExt cx="4300954" cy="2046012"/>
          </a:xfrm>
        </p:grpSpPr>
        <p:grpSp>
          <p:nvGrpSpPr>
            <p:cNvPr id="3097" name="Group 49"/>
            <p:cNvGrpSpPr>
              <a:grpSpLocks/>
            </p:cNvGrpSpPr>
            <p:nvPr/>
          </p:nvGrpSpPr>
          <p:grpSpPr bwMode="auto">
            <a:xfrm>
              <a:off x="762000" y="811655"/>
              <a:ext cx="4115198" cy="2046012"/>
              <a:chOff x="1143000" y="1371600"/>
              <a:chExt cx="4115198" cy="2046012"/>
            </a:xfrm>
          </p:grpSpPr>
          <p:cxnSp>
            <p:nvCxnSpPr>
              <p:cNvPr id="28" name="Straight Arrow Connector 27"/>
              <p:cNvCxnSpPr/>
              <p:nvPr/>
            </p:nvCxnSpPr>
            <p:spPr>
              <a:xfrm flipV="1">
                <a:off x="1143000" y="2971584"/>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100" name="Group 47"/>
              <p:cNvGrpSpPr>
                <a:grpSpLocks/>
              </p:cNvGrpSpPr>
              <p:nvPr/>
            </p:nvGrpSpPr>
            <p:grpSpPr bwMode="auto">
              <a:xfrm>
                <a:off x="1143000" y="1371600"/>
                <a:ext cx="4115198" cy="2046012"/>
                <a:chOff x="1143000" y="1371600"/>
                <a:chExt cx="4115198" cy="2046012"/>
              </a:xfrm>
            </p:grpSpPr>
            <p:cxnSp>
              <p:nvCxnSpPr>
                <p:cNvPr id="30" name="Straight Arrow Connector 29"/>
                <p:cNvCxnSpPr/>
                <p:nvPr/>
              </p:nvCxnSpPr>
              <p:spPr>
                <a:xfrm flipV="1">
                  <a:off x="1143000" y="1371600"/>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143000" y="1676359"/>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143000" y="1981118"/>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143000" y="2285877"/>
                  <a:ext cx="4038118"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143000" y="2666825"/>
                  <a:ext cx="4038118"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20656" y="3352533"/>
                  <a:ext cx="4038118"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098" name="TextBox 58"/>
            <p:cNvSpPr txBox="1">
              <a:spLocks noChangeArrowheads="1"/>
            </p:cNvSpPr>
            <p:nvPr/>
          </p:nvSpPr>
          <p:spPr bwMode="auto">
            <a:xfrm>
              <a:off x="4724400" y="1447800"/>
              <a:ext cx="338554" cy="369332"/>
            </a:xfrm>
            <a:prstGeom prst="rect">
              <a:avLst/>
            </a:prstGeom>
            <a:noFill/>
            <a:ln w="9525">
              <a:noFill/>
              <a:miter lim="800000"/>
              <a:headEnd/>
              <a:tailEnd/>
            </a:ln>
          </p:spPr>
          <p:txBody>
            <a:bodyPr wrap="none">
              <a:spAutoFit/>
            </a:bodyPr>
            <a:lstStyle/>
            <a:p>
              <a:r>
                <a:rPr lang="en-US" b="1" i="1"/>
                <a:t>E</a:t>
              </a:r>
            </a:p>
          </p:txBody>
        </p:sp>
      </p:grpSp>
      <p:sp>
        <p:nvSpPr>
          <p:cNvPr id="24" name="Title 7"/>
          <p:cNvSpPr txBox="1">
            <a:spLocks/>
          </p:cNvSpPr>
          <p:nvPr/>
        </p:nvSpPr>
        <p:spPr>
          <a:xfrm>
            <a:off x="304800" y="152401"/>
            <a:ext cx="8229600" cy="4572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Electric Flux (</a:t>
            </a:r>
            <a:r>
              <a:rPr lang="en-US" sz="3600" b="1" dirty="0" err="1">
                <a:ln w="11430"/>
                <a:solidFill>
                  <a:srgbClr val="0000FF"/>
                </a:solidFill>
                <a:effectLst>
                  <a:outerShdw blurRad="50800" dist="39000" dir="5460000" algn="tl">
                    <a:srgbClr val="000000">
                      <a:alpha val="38000"/>
                    </a:srgbClr>
                  </a:outerShdw>
                </a:effectLst>
                <a:latin typeface="+mj-lt"/>
                <a:ea typeface="+mj-ea"/>
                <a:cs typeface="+mj-cs"/>
              </a:rPr>
              <a:t>ch</a:t>
            </a:r>
            <a:r>
              <a:rPr lang="en-US" sz="3600" b="1" dirty="0">
                <a:ln w="11430"/>
                <a:solidFill>
                  <a:srgbClr val="0000FF"/>
                </a:solidFill>
                <a:effectLst>
                  <a:outerShdw blurRad="50800" dist="39000" dir="5460000" algn="tl">
                    <a:srgbClr val="000000">
                      <a:alpha val="38000"/>
                    </a:srgbClr>
                  </a:outerShdw>
                </a:effectLst>
                <a:latin typeface="+mj-lt"/>
                <a:ea typeface="+mj-ea"/>
                <a:cs typeface="+mj-cs"/>
              </a:rPr>
              <a:t> 23)</a:t>
            </a:r>
          </a:p>
        </p:txBody>
      </p:sp>
      <p:graphicFrame>
        <p:nvGraphicFramePr>
          <p:cNvPr id="34" name="Object 6"/>
          <p:cNvGraphicFramePr>
            <a:graphicFrameLocks noChangeAspect="1"/>
          </p:cNvGraphicFramePr>
          <p:nvPr/>
        </p:nvGraphicFramePr>
        <p:xfrm>
          <a:off x="5876925" y="3238500"/>
          <a:ext cx="1636713" cy="723900"/>
        </p:xfrm>
        <a:graphic>
          <a:graphicData uri="http://schemas.openxmlformats.org/presentationml/2006/ole">
            <mc:AlternateContent xmlns:mc="http://schemas.openxmlformats.org/markup-compatibility/2006">
              <mc:Choice xmlns:v="urn:schemas-microsoft-com:vml" Requires="v">
                <p:oleObj spid="_x0000_s3075" name="Equation" r:id="rId4" imgW="520560" imgH="241200" progId="Equation.3">
                  <p:embed/>
                </p:oleObj>
              </mc:Choice>
              <mc:Fallback>
                <p:oleObj name="Equation" r:id="rId4" imgW="520560" imgH="241200" progId="Equation.3">
                  <p:embed/>
                  <p:pic>
                    <p:nvPicPr>
                      <p:cNvPr id="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3238500"/>
                        <a:ext cx="1636713"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 name="Rectangle 324"/>
          <p:cNvSpPr>
            <a:spLocks noChangeArrowheads="1"/>
          </p:cNvSpPr>
          <p:nvPr/>
        </p:nvSpPr>
        <p:spPr bwMode="auto">
          <a:xfrm>
            <a:off x="3733800" y="914400"/>
            <a:ext cx="3733800" cy="534988"/>
          </a:xfrm>
          <a:prstGeom prst="rect">
            <a:avLst/>
          </a:prstGeom>
          <a:noFill/>
          <a:ln w="9525">
            <a:noFill/>
            <a:miter lim="800000"/>
            <a:headEnd/>
            <a:tailEnd/>
          </a:ln>
        </p:spPr>
        <p:txBody>
          <a:bodyPr>
            <a:spAutoFit/>
          </a:bodyPr>
          <a:lstStyle/>
          <a:p>
            <a:pPr algn="ctr">
              <a:lnSpc>
                <a:spcPct val="90000"/>
              </a:lnSpc>
              <a:buClr>
                <a:schemeClr val="hlink"/>
              </a:buClr>
              <a:defRPr/>
            </a:pPr>
            <a:r>
              <a:rPr lang="en-US" sz="3200" b="1" dirty="0">
                <a:solidFill>
                  <a:srgbClr val="FF0000"/>
                </a:solidFill>
                <a:latin typeface="+mn-lt"/>
              </a:rPr>
              <a:t>Do you remember?</a:t>
            </a:r>
          </a:p>
        </p:txBody>
      </p:sp>
      <p:sp>
        <p:nvSpPr>
          <p:cNvPr id="56" name="Rectangle 55"/>
          <p:cNvSpPr/>
          <p:nvPr/>
        </p:nvSpPr>
        <p:spPr>
          <a:xfrm rot="20247253">
            <a:off x="1444625" y="2044700"/>
            <a:ext cx="1905000" cy="2336800"/>
          </a:xfrm>
          <a:prstGeom prst="rect">
            <a:avLst/>
          </a:prstGeom>
          <a:scene3d>
            <a:camera prst="orthographicFront">
              <a:rot lat="0" lon="18299985" rev="0"/>
            </a:camera>
            <a:lightRig rig="threePt" dir="t"/>
          </a:scene3d>
          <a:sp3d>
            <a:bevelT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79" name="Group 296"/>
          <p:cNvGrpSpPr>
            <a:grpSpLocks/>
          </p:cNvGrpSpPr>
          <p:nvPr/>
        </p:nvGrpSpPr>
        <p:grpSpPr bwMode="auto">
          <a:xfrm>
            <a:off x="2273300" y="2209800"/>
            <a:ext cx="2298700" cy="2046288"/>
            <a:chOff x="737233" y="811655"/>
            <a:chExt cx="4325721" cy="2046012"/>
          </a:xfrm>
        </p:grpSpPr>
        <p:grpSp>
          <p:nvGrpSpPr>
            <p:cNvPr id="3087" name="Group 49"/>
            <p:cNvGrpSpPr>
              <a:grpSpLocks/>
            </p:cNvGrpSpPr>
            <p:nvPr/>
          </p:nvGrpSpPr>
          <p:grpSpPr bwMode="auto">
            <a:xfrm>
              <a:off x="737233" y="811655"/>
              <a:ext cx="4139965" cy="2046012"/>
              <a:chOff x="1118233" y="1371600"/>
              <a:chExt cx="4139965" cy="2046012"/>
            </a:xfrm>
          </p:grpSpPr>
          <p:cxnSp>
            <p:nvCxnSpPr>
              <p:cNvPr id="60" name="Straight Arrow Connector 59"/>
              <p:cNvCxnSpPr/>
              <p:nvPr/>
            </p:nvCxnSpPr>
            <p:spPr>
              <a:xfrm flipV="1">
                <a:off x="1142132" y="2971584"/>
                <a:ext cx="4038932"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090" name="Group 47"/>
              <p:cNvGrpSpPr>
                <a:grpSpLocks/>
              </p:cNvGrpSpPr>
              <p:nvPr/>
            </p:nvGrpSpPr>
            <p:grpSpPr bwMode="auto">
              <a:xfrm>
                <a:off x="1118233" y="1371600"/>
                <a:ext cx="4139965" cy="2046012"/>
                <a:chOff x="1118233" y="1371600"/>
                <a:chExt cx="4139965" cy="2046012"/>
              </a:xfrm>
            </p:grpSpPr>
            <p:cxnSp>
              <p:nvCxnSpPr>
                <p:cNvPr id="62" name="Straight Arrow Connector 61"/>
                <p:cNvCxnSpPr/>
                <p:nvPr/>
              </p:nvCxnSpPr>
              <p:spPr>
                <a:xfrm flipV="1">
                  <a:off x="1118233" y="1371600"/>
                  <a:ext cx="4038932"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118233" y="1676359"/>
                  <a:ext cx="4038932"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142132" y="1981118"/>
                  <a:ext cx="4038932"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1142132" y="2285877"/>
                  <a:ext cx="4038932"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142132" y="2666825"/>
                  <a:ext cx="4038932"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219804" y="3352533"/>
                  <a:ext cx="4038932"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088" name="TextBox 58"/>
            <p:cNvSpPr txBox="1">
              <a:spLocks noChangeArrowheads="1"/>
            </p:cNvSpPr>
            <p:nvPr/>
          </p:nvSpPr>
          <p:spPr bwMode="auto">
            <a:xfrm>
              <a:off x="4724400" y="1447800"/>
              <a:ext cx="338554" cy="369332"/>
            </a:xfrm>
            <a:prstGeom prst="rect">
              <a:avLst/>
            </a:prstGeom>
            <a:noFill/>
            <a:ln w="9525">
              <a:noFill/>
              <a:miter lim="800000"/>
              <a:headEnd/>
              <a:tailEnd/>
            </a:ln>
          </p:spPr>
          <p:txBody>
            <a:bodyPr wrap="none">
              <a:spAutoFit/>
            </a:bodyPr>
            <a:lstStyle/>
            <a:p>
              <a:r>
                <a:rPr lang="en-US" b="1" i="1"/>
                <a:t>E</a:t>
              </a:r>
            </a:p>
          </p:txBody>
        </p:sp>
      </p:grpSp>
      <p:sp>
        <p:nvSpPr>
          <p:cNvPr id="3080" name="TextBox 69"/>
          <p:cNvSpPr txBox="1">
            <a:spLocks noChangeArrowheads="1"/>
          </p:cNvSpPr>
          <p:nvPr/>
        </p:nvSpPr>
        <p:spPr bwMode="auto">
          <a:xfrm>
            <a:off x="3048000" y="2438400"/>
            <a:ext cx="338138" cy="369888"/>
          </a:xfrm>
          <a:prstGeom prst="rect">
            <a:avLst/>
          </a:prstGeom>
          <a:noFill/>
          <a:ln w="9525">
            <a:noFill/>
            <a:miter lim="800000"/>
            <a:headEnd/>
            <a:tailEnd/>
          </a:ln>
        </p:spPr>
        <p:txBody>
          <a:bodyPr wrap="none">
            <a:spAutoFit/>
          </a:bodyPr>
          <a:lstStyle/>
          <a:p>
            <a:r>
              <a:rPr lang="en-US"/>
              <a:t>A</a:t>
            </a:r>
          </a:p>
        </p:txBody>
      </p:sp>
      <p:grpSp>
        <p:nvGrpSpPr>
          <p:cNvPr id="3081" name="Group 22"/>
          <p:cNvGrpSpPr>
            <a:grpSpLocks/>
          </p:cNvGrpSpPr>
          <p:nvPr/>
        </p:nvGrpSpPr>
        <p:grpSpPr bwMode="auto">
          <a:xfrm>
            <a:off x="2295525" y="2708275"/>
            <a:ext cx="838200" cy="584200"/>
            <a:chOff x="2362200" y="2692400"/>
            <a:chExt cx="838200" cy="584200"/>
          </a:xfrm>
        </p:grpSpPr>
        <p:cxnSp>
          <p:nvCxnSpPr>
            <p:cNvPr id="69" name="Straight Arrow Connector 68"/>
            <p:cNvCxnSpPr/>
            <p:nvPr/>
          </p:nvCxnSpPr>
          <p:spPr>
            <a:xfrm flipV="1">
              <a:off x="2362200" y="2692400"/>
              <a:ext cx="838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84" name="Group 72"/>
            <p:cNvGrpSpPr>
              <a:grpSpLocks/>
            </p:cNvGrpSpPr>
            <p:nvPr/>
          </p:nvGrpSpPr>
          <p:grpSpPr bwMode="auto">
            <a:xfrm>
              <a:off x="2590800" y="2819400"/>
              <a:ext cx="541338" cy="457200"/>
              <a:chOff x="3581400" y="2819400"/>
              <a:chExt cx="541506" cy="457200"/>
            </a:xfrm>
          </p:grpSpPr>
          <p:sp>
            <p:nvSpPr>
              <p:cNvPr id="71" name="Arc 70"/>
              <p:cNvSpPr/>
              <p:nvPr/>
            </p:nvSpPr>
            <p:spPr>
              <a:xfrm>
                <a:off x="3581400" y="2971800"/>
                <a:ext cx="228671" cy="304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86" name="TextBox 71"/>
              <p:cNvSpPr txBox="1">
                <a:spLocks noChangeArrowheads="1"/>
              </p:cNvSpPr>
              <p:nvPr/>
            </p:nvSpPr>
            <p:spPr bwMode="auto">
              <a:xfrm>
                <a:off x="3810000" y="2819400"/>
                <a:ext cx="312906" cy="369332"/>
              </a:xfrm>
              <a:prstGeom prst="rect">
                <a:avLst/>
              </a:prstGeom>
              <a:noFill/>
              <a:ln w="9525">
                <a:noFill/>
                <a:miter lim="800000"/>
                <a:headEnd/>
                <a:tailEnd/>
              </a:ln>
            </p:spPr>
            <p:txBody>
              <a:bodyPr wrap="none">
                <a:spAutoFit/>
              </a:bodyPr>
              <a:lstStyle/>
              <a:p>
                <a:r>
                  <a:rPr lang="el-GR"/>
                  <a:t>θ</a:t>
                </a:r>
                <a:endParaRPr lang="en-US"/>
              </a:p>
            </p:txBody>
          </p:sp>
        </p:grpSp>
      </p:grpSp>
      <p:sp>
        <p:nvSpPr>
          <p:cNvPr id="37" name="Rectangle 36"/>
          <p:cNvSpPr>
            <a:spLocks noChangeArrowheads="1"/>
          </p:cNvSpPr>
          <p:nvPr/>
        </p:nvSpPr>
        <p:spPr bwMode="auto">
          <a:xfrm>
            <a:off x="4724400" y="2284413"/>
            <a:ext cx="3733800" cy="534987"/>
          </a:xfrm>
          <a:prstGeom prst="rect">
            <a:avLst/>
          </a:prstGeom>
          <a:noFill/>
          <a:ln w="9525">
            <a:noFill/>
            <a:miter lim="800000"/>
            <a:headEnd/>
            <a:tailEnd/>
          </a:ln>
        </p:spPr>
        <p:txBody>
          <a:bodyPr>
            <a:spAutoFit/>
          </a:bodyPr>
          <a:lstStyle/>
          <a:p>
            <a:pPr algn="ctr">
              <a:lnSpc>
                <a:spcPct val="90000"/>
              </a:lnSpc>
              <a:buClr>
                <a:schemeClr val="hlink"/>
              </a:buClr>
              <a:defRPr/>
            </a:pPr>
            <a:r>
              <a:rPr lang="en-US" sz="3200" b="1" dirty="0">
                <a:solidFill>
                  <a:srgbClr val="0000FF"/>
                </a:solidFill>
                <a:latin typeface="+mn-lt"/>
              </a:rPr>
              <a:t>Electric flux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96"/>
          <p:cNvGrpSpPr>
            <a:grpSpLocks/>
          </p:cNvGrpSpPr>
          <p:nvPr/>
        </p:nvGrpSpPr>
        <p:grpSpPr bwMode="auto">
          <a:xfrm>
            <a:off x="228600" y="2058987"/>
            <a:ext cx="2286000" cy="2046288"/>
            <a:chOff x="762000" y="811655"/>
            <a:chExt cx="4300954" cy="2046012"/>
          </a:xfrm>
        </p:grpSpPr>
        <p:grpSp>
          <p:nvGrpSpPr>
            <p:cNvPr id="4121" name="Group 49"/>
            <p:cNvGrpSpPr>
              <a:grpSpLocks/>
            </p:cNvGrpSpPr>
            <p:nvPr/>
          </p:nvGrpSpPr>
          <p:grpSpPr bwMode="auto">
            <a:xfrm>
              <a:off x="762000" y="811655"/>
              <a:ext cx="4115198" cy="2046012"/>
              <a:chOff x="1143000" y="1371600"/>
              <a:chExt cx="4115198" cy="2046012"/>
            </a:xfrm>
          </p:grpSpPr>
          <p:cxnSp>
            <p:nvCxnSpPr>
              <p:cNvPr id="28" name="Straight Arrow Connector 27"/>
              <p:cNvCxnSpPr/>
              <p:nvPr/>
            </p:nvCxnSpPr>
            <p:spPr>
              <a:xfrm flipV="1">
                <a:off x="1143000" y="2971584"/>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124" name="Group 47"/>
              <p:cNvGrpSpPr>
                <a:grpSpLocks/>
              </p:cNvGrpSpPr>
              <p:nvPr/>
            </p:nvGrpSpPr>
            <p:grpSpPr bwMode="auto">
              <a:xfrm>
                <a:off x="1143000" y="1371600"/>
                <a:ext cx="4115198" cy="2046012"/>
                <a:chOff x="1143000" y="1371600"/>
                <a:chExt cx="4115198" cy="2046012"/>
              </a:xfrm>
            </p:grpSpPr>
            <p:cxnSp>
              <p:nvCxnSpPr>
                <p:cNvPr id="30" name="Straight Arrow Connector 29"/>
                <p:cNvCxnSpPr/>
                <p:nvPr/>
              </p:nvCxnSpPr>
              <p:spPr>
                <a:xfrm flipV="1">
                  <a:off x="1143000" y="1371600"/>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143000" y="1676359"/>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143000" y="1981118"/>
                  <a:ext cx="4038118"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143000" y="2285877"/>
                  <a:ext cx="4038118"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143000" y="2666825"/>
                  <a:ext cx="4038118"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20656" y="3352533"/>
                  <a:ext cx="4038118"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4122" name="TextBox 58"/>
            <p:cNvSpPr txBox="1">
              <a:spLocks noChangeArrowheads="1"/>
            </p:cNvSpPr>
            <p:nvPr/>
          </p:nvSpPr>
          <p:spPr bwMode="auto">
            <a:xfrm>
              <a:off x="4724400" y="1447800"/>
              <a:ext cx="338554" cy="369332"/>
            </a:xfrm>
            <a:prstGeom prst="rect">
              <a:avLst/>
            </a:prstGeom>
            <a:noFill/>
            <a:ln w="9525">
              <a:noFill/>
              <a:miter lim="800000"/>
              <a:headEnd/>
              <a:tailEnd/>
            </a:ln>
          </p:spPr>
          <p:txBody>
            <a:bodyPr wrap="none">
              <a:spAutoFit/>
            </a:bodyPr>
            <a:lstStyle/>
            <a:p>
              <a:r>
                <a:rPr lang="en-US" b="1" i="1"/>
                <a:t>E</a:t>
              </a:r>
            </a:p>
          </p:txBody>
        </p:sp>
      </p:grpSp>
      <p:sp>
        <p:nvSpPr>
          <p:cNvPr id="24" name="Title 7"/>
          <p:cNvSpPr txBox="1">
            <a:spLocks/>
          </p:cNvSpPr>
          <p:nvPr/>
        </p:nvSpPr>
        <p:spPr>
          <a:xfrm>
            <a:off x="304800" y="152401"/>
            <a:ext cx="8229600" cy="4572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Magnetic Flux</a:t>
            </a:r>
          </a:p>
        </p:txBody>
      </p:sp>
      <p:graphicFrame>
        <p:nvGraphicFramePr>
          <p:cNvPr id="34" name="Object 6"/>
          <p:cNvGraphicFramePr>
            <a:graphicFrameLocks noChangeAspect="1"/>
          </p:cNvGraphicFramePr>
          <p:nvPr>
            <p:extLst>
              <p:ext uri="{D42A27DB-BD31-4B8C-83A1-F6EECF244321}">
                <p14:modId xmlns:p14="http://schemas.microsoft.com/office/powerpoint/2010/main" val="1807919185"/>
              </p:ext>
            </p:extLst>
          </p:nvPr>
        </p:nvGraphicFramePr>
        <p:xfrm>
          <a:off x="5895975" y="3163887"/>
          <a:ext cx="1597025" cy="723900"/>
        </p:xfrm>
        <a:graphic>
          <a:graphicData uri="http://schemas.openxmlformats.org/presentationml/2006/ole">
            <mc:AlternateContent xmlns:mc="http://schemas.openxmlformats.org/markup-compatibility/2006">
              <mc:Choice xmlns:v="urn:schemas-microsoft-com:vml" Requires="v">
                <p:oleObj spid="_x0000_s4099" name="Equation" r:id="rId4" imgW="507960" imgH="241200" progId="Equation.3">
                  <p:embed/>
                </p:oleObj>
              </mc:Choice>
              <mc:Fallback>
                <p:oleObj name="Equation" r:id="rId4" imgW="507960" imgH="241200" progId="Equation.3">
                  <p:embed/>
                  <p:pic>
                    <p:nvPicPr>
                      <p:cNvPr id="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3163887"/>
                        <a:ext cx="15970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 name="Rectangle 324"/>
          <p:cNvSpPr>
            <a:spLocks noChangeArrowheads="1"/>
          </p:cNvSpPr>
          <p:nvPr/>
        </p:nvSpPr>
        <p:spPr bwMode="auto">
          <a:xfrm>
            <a:off x="3733800" y="914400"/>
            <a:ext cx="3733800" cy="534987"/>
          </a:xfrm>
          <a:prstGeom prst="rect">
            <a:avLst/>
          </a:prstGeom>
          <a:noFill/>
          <a:ln w="9525">
            <a:noFill/>
            <a:miter lim="800000"/>
            <a:headEnd/>
            <a:tailEnd/>
          </a:ln>
        </p:spPr>
        <p:txBody>
          <a:bodyPr>
            <a:spAutoFit/>
          </a:bodyPr>
          <a:lstStyle/>
          <a:p>
            <a:pPr algn="ctr">
              <a:lnSpc>
                <a:spcPct val="90000"/>
              </a:lnSpc>
              <a:buClr>
                <a:schemeClr val="hlink"/>
              </a:buClr>
              <a:defRPr/>
            </a:pPr>
            <a:r>
              <a:rPr lang="en-US" sz="3200" b="1" dirty="0">
                <a:solidFill>
                  <a:srgbClr val="FF0000"/>
                </a:solidFill>
                <a:latin typeface="+mn-lt"/>
              </a:rPr>
              <a:t>Similarly</a:t>
            </a:r>
          </a:p>
        </p:txBody>
      </p:sp>
      <p:sp>
        <p:nvSpPr>
          <p:cNvPr id="56" name="Rectangle 55"/>
          <p:cNvSpPr/>
          <p:nvPr/>
        </p:nvSpPr>
        <p:spPr>
          <a:xfrm rot="20247253">
            <a:off x="1444625" y="1817687"/>
            <a:ext cx="1905000" cy="2336800"/>
          </a:xfrm>
          <a:prstGeom prst="rect">
            <a:avLst/>
          </a:prstGeom>
          <a:scene3d>
            <a:camera prst="orthographicFront">
              <a:rot lat="0" lon="18299985" rev="0"/>
            </a:camera>
            <a:lightRig rig="threePt" dir="t"/>
          </a:scene3d>
          <a:sp3d>
            <a:bevelT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103" name="Group 296"/>
          <p:cNvGrpSpPr>
            <a:grpSpLocks/>
          </p:cNvGrpSpPr>
          <p:nvPr/>
        </p:nvGrpSpPr>
        <p:grpSpPr bwMode="auto">
          <a:xfrm>
            <a:off x="2273300" y="1982787"/>
            <a:ext cx="2470150" cy="2046288"/>
            <a:chOff x="737233" y="811655"/>
            <a:chExt cx="4648261" cy="2046012"/>
          </a:xfrm>
        </p:grpSpPr>
        <p:grpSp>
          <p:nvGrpSpPr>
            <p:cNvPr id="4111" name="Group 49"/>
            <p:cNvGrpSpPr>
              <a:grpSpLocks/>
            </p:cNvGrpSpPr>
            <p:nvPr/>
          </p:nvGrpSpPr>
          <p:grpSpPr bwMode="auto">
            <a:xfrm>
              <a:off x="737233" y="811655"/>
              <a:ext cx="4139965" cy="2046012"/>
              <a:chOff x="1118233" y="1371600"/>
              <a:chExt cx="4139965" cy="2046012"/>
            </a:xfrm>
          </p:grpSpPr>
          <p:cxnSp>
            <p:nvCxnSpPr>
              <p:cNvPr id="60" name="Straight Arrow Connector 59"/>
              <p:cNvCxnSpPr/>
              <p:nvPr/>
            </p:nvCxnSpPr>
            <p:spPr>
              <a:xfrm flipV="1">
                <a:off x="1142132" y="2971584"/>
                <a:ext cx="4038850"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114" name="Group 47"/>
              <p:cNvGrpSpPr>
                <a:grpSpLocks/>
              </p:cNvGrpSpPr>
              <p:nvPr/>
            </p:nvGrpSpPr>
            <p:grpSpPr bwMode="auto">
              <a:xfrm>
                <a:off x="1118233" y="1371600"/>
                <a:ext cx="4139965" cy="2046012"/>
                <a:chOff x="1118233" y="1371600"/>
                <a:chExt cx="4139965" cy="2046012"/>
              </a:xfrm>
            </p:grpSpPr>
            <p:cxnSp>
              <p:nvCxnSpPr>
                <p:cNvPr id="62" name="Straight Arrow Connector 61"/>
                <p:cNvCxnSpPr/>
                <p:nvPr/>
              </p:nvCxnSpPr>
              <p:spPr>
                <a:xfrm flipV="1">
                  <a:off x="1118233" y="1371600"/>
                  <a:ext cx="4038850"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118233" y="1676359"/>
                  <a:ext cx="4038850"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142132" y="1981118"/>
                  <a:ext cx="4038850" cy="76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1142132" y="2285877"/>
                  <a:ext cx="4038850"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142132" y="2666825"/>
                  <a:ext cx="4038850"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219802" y="3352533"/>
                  <a:ext cx="4038850" cy="65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4112" name="TextBox 58"/>
            <p:cNvSpPr txBox="1">
              <a:spLocks noChangeArrowheads="1"/>
            </p:cNvSpPr>
            <p:nvPr/>
          </p:nvSpPr>
          <p:spPr bwMode="auto">
            <a:xfrm>
              <a:off x="4724400" y="1447800"/>
              <a:ext cx="661094" cy="369282"/>
            </a:xfrm>
            <a:prstGeom prst="rect">
              <a:avLst/>
            </a:prstGeom>
            <a:noFill/>
            <a:ln w="9525">
              <a:noFill/>
              <a:miter lim="800000"/>
              <a:headEnd/>
              <a:tailEnd/>
            </a:ln>
          </p:spPr>
          <p:txBody>
            <a:bodyPr wrap="none">
              <a:spAutoFit/>
            </a:bodyPr>
            <a:lstStyle/>
            <a:p>
              <a:r>
                <a:rPr lang="en-US" b="1" i="1"/>
                <a:t>B</a:t>
              </a:r>
            </a:p>
          </p:txBody>
        </p:sp>
      </p:grpSp>
      <p:sp>
        <p:nvSpPr>
          <p:cNvPr id="4104" name="TextBox 69"/>
          <p:cNvSpPr txBox="1">
            <a:spLocks noChangeArrowheads="1"/>
          </p:cNvSpPr>
          <p:nvPr/>
        </p:nvSpPr>
        <p:spPr bwMode="auto">
          <a:xfrm>
            <a:off x="3048000" y="2211387"/>
            <a:ext cx="338138" cy="369888"/>
          </a:xfrm>
          <a:prstGeom prst="rect">
            <a:avLst/>
          </a:prstGeom>
          <a:noFill/>
          <a:ln w="9525">
            <a:noFill/>
            <a:miter lim="800000"/>
            <a:headEnd/>
            <a:tailEnd/>
          </a:ln>
        </p:spPr>
        <p:txBody>
          <a:bodyPr wrap="none">
            <a:spAutoFit/>
          </a:bodyPr>
          <a:lstStyle/>
          <a:p>
            <a:r>
              <a:rPr lang="en-US"/>
              <a:t>A</a:t>
            </a:r>
          </a:p>
        </p:txBody>
      </p:sp>
      <p:grpSp>
        <p:nvGrpSpPr>
          <p:cNvPr id="4105" name="Group 22"/>
          <p:cNvGrpSpPr>
            <a:grpSpLocks/>
          </p:cNvGrpSpPr>
          <p:nvPr/>
        </p:nvGrpSpPr>
        <p:grpSpPr bwMode="auto">
          <a:xfrm>
            <a:off x="2295525" y="2481262"/>
            <a:ext cx="838200" cy="584200"/>
            <a:chOff x="2362200" y="2692400"/>
            <a:chExt cx="838200" cy="584200"/>
          </a:xfrm>
        </p:grpSpPr>
        <p:cxnSp>
          <p:nvCxnSpPr>
            <p:cNvPr id="69" name="Straight Arrow Connector 68"/>
            <p:cNvCxnSpPr/>
            <p:nvPr/>
          </p:nvCxnSpPr>
          <p:spPr>
            <a:xfrm flipV="1">
              <a:off x="2362200" y="2692400"/>
              <a:ext cx="838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08" name="Group 72"/>
            <p:cNvGrpSpPr>
              <a:grpSpLocks/>
            </p:cNvGrpSpPr>
            <p:nvPr/>
          </p:nvGrpSpPr>
          <p:grpSpPr bwMode="auto">
            <a:xfrm>
              <a:off x="2590800" y="2819400"/>
              <a:ext cx="541338" cy="457200"/>
              <a:chOff x="3581400" y="2819400"/>
              <a:chExt cx="541506" cy="457200"/>
            </a:xfrm>
          </p:grpSpPr>
          <p:sp>
            <p:nvSpPr>
              <p:cNvPr id="71" name="Arc 70"/>
              <p:cNvSpPr/>
              <p:nvPr/>
            </p:nvSpPr>
            <p:spPr>
              <a:xfrm>
                <a:off x="3581400" y="2971800"/>
                <a:ext cx="228671" cy="304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10" name="TextBox 71"/>
              <p:cNvSpPr txBox="1">
                <a:spLocks noChangeArrowheads="1"/>
              </p:cNvSpPr>
              <p:nvPr/>
            </p:nvSpPr>
            <p:spPr bwMode="auto">
              <a:xfrm>
                <a:off x="3810000" y="2819400"/>
                <a:ext cx="312906" cy="369332"/>
              </a:xfrm>
              <a:prstGeom prst="rect">
                <a:avLst/>
              </a:prstGeom>
              <a:noFill/>
              <a:ln w="9525">
                <a:noFill/>
                <a:miter lim="800000"/>
                <a:headEnd/>
                <a:tailEnd/>
              </a:ln>
            </p:spPr>
            <p:txBody>
              <a:bodyPr wrap="none">
                <a:spAutoFit/>
              </a:bodyPr>
              <a:lstStyle/>
              <a:p>
                <a:r>
                  <a:rPr lang="el-GR"/>
                  <a:t>θ</a:t>
                </a:r>
                <a:endParaRPr lang="en-US"/>
              </a:p>
            </p:txBody>
          </p:sp>
        </p:grpSp>
      </p:grpSp>
      <p:sp>
        <p:nvSpPr>
          <p:cNvPr id="37" name="Rectangle 36"/>
          <p:cNvSpPr>
            <a:spLocks noChangeArrowheads="1"/>
          </p:cNvSpPr>
          <p:nvPr/>
        </p:nvSpPr>
        <p:spPr bwMode="auto">
          <a:xfrm>
            <a:off x="4724400" y="2057400"/>
            <a:ext cx="3733800" cy="534987"/>
          </a:xfrm>
          <a:prstGeom prst="rect">
            <a:avLst/>
          </a:prstGeom>
          <a:noFill/>
          <a:ln w="9525">
            <a:noFill/>
            <a:miter lim="800000"/>
            <a:headEnd/>
            <a:tailEnd/>
          </a:ln>
        </p:spPr>
        <p:txBody>
          <a:bodyPr>
            <a:spAutoFit/>
          </a:bodyPr>
          <a:lstStyle/>
          <a:p>
            <a:pPr algn="ctr">
              <a:lnSpc>
                <a:spcPct val="90000"/>
              </a:lnSpc>
              <a:buClr>
                <a:schemeClr val="hlink"/>
              </a:buClr>
              <a:defRPr/>
            </a:pPr>
            <a:r>
              <a:rPr lang="en-US" sz="3200" b="1" dirty="0">
                <a:solidFill>
                  <a:srgbClr val="0000FF"/>
                </a:solidFill>
                <a:latin typeface="+mn-lt"/>
              </a:rPr>
              <a:t>Magnetic flux</a:t>
            </a:r>
          </a:p>
        </p:txBody>
      </p:sp>
      <p:sp>
        <p:nvSpPr>
          <p:cNvPr id="38" name="Rectangle 37"/>
          <p:cNvSpPr/>
          <p:nvPr/>
        </p:nvSpPr>
        <p:spPr>
          <a:xfrm>
            <a:off x="434975" y="4746312"/>
            <a:ext cx="8077200" cy="1477328"/>
          </a:xfrm>
          <a:prstGeom prst="rect">
            <a:avLst/>
          </a:prstGeom>
        </p:spPr>
        <p:txBody>
          <a:bodyPr wrap="square">
            <a:spAutoFit/>
          </a:bodyPr>
          <a:lstStyle/>
          <a:p>
            <a:r>
              <a:rPr lang="en-US" dirty="0"/>
              <a:t>T83-28: In Dhahran, the total magnetic field of the Earth has been measured to be 0.54 x 10</a:t>
            </a:r>
            <a:r>
              <a:rPr lang="en-US" baseline="30000" dirty="0"/>
              <a:t>-4</a:t>
            </a:r>
            <a:r>
              <a:rPr lang="en-US" dirty="0"/>
              <a:t> T and it points downward at an angle of 53</a:t>
            </a:r>
            <a:r>
              <a:rPr lang="en-US" baseline="30000" dirty="0"/>
              <a:t>0</a:t>
            </a:r>
            <a:r>
              <a:rPr lang="en-US" dirty="0"/>
              <a:t> below the horizontal. What is the magnetic flux through 1.0 m</a:t>
            </a:r>
            <a:r>
              <a:rPr lang="en-US" baseline="30000" dirty="0"/>
              <a:t>2</a:t>
            </a:r>
            <a:r>
              <a:rPr lang="en-US" dirty="0"/>
              <a:t> of ground in Dhahran due to the Earth magnetic field?</a:t>
            </a:r>
          </a:p>
          <a:p>
            <a:r>
              <a:rPr lang="en-US" dirty="0"/>
              <a:t>A) 0.43 x 10</a:t>
            </a:r>
            <a:r>
              <a:rPr lang="en-US" baseline="30000" dirty="0"/>
              <a:t>-4</a:t>
            </a:r>
            <a:r>
              <a:rPr lang="en-US" dirty="0"/>
              <a:t> </a:t>
            </a:r>
            <a:r>
              <a:rPr lang="en-US" dirty="0" err="1"/>
              <a:t>Wb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152400" y="76200"/>
            <a:ext cx="87630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Electromagnetic Induction</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5124" name="Group 227"/>
          <p:cNvGrpSpPr>
            <a:grpSpLocks/>
          </p:cNvGrpSpPr>
          <p:nvPr/>
        </p:nvGrpSpPr>
        <p:grpSpPr bwMode="auto">
          <a:xfrm>
            <a:off x="0" y="838200"/>
            <a:ext cx="4876800" cy="3279775"/>
            <a:chOff x="0" y="2133600"/>
            <a:chExt cx="4876802" cy="3279713"/>
          </a:xfrm>
        </p:grpSpPr>
        <p:grpSp>
          <p:nvGrpSpPr>
            <p:cNvPr id="5135" name="Group 106"/>
            <p:cNvGrpSpPr>
              <a:grpSpLocks/>
            </p:cNvGrpSpPr>
            <p:nvPr/>
          </p:nvGrpSpPr>
          <p:grpSpPr bwMode="auto">
            <a:xfrm rot="5400000">
              <a:off x="2237745" y="3098151"/>
              <a:ext cx="378053" cy="1392385"/>
              <a:chOff x="2209800" y="2133600"/>
              <a:chExt cx="838200" cy="2895600"/>
            </a:xfrm>
          </p:grpSpPr>
          <p:sp>
            <p:nvSpPr>
              <p:cNvPr id="146" name="Rectangle 145"/>
              <p:cNvSpPr/>
              <p:nvPr/>
            </p:nvSpPr>
            <p:spPr>
              <a:xfrm>
                <a:off x="2209508" y="2134327"/>
                <a:ext cx="837679" cy="289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7" name="TextBox 103"/>
              <p:cNvSpPr txBox="1">
                <a:spLocks noChangeArrowheads="1"/>
              </p:cNvSpPr>
              <p:nvPr/>
            </p:nvSpPr>
            <p:spPr bwMode="auto">
              <a:xfrm>
                <a:off x="2364679" y="2133600"/>
                <a:ext cx="351378" cy="369332"/>
              </a:xfrm>
              <a:prstGeom prst="rect">
                <a:avLst/>
              </a:prstGeom>
              <a:noFill/>
              <a:ln w="9525">
                <a:noFill/>
                <a:miter lim="800000"/>
                <a:headEnd/>
                <a:tailEnd/>
              </a:ln>
            </p:spPr>
            <p:txBody>
              <a:bodyPr wrap="none">
                <a:spAutoFit/>
              </a:bodyPr>
              <a:lstStyle/>
              <a:p>
                <a:r>
                  <a:rPr lang="en-US"/>
                  <a:t>N</a:t>
                </a:r>
              </a:p>
            </p:txBody>
          </p:sp>
          <p:sp>
            <p:nvSpPr>
              <p:cNvPr id="5228" name="TextBox 105"/>
              <p:cNvSpPr txBox="1">
                <a:spLocks noChangeArrowheads="1"/>
              </p:cNvSpPr>
              <p:nvPr/>
            </p:nvSpPr>
            <p:spPr bwMode="auto">
              <a:xfrm>
                <a:off x="2327819" y="4508009"/>
                <a:ext cx="338554" cy="369332"/>
              </a:xfrm>
              <a:prstGeom prst="rect">
                <a:avLst/>
              </a:prstGeom>
              <a:noFill/>
              <a:ln w="9525">
                <a:noFill/>
                <a:miter lim="800000"/>
                <a:headEnd/>
                <a:tailEnd/>
              </a:ln>
            </p:spPr>
            <p:txBody>
              <a:bodyPr wrap="none">
                <a:spAutoFit/>
              </a:bodyPr>
              <a:lstStyle/>
              <a:p>
                <a:r>
                  <a:rPr lang="en-US"/>
                  <a:t>S</a:t>
                </a:r>
              </a:p>
            </p:txBody>
          </p:sp>
        </p:grpSp>
        <p:grpSp>
          <p:nvGrpSpPr>
            <p:cNvPr id="5136" name="Group 130"/>
            <p:cNvGrpSpPr>
              <a:grpSpLocks/>
            </p:cNvGrpSpPr>
            <p:nvPr/>
          </p:nvGrpSpPr>
          <p:grpSpPr bwMode="auto">
            <a:xfrm rot="5400000">
              <a:off x="2195344" y="2680283"/>
              <a:ext cx="515527" cy="1371774"/>
              <a:chOff x="533400" y="2100649"/>
              <a:chExt cx="1219338" cy="2876422"/>
            </a:xfrm>
          </p:grpSpPr>
          <p:sp>
            <p:nvSpPr>
              <p:cNvPr id="171" name="Freeform 170"/>
              <p:cNvSpPr/>
              <p:nvPr/>
            </p:nvSpPr>
            <p:spPr>
              <a:xfrm>
                <a:off x="533163" y="2101708"/>
                <a:ext cx="1220286" cy="2876059"/>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2" name="Straight Arrow Connector 171"/>
              <p:cNvCxnSpPr>
                <a:endCxn id="171" idx="1"/>
              </p:cNvCxnSpPr>
              <p:nvPr/>
            </p:nvCxnSpPr>
            <p:spPr>
              <a:xfrm rot="16200000" flipH="1">
                <a:off x="508623" y="3457757"/>
                <a:ext cx="56590" cy="7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37" name="Group 141"/>
            <p:cNvGrpSpPr>
              <a:grpSpLocks/>
            </p:cNvGrpSpPr>
            <p:nvPr/>
          </p:nvGrpSpPr>
          <p:grpSpPr bwMode="auto">
            <a:xfrm rot="5400000" flipH="1">
              <a:off x="2175083" y="3532991"/>
              <a:ext cx="549179" cy="1419867"/>
              <a:chOff x="533400" y="2100649"/>
              <a:chExt cx="1217140" cy="2953265"/>
            </a:xfrm>
          </p:grpSpPr>
          <p:sp>
            <p:nvSpPr>
              <p:cNvPr id="177" name="Freeform 176"/>
              <p:cNvSpPr/>
              <p:nvPr/>
            </p:nvSpPr>
            <p:spPr>
              <a:xfrm>
                <a:off x="532366" y="2101646"/>
                <a:ext cx="1217331" cy="295193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8" name="Straight Arrow Connector 177"/>
              <p:cNvCxnSpPr>
                <a:endCxn id="177" idx="1"/>
              </p:cNvCxnSpPr>
              <p:nvPr/>
            </p:nvCxnSpPr>
            <p:spPr>
              <a:xfrm rot="16200000" flipH="1">
                <a:off x="489657" y="3471734"/>
                <a:ext cx="92454" cy="7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38" name="Group 214"/>
            <p:cNvGrpSpPr>
              <a:grpSpLocks/>
            </p:cNvGrpSpPr>
            <p:nvPr/>
          </p:nvGrpSpPr>
          <p:grpSpPr bwMode="auto">
            <a:xfrm rot="5400000">
              <a:off x="1511968" y="3094935"/>
              <a:ext cx="1849454" cy="1415286"/>
              <a:chOff x="98611" y="2088630"/>
              <a:chExt cx="4099810" cy="2944412"/>
            </a:xfrm>
          </p:grpSpPr>
          <p:grpSp>
            <p:nvGrpSpPr>
              <p:cNvPr id="5212" name="Group 208"/>
              <p:cNvGrpSpPr>
                <a:grpSpLocks/>
              </p:cNvGrpSpPr>
              <p:nvPr/>
            </p:nvGrpSpPr>
            <p:grpSpPr bwMode="auto">
              <a:xfrm>
                <a:off x="98611" y="2112453"/>
                <a:ext cx="1693573" cy="2920589"/>
                <a:chOff x="98611" y="2112453"/>
                <a:chExt cx="1693573" cy="2920589"/>
              </a:xfrm>
            </p:grpSpPr>
            <p:sp>
              <p:nvSpPr>
                <p:cNvPr id="186" name="Freeform 185"/>
                <p:cNvSpPr/>
                <p:nvPr/>
              </p:nvSpPr>
              <p:spPr>
                <a:xfrm>
                  <a:off x="1123260" y="2110709"/>
                  <a:ext cx="668619" cy="287995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7" name="Freeform 186"/>
                <p:cNvSpPr/>
                <p:nvPr/>
              </p:nvSpPr>
              <p:spPr>
                <a:xfrm>
                  <a:off x="99216" y="2120615"/>
                  <a:ext cx="1682106" cy="2916280"/>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8" name="Straight Arrow Connector 187"/>
                <p:cNvCxnSpPr>
                  <a:endCxn id="186" idx="1"/>
                </p:cNvCxnSpPr>
                <p:nvPr/>
              </p:nvCxnSpPr>
              <p:spPr>
                <a:xfrm rot="5400000">
                  <a:off x="1042992" y="3360128"/>
                  <a:ext cx="181647" cy="2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24227" y="3543536"/>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13" name="Group 209"/>
              <p:cNvGrpSpPr>
                <a:grpSpLocks/>
              </p:cNvGrpSpPr>
              <p:nvPr/>
            </p:nvGrpSpPr>
            <p:grpSpPr bwMode="auto">
              <a:xfrm flipH="1">
                <a:off x="2498499" y="2088630"/>
                <a:ext cx="1699921" cy="2920590"/>
                <a:chOff x="91191" y="2113005"/>
                <a:chExt cx="1699921" cy="2920590"/>
              </a:xfrm>
            </p:grpSpPr>
            <p:sp>
              <p:nvSpPr>
                <p:cNvPr id="182" name="Freeform 181"/>
                <p:cNvSpPr/>
                <p:nvPr/>
              </p:nvSpPr>
              <p:spPr>
                <a:xfrm>
                  <a:off x="1125302" y="2111964"/>
                  <a:ext cx="665100" cy="2879949"/>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97738" y="2121873"/>
                  <a:ext cx="1682107" cy="291627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4" name="Straight Arrow Connector 183"/>
                <p:cNvCxnSpPr>
                  <a:endCxn id="182" idx="1"/>
                </p:cNvCxnSpPr>
                <p:nvPr/>
              </p:nvCxnSpPr>
              <p:spPr>
                <a:xfrm rot="5400000">
                  <a:off x="1043275" y="3363144"/>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8675" y="3544792"/>
                  <a:ext cx="181647"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139" name="Group 226"/>
            <p:cNvGrpSpPr>
              <a:grpSpLocks/>
            </p:cNvGrpSpPr>
            <p:nvPr/>
          </p:nvGrpSpPr>
          <p:grpSpPr bwMode="auto">
            <a:xfrm>
              <a:off x="0" y="2133600"/>
              <a:ext cx="4876802" cy="3279713"/>
              <a:chOff x="0" y="2133600"/>
              <a:chExt cx="4876802" cy="3279713"/>
            </a:xfrm>
          </p:grpSpPr>
          <p:grpSp>
            <p:nvGrpSpPr>
              <p:cNvPr id="5140" name="Group 178"/>
              <p:cNvGrpSpPr>
                <a:grpSpLocks/>
              </p:cNvGrpSpPr>
              <p:nvPr/>
            </p:nvGrpSpPr>
            <p:grpSpPr bwMode="auto">
              <a:xfrm rot="5400000">
                <a:off x="-99140" y="2893934"/>
                <a:ext cx="1976188" cy="1777908"/>
                <a:chOff x="-86497" y="4979773"/>
                <a:chExt cx="4382527" cy="1954427"/>
              </a:xfrm>
            </p:grpSpPr>
            <p:grpSp>
              <p:nvGrpSpPr>
                <p:cNvPr id="5192" name="Group 166"/>
                <p:cNvGrpSpPr>
                  <a:grpSpLocks/>
                </p:cNvGrpSpPr>
                <p:nvPr/>
              </p:nvGrpSpPr>
              <p:grpSpPr bwMode="auto">
                <a:xfrm>
                  <a:off x="-86497" y="4979773"/>
                  <a:ext cx="2199203" cy="1940137"/>
                  <a:chOff x="-86497" y="4979773"/>
                  <a:chExt cx="2199203" cy="1940137"/>
                </a:xfrm>
              </p:grpSpPr>
              <p:sp>
                <p:nvSpPr>
                  <p:cNvPr id="99" name="Freeform 98"/>
                  <p:cNvSpPr/>
                  <p:nvPr/>
                </p:nvSpPr>
                <p:spPr>
                  <a:xfrm flipH="1">
                    <a:off x="2055684" y="5054710"/>
                    <a:ext cx="56328" cy="1804449"/>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753108" y="5054711"/>
                    <a:ext cx="1123032"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84765" y="4981416"/>
                    <a:ext cx="1862332"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Freeform 101"/>
                  <p:cNvSpPr/>
                  <p:nvPr/>
                </p:nvSpPr>
                <p:spPr>
                  <a:xfrm>
                    <a:off x="1777565" y="5056456"/>
                    <a:ext cx="211229"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Freeform 102"/>
                  <p:cNvSpPr/>
                  <p:nvPr/>
                </p:nvSpPr>
                <p:spPr>
                  <a:xfrm>
                    <a:off x="1383273" y="5040750"/>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4" name="Straight Arrow Connector 103"/>
                  <p:cNvCxnSpPr/>
                  <p:nvPr/>
                </p:nvCxnSpPr>
                <p:spPr>
                  <a:xfrm flipV="1">
                    <a:off x="837599" y="6171584"/>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990517" y="6477187"/>
                    <a:ext cx="151826" cy="154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560836" y="6364087"/>
                    <a:ext cx="151824" cy="774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1874697" y="6356507"/>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2032579" y="6327772"/>
                    <a:ext cx="15182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93" name="Group 167"/>
                <p:cNvGrpSpPr>
                  <a:grpSpLocks/>
                </p:cNvGrpSpPr>
                <p:nvPr/>
              </p:nvGrpSpPr>
              <p:grpSpPr bwMode="auto">
                <a:xfrm flipH="1">
                  <a:off x="2220682" y="4994063"/>
                  <a:ext cx="2075348" cy="1940137"/>
                  <a:chOff x="-86497" y="4979647"/>
                  <a:chExt cx="2075348" cy="1940137"/>
                </a:xfrm>
              </p:grpSpPr>
              <p:sp>
                <p:nvSpPr>
                  <p:cNvPr id="72" name="Freeform 71"/>
                  <p:cNvSpPr/>
                  <p:nvPr/>
                </p:nvSpPr>
                <p:spPr>
                  <a:xfrm>
                    <a:off x="752694" y="5054256"/>
                    <a:ext cx="1123035"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85181" y="4980961"/>
                    <a:ext cx="1865855"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1780675" y="5056002"/>
                    <a:ext cx="207710" cy="1865529"/>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1382862" y="5040295"/>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2" name="Straight Arrow Connector 81"/>
                  <p:cNvCxnSpPr/>
                  <p:nvPr/>
                </p:nvCxnSpPr>
                <p:spPr>
                  <a:xfrm flipV="1">
                    <a:off x="854790" y="6186836"/>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991866" y="6478491"/>
                    <a:ext cx="151826" cy="151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562185" y="6365393"/>
                    <a:ext cx="151824" cy="739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1874287" y="6356051"/>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141" name="Group 179"/>
              <p:cNvGrpSpPr>
                <a:grpSpLocks/>
              </p:cNvGrpSpPr>
              <p:nvPr/>
            </p:nvGrpSpPr>
            <p:grpSpPr bwMode="auto">
              <a:xfrm rot="5400000" flipV="1">
                <a:off x="2974790" y="2873981"/>
                <a:ext cx="1976904" cy="1827121"/>
                <a:chOff x="-86497" y="4979773"/>
                <a:chExt cx="4382527" cy="1954427"/>
              </a:xfrm>
            </p:grpSpPr>
            <p:grpSp>
              <p:nvGrpSpPr>
                <p:cNvPr id="5172" name="Group 166"/>
                <p:cNvGrpSpPr>
                  <a:grpSpLocks/>
                </p:cNvGrpSpPr>
                <p:nvPr/>
              </p:nvGrpSpPr>
              <p:grpSpPr bwMode="auto">
                <a:xfrm>
                  <a:off x="-86497" y="4979773"/>
                  <a:ext cx="2207931" cy="1940138"/>
                  <a:chOff x="-86497" y="4979773"/>
                  <a:chExt cx="2207931" cy="1940138"/>
                </a:xfrm>
              </p:grpSpPr>
              <p:sp>
                <p:nvSpPr>
                  <p:cNvPr id="128" name="Freeform 127"/>
                  <p:cNvSpPr/>
                  <p:nvPr/>
                </p:nvSpPr>
                <p:spPr>
                  <a:xfrm flipH="1">
                    <a:off x="2055946" y="5054391"/>
                    <a:ext cx="56307" cy="1805091"/>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3841" y="5056088"/>
                    <a:ext cx="1122628"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50" y="4981372"/>
                    <a:ext cx="1865179"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7930" y="5054391"/>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Freeform 135"/>
                  <p:cNvSpPr/>
                  <p:nvPr/>
                </p:nvSpPr>
                <p:spPr>
                  <a:xfrm>
                    <a:off x="1383778" y="5040806"/>
                    <a:ext cx="545476"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0" name="Straight Arrow Connector 139"/>
                  <p:cNvCxnSpPr/>
                  <p:nvPr/>
                </p:nvCxnSpPr>
                <p:spPr>
                  <a:xfrm flipV="1">
                    <a:off x="838300" y="6171748"/>
                    <a:ext cx="151327"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88875" y="6479858"/>
                    <a:ext cx="152830" cy="15132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1574822" y="6363979"/>
                    <a:ext cx="152830" cy="77423"/>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874301" y="6358294"/>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2046397" y="6327974"/>
                    <a:ext cx="15283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73" name="Group 167"/>
                <p:cNvGrpSpPr>
                  <a:grpSpLocks/>
                </p:cNvGrpSpPr>
                <p:nvPr/>
              </p:nvGrpSpPr>
              <p:grpSpPr bwMode="auto">
                <a:xfrm flipH="1">
                  <a:off x="2219846" y="4994062"/>
                  <a:ext cx="2076184" cy="1940138"/>
                  <a:chOff x="-86497" y="4979646"/>
                  <a:chExt cx="2076184" cy="1940138"/>
                </a:xfrm>
              </p:grpSpPr>
              <p:sp>
                <p:nvSpPr>
                  <p:cNvPr id="119" name="Freeform 118"/>
                  <p:cNvSpPr/>
                  <p:nvPr/>
                </p:nvSpPr>
                <p:spPr>
                  <a:xfrm>
                    <a:off x="752943" y="5055258"/>
                    <a:ext cx="1122625"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8147" y="4980541"/>
                    <a:ext cx="1865178"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77031" y="5053560"/>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a:off x="1382879" y="5039975"/>
                    <a:ext cx="541957"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3" name="Straight Arrow Connector 122"/>
                  <p:cNvCxnSpPr/>
                  <p:nvPr/>
                </p:nvCxnSpPr>
                <p:spPr>
                  <a:xfrm flipV="1">
                    <a:off x="837405" y="6170918"/>
                    <a:ext cx="151325"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989736" y="6477267"/>
                    <a:ext cx="152830" cy="15484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1573925" y="6363148"/>
                    <a:ext cx="152830" cy="7742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3402" y="6357463"/>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142" name="Group 210"/>
              <p:cNvGrpSpPr>
                <a:grpSpLocks/>
              </p:cNvGrpSpPr>
              <p:nvPr/>
            </p:nvGrpSpPr>
            <p:grpSpPr bwMode="auto">
              <a:xfrm>
                <a:off x="3048000" y="2133600"/>
                <a:ext cx="1217521" cy="3279713"/>
                <a:chOff x="3048000" y="2133600"/>
                <a:chExt cx="1217521" cy="3279713"/>
              </a:xfrm>
            </p:grpSpPr>
            <p:grpSp>
              <p:nvGrpSpPr>
                <p:cNvPr id="5158" name="Group 202"/>
                <p:cNvGrpSpPr>
                  <a:grpSpLocks/>
                </p:cNvGrpSpPr>
                <p:nvPr/>
              </p:nvGrpSpPr>
              <p:grpSpPr bwMode="auto">
                <a:xfrm>
                  <a:off x="3054926" y="2133600"/>
                  <a:ext cx="1210595" cy="1450913"/>
                  <a:chOff x="3054926" y="2133600"/>
                  <a:chExt cx="1210595" cy="1450913"/>
                </a:xfrm>
              </p:grpSpPr>
              <p:sp>
                <p:nvSpPr>
                  <p:cNvPr id="191" name="Freeform 190"/>
                  <p:cNvSpPr/>
                  <p:nvPr/>
                </p:nvSpPr>
                <p:spPr bwMode="auto">
                  <a:xfrm rot="5400000" flipV="1">
                    <a:off x="3121831"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bwMode="auto">
                  <a:xfrm rot="5400000" flipV="1">
                    <a:off x="2933713"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Freeform 196"/>
                  <p:cNvSpPr/>
                  <p:nvPr/>
                </p:nvSpPr>
                <p:spPr bwMode="auto">
                  <a:xfrm rot="5400000" flipV="1">
                    <a:off x="2668602"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9" name="Straight Arrow Connector 198"/>
                  <p:cNvCxnSpPr>
                    <a:stCxn id="191" idx="1"/>
                  </p:cNvCxnSpPr>
                  <p:nvPr/>
                </p:nvCxnSpPr>
                <p:spPr>
                  <a:xfrm rot="5400000" flipH="1" flipV="1">
                    <a:off x="3942558"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3637758"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3523458"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59" name="Group 203"/>
                <p:cNvGrpSpPr>
                  <a:grpSpLocks/>
                </p:cNvGrpSpPr>
                <p:nvPr/>
              </p:nvGrpSpPr>
              <p:grpSpPr bwMode="auto">
                <a:xfrm flipV="1">
                  <a:off x="3048000" y="3962400"/>
                  <a:ext cx="1210595" cy="1450913"/>
                  <a:chOff x="3054926" y="2133600"/>
                  <a:chExt cx="1210595" cy="1450913"/>
                </a:xfrm>
              </p:grpSpPr>
              <p:sp>
                <p:nvSpPr>
                  <p:cNvPr id="205" name="Freeform 204"/>
                  <p:cNvSpPr/>
                  <p:nvPr/>
                </p:nvSpPr>
                <p:spPr bwMode="auto">
                  <a:xfrm rot="5400000" flipV="1">
                    <a:off x="3122407"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 name="Freeform 205"/>
                  <p:cNvSpPr/>
                  <p:nvPr/>
                </p:nvSpPr>
                <p:spPr bwMode="auto">
                  <a:xfrm rot="5400000" flipV="1">
                    <a:off x="2934289"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 name="Freeform 206"/>
                  <p:cNvSpPr/>
                  <p:nvPr/>
                </p:nvSpPr>
                <p:spPr bwMode="auto">
                  <a:xfrm rot="5400000" flipV="1">
                    <a:off x="2669178"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8" name="Straight Arrow Connector 207"/>
                  <p:cNvCxnSpPr/>
                  <p:nvPr/>
                </p:nvCxnSpPr>
                <p:spPr>
                  <a:xfrm rot="5400000" flipH="1" flipV="1">
                    <a:off x="3927260"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3639128"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3508160"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143" name="Group 211"/>
              <p:cNvGrpSpPr>
                <a:grpSpLocks/>
              </p:cNvGrpSpPr>
              <p:nvPr/>
            </p:nvGrpSpPr>
            <p:grpSpPr bwMode="auto">
              <a:xfrm flipH="1">
                <a:off x="533400" y="2133600"/>
                <a:ext cx="1217521" cy="3279713"/>
                <a:chOff x="3048000" y="2133600"/>
                <a:chExt cx="1217521" cy="3279713"/>
              </a:xfrm>
            </p:grpSpPr>
            <p:grpSp>
              <p:nvGrpSpPr>
                <p:cNvPr id="5144" name="Group 202"/>
                <p:cNvGrpSpPr>
                  <a:grpSpLocks/>
                </p:cNvGrpSpPr>
                <p:nvPr/>
              </p:nvGrpSpPr>
              <p:grpSpPr bwMode="auto">
                <a:xfrm>
                  <a:off x="3054926" y="2133600"/>
                  <a:ext cx="1210595" cy="1450913"/>
                  <a:chOff x="3054926" y="2133600"/>
                  <a:chExt cx="1210595" cy="1450913"/>
                </a:xfrm>
              </p:grpSpPr>
              <p:sp>
                <p:nvSpPr>
                  <p:cNvPr id="221" name="Freeform 220"/>
                  <p:cNvSpPr/>
                  <p:nvPr/>
                </p:nvSpPr>
                <p:spPr bwMode="auto">
                  <a:xfrm rot="5400000" flipV="1">
                    <a:off x="3121738"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2" name="Freeform 221"/>
                  <p:cNvSpPr/>
                  <p:nvPr/>
                </p:nvSpPr>
                <p:spPr bwMode="auto">
                  <a:xfrm rot="5400000" flipV="1">
                    <a:off x="2933620"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3" name="Freeform 222"/>
                  <p:cNvSpPr/>
                  <p:nvPr/>
                </p:nvSpPr>
                <p:spPr bwMode="auto">
                  <a:xfrm rot="5400000" flipV="1">
                    <a:off x="2668510"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4" name="Straight Arrow Connector 223"/>
                  <p:cNvCxnSpPr>
                    <a:stCxn id="221" idx="1"/>
                  </p:cNvCxnSpPr>
                  <p:nvPr/>
                </p:nvCxnSpPr>
                <p:spPr>
                  <a:xfrm rot="5400000" flipH="1" flipV="1">
                    <a:off x="3942465"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flipH="1" flipV="1">
                    <a:off x="3637665"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3523366"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45" name="Group 203"/>
                <p:cNvGrpSpPr>
                  <a:grpSpLocks/>
                </p:cNvGrpSpPr>
                <p:nvPr/>
              </p:nvGrpSpPr>
              <p:grpSpPr bwMode="auto">
                <a:xfrm flipV="1">
                  <a:off x="3048000" y="3962400"/>
                  <a:ext cx="1210595" cy="1450913"/>
                  <a:chOff x="3054926" y="2133600"/>
                  <a:chExt cx="1210595" cy="1450913"/>
                </a:xfrm>
              </p:grpSpPr>
              <p:sp>
                <p:nvSpPr>
                  <p:cNvPr id="215" name="Freeform 214"/>
                  <p:cNvSpPr/>
                  <p:nvPr/>
                </p:nvSpPr>
                <p:spPr bwMode="auto">
                  <a:xfrm rot="5400000" flipV="1">
                    <a:off x="3122314"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6" name="Freeform 215"/>
                  <p:cNvSpPr/>
                  <p:nvPr/>
                </p:nvSpPr>
                <p:spPr bwMode="auto">
                  <a:xfrm rot="5400000" flipV="1">
                    <a:off x="2934196"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7" name="Freeform 216"/>
                  <p:cNvSpPr/>
                  <p:nvPr/>
                </p:nvSpPr>
                <p:spPr bwMode="auto">
                  <a:xfrm rot="5400000" flipV="1">
                    <a:off x="2669086"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8" name="Straight Arrow Connector 217"/>
                  <p:cNvCxnSpPr/>
                  <p:nvPr/>
                </p:nvCxnSpPr>
                <p:spPr>
                  <a:xfrm rot="5400000" flipH="1" flipV="1">
                    <a:off x="3927166"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rot="5400000" flipH="1" flipV="1">
                    <a:off x="3639035"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3508067"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5125" name="Group 197"/>
          <p:cNvGrpSpPr>
            <a:grpSpLocks/>
          </p:cNvGrpSpPr>
          <p:nvPr/>
        </p:nvGrpSpPr>
        <p:grpSpPr bwMode="auto">
          <a:xfrm>
            <a:off x="1828800" y="3733800"/>
            <a:ext cx="954088" cy="1512888"/>
            <a:chOff x="1828800" y="5029200"/>
            <a:chExt cx="954107" cy="1512332"/>
          </a:xfrm>
        </p:grpSpPr>
        <p:cxnSp>
          <p:nvCxnSpPr>
            <p:cNvPr id="194" name="Straight Arrow Connector 193"/>
            <p:cNvCxnSpPr/>
            <p:nvPr/>
          </p:nvCxnSpPr>
          <p:spPr>
            <a:xfrm rot="5400000" flipH="1" flipV="1">
              <a:off x="1867107" y="5524303"/>
              <a:ext cx="1066408" cy="76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4" name="TextBox 194"/>
            <p:cNvSpPr txBox="1">
              <a:spLocks noChangeArrowheads="1"/>
            </p:cNvSpPr>
            <p:nvPr/>
          </p:nvSpPr>
          <p:spPr bwMode="auto">
            <a:xfrm>
              <a:off x="1828800" y="6172200"/>
              <a:ext cx="954107" cy="369332"/>
            </a:xfrm>
            <a:prstGeom prst="rect">
              <a:avLst/>
            </a:prstGeom>
            <a:noFill/>
            <a:ln w="9525">
              <a:noFill/>
              <a:miter lim="800000"/>
              <a:headEnd/>
              <a:tailEnd/>
            </a:ln>
          </p:spPr>
          <p:txBody>
            <a:bodyPr wrap="none">
              <a:spAutoFit/>
            </a:bodyPr>
            <a:lstStyle/>
            <a:p>
              <a:r>
                <a:rPr lang="en-US"/>
                <a:t>Magnet</a:t>
              </a:r>
            </a:p>
          </p:txBody>
        </p:sp>
      </p:grpSp>
      <p:grpSp>
        <p:nvGrpSpPr>
          <p:cNvPr id="23" name="Group 210"/>
          <p:cNvGrpSpPr>
            <a:grpSpLocks/>
          </p:cNvGrpSpPr>
          <p:nvPr/>
        </p:nvGrpSpPr>
        <p:grpSpPr bwMode="auto">
          <a:xfrm>
            <a:off x="3810000" y="1447800"/>
            <a:ext cx="1350963" cy="2960688"/>
            <a:chOff x="4989493" y="2743200"/>
            <a:chExt cx="1351652" cy="2960132"/>
          </a:xfrm>
        </p:grpSpPr>
        <p:sp>
          <p:nvSpPr>
            <p:cNvPr id="236" name="Oval 235"/>
            <p:cNvSpPr/>
            <p:nvPr/>
          </p:nvSpPr>
          <p:spPr>
            <a:xfrm>
              <a:off x="5181679" y="2743200"/>
              <a:ext cx="686150" cy="205701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130" name="Group 201"/>
            <p:cNvGrpSpPr>
              <a:grpSpLocks/>
            </p:cNvGrpSpPr>
            <p:nvPr/>
          </p:nvGrpSpPr>
          <p:grpSpPr bwMode="auto">
            <a:xfrm>
              <a:off x="4989493" y="4876800"/>
              <a:ext cx="1351652" cy="826532"/>
              <a:chOff x="1828800" y="4876800"/>
              <a:chExt cx="1351652" cy="826532"/>
            </a:xfrm>
          </p:grpSpPr>
          <p:cxnSp>
            <p:nvCxnSpPr>
              <p:cNvPr id="203" name="Straight Arrow Connector 202"/>
              <p:cNvCxnSpPr/>
              <p:nvPr/>
            </p:nvCxnSpPr>
            <p:spPr>
              <a:xfrm rot="5400000" flipH="1" flipV="1">
                <a:off x="2133941" y="5104930"/>
                <a:ext cx="533300" cy="76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2" name="TextBox 203"/>
              <p:cNvSpPr txBox="1">
                <a:spLocks noChangeArrowheads="1"/>
              </p:cNvSpPr>
              <p:nvPr/>
            </p:nvSpPr>
            <p:spPr bwMode="auto">
              <a:xfrm>
                <a:off x="1828800" y="5334000"/>
                <a:ext cx="1351652" cy="369332"/>
              </a:xfrm>
              <a:prstGeom prst="rect">
                <a:avLst/>
              </a:prstGeom>
              <a:noFill/>
              <a:ln w="9525">
                <a:noFill/>
                <a:miter lim="800000"/>
                <a:headEnd/>
                <a:tailEnd/>
              </a:ln>
            </p:spPr>
            <p:txBody>
              <a:bodyPr wrap="none">
                <a:spAutoFit/>
              </a:bodyPr>
              <a:lstStyle/>
              <a:p>
                <a:r>
                  <a:rPr lang="en-US"/>
                  <a:t>Cupper coil</a:t>
                </a:r>
              </a:p>
            </p:txBody>
          </p:sp>
        </p:grpSp>
      </p:grpSp>
      <p:graphicFrame>
        <p:nvGraphicFramePr>
          <p:cNvPr id="34" name="Object 6"/>
          <p:cNvGraphicFramePr>
            <a:graphicFrameLocks noChangeAspect="1"/>
          </p:cNvGraphicFramePr>
          <p:nvPr/>
        </p:nvGraphicFramePr>
        <p:xfrm>
          <a:off x="6172200" y="3581400"/>
          <a:ext cx="1597025" cy="723900"/>
        </p:xfrm>
        <a:graphic>
          <a:graphicData uri="http://schemas.openxmlformats.org/presentationml/2006/ole">
            <mc:AlternateContent xmlns:mc="http://schemas.openxmlformats.org/markup-compatibility/2006">
              <mc:Choice xmlns:v="urn:schemas-microsoft-com:vml" Requires="v">
                <p:oleObj spid="_x0000_s5123" name="Equation" r:id="rId4" imgW="507960" imgH="241200" progId="Equation.3">
                  <p:embed/>
                </p:oleObj>
              </mc:Choice>
              <mc:Fallback>
                <p:oleObj name="Equation" r:id="rId4" imgW="507960" imgH="241200" progId="Equation.3">
                  <p:embed/>
                  <p:pic>
                    <p:nvPicPr>
                      <p:cNvPr id="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81400"/>
                        <a:ext cx="15970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 name="TextBox 211"/>
          <p:cNvSpPr txBox="1">
            <a:spLocks noChangeArrowheads="1"/>
          </p:cNvSpPr>
          <p:nvPr/>
        </p:nvSpPr>
        <p:spPr bwMode="auto">
          <a:xfrm>
            <a:off x="5410200" y="1676400"/>
            <a:ext cx="3200400" cy="1200150"/>
          </a:xfrm>
          <a:prstGeom prst="rect">
            <a:avLst/>
          </a:prstGeom>
          <a:noFill/>
          <a:ln w="9525">
            <a:noFill/>
            <a:miter lim="800000"/>
            <a:headEnd/>
            <a:tailEnd/>
          </a:ln>
        </p:spPr>
        <p:txBody>
          <a:bodyPr>
            <a:spAutoFit/>
          </a:bodyPr>
          <a:lstStyle/>
          <a:p>
            <a:r>
              <a:rPr lang="en-US" sz="2400" b="1">
                <a:solidFill>
                  <a:srgbClr val="0000FF"/>
                </a:solidFill>
              </a:rPr>
              <a:t>Magnetic filed “B” passes through the coil of area “A”</a:t>
            </a:r>
          </a:p>
        </p:txBody>
      </p:sp>
      <p:sp>
        <p:nvSpPr>
          <p:cNvPr id="213" name="TextBox 212"/>
          <p:cNvSpPr txBox="1">
            <a:spLocks noChangeArrowheads="1"/>
          </p:cNvSpPr>
          <p:nvPr/>
        </p:nvSpPr>
        <p:spPr bwMode="auto">
          <a:xfrm>
            <a:off x="5562600" y="4800600"/>
            <a:ext cx="3200400" cy="1200150"/>
          </a:xfrm>
          <a:prstGeom prst="rect">
            <a:avLst/>
          </a:prstGeom>
          <a:noFill/>
          <a:ln w="9525">
            <a:noFill/>
            <a:miter lim="800000"/>
            <a:headEnd/>
            <a:tailEnd/>
          </a:ln>
        </p:spPr>
        <p:txBody>
          <a:bodyPr>
            <a:spAutoFit/>
          </a:bodyPr>
          <a:lstStyle/>
          <a:p>
            <a:r>
              <a:rPr lang="en-US" sz="2400" b="1" u="sng">
                <a:solidFill>
                  <a:srgbClr val="0000FF"/>
                </a:solidFill>
              </a:rPr>
              <a:t>Flux is constant: </a:t>
            </a:r>
            <a:r>
              <a:rPr lang="en-US" sz="2400" b="1">
                <a:solidFill>
                  <a:srgbClr val="0000FF"/>
                </a:solidFill>
              </a:rPr>
              <a:t>Coil and magnet are at 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152400" y="1"/>
            <a:ext cx="87630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Electromagnetic Induction</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227"/>
          <p:cNvGrpSpPr>
            <a:grpSpLocks/>
          </p:cNvGrpSpPr>
          <p:nvPr/>
        </p:nvGrpSpPr>
        <p:grpSpPr bwMode="auto">
          <a:xfrm>
            <a:off x="66675" y="1066800"/>
            <a:ext cx="4876800" cy="3279775"/>
            <a:chOff x="0" y="2133600"/>
            <a:chExt cx="4876802" cy="3279713"/>
          </a:xfrm>
        </p:grpSpPr>
        <p:grpSp>
          <p:nvGrpSpPr>
            <p:cNvPr id="14435" name="Group 106"/>
            <p:cNvGrpSpPr>
              <a:grpSpLocks/>
            </p:cNvGrpSpPr>
            <p:nvPr/>
          </p:nvGrpSpPr>
          <p:grpSpPr bwMode="auto">
            <a:xfrm rot="5400000">
              <a:off x="2237745" y="3098151"/>
              <a:ext cx="378053" cy="1392385"/>
              <a:chOff x="2209800" y="2133600"/>
              <a:chExt cx="838200" cy="2895600"/>
            </a:xfrm>
          </p:grpSpPr>
          <p:sp>
            <p:nvSpPr>
              <p:cNvPr id="146" name="Rectangle 145"/>
              <p:cNvSpPr/>
              <p:nvPr/>
            </p:nvSpPr>
            <p:spPr>
              <a:xfrm>
                <a:off x="2209508" y="2134327"/>
                <a:ext cx="837679" cy="289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27" name="TextBox 103"/>
              <p:cNvSpPr txBox="1">
                <a:spLocks noChangeArrowheads="1"/>
              </p:cNvSpPr>
              <p:nvPr/>
            </p:nvSpPr>
            <p:spPr bwMode="auto">
              <a:xfrm>
                <a:off x="2438400" y="2133600"/>
                <a:ext cx="351378" cy="369332"/>
              </a:xfrm>
              <a:prstGeom prst="rect">
                <a:avLst/>
              </a:prstGeom>
              <a:noFill/>
              <a:ln w="9525">
                <a:noFill/>
                <a:miter lim="800000"/>
                <a:headEnd/>
                <a:tailEnd/>
              </a:ln>
            </p:spPr>
            <p:txBody>
              <a:bodyPr wrap="none">
                <a:spAutoFit/>
              </a:bodyPr>
              <a:lstStyle/>
              <a:p>
                <a:r>
                  <a:rPr lang="en-US"/>
                  <a:t>N</a:t>
                </a:r>
              </a:p>
            </p:txBody>
          </p:sp>
          <p:sp>
            <p:nvSpPr>
              <p:cNvPr id="14528" name="TextBox 105"/>
              <p:cNvSpPr txBox="1">
                <a:spLocks noChangeArrowheads="1"/>
              </p:cNvSpPr>
              <p:nvPr/>
            </p:nvSpPr>
            <p:spPr bwMode="auto">
              <a:xfrm>
                <a:off x="2438400" y="4659868"/>
                <a:ext cx="338554" cy="369332"/>
              </a:xfrm>
              <a:prstGeom prst="rect">
                <a:avLst/>
              </a:prstGeom>
              <a:noFill/>
              <a:ln w="9525">
                <a:noFill/>
                <a:miter lim="800000"/>
                <a:headEnd/>
                <a:tailEnd/>
              </a:ln>
            </p:spPr>
            <p:txBody>
              <a:bodyPr wrap="none">
                <a:spAutoFit/>
              </a:bodyPr>
              <a:lstStyle/>
              <a:p>
                <a:r>
                  <a:rPr lang="en-US"/>
                  <a:t>S</a:t>
                </a:r>
              </a:p>
            </p:txBody>
          </p:sp>
        </p:grpSp>
        <p:grpSp>
          <p:nvGrpSpPr>
            <p:cNvPr id="14436" name="Group 130"/>
            <p:cNvGrpSpPr>
              <a:grpSpLocks/>
            </p:cNvGrpSpPr>
            <p:nvPr/>
          </p:nvGrpSpPr>
          <p:grpSpPr bwMode="auto">
            <a:xfrm rot="5400000">
              <a:off x="2195344" y="2680283"/>
              <a:ext cx="515527" cy="1371774"/>
              <a:chOff x="533400" y="2100649"/>
              <a:chExt cx="1219338" cy="2876422"/>
            </a:xfrm>
          </p:grpSpPr>
          <p:sp>
            <p:nvSpPr>
              <p:cNvPr id="171" name="Freeform 170"/>
              <p:cNvSpPr/>
              <p:nvPr/>
            </p:nvSpPr>
            <p:spPr>
              <a:xfrm>
                <a:off x="533163" y="2101708"/>
                <a:ext cx="1220286" cy="2876059"/>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2" name="Straight Arrow Connector 171"/>
              <p:cNvCxnSpPr>
                <a:endCxn id="171" idx="1"/>
              </p:cNvCxnSpPr>
              <p:nvPr/>
            </p:nvCxnSpPr>
            <p:spPr>
              <a:xfrm rot="16200000" flipH="1">
                <a:off x="508623" y="3457757"/>
                <a:ext cx="56590" cy="7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437" name="Group 141"/>
            <p:cNvGrpSpPr>
              <a:grpSpLocks/>
            </p:cNvGrpSpPr>
            <p:nvPr/>
          </p:nvGrpSpPr>
          <p:grpSpPr bwMode="auto">
            <a:xfrm rot="5400000" flipH="1">
              <a:off x="2175083" y="3532991"/>
              <a:ext cx="549179" cy="1419867"/>
              <a:chOff x="533400" y="2100649"/>
              <a:chExt cx="1217140" cy="2953265"/>
            </a:xfrm>
          </p:grpSpPr>
          <p:sp>
            <p:nvSpPr>
              <p:cNvPr id="177" name="Freeform 176"/>
              <p:cNvSpPr/>
              <p:nvPr/>
            </p:nvSpPr>
            <p:spPr>
              <a:xfrm>
                <a:off x="532366" y="2101646"/>
                <a:ext cx="1217331" cy="295193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8" name="Straight Arrow Connector 177"/>
              <p:cNvCxnSpPr>
                <a:endCxn id="177" idx="1"/>
              </p:cNvCxnSpPr>
              <p:nvPr/>
            </p:nvCxnSpPr>
            <p:spPr>
              <a:xfrm rot="16200000" flipH="1">
                <a:off x="489657" y="3471734"/>
                <a:ext cx="92454" cy="7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438" name="Group 214"/>
            <p:cNvGrpSpPr>
              <a:grpSpLocks/>
            </p:cNvGrpSpPr>
            <p:nvPr/>
          </p:nvGrpSpPr>
          <p:grpSpPr bwMode="auto">
            <a:xfrm rot="5400000">
              <a:off x="1511968" y="3094935"/>
              <a:ext cx="1849454" cy="1415286"/>
              <a:chOff x="98611" y="2088630"/>
              <a:chExt cx="4099810" cy="2944412"/>
            </a:xfrm>
          </p:grpSpPr>
          <p:grpSp>
            <p:nvGrpSpPr>
              <p:cNvPr id="14512" name="Group 208"/>
              <p:cNvGrpSpPr>
                <a:grpSpLocks/>
              </p:cNvGrpSpPr>
              <p:nvPr/>
            </p:nvGrpSpPr>
            <p:grpSpPr bwMode="auto">
              <a:xfrm>
                <a:off x="98611" y="2112453"/>
                <a:ext cx="1693573" cy="2920589"/>
                <a:chOff x="98611" y="2112453"/>
                <a:chExt cx="1693573" cy="2920589"/>
              </a:xfrm>
            </p:grpSpPr>
            <p:sp>
              <p:nvSpPr>
                <p:cNvPr id="186" name="Freeform 185"/>
                <p:cNvSpPr/>
                <p:nvPr/>
              </p:nvSpPr>
              <p:spPr>
                <a:xfrm>
                  <a:off x="1123260" y="2110709"/>
                  <a:ext cx="668619" cy="287995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7" name="Freeform 186"/>
                <p:cNvSpPr/>
                <p:nvPr/>
              </p:nvSpPr>
              <p:spPr>
                <a:xfrm>
                  <a:off x="99216" y="2120615"/>
                  <a:ext cx="1682106" cy="2916280"/>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8" name="Straight Arrow Connector 187"/>
                <p:cNvCxnSpPr>
                  <a:endCxn id="186" idx="1"/>
                </p:cNvCxnSpPr>
                <p:nvPr/>
              </p:nvCxnSpPr>
              <p:spPr>
                <a:xfrm rot="5400000">
                  <a:off x="1042992" y="3360128"/>
                  <a:ext cx="181647" cy="2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24227" y="3543536"/>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513" name="Group 209"/>
              <p:cNvGrpSpPr>
                <a:grpSpLocks/>
              </p:cNvGrpSpPr>
              <p:nvPr/>
            </p:nvGrpSpPr>
            <p:grpSpPr bwMode="auto">
              <a:xfrm flipH="1">
                <a:off x="2498499" y="2088630"/>
                <a:ext cx="1699921" cy="2920590"/>
                <a:chOff x="91191" y="2113005"/>
                <a:chExt cx="1699921" cy="2920590"/>
              </a:xfrm>
            </p:grpSpPr>
            <p:sp>
              <p:nvSpPr>
                <p:cNvPr id="182" name="Freeform 181"/>
                <p:cNvSpPr/>
                <p:nvPr/>
              </p:nvSpPr>
              <p:spPr>
                <a:xfrm>
                  <a:off x="1125302" y="2111964"/>
                  <a:ext cx="665100" cy="2879949"/>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97738" y="2121873"/>
                  <a:ext cx="1682107" cy="291627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4" name="Straight Arrow Connector 183"/>
                <p:cNvCxnSpPr>
                  <a:endCxn id="182" idx="1"/>
                </p:cNvCxnSpPr>
                <p:nvPr/>
              </p:nvCxnSpPr>
              <p:spPr>
                <a:xfrm rot="5400000">
                  <a:off x="1043275" y="3363144"/>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8675" y="3544792"/>
                  <a:ext cx="181647"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4439" name="Group 226"/>
            <p:cNvGrpSpPr>
              <a:grpSpLocks/>
            </p:cNvGrpSpPr>
            <p:nvPr/>
          </p:nvGrpSpPr>
          <p:grpSpPr bwMode="auto">
            <a:xfrm>
              <a:off x="0" y="2133600"/>
              <a:ext cx="4876802" cy="3279713"/>
              <a:chOff x="0" y="2133600"/>
              <a:chExt cx="4876802" cy="3279713"/>
            </a:xfrm>
          </p:grpSpPr>
          <p:grpSp>
            <p:nvGrpSpPr>
              <p:cNvPr id="14440" name="Group 178"/>
              <p:cNvGrpSpPr>
                <a:grpSpLocks/>
              </p:cNvGrpSpPr>
              <p:nvPr/>
            </p:nvGrpSpPr>
            <p:grpSpPr bwMode="auto">
              <a:xfrm rot="5400000">
                <a:off x="-99140" y="2893934"/>
                <a:ext cx="1976188" cy="1777908"/>
                <a:chOff x="-86497" y="4979773"/>
                <a:chExt cx="4382527" cy="1954427"/>
              </a:xfrm>
            </p:grpSpPr>
            <p:grpSp>
              <p:nvGrpSpPr>
                <p:cNvPr id="14492" name="Group 166"/>
                <p:cNvGrpSpPr>
                  <a:grpSpLocks/>
                </p:cNvGrpSpPr>
                <p:nvPr/>
              </p:nvGrpSpPr>
              <p:grpSpPr bwMode="auto">
                <a:xfrm>
                  <a:off x="-86497" y="4979773"/>
                  <a:ext cx="2199203" cy="1940137"/>
                  <a:chOff x="-86497" y="4979773"/>
                  <a:chExt cx="2199203" cy="1940137"/>
                </a:xfrm>
              </p:grpSpPr>
              <p:sp>
                <p:nvSpPr>
                  <p:cNvPr id="99" name="Freeform 98"/>
                  <p:cNvSpPr/>
                  <p:nvPr/>
                </p:nvSpPr>
                <p:spPr>
                  <a:xfrm flipH="1">
                    <a:off x="2055684" y="5054710"/>
                    <a:ext cx="56328" cy="1804449"/>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753108" y="5054711"/>
                    <a:ext cx="1123032"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84765" y="4981416"/>
                    <a:ext cx="1862332"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Freeform 101"/>
                  <p:cNvSpPr/>
                  <p:nvPr/>
                </p:nvSpPr>
                <p:spPr>
                  <a:xfrm>
                    <a:off x="1777565" y="5056456"/>
                    <a:ext cx="211229"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Freeform 102"/>
                  <p:cNvSpPr/>
                  <p:nvPr/>
                </p:nvSpPr>
                <p:spPr>
                  <a:xfrm>
                    <a:off x="1383273" y="5040750"/>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4" name="Straight Arrow Connector 103"/>
                  <p:cNvCxnSpPr/>
                  <p:nvPr/>
                </p:nvCxnSpPr>
                <p:spPr>
                  <a:xfrm flipV="1">
                    <a:off x="837599" y="6171584"/>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990517" y="6477187"/>
                    <a:ext cx="151826" cy="154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560836" y="6364087"/>
                    <a:ext cx="151824" cy="774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1874697" y="6356507"/>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2032579" y="6327772"/>
                    <a:ext cx="15182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493" name="Group 167"/>
                <p:cNvGrpSpPr>
                  <a:grpSpLocks/>
                </p:cNvGrpSpPr>
                <p:nvPr/>
              </p:nvGrpSpPr>
              <p:grpSpPr bwMode="auto">
                <a:xfrm flipH="1">
                  <a:off x="2220682" y="4994063"/>
                  <a:ext cx="2075348" cy="1940137"/>
                  <a:chOff x="-86497" y="4979647"/>
                  <a:chExt cx="2075348" cy="1940137"/>
                </a:xfrm>
              </p:grpSpPr>
              <p:sp>
                <p:nvSpPr>
                  <p:cNvPr id="72" name="Freeform 71"/>
                  <p:cNvSpPr/>
                  <p:nvPr/>
                </p:nvSpPr>
                <p:spPr>
                  <a:xfrm>
                    <a:off x="752694" y="5054256"/>
                    <a:ext cx="1123035"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85181" y="4980961"/>
                    <a:ext cx="1865855"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1780676" y="5056001"/>
                    <a:ext cx="207710"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1382862" y="5040295"/>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2" name="Straight Arrow Connector 81"/>
                  <p:cNvCxnSpPr/>
                  <p:nvPr/>
                </p:nvCxnSpPr>
                <p:spPr>
                  <a:xfrm flipV="1">
                    <a:off x="854790" y="6186836"/>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991866" y="6478491"/>
                    <a:ext cx="151826" cy="151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562185" y="6365393"/>
                    <a:ext cx="151824" cy="739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1874287" y="6356051"/>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4441" name="Group 179"/>
              <p:cNvGrpSpPr>
                <a:grpSpLocks/>
              </p:cNvGrpSpPr>
              <p:nvPr/>
            </p:nvGrpSpPr>
            <p:grpSpPr bwMode="auto">
              <a:xfrm rot="5400000" flipV="1">
                <a:off x="2974790" y="2873981"/>
                <a:ext cx="1976904" cy="1827121"/>
                <a:chOff x="-86497" y="4979773"/>
                <a:chExt cx="4382527" cy="1954427"/>
              </a:xfrm>
            </p:grpSpPr>
            <p:grpSp>
              <p:nvGrpSpPr>
                <p:cNvPr id="14472" name="Group 166"/>
                <p:cNvGrpSpPr>
                  <a:grpSpLocks/>
                </p:cNvGrpSpPr>
                <p:nvPr/>
              </p:nvGrpSpPr>
              <p:grpSpPr bwMode="auto">
                <a:xfrm>
                  <a:off x="-86497" y="4979773"/>
                  <a:ext cx="2207931" cy="1940138"/>
                  <a:chOff x="-86497" y="4979773"/>
                  <a:chExt cx="2207931" cy="1940138"/>
                </a:xfrm>
              </p:grpSpPr>
              <p:sp>
                <p:nvSpPr>
                  <p:cNvPr id="128" name="Freeform 127"/>
                  <p:cNvSpPr/>
                  <p:nvPr/>
                </p:nvSpPr>
                <p:spPr>
                  <a:xfrm flipH="1">
                    <a:off x="2055946" y="5054391"/>
                    <a:ext cx="56307" cy="1805091"/>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3841" y="5056088"/>
                    <a:ext cx="1122628"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50" y="4981372"/>
                    <a:ext cx="1865179"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7930" y="5054391"/>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Freeform 135"/>
                  <p:cNvSpPr/>
                  <p:nvPr/>
                </p:nvSpPr>
                <p:spPr>
                  <a:xfrm>
                    <a:off x="1383778" y="5040806"/>
                    <a:ext cx="545476"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0" name="Straight Arrow Connector 139"/>
                  <p:cNvCxnSpPr/>
                  <p:nvPr/>
                </p:nvCxnSpPr>
                <p:spPr>
                  <a:xfrm flipV="1">
                    <a:off x="838300" y="6171748"/>
                    <a:ext cx="151327"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88875" y="6479858"/>
                    <a:ext cx="152830" cy="15132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1574822" y="6363979"/>
                    <a:ext cx="152830" cy="77423"/>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874301" y="6358294"/>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2046397" y="6327974"/>
                    <a:ext cx="15283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473" name="Group 167"/>
                <p:cNvGrpSpPr>
                  <a:grpSpLocks/>
                </p:cNvGrpSpPr>
                <p:nvPr/>
              </p:nvGrpSpPr>
              <p:grpSpPr bwMode="auto">
                <a:xfrm flipH="1">
                  <a:off x="2219846" y="4994062"/>
                  <a:ext cx="2076184" cy="1940138"/>
                  <a:chOff x="-86497" y="4979646"/>
                  <a:chExt cx="2076184" cy="1940138"/>
                </a:xfrm>
              </p:grpSpPr>
              <p:sp>
                <p:nvSpPr>
                  <p:cNvPr id="119" name="Freeform 118"/>
                  <p:cNvSpPr/>
                  <p:nvPr/>
                </p:nvSpPr>
                <p:spPr>
                  <a:xfrm>
                    <a:off x="752943" y="5055258"/>
                    <a:ext cx="1122625"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8147" y="4980541"/>
                    <a:ext cx="1865178"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77031" y="5053560"/>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a:off x="1382879" y="5039975"/>
                    <a:ext cx="541957"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3" name="Straight Arrow Connector 122"/>
                  <p:cNvCxnSpPr/>
                  <p:nvPr/>
                </p:nvCxnSpPr>
                <p:spPr>
                  <a:xfrm flipV="1">
                    <a:off x="837405" y="6170918"/>
                    <a:ext cx="151325"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989736" y="6477267"/>
                    <a:ext cx="152830" cy="15484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1573925" y="6363148"/>
                    <a:ext cx="152830" cy="7742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3402" y="6357463"/>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4442" name="Group 210"/>
              <p:cNvGrpSpPr>
                <a:grpSpLocks/>
              </p:cNvGrpSpPr>
              <p:nvPr/>
            </p:nvGrpSpPr>
            <p:grpSpPr bwMode="auto">
              <a:xfrm>
                <a:off x="3048000" y="2133600"/>
                <a:ext cx="1217521" cy="3279713"/>
                <a:chOff x="3048000" y="2133600"/>
                <a:chExt cx="1217521" cy="3279713"/>
              </a:xfrm>
            </p:grpSpPr>
            <p:grpSp>
              <p:nvGrpSpPr>
                <p:cNvPr id="14458" name="Group 202"/>
                <p:cNvGrpSpPr>
                  <a:grpSpLocks/>
                </p:cNvGrpSpPr>
                <p:nvPr/>
              </p:nvGrpSpPr>
              <p:grpSpPr bwMode="auto">
                <a:xfrm>
                  <a:off x="3054926" y="2133600"/>
                  <a:ext cx="1210595" cy="1450913"/>
                  <a:chOff x="3054926" y="2133600"/>
                  <a:chExt cx="1210595" cy="1450913"/>
                </a:xfrm>
              </p:grpSpPr>
              <p:sp>
                <p:nvSpPr>
                  <p:cNvPr id="191" name="Freeform 190"/>
                  <p:cNvSpPr/>
                  <p:nvPr/>
                </p:nvSpPr>
                <p:spPr bwMode="auto">
                  <a:xfrm rot="5400000" flipV="1">
                    <a:off x="3121831"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bwMode="auto">
                  <a:xfrm rot="5400000" flipV="1">
                    <a:off x="2933713"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Freeform 196"/>
                  <p:cNvSpPr/>
                  <p:nvPr/>
                </p:nvSpPr>
                <p:spPr bwMode="auto">
                  <a:xfrm rot="5400000" flipV="1">
                    <a:off x="2668602"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9" name="Straight Arrow Connector 198"/>
                  <p:cNvCxnSpPr>
                    <a:stCxn id="191" idx="1"/>
                  </p:cNvCxnSpPr>
                  <p:nvPr/>
                </p:nvCxnSpPr>
                <p:spPr>
                  <a:xfrm rot="5400000" flipH="1" flipV="1">
                    <a:off x="3942558"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3637758"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3523458"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459" name="Group 203"/>
                <p:cNvGrpSpPr>
                  <a:grpSpLocks/>
                </p:cNvGrpSpPr>
                <p:nvPr/>
              </p:nvGrpSpPr>
              <p:grpSpPr bwMode="auto">
                <a:xfrm flipV="1">
                  <a:off x="3048000" y="3962400"/>
                  <a:ext cx="1210595" cy="1450913"/>
                  <a:chOff x="3054926" y="2133600"/>
                  <a:chExt cx="1210595" cy="1450913"/>
                </a:xfrm>
              </p:grpSpPr>
              <p:sp>
                <p:nvSpPr>
                  <p:cNvPr id="205" name="Freeform 204"/>
                  <p:cNvSpPr/>
                  <p:nvPr/>
                </p:nvSpPr>
                <p:spPr bwMode="auto">
                  <a:xfrm rot="5400000" flipV="1">
                    <a:off x="3122407"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 name="Freeform 205"/>
                  <p:cNvSpPr/>
                  <p:nvPr/>
                </p:nvSpPr>
                <p:spPr bwMode="auto">
                  <a:xfrm rot="5400000" flipV="1">
                    <a:off x="2934289"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 name="Freeform 206"/>
                  <p:cNvSpPr/>
                  <p:nvPr/>
                </p:nvSpPr>
                <p:spPr bwMode="auto">
                  <a:xfrm rot="5400000" flipV="1">
                    <a:off x="2669178"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8" name="Straight Arrow Connector 207"/>
                  <p:cNvCxnSpPr/>
                  <p:nvPr/>
                </p:nvCxnSpPr>
                <p:spPr>
                  <a:xfrm rot="5400000" flipH="1" flipV="1">
                    <a:off x="3927260"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3639128"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3508160"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4443" name="Group 211"/>
              <p:cNvGrpSpPr>
                <a:grpSpLocks/>
              </p:cNvGrpSpPr>
              <p:nvPr/>
            </p:nvGrpSpPr>
            <p:grpSpPr bwMode="auto">
              <a:xfrm flipH="1">
                <a:off x="533400" y="2133600"/>
                <a:ext cx="1217521" cy="3279713"/>
                <a:chOff x="3048000" y="2133600"/>
                <a:chExt cx="1217521" cy="3279713"/>
              </a:xfrm>
            </p:grpSpPr>
            <p:grpSp>
              <p:nvGrpSpPr>
                <p:cNvPr id="14444" name="Group 202"/>
                <p:cNvGrpSpPr>
                  <a:grpSpLocks/>
                </p:cNvGrpSpPr>
                <p:nvPr/>
              </p:nvGrpSpPr>
              <p:grpSpPr bwMode="auto">
                <a:xfrm>
                  <a:off x="3054926" y="2133600"/>
                  <a:ext cx="1210595" cy="1450913"/>
                  <a:chOff x="3054926" y="2133600"/>
                  <a:chExt cx="1210595" cy="1450913"/>
                </a:xfrm>
              </p:grpSpPr>
              <p:sp>
                <p:nvSpPr>
                  <p:cNvPr id="221" name="Freeform 220"/>
                  <p:cNvSpPr/>
                  <p:nvPr/>
                </p:nvSpPr>
                <p:spPr bwMode="auto">
                  <a:xfrm rot="5400000" flipV="1">
                    <a:off x="3121738"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2" name="Freeform 221"/>
                  <p:cNvSpPr/>
                  <p:nvPr/>
                </p:nvSpPr>
                <p:spPr bwMode="auto">
                  <a:xfrm rot="5400000" flipV="1">
                    <a:off x="2933620"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3" name="Freeform 222"/>
                  <p:cNvSpPr/>
                  <p:nvPr/>
                </p:nvSpPr>
                <p:spPr bwMode="auto">
                  <a:xfrm rot="5400000" flipV="1">
                    <a:off x="2668510"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4" name="Straight Arrow Connector 223"/>
                  <p:cNvCxnSpPr>
                    <a:stCxn id="221" idx="1"/>
                  </p:cNvCxnSpPr>
                  <p:nvPr/>
                </p:nvCxnSpPr>
                <p:spPr>
                  <a:xfrm rot="5400000" flipH="1" flipV="1">
                    <a:off x="3942465"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flipH="1" flipV="1">
                    <a:off x="3637665"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3523366"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445" name="Group 203"/>
                <p:cNvGrpSpPr>
                  <a:grpSpLocks/>
                </p:cNvGrpSpPr>
                <p:nvPr/>
              </p:nvGrpSpPr>
              <p:grpSpPr bwMode="auto">
                <a:xfrm flipV="1">
                  <a:off x="3048000" y="3962400"/>
                  <a:ext cx="1210595" cy="1450913"/>
                  <a:chOff x="3054926" y="2133600"/>
                  <a:chExt cx="1210595" cy="1450913"/>
                </a:xfrm>
              </p:grpSpPr>
              <p:sp>
                <p:nvSpPr>
                  <p:cNvPr id="215" name="Freeform 214"/>
                  <p:cNvSpPr/>
                  <p:nvPr/>
                </p:nvSpPr>
                <p:spPr bwMode="auto">
                  <a:xfrm rot="5400000" flipV="1">
                    <a:off x="3122314"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6" name="Freeform 215"/>
                  <p:cNvSpPr/>
                  <p:nvPr/>
                </p:nvSpPr>
                <p:spPr bwMode="auto">
                  <a:xfrm rot="5400000" flipV="1">
                    <a:off x="2934196"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7" name="Freeform 216"/>
                  <p:cNvSpPr/>
                  <p:nvPr/>
                </p:nvSpPr>
                <p:spPr bwMode="auto">
                  <a:xfrm rot="5400000" flipV="1">
                    <a:off x="2669086"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8" name="Straight Arrow Connector 217"/>
                  <p:cNvCxnSpPr/>
                  <p:nvPr/>
                </p:nvCxnSpPr>
                <p:spPr>
                  <a:xfrm rot="5400000" flipH="1" flipV="1">
                    <a:off x="3927166"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rot="5400000" flipH="1" flipV="1">
                    <a:off x="3639035"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3508067"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22" name="Group 293"/>
          <p:cNvGrpSpPr>
            <a:grpSpLocks/>
          </p:cNvGrpSpPr>
          <p:nvPr/>
        </p:nvGrpSpPr>
        <p:grpSpPr bwMode="auto">
          <a:xfrm>
            <a:off x="2944813" y="1143000"/>
            <a:ext cx="4278312" cy="3429000"/>
            <a:chOff x="6019800" y="2209800"/>
            <a:chExt cx="4276898" cy="3429000"/>
          </a:xfrm>
        </p:grpSpPr>
        <p:grpSp>
          <p:nvGrpSpPr>
            <p:cNvPr id="14390" name="Group 233"/>
            <p:cNvGrpSpPr>
              <a:grpSpLocks/>
            </p:cNvGrpSpPr>
            <p:nvPr/>
          </p:nvGrpSpPr>
          <p:grpSpPr bwMode="auto">
            <a:xfrm>
              <a:off x="7772400" y="2819400"/>
              <a:ext cx="685800" cy="2057400"/>
              <a:chOff x="4876800" y="2819400"/>
              <a:chExt cx="685800" cy="2057400"/>
            </a:xfrm>
          </p:grpSpPr>
          <p:sp>
            <p:nvSpPr>
              <p:cNvPr id="66" name="Oval 65"/>
              <p:cNvSpPr/>
              <p:nvPr/>
            </p:nvSpPr>
            <p:spPr>
              <a:xfrm>
                <a:off x="4876221" y="2819400"/>
                <a:ext cx="687160"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0" name="Straight Arrow Connector 229"/>
              <p:cNvCxnSpPr/>
              <p:nvPr/>
            </p:nvCxnSpPr>
            <p:spPr>
              <a:xfrm>
                <a:off x="5269791" y="2819400"/>
                <a:ext cx="98392" cy="76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4391" name="Group 271"/>
            <p:cNvGrpSpPr>
              <a:grpSpLocks/>
            </p:cNvGrpSpPr>
            <p:nvPr/>
          </p:nvGrpSpPr>
          <p:grpSpPr bwMode="auto">
            <a:xfrm>
              <a:off x="6019800" y="2209800"/>
              <a:ext cx="2219498" cy="3429000"/>
              <a:chOff x="6019800" y="2209800"/>
              <a:chExt cx="2219498" cy="3429000"/>
            </a:xfrm>
          </p:grpSpPr>
          <p:grpSp>
            <p:nvGrpSpPr>
              <p:cNvPr id="14413" name="Group 255"/>
              <p:cNvGrpSpPr>
                <a:grpSpLocks/>
              </p:cNvGrpSpPr>
              <p:nvPr/>
            </p:nvGrpSpPr>
            <p:grpSpPr bwMode="auto">
              <a:xfrm>
                <a:off x="6019800" y="2209800"/>
                <a:ext cx="2219498" cy="1677988"/>
                <a:chOff x="6019800" y="2209800"/>
                <a:chExt cx="2219498" cy="1677988"/>
              </a:xfrm>
            </p:grpSpPr>
            <p:sp>
              <p:nvSpPr>
                <p:cNvPr id="239" name="Freeform 238"/>
                <p:cNvSpPr/>
                <p:nvPr/>
              </p:nvSpPr>
              <p:spPr>
                <a:xfrm>
                  <a:off x="7468708" y="2209800"/>
                  <a:ext cx="695095"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0" name="Freeform 239"/>
                <p:cNvSpPr/>
                <p:nvPr/>
              </p:nvSpPr>
              <p:spPr>
                <a:xfrm>
                  <a:off x="6848201" y="2438400"/>
                  <a:ext cx="1306080"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1" name="Freeform 240"/>
                <p:cNvSpPr/>
                <p:nvPr/>
              </p:nvSpPr>
              <p:spPr>
                <a:xfrm>
                  <a:off x="6324499" y="2743200"/>
                  <a:ext cx="1915479"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43" name="Straight Connector 242"/>
                <p:cNvCxnSpPr/>
                <p:nvPr/>
              </p:nvCxnSpPr>
              <p:spPr>
                <a:xfrm rot="10800000">
                  <a:off x="6019800" y="3886200"/>
                  <a:ext cx="21344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16200000" flipH="1">
                  <a:off x="7470261" y="2647965"/>
                  <a:ext cx="206375" cy="92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40" idx="1"/>
                </p:cNvCxnSpPr>
                <p:nvPr/>
              </p:nvCxnSpPr>
              <p:spPr>
                <a:xfrm>
                  <a:off x="7164009" y="2976563"/>
                  <a:ext cx="174567"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7238597" y="3413125"/>
                  <a:ext cx="187263" cy="58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7238597" y="3886200"/>
                  <a:ext cx="23011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414" name="Group 256"/>
              <p:cNvGrpSpPr>
                <a:grpSpLocks/>
              </p:cNvGrpSpPr>
              <p:nvPr/>
            </p:nvGrpSpPr>
            <p:grpSpPr bwMode="auto">
              <a:xfrm flipV="1">
                <a:off x="6324600" y="4267200"/>
                <a:ext cx="1914698" cy="1371600"/>
                <a:chOff x="6324600" y="2209800"/>
                <a:chExt cx="1914698" cy="1371600"/>
              </a:xfrm>
            </p:grpSpPr>
            <p:sp>
              <p:nvSpPr>
                <p:cNvPr id="258" name="Freeform 257"/>
                <p:cNvSpPr/>
                <p:nvPr/>
              </p:nvSpPr>
              <p:spPr>
                <a:xfrm>
                  <a:off x="7468708" y="2209800"/>
                  <a:ext cx="695095"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9" name="Freeform 258"/>
                <p:cNvSpPr/>
                <p:nvPr/>
              </p:nvSpPr>
              <p:spPr>
                <a:xfrm>
                  <a:off x="6832331" y="2438400"/>
                  <a:ext cx="1304494"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0" name="Freeform 259"/>
                <p:cNvSpPr/>
                <p:nvPr/>
              </p:nvSpPr>
              <p:spPr>
                <a:xfrm>
                  <a:off x="6324499" y="2743200"/>
                  <a:ext cx="1915479"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2" name="Straight Arrow Connector 261"/>
                <p:cNvCxnSpPr/>
                <p:nvPr/>
              </p:nvCxnSpPr>
              <p:spPr>
                <a:xfrm rot="16200000" flipH="1">
                  <a:off x="7470261" y="2647965"/>
                  <a:ext cx="206375" cy="92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59" idx="1"/>
                </p:cNvCxnSpPr>
                <p:nvPr/>
              </p:nvCxnSpPr>
              <p:spPr>
                <a:xfrm>
                  <a:off x="7146552" y="2976562"/>
                  <a:ext cx="176154" cy="8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7238597" y="3413125"/>
                  <a:ext cx="185676" cy="58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6" name="Freeform 265"/>
              <p:cNvSpPr/>
              <p:nvPr/>
            </p:nvSpPr>
            <p:spPr>
              <a:xfrm>
                <a:off x="6051540" y="3175000"/>
                <a:ext cx="2094807"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8" name="Straight Arrow Connector 267"/>
              <p:cNvCxnSpPr/>
              <p:nvPr/>
            </p:nvCxnSpPr>
            <p:spPr>
              <a:xfrm>
                <a:off x="7229075" y="3717925"/>
                <a:ext cx="2618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0" name="Freeform 269"/>
              <p:cNvSpPr/>
              <p:nvPr/>
            </p:nvSpPr>
            <p:spPr>
              <a:xfrm>
                <a:off x="6084865" y="4065588"/>
                <a:ext cx="2045612"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1" name="Straight Arrow Connector 270"/>
              <p:cNvCxnSpPr/>
              <p:nvPr/>
            </p:nvCxnSpPr>
            <p:spPr>
              <a:xfrm>
                <a:off x="7316358" y="4086225"/>
                <a:ext cx="26185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392" name="Group 272"/>
            <p:cNvGrpSpPr>
              <a:grpSpLocks/>
            </p:cNvGrpSpPr>
            <p:nvPr/>
          </p:nvGrpSpPr>
          <p:grpSpPr bwMode="auto">
            <a:xfrm flipH="1">
              <a:off x="8077200" y="2209800"/>
              <a:ext cx="2219498" cy="3429000"/>
              <a:chOff x="6019800" y="2209800"/>
              <a:chExt cx="2219498" cy="3429000"/>
            </a:xfrm>
          </p:grpSpPr>
          <p:grpSp>
            <p:nvGrpSpPr>
              <p:cNvPr id="14393" name="Group 255"/>
              <p:cNvGrpSpPr>
                <a:grpSpLocks/>
              </p:cNvGrpSpPr>
              <p:nvPr/>
            </p:nvGrpSpPr>
            <p:grpSpPr bwMode="auto">
              <a:xfrm>
                <a:off x="6019800" y="2209800"/>
                <a:ext cx="2219498" cy="1677988"/>
                <a:chOff x="6019800" y="2209800"/>
                <a:chExt cx="2219498" cy="1677988"/>
              </a:xfrm>
            </p:grpSpPr>
            <p:sp>
              <p:nvSpPr>
                <p:cNvPr id="286" name="Freeform 285"/>
                <p:cNvSpPr/>
                <p:nvPr/>
              </p:nvSpPr>
              <p:spPr>
                <a:xfrm>
                  <a:off x="7468708" y="2209800"/>
                  <a:ext cx="695095"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7" name="Freeform 286"/>
                <p:cNvSpPr/>
                <p:nvPr/>
              </p:nvSpPr>
              <p:spPr>
                <a:xfrm>
                  <a:off x="6865657" y="2438400"/>
                  <a:ext cx="1304494"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8" name="Freeform 287"/>
                <p:cNvSpPr/>
                <p:nvPr/>
              </p:nvSpPr>
              <p:spPr>
                <a:xfrm>
                  <a:off x="6324499" y="2743200"/>
                  <a:ext cx="1915479"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9" name="Straight Connector 288"/>
                <p:cNvCxnSpPr/>
                <p:nvPr/>
              </p:nvCxnSpPr>
              <p:spPr>
                <a:xfrm rot="10800000">
                  <a:off x="6019800" y="3886200"/>
                  <a:ext cx="21344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16200000" flipH="1">
                  <a:off x="7470261" y="2647965"/>
                  <a:ext cx="206375" cy="9204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287" idx="1"/>
                </p:cNvCxnSpPr>
                <p:nvPr/>
              </p:nvCxnSpPr>
              <p:spPr>
                <a:xfrm>
                  <a:off x="7179878" y="2976563"/>
                  <a:ext cx="176155"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a:off x="7238597" y="3413125"/>
                  <a:ext cx="187263"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7238597" y="3886200"/>
                  <a:ext cx="230111"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394" name="Group 256"/>
              <p:cNvGrpSpPr>
                <a:grpSpLocks/>
              </p:cNvGrpSpPr>
              <p:nvPr/>
            </p:nvGrpSpPr>
            <p:grpSpPr bwMode="auto">
              <a:xfrm flipV="1">
                <a:off x="6324600" y="4267200"/>
                <a:ext cx="1845423" cy="1371600"/>
                <a:chOff x="6324600" y="2209800"/>
                <a:chExt cx="1845423" cy="1371600"/>
              </a:xfrm>
            </p:grpSpPr>
            <p:sp>
              <p:nvSpPr>
                <p:cNvPr id="280" name="Freeform 279"/>
                <p:cNvSpPr/>
                <p:nvPr/>
              </p:nvSpPr>
              <p:spPr>
                <a:xfrm>
                  <a:off x="7467121" y="2209800"/>
                  <a:ext cx="696682"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1" name="Freeform 280"/>
                <p:cNvSpPr/>
                <p:nvPr/>
              </p:nvSpPr>
              <p:spPr>
                <a:xfrm>
                  <a:off x="6865657" y="2438400"/>
                  <a:ext cx="1304494"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2" name="Freeform 281"/>
                <p:cNvSpPr/>
                <p:nvPr/>
              </p:nvSpPr>
              <p:spPr>
                <a:xfrm>
                  <a:off x="6324499" y="2743200"/>
                  <a:ext cx="1763129"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3" name="Straight Arrow Connector 282"/>
                <p:cNvCxnSpPr/>
                <p:nvPr/>
              </p:nvCxnSpPr>
              <p:spPr>
                <a:xfrm rot="16200000" flipH="1">
                  <a:off x="7470261" y="2647965"/>
                  <a:ext cx="206375" cy="9204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281" idx="1"/>
                </p:cNvCxnSpPr>
                <p:nvPr/>
              </p:nvCxnSpPr>
              <p:spPr>
                <a:xfrm>
                  <a:off x="7179878" y="2976562"/>
                  <a:ext cx="176155"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7238597" y="3413125"/>
                  <a:ext cx="185676"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6" name="Freeform 275"/>
              <p:cNvSpPr/>
              <p:nvPr/>
            </p:nvSpPr>
            <p:spPr>
              <a:xfrm>
                <a:off x="6068996" y="3175000"/>
                <a:ext cx="2094807"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7" name="Straight Arrow Connector 276"/>
              <p:cNvCxnSpPr/>
              <p:nvPr/>
            </p:nvCxnSpPr>
            <p:spPr>
              <a:xfrm>
                <a:off x="7246531" y="3717925"/>
                <a:ext cx="261851"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8" name="Freeform 277"/>
              <p:cNvSpPr/>
              <p:nvPr/>
            </p:nvSpPr>
            <p:spPr>
              <a:xfrm>
                <a:off x="6118192" y="4065588"/>
                <a:ext cx="2045611"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9" name="Straight Arrow Connector 278"/>
              <p:cNvCxnSpPr/>
              <p:nvPr/>
            </p:nvCxnSpPr>
            <p:spPr>
              <a:xfrm>
                <a:off x="7348098" y="4086225"/>
                <a:ext cx="263438"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 name="Group 294"/>
          <p:cNvGrpSpPr>
            <a:grpSpLocks/>
          </p:cNvGrpSpPr>
          <p:nvPr/>
        </p:nvGrpSpPr>
        <p:grpSpPr bwMode="auto">
          <a:xfrm>
            <a:off x="2962275" y="1143000"/>
            <a:ext cx="4276725" cy="3429000"/>
            <a:chOff x="6019800" y="2209800"/>
            <a:chExt cx="4276898" cy="3429000"/>
          </a:xfrm>
        </p:grpSpPr>
        <p:grpSp>
          <p:nvGrpSpPr>
            <p:cNvPr id="14345" name="Group 233"/>
            <p:cNvGrpSpPr>
              <a:grpSpLocks/>
            </p:cNvGrpSpPr>
            <p:nvPr/>
          </p:nvGrpSpPr>
          <p:grpSpPr bwMode="auto">
            <a:xfrm>
              <a:off x="7772400" y="2819400"/>
              <a:ext cx="685800" cy="2057400"/>
              <a:chOff x="4876800" y="2819400"/>
              <a:chExt cx="685800" cy="2057400"/>
            </a:xfrm>
          </p:grpSpPr>
          <p:sp>
            <p:nvSpPr>
              <p:cNvPr id="339" name="Oval 338"/>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0" name="Straight Arrow Connector 339"/>
              <p:cNvCxnSpPr/>
              <p:nvPr/>
            </p:nvCxnSpPr>
            <p:spPr>
              <a:xfrm>
                <a:off x="5269000" y="2835275"/>
                <a:ext cx="98429" cy="76200"/>
              </a:xfrm>
              <a:prstGeom prst="straightConnector1">
                <a:avLst/>
              </a:prstGeom>
              <a:ln>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346" name="Group 271"/>
            <p:cNvGrpSpPr>
              <a:grpSpLocks/>
            </p:cNvGrpSpPr>
            <p:nvPr/>
          </p:nvGrpSpPr>
          <p:grpSpPr bwMode="auto">
            <a:xfrm>
              <a:off x="6019800" y="2209800"/>
              <a:ext cx="2219498" cy="3429000"/>
              <a:chOff x="6019800" y="2209800"/>
              <a:chExt cx="2219498" cy="3429000"/>
            </a:xfrm>
          </p:grpSpPr>
          <p:grpSp>
            <p:nvGrpSpPr>
              <p:cNvPr id="14368" name="Group 255"/>
              <p:cNvGrpSpPr>
                <a:grpSpLocks/>
              </p:cNvGrpSpPr>
              <p:nvPr/>
            </p:nvGrpSpPr>
            <p:grpSpPr bwMode="auto">
              <a:xfrm>
                <a:off x="6019800" y="2209800"/>
                <a:ext cx="2219498" cy="1677988"/>
                <a:chOff x="6019800" y="2209800"/>
                <a:chExt cx="2219498" cy="1677988"/>
              </a:xfrm>
            </p:grpSpPr>
            <p:sp>
              <p:nvSpPr>
                <p:cNvPr id="331" name="Freeform 33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Freeform 331"/>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3" name="Freeform 33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4" name="Straight Connector 33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32" idx="1"/>
                </p:cNvCxnSpPr>
                <p:nvPr/>
              </p:nvCxnSpPr>
              <p:spPr>
                <a:xfrm>
                  <a:off x="7162846" y="2976563"/>
                  <a:ext cx="176220"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a:off x="7239049" y="3413125"/>
                  <a:ext cx="185746"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369" name="Group 256"/>
              <p:cNvGrpSpPr>
                <a:grpSpLocks/>
              </p:cNvGrpSpPr>
              <p:nvPr/>
            </p:nvGrpSpPr>
            <p:grpSpPr bwMode="auto">
              <a:xfrm flipV="1">
                <a:off x="6324600" y="4267200"/>
                <a:ext cx="1914698" cy="1371600"/>
                <a:chOff x="6324600" y="2209800"/>
                <a:chExt cx="1914698" cy="1371600"/>
              </a:xfrm>
            </p:grpSpPr>
            <p:sp>
              <p:nvSpPr>
                <p:cNvPr id="325" name="Freeform 324"/>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6" name="Freeform 325"/>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 name="Freeform 326"/>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8" name="Straight Arrow Connector 327"/>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26" idx="1"/>
                </p:cNvCxnSpPr>
                <p:nvPr/>
              </p:nvCxnSpPr>
              <p:spPr>
                <a:xfrm>
                  <a:off x="7146971"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7239049" y="3413125"/>
                  <a:ext cx="185746"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1" name="Freeform 320"/>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2" name="Straight Arrow Connector 321"/>
              <p:cNvCxnSpPr/>
              <p:nvPr/>
            </p:nvCxnSpPr>
            <p:spPr>
              <a:xfrm>
                <a:off x="7229524" y="37179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3" name="Freeform 322"/>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4" name="Straight Arrow Connector 323"/>
              <p:cNvCxnSpPr/>
              <p:nvPr/>
            </p:nvCxnSpPr>
            <p:spPr>
              <a:xfrm>
                <a:off x="7315253"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347" name="Group 272"/>
            <p:cNvGrpSpPr>
              <a:grpSpLocks/>
            </p:cNvGrpSpPr>
            <p:nvPr/>
          </p:nvGrpSpPr>
          <p:grpSpPr bwMode="auto">
            <a:xfrm flipH="1">
              <a:off x="8077200" y="2209800"/>
              <a:ext cx="2219498" cy="3429000"/>
              <a:chOff x="6019800" y="2209800"/>
              <a:chExt cx="2219498" cy="3429000"/>
            </a:xfrm>
          </p:grpSpPr>
          <p:grpSp>
            <p:nvGrpSpPr>
              <p:cNvPr id="14348" name="Group 255"/>
              <p:cNvGrpSpPr>
                <a:grpSpLocks/>
              </p:cNvGrpSpPr>
              <p:nvPr/>
            </p:nvGrpSpPr>
            <p:grpSpPr bwMode="auto">
              <a:xfrm>
                <a:off x="6019800" y="2209800"/>
                <a:ext cx="2219498" cy="1677988"/>
                <a:chOff x="6019800" y="2209800"/>
                <a:chExt cx="2219498" cy="1677988"/>
              </a:xfrm>
            </p:grpSpPr>
            <p:sp>
              <p:nvSpPr>
                <p:cNvPr id="311" name="Freeform 31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2" name="Freeform 311"/>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3" name="Freeform 31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4" name="Straight Connector 31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2" idx="1"/>
                </p:cNvCxnSpPr>
                <p:nvPr/>
              </p:nvCxnSpPr>
              <p:spPr>
                <a:xfrm>
                  <a:off x="7180309" y="2976563"/>
                  <a:ext cx="174632" cy="87312"/>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7239049" y="3413125"/>
                  <a:ext cx="185745" cy="5873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7239049" y="3886200"/>
                  <a:ext cx="22860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4349" name="Group 256"/>
              <p:cNvGrpSpPr>
                <a:grpSpLocks/>
              </p:cNvGrpSpPr>
              <p:nvPr/>
            </p:nvGrpSpPr>
            <p:grpSpPr bwMode="auto">
              <a:xfrm flipV="1">
                <a:off x="6324600" y="4267200"/>
                <a:ext cx="1845423" cy="1371600"/>
                <a:chOff x="6324600" y="2209800"/>
                <a:chExt cx="1845423" cy="1371600"/>
              </a:xfrm>
            </p:grpSpPr>
            <p:sp>
              <p:nvSpPr>
                <p:cNvPr id="305" name="Freeform 304"/>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6" name="Freeform 305"/>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 name="Freeform 306"/>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8" name="Straight Arrow Connector 307"/>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306" idx="1"/>
                </p:cNvCxnSpPr>
                <p:nvPr/>
              </p:nvCxnSpPr>
              <p:spPr>
                <a:xfrm>
                  <a:off x="7180309" y="2976562"/>
                  <a:ext cx="174632" cy="8731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7239049" y="3413125"/>
                  <a:ext cx="185745" cy="5873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01" name="Freeform 300"/>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2" name="Straight Arrow Connector 301"/>
              <p:cNvCxnSpPr/>
              <p:nvPr/>
            </p:nvCxnSpPr>
            <p:spPr>
              <a:xfrm>
                <a:off x="7245400" y="3717925"/>
                <a:ext cx="261948"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3" name="Freeform 302"/>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4" name="Straight Arrow Connector 303"/>
              <p:cNvCxnSpPr/>
              <p:nvPr/>
            </p:nvCxnSpPr>
            <p:spPr>
              <a:xfrm>
                <a:off x="7348591" y="4086225"/>
                <a:ext cx="26194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341" name="TextBox 340"/>
          <p:cNvSpPr txBox="1">
            <a:spLocks noChangeArrowheads="1"/>
          </p:cNvSpPr>
          <p:nvPr/>
        </p:nvSpPr>
        <p:spPr bwMode="auto">
          <a:xfrm>
            <a:off x="304800" y="4724400"/>
            <a:ext cx="4800600" cy="1200150"/>
          </a:xfrm>
          <a:prstGeom prst="rect">
            <a:avLst/>
          </a:prstGeom>
          <a:noFill/>
          <a:ln w="9525">
            <a:noFill/>
            <a:miter lim="800000"/>
            <a:headEnd/>
            <a:tailEnd/>
          </a:ln>
        </p:spPr>
        <p:txBody>
          <a:bodyPr>
            <a:spAutoFit/>
          </a:bodyPr>
          <a:lstStyle/>
          <a:p>
            <a:r>
              <a:rPr lang="en-US" sz="2400" b="1" u="sng">
                <a:solidFill>
                  <a:srgbClr val="0000FF"/>
                </a:solidFill>
              </a:rPr>
              <a:t>Flux Changing: </a:t>
            </a:r>
            <a:r>
              <a:rPr lang="en-US" sz="2400" b="1">
                <a:solidFill>
                  <a:srgbClr val="0000FF"/>
                </a:solidFill>
              </a:rPr>
              <a:t>If flux changes then the current gets generated in the coil</a:t>
            </a:r>
          </a:p>
        </p:txBody>
      </p:sp>
      <p:sp>
        <p:nvSpPr>
          <p:cNvPr id="342" name="TextBox 341"/>
          <p:cNvSpPr txBox="1">
            <a:spLocks noChangeArrowheads="1"/>
          </p:cNvSpPr>
          <p:nvPr/>
        </p:nvSpPr>
        <p:spPr bwMode="auto">
          <a:xfrm>
            <a:off x="304800" y="6019800"/>
            <a:ext cx="4572000" cy="369888"/>
          </a:xfrm>
          <a:prstGeom prst="rect">
            <a:avLst/>
          </a:prstGeom>
          <a:noFill/>
          <a:ln w="9525">
            <a:noFill/>
            <a:miter lim="800000"/>
            <a:headEnd/>
            <a:tailEnd/>
          </a:ln>
        </p:spPr>
        <p:txBody>
          <a:bodyPr>
            <a:spAutoFit/>
          </a:bodyPr>
          <a:lstStyle/>
          <a:p>
            <a:r>
              <a:rPr lang="en-US" b="1"/>
              <a:t>This is principle of generating electricity</a:t>
            </a:r>
          </a:p>
        </p:txBody>
      </p:sp>
      <p:sp>
        <p:nvSpPr>
          <p:cNvPr id="343" name="TextBox 342"/>
          <p:cNvSpPr txBox="1">
            <a:spLocks noChangeArrowheads="1"/>
          </p:cNvSpPr>
          <p:nvPr/>
        </p:nvSpPr>
        <p:spPr bwMode="auto">
          <a:xfrm>
            <a:off x="6096000" y="4953000"/>
            <a:ext cx="2667000" cy="646113"/>
          </a:xfrm>
          <a:prstGeom prst="rect">
            <a:avLst/>
          </a:prstGeom>
          <a:noFill/>
          <a:ln w="9525">
            <a:noFill/>
            <a:miter lim="800000"/>
            <a:headEnd/>
            <a:tailEnd/>
          </a:ln>
        </p:spPr>
        <p:txBody>
          <a:bodyPr>
            <a:spAutoFit/>
          </a:bodyPr>
          <a:lstStyle/>
          <a:p>
            <a:r>
              <a:rPr lang="en-US" b="1" u="sng">
                <a:solidFill>
                  <a:srgbClr val="FF0000"/>
                </a:solidFill>
              </a:rPr>
              <a:t>Anyhow</a:t>
            </a:r>
            <a:r>
              <a:rPr lang="en-US" b="1">
                <a:solidFill>
                  <a:srgbClr val="FF0000"/>
                </a:solidFill>
              </a:rPr>
              <a:t> flux </a:t>
            </a:r>
            <a:r>
              <a:rPr lang="en-US" b="1" u="sng">
                <a:solidFill>
                  <a:srgbClr val="FF0000"/>
                </a:solidFill>
              </a:rPr>
              <a:t>must</a:t>
            </a:r>
            <a:r>
              <a:rPr lang="en-US" b="1">
                <a:solidFill>
                  <a:srgbClr val="FF0000"/>
                </a:solidFill>
              </a:rPr>
              <a:t> change for the current</a:t>
            </a:r>
          </a:p>
        </p:txBody>
      </p:sp>
      <p:grpSp>
        <p:nvGrpSpPr>
          <p:cNvPr id="193" name="Group 210"/>
          <p:cNvGrpSpPr>
            <a:grpSpLocks/>
          </p:cNvGrpSpPr>
          <p:nvPr/>
        </p:nvGrpSpPr>
        <p:grpSpPr bwMode="auto">
          <a:xfrm>
            <a:off x="4516437" y="1763712"/>
            <a:ext cx="1350963" cy="2960688"/>
            <a:chOff x="4989493" y="2743200"/>
            <a:chExt cx="1351652" cy="2960132"/>
          </a:xfrm>
        </p:grpSpPr>
        <p:sp>
          <p:nvSpPr>
            <p:cNvPr id="194" name="Oval 193"/>
            <p:cNvSpPr/>
            <p:nvPr/>
          </p:nvSpPr>
          <p:spPr>
            <a:xfrm>
              <a:off x="5181679" y="2743200"/>
              <a:ext cx="686150" cy="205701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5" name="Group 201"/>
            <p:cNvGrpSpPr>
              <a:grpSpLocks/>
            </p:cNvGrpSpPr>
            <p:nvPr/>
          </p:nvGrpSpPr>
          <p:grpSpPr bwMode="auto">
            <a:xfrm>
              <a:off x="4989493" y="4876400"/>
              <a:ext cx="1351652" cy="826932"/>
              <a:chOff x="1828800" y="4876400"/>
              <a:chExt cx="1351652" cy="826932"/>
            </a:xfrm>
          </p:grpSpPr>
          <p:cxnSp>
            <p:nvCxnSpPr>
              <p:cNvPr id="198" name="Straight Arrow Connector 197"/>
              <p:cNvCxnSpPr/>
              <p:nvPr/>
            </p:nvCxnSpPr>
            <p:spPr>
              <a:xfrm rot="5400000" flipH="1" flipV="1">
                <a:off x="2133941" y="5104930"/>
                <a:ext cx="533300" cy="76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2" name="TextBox 203"/>
              <p:cNvSpPr txBox="1">
                <a:spLocks noChangeArrowheads="1"/>
              </p:cNvSpPr>
              <p:nvPr/>
            </p:nvSpPr>
            <p:spPr bwMode="auto">
              <a:xfrm>
                <a:off x="1828800" y="5334000"/>
                <a:ext cx="1351652" cy="369332"/>
              </a:xfrm>
              <a:prstGeom prst="rect">
                <a:avLst/>
              </a:prstGeom>
              <a:noFill/>
              <a:ln w="9525">
                <a:noFill/>
                <a:miter lim="800000"/>
                <a:headEnd/>
                <a:tailEnd/>
              </a:ln>
            </p:spPr>
            <p:txBody>
              <a:bodyPr wrap="none">
                <a:spAutoFit/>
              </a:bodyPr>
              <a:lstStyle/>
              <a:p>
                <a:r>
                  <a:rPr lang="en-US"/>
                  <a:t>Cupper coil</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utoRev="1" fill="remove" nodeType="clickEffect">
                                  <p:stCondLst>
                                    <p:cond delay="0"/>
                                  </p:stCondLst>
                                  <p:childTnLst>
                                    <p:animMotion origin="layout" path="M 0 0  L 0.25 0  E" pathEditMode="relative" ptsTypes="">
                                      <p:cBhvr>
                                        <p:cTn id="6" dur="4000" fill="hold"/>
                                        <p:tgtEl>
                                          <p:spTgt spid="2"/>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9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35" presetClass="emph" presetSubtype="0" repeatCount="indefinite" fill="hold" nodeType="withEffect">
                                  <p:stCondLst>
                                    <p:cond delay="0"/>
                                  </p:stCondLst>
                                  <p:childTnLst>
                                    <p:anim calcmode="discrete" valueType="str">
                                      <p:cBhvr>
                                        <p:cTn id="14" dur="8000" fill="hold"/>
                                        <p:tgtEl>
                                          <p:spTgt spid="2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4000"/>
                                  </p:stCondLst>
                                  <p:childTnLst>
                                    <p:anim calcmode="discrete" valueType="str">
                                      <p:cBhvr>
                                        <p:cTn id="16" dur="8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42" grpId="0"/>
      <p:bldP spid="3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7"/>
          <p:cNvGrpSpPr>
            <a:grpSpLocks/>
          </p:cNvGrpSpPr>
          <p:nvPr/>
        </p:nvGrpSpPr>
        <p:grpSpPr bwMode="auto">
          <a:xfrm>
            <a:off x="0" y="914400"/>
            <a:ext cx="4876800" cy="3279775"/>
            <a:chOff x="0" y="2133600"/>
            <a:chExt cx="4876802" cy="3279713"/>
          </a:xfrm>
        </p:grpSpPr>
        <p:grpSp>
          <p:nvGrpSpPr>
            <p:cNvPr id="6254" name="Group 106"/>
            <p:cNvGrpSpPr>
              <a:grpSpLocks/>
            </p:cNvGrpSpPr>
            <p:nvPr/>
          </p:nvGrpSpPr>
          <p:grpSpPr bwMode="auto">
            <a:xfrm rot="5400000">
              <a:off x="2237745" y="3098151"/>
              <a:ext cx="378053" cy="1392385"/>
              <a:chOff x="2209800" y="2133600"/>
              <a:chExt cx="838200" cy="2895600"/>
            </a:xfrm>
          </p:grpSpPr>
          <p:sp>
            <p:nvSpPr>
              <p:cNvPr id="146" name="Rectangle 145"/>
              <p:cNvSpPr/>
              <p:nvPr/>
            </p:nvSpPr>
            <p:spPr>
              <a:xfrm>
                <a:off x="2209508" y="2134327"/>
                <a:ext cx="837679" cy="289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6" name="TextBox 103"/>
              <p:cNvSpPr txBox="1">
                <a:spLocks noChangeArrowheads="1"/>
              </p:cNvSpPr>
              <p:nvPr/>
            </p:nvSpPr>
            <p:spPr bwMode="auto">
              <a:xfrm>
                <a:off x="2438400" y="2133600"/>
                <a:ext cx="351378" cy="369332"/>
              </a:xfrm>
              <a:prstGeom prst="rect">
                <a:avLst/>
              </a:prstGeom>
              <a:noFill/>
              <a:ln w="9525">
                <a:noFill/>
                <a:miter lim="800000"/>
                <a:headEnd/>
                <a:tailEnd/>
              </a:ln>
            </p:spPr>
            <p:txBody>
              <a:bodyPr wrap="none">
                <a:spAutoFit/>
              </a:bodyPr>
              <a:lstStyle/>
              <a:p>
                <a:r>
                  <a:rPr lang="en-US"/>
                  <a:t>N</a:t>
                </a:r>
              </a:p>
            </p:txBody>
          </p:sp>
          <p:sp>
            <p:nvSpPr>
              <p:cNvPr id="6347" name="TextBox 105"/>
              <p:cNvSpPr txBox="1">
                <a:spLocks noChangeArrowheads="1"/>
              </p:cNvSpPr>
              <p:nvPr/>
            </p:nvSpPr>
            <p:spPr bwMode="auto">
              <a:xfrm>
                <a:off x="2438400" y="4659868"/>
                <a:ext cx="338554" cy="369332"/>
              </a:xfrm>
              <a:prstGeom prst="rect">
                <a:avLst/>
              </a:prstGeom>
              <a:noFill/>
              <a:ln w="9525">
                <a:noFill/>
                <a:miter lim="800000"/>
                <a:headEnd/>
                <a:tailEnd/>
              </a:ln>
            </p:spPr>
            <p:txBody>
              <a:bodyPr wrap="none">
                <a:spAutoFit/>
              </a:bodyPr>
              <a:lstStyle/>
              <a:p>
                <a:r>
                  <a:rPr lang="en-US"/>
                  <a:t>S</a:t>
                </a:r>
              </a:p>
            </p:txBody>
          </p:sp>
        </p:grpSp>
        <p:grpSp>
          <p:nvGrpSpPr>
            <p:cNvPr id="6255" name="Group 130"/>
            <p:cNvGrpSpPr>
              <a:grpSpLocks/>
            </p:cNvGrpSpPr>
            <p:nvPr/>
          </p:nvGrpSpPr>
          <p:grpSpPr bwMode="auto">
            <a:xfrm rot="5400000">
              <a:off x="2195344" y="2680283"/>
              <a:ext cx="515527" cy="1371774"/>
              <a:chOff x="533400" y="2100649"/>
              <a:chExt cx="1219338" cy="2876422"/>
            </a:xfrm>
          </p:grpSpPr>
          <p:sp>
            <p:nvSpPr>
              <p:cNvPr id="171" name="Freeform 170"/>
              <p:cNvSpPr/>
              <p:nvPr/>
            </p:nvSpPr>
            <p:spPr>
              <a:xfrm>
                <a:off x="533163" y="2101708"/>
                <a:ext cx="1220286" cy="2876059"/>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2" name="Straight Arrow Connector 171"/>
              <p:cNvCxnSpPr>
                <a:endCxn id="171" idx="1"/>
              </p:cNvCxnSpPr>
              <p:nvPr/>
            </p:nvCxnSpPr>
            <p:spPr>
              <a:xfrm rot="16200000" flipH="1">
                <a:off x="508623" y="3457757"/>
                <a:ext cx="56590" cy="7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56" name="Group 141"/>
            <p:cNvGrpSpPr>
              <a:grpSpLocks/>
            </p:cNvGrpSpPr>
            <p:nvPr/>
          </p:nvGrpSpPr>
          <p:grpSpPr bwMode="auto">
            <a:xfrm rot="5400000" flipH="1">
              <a:off x="2175083" y="3532991"/>
              <a:ext cx="549179" cy="1419867"/>
              <a:chOff x="533400" y="2100649"/>
              <a:chExt cx="1217140" cy="2953265"/>
            </a:xfrm>
          </p:grpSpPr>
          <p:sp>
            <p:nvSpPr>
              <p:cNvPr id="177" name="Freeform 176"/>
              <p:cNvSpPr/>
              <p:nvPr/>
            </p:nvSpPr>
            <p:spPr>
              <a:xfrm>
                <a:off x="532366" y="2101646"/>
                <a:ext cx="1217331" cy="2951932"/>
              </a:xfrm>
              <a:custGeom>
                <a:avLst/>
                <a:gdLst>
                  <a:gd name="connsiteX0" fmla="*/ 1217140 w 1217140"/>
                  <a:gd name="connsiteY0" fmla="*/ 0 h 2953265"/>
                  <a:gd name="connsiteX1" fmla="*/ 6178 w 1217140"/>
                  <a:gd name="connsiteY1" fmla="*/ 1421027 h 2953265"/>
                  <a:gd name="connsiteX2" fmla="*/ 1180069 w 1217140"/>
                  <a:gd name="connsiteY2" fmla="*/ 2953265 h 2953265"/>
                </a:gdLst>
                <a:ahLst/>
                <a:cxnLst>
                  <a:cxn ang="0">
                    <a:pos x="connsiteX0" y="connsiteY0"/>
                  </a:cxn>
                  <a:cxn ang="0">
                    <a:pos x="connsiteX1" y="connsiteY1"/>
                  </a:cxn>
                  <a:cxn ang="0">
                    <a:pos x="connsiteX2" y="connsiteY2"/>
                  </a:cxn>
                </a:cxnLst>
                <a:rect l="l" t="t" r="r" b="b"/>
                <a:pathLst>
                  <a:path w="1217140" h="2953265">
                    <a:moveTo>
                      <a:pt x="1217140" y="0"/>
                    </a:moveTo>
                    <a:cubicBezTo>
                      <a:pt x="614748" y="464408"/>
                      <a:pt x="12356" y="928816"/>
                      <a:pt x="6178" y="1421027"/>
                    </a:cubicBezTo>
                    <a:cubicBezTo>
                      <a:pt x="0" y="1913238"/>
                      <a:pt x="590034" y="2433251"/>
                      <a:pt x="1180069" y="295326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8" name="Straight Arrow Connector 177"/>
              <p:cNvCxnSpPr>
                <a:endCxn id="177" idx="1"/>
              </p:cNvCxnSpPr>
              <p:nvPr/>
            </p:nvCxnSpPr>
            <p:spPr>
              <a:xfrm rot="16200000" flipH="1">
                <a:off x="489657" y="3471734"/>
                <a:ext cx="92454" cy="7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57" name="Group 214"/>
            <p:cNvGrpSpPr>
              <a:grpSpLocks/>
            </p:cNvGrpSpPr>
            <p:nvPr/>
          </p:nvGrpSpPr>
          <p:grpSpPr bwMode="auto">
            <a:xfrm rot="5400000">
              <a:off x="1511968" y="3094935"/>
              <a:ext cx="1849454" cy="1415286"/>
              <a:chOff x="98611" y="2088630"/>
              <a:chExt cx="4099810" cy="2944412"/>
            </a:xfrm>
          </p:grpSpPr>
          <p:grpSp>
            <p:nvGrpSpPr>
              <p:cNvPr id="6331" name="Group 208"/>
              <p:cNvGrpSpPr>
                <a:grpSpLocks/>
              </p:cNvGrpSpPr>
              <p:nvPr/>
            </p:nvGrpSpPr>
            <p:grpSpPr bwMode="auto">
              <a:xfrm>
                <a:off x="98611" y="2112453"/>
                <a:ext cx="1693573" cy="2920589"/>
                <a:chOff x="98611" y="2112453"/>
                <a:chExt cx="1693573" cy="2920589"/>
              </a:xfrm>
            </p:grpSpPr>
            <p:sp>
              <p:nvSpPr>
                <p:cNvPr id="186" name="Freeform 185"/>
                <p:cNvSpPr/>
                <p:nvPr/>
              </p:nvSpPr>
              <p:spPr>
                <a:xfrm>
                  <a:off x="1123260" y="2110709"/>
                  <a:ext cx="668619" cy="2879950"/>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7" name="Freeform 186"/>
                <p:cNvSpPr/>
                <p:nvPr/>
              </p:nvSpPr>
              <p:spPr>
                <a:xfrm>
                  <a:off x="99216" y="2120615"/>
                  <a:ext cx="1682106" cy="2916280"/>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8" name="Straight Arrow Connector 187"/>
                <p:cNvCxnSpPr>
                  <a:endCxn id="186" idx="1"/>
                </p:cNvCxnSpPr>
                <p:nvPr/>
              </p:nvCxnSpPr>
              <p:spPr>
                <a:xfrm rot="5400000">
                  <a:off x="1042992" y="3360128"/>
                  <a:ext cx="181647" cy="2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24227" y="3543536"/>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32" name="Group 209"/>
              <p:cNvGrpSpPr>
                <a:grpSpLocks/>
              </p:cNvGrpSpPr>
              <p:nvPr/>
            </p:nvGrpSpPr>
            <p:grpSpPr bwMode="auto">
              <a:xfrm flipH="1">
                <a:off x="2498499" y="2088630"/>
                <a:ext cx="1699921" cy="2920590"/>
                <a:chOff x="91191" y="2113005"/>
                <a:chExt cx="1699921" cy="2920590"/>
              </a:xfrm>
            </p:grpSpPr>
            <p:sp>
              <p:nvSpPr>
                <p:cNvPr id="182" name="Freeform 181"/>
                <p:cNvSpPr/>
                <p:nvPr/>
              </p:nvSpPr>
              <p:spPr>
                <a:xfrm>
                  <a:off x="1125302" y="2111964"/>
                  <a:ext cx="665100" cy="2879949"/>
                </a:xfrm>
                <a:custGeom>
                  <a:avLst/>
                  <a:gdLst>
                    <a:gd name="connsiteX0" fmla="*/ 667265 w 667265"/>
                    <a:gd name="connsiteY0" fmla="*/ 2879125 h 2879125"/>
                    <a:gd name="connsiteX1" fmla="*/ 0 w 667265"/>
                    <a:gd name="connsiteY1" fmla="*/ 1346887 h 2879125"/>
                    <a:gd name="connsiteX2" fmla="*/ 667265 w 667265"/>
                    <a:gd name="connsiteY2" fmla="*/ 0 h 2879125"/>
                  </a:gdLst>
                  <a:ahLst/>
                  <a:cxnLst>
                    <a:cxn ang="0">
                      <a:pos x="connsiteX0" y="connsiteY0"/>
                    </a:cxn>
                    <a:cxn ang="0">
                      <a:pos x="connsiteX1" y="connsiteY1"/>
                    </a:cxn>
                    <a:cxn ang="0">
                      <a:pos x="connsiteX2" y="connsiteY2"/>
                    </a:cxn>
                  </a:cxnLst>
                  <a:rect l="l" t="t" r="r" b="b"/>
                  <a:pathLst>
                    <a:path w="667265" h="2879125">
                      <a:moveTo>
                        <a:pt x="667265" y="2879125"/>
                      </a:moveTo>
                      <a:cubicBezTo>
                        <a:pt x="333632" y="2352933"/>
                        <a:pt x="0" y="1826741"/>
                        <a:pt x="0" y="1346887"/>
                      </a:cubicBezTo>
                      <a:cubicBezTo>
                        <a:pt x="0" y="867033"/>
                        <a:pt x="333632" y="433516"/>
                        <a:pt x="667265"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97738" y="2121873"/>
                  <a:ext cx="1682107" cy="2916277"/>
                </a:xfrm>
                <a:custGeom>
                  <a:avLst/>
                  <a:gdLst>
                    <a:gd name="connsiteX0" fmla="*/ 1684085 w 1684085"/>
                    <a:gd name="connsiteY0" fmla="*/ 2912249 h 2912249"/>
                    <a:gd name="connsiteX1" fmla="*/ 8965 w 1684085"/>
                    <a:gd name="connsiteY1" fmla="*/ 1429231 h 2912249"/>
                    <a:gd name="connsiteX2" fmla="*/ 1630297 w 1684085"/>
                    <a:gd name="connsiteY2" fmla="*/ 0 h 2912249"/>
                  </a:gdLst>
                  <a:ahLst/>
                  <a:cxnLst>
                    <a:cxn ang="0">
                      <a:pos x="connsiteX0" y="connsiteY0"/>
                    </a:cxn>
                    <a:cxn ang="0">
                      <a:pos x="connsiteX1" y="connsiteY1"/>
                    </a:cxn>
                    <a:cxn ang="0">
                      <a:pos x="connsiteX2" y="connsiteY2"/>
                    </a:cxn>
                  </a:cxnLst>
                  <a:rect l="l" t="t" r="r" b="b"/>
                  <a:pathLst>
                    <a:path w="1684085" h="2912249">
                      <a:moveTo>
                        <a:pt x="1684085" y="2912249"/>
                      </a:moveTo>
                      <a:cubicBezTo>
                        <a:pt x="851007" y="2413427"/>
                        <a:pt x="17930" y="1914606"/>
                        <a:pt x="8965" y="1429231"/>
                      </a:cubicBezTo>
                      <a:cubicBezTo>
                        <a:pt x="0" y="943856"/>
                        <a:pt x="815148" y="471928"/>
                        <a:pt x="163029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4" name="Straight Arrow Connector 183"/>
                <p:cNvCxnSpPr>
                  <a:endCxn id="182" idx="1"/>
                </p:cNvCxnSpPr>
                <p:nvPr/>
              </p:nvCxnSpPr>
              <p:spPr>
                <a:xfrm rot="5400000">
                  <a:off x="1043275" y="3363144"/>
                  <a:ext cx="181649"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8675" y="3544792"/>
                  <a:ext cx="181647" cy="17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258" name="Group 226"/>
            <p:cNvGrpSpPr>
              <a:grpSpLocks/>
            </p:cNvGrpSpPr>
            <p:nvPr/>
          </p:nvGrpSpPr>
          <p:grpSpPr bwMode="auto">
            <a:xfrm>
              <a:off x="0" y="2133600"/>
              <a:ext cx="4876802" cy="3279713"/>
              <a:chOff x="0" y="2133600"/>
              <a:chExt cx="4876802" cy="3279713"/>
            </a:xfrm>
          </p:grpSpPr>
          <p:grpSp>
            <p:nvGrpSpPr>
              <p:cNvPr id="6259" name="Group 178"/>
              <p:cNvGrpSpPr>
                <a:grpSpLocks/>
              </p:cNvGrpSpPr>
              <p:nvPr/>
            </p:nvGrpSpPr>
            <p:grpSpPr bwMode="auto">
              <a:xfrm rot="5400000">
                <a:off x="-99140" y="2893934"/>
                <a:ext cx="1976188" cy="1777908"/>
                <a:chOff x="-86497" y="4979773"/>
                <a:chExt cx="4382527" cy="1954427"/>
              </a:xfrm>
            </p:grpSpPr>
            <p:grpSp>
              <p:nvGrpSpPr>
                <p:cNvPr id="6311" name="Group 166"/>
                <p:cNvGrpSpPr>
                  <a:grpSpLocks/>
                </p:cNvGrpSpPr>
                <p:nvPr/>
              </p:nvGrpSpPr>
              <p:grpSpPr bwMode="auto">
                <a:xfrm>
                  <a:off x="-86497" y="4979773"/>
                  <a:ext cx="2199203" cy="1940137"/>
                  <a:chOff x="-86497" y="4979773"/>
                  <a:chExt cx="2199203" cy="1940137"/>
                </a:xfrm>
              </p:grpSpPr>
              <p:sp>
                <p:nvSpPr>
                  <p:cNvPr id="99" name="Freeform 98"/>
                  <p:cNvSpPr/>
                  <p:nvPr/>
                </p:nvSpPr>
                <p:spPr>
                  <a:xfrm flipH="1">
                    <a:off x="2055684" y="5054710"/>
                    <a:ext cx="56328" cy="1804449"/>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753108" y="5054711"/>
                    <a:ext cx="1123032"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Freeform 100"/>
                  <p:cNvSpPr/>
                  <p:nvPr/>
                </p:nvSpPr>
                <p:spPr>
                  <a:xfrm>
                    <a:off x="-84765" y="4981416"/>
                    <a:ext cx="1862332"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Freeform 101"/>
                  <p:cNvSpPr/>
                  <p:nvPr/>
                </p:nvSpPr>
                <p:spPr>
                  <a:xfrm>
                    <a:off x="1777565" y="5056456"/>
                    <a:ext cx="211229" cy="1865527"/>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Freeform 102"/>
                  <p:cNvSpPr/>
                  <p:nvPr/>
                </p:nvSpPr>
                <p:spPr>
                  <a:xfrm>
                    <a:off x="1383273" y="5040750"/>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4" name="Straight Arrow Connector 103"/>
                  <p:cNvCxnSpPr/>
                  <p:nvPr/>
                </p:nvCxnSpPr>
                <p:spPr>
                  <a:xfrm flipV="1">
                    <a:off x="837599" y="6171584"/>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990517" y="6477187"/>
                    <a:ext cx="151826" cy="154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560836" y="6364087"/>
                    <a:ext cx="151824" cy="774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1874697" y="6356507"/>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2032579" y="6327772"/>
                    <a:ext cx="15182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12" name="Group 167"/>
                <p:cNvGrpSpPr>
                  <a:grpSpLocks/>
                </p:cNvGrpSpPr>
                <p:nvPr/>
              </p:nvGrpSpPr>
              <p:grpSpPr bwMode="auto">
                <a:xfrm flipH="1">
                  <a:off x="2220682" y="4994063"/>
                  <a:ext cx="2075348" cy="1940137"/>
                  <a:chOff x="-86497" y="4979647"/>
                  <a:chExt cx="2075348" cy="1940137"/>
                </a:xfrm>
              </p:grpSpPr>
              <p:sp>
                <p:nvSpPr>
                  <p:cNvPr id="72" name="Freeform 71"/>
                  <p:cNvSpPr/>
                  <p:nvPr/>
                </p:nvSpPr>
                <p:spPr>
                  <a:xfrm>
                    <a:off x="752694" y="5054256"/>
                    <a:ext cx="1123035" cy="1780017"/>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85181" y="4980961"/>
                    <a:ext cx="1865855" cy="1544427"/>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1780675" y="5056002"/>
                    <a:ext cx="207710" cy="1865529"/>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1382862" y="5040295"/>
                    <a:ext cx="542154" cy="1804449"/>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2" name="Straight Arrow Connector 81"/>
                  <p:cNvCxnSpPr/>
                  <p:nvPr/>
                </p:nvCxnSpPr>
                <p:spPr>
                  <a:xfrm flipV="1">
                    <a:off x="854790" y="6186836"/>
                    <a:ext cx="151380" cy="767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991866" y="6478491"/>
                    <a:ext cx="151826" cy="151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562185" y="6365393"/>
                    <a:ext cx="151824" cy="739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1874287" y="6356051"/>
                    <a:ext cx="73295" cy="140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260" name="Group 179"/>
              <p:cNvGrpSpPr>
                <a:grpSpLocks/>
              </p:cNvGrpSpPr>
              <p:nvPr/>
            </p:nvGrpSpPr>
            <p:grpSpPr bwMode="auto">
              <a:xfrm rot="5400000" flipV="1">
                <a:off x="2974790" y="2873981"/>
                <a:ext cx="1976904" cy="1827121"/>
                <a:chOff x="-86497" y="4979773"/>
                <a:chExt cx="4382527" cy="1954427"/>
              </a:xfrm>
            </p:grpSpPr>
            <p:grpSp>
              <p:nvGrpSpPr>
                <p:cNvPr id="6291" name="Group 166"/>
                <p:cNvGrpSpPr>
                  <a:grpSpLocks/>
                </p:cNvGrpSpPr>
                <p:nvPr/>
              </p:nvGrpSpPr>
              <p:grpSpPr bwMode="auto">
                <a:xfrm>
                  <a:off x="-86497" y="4979773"/>
                  <a:ext cx="2207931" cy="1940138"/>
                  <a:chOff x="-86497" y="4979773"/>
                  <a:chExt cx="2207931" cy="1940138"/>
                </a:xfrm>
              </p:grpSpPr>
              <p:sp>
                <p:nvSpPr>
                  <p:cNvPr id="128" name="Freeform 127"/>
                  <p:cNvSpPr/>
                  <p:nvPr/>
                </p:nvSpPr>
                <p:spPr>
                  <a:xfrm flipH="1">
                    <a:off x="2055946" y="5054391"/>
                    <a:ext cx="56307" cy="1805091"/>
                  </a:xfrm>
                  <a:custGeom>
                    <a:avLst/>
                    <a:gdLst>
                      <a:gd name="connsiteX0" fmla="*/ 0 w 0"/>
                      <a:gd name="connsiteY0" fmla="*/ 0 h 1346886"/>
                      <a:gd name="connsiteX1" fmla="*/ 0 w 0"/>
                      <a:gd name="connsiteY1" fmla="*/ 1346886 h 1346886"/>
                    </a:gdLst>
                    <a:ahLst/>
                    <a:cxnLst>
                      <a:cxn ang="0">
                        <a:pos x="connsiteX0" y="connsiteY0"/>
                      </a:cxn>
                      <a:cxn ang="0">
                        <a:pos x="connsiteX1" y="connsiteY1"/>
                      </a:cxn>
                    </a:cxnLst>
                    <a:rect l="l" t="t" r="r" b="b"/>
                    <a:pathLst>
                      <a:path h="1346886">
                        <a:moveTo>
                          <a:pt x="0" y="0"/>
                        </a:moveTo>
                        <a:lnTo>
                          <a:pt x="0" y="13468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a:off x="753841" y="5056088"/>
                    <a:ext cx="1122628"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Freeform 129"/>
                  <p:cNvSpPr/>
                  <p:nvPr/>
                </p:nvSpPr>
                <p:spPr>
                  <a:xfrm>
                    <a:off x="-87250" y="4981372"/>
                    <a:ext cx="1865179"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1" name="Freeform 130"/>
                  <p:cNvSpPr/>
                  <p:nvPr/>
                </p:nvSpPr>
                <p:spPr>
                  <a:xfrm>
                    <a:off x="1777930" y="5054391"/>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Freeform 135"/>
                  <p:cNvSpPr/>
                  <p:nvPr/>
                </p:nvSpPr>
                <p:spPr>
                  <a:xfrm>
                    <a:off x="1383778" y="5040806"/>
                    <a:ext cx="545476"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0" name="Straight Arrow Connector 139"/>
                  <p:cNvCxnSpPr/>
                  <p:nvPr/>
                </p:nvCxnSpPr>
                <p:spPr>
                  <a:xfrm flipV="1">
                    <a:off x="838300" y="6171748"/>
                    <a:ext cx="151327"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88875" y="6479858"/>
                    <a:ext cx="152830" cy="15132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1574822" y="6363979"/>
                    <a:ext cx="152830" cy="77423"/>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874301" y="6358294"/>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2046397" y="6327974"/>
                    <a:ext cx="15283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92" name="Group 167"/>
                <p:cNvGrpSpPr>
                  <a:grpSpLocks/>
                </p:cNvGrpSpPr>
                <p:nvPr/>
              </p:nvGrpSpPr>
              <p:grpSpPr bwMode="auto">
                <a:xfrm flipH="1">
                  <a:off x="2219846" y="4994062"/>
                  <a:ext cx="2076184" cy="1940138"/>
                  <a:chOff x="-86497" y="4979646"/>
                  <a:chExt cx="2076184" cy="1940138"/>
                </a:xfrm>
              </p:grpSpPr>
              <p:sp>
                <p:nvSpPr>
                  <p:cNvPr id="119" name="Freeform 118"/>
                  <p:cNvSpPr/>
                  <p:nvPr/>
                </p:nvSpPr>
                <p:spPr>
                  <a:xfrm>
                    <a:off x="752943" y="5055258"/>
                    <a:ext cx="1122625" cy="1779620"/>
                  </a:xfrm>
                  <a:custGeom>
                    <a:avLst/>
                    <a:gdLst>
                      <a:gd name="connsiteX0" fmla="*/ 1124465 w 1124465"/>
                      <a:gd name="connsiteY0" fmla="*/ 0 h 1779372"/>
                      <a:gd name="connsiteX1" fmla="*/ 630195 w 1124465"/>
                      <a:gd name="connsiteY1" fmla="*/ 1099751 h 1779372"/>
                      <a:gd name="connsiteX2" fmla="*/ 0 w 1124465"/>
                      <a:gd name="connsiteY2" fmla="*/ 1779372 h 1779372"/>
                    </a:gdLst>
                    <a:ahLst/>
                    <a:cxnLst>
                      <a:cxn ang="0">
                        <a:pos x="connsiteX0" y="connsiteY0"/>
                      </a:cxn>
                      <a:cxn ang="0">
                        <a:pos x="connsiteX1" y="connsiteY1"/>
                      </a:cxn>
                      <a:cxn ang="0">
                        <a:pos x="connsiteX2" y="connsiteY2"/>
                      </a:cxn>
                    </a:cxnLst>
                    <a:rect l="l" t="t" r="r" b="b"/>
                    <a:pathLst>
                      <a:path w="1124465" h="1779372">
                        <a:moveTo>
                          <a:pt x="1124465" y="0"/>
                        </a:moveTo>
                        <a:cubicBezTo>
                          <a:pt x="971035" y="401594"/>
                          <a:pt x="817606" y="803189"/>
                          <a:pt x="630195" y="1099751"/>
                        </a:cubicBezTo>
                        <a:cubicBezTo>
                          <a:pt x="442784" y="1396313"/>
                          <a:pt x="221392" y="1587842"/>
                          <a:pt x="0" y="177937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Freeform 119"/>
                  <p:cNvSpPr/>
                  <p:nvPr/>
                </p:nvSpPr>
                <p:spPr>
                  <a:xfrm>
                    <a:off x="-88147" y="4980541"/>
                    <a:ext cx="1865178" cy="1545281"/>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1777031" y="5053560"/>
                    <a:ext cx="211152" cy="1866223"/>
                  </a:xfrm>
                  <a:custGeom>
                    <a:avLst/>
                    <a:gdLst>
                      <a:gd name="connsiteX0" fmla="*/ 210065 w 210065"/>
                      <a:gd name="connsiteY0" fmla="*/ 0 h 1865870"/>
                      <a:gd name="connsiteX1" fmla="*/ 160638 w 210065"/>
                      <a:gd name="connsiteY1" fmla="*/ 1136821 h 1865870"/>
                      <a:gd name="connsiteX2" fmla="*/ 0 w 210065"/>
                      <a:gd name="connsiteY2" fmla="*/ 1865870 h 1865870"/>
                    </a:gdLst>
                    <a:ahLst/>
                    <a:cxnLst>
                      <a:cxn ang="0">
                        <a:pos x="connsiteX0" y="connsiteY0"/>
                      </a:cxn>
                      <a:cxn ang="0">
                        <a:pos x="connsiteX1" y="connsiteY1"/>
                      </a:cxn>
                      <a:cxn ang="0">
                        <a:pos x="connsiteX2" y="connsiteY2"/>
                      </a:cxn>
                    </a:cxnLst>
                    <a:rect l="l" t="t" r="r" b="b"/>
                    <a:pathLst>
                      <a:path w="210065" h="1865870">
                        <a:moveTo>
                          <a:pt x="210065" y="0"/>
                        </a:moveTo>
                        <a:cubicBezTo>
                          <a:pt x="202857" y="412921"/>
                          <a:pt x="195649" y="825843"/>
                          <a:pt x="160638" y="1136821"/>
                        </a:cubicBezTo>
                        <a:cubicBezTo>
                          <a:pt x="125627" y="1447799"/>
                          <a:pt x="62813" y="1656834"/>
                          <a:pt x="0" y="186587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a:off x="1382879" y="5039975"/>
                    <a:ext cx="541957" cy="1805091"/>
                  </a:xfrm>
                  <a:custGeom>
                    <a:avLst/>
                    <a:gdLst>
                      <a:gd name="connsiteX0" fmla="*/ 543697 w 543697"/>
                      <a:gd name="connsiteY0" fmla="*/ 0 h 1804086"/>
                      <a:gd name="connsiteX1" fmla="*/ 383059 w 543697"/>
                      <a:gd name="connsiteY1" fmla="*/ 1062681 h 1804086"/>
                      <a:gd name="connsiteX2" fmla="*/ 0 w 543697"/>
                      <a:gd name="connsiteY2" fmla="*/ 1804086 h 1804086"/>
                    </a:gdLst>
                    <a:ahLst/>
                    <a:cxnLst>
                      <a:cxn ang="0">
                        <a:pos x="connsiteX0" y="connsiteY0"/>
                      </a:cxn>
                      <a:cxn ang="0">
                        <a:pos x="connsiteX1" y="connsiteY1"/>
                      </a:cxn>
                      <a:cxn ang="0">
                        <a:pos x="connsiteX2" y="connsiteY2"/>
                      </a:cxn>
                    </a:cxnLst>
                    <a:rect l="l" t="t" r="r" b="b"/>
                    <a:pathLst>
                      <a:path w="543697" h="1804086">
                        <a:moveTo>
                          <a:pt x="543697" y="0"/>
                        </a:moveTo>
                        <a:cubicBezTo>
                          <a:pt x="508686" y="381000"/>
                          <a:pt x="473675" y="762000"/>
                          <a:pt x="383059" y="1062681"/>
                        </a:cubicBezTo>
                        <a:cubicBezTo>
                          <a:pt x="292443" y="1363362"/>
                          <a:pt x="146221" y="1583724"/>
                          <a:pt x="0" y="180408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3" name="Straight Arrow Connector 122"/>
                  <p:cNvCxnSpPr/>
                  <p:nvPr/>
                </p:nvCxnSpPr>
                <p:spPr>
                  <a:xfrm flipV="1">
                    <a:off x="837405" y="6170918"/>
                    <a:ext cx="151325" cy="76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989736" y="6477267"/>
                    <a:ext cx="152830" cy="154845"/>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1573925" y="6363148"/>
                    <a:ext cx="152830" cy="7742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flipH="1" flipV="1">
                    <a:off x="1873402" y="6357463"/>
                    <a:ext cx="74717" cy="1407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261" name="Group 210"/>
              <p:cNvGrpSpPr>
                <a:grpSpLocks/>
              </p:cNvGrpSpPr>
              <p:nvPr/>
            </p:nvGrpSpPr>
            <p:grpSpPr bwMode="auto">
              <a:xfrm>
                <a:off x="3048000" y="2133600"/>
                <a:ext cx="1217521" cy="3279713"/>
                <a:chOff x="3048000" y="2133600"/>
                <a:chExt cx="1217521" cy="3279713"/>
              </a:xfrm>
            </p:grpSpPr>
            <p:grpSp>
              <p:nvGrpSpPr>
                <p:cNvPr id="6277" name="Group 202"/>
                <p:cNvGrpSpPr>
                  <a:grpSpLocks/>
                </p:cNvGrpSpPr>
                <p:nvPr/>
              </p:nvGrpSpPr>
              <p:grpSpPr bwMode="auto">
                <a:xfrm>
                  <a:off x="3054926" y="2133600"/>
                  <a:ext cx="1210595" cy="1450913"/>
                  <a:chOff x="3054926" y="2133600"/>
                  <a:chExt cx="1210595" cy="1450913"/>
                </a:xfrm>
              </p:grpSpPr>
              <p:sp>
                <p:nvSpPr>
                  <p:cNvPr id="191" name="Freeform 190"/>
                  <p:cNvSpPr/>
                  <p:nvPr/>
                </p:nvSpPr>
                <p:spPr bwMode="auto">
                  <a:xfrm rot="5400000" flipV="1">
                    <a:off x="3121831"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bwMode="auto">
                  <a:xfrm rot="5400000" flipV="1">
                    <a:off x="2933713"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Freeform 196"/>
                  <p:cNvSpPr/>
                  <p:nvPr/>
                </p:nvSpPr>
                <p:spPr bwMode="auto">
                  <a:xfrm rot="5400000" flipV="1">
                    <a:off x="2668602"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9" name="Straight Arrow Connector 198"/>
                  <p:cNvCxnSpPr>
                    <a:stCxn id="191" idx="1"/>
                  </p:cNvCxnSpPr>
                  <p:nvPr/>
                </p:nvCxnSpPr>
                <p:spPr>
                  <a:xfrm rot="5400000" flipH="1" flipV="1">
                    <a:off x="3942558"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3637758"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3523458"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78" name="Group 203"/>
                <p:cNvGrpSpPr>
                  <a:grpSpLocks/>
                </p:cNvGrpSpPr>
                <p:nvPr/>
              </p:nvGrpSpPr>
              <p:grpSpPr bwMode="auto">
                <a:xfrm flipV="1">
                  <a:off x="3048000" y="3962400"/>
                  <a:ext cx="1210595" cy="1450913"/>
                  <a:chOff x="3054926" y="2133600"/>
                  <a:chExt cx="1210595" cy="1450913"/>
                </a:xfrm>
              </p:grpSpPr>
              <p:sp>
                <p:nvSpPr>
                  <p:cNvPr id="205" name="Freeform 204"/>
                  <p:cNvSpPr/>
                  <p:nvPr/>
                </p:nvSpPr>
                <p:spPr bwMode="auto">
                  <a:xfrm rot="5400000" flipV="1">
                    <a:off x="3122407"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 name="Freeform 205"/>
                  <p:cNvSpPr/>
                  <p:nvPr/>
                </p:nvSpPr>
                <p:spPr bwMode="auto">
                  <a:xfrm rot="5400000" flipV="1">
                    <a:off x="2934289"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 name="Freeform 206"/>
                  <p:cNvSpPr/>
                  <p:nvPr/>
                </p:nvSpPr>
                <p:spPr bwMode="auto">
                  <a:xfrm rot="5400000" flipV="1">
                    <a:off x="2669178"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08" name="Straight Arrow Connector 207"/>
                  <p:cNvCxnSpPr/>
                  <p:nvPr/>
                </p:nvCxnSpPr>
                <p:spPr>
                  <a:xfrm rot="5400000" flipH="1" flipV="1">
                    <a:off x="3927260"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3639128"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3508160"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262" name="Group 211"/>
              <p:cNvGrpSpPr>
                <a:grpSpLocks/>
              </p:cNvGrpSpPr>
              <p:nvPr/>
            </p:nvGrpSpPr>
            <p:grpSpPr bwMode="auto">
              <a:xfrm flipH="1">
                <a:off x="533400" y="2133600"/>
                <a:ext cx="1217521" cy="3279713"/>
                <a:chOff x="3048000" y="2133600"/>
                <a:chExt cx="1217521" cy="3279713"/>
              </a:xfrm>
            </p:grpSpPr>
            <p:grpSp>
              <p:nvGrpSpPr>
                <p:cNvPr id="6263" name="Group 202"/>
                <p:cNvGrpSpPr>
                  <a:grpSpLocks/>
                </p:cNvGrpSpPr>
                <p:nvPr/>
              </p:nvGrpSpPr>
              <p:grpSpPr bwMode="auto">
                <a:xfrm>
                  <a:off x="3054926" y="2133600"/>
                  <a:ext cx="1210595" cy="1450913"/>
                  <a:chOff x="3054926" y="2133600"/>
                  <a:chExt cx="1210595" cy="1450913"/>
                </a:xfrm>
              </p:grpSpPr>
              <p:sp>
                <p:nvSpPr>
                  <p:cNvPr id="221" name="Freeform 220"/>
                  <p:cNvSpPr/>
                  <p:nvPr/>
                </p:nvSpPr>
                <p:spPr bwMode="auto">
                  <a:xfrm rot="5400000" flipV="1">
                    <a:off x="3121738"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2" name="Freeform 221"/>
                  <p:cNvSpPr/>
                  <p:nvPr/>
                </p:nvSpPr>
                <p:spPr bwMode="auto">
                  <a:xfrm rot="5400000" flipV="1">
                    <a:off x="2933620"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3" name="Freeform 222"/>
                  <p:cNvSpPr/>
                  <p:nvPr/>
                </p:nvSpPr>
                <p:spPr bwMode="auto">
                  <a:xfrm rot="5400000" flipV="1">
                    <a:off x="2668510" y="2519349"/>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4" name="Straight Arrow Connector 223"/>
                  <p:cNvCxnSpPr>
                    <a:stCxn id="221" idx="1"/>
                  </p:cNvCxnSpPr>
                  <p:nvPr/>
                </p:nvCxnSpPr>
                <p:spPr>
                  <a:xfrm rot="5400000" flipH="1" flipV="1">
                    <a:off x="3942465" y="3109100"/>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flipH="1" flipV="1">
                    <a:off x="3637665" y="3185298"/>
                    <a:ext cx="80961"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3523366" y="2936066"/>
                    <a:ext cx="15716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64" name="Group 203"/>
                <p:cNvGrpSpPr>
                  <a:grpSpLocks/>
                </p:cNvGrpSpPr>
                <p:nvPr/>
              </p:nvGrpSpPr>
              <p:grpSpPr bwMode="auto">
                <a:xfrm flipV="1">
                  <a:off x="3048000" y="3962400"/>
                  <a:ext cx="1210595" cy="1450913"/>
                  <a:chOff x="3054926" y="2133600"/>
                  <a:chExt cx="1210595" cy="1450913"/>
                </a:xfrm>
              </p:grpSpPr>
              <p:sp>
                <p:nvSpPr>
                  <p:cNvPr id="215" name="Freeform 214"/>
                  <p:cNvSpPr/>
                  <p:nvPr/>
                </p:nvSpPr>
                <p:spPr bwMode="auto">
                  <a:xfrm rot="5400000" flipV="1">
                    <a:off x="3122314" y="2440765"/>
                    <a:ext cx="1146154" cy="1141413"/>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6" name="Freeform 215"/>
                  <p:cNvSpPr/>
                  <p:nvPr/>
                </p:nvSpPr>
                <p:spPr bwMode="auto">
                  <a:xfrm rot="5400000" flipV="1">
                    <a:off x="2934196" y="2476485"/>
                    <a:ext cx="1295376" cy="91440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7" name="Freeform 216"/>
                  <p:cNvSpPr/>
                  <p:nvPr/>
                </p:nvSpPr>
                <p:spPr bwMode="auto">
                  <a:xfrm rot="5400000" flipV="1">
                    <a:off x="2669086" y="2519348"/>
                    <a:ext cx="1450948" cy="679450"/>
                  </a:xfrm>
                  <a:custGeom>
                    <a:avLst/>
                    <a:gdLst>
                      <a:gd name="connsiteX0" fmla="*/ 1865870 w 1865870"/>
                      <a:gd name="connsiteY0" fmla="*/ 0 h 1544595"/>
                      <a:gd name="connsiteX1" fmla="*/ 1248032 w 1865870"/>
                      <a:gd name="connsiteY1" fmla="*/ 1087395 h 1544595"/>
                      <a:gd name="connsiteX2" fmla="*/ 0 w 1865870"/>
                      <a:gd name="connsiteY2" fmla="*/ 1544595 h 1544595"/>
                    </a:gdLst>
                    <a:ahLst/>
                    <a:cxnLst>
                      <a:cxn ang="0">
                        <a:pos x="connsiteX0" y="connsiteY0"/>
                      </a:cxn>
                      <a:cxn ang="0">
                        <a:pos x="connsiteX1" y="connsiteY1"/>
                      </a:cxn>
                      <a:cxn ang="0">
                        <a:pos x="connsiteX2" y="connsiteY2"/>
                      </a:cxn>
                    </a:cxnLst>
                    <a:rect l="l" t="t" r="r" b="b"/>
                    <a:pathLst>
                      <a:path w="1865870" h="1544595">
                        <a:moveTo>
                          <a:pt x="1865870" y="0"/>
                        </a:moveTo>
                        <a:cubicBezTo>
                          <a:pt x="1712440" y="414981"/>
                          <a:pt x="1559010" y="829963"/>
                          <a:pt x="1248032" y="1087395"/>
                        </a:cubicBezTo>
                        <a:cubicBezTo>
                          <a:pt x="937054" y="1344828"/>
                          <a:pt x="468527" y="1444711"/>
                          <a:pt x="0" y="154459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18" name="Straight Arrow Connector 217"/>
                  <p:cNvCxnSpPr/>
                  <p:nvPr/>
                </p:nvCxnSpPr>
                <p:spPr>
                  <a:xfrm rot="5400000" flipH="1" flipV="1">
                    <a:off x="3927166" y="3109100"/>
                    <a:ext cx="80960"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rot="5400000" flipH="1" flipV="1">
                    <a:off x="3639035" y="3201966"/>
                    <a:ext cx="79374" cy="111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3508067" y="2936065"/>
                    <a:ext cx="15715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22" name="Group 293"/>
          <p:cNvGrpSpPr>
            <a:grpSpLocks/>
          </p:cNvGrpSpPr>
          <p:nvPr/>
        </p:nvGrpSpPr>
        <p:grpSpPr bwMode="auto">
          <a:xfrm>
            <a:off x="2879725" y="990600"/>
            <a:ext cx="4276725" cy="3429000"/>
            <a:chOff x="6019800" y="2209800"/>
            <a:chExt cx="4276898" cy="3429000"/>
          </a:xfrm>
        </p:grpSpPr>
        <p:grpSp>
          <p:nvGrpSpPr>
            <p:cNvPr id="6209" name="Group 233"/>
            <p:cNvGrpSpPr>
              <a:grpSpLocks/>
            </p:cNvGrpSpPr>
            <p:nvPr/>
          </p:nvGrpSpPr>
          <p:grpSpPr bwMode="auto">
            <a:xfrm>
              <a:off x="7772400" y="2819400"/>
              <a:ext cx="685800" cy="2057400"/>
              <a:chOff x="4876800" y="2819400"/>
              <a:chExt cx="685800" cy="2057400"/>
            </a:xfrm>
          </p:grpSpPr>
          <p:sp>
            <p:nvSpPr>
              <p:cNvPr id="66" name="Oval 65"/>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0" name="Straight Arrow Connector 229"/>
              <p:cNvCxnSpPr/>
              <p:nvPr/>
            </p:nvCxnSpPr>
            <p:spPr>
              <a:xfrm>
                <a:off x="5269000" y="2819400"/>
                <a:ext cx="98429" cy="76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210" name="Group 271"/>
            <p:cNvGrpSpPr>
              <a:grpSpLocks/>
            </p:cNvGrpSpPr>
            <p:nvPr/>
          </p:nvGrpSpPr>
          <p:grpSpPr bwMode="auto">
            <a:xfrm>
              <a:off x="6019800" y="2209800"/>
              <a:ext cx="2219498" cy="3429000"/>
              <a:chOff x="6019800" y="2209800"/>
              <a:chExt cx="2219498" cy="3429000"/>
            </a:xfrm>
          </p:grpSpPr>
          <p:grpSp>
            <p:nvGrpSpPr>
              <p:cNvPr id="6232" name="Group 255"/>
              <p:cNvGrpSpPr>
                <a:grpSpLocks/>
              </p:cNvGrpSpPr>
              <p:nvPr/>
            </p:nvGrpSpPr>
            <p:grpSpPr bwMode="auto">
              <a:xfrm>
                <a:off x="6019800" y="2209800"/>
                <a:ext cx="2219498" cy="1677988"/>
                <a:chOff x="6019800" y="2209800"/>
                <a:chExt cx="2219498" cy="1677988"/>
              </a:xfrm>
            </p:grpSpPr>
            <p:sp>
              <p:nvSpPr>
                <p:cNvPr id="239" name="Freeform 238"/>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0" name="Freeform 239"/>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1" name="Freeform 240"/>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43" name="Straight Connector 242"/>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16200000" flipH="1">
                  <a:off x="7469251" y="2647948"/>
                  <a:ext cx="206375" cy="9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40" idx="1"/>
                </p:cNvCxnSpPr>
                <p:nvPr/>
              </p:nvCxnSpPr>
              <p:spPr>
                <a:xfrm>
                  <a:off x="7162846" y="2976563"/>
                  <a:ext cx="176220"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7239049" y="3413125"/>
                  <a:ext cx="185746" cy="58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7239049" y="3886200"/>
                  <a:ext cx="22860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233" name="Group 256"/>
              <p:cNvGrpSpPr>
                <a:grpSpLocks/>
              </p:cNvGrpSpPr>
              <p:nvPr/>
            </p:nvGrpSpPr>
            <p:grpSpPr bwMode="auto">
              <a:xfrm flipV="1">
                <a:off x="6324600" y="4267200"/>
                <a:ext cx="1914698" cy="1371600"/>
                <a:chOff x="6324600" y="2209800"/>
                <a:chExt cx="1914698" cy="1371600"/>
              </a:xfrm>
            </p:grpSpPr>
            <p:sp>
              <p:nvSpPr>
                <p:cNvPr id="258" name="Freeform 257"/>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9" name="Freeform 258"/>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0" name="Freeform 259"/>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2" name="Straight Arrow Connector 261"/>
                <p:cNvCxnSpPr/>
                <p:nvPr/>
              </p:nvCxnSpPr>
              <p:spPr>
                <a:xfrm rot="16200000" flipH="1">
                  <a:off x="7469251" y="2647948"/>
                  <a:ext cx="206375" cy="92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59" idx="1"/>
                </p:cNvCxnSpPr>
                <p:nvPr/>
              </p:nvCxnSpPr>
              <p:spPr>
                <a:xfrm>
                  <a:off x="7146971" y="2976562"/>
                  <a:ext cx="174632" cy="8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7239049" y="3413125"/>
                  <a:ext cx="185746" cy="58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6" name="Freeform 265"/>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8" name="Straight Arrow Connector 267"/>
              <p:cNvCxnSpPr/>
              <p:nvPr/>
            </p:nvCxnSpPr>
            <p:spPr>
              <a:xfrm>
                <a:off x="7229524" y="3717925"/>
                <a:ext cx="2619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0" name="Freeform 269"/>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1" name="Straight Arrow Connector 270"/>
              <p:cNvCxnSpPr/>
              <p:nvPr/>
            </p:nvCxnSpPr>
            <p:spPr>
              <a:xfrm>
                <a:off x="7315253" y="4086225"/>
                <a:ext cx="2619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211" name="Group 272"/>
            <p:cNvGrpSpPr>
              <a:grpSpLocks/>
            </p:cNvGrpSpPr>
            <p:nvPr/>
          </p:nvGrpSpPr>
          <p:grpSpPr bwMode="auto">
            <a:xfrm flipH="1">
              <a:off x="8077200" y="2209800"/>
              <a:ext cx="2219498" cy="3429000"/>
              <a:chOff x="6019800" y="2209800"/>
              <a:chExt cx="2219498" cy="3429000"/>
            </a:xfrm>
          </p:grpSpPr>
          <p:grpSp>
            <p:nvGrpSpPr>
              <p:cNvPr id="6212" name="Group 255"/>
              <p:cNvGrpSpPr>
                <a:grpSpLocks/>
              </p:cNvGrpSpPr>
              <p:nvPr/>
            </p:nvGrpSpPr>
            <p:grpSpPr bwMode="auto">
              <a:xfrm>
                <a:off x="6019800" y="2209800"/>
                <a:ext cx="2219498" cy="1677988"/>
                <a:chOff x="6019800" y="2209800"/>
                <a:chExt cx="2219498" cy="1677988"/>
              </a:xfrm>
            </p:grpSpPr>
            <p:sp>
              <p:nvSpPr>
                <p:cNvPr id="286" name="Freeform 285"/>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7" name="Freeform 286"/>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8" name="Freeform 287"/>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9" name="Straight Connector 288"/>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16200000" flipH="1">
                  <a:off x="7469250"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stCxn id="287" idx="1"/>
                </p:cNvCxnSpPr>
                <p:nvPr/>
              </p:nvCxnSpPr>
              <p:spPr>
                <a:xfrm>
                  <a:off x="7180309" y="2976563"/>
                  <a:ext cx="174632"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a:off x="7239049" y="3413125"/>
                  <a:ext cx="185745"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13" name="Group 256"/>
              <p:cNvGrpSpPr>
                <a:grpSpLocks/>
              </p:cNvGrpSpPr>
              <p:nvPr/>
            </p:nvGrpSpPr>
            <p:grpSpPr bwMode="auto">
              <a:xfrm flipV="1">
                <a:off x="6324600" y="4267200"/>
                <a:ext cx="1845423" cy="1371600"/>
                <a:chOff x="6324600" y="2209800"/>
                <a:chExt cx="1845423" cy="1371600"/>
              </a:xfrm>
            </p:grpSpPr>
            <p:sp>
              <p:nvSpPr>
                <p:cNvPr id="280" name="Freeform 279"/>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1" name="Freeform 280"/>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2" name="Freeform 281"/>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83" name="Straight Arrow Connector 282"/>
                <p:cNvCxnSpPr/>
                <p:nvPr/>
              </p:nvCxnSpPr>
              <p:spPr>
                <a:xfrm rot="16200000" flipH="1">
                  <a:off x="7469250"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281" idx="1"/>
                </p:cNvCxnSpPr>
                <p:nvPr/>
              </p:nvCxnSpPr>
              <p:spPr>
                <a:xfrm>
                  <a:off x="7180309"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7239049" y="3413125"/>
                  <a:ext cx="185745"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6" name="Freeform 275"/>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7" name="Straight Arrow Connector 276"/>
              <p:cNvCxnSpPr/>
              <p:nvPr/>
            </p:nvCxnSpPr>
            <p:spPr>
              <a:xfrm>
                <a:off x="7245400" y="3717925"/>
                <a:ext cx="261948"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8" name="Freeform 277"/>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79" name="Straight Arrow Connector 278"/>
              <p:cNvCxnSpPr/>
              <p:nvPr/>
            </p:nvCxnSpPr>
            <p:spPr>
              <a:xfrm>
                <a:off x="7348591"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0" name="Group 294"/>
          <p:cNvGrpSpPr>
            <a:grpSpLocks/>
          </p:cNvGrpSpPr>
          <p:nvPr/>
        </p:nvGrpSpPr>
        <p:grpSpPr bwMode="auto">
          <a:xfrm>
            <a:off x="2895600" y="990600"/>
            <a:ext cx="4276725" cy="3429000"/>
            <a:chOff x="6019800" y="2209800"/>
            <a:chExt cx="4276898" cy="3429000"/>
          </a:xfrm>
        </p:grpSpPr>
        <p:grpSp>
          <p:nvGrpSpPr>
            <p:cNvPr id="6164" name="Group 233"/>
            <p:cNvGrpSpPr>
              <a:grpSpLocks/>
            </p:cNvGrpSpPr>
            <p:nvPr/>
          </p:nvGrpSpPr>
          <p:grpSpPr bwMode="auto">
            <a:xfrm>
              <a:off x="7772400" y="2819400"/>
              <a:ext cx="685800" cy="2057400"/>
              <a:chOff x="4876800" y="2819400"/>
              <a:chExt cx="685800" cy="2057400"/>
            </a:xfrm>
          </p:grpSpPr>
          <p:sp>
            <p:nvSpPr>
              <p:cNvPr id="339" name="Oval 338"/>
              <p:cNvSpPr/>
              <p:nvPr/>
            </p:nvSpPr>
            <p:spPr>
              <a:xfrm>
                <a:off x="4876871" y="2819400"/>
                <a:ext cx="685828" cy="2057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0" name="Straight Arrow Connector 339"/>
              <p:cNvCxnSpPr/>
              <p:nvPr/>
            </p:nvCxnSpPr>
            <p:spPr>
              <a:xfrm>
                <a:off x="5269000" y="2835275"/>
                <a:ext cx="98429" cy="76200"/>
              </a:xfrm>
              <a:prstGeom prst="straightConnector1">
                <a:avLst/>
              </a:prstGeom>
              <a:ln>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65" name="Group 271"/>
            <p:cNvGrpSpPr>
              <a:grpSpLocks/>
            </p:cNvGrpSpPr>
            <p:nvPr/>
          </p:nvGrpSpPr>
          <p:grpSpPr bwMode="auto">
            <a:xfrm>
              <a:off x="6019800" y="2209800"/>
              <a:ext cx="2219498" cy="3429000"/>
              <a:chOff x="6019800" y="2209800"/>
              <a:chExt cx="2219498" cy="3429000"/>
            </a:xfrm>
          </p:grpSpPr>
          <p:grpSp>
            <p:nvGrpSpPr>
              <p:cNvPr id="6187" name="Group 255"/>
              <p:cNvGrpSpPr>
                <a:grpSpLocks/>
              </p:cNvGrpSpPr>
              <p:nvPr/>
            </p:nvGrpSpPr>
            <p:grpSpPr bwMode="auto">
              <a:xfrm>
                <a:off x="6019800" y="2209800"/>
                <a:ext cx="2219498" cy="1677988"/>
                <a:chOff x="6019800" y="2209800"/>
                <a:chExt cx="2219498" cy="1677988"/>
              </a:xfrm>
            </p:grpSpPr>
            <p:sp>
              <p:nvSpPr>
                <p:cNvPr id="331" name="Freeform 33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Freeform 331"/>
                <p:cNvSpPr/>
                <p:nvPr/>
              </p:nvSpPr>
              <p:spPr>
                <a:xfrm>
                  <a:off x="6848509"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3" name="Freeform 33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4" name="Straight Connector 33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32" idx="1"/>
                </p:cNvCxnSpPr>
                <p:nvPr/>
              </p:nvCxnSpPr>
              <p:spPr>
                <a:xfrm>
                  <a:off x="7162846" y="2976563"/>
                  <a:ext cx="176220" cy="87312"/>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a:off x="7239049" y="3413125"/>
                  <a:ext cx="185746" cy="5873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7239049" y="3886200"/>
                  <a:ext cx="22860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88" name="Group 256"/>
              <p:cNvGrpSpPr>
                <a:grpSpLocks/>
              </p:cNvGrpSpPr>
              <p:nvPr/>
            </p:nvGrpSpPr>
            <p:grpSpPr bwMode="auto">
              <a:xfrm flipV="1">
                <a:off x="6324600" y="4267200"/>
                <a:ext cx="1914698" cy="1371600"/>
                <a:chOff x="6324600" y="2209800"/>
                <a:chExt cx="1914698" cy="1371600"/>
              </a:xfrm>
            </p:grpSpPr>
            <p:sp>
              <p:nvSpPr>
                <p:cNvPr id="325" name="Freeform 324"/>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6" name="Freeform 325"/>
                <p:cNvSpPr/>
                <p:nvPr/>
              </p:nvSpPr>
              <p:spPr>
                <a:xfrm>
                  <a:off x="6831046"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 name="Freeform 326"/>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8" name="Straight Arrow Connector 327"/>
                <p:cNvCxnSpPr/>
                <p:nvPr/>
              </p:nvCxnSpPr>
              <p:spPr>
                <a:xfrm rot="16200000" flipH="1">
                  <a:off x="7469251" y="2647948"/>
                  <a:ext cx="206375" cy="92079"/>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26" idx="1"/>
                </p:cNvCxnSpPr>
                <p:nvPr/>
              </p:nvCxnSpPr>
              <p:spPr>
                <a:xfrm>
                  <a:off x="7146971" y="2976562"/>
                  <a:ext cx="174632" cy="873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7239049" y="3413125"/>
                  <a:ext cx="185746" cy="5873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1" name="Freeform 320"/>
              <p:cNvSpPr/>
              <p:nvPr/>
            </p:nvSpPr>
            <p:spPr>
              <a:xfrm>
                <a:off x="6051551" y="3175000"/>
                <a:ext cx="2095585"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2" name="Straight Arrow Connector 321"/>
              <p:cNvCxnSpPr/>
              <p:nvPr/>
            </p:nvCxnSpPr>
            <p:spPr>
              <a:xfrm>
                <a:off x="7229524" y="37179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3" name="Freeform 322"/>
              <p:cNvSpPr/>
              <p:nvPr/>
            </p:nvSpPr>
            <p:spPr>
              <a:xfrm>
                <a:off x="6084891"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4" name="Straight Arrow Connector 323"/>
              <p:cNvCxnSpPr/>
              <p:nvPr/>
            </p:nvCxnSpPr>
            <p:spPr>
              <a:xfrm>
                <a:off x="7315253" y="4086225"/>
                <a:ext cx="261949"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66" name="Group 272"/>
            <p:cNvGrpSpPr>
              <a:grpSpLocks/>
            </p:cNvGrpSpPr>
            <p:nvPr/>
          </p:nvGrpSpPr>
          <p:grpSpPr bwMode="auto">
            <a:xfrm flipH="1">
              <a:off x="8077200" y="2209800"/>
              <a:ext cx="2219498" cy="3429000"/>
              <a:chOff x="6019800" y="2209800"/>
              <a:chExt cx="2219498" cy="3429000"/>
            </a:xfrm>
          </p:grpSpPr>
          <p:grpSp>
            <p:nvGrpSpPr>
              <p:cNvPr id="6167" name="Group 255"/>
              <p:cNvGrpSpPr>
                <a:grpSpLocks/>
              </p:cNvGrpSpPr>
              <p:nvPr/>
            </p:nvGrpSpPr>
            <p:grpSpPr bwMode="auto">
              <a:xfrm>
                <a:off x="6019800" y="2209800"/>
                <a:ext cx="2219498" cy="1677988"/>
                <a:chOff x="6019800" y="2209800"/>
                <a:chExt cx="2219498" cy="1677988"/>
              </a:xfrm>
            </p:grpSpPr>
            <p:sp>
              <p:nvSpPr>
                <p:cNvPr id="311" name="Freeform 310"/>
                <p:cNvSpPr/>
                <p:nvPr/>
              </p:nvSpPr>
              <p:spPr>
                <a:xfrm>
                  <a:off x="7467659"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2" name="Freeform 311"/>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3" name="Freeform 312"/>
                <p:cNvSpPr/>
                <p:nvPr/>
              </p:nvSpPr>
              <p:spPr>
                <a:xfrm>
                  <a:off x="6324612" y="2743200"/>
                  <a:ext cx="1914603"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4" name="Straight Connector 313"/>
                <p:cNvCxnSpPr/>
                <p:nvPr/>
              </p:nvCxnSpPr>
              <p:spPr>
                <a:xfrm rot="10800000">
                  <a:off x="6019800" y="3886200"/>
                  <a:ext cx="2133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2" idx="1"/>
                </p:cNvCxnSpPr>
                <p:nvPr/>
              </p:nvCxnSpPr>
              <p:spPr>
                <a:xfrm>
                  <a:off x="7180309" y="2976563"/>
                  <a:ext cx="174632" cy="87312"/>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7239049" y="3413125"/>
                  <a:ext cx="185745" cy="5873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7239049" y="3886200"/>
                  <a:ext cx="22860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168" name="Group 256"/>
              <p:cNvGrpSpPr>
                <a:grpSpLocks/>
              </p:cNvGrpSpPr>
              <p:nvPr/>
            </p:nvGrpSpPr>
            <p:grpSpPr bwMode="auto">
              <a:xfrm flipV="1">
                <a:off x="6324600" y="4267200"/>
                <a:ext cx="1845423" cy="1371600"/>
                <a:chOff x="6324600" y="2209800"/>
                <a:chExt cx="1845423" cy="1371600"/>
              </a:xfrm>
            </p:grpSpPr>
            <p:sp>
              <p:nvSpPr>
                <p:cNvPr id="305" name="Freeform 304"/>
                <p:cNvSpPr/>
                <p:nvPr/>
              </p:nvSpPr>
              <p:spPr>
                <a:xfrm>
                  <a:off x="7467658" y="2209800"/>
                  <a:ext cx="695353" cy="8985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6" name="Freeform 305"/>
                <p:cNvSpPr/>
                <p:nvPr/>
              </p:nvSpPr>
              <p:spPr>
                <a:xfrm>
                  <a:off x="6864384" y="2438400"/>
                  <a:ext cx="1304978" cy="822325"/>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 name="Freeform 306"/>
                <p:cNvSpPr/>
                <p:nvPr/>
              </p:nvSpPr>
              <p:spPr>
                <a:xfrm>
                  <a:off x="6324612" y="2743200"/>
                  <a:ext cx="1762197" cy="838200"/>
                </a:xfrm>
                <a:custGeom>
                  <a:avLst/>
                  <a:gdLst>
                    <a:gd name="connsiteX0" fmla="*/ 0 w 964276"/>
                    <a:gd name="connsiteY0" fmla="*/ 0 h 814647"/>
                    <a:gd name="connsiteX1" fmla="*/ 232756 w 964276"/>
                    <a:gd name="connsiteY1" fmla="*/ 532014 h 814647"/>
                    <a:gd name="connsiteX2" fmla="*/ 964276 w 964276"/>
                    <a:gd name="connsiteY2" fmla="*/ 814647 h 814647"/>
                  </a:gdLst>
                  <a:ahLst/>
                  <a:cxnLst>
                    <a:cxn ang="0">
                      <a:pos x="connsiteX0" y="connsiteY0"/>
                    </a:cxn>
                    <a:cxn ang="0">
                      <a:pos x="connsiteX1" y="connsiteY1"/>
                    </a:cxn>
                    <a:cxn ang="0">
                      <a:pos x="connsiteX2" y="connsiteY2"/>
                    </a:cxn>
                  </a:cxnLst>
                  <a:rect l="l" t="t" r="r" b="b"/>
                  <a:pathLst>
                    <a:path w="964276" h="814647">
                      <a:moveTo>
                        <a:pt x="0" y="0"/>
                      </a:moveTo>
                      <a:cubicBezTo>
                        <a:pt x="36021" y="198120"/>
                        <a:pt x="72043" y="396240"/>
                        <a:pt x="232756" y="532014"/>
                      </a:cubicBezTo>
                      <a:cubicBezTo>
                        <a:pt x="393469" y="667789"/>
                        <a:pt x="678872" y="741218"/>
                        <a:pt x="964276" y="8146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8" name="Straight Arrow Connector 307"/>
                <p:cNvCxnSpPr/>
                <p:nvPr/>
              </p:nvCxnSpPr>
              <p:spPr>
                <a:xfrm rot="16200000" flipH="1">
                  <a:off x="7469250" y="2647948"/>
                  <a:ext cx="206375" cy="9207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306" idx="1"/>
                </p:cNvCxnSpPr>
                <p:nvPr/>
              </p:nvCxnSpPr>
              <p:spPr>
                <a:xfrm>
                  <a:off x="7180309" y="2976562"/>
                  <a:ext cx="174632" cy="8731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7239049" y="3413125"/>
                  <a:ext cx="185745" cy="5873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01" name="Freeform 300"/>
              <p:cNvSpPr/>
              <p:nvPr/>
            </p:nvSpPr>
            <p:spPr>
              <a:xfrm>
                <a:off x="6069014" y="3175000"/>
                <a:ext cx="2093998" cy="574675"/>
              </a:xfrm>
              <a:custGeom>
                <a:avLst/>
                <a:gdLst>
                  <a:gd name="connsiteX0" fmla="*/ 2094807 w 2094807"/>
                  <a:gd name="connsiteY0" fmla="*/ 548640 h 573578"/>
                  <a:gd name="connsiteX1" fmla="*/ 914400 w 2094807"/>
                  <a:gd name="connsiteY1" fmla="*/ 482138 h 573578"/>
                  <a:gd name="connsiteX2" fmla="*/ 0 w 2094807"/>
                  <a:gd name="connsiteY2" fmla="*/ 0 h 573578"/>
                </a:gdLst>
                <a:ahLst/>
                <a:cxnLst>
                  <a:cxn ang="0">
                    <a:pos x="connsiteX0" y="connsiteY0"/>
                  </a:cxn>
                  <a:cxn ang="0">
                    <a:pos x="connsiteX1" y="connsiteY1"/>
                  </a:cxn>
                  <a:cxn ang="0">
                    <a:pos x="connsiteX2" y="connsiteY2"/>
                  </a:cxn>
                </a:cxnLst>
                <a:rect l="l" t="t" r="r" b="b"/>
                <a:pathLst>
                  <a:path w="2094807" h="573578">
                    <a:moveTo>
                      <a:pt x="2094807" y="548640"/>
                    </a:moveTo>
                    <a:cubicBezTo>
                      <a:pt x="1679170" y="561109"/>
                      <a:pt x="1263534" y="573578"/>
                      <a:pt x="914400" y="482138"/>
                    </a:cubicBezTo>
                    <a:cubicBezTo>
                      <a:pt x="565266" y="390698"/>
                      <a:pt x="282633" y="195349"/>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2" name="Straight Arrow Connector 301"/>
              <p:cNvCxnSpPr/>
              <p:nvPr/>
            </p:nvCxnSpPr>
            <p:spPr>
              <a:xfrm>
                <a:off x="7245400" y="3717925"/>
                <a:ext cx="261948"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3" name="Freeform 302"/>
              <p:cNvSpPr/>
              <p:nvPr/>
            </p:nvSpPr>
            <p:spPr>
              <a:xfrm>
                <a:off x="6118229" y="4065588"/>
                <a:ext cx="2044783" cy="457200"/>
              </a:xfrm>
              <a:custGeom>
                <a:avLst/>
                <a:gdLst>
                  <a:gd name="connsiteX0" fmla="*/ 2044931 w 2044931"/>
                  <a:gd name="connsiteY0" fmla="*/ 8313 h 457201"/>
                  <a:gd name="connsiteX1" fmla="*/ 997528 w 2044931"/>
                  <a:gd name="connsiteY1" fmla="*/ 74815 h 457201"/>
                  <a:gd name="connsiteX2" fmla="*/ 0 w 2044931"/>
                  <a:gd name="connsiteY2" fmla="*/ 457201 h 457201"/>
                </a:gdLst>
                <a:ahLst/>
                <a:cxnLst>
                  <a:cxn ang="0">
                    <a:pos x="connsiteX0" y="connsiteY0"/>
                  </a:cxn>
                  <a:cxn ang="0">
                    <a:pos x="connsiteX1" y="connsiteY1"/>
                  </a:cxn>
                  <a:cxn ang="0">
                    <a:pos x="connsiteX2" y="connsiteY2"/>
                  </a:cxn>
                </a:cxnLst>
                <a:rect l="l" t="t" r="r" b="b"/>
                <a:pathLst>
                  <a:path w="2044931" h="457201">
                    <a:moveTo>
                      <a:pt x="2044931" y="8313"/>
                    </a:moveTo>
                    <a:cubicBezTo>
                      <a:pt x="1691640" y="4156"/>
                      <a:pt x="1338350" y="0"/>
                      <a:pt x="997528" y="74815"/>
                    </a:cubicBezTo>
                    <a:cubicBezTo>
                      <a:pt x="656706" y="149630"/>
                      <a:pt x="328353" y="303415"/>
                      <a:pt x="0" y="45720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4" name="Straight Arrow Connector 303"/>
              <p:cNvCxnSpPr/>
              <p:nvPr/>
            </p:nvCxnSpPr>
            <p:spPr>
              <a:xfrm>
                <a:off x="7348591" y="4086225"/>
                <a:ext cx="261949" cy="158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90" name="Title 7"/>
          <p:cNvSpPr txBox="1">
            <a:spLocks/>
          </p:cNvSpPr>
          <p:nvPr/>
        </p:nvSpPr>
        <p:spPr>
          <a:xfrm>
            <a:off x="304800" y="76200"/>
            <a:ext cx="8229600" cy="609599"/>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Faraday’s law</a:t>
            </a:r>
          </a:p>
        </p:txBody>
      </p:sp>
      <p:graphicFrame>
        <p:nvGraphicFramePr>
          <p:cNvPr id="34" name="Object 6"/>
          <p:cNvGraphicFramePr>
            <a:graphicFrameLocks noChangeAspect="1"/>
          </p:cNvGraphicFramePr>
          <p:nvPr/>
        </p:nvGraphicFramePr>
        <p:xfrm>
          <a:off x="1752600" y="4724400"/>
          <a:ext cx="1836738" cy="1181100"/>
        </p:xfrm>
        <a:graphic>
          <a:graphicData uri="http://schemas.openxmlformats.org/presentationml/2006/ole">
            <mc:AlternateContent xmlns:mc="http://schemas.openxmlformats.org/markup-compatibility/2006">
              <mc:Choice xmlns:v="urn:schemas-microsoft-com:vml" Requires="v">
                <p:oleObj spid="_x0000_s6148" name="Equation" r:id="rId4" imgW="583920" imgH="393480" progId="Equation.3">
                  <p:embed/>
                </p:oleObj>
              </mc:Choice>
              <mc:Fallback>
                <p:oleObj name="Equation" r:id="rId4" imgW="583920" imgH="393480" progId="Equation.3">
                  <p:embed/>
                  <p:pic>
                    <p:nvPicPr>
                      <p:cNvPr id="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724400"/>
                        <a:ext cx="1836738"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 name="Group 230"/>
          <p:cNvGrpSpPr>
            <a:grpSpLocks/>
          </p:cNvGrpSpPr>
          <p:nvPr/>
        </p:nvGrpSpPr>
        <p:grpSpPr bwMode="auto">
          <a:xfrm>
            <a:off x="457200" y="4572000"/>
            <a:ext cx="8382000" cy="2093913"/>
            <a:chOff x="457201" y="4572000"/>
            <a:chExt cx="8382000" cy="2094131"/>
          </a:xfrm>
        </p:grpSpPr>
        <p:grpSp>
          <p:nvGrpSpPr>
            <p:cNvPr id="6156" name="Group 197"/>
            <p:cNvGrpSpPr>
              <a:grpSpLocks/>
            </p:cNvGrpSpPr>
            <p:nvPr/>
          </p:nvGrpSpPr>
          <p:grpSpPr bwMode="auto">
            <a:xfrm>
              <a:off x="457201" y="5486400"/>
              <a:ext cx="1904999" cy="1179731"/>
              <a:chOff x="457201" y="5486400"/>
              <a:chExt cx="1904999" cy="1179731"/>
            </a:xfrm>
          </p:grpSpPr>
          <p:sp>
            <p:nvSpPr>
              <p:cNvPr id="6162" name="TextBox 191"/>
              <p:cNvSpPr txBox="1">
                <a:spLocks noChangeArrowheads="1"/>
              </p:cNvSpPr>
              <p:nvPr/>
            </p:nvSpPr>
            <p:spPr bwMode="auto">
              <a:xfrm>
                <a:off x="457201" y="6019800"/>
                <a:ext cx="1904999" cy="646331"/>
              </a:xfrm>
              <a:prstGeom prst="rect">
                <a:avLst/>
              </a:prstGeom>
              <a:noFill/>
              <a:ln w="9525">
                <a:noFill/>
                <a:miter lim="800000"/>
                <a:headEnd/>
                <a:tailEnd/>
              </a:ln>
            </p:spPr>
            <p:txBody>
              <a:bodyPr>
                <a:spAutoFit/>
              </a:bodyPr>
              <a:lstStyle/>
              <a:p>
                <a:r>
                  <a:rPr lang="en-US" b="1" i="1"/>
                  <a:t>Emf generated in the coil</a:t>
                </a:r>
              </a:p>
            </p:txBody>
          </p:sp>
          <p:cxnSp>
            <p:nvCxnSpPr>
              <p:cNvPr id="194" name="Straight Arrow Connector 193"/>
              <p:cNvCxnSpPr/>
              <p:nvPr/>
            </p:nvCxnSpPr>
            <p:spPr>
              <a:xfrm rot="5400000" flipH="1" flipV="1">
                <a:off x="1371573" y="5562723"/>
                <a:ext cx="533456"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157" name="Group 212"/>
            <p:cNvGrpSpPr>
              <a:grpSpLocks/>
            </p:cNvGrpSpPr>
            <p:nvPr/>
          </p:nvGrpSpPr>
          <p:grpSpPr bwMode="auto">
            <a:xfrm>
              <a:off x="1600200" y="4572000"/>
              <a:ext cx="7239001" cy="1371600"/>
              <a:chOff x="1600200" y="4572000"/>
              <a:chExt cx="7239001" cy="1371600"/>
            </a:xfrm>
          </p:grpSpPr>
          <p:grpSp>
            <p:nvGrpSpPr>
              <p:cNvPr id="6158" name="Group 203"/>
              <p:cNvGrpSpPr>
                <a:grpSpLocks/>
              </p:cNvGrpSpPr>
              <p:nvPr/>
            </p:nvGrpSpPr>
            <p:grpSpPr bwMode="auto">
              <a:xfrm>
                <a:off x="1600200" y="4572000"/>
                <a:ext cx="7239001" cy="1371600"/>
                <a:chOff x="1600200" y="4572000"/>
                <a:chExt cx="7239001" cy="1371600"/>
              </a:xfrm>
            </p:grpSpPr>
            <p:sp>
              <p:nvSpPr>
                <p:cNvPr id="202" name="Rectangle 201"/>
                <p:cNvSpPr/>
                <p:nvPr/>
              </p:nvSpPr>
              <p:spPr>
                <a:xfrm>
                  <a:off x="1600201" y="4572000"/>
                  <a:ext cx="2209800" cy="1371743"/>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1" name="TextBox 202"/>
                <p:cNvSpPr txBox="1">
                  <a:spLocks noChangeArrowheads="1"/>
                </p:cNvSpPr>
                <p:nvPr/>
              </p:nvSpPr>
              <p:spPr bwMode="auto">
                <a:xfrm>
                  <a:off x="4572001" y="4800600"/>
                  <a:ext cx="4267200" cy="923330"/>
                </a:xfrm>
                <a:prstGeom prst="rect">
                  <a:avLst/>
                </a:prstGeom>
                <a:noFill/>
                <a:ln w="9525">
                  <a:noFill/>
                  <a:miter lim="800000"/>
                  <a:headEnd/>
                  <a:tailEnd/>
                </a:ln>
              </p:spPr>
              <p:txBody>
                <a:bodyPr>
                  <a:spAutoFit/>
                </a:bodyPr>
                <a:lstStyle/>
                <a:p>
                  <a:r>
                    <a:rPr lang="en-US" b="1" u="sng">
                      <a:solidFill>
                        <a:srgbClr val="0000FF"/>
                      </a:solidFill>
                    </a:rPr>
                    <a:t>Faradays law: </a:t>
                  </a:r>
                  <a:r>
                    <a:rPr lang="en-US" b="1">
                      <a:solidFill>
                        <a:srgbClr val="0000FF"/>
                      </a:solidFill>
                    </a:rPr>
                    <a:t>The rate of change of flux through a coil is equal to the emf generated in the coilc</a:t>
                  </a:r>
                </a:p>
              </p:txBody>
            </p:sp>
          </p:grpSp>
          <p:sp>
            <p:nvSpPr>
              <p:cNvPr id="212" name="Right Arrow 211"/>
              <p:cNvSpPr/>
              <p:nvPr/>
            </p:nvSpPr>
            <p:spPr>
              <a:xfrm flipH="1">
                <a:off x="3962401" y="5181664"/>
                <a:ext cx="457200" cy="30483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aphicFrame>
        <p:nvGraphicFramePr>
          <p:cNvPr id="74" name="Object 3"/>
          <p:cNvGraphicFramePr>
            <a:graphicFrameLocks noChangeAspect="1"/>
          </p:cNvGraphicFramePr>
          <p:nvPr/>
        </p:nvGraphicFramePr>
        <p:xfrm>
          <a:off x="1573213" y="4724400"/>
          <a:ext cx="2236787" cy="1181100"/>
        </p:xfrm>
        <a:graphic>
          <a:graphicData uri="http://schemas.openxmlformats.org/presentationml/2006/ole">
            <mc:AlternateContent xmlns:mc="http://schemas.openxmlformats.org/markup-compatibility/2006">
              <mc:Choice xmlns:v="urn:schemas-microsoft-com:vml" Requires="v">
                <p:oleObj spid="_x0000_s6149" name="Equation" r:id="rId6" imgW="711000" imgH="393480" progId="Equation.3">
                  <p:embed/>
                </p:oleObj>
              </mc:Choice>
              <mc:Fallback>
                <p:oleObj name="Equation" r:id="rId6" imgW="711000" imgH="393480" progId="Equation.3">
                  <p:embed/>
                  <p:pic>
                    <p:nvPicPr>
                      <p:cNvPr id="7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3213" y="4724400"/>
                        <a:ext cx="22367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228"/>
          <p:cNvGrpSpPr>
            <a:grpSpLocks/>
          </p:cNvGrpSpPr>
          <p:nvPr/>
        </p:nvGrpSpPr>
        <p:grpSpPr bwMode="auto">
          <a:xfrm>
            <a:off x="2819400" y="5486400"/>
            <a:ext cx="3698875" cy="1208088"/>
            <a:chOff x="2819400" y="5486400"/>
            <a:chExt cx="3699366" cy="1207532"/>
          </a:xfrm>
        </p:grpSpPr>
        <p:sp>
          <p:nvSpPr>
            <p:cNvPr id="6154" name="TextBox 213"/>
            <p:cNvSpPr txBox="1">
              <a:spLocks noChangeArrowheads="1"/>
            </p:cNvSpPr>
            <p:nvPr/>
          </p:nvSpPr>
          <p:spPr bwMode="auto">
            <a:xfrm>
              <a:off x="4038600" y="6324600"/>
              <a:ext cx="2480166" cy="369332"/>
            </a:xfrm>
            <a:prstGeom prst="rect">
              <a:avLst/>
            </a:prstGeom>
            <a:noFill/>
            <a:ln w="9525">
              <a:noFill/>
              <a:miter lim="800000"/>
              <a:headEnd/>
              <a:tailEnd/>
            </a:ln>
          </p:spPr>
          <p:txBody>
            <a:bodyPr wrap="none">
              <a:spAutoFit/>
            </a:bodyPr>
            <a:lstStyle/>
            <a:p>
              <a:r>
                <a:rPr lang="en-US"/>
                <a:t>If the coil have N turns</a:t>
              </a:r>
            </a:p>
          </p:txBody>
        </p:sp>
        <p:cxnSp>
          <p:nvCxnSpPr>
            <p:cNvPr id="228" name="Straight Arrow Connector 227"/>
            <p:cNvCxnSpPr>
              <a:stCxn id="6154" idx="1"/>
            </p:cNvCxnSpPr>
            <p:nvPr/>
          </p:nvCxnSpPr>
          <p:spPr>
            <a:xfrm rot="10800000">
              <a:off x="2819400" y="5486400"/>
              <a:ext cx="1219362" cy="1023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remove" nodeType="withEffect">
                                  <p:stCondLst>
                                    <p:cond delay="0"/>
                                  </p:stCondLst>
                                  <p:childTnLst>
                                    <p:animMotion origin="layout" path="M 0 0  L 0.25 0  E" pathEditMode="relative" ptsTypes="">
                                      <p:cBhvr>
                                        <p:cTn id="6" dur="1000" fill="hold"/>
                                        <p:tgtEl>
                                          <p:spTgt spid="2"/>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35" presetClass="emph" presetSubtype="0" repeatCount="indefinite" fill="hold" nodeType="withEffect">
                                  <p:stCondLst>
                                    <p:cond delay="0"/>
                                  </p:stCondLst>
                                  <p:childTnLst>
                                    <p:anim calcmode="discrete" valueType="str">
                                      <p:cBhvr>
                                        <p:cTn id="10" dur="2000" fill="hold"/>
                                        <p:tgtEl>
                                          <p:spTgt spid="22"/>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1000"/>
                                  </p:stCondLst>
                                  <p:childTnLst>
                                    <p:anim calcmode="discrete" valueType="str">
                                      <p:cBhvr>
                                        <p:cTn id="12"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64168</TotalTime>
  <Words>2637</Words>
  <Application>Microsoft Office PowerPoint</Application>
  <PresentationFormat>On-screen Show (4:3)</PresentationFormat>
  <Paragraphs>200</Paragraphs>
  <Slides>36</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3" baseType="lpstr">
      <vt:lpstr>Arial</vt:lpstr>
      <vt:lpstr>Calibri</vt:lpstr>
      <vt:lpstr>Comic Sans MS</vt:lpstr>
      <vt:lpstr>Symbol</vt:lpstr>
      <vt:lpstr>Office Theme</vt:lpstr>
      <vt:lpstr>Equation</vt:lpstr>
      <vt:lpstr>معادلة</vt:lpstr>
      <vt:lpstr>Chapter 30</vt:lpstr>
      <vt:lpstr>Few things to be remembered!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d-paal</dc:creator>
  <cp:lastModifiedBy>Mohammad Ashraf Gondal</cp:lastModifiedBy>
  <cp:revision>528</cp:revision>
  <dcterms:created xsi:type="dcterms:W3CDTF">2010-04-01T10:07:54Z</dcterms:created>
  <dcterms:modified xsi:type="dcterms:W3CDTF">2021-01-16T12:04:55Z</dcterms:modified>
</cp:coreProperties>
</file>