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302" r:id="rId3"/>
    <p:sldId id="257" r:id="rId4"/>
    <p:sldId id="300" r:id="rId5"/>
    <p:sldId id="299" r:id="rId6"/>
    <p:sldId id="301" r:id="rId7"/>
    <p:sldId id="261" r:id="rId8"/>
    <p:sldId id="317" r:id="rId9"/>
    <p:sldId id="259" r:id="rId10"/>
    <p:sldId id="312" r:id="rId11"/>
    <p:sldId id="278" r:id="rId12"/>
    <p:sldId id="258" r:id="rId13"/>
    <p:sldId id="313" r:id="rId14"/>
    <p:sldId id="303" r:id="rId15"/>
    <p:sldId id="314" r:id="rId16"/>
    <p:sldId id="262" r:id="rId17"/>
    <p:sldId id="267" r:id="rId18"/>
    <p:sldId id="304" r:id="rId19"/>
    <p:sldId id="305" r:id="rId20"/>
    <p:sldId id="265" r:id="rId21"/>
    <p:sldId id="268" r:id="rId22"/>
    <p:sldId id="269" r:id="rId23"/>
    <p:sldId id="306" r:id="rId24"/>
    <p:sldId id="315" r:id="rId25"/>
    <p:sldId id="316" r:id="rId26"/>
    <p:sldId id="270" r:id="rId27"/>
    <p:sldId id="272" r:id="rId28"/>
    <p:sldId id="276" r:id="rId29"/>
    <p:sldId id="275" r:id="rId30"/>
    <p:sldId id="310" r:id="rId31"/>
    <p:sldId id="307" r:id="rId32"/>
    <p:sldId id="308" r:id="rId33"/>
    <p:sldId id="279" r:id="rId34"/>
    <p:sldId id="309" r:id="rId35"/>
    <p:sldId id="311" r:id="rId36"/>
    <p:sldId id="281" r:id="rId37"/>
    <p:sldId id="298" r:id="rId38"/>
    <p:sldId id="282" r:id="rId39"/>
    <p:sldId id="283" r:id="rId40"/>
    <p:sldId id="284" r:id="rId41"/>
    <p:sldId id="285" r:id="rId42"/>
    <p:sldId id="288" r:id="rId43"/>
    <p:sldId id="289" r:id="rId44"/>
    <p:sldId id="290" r:id="rId45"/>
    <p:sldId id="291" r:id="rId46"/>
    <p:sldId id="292" r:id="rId47"/>
    <p:sldId id="293" r:id="rId48"/>
    <p:sldId id="294" r:id="rId49"/>
    <p:sldId id="295"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BF32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A4453C-6563-40D9-9BFB-AF1C12C8DC41}" v="74" dt="2020-10-06T06:10:08.5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01" autoAdjust="0"/>
    <p:restoredTop sz="94660"/>
  </p:normalViewPr>
  <p:slideViewPr>
    <p:cSldViewPr>
      <p:cViewPr varScale="1">
        <p:scale>
          <a:sx n="65" d="100"/>
          <a:sy n="65" d="100"/>
        </p:scale>
        <p:origin x="1352"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kar Kunwar" userId="d244fb764aa03eb0" providerId="LiveId" clId="{28A4453C-6563-40D9-9BFB-AF1C12C8DC41}"/>
    <pc:docChg chg="undo custSel addSld modSld sldOrd">
      <pc:chgData name="Shankar Kunwar" userId="d244fb764aa03eb0" providerId="LiveId" clId="{28A4453C-6563-40D9-9BFB-AF1C12C8DC41}" dt="2020-10-06T20:22:03.400" v="234" actId="1076"/>
      <pc:docMkLst>
        <pc:docMk/>
      </pc:docMkLst>
      <pc:sldChg chg="addSp delSp modSp mod">
        <pc:chgData name="Shankar Kunwar" userId="d244fb764aa03eb0" providerId="LiveId" clId="{28A4453C-6563-40D9-9BFB-AF1C12C8DC41}" dt="2020-10-06T06:04:57.274" v="188" actId="20577"/>
        <pc:sldMkLst>
          <pc:docMk/>
          <pc:sldMk cId="0" sldId="258"/>
        </pc:sldMkLst>
        <pc:spChg chg="mod">
          <ac:chgData name="Shankar Kunwar" userId="d244fb764aa03eb0" providerId="LiveId" clId="{28A4453C-6563-40D9-9BFB-AF1C12C8DC41}" dt="2020-10-06T06:04:57.274" v="188" actId="20577"/>
          <ac:spMkLst>
            <pc:docMk/>
            <pc:sldMk cId="0" sldId="258"/>
            <ac:spMk id="53" creationId="{00000000-0000-0000-0000-000000000000}"/>
          </ac:spMkLst>
        </pc:spChg>
        <pc:grpChg chg="del mod">
          <ac:chgData name="Shankar Kunwar" userId="d244fb764aa03eb0" providerId="LiveId" clId="{28A4453C-6563-40D9-9BFB-AF1C12C8DC41}" dt="2020-09-30T11:10:03.705" v="157" actId="478"/>
          <ac:grpSpMkLst>
            <pc:docMk/>
            <pc:sldMk cId="0" sldId="258"/>
            <ac:grpSpMk id="11" creationId="{6D69C701-0026-4BE8-8DEB-1046D2111CD8}"/>
          </ac:grpSpMkLst>
        </pc:grpChg>
        <pc:inkChg chg="add del">
          <ac:chgData name="Shankar Kunwar" userId="d244fb764aa03eb0" providerId="LiveId" clId="{28A4453C-6563-40D9-9BFB-AF1C12C8DC41}" dt="2020-09-30T11:10:00.472" v="156" actId="478"/>
          <ac:inkMkLst>
            <pc:docMk/>
            <pc:sldMk cId="0" sldId="258"/>
            <ac:inkMk id="2" creationId="{E2326E51-B775-466E-85AE-6D9475228FE6}"/>
          </ac:inkMkLst>
        </pc:inkChg>
        <pc:inkChg chg="add mod">
          <ac:chgData name="Shankar Kunwar" userId="d244fb764aa03eb0" providerId="LiveId" clId="{28A4453C-6563-40D9-9BFB-AF1C12C8DC41}" dt="2020-09-30T06:07:07.479" v="146"/>
          <ac:inkMkLst>
            <pc:docMk/>
            <pc:sldMk cId="0" sldId="258"/>
            <ac:inkMk id="3" creationId="{94D294D8-C576-4F97-9E85-E3256F12AABD}"/>
          </ac:inkMkLst>
        </pc:inkChg>
        <pc:inkChg chg="add mod">
          <ac:chgData name="Shankar Kunwar" userId="d244fb764aa03eb0" providerId="LiveId" clId="{28A4453C-6563-40D9-9BFB-AF1C12C8DC41}" dt="2020-09-30T06:07:07.479" v="146"/>
          <ac:inkMkLst>
            <pc:docMk/>
            <pc:sldMk cId="0" sldId="258"/>
            <ac:inkMk id="10" creationId="{CCC33950-DF7B-4B4E-A8D0-DA10860D559F}"/>
          </ac:inkMkLst>
        </pc:inkChg>
        <pc:inkChg chg="add del">
          <ac:chgData name="Shankar Kunwar" userId="d244fb764aa03eb0" providerId="LiveId" clId="{28A4453C-6563-40D9-9BFB-AF1C12C8DC41}" dt="2020-09-30T11:09:57.921" v="155" actId="478"/>
          <ac:inkMkLst>
            <pc:docMk/>
            <pc:sldMk cId="0" sldId="258"/>
            <ac:inkMk id="22" creationId="{A28DDB7F-0563-4DD4-A1C2-F22C1B4F46A5}"/>
          </ac:inkMkLst>
        </pc:inkChg>
      </pc:sldChg>
      <pc:sldChg chg="addSp delSp modSp mod delAnim">
        <pc:chgData name="Shankar Kunwar" userId="d244fb764aa03eb0" providerId="LiveId" clId="{28A4453C-6563-40D9-9BFB-AF1C12C8DC41}" dt="2020-10-06T20:21:32.312" v="230" actId="14100"/>
        <pc:sldMkLst>
          <pc:docMk/>
          <pc:sldMk cId="0" sldId="259"/>
        </pc:sldMkLst>
        <pc:grpChg chg="del">
          <ac:chgData name="Shankar Kunwar" userId="d244fb764aa03eb0" providerId="LiveId" clId="{28A4453C-6563-40D9-9BFB-AF1C12C8DC41}" dt="2020-10-06T20:21:08.586" v="228" actId="478"/>
          <ac:grpSpMkLst>
            <pc:docMk/>
            <pc:sldMk cId="0" sldId="259"/>
            <ac:grpSpMk id="2" creationId="{00000000-0000-0000-0000-000000000000}"/>
          </ac:grpSpMkLst>
        </pc:grpChg>
        <pc:grpChg chg="mod">
          <ac:chgData name="Shankar Kunwar" userId="d244fb764aa03eb0" providerId="LiveId" clId="{28A4453C-6563-40D9-9BFB-AF1C12C8DC41}" dt="2020-10-06T20:21:32.312" v="230" actId="14100"/>
          <ac:grpSpMkLst>
            <pc:docMk/>
            <pc:sldMk cId="0" sldId="259"/>
            <ac:grpSpMk id="7" creationId="{00000000-0000-0000-0000-000000000000}"/>
          </ac:grpSpMkLst>
        </pc:grpChg>
        <pc:inkChg chg="add del">
          <ac:chgData name="Shankar Kunwar" userId="d244fb764aa03eb0" providerId="LiveId" clId="{28A4453C-6563-40D9-9BFB-AF1C12C8DC41}" dt="2020-09-30T11:08:37.585" v="154" actId="478"/>
          <ac:inkMkLst>
            <pc:docMk/>
            <pc:sldMk cId="0" sldId="259"/>
            <ac:inkMk id="9" creationId="{EACB3CB7-91E6-4768-A4CD-526A9984C10D}"/>
          </ac:inkMkLst>
        </pc:inkChg>
      </pc:sldChg>
      <pc:sldChg chg="addSp delSp modSp mod">
        <pc:chgData name="Shankar Kunwar" userId="d244fb764aa03eb0" providerId="LiveId" clId="{28A4453C-6563-40D9-9BFB-AF1C12C8DC41}" dt="2020-10-06T20:22:03.400" v="234" actId="1076"/>
        <pc:sldMkLst>
          <pc:docMk/>
          <pc:sldMk cId="0" sldId="261"/>
        </pc:sldMkLst>
        <pc:spChg chg="mod">
          <ac:chgData name="Shankar Kunwar" userId="d244fb764aa03eb0" providerId="LiveId" clId="{28A4453C-6563-40D9-9BFB-AF1C12C8DC41}" dt="2020-10-06T20:22:03.400" v="234" actId="1076"/>
          <ac:spMkLst>
            <pc:docMk/>
            <pc:sldMk cId="0" sldId="261"/>
            <ac:spMk id="80" creationId="{00000000-0000-0000-0000-000000000000}"/>
          </ac:spMkLst>
        </pc:spChg>
        <pc:picChg chg="add">
          <ac:chgData name="Shankar Kunwar" userId="d244fb764aa03eb0" providerId="LiveId" clId="{28A4453C-6563-40D9-9BFB-AF1C12C8DC41}" dt="2020-10-06T20:21:57.366" v="232" actId="22"/>
          <ac:picMkLst>
            <pc:docMk/>
            <pc:sldMk cId="0" sldId="261"/>
            <ac:picMk id="6" creationId="{DBDCC2C6-5FE9-4743-9529-9850C0CE276F}"/>
          </ac:picMkLst>
        </pc:picChg>
        <pc:inkChg chg="add del">
          <ac:chgData name="Shankar Kunwar" userId="d244fb764aa03eb0" providerId="LiveId" clId="{28A4453C-6563-40D9-9BFB-AF1C12C8DC41}" dt="2020-09-30T11:07:42.421" v="152" actId="478"/>
          <ac:inkMkLst>
            <pc:docMk/>
            <pc:sldMk cId="0" sldId="261"/>
            <ac:inkMk id="6" creationId="{D4A5E500-F774-4F55-A2A9-A2BF0DD068CF}"/>
          </ac:inkMkLst>
        </pc:inkChg>
        <pc:inkChg chg="add del">
          <ac:chgData name="Shankar Kunwar" userId="d244fb764aa03eb0" providerId="LiveId" clId="{28A4453C-6563-40D9-9BFB-AF1C12C8DC41}" dt="2020-09-30T11:07:45.153" v="153" actId="478"/>
          <ac:inkMkLst>
            <pc:docMk/>
            <pc:sldMk cId="0" sldId="261"/>
            <ac:inkMk id="9" creationId="{1B606E93-F2D7-4551-840D-391FACDD4CCC}"/>
          </ac:inkMkLst>
        </pc:inkChg>
      </pc:sldChg>
      <pc:sldChg chg="delSp modSp mod delAnim">
        <pc:chgData name="Shankar Kunwar" userId="d244fb764aa03eb0" providerId="LiveId" clId="{28A4453C-6563-40D9-9BFB-AF1C12C8DC41}" dt="2020-09-29T08:07:36.373" v="126" actId="478"/>
        <pc:sldMkLst>
          <pc:docMk/>
          <pc:sldMk cId="0" sldId="262"/>
        </pc:sldMkLst>
        <pc:spChg chg="del">
          <ac:chgData name="Shankar Kunwar" userId="d244fb764aa03eb0" providerId="LiveId" clId="{28A4453C-6563-40D9-9BFB-AF1C12C8DC41}" dt="2020-09-29T08:06:51.438" v="120" actId="478"/>
          <ac:spMkLst>
            <pc:docMk/>
            <pc:sldMk cId="0" sldId="262"/>
            <ac:spMk id="17" creationId="{00000000-0000-0000-0000-000000000000}"/>
          </ac:spMkLst>
        </pc:spChg>
        <pc:spChg chg="del">
          <ac:chgData name="Shankar Kunwar" userId="d244fb764aa03eb0" providerId="LiveId" clId="{28A4453C-6563-40D9-9BFB-AF1C12C8DC41}" dt="2020-09-29T08:06:51.438" v="120" actId="478"/>
          <ac:spMkLst>
            <pc:docMk/>
            <pc:sldMk cId="0" sldId="262"/>
            <ac:spMk id="18" creationId="{00000000-0000-0000-0000-000000000000}"/>
          </ac:spMkLst>
        </pc:spChg>
        <pc:spChg chg="del">
          <ac:chgData name="Shankar Kunwar" userId="d244fb764aa03eb0" providerId="LiveId" clId="{28A4453C-6563-40D9-9BFB-AF1C12C8DC41}" dt="2020-09-29T08:06:51.438" v="120" actId="478"/>
          <ac:spMkLst>
            <pc:docMk/>
            <pc:sldMk cId="0" sldId="262"/>
            <ac:spMk id="19" creationId="{00000000-0000-0000-0000-000000000000}"/>
          </ac:spMkLst>
        </pc:spChg>
        <pc:spChg chg="del">
          <ac:chgData name="Shankar Kunwar" userId="d244fb764aa03eb0" providerId="LiveId" clId="{28A4453C-6563-40D9-9BFB-AF1C12C8DC41}" dt="2020-09-29T08:06:51.438" v="120" actId="478"/>
          <ac:spMkLst>
            <pc:docMk/>
            <pc:sldMk cId="0" sldId="262"/>
            <ac:spMk id="20" creationId="{00000000-0000-0000-0000-000000000000}"/>
          </ac:spMkLst>
        </pc:spChg>
        <pc:spChg chg="del mod">
          <ac:chgData name="Shankar Kunwar" userId="d244fb764aa03eb0" providerId="LiveId" clId="{28A4453C-6563-40D9-9BFB-AF1C12C8DC41}" dt="2020-09-29T08:07:36.373" v="126" actId="478"/>
          <ac:spMkLst>
            <pc:docMk/>
            <pc:sldMk cId="0" sldId="262"/>
            <ac:spMk id="53" creationId="{00000000-0000-0000-0000-000000000000}"/>
          </ac:spMkLst>
        </pc:spChg>
        <pc:spChg chg="del">
          <ac:chgData name="Shankar Kunwar" userId="d244fb764aa03eb0" providerId="LiveId" clId="{28A4453C-6563-40D9-9BFB-AF1C12C8DC41}" dt="2020-09-29T08:06:51.438" v="120" actId="478"/>
          <ac:spMkLst>
            <pc:docMk/>
            <pc:sldMk cId="0" sldId="262"/>
            <ac:spMk id="60" creationId="{00000000-0000-0000-0000-000000000000}"/>
          </ac:spMkLst>
        </pc:spChg>
        <pc:spChg chg="del">
          <ac:chgData name="Shankar Kunwar" userId="d244fb764aa03eb0" providerId="LiveId" clId="{28A4453C-6563-40D9-9BFB-AF1C12C8DC41}" dt="2020-09-29T08:06:51.438" v="120" actId="478"/>
          <ac:spMkLst>
            <pc:docMk/>
            <pc:sldMk cId="0" sldId="262"/>
            <ac:spMk id="62" creationId="{00000000-0000-0000-0000-000000000000}"/>
          </ac:spMkLst>
        </pc:spChg>
        <pc:spChg chg="del">
          <ac:chgData name="Shankar Kunwar" userId="d244fb764aa03eb0" providerId="LiveId" clId="{28A4453C-6563-40D9-9BFB-AF1C12C8DC41}" dt="2020-09-29T08:06:51.438" v="120" actId="478"/>
          <ac:spMkLst>
            <pc:docMk/>
            <pc:sldMk cId="0" sldId="262"/>
            <ac:spMk id="88" creationId="{00000000-0000-0000-0000-000000000000}"/>
          </ac:spMkLst>
        </pc:spChg>
        <pc:spChg chg="del">
          <ac:chgData name="Shankar Kunwar" userId="d244fb764aa03eb0" providerId="LiveId" clId="{28A4453C-6563-40D9-9BFB-AF1C12C8DC41}" dt="2020-09-29T08:07:20.674" v="124" actId="478"/>
          <ac:spMkLst>
            <pc:docMk/>
            <pc:sldMk cId="0" sldId="262"/>
            <ac:spMk id="8221" creationId="{00000000-0000-0000-0000-000000000000}"/>
          </ac:spMkLst>
        </pc:spChg>
        <pc:spChg chg="del">
          <ac:chgData name="Shankar Kunwar" userId="d244fb764aa03eb0" providerId="LiveId" clId="{28A4453C-6563-40D9-9BFB-AF1C12C8DC41}" dt="2020-09-29T08:06:51.438" v="120" actId="478"/>
          <ac:spMkLst>
            <pc:docMk/>
            <pc:sldMk cId="0" sldId="262"/>
            <ac:spMk id="8222" creationId="{00000000-0000-0000-0000-000000000000}"/>
          </ac:spMkLst>
        </pc:spChg>
        <pc:spChg chg="mod">
          <ac:chgData name="Shankar Kunwar" userId="d244fb764aa03eb0" providerId="LiveId" clId="{28A4453C-6563-40D9-9BFB-AF1C12C8DC41}" dt="2020-09-29T08:07:00.511" v="123" actId="1076"/>
          <ac:spMkLst>
            <pc:docMk/>
            <pc:sldMk cId="0" sldId="262"/>
            <ac:spMk id="8224" creationId="{00000000-0000-0000-0000-000000000000}"/>
          </ac:spMkLst>
        </pc:spChg>
        <pc:grpChg chg="del">
          <ac:chgData name="Shankar Kunwar" userId="d244fb764aa03eb0" providerId="LiveId" clId="{28A4453C-6563-40D9-9BFB-AF1C12C8DC41}" dt="2020-09-29T08:06:51.438" v="120" actId="478"/>
          <ac:grpSpMkLst>
            <pc:docMk/>
            <pc:sldMk cId="0" sldId="262"/>
            <ac:grpSpMk id="8210" creationId="{00000000-0000-0000-0000-000000000000}"/>
          </ac:grpSpMkLst>
        </pc:grpChg>
        <pc:grpChg chg="del">
          <ac:chgData name="Shankar Kunwar" userId="d244fb764aa03eb0" providerId="LiveId" clId="{28A4453C-6563-40D9-9BFB-AF1C12C8DC41}" dt="2020-09-29T08:06:51.438" v="120" actId="478"/>
          <ac:grpSpMkLst>
            <pc:docMk/>
            <pc:sldMk cId="0" sldId="262"/>
            <ac:grpSpMk id="8211" creationId="{00000000-0000-0000-0000-000000000000}"/>
          </ac:grpSpMkLst>
        </pc:grpChg>
        <pc:grpChg chg="del">
          <ac:chgData name="Shankar Kunwar" userId="d244fb764aa03eb0" providerId="LiveId" clId="{28A4453C-6563-40D9-9BFB-AF1C12C8DC41}" dt="2020-09-29T08:06:51.438" v="120" actId="478"/>
          <ac:grpSpMkLst>
            <pc:docMk/>
            <pc:sldMk cId="0" sldId="262"/>
            <ac:grpSpMk id="8215" creationId="{00000000-0000-0000-0000-000000000000}"/>
          </ac:grpSpMkLst>
        </pc:grpChg>
        <pc:grpChg chg="del">
          <ac:chgData name="Shankar Kunwar" userId="d244fb764aa03eb0" providerId="LiveId" clId="{28A4453C-6563-40D9-9BFB-AF1C12C8DC41}" dt="2020-09-29T08:06:51.438" v="120" actId="478"/>
          <ac:grpSpMkLst>
            <pc:docMk/>
            <pc:sldMk cId="0" sldId="262"/>
            <ac:grpSpMk id="8216" creationId="{00000000-0000-0000-0000-000000000000}"/>
          </ac:grpSpMkLst>
        </pc:grpChg>
        <pc:grpChg chg="del">
          <ac:chgData name="Shankar Kunwar" userId="d244fb764aa03eb0" providerId="LiveId" clId="{28A4453C-6563-40D9-9BFB-AF1C12C8DC41}" dt="2020-09-29T08:06:51.438" v="120" actId="478"/>
          <ac:grpSpMkLst>
            <pc:docMk/>
            <pc:sldMk cId="0" sldId="262"/>
            <ac:grpSpMk id="8217" creationId="{00000000-0000-0000-0000-000000000000}"/>
          </ac:grpSpMkLst>
        </pc:grpChg>
        <pc:grpChg chg="del">
          <ac:chgData name="Shankar Kunwar" userId="d244fb764aa03eb0" providerId="LiveId" clId="{28A4453C-6563-40D9-9BFB-AF1C12C8DC41}" dt="2020-09-29T08:06:54.266" v="121" actId="478"/>
          <ac:grpSpMkLst>
            <pc:docMk/>
            <pc:sldMk cId="0" sldId="262"/>
            <ac:grpSpMk id="8219" creationId="{00000000-0000-0000-0000-000000000000}"/>
          </ac:grpSpMkLst>
        </pc:grpChg>
        <pc:grpChg chg="del">
          <ac:chgData name="Shankar Kunwar" userId="d244fb764aa03eb0" providerId="LiveId" clId="{28A4453C-6563-40D9-9BFB-AF1C12C8DC41}" dt="2020-09-29T08:06:56.916" v="122" actId="478"/>
          <ac:grpSpMkLst>
            <pc:docMk/>
            <pc:sldMk cId="0" sldId="262"/>
            <ac:grpSpMk id="8220" creationId="{00000000-0000-0000-0000-000000000000}"/>
          </ac:grpSpMkLst>
        </pc:grpChg>
        <pc:graphicFrameChg chg="del">
          <ac:chgData name="Shankar Kunwar" userId="d244fb764aa03eb0" providerId="LiveId" clId="{28A4453C-6563-40D9-9BFB-AF1C12C8DC41}" dt="2020-09-29T08:06:51.438" v="120" actId="478"/>
          <ac:graphicFrameMkLst>
            <pc:docMk/>
            <pc:sldMk cId="0" sldId="262"/>
            <ac:graphicFrameMk id="2"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3"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4"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5"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7"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8"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9"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10"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11"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12"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61"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65" creationId="{00000000-0000-0000-0000-000000000000}"/>
          </ac:graphicFrameMkLst>
        </pc:graphicFrameChg>
        <pc:graphicFrameChg chg="del">
          <ac:chgData name="Shankar Kunwar" userId="d244fb764aa03eb0" providerId="LiveId" clId="{28A4453C-6563-40D9-9BFB-AF1C12C8DC41}" dt="2020-09-29T08:06:51.438" v="120" actId="478"/>
          <ac:graphicFrameMkLst>
            <pc:docMk/>
            <pc:sldMk cId="0" sldId="262"/>
            <ac:graphicFrameMk id="67" creationId="{00000000-0000-0000-0000-000000000000}"/>
          </ac:graphicFrameMkLst>
        </pc:graphicFrameChg>
      </pc:sldChg>
      <pc:sldChg chg="addSp delSp modSp mod">
        <pc:chgData name="Shankar Kunwar" userId="d244fb764aa03eb0" providerId="LiveId" clId="{28A4453C-6563-40D9-9BFB-AF1C12C8DC41}" dt="2020-10-06T06:10:10.555" v="227" actId="9405"/>
        <pc:sldMkLst>
          <pc:docMk/>
          <pc:sldMk cId="0" sldId="265"/>
        </pc:sldMkLst>
        <pc:grpChg chg="mod">
          <ac:chgData name="Shankar Kunwar" userId="d244fb764aa03eb0" providerId="LiveId" clId="{28A4453C-6563-40D9-9BFB-AF1C12C8DC41}" dt="2020-10-06T06:09:11.964" v="194"/>
          <ac:grpSpMkLst>
            <pc:docMk/>
            <pc:sldMk cId="0" sldId="265"/>
            <ac:grpSpMk id="8" creationId="{3E7E98C7-8CF3-45B4-88E4-E2CCEC4395B9}"/>
          </ac:grpSpMkLst>
        </pc:grpChg>
        <pc:grpChg chg="mod">
          <ac:chgData name="Shankar Kunwar" userId="d244fb764aa03eb0" providerId="LiveId" clId="{28A4453C-6563-40D9-9BFB-AF1C12C8DC41}" dt="2020-10-06T06:09:15.430" v="197"/>
          <ac:grpSpMkLst>
            <pc:docMk/>
            <pc:sldMk cId="0" sldId="265"/>
            <ac:grpSpMk id="11" creationId="{9ACC3FDA-8CB6-4EFC-8ADB-082403234BA0}"/>
          </ac:grpSpMkLst>
        </pc:grpChg>
        <pc:grpChg chg="mod">
          <ac:chgData name="Shankar Kunwar" userId="d244fb764aa03eb0" providerId="LiveId" clId="{28A4453C-6563-40D9-9BFB-AF1C12C8DC41}" dt="2020-10-06T06:09:23.056" v="201"/>
          <ac:grpSpMkLst>
            <pc:docMk/>
            <pc:sldMk cId="0" sldId="265"/>
            <ac:grpSpMk id="15" creationId="{EB612EDF-414E-42B9-AEB4-9C986090EC57}"/>
          </ac:grpSpMkLst>
        </pc:grpChg>
        <pc:grpChg chg="del mod">
          <ac:chgData name="Shankar Kunwar" userId="d244fb764aa03eb0" providerId="LiveId" clId="{28A4453C-6563-40D9-9BFB-AF1C12C8DC41}" dt="2020-10-06T06:09:36.600" v="212"/>
          <ac:grpSpMkLst>
            <pc:docMk/>
            <pc:sldMk cId="0" sldId="265"/>
            <ac:grpSpMk id="23" creationId="{AC275B35-D7CA-401E-8B9E-8DF1CD9A951E}"/>
          </ac:grpSpMkLst>
        </pc:grpChg>
        <pc:grpChg chg="del mod">
          <ac:chgData name="Shankar Kunwar" userId="d244fb764aa03eb0" providerId="LiveId" clId="{28A4453C-6563-40D9-9BFB-AF1C12C8DC41}" dt="2020-10-06T06:10:06.770" v="224"/>
          <ac:grpSpMkLst>
            <pc:docMk/>
            <pc:sldMk cId="0" sldId="265"/>
            <ac:grpSpMk id="26" creationId="{9D0FFC0D-875A-46E6-BDA3-5BF3CBAEC4F7}"/>
          </ac:grpSpMkLst>
        </pc:grpChg>
        <pc:grpChg chg="del mod">
          <ac:chgData name="Shankar Kunwar" userId="d244fb764aa03eb0" providerId="LiveId" clId="{28A4453C-6563-40D9-9BFB-AF1C12C8DC41}" dt="2020-10-06T06:10:06.770" v="224"/>
          <ac:grpSpMkLst>
            <pc:docMk/>
            <pc:sldMk cId="0" sldId="265"/>
            <ac:grpSpMk id="34" creationId="{C01A30C8-74F9-4A43-904E-68EDF6F03D4C}"/>
          </ac:grpSpMkLst>
        </pc:grpChg>
        <pc:grpChg chg="del mod">
          <ac:chgData name="Shankar Kunwar" userId="d244fb764aa03eb0" providerId="LiveId" clId="{28A4453C-6563-40D9-9BFB-AF1C12C8DC41}" dt="2020-10-06T06:10:08.527" v="226"/>
          <ac:grpSpMkLst>
            <pc:docMk/>
            <pc:sldMk cId="0" sldId="265"/>
            <ac:grpSpMk id="38" creationId="{C336A9AA-C8DE-4C51-8BBC-4FE3350EF9AF}"/>
          </ac:grpSpMkLst>
        </pc:grpChg>
        <pc:grpChg chg="mod">
          <ac:chgData name="Shankar Kunwar" userId="d244fb764aa03eb0" providerId="LiveId" clId="{28A4453C-6563-40D9-9BFB-AF1C12C8DC41}" dt="2020-10-06T06:10:08.527" v="226"/>
          <ac:grpSpMkLst>
            <pc:docMk/>
            <pc:sldMk cId="0" sldId="265"/>
            <ac:grpSpMk id="40" creationId="{BC14B07B-655F-4456-953A-2F0D66F08A72}"/>
          </ac:grpSpMkLst>
        </pc:grpChg>
        <pc:inkChg chg="add mod">
          <ac:chgData name="Shankar Kunwar" userId="d244fb764aa03eb0" providerId="LiveId" clId="{28A4453C-6563-40D9-9BFB-AF1C12C8DC41}" dt="2020-10-06T06:09:11.964" v="194"/>
          <ac:inkMkLst>
            <pc:docMk/>
            <pc:sldMk cId="0" sldId="265"/>
            <ac:inkMk id="2" creationId="{09D96CD9-9B31-4CA6-9B25-CAE288A723C9}"/>
          </ac:inkMkLst>
        </pc:inkChg>
        <pc:inkChg chg="add mod">
          <ac:chgData name="Shankar Kunwar" userId="d244fb764aa03eb0" providerId="LiveId" clId="{28A4453C-6563-40D9-9BFB-AF1C12C8DC41}" dt="2020-10-06T06:09:11.964" v="194"/>
          <ac:inkMkLst>
            <pc:docMk/>
            <pc:sldMk cId="0" sldId="265"/>
            <ac:inkMk id="3" creationId="{8F937138-A172-49B0-B33A-815500ACAC11}"/>
          </ac:inkMkLst>
        </pc:inkChg>
        <pc:inkChg chg="add mod">
          <ac:chgData name="Shankar Kunwar" userId="d244fb764aa03eb0" providerId="LiveId" clId="{28A4453C-6563-40D9-9BFB-AF1C12C8DC41}" dt="2020-10-06T06:09:11.964" v="194"/>
          <ac:inkMkLst>
            <pc:docMk/>
            <pc:sldMk cId="0" sldId="265"/>
            <ac:inkMk id="4" creationId="{1D354619-D616-48C9-B15E-F5DE0986266E}"/>
          </ac:inkMkLst>
        </pc:inkChg>
        <pc:inkChg chg="add mod">
          <ac:chgData name="Shankar Kunwar" userId="d244fb764aa03eb0" providerId="LiveId" clId="{28A4453C-6563-40D9-9BFB-AF1C12C8DC41}" dt="2020-10-06T06:09:11.964" v="194"/>
          <ac:inkMkLst>
            <pc:docMk/>
            <pc:sldMk cId="0" sldId="265"/>
            <ac:inkMk id="5" creationId="{FEB45C35-62D4-4C4D-9826-19D1002BB3D3}"/>
          </ac:inkMkLst>
        </pc:inkChg>
        <pc:inkChg chg="add mod">
          <ac:chgData name="Shankar Kunwar" userId="d244fb764aa03eb0" providerId="LiveId" clId="{28A4453C-6563-40D9-9BFB-AF1C12C8DC41}" dt="2020-10-06T06:09:11.964" v="194"/>
          <ac:inkMkLst>
            <pc:docMk/>
            <pc:sldMk cId="0" sldId="265"/>
            <ac:inkMk id="7" creationId="{8B4107AC-BB3A-4A0C-9879-4AC69A32564D}"/>
          </ac:inkMkLst>
        </pc:inkChg>
        <pc:inkChg chg="add mod">
          <ac:chgData name="Shankar Kunwar" userId="d244fb764aa03eb0" providerId="LiveId" clId="{28A4453C-6563-40D9-9BFB-AF1C12C8DC41}" dt="2020-10-06T06:09:15.430" v="197"/>
          <ac:inkMkLst>
            <pc:docMk/>
            <pc:sldMk cId="0" sldId="265"/>
            <ac:inkMk id="9" creationId="{8E07124F-674B-448C-8105-3EB950F17DF2}"/>
          </ac:inkMkLst>
        </pc:inkChg>
        <pc:inkChg chg="add mod">
          <ac:chgData name="Shankar Kunwar" userId="d244fb764aa03eb0" providerId="LiveId" clId="{28A4453C-6563-40D9-9BFB-AF1C12C8DC41}" dt="2020-10-06T06:09:15.430" v="197"/>
          <ac:inkMkLst>
            <pc:docMk/>
            <pc:sldMk cId="0" sldId="265"/>
            <ac:inkMk id="10" creationId="{E997E18C-7186-43B7-81BE-E9EAC2DB8246}"/>
          </ac:inkMkLst>
        </pc:inkChg>
        <pc:inkChg chg="add mod">
          <ac:chgData name="Shankar Kunwar" userId="d244fb764aa03eb0" providerId="LiveId" clId="{28A4453C-6563-40D9-9BFB-AF1C12C8DC41}" dt="2020-10-06T06:09:23.056" v="201"/>
          <ac:inkMkLst>
            <pc:docMk/>
            <pc:sldMk cId="0" sldId="265"/>
            <ac:inkMk id="12" creationId="{AB75A7A5-3AEF-43CB-BBF0-CC474EB559D7}"/>
          </ac:inkMkLst>
        </pc:inkChg>
        <pc:inkChg chg="add mod">
          <ac:chgData name="Shankar Kunwar" userId="d244fb764aa03eb0" providerId="LiveId" clId="{28A4453C-6563-40D9-9BFB-AF1C12C8DC41}" dt="2020-10-06T06:09:23.056" v="201"/>
          <ac:inkMkLst>
            <pc:docMk/>
            <pc:sldMk cId="0" sldId="265"/>
            <ac:inkMk id="13" creationId="{886176FC-5D77-4062-9FDD-9DE2D74C1B67}"/>
          </ac:inkMkLst>
        </pc:inkChg>
        <pc:inkChg chg="add mod">
          <ac:chgData name="Shankar Kunwar" userId="d244fb764aa03eb0" providerId="LiveId" clId="{28A4453C-6563-40D9-9BFB-AF1C12C8DC41}" dt="2020-10-06T06:09:23.056" v="201"/>
          <ac:inkMkLst>
            <pc:docMk/>
            <pc:sldMk cId="0" sldId="265"/>
            <ac:inkMk id="14" creationId="{AD77BCEB-EC0B-4F88-A1E8-D19BF97676D0}"/>
          </ac:inkMkLst>
        </pc:inkChg>
        <pc:inkChg chg="add mod">
          <ac:chgData name="Shankar Kunwar" userId="d244fb764aa03eb0" providerId="LiveId" clId="{28A4453C-6563-40D9-9BFB-AF1C12C8DC41}" dt="2020-10-06T06:10:08.527" v="226"/>
          <ac:inkMkLst>
            <pc:docMk/>
            <pc:sldMk cId="0" sldId="265"/>
            <ac:inkMk id="16" creationId="{59EB9D37-3969-48AE-94D2-0570BFF94445}"/>
          </ac:inkMkLst>
        </pc:inkChg>
        <pc:inkChg chg="add mod">
          <ac:chgData name="Shankar Kunwar" userId="d244fb764aa03eb0" providerId="LiveId" clId="{28A4453C-6563-40D9-9BFB-AF1C12C8DC41}" dt="2020-10-06T06:10:08.527" v="226"/>
          <ac:inkMkLst>
            <pc:docMk/>
            <pc:sldMk cId="0" sldId="265"/>
            <ac:inkMk id="17" creationId="{30A96EB8-F0FC-4CC2-A630-9425970043A9}"/>
          </ac:inkMkLst>
        </pc:inkChg>
        <pc:inkChg chg="add mod">
          <ac:chgData name="Shankar Kunwar" userId="d244fb764aa03eb0" providerId="LiveId" clId="{28A4453C-6563-40D9-9BFB-AF1C12C8DC41}" dt="2020-10-06T06:10:08.527" v="226"/>
          <ac:inkMkLst>
            <pc:docMk/>
            <pc:sldMk cId="0" sldId="265"/>
            <ac:inkMk id="18" creationId="{86965BDF-6982-426F-974B-3F3325AB54F3}"/>
          </ac:inkMkLst>
        </pc:inkChg>
        <pc:inkChg chg="add mod">
          <ac:chgData name="Shankar Kunwar" userId="d244fb764aa03eb0" providerId="LiveId" clId="{28A4453C-6563-40D9-9BFB-AF1C12C8DC41}" dt="2020-10-06T06:10:08.527" v="226"/>
          <ac:inkMkLst>
            <pc:docMk/>
            <pc:sldMk cId="0" sldId="265"/>
            <ac:inkMk id="19" creationId="{F1CBF0CA-FBE2-44FF-8358-1D3FD4F38FD6}"/>
          </ac:inkMkLst>
        </pc:inkChg>
        <pc:inkChg chg="add mod">
          <ac:chgData name="Shankar Kunwar" userId="d244fb764aa03eb0" providerId="LiveId" clId="{28A4453C-6563-40D9-9BFB-AF1C12C8DC41}" dt="2020-10-06T06:10:08.527" v="226"/>
          <ac:inkMkLst>
            <pc:docMk/>
            <pc:sldMk cId="0" sldId="265"/>
            <ac:inkMk id="20" creationId="{BCE94524-B4DE-474C-A30A-D1FF0847C805}"/>
          </ac:inkMkLst>
        </pc:inkChg>
        <pc:inkChg chg="add mod">
          <ac:chgData name="Shankar Kunwar" userId="d244fb764aa03eb0" providerId="LiveId" clId="{28A4453C-6563-40D9-9BFB-AF1C12C8DC41}" dt="2020-10-06T06:10:08.527" v="226"/>
          <ac:inkMkLst>
            <pc:docMk/>
            <pc:sldMk cId="0" sldId="265"/>
            <ac:inkMk id="21" creationId="{45005666-A8C0-4539-857B-0AD1C4EBEEBB}"/>
          </ac:inkMkLst>
        </pc:inkChg>
        <pc:inkChg chg="add mod">
          <ac:chgData name="Shankar Kunwar" userId="d244fb764aa03eb0" providerId="LiveId" clId="{28A4453C-6563-40D9-9BFB-AF1C12C8DC41}" dt="2020-10-06T06:10:08.527" v="226"/>
          <ac:inkMkLst>
            <pc:docMk/>
            <pc:sldMk cId="0" sldId="265"/>
            <ac:inkMk id="22" creationId="{6505B94B-A4EF-401C-A184-5FB6B837AAC9}"/>
          </ac:inkMkLst>
        </pc:inkChg>
        <pc:inkChg chg="add mod">
          <ac:chgData name="Shankar Kunwar" userId="d244fb764aa03eb0" providerId="LiveId" clId="{28A4453C-6563-40D9-9BFB-AF1C12C8DC41}" dt="2020-10-06T06:10:08.527" v="226"/>
          <ac:inkMkLst>
            <pc:docMk/>
            <pc:sldMk cId="0" sldId="265"/>
            <ac:inkMk id="24" creationId="{621ACFE5-3EA4-4198-B60C-9B79CA0EAF3F}"/>
          </ac:inkMkLst>
        </pc:inkChg>
        <pc:inkChg chg="add mod">
          <ac:chgData name="Shankar Kunwar" userId="d244fb764aa03eb0" providerId="LiveId" clId="{28A4453C-6563-40D9-9BFB-AF1C12C8DC41}" dt="2020-10-06T06:10:06.770" v="224"/>
          <ac:inkMkLst>
            <pc:docMk/>
            <pc:sldMk cId="0" sldId="265"/>
            <ac:inkMk id="25" creationId="{16F4532A-E4D1-4365-B933-E80DDD101AE0}"/>
          </ac:inkMkLst>
        </pc:inkChg>
        <pc:inkChg chg="add mod">
          <ac:chgData name="Shankar Kunwar" userId="d244fb764aa03eb0" providerId="LiveId" clId="{28A4453C-6563-40D9-9BFB-AF1C12C8DC41}" dt="2020-10-06T06:10:08.527" v="226"/>
          <ac:inkMkLst>
            <pc:docMk/>
            <pc:sldMk cId="0" sldId="265"/>
            <ac:inkMk id="27" creationId="{8D81538F-9973-49DB-AC0F-F5D0C935CFF1}"/>
          </ac:inkMkLst>
        </pc:inkChg>
        <pc:inkChg chg="add mod">
          <ac:chgData name="Shankar Kunwar" userId="d244fb764aa03eb0" providerId="LiveId" clId="{28A4453C-6563-40D9-9BFB-AF1C12C8DC41}" dt="2020-10-06T06:10:08.527" v="226"/>
          <ac:inkMkLst>
            <pc:docMk/>
            <pc:sldMk cId="0" sldId="265"/>
            <ac:inkMk id="28" creationId="{EBE57215-8FF8-4283-ABC0-F2AE8F47A098}"/>
          </ac:inkMkLst>
        </pc:inkChg>
        <pc:inkChg chg="add mod">
          <ac:chgData name="Shankar Kunwar" userId="d244fb764aa03eb0" providerId="LiveId" clId="{28A4453C-6563-40D9-9BFB-AF1C12C8DC41}" dt="2020-10-06T06:10:08.527" v="226"/>
          <ac:inkMkLst>
            <pc:docMk/>
            <pc:sldMk cId="0" sldId="265"/>
            <ac:inkMk id="29" creationId="{990D7A4B-B7C7-45EE-8B8A-7FC17CF6DF4C}"/>
          </ac:inkMkLst>
        </pc:inkChg>
        <pc:inkChg chg="add mod">
          <ac:chgData name="Shankar Kunwar" userId="d244fb764aa03eb0" providerId="LiveId" clId="{28A4453C-6563-40D9-9BFB-AF1C12C8DC41}" dt="2020-10-06T06:10:08.527" v="226"/>
          <ac:inkMkLst>
            <pc:docMk/>
            <pc:sldMk cId="0" sldId="265"/>
            <ac:inkMk id="30" creationId="{842E1B08-AC1C-4E75-A563-7EB9F744D236}"/>
          </ac:inkMkLst>
        </pc:inkChg>
        <pc:inkChg chg="add mod">
          <ac:chgData name="Shankar Kunwar" userId="d244fb764aa03eb0" providerId="LiveId" clId="{28A4453C-6563-40D9-9BFB-AF1C12C8DC41}" dt="2020-10-06T06:10:08.527" v="226"/>
          <ac:inkMkLst>
            <pc:docMk/>
            <pc:sldMk cId="0" sldId="265"/>
            <ac:inkMk id="31" creationId="{6EC24643-CCCC-45C0-8E3B-1756BD702CB2}"/>
          </ac:inkMkLst>
        </pc:inkChg>
        <pc:inkChg chg="add mod">
          <ac:chgData name="Shankar Kunwar" userId="d244fb764aa03eb0" providerId="LiveId" clId="{28A4453C-6563-40D9-9BFB-AF1C12C8DC41}" dt="2020-10-06T06:10:08.527" v="226"/>
          <ac:inkMkLst>
            <pc:docMk/>
            <pc:sldMk cId="0" sldId="265"/>
            <ac:inkMk id="32" creationId="{5CD31993-E4EA-44C9-B3F6-67C4EBD7745C}"/>
          </ac:inkMkLst>
        </pc:inkChg>
        <pc:inkChg chg="add mod">
          <ac:chgData name="Shankar Kunwar" userId="d244fb764aa03eb0" providerId="LiveId" clId="{28A4453C-6563-40D9-9BFB-AF1C12C8DC41}" dt="2020-10-06T06:10:08.527" v="226"/>
          <ac:inkMkLst>
            <pc:docMk/>
            <pc:sldMk cId="0" sldId="265"/>
            <ac:inkMk id="33" creationId="{BC4586CE-DF03-4505-B818-A3A00197424C}"/>
          </ac:inkMkLst>
        </pc:inkChg>
        <pc:inkChg chg="add mod">
          <ac:chgData name="Shankar Kunwar" userId="d244fb764aa03eb0" providerId="LiveId" clId="{28A4453C-6563-40D9-9BFB-AF1C12C8DC41}" dt="2020-10-06T06:10:08.527" v="226"/>
          <ac:inkMkLst>
            <pc:docMk/>
            <pc:sldMk cId="0" sldId="265"/>
            <ac:inkMk id="35" creationId="{11F04AFD-ED12-4873-82BF-75B667AA83AF}"/>
          </ac:inkMkLst>
        </pc:inkChg>
        <pc:inkChg chg="add">
          <ac:chgData name="Shankar Kunwar" userId="d244fb764aa03eb0" providerId="LiveId" clId="{28A4453C-6563-40D9-9BFB-AF1C12C8DC41}" dt="2020-10-06T06:10:04.805" v="222" actId="9405"/>
          <ac:inkMkLst>
            <pc:docMk/>
            <pc:sldMk cId="0" sldId="265"/>
            <ac:inkMk id="36" creationId="{C8BF3818-66E3-42B7-8147-61E080129F3E}"/>
          </ac:inkMkLst>
        </pc:inkChg>
        <pc:inkChg chg="add mod">
          <ac:chgData name="Shankar Kunwar" userId="d244fb764aa03eb0" providerId="LiveId" clId="{28A4453C-6563-40D9-9BFB-AF1C12C8DC41}" dt="2020-10-06T06:10:08.527" v="226"/>
          <ac:inkMkLst>
            <pc:docMk/>
            <pc:sldMk cId="0" sldId="265"/>
            <ac:inkMk id="37" creationId="{9DDF21ED-A3CC-43D5-A2F0-3797DE56503E}"/>
          </ac:inkMkLst>
        </pc:inkChg>
        <pc:inkChg chg="add mod">
          <ac:chgData name="Shankar Kunwar" userId="d244fb764aa03eb0" providerId="LiveId" clId="{28A4453C-6563-40D9-9BFB-AF1C12C8DC41}" dt="2020-10-06T06:10:08.527" v="226"/>
          <ac:inkMkLst>
            <pc:docMk/>
            <pc:sldMk cId="0" sldId="265"/>
            <ac:inkMk id="39" creationId="{4F8FD6BD-3C9D-40D3-92ED-5BFCA29ABF35}"/>
          </ac:inkMkLst>
        </pc:inkChg>
        <pc:inkChg chg="add">
          <ac:chgData name="Shankar Kunwar" userId="d244fb764aa03eb0" providerId="LiveId" clId="{28A4453C-6563-40D9-9BFB-AF1C12C8DC41}" dt="2020-10-06T06:10:10.555" v="227" actId="9405"/>
          <ac:inkMkLst>
            <pc:docMk/>
            <pc:sldMk cId="0" sldId="265"/>
            <ac:inkMk id="41" creationId="{901A41BA-8AAF-405E-B0F3-FF80AD718CCA}"/>
          </ac:inkMkLst>
        </pc:inkChg>
      </pc:sldChg>
      <pc:sldChg chg="addSp delSp mod">
        <pc:chgData name="Shankar Kunwar" userId="d244fb764aa03eb0" providerId="LiveId" clId="{28A4453C-6563-40D9-9BFB-AF1C12C8DC41}" dt="2020-09-30T11:06:21.424" v="151" actId="478"/>
        <pc:sldMkLst>
          <pc:docMk/>
          <pc:sldMk cId="0" sldId="299"/>
        </pc:sldMkLst>
        <pc:inkChg chg="add">
          <ac:chgData name="Shankar Kunwar" userId="d244fb764aa03eb0" providerId="LiveId" clId="{28A4453C-6563-40D9-9BFB-AF1C12C8DC41}" dt="2020-09-30T06:04:27.608" v="129" actId="9405"/>
          <ac:inkMkLst>
            <pc:docMk/>
            <pc:sldMk cId="0" sldId="299"/>
            <ac:inkMk id="10" creationId="{940150D3-0557-4907-BFD6-0418CC174D2A}"/>
          </ac:inkMkLst>
        </pc:inkChg>
        <pc:inkChg chg="add del">
          <ac:chgData name="Shankar Kunwar" userId="d244fb764aa03eb0" providerId="LiveId" clId="{28A4453C-6563-40D9-9BFB-AF1C12C8DC41}" dt="2020-09-30T11:05:48.091" v="150" actId="478"/>
          <ac:inkMkLst>
            <pc:docMk/>
            <pc:sldMk cId="0" sldId="299"/>
            <ac:inkMk id="21" creationId="{2A934533-D003-429A-A667-BCAF66F06BE8}"/>
          </ac:inkMkLst>
        </pc:inkChg>
        <pc:inkChg chg="add del">
          <ac:chgData name="Shankar Kunwar" userId="d244fb764aa03eb0" providerId="LiveId" clId="{28A4453C-6563-40D9-9BFB-AF1C12C8DC41}" dt="2020-09-30T11:06:21.424" v="151" actId="478"/>
          <ac:inkMkLst>
            <pc:docMk/>
            <pc:sldMk cId="0" sldId="299"/>
            <ac:inkMk id="25" creationId="{007715F9-D7AE-4BB4-BCFC-B8DB2A9B21AA}"/>
          </ac:inkMkLst>
        </pc:inkChg>
      </pc:sldChg>
      <pc:sldChg chg="addSp delSp mod">
        <pc:chgData name="Shankar Kunwar" userId="d244fb764aa03eb0" providerId="LiveId" clId="{28A4453C-6563-40D9-9BFB-AF1C12C8DC41}" dt="2020-09-30T11:05:06.700" v="149" actId="478"/>
        <pc:sldMkLst>
          <pc:docMk/>
          <pc:sldMk cId="0" sldId="300"/>
        </pc:sldMkLst>
        <pc:inkChg chg="add del">
          <ac:chgData name="Shankar Kunwar" userId="d244fb764aa03eb0" providerId="LiveId" clId="{28A4453C-6563-40D9-9BFB-AF1C12C8DC41}" dt="2020-09-30T11:05:03.927" v="148" actId="478"/>
          <ac:inkMkLst>
            <pc:docMk/>
            <pc:sldMk cId="0" sldId="300"/>
            <ac:inkMk id="2" creationId="{5689FFB2-B42A-4462-A937-93324CE5040D}"/>
          </ac:inkMkLst>
        </pc:inkChg>
        <pc:inkChg chg="add del">
          <ac:chgData name="Shankar Kunwar" userId="d244fb764aa03eb0" providerId="LiveId" clId="{28A4453C-6563-40D9-9BFB-AF1C12C8DC41}" dt="2020-09-30T11:05:06.700" v="149" actId="478"/>
          <ac:inkMkLst>
            <pc:docMk/>
            <pc:sldMk cId="0" sldId="300"/>
            <ac:inkMk id="10" creationId="{1D0DC4D9-FA22-4F79-97A7-719391E94106}"/>
          </ac:inkMkLst>
        </pc:inkChg>
      </pc:sldChg>
      <pc:sldChg chg="addSp delSp modSp mod">
        <pc:chgData name="Shankar Kunwar" userId="d244fb764aa03eb0" providerId="LiveId" clId="{28A4453C-6563-40D9-9BFB-AF1C12C8DC41}" dt="2020-10-06T06:03:54.696" v="172" actId="478"/>
        <pc:sldMkLst>
          <pc:docMk/>
          <pc:sldMk cId="0" sldId="301"/>
        </pc:sldMkLst>
        <pc:grpChg chg="del mod">
          <ac:chgData name="Shankar Kunwar" userId="d244fb764aa03eb0" providerId="LiveId" clId="{28A4453C-6563-40D9-9BFB-AF1C12C8DC41}" dt="2020-10-06T06:03:52.207" v="171" actId="478"/>
          <ac:grpSpMkLst>
            <pc:docMk/>
            <pc:sldMk cId="0" sldId="301"/>
            <ac:grpSpMk id="19" creationId="{9DA29A28-7CD7-46E4-8981-413D14C1BF4A}"/>
          </ac:grpSpMkLst>
        </pc:grpChg>
        <pc:inkChg chg="add del">
          <ac:chgData name="Shankar Kunwar" userId="d244fb764aa03eb0" providerId="LiveId" clId="{28A4453C-6563-40D9-9BFB-AF1C12C8DC41}" dt="2020-10-06T06:03:43.919" v="168" actId="478"/>
          <ac:inkMkLst>
            <pc:docMk/>
            <pc:sldMk cId="0" sldId="301"/>
            <ac:inkMk id="5" creationId="{B636CF7E-D3E2-4ED7-87F7-7C656F5940B6}"/>
          </ac:inkMkLst>
        </pc:inkChg>
        <pc:inkChg chg="add del">
          <ac:chgData name="Shankar Kunwar" userId="d244fb764aa03eb0" providerId="LiveId" clId="{28A4453C-6563-40D9-9BFB-AF1C12C8DC41}" dt="2020-10-06T06:03:46.674" v="169" actId="478"/>
          <ac:inkMkLst>
            <pc:docMk/>
            <pc:sldMk cId="0" sldId="301"/>
            <ac:inkMk id="6" creationId="{7EEBE3EF-5B19-4035-8C9D-7662512D9F9A}"/>
          </ac:inkMkLst>
        </pc:inkChg>
        <pc:inkChg chg="add del">
          <ac:chgData name="Shankar Kunwar" userId="d244fb764aa03eb0" providerId="LiveId" clId="{28A4453C-6563-40D9-9BFB-AF1C12C8DC41}" dt="2020-10-06T06:03:49.657" v="170" actId="478"/>
          <ac:inkMkLst>
            <pc:docMk/>
            <pc:sldMk cId="0" sldId="301"/>
            <ac:inkMk id="12" creationId="{83BF7379-A16B-46F4-89A8-747A995C3ACA}"/>
          </ac:inkMkLst>
        </pc:inkChg>
        <pc:inkChg chg="add del">
          <ac:chgData name="Shankar Kunwar" userId="d244fb764aa03eb0" providerId="LiveId" clId="{28A4453C-6563-40D9-9BFB-AF1C12C8DC41}" dt="2020-10-06T06:03:54.696" v="172" actId="478"/>
          <ac:inkMkLst>
            <pc:docMk/>
            <pc:sldMk cId="0" sldId="301"/>
            <ac:inkMk id="13" creationId="{69711FF3-B25D-4462-957B-6C7C4361211B}"/>
          </ac:inkMkLst>
        </pc:inkChg>
        <pc:inkChg chg="add mod">
          <ac:chgData name="Shankar Kunwar" userId="d244fb764aa03eb0" providerId="LiveId" clId="{28A4453C-6563-40D9-9BFB-AF1C12C8DC41}" dt="2020-09-30T06:05:08.743" v="139"/>
          <ac:inkMkLst>
            <pc:docMk/>
            <pc:sldMk cId="0" sldId="301"/>
            <ac:inkMk id="16" creationId="{8A5E9728-D95D-42F3-BBB7-8B17B86DA1AB}"/>
          </ac:inkMkLst>
        </pc:inkChg>
        <pc:inkChg chg="add mod">
          <ac:chgData name="Shankar Kunwar" userId="d244fb764aa03eb0" providerId="LiveId" clId="{28A4453C-6563-40D9-9BFB-AF1C12C8DC41}" dt="2020-09-30T06:05:08.743" v="139"/>
          <ac:inkMkLst>
            <pc:docMk/>
            <pc:sldMk cId="0" sldId="301"/>
            <ac:inkMk id="17" creationId="{9C9F147B-8329-4D3A-95F4-A376646F143A}"/>
          </ac:inkMkLst>
        </pc:inkChg>
        <pc:inkChg chg="add mod">
          <ac:chgData name="Shankar Kunwar" userId="d244fb764aa03eb0" providerId="LiveId" clId="{28A4453C-6563-40D9-9BFB-AF1C12C8DC41}" dt="2020-09-30T06:05:08.743" v="139"/>
          <ac:inkMkLst>
            <pc:docMk/>
            <pc:sldMk cId="0" sldId="301"/>
            <ac:inkMk id="18" creationId="{A4B5EA87-8933-4D66-A514-1FF6CBDA0E55}"/>
          </ac:inkMkLst>
        </pc:inkChg>
      </pc:sldChg>
      <pc:sldChg chg="addSp delSp modSp add mod ord modAnim">
        <pc:chgData name="Shankar Kunwar" userId="d244fb764aa03eb0" providerId="LiveId" clId="{28A4453C-6563-40D9-9BFB-AF1C12C8DC41}" dt="2020-09-29T08:06:43.895" v="119"/>
        <pc:sldMkLst>
          <pc:docMk/>
          <pc:sldMk cId="1818234835" sldId="314"/>
        </pc:sldMkLst>
        <pc:spChg chg="add del mod">
          <ac:chgData name="Shankar Kunwar" userId="d244fb764aa03eb0" providerId="LiveId" clId="{28A4453C-6563-40D9-9BFB-AF1C12C8DC41}" dt="2020-09-29T07:58:57.753" v="54" actId="21"/>
          <ac:spMkLst>
            <pc:docMk/>
            <pc:sldMk cId="1818234835" sldId="314"/>
            <ac:spMk id="6" creationId="{F7246EB4-B034-41EC-929B-E623BE3A7134}"/>
          </ac:spMkLst>
        </pc:spChg>
        <pc:spChg chg="mod">
          <ac:chgData name="Shankar Kunwar" userId="d244fb764aa03eb0" providerId="LiveId" clId="{28A4453C-6563-40D9-9BFB-AF1C12C8DC41}" dt="2020-09-29T07:57:40.997" v="47" actId="14100"/>
          <ac:spMkLst>
            <pc:docMk/>
            <pc:sldMk cId="1818234835" sldId="314"/>
            <ac:spMk id="17" creationId="{00000000-0000-0000-0000-000000000000}"/>
          </ac:spMkLst>
        </pc:spChg>
        <pc:spChg chg="add mod">
          <ac:chgData name="Shankar Kunwar" userId="d244fb764aa03eb0" providerId="LiveId" clId="{28A4453C-6563-40D9-9BFB-AF1C12C8DC41}" dt="2020-09-29T07:57:45.030" v="49" actId="1076"/>
          <ac:spMkLst>
            <pc:docMk/>
            <pc:sldMk cId="1818234835" sldId="314"/>
            <ac:spMk id="21" creationId="{43C95A63-F29F-4608-9871-CD3DD5838A54}"/>
          </ac:spMkLst>
        </pc:spChg>
        <pc:spChg chg="add mod">
          <ac:chgData name="Shankar Kunwar" userId="d244fb764aa03eb0" providerId="LiveId" clId="{28A4453C-6563-40D9-9BFB-AF1C12C8DC41}" dt="2020-09-29T08:05:30.278" v="111" actId="1076"/>
          <ac:spMkLst>
            <pc:docMk/>
            <pc:sldMk cId="1818234835" sldId="314"/>
            <ac:spMk id="22" creationId="{9B83168E-5D2E-40D2-996D-6B081D6BA79A}"/>
          </ac:spMkLst>
        </pc:spChg>
        <pc:spChg chg="add mod">
          <ac:chgData name="Shankar Kunwar" userId="d244fb764aa03eb0" providerId="LiveId" clId="{28A4453C-6563-40D9-9BFB-AF1C12C8DC41}" dt="2020-09-29T07:59:05.302" v="57" actId="1076"/>
          <ac:spMkLst>
            <pc:docMk/>
            <pc:sldMk cId="1818234835" sldId="314"/>
            <ac:spMk id="23" creationId="{E042A1E0-F77D-4A5C-AA23-0CB700476D94}"/>
          </ac:spMkLst>
        </pc:spChg>
        <pc:spChg chg="add mod">
          <ac:chgData name="Shankar Kunwar" userId="d244fb764aa03eb0" providerId="LiveId" clId="{28A4453C-6563-40D9-9BFB-AF1C12C8DC41}" dt="2020-09-29T08:06:08.166" v="117" actId="255"/>
          <ac:spMkLst>
            <pc:docMk/>
            <pc:sldMk cId="1818234835" sldId="314"/>
            <ac:spMk id="24" creationId="{B9086EEB-85CA-467C-9EF8-97AAFACECBBA}"/>
          </ac:spMkLst>
        </pc:spChg>
        <pc:spChg chg="add mod">
          <ac:chgData name="Shankar Kunwar" userId="d244fb764aa03eb0" providerId="LiveId" clId="{28A4453C-6563-40D9-9BFB-AF1C12C8DC41}" dt="2020-09-29T08:00:58.246" v="75" actId="20577"/>
          <ac:spMkLst>
            <pc:docMk/>
            <pc:sldMk cId="1818234835" sldId="314"/>
            <ac:spMk id="25" creationId="{5B6EDF65-C7EA-4FF3-8D46-0C46D4711957}"/>
          </ac:spMkLst>
        </pc:spChg>
        <pc:spChg chg="add mod">
          <ac:chgData name="Shankar Kunwar" userId="d244fb764aa03eb0" providerId="LiveId" clId="{28A4453C-6563-40D9-9BFB-AF1C12C8DC41}" dt="2020-09-29T08:04:54.351" v="107" actId="1076"/>
          <ac:spMkLst>
            <pc:docMk/>
            <pc:sldMk cId="1818234835" sldId="314"/>
            <ac:spMk id="27" creationId="{DB8EF893-D833-4906-84F9-DEEE67759A6A}"/>
          </ac:spMkLst>
        </pc:spChg>
        <pc:spChg chg="add mod">
          <ac:chgData name="Shankar Kunwar" userId="d244fb764aa03eb0" providerId="LiveId" clId="{28A4453C-6563-40D9-9BFB-AF1C12C8DC41}" dt="2020-09-29T08:04:30.706" v="104" actId="1076"/>
          <ac:spMkLst>
            <pc:docMk/>
            <pc:sldMk cId="1818234835" sldId="314"/>
            <ac:spMk id="77" creationId="{3A4006E1-0992-4FDD-AE36-9BD94352BCD3}"/>
          </ac:spMkLst>
        </pc:spChg>
        <pc:spChg chg="del">
          <ac:chgData name="Shankar Kunwar" userId="d244fb764aa03eb0" providerId="LiveId" clId="{28A4453C-6563-40D9-9BFB-AF1C12C8DC41}" dt="2020-09-29T07:51:58.319" v="3" actId="478"/>
          <ac:spMkLst>
            <pc:docMk/>
            <pc:sldMk cId="1818234835" sldId="314"/>
            <ac:spMk id="8224" creationId="{00000000-0000-0000-0000-000000000000}"/>
          </ac:spMkLst>
        </pc:spChg>
        <pc:spChg chg="mod">
          <ac:chgData name="Shankar Kunwar" userId="d244fb764aa03eb0" providerId="LiveId" clId="{28A4453C-6563-40D9-9BFB-AF1C12C8DC41}" dt="2020-09-29T08:05:55.083" v="115" actId="14100"/>
          <ac:spMkLst>
            <pc:docMk/>
            <pc:sldMk cId="1818234835" sldId="314"/>
            <ac:spMk id="8236" creationId="{00000000-0000-0000-0000-000000000000}"/>
          </ac:spMkLst>
        </pc:spChg>
        <pc:grpChg chg="del">
          <ac:chgData name="Shankar Kunwar" userId="d244fb764aa03eb0" providerId="LiveId" clId="{28A4453C-6563-40D9-9BFB-AF1C12C8DC41}" dt="2020-09-29T07:51:54.308" v="2" actId="478"/>
          <ac:grpSpMkLst>
            <pc:docMk/>
            <pc:sldMk cId="1818234835" sldId="314"/>
            <ac:grpSpMk id="64" creationId="{00000000-0000-0000-0000-000000000000}"/>
          </ac:grpSpMkLst>
        </pc:grpChg>
        <pc:grpChg chg="mod">
          <ac:chgData name="Shankar Kunwar" userId="d244fb764aa03eb0" providerId="LiveId" clId="{28A4453C-6563-40D9-9BFB-AF1C12C8DC41}" dt="2020-09-29T08:05:55.083" v="115" actId="14100"/>
          <ac:grpSpMkLst>
            <pc:docMk/>
            <pc:sldMk cId="1818234835" sldId="314"/>
            <ac:grpSpMk id="8219" creationId="{00000000-0000-0000-0000-000000000000}"/>
          </ac:grpSpMkLst>
        </pc:grpChg>
        <pc:grpChg chg="del">
          <ac:chgData name="Shankar Kunwar" userId="d244fb764aa03eb0" providerId="LiveId" clId="{28A4453C-6563-40D9-9BFB-AF1C12C8DC41}" dt="2020-09-29T08:00:23.967" v="70" actId="478"/>
          <ac:grpSpMkLst>
            <pc:docMk/>
            <pc:sldMk cId="1818234835" sldId="314"/>
            <ac:grpSpMk id="8220" creationId="{00000000-0000-0000-0000-000000000000}"/>
          </ac:grpSpMkLst>
        </pc:grpChg>
        <pc:grpChg chg="del">
          <ac:chgData name="Shankar Kunwar" userId="d244fb764aa03eb0" providerId="LiveId" clId="{28A4453C-6563-40D9-9BFB-AF1C12C8DC41}" dt="2020-09-29T07:51:51.493" v="1" actId="478"/>
          <ac:grpSpMkLst>
            <pc:docMk/>
            <pc:sldMk cId="1818234835" sldId="314"/>
            <ac:grpSpMk id="8223" creationId="{00000000-0000-0000-0000-000000000000}"/>
          </ac:grpSpMkLst>
        </pc:grpChg>
        <pc:graphicFrameChg chg="mod">
          <ac:chgData name="Shankar Kunwar" userId="d244fb764aa03eb0" providerId="LiveId" clId="{28A4453C-6563-40D9-9BFB-AF1C12C8DC41}" dt="2020-09-29T08:05:43.843" v="113" actId="14100"/>
          <ac:graphicFrameMkLst>
            <pc:docMk/>
            <pc:sldMk cId="1818234835" sldId="314"/>
            <ac:graphicFrameMk id="7" creationId="{00000000-0000-0000-0000-000000000000}"/>
          </ac:graphicFrameMkLst>
        </pc:graphicFrameChg>
        <pc:graphicFrameChg chg="mod">
          <ac:chgData name="Shankar Kunwar" userId="d244fb764aa03eb0" providerId="LiveId" clId="{28A4453C-6563-40D9-9BFB-AF1C12C8DC41}" dt="2020-09-29T08:06:00.698" v="116" actId="1076"/>
          <ac:graphicFrameMkLst>
            <pc:docMk/>
            <pc:sldMk cId="1818234835" sldId="314"/>
            <ac:graphicFrameMk id="13" creationId="{00000000-0000-0000-0000-000000000000}"/>
          </ac:graphicFrameMkLst>
        </pc:graphicFrameChg>
        <pc:graphicFrameChg chg="mod">
          <ac:chgData name="Shankar Kunwar" userId="d244fb764aa03eb0" providerId="LiveId" clId="{28A4453C-6563-40D9-9BFB-AF1C12C8DC41}" dt="2020-09-29T07:56:04.173" v="28" actId="14100"/>
          <ac:graphicFrameMkLst>
            <pc:docMk/>
            <pc:sldMk cId="1818234835" sldId="314"/>
            <ac:graphicFrameMk id="61" creationId="{00000000-0000-0000-0000-000000000000}"/>
          </ac:graphicFrameMkLst>
        </pc:graphicFrameChg>
        <pc:graphicFrameChg chg="mod">
          <ac:chgData name="Shankar Kunwar" userId="d244fb764aa03eb0" providerId="LiveId" clId="{28A4453C-6563-40D9-9BFB-AF1C12C8DC41}" dt="2020-09-29T07:57:43.555" v="48" actId="1076"/>
          <ac:graphicFrameMkLst>
            <pc:docMk/>
            <pc:sldMk cId="1818234835" sldId="314"/>
            <ac:graphicFrameMk id="65" creationId="{00000000-0000-0000-0000-000000000000}"/>
          </ac:graphicFrameMkLst>
        </pc:graphicFrameChg>
        <pc:graphicFrameChg chg="add del mod">
          <ac:chgData name="Shankar Kunwar" userId="d244fb764aa03eb0" providerId="LiveId" clId="{28A4453C-6563-40D9-9BFB-AF1C12C8DC41}" dt="2020-09-29T08:03:31.299" v="88" actId="478"/>
          <ac:graphicFrameMkLst>
            <pc:docMk/>
            <pc:sldMk cId="1818234835" sldId="314"/>
            <ac:graphicFrameMk id="67" creationId="{00000000-0000-0000-0000-000000000000}"/>
          </ac:graphicFrameMkLst>
        </pc:graphicFrameChg>
        <pc:cxnChg chg="mod">
          <ac:chgData name="Shankar Kunwar" userId="d244fb764aa03eb0" providerId="LiveId" clId="{28A4453C-6563-40D9-9BFB-AF1C12C8DC41}" dt="2020-09-29T07:51:54.308" v="2" actId="478"/>
          <ac:cxnSpMkLst>
            <pc:docMk/>
            <pc:sldMk cId="1818234835" sldId="314"/>
            <ac:cxnSpMk id="59" creationId="{00000000-0000-0000-0000-000000000000}"/>
          </ac:cxnSpMkLst>
        </pc:cxnChg>
        <pc:cxnChg chg="mod">
          <ac:chgData name="Shankar Kunwar" userId="d244fb764aa03eb0" providerId="LiveId" clId="{28A4453C-6563-40D9-9BFB-AF1C12C8DC41}" dt="2020-09-29T07:51:54.308" v="2" actId="478"/>
          <ac:cxnSpMkLst>
            <pc:docMk/>
            <pc:sldMk cId="1818234835" sldId="314"/>
            <ac:cxnSpMk id="63" creationId="{00000000-0000-0000-0000-000000000000}"/>
          </ac:cxnSpMkLst>
        </pc:cxnChg>
        <pc:cxnChg chg="mod">
          <ac:chgData name="Shankar Kunwar" userId="d244fb764aa03eb0" providerId="LiveId" clId="{28A4453C-6563-40D9-9BFB-AF1C12C8DC41}" dt="2020-09-29T07:51:51.493" v="1" actId="478"/>
          <ac:cxnSpMkLst>
            <pc:docMk/>
            <pc:sldMk cId="1818234835" sldId="314"/>
            <ac:cxnSpMk id="92" creationId="{00000000-0000-0000-0000-000000000000}"/>
          </ac:cxnSpMkLst>
        </pc:cxnChg>
        <pc:cxnChg chg="mod">
          <ac:chgData name="Shankar Kunwar" userId="d244fb764aa03eb0" providerId="LiveId" clId="{28A4453C-6563-40D9-9BFB-AF1C12C8DC41}" dt="2020-09-29T07:51:51.493" v="1" actId="478"/>
          <ac:cxnSpMkLst>
            <pc:docMk/>
            <pc:sldMk cId="1818234835" sldId="314"/>
            <ac:cxnSpMk id="99" creationId="{00000000-0000-0000-0000-000000000000}"/>
          </ac:cxnSpMkLst>
        </pc:cxnChg>
      </pc:sldChg>
      <pc:sldChg chg="addSp modSp new mod">
        <pc:chgData name="Shankar Kunwar" userId="d244fb764aa03eb0" providerId="LiveId" clId="{28A4453C-6563-40D9-9BFB-AF1C12C8DC41}" dt="2020-09-30T12:14:49.368" v="162" actId="1076"/>
        <pc:sldMkLst>
          <pc:docMk/>
          <pc:sldMk cId="3907900105" sldId="315"/>
        </pc:sldMkLst>
        <pc:spChg chg="add mod">
          <ac:chgData name="Shankar Kunwar" userId="d244fb764aa03eb0" providerId="LiveId" clId="{28A4453C-6563-40D9-9BFB-AF1C12C8DC41}" dt="2020-09-30T12:05:07.761" v="160" actId="1076"/>
          <ac:spMkLst>
            <pc:docMk/>
            <pc:sldMk cId="3907900105" sldId="315"/>
            <ac:spMk id="3" creationId="{2C63B998-DD0B-4CDE-8B05-9CE25D5E4FCE}"/>
          </ac:spMkLst>
        </pc:spChg>
        <pc:spChg chg="add mod">
          <ac:chgData name="Shankar Kunwar" userId="d244fb764aa03eb0" providerId="LiveId" clId="{28A4453C-6563-40D9-9BFB-AF1C12C8DC41}" dt="2020-09-30T12:14:49.368" v="162" actId="1076"/>
          <ac:spMkLst>
            <pc:docMk/>
            <pc:sldMk cId="3907900105" sldId="315"/>
            <ac:spMk id="5" creationId="{33B9D447-D5B8-4391-9C6E-01A39F8B3CD2}"/>
          </ac:spMkLst>
        </pc:spChg>
      </pc:sldChg>
      <pc:sldChg chg="addSp modSp new mod">
        <pc:chgData name="Shankar Kunwar" userId="d244fb764aa03eb0" providerId="LiveId" clId="{28A4453C-6563-40D9-9BFB-AF1C12C8DC41}" dt="2020-10-01T06:58:15.148" v="167" actId="1076"/>
        <pc:sldMkLst>
          <pc:docMk/>
          <pc:sldMk cId="2566255802" sldId="316"/>
        </pc:sldMkLst>
        <pc:spChg chg="add mod">
          <ac:chgData name="Shankar Kunwar" userId="d244fb764aa03eb0" providerId="LiveId" clId="{28A4453C-6563-40D9-9BFB-AF1C12C8DC41}" dt="2020-09-30T12:18:13.939" v="165" actId="1076"/>
          <ac:spMkLst>
            <pc:docMk/>
            <pc:sldMk cId="2566255802" sldId="316"/>
            <ac:spMk id="3" creationId="{F3CDCB1A-2D68-413E-AF20-628EDD139EDC}"/>
          </ac:spMkLst>
        </pc:spChg>
        <pc:spChg chg="add mod">
          <ac:chgData name="Shankar Kunwar" userId="d244fb764aa03eb0" providerId="LiveId" clId="{28A4453C-6563-40D9-9BFB-AF1C12C8DC41}" dt="2020-10-01T06:58:15.148" v="167" actId="1076"/>
          <ac:spMkLst>
            <pc:docMk/>
            <pc:sldMk cId="2566255802" sldId="316"/>
            <ac:spMk id="5" creationId="{2BC729D1-6C00-4D73-9827-5EDB1C1B5F95}"/>
          </ac:spMkLst>
        </pc:spChg>
      </pc:sldChg>
      <pc:sldChg chg="new">
        <pc:chgData name="Shankar Kunwar" userId="d244fb764aa03eb0" providerId="LiveId" clId="{28A4453C-6563-40D9-9BFB-AF1C12C8DC41}" dt="2020-10-06T20:21:50.346" v="231" actId="680"/>
        <pc:sldMkLst>
          <pc:docMk/>
          <pc:sldMk cId="861031332" sldId="317"/>
        </pc:sldMkLst>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3.wmf"/><Relationship Id="rId7" Type="http://schemas.openxmlformats.org/officeDocument/2006/relationships/image" Target="../media/image57.wmf"/><Relationship Id="rId2" Type="http://schemas.openxmlformats.org/officeDocument/2006/relationships/image" Target="../media/image52.wmf"/><Relationship Id="rId1" Type="http://schemas.openxmlformats.org/officeDocument/2006/relationships/image" Target="../media/image51.wmf"/><Relationship Id="rId6" Type="http://schemas.openxmlformats.org/officeDocument/2006/relationships/image" Target="../media/image56.wmf"/><Relationship Id="rId5" Type="http://schemas.openxmlformats.org/officeDocument/2006/relationships/image" Target="../media/image55.wmf"/><Relationship Id="rId4" Type="http://schemas.openxmlformats.org/officeDocument/2006/relationships/image" Target="../media/image5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0.wmf"/><Relationship Id="rId7" Type="http://schemas.openxmlformats.org/officeDocument/2006/relationships/image" Target="../media/image64.wmf"/><Relationship Id="rId2" Type="http://schemas.openxmlformats.org/officeDocument/2006/relationships/image" Target="../media/image59.wmf"/><Relationship Id="rId1" Type="http://schemas.openxmlformats.org/officeDocument/2006/relationships/image" Target="../media/image58.wmf"/><Relationship Id="rId6" Type="http://schemas.openxmlformats.org/officeDocument/2006/relationships/image" Target="../media/image63.wmf"/><Relationship Id="rId5" Type="http://schemas.openxmlformats.org/officeDocument/2006/relationships/image" Target="../media/image62.wmf"/><Relationship Id="rId4" Type="http://schemas.openxmlformats.org/officeDocument/2006/relationships/image" Target="../media/image61.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4" Type="http://schemas.openxmlformats.org/officeDocument/2006/relationships/image" Target="../media/image6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71.wmf"/><Relationship Id="rId2" Type="http://schemas.openxmlformats.org/officeDocument/2006/relationships/image" Target="../media/image70.wmf"/><Relationship Id="rId1" Type="http://schemas.openxmlformats.org/officeDocument/2006/relationships/image" Target="../media/image69.wmf"/><Relationship Id="rId6" Type="http://schemas.openxmlformats.org/officeDocument/2006/relationships/image" Target="../media/image74.wmf"/><Relationship Id="rId5" Type="http://schemas.openxmlformats.org/officeDocument/2006/relationships/image" Target="../media/image73.wmf"/><Relationship Id="rId4" Type="http://schemas.openxmlformats.org/officeDocument/2006/relationships/image" Target="../media/image7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77.wmf"/><Relationship Id="rId2" Type="http://schemas.openxmlformats.org/officeDocument/2006/relationships/image" Target="../media/image76.wmf"/><Relationship Id="rId1" Type="http://schemas.openxmlformats.org/officeDocument/2006/relationships/image" Target="../media/image75.wmf"/><Relationship Id="rId4" Type="http://schemas.openxmlformats.org/officeDocument/2006/relationships/image" Target="../media/image78.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86.wmf"/><Relationship Id="rId13" Type="http://schemas.openxmlformats.org/officeDocument/2006/relationships/image" Target="../media/image91.wmf"/><Relationship Id="rId18" Type="http://schemas.openxmlformats.org/officeDocument/2006/relationships/image" Target="../media/image96.wmf"/><Relationship Id="rId3" Type="http://schemas.openxmlformats.org/officeDocument/2006/relationships/image" Target="../media/image82.wmf"/><Relationship Id="rId21" Type="http://schemas.openxmlformats.org/officeDocument/2006/relationships/image" Target="../media/image99.wmf"/><Relationship Id="rId7" Type="http://schemas.openxmlformats.org/officeDocument/2006/relationships/image" Target="../media/image85.wmf"/><Relationship Id="rId12" Type="http://schemas.openxmlformats.org/officeDocument/2006/relationships/image" Target="../media/image90.wmf"/><Relationship Id="rId17" Type="http://schemas.openxmlformats.org/officeDocument/2006/relationships/image" Target="../media/image95.wmf"/><Relationship Id="rId25" Type="http://schemas.openxmlformats.org/officeDocument/2006/relationships/image" Target="../media/image103.wmf"/><Relationship Id="rId2" Type="http://schemas.openxmlformats.org/officeDocument/2006/relationships/image" Target="../media/image81.wmf"/><Relationship Id="rId16" Type="http://schemas.openxmlformats.org/officeDocument/2006/relationships/image" Target="../media/image94.wmf"/><Relationship Id="rId20" Type="http://schemas.openxmlformats.org/officeDocument/2006/relationships/image" Target="../media/image98.wmf"/><Relationship Id="rId1" Type="http://schemas.openxmlformats.org/officeDocument/2006/relationships/image" Target="../media/image80.wmf"/><Relationship Id="rId6" Type="http://schemas.openxmlformats.org/officeDocument/2006/relationships/image" Target="../media/image84.wmf"/><Relationship Id="rId11" Type="http://schemas.openxmlformats.org/officeDocument/2006/relationships/image" Target="../media/image89.wmf"/><Relationship Id="rId24" Type="http://schemas.openxmlformats.org/officeDocument/2006/relationships/image" Target="../media/image102.wmf"/><Relationship Id="rId5" Type="http://schemas.openxmlformats.org/officeDocument/2006/relationships/image" Target="../media/image83.wmf"/><Relationship Id="rId15" Type="http://schemas.openxmlformats.org/officeDocument/2006/relationships/image" Target="../media/image93.wmf"/><Relationship Id="rId23" Type="http://schemas.openxmlformats.org/officeDocument/2006/relationships/image" Target="../media/image101.wmf"/><Relationship Id="rId10" Type="http://schemas.openxmlformats.org/officeDocument/2006/relationships/image" Target="../media/image88.wmf"/><Relationship Id="rId19" Type="http://schemas.openxmlformats.org/officeDocument/2006/relationships/image" Target="../media/image97.wmf"/><Relationship Id="rId4" Type="http://schemas.openxmlformats.org/officeDocument/2006/relationships/image" Target="../media/image29.wmf"/><Relationship Id="rId9" Type="http://schemas.openxmlformats.org/officeDocument/2006/relationships/image" Target="../media/image87.wmf"/><Relationship Id="rId14" Type="http://schemas.openxmlformats.org/officeDocument/2006/relationships/image" Target="../media/image92.wmf"/><Relationship Id="rId22" Type="http://schemas.openxmlformats.org/officeDocument/2006/relationships/image" Target="../media/image10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5" Type="http://schemas.openxmlformats.org/officeDocument/2006/relationships/image" Target="../media/image16.wmf"/><Relationship Id="rId4"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28.wmf"/><Relationship Id="rId13" Type="http://schemas.openxmlformats.org/officeDocument/2006/relationships/image" Target="../media/image32.wmf"/><Relationship Id="rId3" Type="http://schemas.openxmlformats.org/officeDocument/2006/relationships/image" Target="../media/image23.wmf"/><Relationship Id="rId7" Type="http://schemas.openxmlformats.org/officeDocument/2006/relationships/image" Target="../media/image27.wmf"/><Relationship Id="rId12" Type="http://schemas.openxmlformats.org/officeDocument/2006/relationships/image" Target="../media/image31.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11" Type="http://schemas.openxmlformats.org/officeDocument/2006/relationships/image" Target="../media/image30.wmf"/><Relationship Id="rId5" Type="http://schemas.openxmlformats.org/officeDocument/2006/relationships/image" Target="../media/image25.wmf"/><Relationship Id="rId10" Type="http://schemas.openxmlformats.org/officeDocument/2006/relationships/image" Target="../media/image5.wmf"/><Relationship Id="rId4" Type="http://schemas.openxmlformats.org/officeDocument/2006/relationships/image" Target="../media/image24.wmf"/><Relationship Id="rId9"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image" Target="../media/image35.wmf"/><Relationship Id="rId7" Type="http://schemas.openxmlformats.org/officeDocument/2006/relationships/image" Target="../media/image39.wmf"/><Relationship Id="rId2" Type="http://schemas.openxmlformats.org/officeDocument/2006/relationships/image" Target="../media/image29.wmf"/><Relationship Id="rId1" Type="http://schemas.openxmlformats.org/officeDocument/2006/relationships/image" Target="../media/image34.w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36.w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30T06:04:27.607"/>
    </inkml:context>
    <inkml:brush xml:id="br0">
      <inkml:brushProperty name="width" value="0.35" units="cm"/>
      <inkml:brushProperty name="height" value="0.35" units="cm"/>
      <inkml:brushProperty name="color" value="#33CCFF"/>
    </inkml:brush>
  </inkml:definitions>
  <inkml:trace contextRef="#ctx0" brushRef="#br0">23 11 5649,'-23'-10'1409</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1.613"/>
    </inkml:context>
    <inkml:brush xml:id="br0">
      <inkml:brushProperty name="width" value="0.05" units="cm"/>
      <inkml:brushProperty name="height" value="0.05" units="cm"/>
      <inkml:brushProperty name="color" value="#00A0D7"/>
    </inkml:brush>
  </inkml:definitions>
  <inkml:trace contextRef="#ctx0" brushRef="#br0">162 1 5921,'1'0'64,"0"0"-1,1 0 1,-1 1-1,0-1 1,0 0-1,0 1 1,1-1-1,-1 1 1,0-1-1,0 1 1,0-1-1,0 1 1,0 0-1,0 0 1,0 0-1,0-1 1,-1 1-1,1 0 1,0 0-1,0 0 1,-1 0-1,1 0 1,0 0-1,-1 1 1,1-1-1,-1 0 1,0 0-1,1 0 1,-1 0-1,0 1 1,0-1-1,1 0 1,-1 0-1,0 1 1,0-1-1,-1 0 1,1 0-1,0 1 1,0-1-1,0 0 1,-2 2-1,1 24 6,2 4 506,-1 0 1,-7 47 0,7-67-428,0 0 1,0 0 0,1 0-1,0 0 1,1-1-1,0 1 1,1 0 0,0-1-1,0 1 1,9 14 0,-5-7-141,0 1 0,3 20 0,-8-30-12,0-1 0,-1 1 0,0 0 0,-1 0 0,1-1 1,-2 1-1,1 0 0,-2 0 0,1 0 0,-1-1 1,0 1-1,-1-1 0,0 0 0,-5 10 0,-4 2-131,-1-1-1,-1-1 0,0 0 1,-1-1-1,-2-1 0,-17 14 1,33-28 60,-1 0 0,0-1 0,0 1 0,0-1 0,0 0 0,0 0 0,0 1 0,0-1 0,0-1 0,0 1 0,0 0 0,-1 0 0,1-1 0,0 1 0,-1-1 0,1 0 0,0 0 1,-1 0-1,1 0 0,-3 0 0,2-1-170,1 0 1,-1 0 0,1-1-1,0 1 1,-1 0-1,1-1 1,0 1 0,0-1-1,0 0 1,0 1-1,0-1 1,0 0 0,1 0-1,-1-1 1,1 1 0,-1 0-1,1 0 1,-2-5-1,-6-18-620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2.313"/>
    </inkml:context>
    <inkml:brush xml:id="br0">
      <inkml:brushProperty name="width" value="0.05" units="cm"/>
      <inkml:brushProperty name="height" value="0.05" units="cm"/>
      <inkml:brushProperty name="color" value="#00A0D7"/>
    </inkml:brush>
  </inkml:definitions>
  <inkml:trace contextRef="#ctx0" brushRef="#br0">1 167 3633,'2'-5'141,"1"1"1,0-1-1,0 1 1,0 0-1,1 0 1,-1 0-1,1 0 1,0 0-1,0 1 1,1 0 0,-1 0-1,0 0 1,1 0-1,0 1 1,0-1-1,0 1 1,0 1-1,0-1 1,0 1-1,0-1 1,0 2-1,1-1 1,-1 0-1,0 1 1,1 0-1,-1 1 1,0-1-1,1 1 1,-1 0-1,0 0 1,0 0-1,0 1 1,7 3-1,14 7 356,-1 2-1,0 1 0,36 29 0,10 7-289,7-8-139,-60-35 11,0 1 1,-1 1-1,0 1 1,-1 0-1,0 1 0,15 14 1,-26-20-18,1 1-21,1 0 0,-1-1 0,2 0 0,10 8 0,-17-14-41,0 1 1,0 0-1,0-1 0,0 1 0,0 0 1,0-1-1,0 1 0,1-1 0,-1 0 1,0 1-1,0-1 0,0 0 0,1 0 1,-1 0-1,0 0 0,1 0 0,-1 0 1,0 0-1,0 0 0,0 0 0,1-1 1,-1 1-1,0 0 0,0-1 0,0 1 0,1-1 1,-1 0-1,0 1 0,0-1 0,0 0 1,0 1-1,0-1 0,0 0 0,0 0 1,-1 0-1,1 0 0,0 0 0,0 0 1,-1 0-1,2-2 0,-1 1 1,-1 0 0,1 0 0,0 0-1,-1 0 1,1 0 0,-1 0 0,1 0 0,-1 0-1,0-4 1,4-24 18,21-58 100,49-112 1,-70 192-98,-1 0 5,0 1-1,0 1 1,8-12-1,-10 16-17,1 0 0,0 1 0,-1-1 0,1 0 0,0 0 0,0 1 0,0-1 1,0 1-1,0 0 0,1 0 0,-1 0 0,0 0 0,1 0 0,-1 0 0,4 0 0,-5 1 0,0 0 1,0 0-1,0 0 1,0 0 0,0 1-1,0-1 1,0 0-1,0 1 1,0-1-1,0 1 1,0-1-1,0 1 1,0-1-1,-1 1 1,1 0-1,0-1 1,0 1-1,0 0 1,-1 0-1,1-1 1,-1 1-1,1 0 1,0 2-1,15 25 206,-14-23-179,12 24 61,-1 1 1,-2 1 0,-1 0 0,-1 0 0,-2 1-1,-1 0 1,-2 0 0,1 36 0,-14 88 192,4-110-252,3 85 1,2-126-42,0 0 0,1 0 0,0 0 0,0-1 1,1 1-1,-1 0 0,1-1 0,0 1 0,0-1 1,3 5-1,-4-7-6,1-1 0,-1 1 1,0-1-1,0 1 0,1-1 0,-1 0 1,1 0-1,-1 0 0,1 0 1,0 0-1,-1 0 0,1 0 1,0 0-1,0-1 0,-1 1 0,1 0 1,0-1-1,0 0 0,0 1 1,0-1-1,0 0 0,0 0 0,0 0 1,0 0-1,-1-1 0,1 1 1,3-1-1,1-2-57,0 1 0,0-1 0,0 0 1,-1 0-1,1-1 0,-1 0 0,0 0 0,0 0 1,0 0-1,-1-1 0,1 0 0,-1 0 0,0 0 1,-1-1-1,6-9 0,5-11-803,-1-1 0,10-32 0,-2-15-172</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35.662"/>
    </inkml:context>
    <inkml:brush xml:id="br0">
      <inkml:brushProperty name="width" value="0.05" units="cm"/>
      <inkml:brushProperty name="height" value="0.05" units="cm"/>
      <inkml:brushProperty name="color" value="#00A0D7"/>
    </inkml:brush>
  </inkml:definitions>
  <inkml:trace contextRef="#ctx0" brushRef="#br0">105 1 4289,'-87'50'1811,"70"-38"-279,16-7-885,10-5 619,2 34 1606,-4 18-2977,-6-41 378,0 30 122,-5 72-1,0-3-55,5-94-314,0-1 1,1 1-1,0 0 0,9 27 0,50 106 35,3 8 1,-56-128-48,-7-22-6,1 0 0,0 0 0,0 0 0,0 0 1,1 0-1,0-1 0,1 0 0,-1 1 0,1-1 0,9 10 0,-11-14-5,0-1-1,0 0 1,0 1 0,0-1-1,0 0 1,0 0 0,1 0-1,-1-1 1,0 1 0,1 0-1,-1-1 1,0 1 0,1-1-1,-1 0 1,1 0 0,-1 0 0,0 0-1,1 0 1,-1-1 0,1 1-1,-1-1 1,0 1 0,0-1-1,1 0 1,-1 0 0,0 0-1,0 0 1,3-2 0,0 0 2,0 0 1,1-1-1,-1 1 1,0-1 0,0-1-1,-1 1 1,1-1-1,-1 1 1,6-10 0,2-9 39,0 0 1,-2-1-1,8-28 1,18-78 208,-21 70-176,58-237-69,-24 93-1783,-42 167 1331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10:04.804"/>
    </inkml:context>
    <inkml:brush xml:id="br0">
      <inkml:brushProperty name="width" value="0.05" units="cm"/>
      <inkml:brushProperty name="height" value="0.05" units="cm"/>
      <inkml:brushProperty name="color" value="#00A0D7"/>
    </inkml:brush>
  </inkml:definitions>
  <inkml:trace contextRef="#ctx0" brushRef="#br0">1710 80 784,'-20'-6'94,"0"0"-1,0 2 1,0 0-1,0 1 1,-1 1-1,-34 1 1,-52-5 588,14-1 147,78 8-726,0 0-1,1 1 1,-1 1 0,-27 9 0,-16 2 110,36-8-110,1 0 1,0 1 0,0 1-1,-26 14 1,-5 2 74,39-19-138,0-1 1,-1 0-1,0-1 1,0 0-1,-22 1 1,4-3 46,-40-4 0,63 4-56,0-1-1,0 1 0,0 0 0,0 1 0,0 0 0,0 1 0,-9 3 1,-17 5-15,21-7-20,1 1 0,0 0 1,0 1-1,0 0 0,-20 14 1,-4 2-3,25-14 16,1 0 0,0 1 1,-15 15-1,-2 2 2,-14 14 26,28-26 6,-1-1 0,-28 22-1,24-21 125,1 0-1,-29 30 0,31-27-19,-1-1 1,-37 27-1,21-22-26,-39 34 0,51-31-18,19-21-88,-1 1 0,1-1 0,-1 1 0,0-1 0,-7 5 0,10-7-13,-1-1 0,0 1 0,1-1-1,-1 1 1,0-1 0,1 1 0,-1 0-1,1-1 1,-1 1 0,1 0 0,-1 0-1,1-1 1,0 1 0,-1 0 0,1 0 0,0 0-1,0-1 1,-1 1 0,1 0 0,0 0-1,0 0 1,0 0 0,0 0 0,0-1-1,0 1 1,0 0 0,0 0 0,1 0-1,-1 1 1,16 24 88,-5-10-43,-7-9-14,1 1 0,1-1 1,11 11-1,-12-13 7,0 0 0,0 0 1,-1 1-1,1 0 0,-1 0 0,-1 0 0,7 13 1,-7-12-1,0-1 0,1 1 1,0-1-1,0 1 1,0-1-1,1 0 0,0-1 1,7 7-1,0-2 116,-1 0 0,2-1 0,14 8 0,-23-14-143,0 0 1,0 1-1,0-1 0,-1 1 1,1 0-1,-1-1 1,0 2-1,4 6 0,-4-6-6,0 0-1,1-1 0,-1 0 0,1 1 0,0-1 0,0 0 0,5 4 0,4 2 4,-1 2-1,-1 0 0,0 0 0,0 1 0,-1 0 1,14 26-1,-7-14 11,-11-13 5,1-2 1,1 1-1,0-1 1,0 0-1,1-1 1,1 0-1,-1 0 1,1-1 0,1 0-1,-1-1 1,1 0-1,15 7 1,-13-10 19,0-1 1,0 0-1,0 0 1,1-2-1,-1 1 0,16-2 1,35 5 33,2 8 33,-39-7-91,0-1-1,1-1 1,-1-1-1,34-2 0,-33-1 18,0 1 0,46 7 0,-60-7-44,172 10 33,-126-10 25,96 13 1,-121-9-57,0-1 0,0-2 0,63-3 0,103-26 222,44-1-109,4 0 101,-216 20-181,0-1 0,-1-2 0,41-19 0,-2 1-3,-54 22-10,-1-1-1,1-1 1,25-19 0,-2 1 11,-31 20-2,-1 1 1,0-1-1,-1 0 1,0 0 0,0-1-1,0 0 1,-1 0-1,0-1 1,5-11 0,3-6 49,-2-1 1,9-28 0,-16 39-44,-1 0 0,-1 0-1,0 0 1,-1 0 0,-1-1 0,-1-20 0,-13-99 102,12 132-132,-5-37 14,-3-1-1,-1 1 1,-2 1 0,-2 0 0,-1 1-1,-2 1 1,-2 0 0,-2 1 0,-1 1 0,-1 1-1,-36-40 1,45 60-12,-1 1 0,0 0 0,-1 2 0,0-1 0,-1 2 1,-25-13-1,15 11 0,-1 2 1,0 0 0,-49-11-1,-6 7 6,-1 4 0,-90-1 0,94 8 1,0 3 0,-1 4 0,-83 15 0,126-12-7,2 2 1,-1 2 0,1 1-1,1 2 1,0 1 0,1 2-1,0 1 1,-54 38 0,57-31-230,0 1 0,2 1 0,1 2 0,1 1 0,2 1 0,1 1 0,1 1 0,1 1 0,-17 37 0,24-25-393</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6.164"/>
    </inkml:context>
    <inkml:brush xml:id="br0">
      <inkml:brushProperty name="width" value="0.05" units="cm"/>
      <inkml:brushProperty name="height" value="0.05" units="cm"/>
      <inkml:brushProperty name="color" value="#00A0D7"/>
    </inkml:brush>
  </inkml:definitions>
  <inkml:trace contextRef="#ctx0" brushRef="#br0">267 0 3889,'19'40'1794,"-19"-40"-1769,0 0 1,0 0 0,0 0 0,0 0 0,1 1 0,-1-1 0,0 0 0,0 0 0,0 0 0,0 1 0,0-1 0,0 0-1,0 0 1,0 0 0,0 1 0,0-1 0,0 0 0,-1 0 0,1 0 0,0 1 0,0-1 0,0 0 0,0 0 0,0 0-1,0 1 1,0-1 0,0 0 0,-1 0 0,1 0 0,0 0 0,0 0 0,0 1 0,0-1 0,0 0 0,-1 0 0,1 0 0,0 0-1,0 0 1,0 0 0,-1 0 0,1 0 0,-11 0 250,10-1-80,1 1 0,-1 0 0,1 0 0,-1 0 0,0 0 0,1-1 0,-1 1 0,0 0 0,1 0 0,-1 0 0,0 0 0,1 1 0,-1-1 1,1 0-1,-1 0 0,0 0 0,1 0 0,-1 1 0,1-1 0,-1 0 0,0 0 0,0 1 0,-3 9-75,0 1 1,1-1-1,0 1 0,0-1 1,-1 22-1,0-5-32,-36 117 184,11-49-199,4 24 34,-9 121-1,-20 93-5,35-261-110,8-36-366,-9 58-1,22-94-363,3-7 143,6-15-778,7-16-925,-1-12 967</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6.776"/>
    </inkml:context>
    <inkml:brush xml:id="br0">
      <inkml:brushProperty name="width" value="0.05" units="cm"/>
      <inkml:brushProperty name="height" value="0.05" units="cm"/>
      <inkml:brushProperty name="color" value="#00A0D7"/>
    </inkml:brush>
  </inkml:definitions>
  <inkml:trace contextRef="#ctx0" brushRef="#br0">72 378 2865,'31'-52'912,"2"2"1,2 2-1,3 1 0,42-43 1,-70 81-813,0 0 0,0 0 0,1 1 0,0 0 0,0 1 0,1 0-1,0 1 1,0 0 0,17-5 0,-18 8 43,0 1-1,0 0 1,0 0-1,1 1 1,-1 1 0,1 0-1,-1 0 1,1 1-1,-1 0 1,0 1-1,15 5 1,16 4 64,-1 3-1,0 1 1,57 31 0,-92-42-191,1 1 0,-1-1 0,1 2 0,-2-1 0,1 0 0,0 1 0,-1 0 0,0 1 0,-1-1 0,1 1 0,-1 0 0,0 0 0,-1 0 0,0 0 0,0 1 0,0-1 0,-1 1 0,0 0 0,-1 0 0,0-1 0,0 1 0,-1 0 0,0 15 0,-2-3 44,0-1 0,-1 0-1,-2 0 1,1 0 0,-2 0 0,-1-1 0,0 0 0,-17 29 0,3-11 44,-3 0 1,-1-2-1,-1-1 1,-60 58-1,46-53-71,-7 7 5,-1-2 1,-79 53 0,109-84-35,-1-2 0,-1 0 0,1-1 1,-32 9-1,37-14-6,1-1 0,-2-1 1,1 0-1,0-1 0,0 0 1,0-1-1,-25-3 0,33 2-48,0-1-1,1 0 1,-1 0-1,1 0 1,-1 0-1,1-1 1,0 0-1,0 0 1,0-1-1,0 1 1,1-1-1,0 0 1,-1 0-1,1-1 1,1 1-1,-1-1 1,1 0-1,-1 0 1,2 0-1,-1 0 1,0 0-1,1-1 1,0 1-1,0-1 1,1 0-1,-1 0 1,1 1-1,1-1 1,-1-11-1,1 13-140,0 0-1,1 1 0,-1-1 0,1 0 1,0 1-1,0-1 0,0 1 1,0-1-1,0 1 0,1 0 0,0 0 1,0-1-1,2-3 0,3 0-521,-1 0 0,1 0 0,14-10 1,24-15-666</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7.282"/>
    </inkml:context>
    <inkml:brush xml:id="br0">
      <inkml:brushProperty name="width" value="0.05" units="cm"/>
      <inkml:brushProperty name="height" value="0.05" units="cm"/>
      <inkml:brushProperty name="color" value="#00A0D7"/>
    </inkml:brush>
  </inkml:definitions>
  <inkml:trace contextRef="#ctx0" brushRef="#br0">0 201 6737,'66'-36'2425,"-68"42"-1953,8 0-208,9-6-80,7-2 16,12-6-96,9-5 48,12-7-64,1-3-8,2 0-24,2 3-48,-11 5-64,-6-8-64,-5 10-296,-8-4-488,-8 17-1112,-1 12 1247</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7.595"/>
    </inkml:context>
    <inkml:brush xml:id="br0">
      <inkml:brushProperty name="width" value="0.05" units="cm"/>
      <inkml:brushProperty name="height" value="0.05" units="cm"/>
      <inkml:brushProperty name="color" value="#00A0D7"/>
    </inkml:brush>
  </inkml:definitions>
  <inkml:trace contextRef="#ctx0" brushRef="#br0">0 274 4481,'62'-13'1624,"17"-15"-1320,6-2-144,-5-4 88,-5 1 49,-13 12 95,-7 0 24,-14 6-16,0 4-72,1 0-96,5-4-176,7-6-1408,6 0 1000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8.033"/>
    </inkml:context>
    <inkml:brush xml:id="br0">
      <inkml:brushProperty name="width" value="0.05" units="cm"/>
      <inkml:brushProperty name="height" value="0.05" units="cm"/>
      <inkml:brushProperty name="color" value="#00A0D7"/>
    </inkml:brush>
  </inkml:definitions>
  <inkml:trace contextRef="#ctx0" brushRef="#br0">224 0 6577,'-7'16'3257,"-1"10"-2885,-2 10-449,-14 30 217,1-5 757,-29 127 1,44-115-626,4-1 0,5 95 0,1-107-292,-2-47-14,0-1 0,-1 1 0,-2 13 0,3-22-14,-1-1 1,0 0-1,0 0 1,0 0-1,0 0 1,-1 0-1,1 0 1,-1 0-1,1 0 1,-1-1-1,0 1 1,0 0-1,-1-1 0,1 0 1,0 1-1,-5 2 1,6-4-67,-1-1 0,1 1 0,0 0 0,0-1 0,-1 0 0,1 1 0,0-1 0,-1 0 0,1 1 0,0-1 0,-1 0 0,1 0 0,-1 0 0,1 0 0,0 0 0,-1-1 0,1 1 0,0 0 0,-1-1 0,1 1 0,0-1 0,-2 0 0,-20-9-786</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8.413"/>
    </inkml:context>
    <inkml:brush xml:id="br0">
      <inkml:brushProperty name="width" value="0.05" units="cm"/>
      <inkml:brushProperty name="height" value="0.05" units="cm"/>
      <inkml:brushProperty name="color" value="#00A0D7"/>
    </inkml:brush>
  </inkml:definitions>
  <inkml:trace contextRef="#ctx0" brushRef="#br0">0 493 5857,'25'-23'2009,"18"-7"-1841,7-9-144,3-4 8,1 5 0,-3 2 184,2 3 176,7 4 240,-6 3 56,4-4-112,-3 0-128,-3-2-248,-1 2-96,-8 6-152,-5 3-152,-3 4-736,-3 8-984,-7 7 1216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06.259"/>
    </inkml:context>
    <inkml:brush xml:id="br0">
      <inkml:brushProperty name="width" value="0.05" units="cm"/>
      <inkml:brushProperty name="height" value="0.05" units="cm"/>
      <inkml:brushProperty name="color" value="#00A0D7"/>
    </inkml:brush>
  </inkml:definitions>
  <inkml:trace contextRef="#ctx0" brushRef="#br0">1692 57 1920,'-1'-1'27,"0"0"0,0 0 0,0 0 0,-1-1 0,1 1 0,0 0 0,0 0-1,1-1 1,-1 1 0,0-1 0,0 1 0,0-2 0,-12-18 362,10 19-332,1 0 0,-1 0 0,1 0-1,-1 1 1,0-1 0,0 1 0,0 0 0,0 0-1,0 0 1,0 0 0,0 0 0,0 1 0,-4-1-1,-42 4 207,1 0-181,9-4 243,-59 6-1,29 0-83,-20 4 130,57-5 534,-61 1-1,55-8-200,27 1-591,-1 1 0,0 1 1,0-1-1,0 2 0,0 0 1,1 0-1,-18 5 0,-64 19 310,82-22-374,5-2-21,0 2 0,0-1 0,1 1 0,-1-1 0,1 2-1,-6 3 1,-21 12 55,3-6-12,4 0 12,-1-2 1,-38 11-1,38-14-10,1 1 0,0 1-1,1 1 1,-43 27 0,56-31-70,-3 2 11,-1 0-1,0-1 1,-22 8-1,13-8 22,0 1-1,-44 25 1,56-27-11,0 1 1,1 1 0,-1 0 0,2 0 0,-1 1 0,-15 20 0,13-14-10,9-12 2,1 0-1,-1 0 1,1 1-1,0-1 0,0 1 1,0 0-1,1 0 1,0 0-1,-4 10 1,-6 26 63,8-28-46,0 0-1,1 0 1,-2 20 0,2-15-26,-1 1 0,0-1 0,-1 1 0,-1-1 1,-1-1-1,-1 1 0,-12 20 0,-5 14-16,24-50 12,0 0 1,1-1-1,-1 1 0,0 0 0,1 0 1,-1 0-1,1 0 0,0 0 1,0 0-1,0 0 0,0 0 1,0 0-1,0 0 0,0 0 0,1 0 1,-1 0-1,1 0 0,-1 0 1,1-1-1,0 1 0,0 0 1,0 0-1,0-1 0,0 1 0,0 0 1,0-1-1,1 1 0,-1-1 1,3 2-1,-1 0 1,0-1 0,1 1 0,-1-1-1,1 0 1,0 0 0,0 0 0,0-1 0,0 1 0,0-1-1,0 0 1,0-1 0,7 2 0,16-1 10,-1 2 1,0 1-1,0 1 0,-1 1 1,32 11-1,-41-12-5,0 0 0,22 3 0,14 3 13,-36-4-22,-1 0-1,0 1 1,0 0-1,-1 1 0,0 0 1,13 13-1,-8-4 17,-15-14-10,0 0 0,0 0 0,0-1 0,0 1 0,0-1 0,7 4-1,28 13 45,-28-14-46,0 0 1,0 0-1,1-1 1,0 0 0,0-1-1,22 4 1,-26-6-6,1 0-1,-1 0 1,0 1 0,0 0 0,0 0 0,0 1 0,0 0 0,11 8-1,-10-6 1,16 6 20,0-1-1,1 0 1,48 12-1,-20-7-1,-40-12-10,0-1 0,1 0 0,-1-1 0,1-1 0,16 0 0,75-8 34,-42 2-18,-25 2 4,128-11 67,-141 10-84,-1-1 0,1-1 0,-1-2-1,32-12 1,5-9 1,258-104 115,-300 124-137,0 0 1,29-19-1,-26 14 0,32-14-1,-47 25 12,0-1 0,0 1 0,0-1-1,-1-1 1,0 0 0,1 0 0,-2 0-1,1-1 1,-1 1 0,1-2 0,-2 1-1,1-1 1,-1 0 0,0 0 0,4-8-1,-3 7-5,-2-1 0,1 0 0,-1 0 0,0 0-1,-1 0 1,0-1 0,0 0 0,-1 1-1,-1-1 1,0 0 0,0 0 0,0 0-1,-1 0 1,-3-16 0,-2-11 20,-3 0 0,-14-46 1,16 67-11,0 0-1,-1 0 1,-1 0 0,-1 1 0,0 0 0,-1 1 0,-15-17 0,-37-34-35,-21-25 31,72 77 8,-1 0 0,0 1 0,0 1 0,-2 0 0,-19-13 0,25 18 3,-1 2 0,1-1-1,-1 1 1,0 1 0,-1-1-1,1 2 1,0-1 0,-1 1-1,1 1 1,-18-2 0,3 3 18,1 0 49,0 0 1,0 1-1,-34 7 1,43-3-15,0 0 1,0 0 0,0 1 0,-18 12 0,19-11-41,1 0 0,-2-1 0,1 0 0,-29 7 0,-181 37 58,203-47-67,1-2-1,-35 0 1,21-2-7,30-8-650,3 7 477</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8.934"/>
    </inkml:context>
    <inkml:brush xml:id="br0">
      <inkml:brushProperty name="width" value="0.05" units="cm"/>
      <inkml:brushProperty name="height" value="0.05" units="cm"/>
      <inkml:brushProperty name="color" value="#00A0D7"/>
    </inkml:brush>
  </inkml:definitions>
  <inkml:trace contextRef="#ctx0" brushRef="#br0">0 290 7674,'2'0'135,"0"-1"1,0 1 0,-1-1-1,1 0 1,0 0 0,-1 0-1,1 0 1,-1 0 0,1 0-1,-1 0 1,0-1 0,1 1-1,-1 0 1,0-1 0,0 1-1,0-1 1,0 1 0,0-1-1,0 0 1,1-2 0,12-17-167,15-17-73,46-80 1,-48 73 51,-25 41 53,0 1 1,0 0-1,1-1 1,-1 1-1,1 0 1,-1 0-1,1 0 1,0 1-1,0-1 1,7-3-1,-9 5 9,1 0 0,0 1-1,0-1 1,0 1 0,0 0 0,0 0-1,0-1 1,0 1 0,0 1-1,0-1 1,0 0 0,0 0 0,0 1-1,-1-1 1,1 1 0,0-1 0,0 1-1,0 0 1,0 0 0,-1 0-1,1 0 1,2 2 0,-1-1 3,0 1 1,0 0 0,0 0-1,0 0 1,-1 0-1,1 0 1,-1 1-1,1-1 1,-1 1-1,0-1 1,-1 1 0,1 0-1,-1 0 1,0 0-1,0 0 1,2 8-1,-1 5-38,-1 0-1,0 28 0,-2-16 11,-2 0 0,0 0 1,-2 0-1,-1-1 0,-12 37 0,19-62 115,5-6-67,10-9-49,-11 9 22,7-6 21,0 0 1,1 1-1,1 1 1,18-8-1,-27 13-18,0 1-1,0-1 0,0 1 0,0 0 1,0 0-1,0 0 0,0 1 0,0 0 0,1 0 1,-1 0-1,0 1 0,0 0 0,0 0 0,0 0 1,0 0-1,9 5 0,9 8 14,-1 1 1,0 1-1,-1 1 1,37 38-1,-52-49 5,-1-1 1,0 1-1,-1 0 0,0 0 0,0 1 1,0-1-1,-1 1 0,4 9 0,-6-12-5,0-1-1,0 1 1,0-1-1,-1 1 0,1-1 1,-1 1-1,0-1 1,0 1-1,0-1 0,-1 1 1,1-1-1,-1 1 1,0-1-1,0 0 0,0 1 1,-1-1-1,1 0 1,-1 0-1,-2 4 1,-3 2 9,0 0 0,-1 0 0,0-1 0,0-1 1,-1 1-1,0-1 0,0-1 0,-18 10 1,0-2-29,0-2 1,-31 10 0,43-17-16,0-1 0,-1 0 0,1-1 0,-1-1 1,1-1-1,-1 0 0,0-1 0,-28-3 1,32 1-152,1 0 1,-1-1-1,1 0 1,0-1-1,0-1 1,1 1-1,-1-2 1,1 1 0,0-2-1,0 1 1,1-1-1,-13-12 1,-13-21-545</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30.290"/>
    </inkml:context>
    <inkml:brush xml:id="br0">
      <inkml:brushProperty name="width" value="0.05" units="cm"/>
      <inkml:brushProperty name="height" value="0.05" units="cm"/>
      <inkml:brushProperty name="color" value="#00A0D7"/>
    </inkml:brush>
  </inkml:definitions>
  <inkml:trace contextRef="#ctx0" brushRef="#br0">1 0 3921,'64'9'1277,"-62"-8"-1170,1 0-1,-1 0 0,0 0 0,1 1 0,-1-1 0,0 1 1,0-1-1,0 1 0,0 0 0,0 0 0,0 0 0,-1 0 1,1 0-1,-1 0 0,1 0 0,1 4 0,7 9 1157,-6-10-1082,-1-1 1,1 1 0,-1 0-1,0 0 1,-1 0 0,1 0-1,-1 1 1,0-1-1,0 0 1,-1 1 0,0 0-1,1 7 1,1 13-32,-2 38 0,0-34 20,1 338 345,0-342-482,1 4 18,-5-25-129,-3-12-130,-2-15 206,3 6 6,1 5-1,0 1-1,1-1 0,-1 1 1,2 0-1,0-1 0,0 1 0,1-1 1,1-14-1,7-29 56,2 0 0,3 1 1,1 1-1,34-78 0,-42 116-39,1-1 0,0 1 0,18-25 1,-22 35-1,1 0 1,-1-1-1,1 1 1,1 0-1,-1 1 1,0-1-1,1 1 1,0 0-1,0 0 1,0 0-1,0 1 1,0-1-1,0 1 1,9-2-1,-2 2 6,-1 1 0,0 0-1,1 0 1,-1 1 0,1 1-1,-1-1 1,22 6 0,-26-4-21,0-1 1,-1 2 0,1-1 0,-1 1-1,1 0 1,-1 0 0,0 1-1,0-1 1,0 1 0,-1 1-1,0-1 1,1 1 0,-2 0 0,8 8-1,-2 3 15,-1 0-1,0 0 0,-2 1 0,1 0 1,8 35-1,14 93 129,-25-111-112,7 37 24,14 74-196,-26-144-625,2-10-1666,4-12 1709</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54.668"/>
    </inkml:context>
    <inkml:brush xml:id="br0">
      <inkml:brushProperty name="width" value="0.05" units="cm"/>
      <inkml:brushProperty name="height" value="0.05" units="cm"/>
      <inkml:brushProperty name="color" value="#00A0D7"/>
    </inkml:brush>
  </inkml:definitions>
  <inkml:trace contextRef="#ctx0" brushRef="#br0">88 118 4265,'-8'-15'779,"3"4"-450,0 1-1,0 0 1,-1 0 0,0 1 0,-1-1-1,0 1 1,-1 1 0,0-1-1,-9-6 1,17 15-311,0 0 0,0-1 0,0 1 0,0 0 0,0 0 0,0 0 0,-1 0 0,1 0-1,0 0 1,0 0 0,0 0 0,0 0 0,0 0 0,0-1 0,-1 1 0,1 0 0,0 0 0,0 0 0,0 0 0,0 0 0,0 0 0,-1 0-1,1 0 1,0 0 0,0 0 0,0 0 0,0 0 0,-1 0 0,1 0 0,0 1 0,0-1 0,0 0 0,0 0 0,0 0 0,0 0 0,-1 0-1,1 0 1,0 0 0,0 0 0,0 0 0,0 0 0,0 1 0,0-1 0,0 0 0,-1 0 0,1 0 0,0 0 0,0 0 0,0 1 0,0 11 405,9 25-180,-6-25-86,60 303 1106,-55-250-1057,1 93-1,-13 66 25,0 6-21,3 9-58,0-222-179,1-11-179,-2-6-557,1-11-24,0 0 0,0 0 1,1-11-1,0 21 765,1-51-1013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55.283"/>
    </inkml:context>
    <inkml:brush xml:id="br0">
      <inkml:brushProperty name="width" value="0.05" units="cm"/>
      <inkml:brushProperty name="height" value="0.05" units="cm"/>
      <inkml:brushProperty name="color" value="#00A0D7"/>
    </inkml:brush>
  </inkml:definitions>
  <inkml:trace contextRef="#ctx0" brushRef="#br0">23 514 8058,'-14'-22'1355,"5"8"-305,18 22-376,-1 0-628,0-1 0,0 0 0,1-1-1,0 0 1,16 8 0,54 22 7,-56-27-18,-21-8-39,22 9 230,40 24-1,-56-29-111,0 1-1,0 1 0,0-1 0,-1 1 0,0 0 0,0 1 0,-1-1 0,6 10 0,73 143 713,-68-121-770,2-1-1,1-1 1,2-1 0,36 44 0,-53-74-67,0-1 1,0-1-1,0 1 1,1-1 0,-1 1-1,1-2 1,0 1-1,0-1 1,8 4-1,-11-6-1,0 0-1,0-1 1,-1 1 0,1 0-1,0-1 1,0 0-1,0 1 1,0-1-1,0-1 1,-1 1-1,1 0 1,0-1-1,0 1 1,0-1-1,0 0 1,-1 0-1,1 0 1,0 0-1,-1 0 1,1-1-1,-1 1 1,1-1 0,-1 1-1,3-4 1,-1 0-9,0 1 1,0-1 0,0 0 0,-1-1-1,1 1 1,-1-1 0,-1 1 0,1-1-1,-1 0 1,0 0 0,2-10-1,0-6-24,2-43 0,1-84 10,-4 48 57,25-149-1,-25 230-20,41-180-12,-35 168 18,1 0-1,2 0 1,31-58-1,-41 87-6,-1-1 0,1 1-1,-1 0 1,1 1-1,0-1 1,0 0-1,0 0 1,0 1-1,0-1 0,1 1 1,-1 0-1,1 0 1,-1 0-1,1 0 1,0 0-1,0 0 0,5-2 1,-7 4-1,-1 0 0,1 0 0,0 0 0,-1 0 0,1 0 1,0-1-1,0 1 0,-1 0 0,1 1 0,0-1 0,0 0 0,-1 0 0,1 0 1,0 0-1,-1 0 0,1 1 0,0-1 0,-1 0 0,1 1 0,0-1 1,-1 1-1,1-1 0,0 0 0,-1 1 0,1-1 0,-1 1 0,2 1 0,7 21 2,-8-19 0,8 28 30,-2 0-1,6 52 1,-4 69 140,-8-94 18,3-1 1,19 101-1,15-18 108,24 112 14,-10 81-244,-42-267-78,11 49-14,-17-100-60,0 0 0,2 0 0,0-1 0,14 27-1,-19-40 64,-1-1-1,1 0 1,0 0-1,0 0 1,-1 0-1,1 0 1,0 0-1,0 0 0,0 0 1,0 0-1,0 0 1,0 0-1,0-1 1,1 1-1,-1 0 1,0-1-1,2 1 0,-2-1-3,0 0-1,0 0 0,0 0 0,0 0 0,0 0 0,0 0 0,0 0 0,0 0 0,0-1 0,-1 1 0,1-1 0,0 1 1,0 0-1,0-1 0,0 1 0,-1-1 0,1 0 0,0 1 0,1-2 0,1-3-97,1 0-1,0 0 1,-1 0 0,0 0-1,0-1 1,-1 1 0,4-9-1,14-52-305</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56.025"/>
    </inkml:context>
    <inkml:brush xml:id="br0">
      <inkml:brushProperty name="width" value="0.05" units="cm"/>
      <inkml:brushProperty name="height" value="0.05" units="cm"/>
      <inkml:brushProperty name="color" value="#00A0D7"/>
    </inkml:brush>
  </inkml:definitions>
  <inkml:trace contextRef="#ctx0" brushRef="#br0">1 254 6465,'90'2'2061,"-89"-2"-2027,0 0 0,0 0-1,0 0 1,0-1 0,0 1 0,-1 0 0,1 0 0,0-1 0,0 1 0,0-1-1,-1 1 1,1 0 0,0-1 0,-1 1 0,1-1 0,0 0 0,-1 1 0,1-1-1,-1 1 1,1-1 0,-1 0 0,1 0 0,-1 1 0,1-1 0,-1 0-1,1-1 1,0-21 219,-1 14-149,0 8-75,0 1 0,0 0-1,0-1 1,0 1 0,0 0 0,0-1 0,0 1 0,0 0 0,0 0 0,0-1 0,0 1 0,-1 0 0,1-1 0,0 1-1,0 0 1,0 0 0,-1-1 0,1 1 0,0 0 0,0 0 0,-1 0 0,1-1 0,0 1 0,0 0 0,-1 0-1,1 0 1,0 0 0,-1 0 0,1-1 0,0 1 0,0 0 0,-1 0 0,1 0 0,0 0 0,-1 0 0,1 0 0,0 0-1,-1 0 1,1 0 0,0 0 0,-1 0 0,1 0 0,0 1 0,-1-1 0,1 0 0,0 0 0,0 0 0,-1 0-1,1 0 1,0 1 0,0-1 0,-1 0 0,-1 28 304,2 1-1,5 42 1,-2-24-160,2 75 253,29 357 1214,-31-453-1537,2-1 0,1 0 0,1 0 0,0 0 1,21 42-1,-22-55-87,1 0 1,0-1 0,0 0-1,1-1 1,1 1 0,-1-2-1,2 1 1,-1-1 0,1 0-1,1-1 1,0-1 0,0 1-1,13 5 1,-20-11-20,-1 0 1,1-1 0,-1 0-1,1 1 1,0-1-1,-1-1 1,1 1-1,0 0 1,0-1-1,0 0 1,0 0-1,-1 0 1,1 0-1,0-1 1,0 1-1,0-1 1,3-1-1,-2-1 1,-1 1-1,1 0 1,-1-1-1,0 0 1,0 0-1,0 0 1,0 0-1,-1-1 1,1 0-1,-1 1 1,5-7-1,3-10 6,0 1-1,-2-1 1,0-1-1,11-35 1,-17 47 3,24-74-48,-3-2 0,19-123 0,-39 175 7,-1-1-1,-2 1 0,-1-1 1,-2 1-1,-1-1 0,-1 1 0,-2 0 1,-2 0-1,-16-48 0,7 38 24,-31-74 19,46 114-8,-13-23-9,14 25 10,0-1 0,0 1 0,0 0 0,0 0 0,0 0 0,0-1 0,0 1-1,0 0 1,0 1 0,0-1 0,-1 0 0,1 0 0,0 0 0,-3 0 0,8 1-6,0 0 1,0 0-1,0 0 1,0 0 0,0 0-1,5-2 1,8-1 2,26-6-62,0-1 0,-1-3 0,76-33 1,-102 39-63,102-44-706,-100 45 376,1 0 0,0 1 0,1 1 0,29-3 0,-22 7-1518,-27 0 1912,1 0-1,0 0 1,-1 0 0,1 1-1,0-1 1,0 0 0,-1 1 0,1-1-1,-1 1 1,1-1 0,0 1-1,-1-1 1,1 1 0,-1-1-1,1 1 1,0 0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56.545"/>
    </inkml:context>
    <inkml:brush xml:id="br0">
      <inkml:brushProperty name="width" value="0.05" units="cm"/>
      <inkml:brushProperty name="height" value="0.05" units="cm"/>
      <inkml:brushProperty name="color" value="#00A0D7"/>
    </inkml:brush>
  </inkml:definitions>
  <inkml:trace contextRef="#ctx0" brushRef="#br0">46 0 7874,'1'3'267,"1"-1"0,-1 1 0,1-1 0,0 0 1,-1 1-1,1-1 0,0 0 0,0 0 0,1 0 0,-1-1 1,0 1-1,1 0 0,3 1 0,17 13 152,-18-10-392,1 1 0,-1-1 0,-1 1 0,1-1 0,-1 1 0,0 1-1,-1-1 1,0 0 0,0 1 0,0 0 0,-1 0 0,0-1 0,-1 1 0,2 16-1,-2 6-21,-2 0 0,-6 51-1,5-69 9,-22 114 31,13-79 58,8-35-43,0 0-1,-7 18 0,8-27-42,0 1 0,1-1 0,-1 1 0,-1-1 0,1 0 0,0 0 0,-1 0 0,1 0 0,-1 0 0,0-1 0,0 1 0,-4 2 0,7-5-15,-1 0 0,0 1 0,1-1-1,-1 0 1,0 1 0,1-1 0,-1 0-1,0 0 1,1 0 0,-1 0 0,0 0 0,0 0-1,1 0 1,-1 0 0,0 0 0,0 0 0,1 0-1,-1 0 1,0 0 0,1-1 0,-1 1 0,0 0-1,1 0 1,-1-1 0,0 1 0,1-1 0,-1 1-1,0 0 1,1-1 0,-1 1 0,1-1 0,-1 0-1,1 1 1,-1-1 0,1 1 0,0-1 0,-1-1-1,-13-29 37,12 24-27,-2-8 5,0 0-1,1 0 1,0 0-1,1-1 0,1 1 1,1 0-1,0-1 1,1 1-1,0-1 0,2 1 1,-1 0-1,2 0 1,0 0-1,7-15 1,-3 13-70,1 0 1,1 1 0,0 0 0,2 0 0,-1 1 0,23-22 0,-31 35 3,-1 0-1,1 0 1,0-1 0,0 1 0,0 1 0,0-1 0,0 0-1,0 1 1,1 0 0,-1 0 0,0 0 0,1 0 0,-1 0 0,1 1-1,-1-1 1,1 1 0,6 0 0,-6 1-128,0 0-1,0 0 1,0 0 0,0 1-1,-1-1 1,1 1 0,0 0 0,-1 0-1,1 0 1,-1 0 0,0 1-1,1 0 1,-1-1 0,4 7 0,6 9-524</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57.259"/>
    </inkml:context>
    <inkml:brush xml:id="br0">
      <inkml:brushProperty name="width" value="0.05" units="cm"/>
      <inkml:brushProperty name="height" value="0.05" units="cm"/>
      <inkml:brushProperty name="color" value="#00A0D7"/>
    </inkml:brush>
  </inkml:definitions>
  <inkml:trace contextRef="#ctx0" brushRef="#br0">1 346 7218,'118'53'2277,"-111"-50"-2157,-1 1 0,1 0-1,-1 0 1,0 0 0,0 0-1,-1 1 1,9 8 0,-2 0-64,-5-6-19,0 0 0,0 0 0,-1 1 0,0 0 0,-1 1 0,1-1 0,-2 1 0,1 0 0,-1 0 1,-1 1-1,0-1 0,0 1 0,-1 0 0,3 17 0,-3 1 220,-2 0 0,0 0 0,-2-1 0,-5 30 1,7-56-252,0 0 0,0 0-1,0 0 1,0-1 0,-1 1 0,1 0 0,0 0 0,-1 0 0,1 0 0,0 0 0,-1 0 0,1 0 0,-1 0 0,1-1 0,-1 1 0,0 1 0,0-3-18,0 1 0,1-1 0,-1 0-1,1 1 1,0-1 0,-1 0 0,1 1 0,-1-1 0,1 0 0,0 0 0,0 1 0,-1-1-1,1 0 1,0 0 0,0 0 0,0 1 0,0-1 0,0 0 0,0 0 0,0 0 0,0 0 0,0 1-1,1-1 1,-1-1 0,1-101-76,5 0-1,29-161 1,-30 241 92,1-1 0,1 1 0,1 1 1,2-1-1,0 1 0,15-23 0,-24 43-3,0 0-1,1 0 0,0 0 1,-1 0-1,1 0 0,0 0 1,0 1-1,0-1 0,0 1 1,0-1-1,0 1 0,4-2 1,-5 3-1,0-1-1,0 1 1,0 0 0,0 0 0,1 0 0,-1 0 0,0 0 0,0 0 0,0 0 0,0 0 0,0 0 0,1 1-1,-1-1 1,0 0 0,0 1 0,0-1 0,0 1 0,0-1 0,1 2 0,3 1 1,-2 1 0,1 0 0,0 0 1,-1 0-1,0 1 0,0-1 0,0 1 0,0 0 1,2 7-1,7 16 14,-1 1 0,-2 0 0,-1 0 0,7 55 0,-8-19 75,-1 76 1,-6-135-86,1 25 124,-1-31-128,0 0 0,0 0 0,0 0 0,0 0 0,0 0 0,0 0 0,0 0 0,0 0 0,0 0 0,0 0 0,0 0 0,0 0 0,0-1 0,0 1 0,0 0 0,0 0 0,0 0 0,0 0 0,0 0 0,0 0 0,0 0 0,0 0 1,1 0-1,-1 0 0,0 0 0,0 0 0,0 0 0,0 0 0,0 0 0,0 0 0,0 0 0,0 0 0,0 0 0,0 0 0,0 0 0,0 0 0,0 0 0,1 0 0,-1 0 0,0 0 0,0 0 0,0 0 0,0 0 0,0 0 0,0 0 0,0 0 0,0 0 0,0 0 0,0 0 0,0 0 0,0 0 0,0 0 0,1 0 0,-1 0 0,0 0 0,0 0 0,0 0 0,0 0 0,0 0 0,0 1 0,6-20 11,0-7-15,2-31-1,-4 28 0,7-29-1,-8 47 3,2-8-1,0 0 0,2 0 0,12-26 1,13-11-21,2 2-1,42-51 1,-70 97 10,1 1-1,0 0 1,0 0 0,0 1-1,1 0 1,8-6-1,-13 11 11,0-1-1,-1 0 0,1 1 0,0 0 1,0-1-1,-1 1 0,1 0 0,0 1 1,0-1-1,0 0 0,0 1 0,1 0 1,-1 0-1,0 0 0,0 0 0,0 0 1,0 0-1,0 1 0,0 0 0,0-1 1,0 1-1,5 3 0,-4-2 6,-1 1 1,0 0-1,0 0 0,0 0 0,0 0 0,-1 1 0,1-1 0,-1 1 1,0-1-1,0 1 0,0 0 0,0 0 0,-1 0 0,0 0 0,1 5 1,3 11 47,4 38 1,-7-42-19,5 74 136,-7 153-1,0-238-240,-3 29 87,3-34-61,0 1 0,0 0 0,0 0 0,0-1 0,0 1 0,0 0 0,0 0 0,0 0 0,-1-1-1,1 1 1,0 0 0,-1 0 0,1-1 0,0 1 0,-1 0 0,1-1 0,-1 1 0,1 0 0,-1-1 0,1 1-1,-1-1 1,1 1 0,-1-1 0,0 1 0,1-1 0,-1 1 0,0-1 0,-1 1 0,-7-6-1692,0-12 768</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57.649"/>
    </inkml:context>
    <inkml:brush xml:id="br0">
      <inkml:brushProperty name="width" value="0.05" units="cm"/>
      <inkml:brushProperty name="height" value="0.05" units="cm"/>
      <inkml:brushProperty name="color" value="#00A0D7"/>
    </inkml:brush>
  </inkml:definitions>
  <inkml:trace contextRef="#ctx0" brushRef="#br0">133 0 9650,'4'17'453,"0"1"1,-2-1-1,0 0 0,-1 1 0,-1-1 1,-1 1-1,-4 27 0,-3 12-615,-3 98 0,10-153 167,1 1-1,0-1 0,0 1 1,0-1-1,0 1 1,1-1-1,-1 1 1,1-1-1,-1 0 1,1 1-1,0-1 0,0 1 1,0-1-1,0 0 1,0 0-1,1 0 1,-1 0-1,1 0 1,-1 0-1,1 0 0,0 0 1,0 0-1,0-1 1,0 1-1,0-1 1,0 1-1,0-1 1,0 0-1,1 0 0,-1 0 1,0 0-1,1 0 1,-1-1-1,1 1 1,2 0-1,77 15 275,-50-11-319,56 17-1,-80-19 20,0 0-1,0 0 1,0 1-1,0 0 1,-1 1 0,1 0-1,-1 0 1,0 0 0,-1 1-1,1 0 1,7 9-1,-13-13 22,0 0 0,1-1 0,-1 1 0,0 0-1,0 0 1,0 0 0,0 0 0,-1 0-1,1 0 1,-1 1 0,1-1 0,-1 0 0,0 0-1,1 0 1,-1 0 0,0 1 0,-1-1-1,1 3 1,-1-2 0,0 1 0,0-1 0,-1 1 0,1-1 0,-1 0-1,0 0 1,0 0 0,0 1 0,0-2 0,-3 4 0,-5 4-10,0-1 0,0-1 0,-1 1-1,-22 12 1,6-5-80,-2-1 0,0-1 0,-48 15 0,65-25-32,-1-1 1,1 0-1,-1-1 0,0 0 0,1-1 1,-1-1-1,0 0 0,0 0 0,1-2 1,-1 1-1,0-2 0,-13-3 0,-20-15-266</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58.010"/>
    </inkml:context>
    <inkml:brush xml:id="br0">
      <inkml:brushProperty name="width" value="0.05" units="cm"/>
      <inkml:brushProperty name="height" value="0.05" units="cm"/>
      <inkml:brushProperty name="color" value="#00A0D7"/>
    </inkml:brush>
  </inkml:definitions>
  <inkml:trace contextRef="#ctx0" brushRef="#br0">0 147 7994,'34'-15'1499,"0"-1"0,32-22 0,-38 21-1635,1 1-1,58-23 0,-84 38 157,1 0-1,0 0 1,0 0-1,-1 0 1,1 1-1,0-1 0,0 1 1,0 0-1,-1 0 1,1 1-1,0-1 1,0 1-1,0 0 1,-1 0-1,1 0 1,0 0-1,-1 0 0,1 1 1,-1 0-1,0 0 1,1 0-1,-1 0 1,0 0-1,0 1 1,0-1-1,-1 1 1,1 0-1,-1 0 0,1 0 1,2 5-1,2 5 25,0-1 0,-1 1-1,0 1 1,-1-1-1,-1 1 1,5 24-1,9 100 7,-4-20-6,-13-112-24,0-1-1,0 0 1,1 1 0,-1-1-1,1 0 1,0 0 0,1 0-1,-1 0 1,1-1 0,0 1 0,0-1-1,0 1 1,1-1 0,4 4-1,-4-5 3,0 0 0,0-1-1,1 1 1,-1-1 0,0 0-1,1 0 1,0-1 0,-1 0-1,1 1 1,0-1 0,-1-1 0,1 1-1,0-1 1,0 0 0,0 0-1,5-1 1,9-2-14,0-1-1,0 0 1,0-2 0,0 0-1,-1-1 1,0-1 0,20-12-1,5-3-209,-1-2-1,-2-1 1,0-2-1,-2-2 1,-1-2-1,-2-1 0,32-38 1,28-60-263</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10:00.546"/>
    </inkml:context>
    <inkml:brush xml:id="br0">
      <inkml:brushProperty name="width" value="0.05" units="cm"/>
      <inkml:brushProperty name="height" value="0.05" units="cm"/>
      <inkml:brushProperty name="color" value="#00A0D7"/>
    </inkml:brush>
  </inkml:definitions>
  <inkml:trace contextRef="#ctx0" brushRef="#br0">15 667 1808,'37'44'703,"-28"-31"460,-13-11 2033,-6 1 67,2 8-3071,1 0 0,-12 20 0,14-21-111,4-8-67,0-1-1,0 0 0,0 1 0,1-1 0,-1 0 1,0 1-1,1-1 0,0 1 0,-1-1 0,1 1 1,0-1-1,-1 1 0,1-1 0,0 1 0,0 0 1,1-1-1,-1 1 0,0-1 0,0 1 0,1-1 1,-1 1-1,1-1 0,-1 1 0,2 1 0,1 6 16,36 147 130,-26-96-66,25 74 0,-35-128-75,-1 0 1,1 0-1,0 0 0,0 0 0,6 7 0,-8-12-13,0 0 1,0 0 0,-1 0 0,1 0 0,0 0-1,0 0 1,1 0 0,-1-1 0,0 1-1,0 0 1,0 0 0,0-1 0,1 1 0,-1-1-1,0 1 1,0-1 0,1 0 0,-1 1 0,0-1-1,1 0 1,-1 0 0,0 0 0,1 0 0,-1 0-1,1 0 1,-1 0 0,0-1 0,1 1-1,-1 0 1,0-1 0,2 0 0,3-4 24,1 1 1,-1-1-1,0-1 1,-1 1-1,1-1 1,-1 0-1,7-10 1,36-56 163,66-124-1,-102 172-177,361-657-1509,-259 464 889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09.006"/>
    </inkml:context>
    <inkml:brush xml:id="br0">
      <inkml:brushProperty name="width" value="0.05" units="cm"/>
      <inkml:brushProperty name="height" value="0.05" units="cm"/>
      <inkml:brushProperty name="color" value="#00A0D7"/>
    </inkml:brush>
  </inkml:definitions>
  <inkml:trace contextRef="#ctx0" brushRef="#br0">10 272 5057,'-10'2'1245,"21"2"-1365,5-4-343,-16 0 467,0 0 1,0 0-1,1 0 1,-1 0 0,0 0-1,0 0 1,1 0 0,-1 0-1,0 0 1,0 0-1,0 0 1,1 0 0,-1 0-1,0 0 1,0 0-1,0 0 1,1 0 0,-1-1-1,0 1 1,0 0-1,0 0 1,0 0 0,1 0-1,-1 0 1,0-1-1,0 1 1,0 0 0,0 0-1,0 0 1,0 0-1,0-1 1,1 1 0,-1 0-1,0 0 1,0 0 0,0-1-1,0 1 1,0 0-1,0 0 1,0-1 0,0 1-1,0 0 1,0 0-1,0 0 1,0-1 0,3-18 3487,0 20-3478,0 0 0,-1 0 0,1 1 0,0-1 0,-1 1 0,1 0 0,-1 0 0,0 0-1,0 0 1,1 0 0,-1 0 0,-1 1 0,3 2 0,5 5 21,-2 1-1,1 0 1,-1 0-1,-1 1 1,0 0-1,0 0 1,-1 1-1,-1-1 1,4 17-1,5 64 233,13 59 78,-22-135-313,1-1-1,1 0 1,0 0-1,1 0 1,1-1-1,17 26 1,-12-19-20,8 8 14,8-89 74,-22 43-89,6-11 40,-1 0 1,11-42 0,0-17 191,-10 30-140,3 1 1,2 0 0,41-86-1,-28 86-119,2 1 0,74-92 0,-105 145-137,-3 3-104,-4 8-501,-9 13-1307,-1-2 983</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10:05.773"/>
    </inkml:context>
    <inkml:brush xml:id="br0">
      <inkml:brushProperty name="width" value="0.05" units="cm"/>
      <inkml:brushProperty name="height" value="0.05" units="cm"/>
      <inkml:brushProperty name="color" value="#00A0D7"/>
    </inkml:brush>
  </inkml:definitions>
  <inkml:trace contextRef="#ctx0" brushRef="#br0">143 470 5833,'18'10'974,"-10"-4"406,-26-2-232,15-3-1077,-2 0-21,1 0 0,-1 1 0,0-1 0,1 1 0,-1 0 0,1 0 0,0 1 0,-1-1 0,1 1 0,0 0 0,1 0 0,-1 0 0,0 1 1,1-1-1,0 1 0,0 0 0,0 0 0,0 0 0,0 0 0,-1 5 0,-3 7 3,1 0 0,1 0 0,0 1 0,-3 23 0,-7 54 190,-3 106 0,17-123-54,1-72-170,0 0-1,1 0 0,0 0 1,0 0-1,0 0 1,0 0-1,1 0 1,0 0-1,0 0 0,4 7 1,-4-11-14,-1 0 1,0 0 0,0 0-1,0 0 1,0 0-1,1 0 1,-1 0 0,0-1-1,1 1 1,-1 0-1,0-1 1,1 1 0,-1-1-1,1 0 1,-1 1-1,1-1 1,-1 0 0,1 0-1,-1 0 1,1 0-1,-1 0 1,1 0 0,-1-1-1,1 1 1,-1 0 0,1-1-1,2 0 1,2-2 9,0 1 0,0-1-1,0-1 1,0 1 0,0-1 0,5-5 0,19-16 20,-1-2 0,49-61 0,46-80 10,-85 113-32,322-487-524,-264 374 320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10:07.536"/>
    </inkml:context>
    <inkml:brush xml:id="br0">
      <inkml:brushProperty name="width" value="0.05" units="cm"/>
      <inkml:brushProperty name="height" value="0.05" units="cm"/>
      <inkml:brushProperty name="color" value="#00A0D7"/>
    </inkml:brush>
  </inkml:definitions>
  <inkml:trace contextRef="#ctx0" brushRef="#br0">1 321 2385,'0'0'102,"0"-1"1,0 0-1,0 1 1,0-1 0,0 1-1,0-1 1,0 1 0,0-1-1,0 0 1,0 1 0,1-1-1,-1 1 1,0-1 0,0 1-1,1-1 1,-1 1-1,0-1 1,1 1 0,-1-1-1,0 1 1,1 0 0,-1-1-1,1 1 1,0-1 0,19-4 692,-14 4-630,4-1 61,-6 0-120,1 1-1,-1 0 1,1 1-1,-1-1 1,1 1-1,-1 0 1,1 0 0,0 0-1,-1 1 1,1-1-1,-1 1 1,1 0-1,-1 1 1,7 2-1,-7-2-10,0 0 0,0 1-1,-1-1 1,1 1 0,-1 0-1,1 0 1,-1 0 0,0 1 0,0-1-1,0 1 1,2 4 0,1 3 107,0 1 0,6 18-1,-10-23-152,0 1 1,1-1-1,1 1 0,-1-1 0,1 0 0,0 0 0,1 0 0,0-1 0,0 0 0,11 11 0,-13-14-35,1 0-1,0-1 1,0 1-1,0-1 0,1 0 1,-1 0-1,1 0 1,-1 0-1,1-1 1,-1 0-1,1 0 1,0 0-1,0-1 1,8 1-1,-6-2 3,-1 0 0,0 0 1,1 0-1,-1-1 0,0 0 0,0 0 0,0-1 0,0 0 1,10-6-1,0-3-7,-1 0 1,-1-1-1,0 0 0,0-2 1,-1 1-1,14-24 1,18-30-1005,45-93 1,-20 22 161</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10:10.553"/>
    </inkml:context>
    <inkml:brush xml:id="br0">
      <inkml:brushProperty name="width" value="0.05" units="cm"/>
      <inkml:brushProperty name="height" value="0.05" units="cm"/>
      <inkml:brushProperty name="color" value="#00A0D7"/>
    </inkml:brush>
  </inkml:definitions>
  <inkml:trace contextRef="#ctx0" brushRef="#br0">1 941 7338,'73'-41'1965,"-53"32"-1644,-15 12-401,-3-2 87,6 6-68,-8-7 69,0 0 0,0 0 0,0 0 0,1 0 0,-1 0-1,0 1 1,0-1 0,0 0 0,0 0 0,0 0 0,0 0 0,1 0 0,-1 0 0,0 1 0,0-1 0,0 0 0,0 0-1,0 0 1,0 0 0,0 1 0,0-1 0,0 0 0,0 0 0,0 0 0,0 0 0,0 1 0,0-1 0,0 0 0,0 0 0,0 0-1,0 0 1,0 1 0,0-1 0,0 0 0,0 0 0,0 0 0,0 0 0,0 1 0,0-1 0,-1 0 0,1 0 0,0 0-1,0 0 1,0 0 0,0 0 0,0 1 0,-1-1 0,1 0 261,0 6 308,-2 7-471,1 0 1,1 1 0,0-1 0,1 1 0,0-1-1,4 18 1,-1-5 34,3 35 42,-1 80 0,1 14 184,-6-149-313,-1 1-1,1-1 1,0 0-1,1 1 1,0-1-1,0 0 1,4 9-1,-5-14-37,-1 0 0,1 0 0,-1 0 0,1-1-1,-1 1 1,1 0 0,0-1 0,0 1 0,-1-1-1,1 1 1,0-1 0,0 1 0,0-1 0,-1 1-1,1-1 1,0 0 0,0 1 0,0-1 0,0 0-1,2 0 1,-1 0 13,0 0 0,0-1 1,0 1-1,0-1 0,0 1 0,0-1 0,0 0 0,0 0 1,0 0-1,0 0 0,0 0 0,3-3 0,9-8 87,-1 0 0,0-1 0,-1 0-1,0-1 1,-1-1 0,0 0 0,13-25-1,1 0 33,89-139 233,523-764-2659,-511 772 1612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09.705"/>
    </inkml:context>
    <inkml:brush xml:id="br0">
      <inkml:brushProperty name="width" value="0.05" units="cm"/>
      <inkml:brushProperty name="height" value="0.05" units="cm"/>
      <inkml:brushProperty name="color" value="#00A0D7"/>
    </inkml:brush>
  </inkml:definitions>
  <inkml:trace contextRef="#ctx0" brushRef="#br0">0 115 5905,'52'40'1962,"-47"-36"-1770,1 0 0,0-1-1,0 0 1,0 0 0,0 0 0,11 2 0,-12-3-166,0-1 1,0 1 0,-1 0-1,1 0 1,0 1 0,7 4 0,-8-3-6,0 0 1,0 1 0,0-1 0,-1 1-1,1 0 1,-1 0 0,0 0-1,0 0 1,-1 1 0,0-1 0,0 1-1,0-1 1,0 1 0,-1 0 0,1 7-1,-1-8 10,0 0 0,-1 1 0,0-1 1,0 1-1,0-1 0,0 0 0,-1 1 0,0-1 0,0 0 0,-1 0 0,1 1 0,-1-1 0,0 0 0,0-1 0,-1 1 0,0 0 0,-4 5 1,5-8-27,0 0 0,0 0 0,-1-1 0,1 1 1,-1-1-1,1 1 0,-1-1 0,1 0 0,-1 0 1,0 0-1,1-1 0,-1 1 0,0-1 0,0 1 1,1-1-1,-1 0 0,0 0 0,0 0 0,0 0 0,0-1 1,-4 0-1,-3-2 17,0 1-1,0-2 1,0 1 0,-13-8-1,23 11-16,-1 0 0,1 0 0,0 0 0,-1 0 0,1 0 0,-1 0-1,1 0 1,0-1 0,-1 1 0,1 0 0,0 0 0,-1-1 0,1 1 0,0 0-1,-1 0 1,1-1 0,0 1 0,0 0 0,-1-1 0,1 1 0,0 0 0,0-1-1,-1 1 1,1 0 0,0-1 0,0 1 0,0 0 0,0-1 0,0 1 0,0-1-1,-1 1 1,1-1 0,0 1 0,0-1 0,16-13 377,0 2-353,11-11-1,1 0 7,43-30 0,18-2-16,112-78-1511,-170 106-153,-2-2 711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10.627"/>
    </inkml:context>
    <inkml:brush xml:id="br0">
      <inkml:brushProperty name="width" value="0.05" units="cm"/>
      <inkml:brushProperty name="height" value="0.05" units="cm"/>
      <inkml:brushProperty name="color" value="#00A0D7"/>
    </inkml:brush>
  </inkml:definitions>
  <inkml:trace contextRef="#ctx0" brushRef="#br0">1 1 3201,'141'80'1243,"-136"-78"-1150,-1 0 1,0 0-1,0 0 0,1 0 1,-1-1-1,8 2 1,-11-3-79,-1 0 0,1 0 0,0 0 0,-1 0 0,1 0 0,0-1 0,-1 1 0,1 0 0,0 0 0,-1 0 0,1-1 0,0 1 0,-1 0 0,1-1 0,-1 1 0,1 0 0,-1-1 0,1 1 0,0-2 0,4-1 37,-3 2-37,1-1 0,-1 1 0,1-1 0,-1 0 0,1 0 0,-1 0 0,0 0 0,0 0 0,2-4 0,-3 5 120,-6 11 1241,0 11-1140,-1 0 0,-2-1 0,-10 21 0,4-10 3,11-24-183,0-1 1,-1 1-1,0-1 1,0 0-1,-1 0 1,0 0-1,0 0 1,0-1-1,-1 0 1,1 0-1,-1 0 1,0-1-1,-9 5 1,11-10 531,7-8-28,16-12-508,34-30-27,-46 44-21,0-1 1,-1 0-1,1 0 0,-2-1 0,6-9 1,13-18 17,-23 35-19,1-1-1,-1 1 0,0 0 1,1 0-1,-1 0 0,1 0 1,0 0-1,-1 0 1,1 0-1,0 0 0,-1 1 1,1-1-1,0 0 1,0 1-1,0 0 0,-1-1 1,1 1-1,0 0 0,0 0 1,0 0-1,0 0 1,0 0-1,-1 1 0,1-1 1,0 1-1,0-1 0,0 1 1,-1-1-1,1 1 1,0 0-1,-1 0 0,1 0 1,0 0-1,-1 0 0,0 0 1,1 1-1,-1-1 1,2 2-1,1 1 5,0-1 0,0 1 0,-1 1 0,0-1 0,1 0 0,-1 1 0,-1 0 0,1-1 0,-1 1 0,0 0 0,0 1 0,2 5 0,-3-3 11,-1 0-1,0 0 1,0-1-1,-1 1 1,1 0-1,-5 13 1,5-21-15,0 0 0,0 0 1,0 0-1,0-1 0,0 1 0,0 0 1,0 0-1,0 0 0,0 0 0,0 0 1,0 0-1,0 0 0,0 0 0,0 0 1,0 0-1,0 0 0,-1 0 0,1 0 1,0 0-1,0 0 0,0 0 0,0 0 1,0 0-1,0 0 0,0 0 0,0 0 1,0 0-1,0 0 0,0 0 0,0 0 1,0 0-1,0 0 0,-1 0 0,1 0 1,0 0-1,0 0 0,0 0 0,0 0 1,0 0-1,0 0 0,0 1 0,0-1 1,0 0-1,0 0 0,0 0 0,0 0 1,3-9 123,0 7-126,34-28 15,44-26-1,-40 27 2,-25 17-12,-1 1 0,25-13 0,-23 14 6,-15 8-9,0 1-1,0 0 1,0 0 0,0 0 0,0 0-1,0 0 1,0 0 0,0 0-1,0 1 1,0-1 0,0 1 0,3-1-1,-9 29 26,-2-2-14,-1-1 0,0 1 0,-21 43 0,23-55-6,4-12-22,1 0 0,-1 0 0,0 0 0,0 1 0,0-2 0,0 1 1,0 0-1,0 0 0,0 0 0,-2 2 0,1-12-3890,5 1 2919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11.025"/>
    </inkml:context>
    <inkml:brush xml:id="br0">
      <inkml:brushProperty name="width" value="0.05" units="cm"/>
      <inkml:brushProperty name="height" value="0.05" units="cm"/>
      <inkml:brushProperty name="color" value="#00A0D7"/>
    </inkml:brush>
  </inkml:definitions>
  <inkml:trace contextRef="#ctx0" brushRef="#br0">86 1 7578,'24'8'1066,"43"23"0,-66-31-1050,0 1 0,0 0 1,0-1-1,0 1 0,0 0 0,0 0 1,-1 0-1,1 0 0,0 0 0,-1 0 0,1 0 1,0 0-1,-1 0 0,1 0 0,-1 1 0,0-1 1,1 0-1,-1 0 0,0 0 0,0 1 0,0-1 1,0 0-1,0 0 0,0 0 0,0 3 0,-11 25-164,8-23 142,-3 5-43,0 0 1,-1 0-1,0 0 1,0-1-1,-1 0 1,-15 13-1,-59 46 604,81-68-538,-9 6 161,-5 4 130,15-11-302,0 0 0,0 0 1,-1 0-1,1 0 0,0 1 0,0-1 1,-1 0-1,1 0 0,0 0 0,0 0 0,0 1 1,0-1-1,-1 0 0,1 0 0,0 1 1,0-1-1,0 0 0,0 0 0,0 1 0,0-1 1,0 0-1,0 0 0,0 1 0,0-1 0,0 0 1,0 0-1,0 1 0,0-1 0,0 0 1,0 0-1,0 1 0,0-1 0,0 0 0,0 0 1,0 1-1,0-1 0,1 1 5,-1-1-19,2 0-10,102 17-2,-87-16 23,0 0 1,23-2-1,16 1 1,-49 1-5,0 0 1,0 0-1,-1 0 1,1 1-1,-1 0 1,1 0-1,11 6 1,-17-8-1,0 1 1,-1 0-1,1-1 1,0 1-1,0 0 1,0 0-1,-1-1 1,1 1-1,0 0 0,-1 0 1,1 0-1,-1 0 1,1 0-1,-1 0 1,1 0-1,-1 0 1,1 0-1,-1 0 1,0 0-1,0 0 0,0 2 1,0 0-2,0-1 0,-1 0 1,0 1-1,0-1 0,1 0 1,-1 0-1,0 1 0,-1-1 1,1 0-1,0 0 0,-1 0 0,1 0 1,-1-1-1,-2 3 0,-7 7-255,-1-1 0,0-1 0,-1 0 0,0-1 0,-1 0 0,1-1 0,-1-1 0,-24 8-1,-42 16-640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13.990"/>
    </inkml:context>
    <inkml:brush xml:id="br0">
      <inkml:brushProperty name="width" value="0.05" units="cm"/>
      <inkml:brushProperty name="height" value="0.05" units="cm"/>
      <inkml:brushProperty name="color" value="#00A0D7"/>
    </inkml:brush>
  </inkml:definitions>
  <inkml:trace contextRef="#ctx0" brushRef="#br0">1671 176 2064,'30'28'286,"-22"-20"287,-12-12 1926,-8-16-65,3 2-2039,3 6-265,2 3-50,0 0-1,-1 0 0,0 1 0,0-1 0,-1 1 0,0 1 1,-1-1-1,-11-10 0,8 13-77,0 0 0,-1 0 0,1 1 0,-1 1 0,0 0 0,0 0 1,-1 1-1,-10 0 0,-12-4 62,-212-25 155,228 30-200,-14-1-15,1 2-1,0 1 0,0 2 0,-48 9 1,-121 41-58,120-30 62,53-15-21,18-4-1,1-1-1,-1-1 1,-1 1-1,1-2 1,0 1 0,0-1-1,-19-1 1,16-2-16,-1 1-1,1 0 1,0 1-1,0 1 1,-1 0-1,1 0 1,0 1 0,0 0-1,0 1 1,0 1-1,1 0 1,-1 1-1,1 0 1,0 0 0,-19 14-1,-33 24 73,-81 73 0,128-99 49,0 1 0,1 0-1,0 1 1,-15 27 0,3-4 75,18-28-102,1 1-1,1 1 0,-9 23 0,-10 23 361,24-59-390,1 1 1,0 0-1,0-1 1,0 1-1,0 0 1,0 0-1,1 0 1,0 0-1,0 0 1,0 0-1,0 0 1,1 0-1,-1 0 1,1 0-1,0-1 1,3 7 0,2 6 41,1 0 1,12 21 0,-15-30-61,7 13 95,1-1 1,1 0-1,16 18 1,-21-28-78,1 0 0,0-1 0,1 0 0,0 0 0,0-1 1,1 0-1,11 6 0,19 4-13,1-2 0,0-2 0,52 10 0,64 20 12,-109-25-21,239 76 36,-211-75-56,-24-4 17,93 12 0,-129-25-3,1-1 0,-1-1 0,1 0-1,-1-1 1,1-1 0,-1-1 0,0-1 0,0 0-1,26-10 1,268-121 122,-272 119-56,-1-1-1,-1-2 0,55-38 1,-84 50-45,0-1 1,0 0-1,-1 0 1,0 0-1,0-1 1,-1-1-1,6-11 1,17-23 33,-24 36-54,0 1 0,-1-1 0,0 0 0,4-13 0,7-12 6,-13 30-8,-1 1-1,1-1 1,-1 0 0,0 0-1,0 0 1,0 0 0,0 0 0,0 0-1,-1 0 1,1 0 0,-1 0-1,0 0 1,0-1 0,0 1-1,0 0 1,0 0 0,-1 0-1,0 0 1,1 0 0,-1 0 0,0 0-1,-1 0 1,1 0 0,0 0-1,-1 0 1,0 1 0,1-1-1,-5-4 1,3 5-3,1-1-1,-1-1 1,1 1 0,0 0-1,-1 0 1,2-1 0,-1 1 0,0-1-1,1 0 1,-1 1 0,1-1-1,0 0 1,1 0 0,-1 0-1,0-4 1,1-3 3,0 0 1,0 0-1,1 1 0,2-13 0,-3 19-1,0 0 0,0 0 0,0 0 0,-1 0 0,1 0 0,-1 0 0,0 0 0,0 0 0,-1 0 0,1 1 0,-1-1 0,0 0 0,-2-3 0,1 2-2,1 1-1,0-1 1,0 1 0,0-1 0,0 0 0,1 0 0,0 0 0,-1-10-1,1 1-4,0 13 4,1 0-1,0-1 1,0 1 0,0-1-1,0 1 1,0-1 0,0 1-1,0 0 1,1-1 0,-1 1-1,0-1 1,2-1 0,-1 2 0,-1-1 0,1 1-1,-1 0 1,1-1 0,-1 1 0,0 0 0,1-1 0,-1 1 0,0 0 0,0-1 0,0 1-1,0-1 1,0 1 0,0 0 0,0-1 0,0 1 0,-1 0 0,1-1 0,0 1 0,-1 0-1,1-1 1,-1 1 0,0 0 0,1 0 0,-1-1 0,0 1 0,0 0 0,0 0 0,0 0 0,-1-1-1,-2-1 3,-1 1 0,0-1-1,0 1 1,0 0 0,0 0-1,-9-2 1,-21-7 13,34 10-15,-1 0 1,0 0-1,1 1 1,-1-1-1,1-1 1,-1 1-1,1 0 0,0 0 1,-1 0-1,1-1 1,0 1-1,0-1 1,0 1-1,0-1 1,-1-1-1,0-1 4,-1 0-1,1 0 1,-1 1 0,0-1-1,0 1 1,-1 0 0,1 0-1,-1 0 1,1 0 0,-1 1-1,0 0 1,0-1 0,0 1-1,-9-3 1,8 3 0,-1 0 0,1-1 0,0 0 0,0 0-1,0-1 1,0 1 0,0-1 0,1 0 0,-5-5 0,5 3-40,0-1 0,0 1 0,-1 1 0,0-1 0,0 1 0,0-1 0,-1 1 0,0 1 0,0-1 0,0 1 0,0 0 1,-1 1-1,1-1 0,-13-3 0,6 3-910,0-1-1,1 0 1,-21-12 0,8 1-111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14.752"/>
    </inkml:context>
    <inkml:brush xml:id="br0">
      <inkml:brushProperty name="width" value="0.05" units="cm"/>
      <inkml:brushProperty name="height" value="0.05" units="cm"/>
      <inkml:brushProperty name="color" value="#00A0D7"/>
    </inkml:brush>
  </inkml:definitions>
  <inkml:trace contextRef="#ctx0" brushRef="#br0">11 1 5417,'88'82'2106,"-76"-67"-979,-19-15-373,7-1-719,-1 1 0,1 0 0,-1 0 0,1-1 0,-1 1 0,1 0 0,-1 0 0,1 0 0,-1 0 0,1 0 0,-1 0 0,1 0 0,-1 0 0,0 0 0,1 0 0,-1 0 0,1 0 0,-1 0 0,1 1 0,-1-1 0,-10 20 87,2 1-1,0-1 1,-8 31-1,15-44-93,-9 30 128,1 0 0,1 0 1,3 1-1,1-1 0,1 1 0,4 74 1,4-89-142,1 1 0,1-1 0,1-1 0,1 1 0,1-1 1,1-1-1,16 27 0,-20-37-11,0-1 1,1 0 0,15 18-1,-19-25 3,0 0 0,0 0 0,0-1-1,0 0 1,0 1 0,0-1 0,1 0-1,-1-1 1,1 1 0,-1-1 0,1 1-1,0-1 1,-1 0 0,1 0 0,0-1-1,7 1 1,1-1 7,-1-1 1,1-1-1,-1 0 0,13-4 0,-22 5-10,0 0 0,-1 0-1,1 0 1,0 0 0,-1-1 0,0 1 0,1-1 0,-1 1 0,0-1-1,0 1 1,0-1 0,0 0 0,0 1 0,0-1 0,0 0-1,0 0 1,-1 0 0,1 0 0,-1 0 0,1-3 0,9-23 138,-3 17-65,0 1 1,0 0 0,11-12 0,12-16 84,-17 20-231,130-203 508,-128 193-993,-1-1-1,-1 0 1,-1-1-1,-2 0 1,-1-1-1,6-42 1,-7 0-709</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06T06:09:20.134"/>
    </inkml:context>
    <inkml:brush xml:id="br0">
      <inkml:brushProperty name="width" value="0.05" units="cm"/>
      <inkml:brushProperty name="height" value="0.05" units="cm"/>
      <inkml:brushProperty name="color" value="#00A0D7"/>
    </inkml:brush>
  </inkml:definitions>
  <inkml:trace contextRef="#ctx0" brushRef="#br0">1782 219 1800,'97'16'883,"-97"-16"-868,0 0 0,1 0 0,-1 0 0,0 0 0,0 0 0,1 0 0,-1 0 0,0 1 0,0-1 0,1 0 0,-1 0 0,0 0 0,0 0-1,0 0 1,1 0 0,-1 0 0,0 1 0,0-1 0,0 0 0,1 0 0,-1 0 0,0 0 0,0 1 0,0-1 0,0 0 0,0 0 0,1 0 0,-1 1 0,0-1 0,0 0 0,0 0 0,0 1-1,0-1 1,0 0 0,0 0 0,0 1 0,0-1 0,0 0 0,0 0 0,0 1 0,0-1 0,0 0 0,0 0 0,0 1 0,0-1 0,0 0 0,0 0 0,-1 0 0,1 1 0,0-1 0,-14 14 326,9-11-172,0 0 1,0 0-1,0 0 1,0-1-1,-10 4 1,9-5 142,0-1 1,0 1-1,0-1 1,0-1-1,0 1 1,0-1-1,0 0 1,0 0-1,1-1 0,-1 1 1,0-2-1,-9-3 1,10-5 27,3 3-228,-2 0 38,0-1 1,0 0-1,0-1 1,2 1-1,-4-13 1,-5-19 221,10 38-350,-1 0 0,1 0 0,-1 0 0,0 0 0,0 0 0,0 0 1,0 0-1,0 1 0,-1-1 0,1 1 0,-1 0 0,-3-3 0,-39-20 89,5 4-86,32 15-32,-1 0 0,-1 0 1,1 1-1,-1 0 0,0 0 0,0 1 1,0 1-1,-1 0 0,1 0 0,-1 1 1,1 0-1,-1 1 0,0 0 0,0 1 1,0 0-1,0 0 0,0 2 1,1-1-1,-1 1 0,0 1 0,-18 6 1,-39 21-20,36-15-8,-64 20 0,76-30 39,0 0-1,0-1 1,0-1-1,0-1 1,0-1-1,-1-1 0,1-1 1,-25-3-1,-15-9 14,-42-5-2,90 17-16,0 1 1,0 0-1,-1 0 0,1 1 1,0 1-1,-19 5 0,30-7 0,-24 7 16,0 1 0,0 1-1,-44 23 1,38-15-1,13-7 22,0 0 1,0 2-1,1 0 0,-27 25 0,28-22 33,-24 18 0,2-2 13,-2 2 1,22-19-13,-33 35-1,9-5 10,-27 34 62,61-67-125,0 0 0,1 0 0,0 1 0,1 0 0,-8 23 1,10-23-12,1-5-1,1 0 0,-1 1 0,1-1 0,1 0 0,-1 1 0,1-1 0,1 1 0,-1-1 0,1 1 0,1-1 0,1 13 0,11 19 15,3-1-1,0-1 1,24 38-1,-24-45-15,-5-11-1,1 0 1,1-1-1,1-1 0,0 0 1,1 0-1,33 27 1,116 70 107,-93-67-57,-37-26-34,1-1 0,1-1-1,55 19 1,118 25 69,-157-52-77,1-2 0,1-3 0,-1-2 0,98-5 0,-111-3-7,0-2 0,-1-1 0,1-3 0,-2-1 1,59-24-1,-66 20 10,-1-1 1,0-2-1,-1-1 1,-1-1-1,33-31 1,-45 35-1,-1 0 0,-1-2 0,-1 1 0,0-2 0,-2 0 0,0 0-1,-1-1 1,0 0 0,-2-1 0,-1 0 0,0 0 0,-2-1 0,0 1 0,-2-1 0,2-37 0,-3-3-5,-6-66 1,0 91-5,2 11-2,0 1 1,-2-1 0,-9-29-1,10 47-8,0 0 1,0 0-1,0 1 0,-1 0 0,0-1 0,-1 2 0,0-1 1,0 0-1,0 1 0,-1 0 0,0 0 0,0 1 0,0-1 1,-9-4-1,-9-5-1,-1 2 0,-48-19 0,-59-12 21,119 40-19,-26-5-52,0 2 0,0 2 0,-1 1 1,-67 2-1,36 1-212,-74 4-1788,114-6 1516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7F2C7AC-D31C-4C7C-97E2-410DB5A9E780}" type="datetimeFigureOut">
              <a:rPr lang="en-US"/>
              <a:pPr>
                <a:defRPr/>
              </a:pPr>
              <a:t>1/16/2021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E8EF4F1-C5A1-46F3-8552-D36598AEA60B}" type="slidenum">
              <a:rPr lang="en-US"/>
              <a:pPr>
                <a:defRPr/>
              </a:pPr>
              <a:t>‹#›</a:t>
            </a:fld>
            <a:endParaRPr lang="en-US"/>
          </a:p>
        </p:txBody>
      </p:sp>
    </p:spTree>
    <p:extLst>
      <p:ext uri="{BB962C8B-B14F-4D97-AF65-F5344CB8AC3E}">
        <p14:creationId xmlns:p14="http://schemas.microsoft.com/office/powerpoint/2010/main" val="39165570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B0A977-114E-4AF5-AB42-984F8D81FA81}"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14711331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77AD45-9900-45BD-9EB0-E1473855970C}"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2097606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77AD45-9900-45BD-9EB0-E1473855970C}" type="slidenum">
              <a:rPr lang="en-US"/>
              <a:pPr fontAlgn="base">
                <a:spcBef>
                  <a:spcPct val="0"/>
                </a:spcBef>
                <a:spcAft>
                  <a:spcPct val="0"/>
                </a:spcAft>
              </a:pPr>
              <a:t>19</a:t>
            </a:fld>
            <a:endParaRPr lang="en-US"/>
          </a:p>
        </p:txBody>
      </p:sp>
    </p:spTree>
    <p:extLst>
      <p:ext uri="{BB962C8B-B14F-4D97-AF65-F5344CB8AC3E}">
        <p14:creationId xmlns:p14="http://schemas.microsoft.com/office/powerpoint/2010/main" val="818380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FDFAA3-8A11-433F-BC57-F2E72499D9F8}"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3297631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3886FD-A52F-4746-9CC2-443137856A71}" type="slidenum">
              <a:rPr lang="en-US"/>
              <a:pPr fontAlgn="base">
                <a:spcBef>
                  <a:spcPct val="0"/>
                </a:spcBef>
                <a:spcAft>
                  <a:spcPct val="0"/>
                </a:spcAft>
              </a:pPr>
              <a:t>22</a:t>
            </a:fld>
            <a:endParaRPr lang="en-US"/>
          </a:p>
        </p:txBody>
      </p:sp>
    </p:spTree>
    <p:extLst>
      <p:ext uri="{BB962C8B-B14F-4D97-AF65-F5344CB8AC3E}">
        <p14:creationId xmlns:p14="http://schemas.microsoft.com/office/powerpoint/2010/main" val="3690686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3886FD-A52F-4746-9CC2-443137856A71}" type="slidenum">
              <a:rPr lang="en-US"/>
              <a:pPr fontAlgn="base">
                <a:spcBef>
                  <a:spcPct val="0"/>
                </a:spcBef>
                <a:spcAft>
                  <a:spcPct val="0"/>
                </a:spcAft>
              </a:pPr>
              <a:t>23</a:t>
            </a:fld>
            <a:endParaRPr lang="en-US"/>
          </a:p>
        </p:txBody>
      </p:sp>
    </p:spTree>
    <p:extLst>
      <p:ext uri="{BB962C8B-B14F-4D97-AF65-F5344CB8AC3E}">
        <p14:creationId xmlns:p14="http://schemas.microsoft.com/office/powerpoint/2010/main" val="2085621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1272C72-AF6E-44FB-A7EE-9B73D96B8A9E}" type="slidenum">
              <a:rPr lang="en-US"/>
              <a:pPr fontAlgn="base">
                <a:spcBef>
                  <a:spcPct val="0"/>
                </a:spcBef>
                <a:spcAft>
                  <a:spcPct val="0"/>
                </a:spcAft>
              </a:pPr>
              <a:t>26</a:t>
            </a:fld>
            <a:endParaRPr lang="en-US"/>
          </a:p>
        </p:txBody>
      </p:sp>
    </p:spTree>
    <p:extLst>
      <p:ext uri="{BB962C8B-B14F-4D97-AF65-F5344CB8AC3E}">
        <p14:creationId xmlns:p14="http://schemas.microsoft.com/office/powerpoint/2010/main" val="184190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4B8DBD-8BC8-4607-86A5-5B8F18991093}" type="slidenum">
              <a:rPr lang="en-US"/>
              <a:pPr fontAlgn="base">
                <a:spcBef>
                  <a:spcPct val="0"/>
                </a:spcBef>
                <a:spcAft>
                  <a:spcPct val="0"/>
                </a:spcAft>
              </a:pPr>
              <a:t>27</a:t>
            </a:fld>
            <a:endParaRPr lang="en-US"/>
          </a:p>
        </p:txBody>
      </p:sp>
    </p:spTree>
    <p:extLst>
      <p:ext uri="{BB962C8B-B14F-4D97-AF65-F5344CB8AC3E}">
        <p14:creationId xmlns:p14="http://schemas.microsoft.com/office/powerpoint/2010/main" val="37937696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E66B541-AB3A-487A-86B9-713B881A0C8E}" type="slidenum">
              <a:rPr lang="en-US"/>
              <a:pPr fontAlgn="base">
                <a:spcBef>
                  <a:spcPct val="0"/>
                </a:spcBef>
                <a:spcAft>
                  <a:spcPct val="0"/>
                </a:spcAft>
              </a:pPr>
              <a:t>28</a:t>
            </a:fld>
            <a:endParaRPr lang="en-US"/>
          </a:p>
        </p:txBody>
      </p:sp>
    </p:spTree>
    <p:extLst>
      <p:ext uri="{BB962C8B-B14F-4D97-AF65-F5344CB8AC3E}">
        <p14:creationId xmlns:p14="http://schemas.microsoft.com/office/powerpoint/2010/main" val="891780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B0A977-114E-4AF5-AB42-984F8D81FA81}"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392012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B0A977-114E-4AF5-AB42-984F8D81FA81}"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1047942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D26040-5C73-4D55-A936-8712DCEE8D6E}"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57843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4FBE3F-9062-435B-B102-6E6F510E4D6E}"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755745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06247A0-05C9-4152-8009-15228BB5C7A5}"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3420382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835BEC-FF20-47FD-BE7C-D98F76C817FE}"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1211153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835BEC-FF20-47FD-BE7C-D98F76C817FE}"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105150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377AD45-9900-45BD-9EB0-E1473855970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3925698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58B1950-9030-4764-8FBD-61A72B040404}"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094A1D-BFF3-4FF4-81FB-CC9AC3C841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F0FC8E6-E5C6-4E90-9670-1CAC7A90B786}"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D9F67-8D82-46FF-A1B8-FC7685F2E2E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16F12AE-D4DD-4E78-BA96-0E5F5EF73E2B}"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BE42FA-1DDE-4C30-A6D7-6763AA71CA2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9E4FE78-7580-4655-8A19-1CC6719320E8}"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37F1C4-49D4-4788-B321-C870566D958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1A15635-F30D-41D4-94DF-5B48CAF3F21A}" type="datetimeFigureOut">
              <a:rPr lang="en-US"/>
              <a:pPr>
                <a:defRPr/>
              </a:pPr>
              <a:t>1/16/2021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C2A2F0-07BF-4C01-A648-1F207E681C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E8E12A7-6DF0-4EC0-8D60-68334A1B1739}" type="datetimeFigureOut">
              <a:rPr lang="en-US"/>
              <a:pPr>
                <a:defRPr/>
              </a:pPr>
              <a:t>1/16/2021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38A0FA9-FF53-46A9-A0C2-8745F7DAB81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9390406-1DB0-419A-B3D9-8930262876E6}" type="datetimeFigureOut">
              <a:rPr lang="en-US"/>
              <a:pPr>
                <a:defRPr/>
              </a:pPr>
              <a:t>1/16/2021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5E06A09-0043-4648-9EE0-E01BF993CDB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576A16D-6E45-4475-9D32-11DF18FF6F2E}" type="datetimeFigureOut">
              <a:rPr lang="en-US"/>
              <a:pPr>
                <a:defRPr/>
              </a:pPr>
              <a:t>1/16/2021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A14A308-309F-40D4-8C50-3F9D0536463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131B90F-2ACA-4410-A2A5-CD10CB05B35B}" type="datetimeFigureOut">
              <a:rPr lang="en-US"/>
              <a:pPr>
                <a:defRPr/>
              </a:pPr>
              <a:t>1/16/2021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C475A79-446E-41DD-9521-A6D31BE23F1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3F60767-DC6D-40ED-968E-52E600A19C71}" type="datetimeFigureOut">
              <a:rPr lang="en-US"/>
              <a:pPr>
                <a:defRPr/>
              </a:pPr>
              <a:t>1/16/2021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DC4111A-BBD8-4C87-9778-907C1BA39B9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A64B1A9-3B70-499B-96D0-758BA66C40D1}" type="datetimeFigureOut">
              <a:rPr lang="en-US"/>
              <a:pPr>
                <a:defRPr/>
              </a:pPr>
              <a:t>1/16/2021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AC00F6D-3DF7-48F2-80B8-D7CDAB01E16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843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98EE437-BCB6-4B0C-A1CA-4446E5F3672C}" type="datetimeFigureOut">
              <a:rPr lang="en-US"/>
              <a:pPr>
                <a:defRPr/>
              </a:pPr>
              <a:t>1/16/2021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12C60B4-34F2-4D6D-8F49-8933F502745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notesSlide" Target="../notesSlides/notesSlide6.xml"/><Relationship Id="rId7" Type="http://schemas.openxmlformats.org/officeDocument/2006/relationships/image" Target="../media/image18.wmf"/><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oleObject" Target="../embeddings/oleObject17.bin"/><Relationship Id="rId5" Type="http://schemas.openxmlformats.org/officeDocument/2006/relationships/image" Target="../media/image20.jpeg"/><Relationship Id="rId10" Type="http://schemas.openxmlformats.org/officeDocument/2006/relationships/image" Target="../media/image27.png"/><Relationship Id="rId4" Type="http://schemas.openxmlformats.org/officeDocument/2006/relationships/image" Target="../media/image19.jpeg"/><Relationship Id="rId9" Type="http://schemas.openxmlformats.org/officeDocument/2006/relationships/image" Target="../media/image2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3" Type="http://schemas.openxmlformats.org/officeDocument/2006/relationships/image" Target="../media/image25.wmf"/><Relationship Id="rId18" Type="http://schemas.openxmlformats.org/officeDocument/2006/relationships/oleObject" Target="../embeddings/oleObject25.bin"/><Relationship Id="rId26" Type="http://schemas.openxmlformats.org/officeDocument/2006/relationships/oleObject" Target="../embeddings/oleObject29.bin"/><Relationship Id="rId3" Type="http://schemas.openxmlformats.org/officeDocument/2006/relationships/notesSlide" Target="../notesSlides/notesSlide7.xml"/><Relationship Id="rId21" Type="http://schemas.openxmlformats.org/officeDocument/2006/relationships/image" Target="../media/image29.wmf"/><Relationship Id="rId7" Type="http://schemas.openxmlformats.org/officeDocument/2006/relationships/image" Target="../media/image22.wmf"/><Relationship Id="rId12" Type="http://schemas.openxmlformats.org/officeDocument/2006/relationships/oleObject" Target="../embeddings/oleObject22.bin"/><Relationship Id="rId17" Type="http://schemas.openxmlformats.org/officeDocument/2006/relationships/image" Target="../media/image27.wmf"/><Relationship Id="rId25" Type="http://schemas.openxmlformats.org/officeDocument/2006/relationships/image" Target="../media/image30.wmf"/><Relationship Id="rId33" Type="http://schemas.openxmlformats.org/officeDocument/2006/relationships/image" Target="../media/image43.png"/><Relationship Id="rId2" Type="http://schemas.openxmlformats.org/officeDocument/2006/relationships/slideLayout" Target="../slideLayouts/slideLayout1.xml"/><Relationship Id="rId16" Type="http://schemas.openxmlformats.org/officeDocument/2006/relationships/oleObject" Target="../embeddings/oleObject24.bin"/><Relationship Id="rId20" Type="http://schemas.openxmlformats.org/officeDocument/2006/relationships/oleObject" Target="../embeddings/oleObject26.bin"/><Relationship Id="rId29" Type="http://schemas.openxmlformats.org/officeDocument/2006/relationships/image" Target="../media/image32.wmf"/><Relationship Id="rId1" Type="http://schemas.openxmlformats.org/officeDocument/2006/relationships/vmlDrawing" Target="../drawings/vmlDrawing7.vml"/><Relationship Id="rId6" Type="http://schemas.openxmlformats.org/officeDocument/2006/relationships/oleObject" Target="../embeddings/oleObject19.bin"/><Relationship Id="rId11" Type="http://schemas.openxmlformats.org/officeDocument/2006/relationships/image" Target="../media/image24.wmf"/><Relationship Id="rId24" Type="http://schemas.openxmlformats.org/officeDocument/2006/relationships/oleObject" Target="../embeddings/oleObject28.bin"/><Relationship Id="rId32" Type="http://schemas.openxmlformats.org/officeDocument/2006/relationships/image" Target="../media/image42.png"/><Relationship Id="rId5" Type="http://schemas.openxmlformats.org/officeDocument/2006/relationships/image" Target="../media/image21.wmf"/><Relationship Id="rId15" Type="http://schemas.openxmlformats.org/officeDocument/2006/relationships/image" Target="../media/image26.wmf"/><Relationship Id="rId23" Type="http://schemas.openxmlformats.org/officeDocument/2006/relationships/image" Target="../media/image5.wmf"/><Relationship Id="rId28" Type="http://schemas.openxmlformats.org/officeDocument/2006/relationships/oleObject" Target="../embeddings/oleObject30.bin"/><Relationship Id="rId10" Type="http://schemas.openxmlformats.org/officeDocument/2006/relationships/oleObject" Target="../embeddings/oleObject21.bin"/><Relationship Id="rId19" Type="http://schemas.openxmlformats.org/officeDocument/2006/relationships/image" Target="../media/image28.wmf"/><Relationship Id="rId31" Type="http://schemas.openxmlformats.org/officeDocument/2006/relationships/image" Target="../media/image41.png"/><Relationship Id="rId4" Type="http://schemas.openxmlformats.org/officeDocument/2006/relationships/oleObject" Target="../embeddings/oleObject18.bin"/><Relationship Id="rId9" Type="http://schemas.openxmlformats.org/officeDocument/2006/relationships/image" Target="../media/image23.wmf"/><Relationship Id="rId14" Type="http://schemas.openxmlformats.org/officeDocument/2006/relationships/oleObject" Target="../embeddings/oleObject23.bin"/><Relationship Id="rId22" Type="http://schemas.openxmlformats.org/officeDocument/2006/relationships/oleObject" Target="../embeddings/oleObject27.bin"/><Relationship Id="rId27" Type="http://schemas.openxmlformats.org/officeDocument/2006/relationships/image" Target="../media/image31.wmf"/><Relationship Id="rId30" Type="http://schemas.openxmlformats.org/officeDocument/2006/relationships/image" Target="../media/image40.png"/><Relationship Id="rId8" Type="http://schemas.openxmlformats.org/officeDocument/2006/relationships/oleObject" Target="../embeddings/oleObject20.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33.wmf"/><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oleObject" Target="../embeddings/oleObject32.bin"/><Relationship Id="rId5" Type="http://schemas.openxmlformats.org/officeDocument/2006/relationships/image" Target="../media/image29.wmf"/><Relationship Id="rId4" Type="http://schemas.openxmlformats.org/officeDocument/2006/relationships/oleObject" Target="../embeddings/oleObject31.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35.bin"/><Relationship Id="rId13" Type="http://schemas.openxmlformats.org/officeDocument/2006/relationships/image" Target="../media/image37.wmf"/><Relationship Id="rId18" Type="http://schemas.openxmlformats.org/officeDocument/2006/relationships/oleObject" Target="../embeddings/oleObject40.bin"/><Relationship Id="rId3" Type="http://schemas.openxmlformats.org/officeDocument/2006/relationships/notesSlide" Target="../notesSlides/notesSlide9.xml"/><Relationship Id="rId7" Type="http://schemas.openxmlformats.org/officeDocument/2006/relationships/image" Target="../media/image29.wmf"/><Relationship Id="rId12" Type="http://schemas.openxmlformats.org/officeDocument/2006/relationships/oleObject" Target="../embeddings/oleObject37.bin"/><Relationship Id="rId17" Type="http://schemas.openxmlformats.org/officeDocument/2006/relationships/image" Target="../media/image39.wmf"/><Relationship Id="rId2" Type="http://schemas.openxmlformats.org/officeDocument/2006/relationships/slideLayout" Target="../slideLayouts/slideLayout1.xml"/><Relationship Id="rId16" Type="http://schemas.openxmlformats.org/officeDocument/2006/relationships/oleObject" Target="../embeddings/oleObject39.bin"/><Relationship Id="rId1" Type="http://schemas.openxmlformats.org/officeDocument/2006/relationships/vmlDrawing" Target="../drawings/vmlDrawing9.vml"/><Relationship Id="rId6" Type="http://schemas.openxmlformats.org/officeDocument/2006/relationships/oleObject" Target="../embeddings/oleObject34.bin"/><Relationship Id="rId11" Type="http://schemas.openxmlformats.org/officeDocument/2006/relationships/image" Target="../media/image36.wmf"/><Relationship Id="rId5" Type="http://schemas.openxmlformats.org/officeDocument/2006/relationships/image" Target="../media/image34.wmf"/><Relationship Id="rId15" Type="http://schemas.openxmlformats.org/officeDocument/2006/relationships/image" Target="../media/image38.wmf"/><Relationship Id="rId10" Type="http://schemas.openxmlformats.org/officeDocument/2006/relationships/oleObject" Target="../embeddings/oleObject36.bin"/><Relationship Id="rId19" Type="http://schemas.openxmlformats.org/officeDocument/2006/relationships/image" Target="../media/image40.wmf"/><Relationship Id="rId4" Type="http://schemas.openxmlformats.org/officeDocument/2006/relationships/oleObject" Target="../embeddings/oleObject33.bin"/><Relationship Id="rId9" Type="http://schemas.openxmlformats.org/officeDocument/2006/relationships/image" Target="../media/image35.wmf"/><Relationship Id="rId14" Type="http://schemas.openxmlformats.org/officeDocument/2006/relationships/oleObject" Target="../embeddings/oleObject38.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42.wmf"/><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oleObject" Target="../embeddings/oleObject42.bin"/><Relationship Id="rId5" Type="http://schemas.openxmlformats.org/officeDocument/2006/relationships/image" Target="../media/image41.wmf"/><Relationship Id="rId4" Type="http://schemas.openxmlformats.org/officeDocument/2006/relationships/oleObject" Target="../embeddings/oleObject41.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45.bin"/><Relationship Id="rId13" Type="http://schemas.openxmlformats.org/officeDocument/2006/relationships/image" Target="../media/image47.wmf"/><Relationship Id="rId18" Type="http://schemas.openxmlformats.org/officeDocument/2006/relationships/image" Target="../media/image49.wmf"/><Relationship Id="rId3" Type="http://schemas.openxmlformats.org/officeDocument/2006/relationships/notesSlide" Target="../notesSlides/notesSlide11.xml"/><Relationship Id="rId7" Type="http://schemas.openxmlformats.org/officeDocument/2006/relationships/image" Target="../media/image44.wmf"/><Relationship Id="rId12" Type="http://schemas.openxmlformats.org/officeDocument/2006/relationships/oleObject" Target="../embeddings/oleObject47.bin"/><Relationship Id="rId17" Type="http://schemas.openxmlformats.org/officeDocument/2006/relationships/oleObject" Target="../embeddings/oleObject50.bin"/><Relationship Id="rId2" Type="http://schemas.openxmlformats.org/officeDocument/2006/relationships/slideLayout" Target="../slideLayouts/slideLayout1.xml"/><Relationship Id="rId16" Type="http://schemas.openxmlformats.org/officeDocument/2006/relationships/oleObject" Target="../embeddings/oleObject49.bin"/><Relationship Id="rId20" Type="http://schemas.openxmlformats.org/officeDocument/2006/relationships/image" Target="../media/image50.wmf"/><Relationship Id="rId1" Type="http://schemas.openxmlformats.org/officeDocument/2006/relationships/vmlDrawing" Target="../drawings/vmlDrawing11.vml"/><Relationship Id="rId6" Type="http://schemas.openxmlformats.org/officeDocument/2006/relationships/oleObject" Target="../embeddings/oleObject44.bin"/><Relationship Id="rId11" Type="http://schemas.openxmlformats.org/officeDocument/2006/relationships/image" Target="../media/image46.wmf"/><Relationship Id="rId5" Type="http://schemas.openxmlformats.org/officeDocument/2006/relationships/image" Target="../media/image43.wmf"/><Relationship Id="rId15" Type="http://schemas.openxmlformats.org/officeDocument/2006/relationships/image" Target="../media/image48.wmf"/><Relationship Id="rId10" Type="http://schemas.openxmlformats.org/officeDocument/2006/relationships/oleObject" Target="../embeddings/oleObject46.bin"/><Relationship Id="rId19" Type="http://schemas.openxmlformats.org/officeDocument/2006/relationships/oleObject" Target="../embeddings/oleObject51.bin"/><Relationship Id="rId4" Type="http://schemas.openxmlformats.org/officeDocument/2006/relationships/oleObject" Target="../embeddings/oleObject43.bin"/><Relationship Id="rId9" Type="http://schemas.openxmlformats.org/officeDocument/2006/relationships/image" Target="../media/image45.wmf"/><Relationship Id="rId14" Type="http://schemas.openxmlformats.org/officeDocument/2006/relationships/oleObject" Target="../embeddings/oleObject4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3" Type="http://schemas.openxmlformats.org/officeDocument/2006/relationships/image" Target="../media/image56.png"/><Relationship Id="rId18" Type="http://schemas.openxmlformats.org/officeDocument/2006/relationships/customXml" Target="../ink/ink10.xml"/><Relationship Id="rId26" Type="http://schemas.openxmlformats.org/officeDocument/2006/relationships/customXml" Target="../ink/ink14.xml"/><Relationship Id="rId39" Type="http://schemas.openxmlformats.org/officeDocument/2006/relationships/image" Target="../media/image69.png"/><Relationship Id="rId21" Type="http://schemas.openxmlformats.org/officeDocument/2006/relationships/image" Target="../media/image60.png"/><Relationship Id="rId34" Type="http://schemas.openxmlformats.org/officeDocument/2006/relationships/customXml" Target="../ink/ink18.xml"/><Relationship Id="rId42" Type="http://schemas.openxmlformats.org/officeDocument/2006/relationships/customXml" Target="../ink/ink22.xml"/><Relationship Id="rId47" Type="http://schemas.openxmlformats.org/officeDocument/2006/relationships/image" Target="../media/image73.png"/><Relationship Id="rId50" Type="http://schemas.openxmlformats.org/officeDocument/2006/relationships/customXml" Target="../ink/ink26.xml"/><Relationship Id="rId55" Type="http://schemas.openxmlformats.org/officeDocument/2006/relationships/image" Target="../media/image77.png"/><Relationship Id="rId63" Type="http://schemas.openxmlformats.org/officeDocument/2006/relationships/image" Target="../media/image81.png"/><Relationship Id="rId7" Type="http://schemas.openxmlformats.org/officeDocument/2006/relationships/image" Target="../media/image53.png"/><Relationship Id="rId2" Type="http://schemas.openxmlformats.org/officeDocument/2006/relationships/customXml" Target="../ink/ink2.xml"/><Relationship Id="rId16" Type="http://schemas.openxmlformats.org/officeDocument/2006/relationships/customXml" Target="../ink/ink9.xml"/><Relationship Id="rId29" Type="http://schemas.openxmlformats.org/officeDocument/2006/relationships/image" Target="../media/image64.png"/><Relationship Id="rId11" Type="http://schemas.openxmlformats.org/officeDocument/2006/relationships/image" Target="../media/image55.png"/><Relationship Id="rId24" Type="http://schemas.openxmlformats.org/officeDocument/2006/relationships/customXml" Target="../ink/ink13.xml"/><Relationship Id="rId32" Type="http://schemas.openxmlformats.org/officeDocument/2006/relationships/customXml" Target="../ink/ink17.xml"/><Relationship Id="rId37" Type="http://schemas.openxmlformats.org/officeDocument/2006/relationships/image" Target="../media/image68.png"/><Relationship Id="rId40" Type="http://schemas.openxmlformats.org/officeDocument/2006/relationships/customXml" Target="../ink/ink21.xml"/><Relationship Id="rId45" Type="http://schemas.openxmlformats.org/officeDocument/2006/relationships/image" Target="../media/image72.png"/><Relationship Id="rId53" Type="http://schemas.openxmlformats.org/officeDocument/2006/relationships/image" Target="../media/image76.png"/><Relationship Id="rId58" Type="http://schemas.openxmlformats.org/officeDocument/2006/relationships/customXml" Target="../ink/ink30.xml"/><Relationship Id="rId5" Type="http://schemas.openxmlformats.org/officeDocument/2006/relationships/image" Target="../media/image52.png"/><Relationship Id="rId61" Type="http://schemas.openxmlformats.org/officeDocument/2006/relationships/image" Target="../media/image80.png"/><Relationship Id="rId19" Type="http://schemas.openxmlformats.org/officeDocument/2006/relationships/image" Target="../media/image59.png"/><Relationship Id="rId14" Type="http://schemas.openxmlformats.org/officeDocument/2006/relationships/customXml" Target="../ink/ink8.xml"/><Relationship Id="rId22" Type="http://schemas.openxmlformats.org/officeDocument/2006/relationships/customXml" Target="../ink/ink12.xml"/><Relationship Id="rId27" Type="http://schemas.openxmlformats.org/officeDocument/2006/relationships/image" Target="../media/image63.png"/><Relationship Id="rId30" Type="http://schemas.openxmlformats.org/officeDocument/2006/relationships/customXml" Target="../ink/ink16.xml"/><Relationship Id="rId35" Type="http://schemas.openxmlformats.org/officeDocument/2006/relationships/image" Target="../media/image67.png"/><Relationship Id="rId43" Type="http://schemas.openxmlformats.org/officeDocument/2006/relationships/image" Target="../media/image71.png"/><Relationship Id="rId48" Type="http://schemas.openxmlformats.org/officeDocument/2006/relationships/customXml" Target="../ink/ink25.xml"/><Relationship Id="rId56" Type="http://schemas.openxmlformats.org/officeDocument/2006/relationships/customXml" Target="../ink/ink29.xml"/><Relationship Id="rId8" Type="http://schemas.openxmlformats.org/officeDocument/2006/relationships/customXml" Target="../ink/ink5.xml"/><Relationship Id="rId51" Type="http://schemas.openxmlformats.org/officeDocument/2006/relationships/image" Target="../media/image75.png"/><Relationship Id="rId3" Type="http://schemas.openxmlformats.org/officeDocument/2006/relationships/image" Target="../media/image51.png"/><Relationship Id="rId12" Type="http://schemas.openxmlformats.org/officeDocument/2006/relationships/customXml" Target="../ink/ink7.xml"/><Relationship Id="rId17" Type="http://schemas.openxmlformats.org/officeDocument/2006/relationships/image" Target="../media/image58.png"/><Relationship Id="rId25" Type="http://schemas.openxmlformats.org/officeDocument/2006/relationships/image" Target="../media/image62.png"/><Relationship Id="rId33" Type="http://schemas.openxmlformats.org/officeDocument/2006/relationships/image" Target="../media/image66.png"/><Relationship Id="rId38" Type="http://schemas.openxmlformats.org/officeDocument/2006/relationships/customXml" Target="../ink/ink20.xml"/><Relationship Id="rId46" Type="http://schemas.openxmlformats.org/officeDocument/2006/relationships/customXml" Target="../ink/ink24.xml"/><Relationship Id="rId59" Type="http://schemas.openxmlformats.org/officeDocument/2006/relationships/image" Target="../media/image79.png"/><Relationship Id="rId20" Type="http://schemas.openxmlformats.org/officeDocument/2006/relationships/customXml" Target="../ink/ink11.xml"/><Relationship Id="rId41" Type="http://schemas.openxmlformats.org/officeDocument/2006/relationships/image" Target="../media/image70.png"/><Relationship Id="rId54" Type="http://schemas.openxmlformats.org/officeDocument/2006/relationships/customXml" Target="../ink/ink28.xml"/><Relationship Id="rId62" Type="http://schemas.openxmlformats.org/officeDocument/2006/relationships/customXml" Target="../ink/ink32.xml"/><Relationship Id="rId1" Type="http://schemas.openxmlformats.org/officeDocument/2006/relationships/slideLayout" Target="../slideLayouts/slideLayout7.xml"/><Relationship Id="rId6" Type="http://schemas.openxmlformats.org/officeDocument/2006/relationships/customXml" Target="../ink/ink4.xml"/><Relationship Id="rId15" Type="http://schemas.openxmlformats.org/officeDocument/2006/relationships/image" Target="../media/image57.png"/><Relationship Id="rId23" Type="http://schemas.openxmlformats.org/officeDocument/2006/relationships/image" Target="../media/image61.png"/><Relationship Id="rId28" Type="http://schemas.openxmlformats.org/officeDocument/2006/relationships/customXml" Target="../ink/ink15.xml"/><Relationship Id="rId36" Type="http://schemas.openxmlformats.org/officeDocument/2006/relationships/customXml" Target="../ink/ink19.xml"/><Relationship Id="rId49" Type="http://schemas.openxmlformats.org/officeDocument/2006/relationships/image" Target="../media/image74.png"/><Relationship Id="rId57" Type="http://schemas.openxmlformats.org/officeDocument/2006/relationships/image" Target="../media/image78.png"/><Relationship Id="rId10" Type="http://schemas.openxmlformats.org/officeDocument/2006/relationships/customXml" Target="../ink/ink6.xml"/><Relationship Id="rId31" Type="http://schemas.openxmlformats.org/officeDocument/2006/relationships/image" Target="../media/image65.png"/><Relationship Id="rId44" Type="http://schemas.openxmlformats.org/officeDocument/2006/relationships/customXml" Target="../ink/ink23.xml"/><Relationship Id="rId52" Type="http://schemas.openxmlformats.org/officeDocument/2006/relationships/customXml" Target="../ink/ink27.xml"/><Relationship Id="rId60" Type="http://schemas.openxmlformats.org/officeDocument/2006/relationships/customXml" Target="../ink/ink31.xml"/><Relationship Id="rId4" Type="http://schemas.openxmlformats.org/officeDocument/2006/relationships/customXml" Target="../ink/ink3.xml"/><Relationship Id="rId9" Type="http://schemas.openxmlformats.org/officeDocument/2006/relationships/image" Target="../media/image54.png"/></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54.bin"/><Relationship Id="rId13" Type="http://schemas.openxmlformats.org/officeDocument/2006/relationships/image" Target="../media/image55.wmf"/><Relationship Id="rId3" Type="http://schemas.openxmlformats.org/officeDocument/2006/relationships/notesSlide" Target="../notesSlides/notesSlide12.xml"/><Relationship Id="rId7" Type="http://schemas.openxmlformats.org/officeDocument/2006/relationships/image" Target="../media/image52.wmf"/><Relationship Id="rId12" Type="http://schemas.openxmlformats.org/officeDocument/2006/relationships/oleObject" Target="../embeddings/oleObject56.bin"/><Relationship Id="rId17" Type="http://schemas.openxmlformats.org/officeDocument/2006/relationships/image" Target="../media/image57.wmf"/><Relationship Id="rId2" Type="http://schemas.openxmlformats.org/officeDocument/2006/relationships/slideLayout" Target="../slideLayouts/slideLayout1.xml"/><Relationship Id="rId16" Type="http://schemas.openxmlformats.org/officeDocument/2006/relationships/oleObject" Target="../embeddings/oleObject58.bin"/><Relationship Id="rId1" Type="http://schemas.openxmlformats.org/officeDocument/2006/relationships/vmlDrawing" Target="../drawings/vmlDrawing12.vml"/><Relationship Id="rId6" Type="http://schemas.openxmlformats.org/officeDocument/2006/relationships/oleObject" Target="../embeddings/oleObject53.bin"/><Relationship Id="rId11" Type="http://schemas.openxmlformats.org/officeDocument/2006/relationships/image" Target="../media/image54.wmf"/><Relationship Id="rId5" Type="http://schemas.openxmlformats.org/officeDocument/2006/relationships/image" Target="../media/image51.wmf"/><Relationship Id="rId15" Type="http://schemas.openxmlformats.org/officeDocument/2006/relationships/image" Target="../media/image56.wmf"/><Relationship Id="rId10" Type="http://schemas.openxmlformats.org/officeDocument/2006/relationships/oleObject" Target="../embeddings/oleObject55.bin"/><Relationship Id="rId4" Type="http://schemas.openxmlformats.org/officeDocument/2006/relationships/oleObject" Target="../embeddings/oleObject52.bin"/><Relationship Id="rId9" Type="http://schemas.openxmlformats.org/officeDocument/2006/relationships/image" Target="../media/image53.wmf"/><Relationship Id="rId14" Type="http://schemas.openxmlformats.org/officeDocument/2006/relationships/oleObject" Target="../embeddings/oleObject57.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61.bin"/><Relationship Id="rId13" Type="http://schemas.openxmlformats.org/officeDocument/2006/relationships/image" Target="../media/image62.wmf"/><Relationship Id="rId3" Type="http://schemas.openxmlformats.org/officeDocument/2006/relationships/notesSlide" Target="../notesSlides/notesSlide13.xml"/><Relationship Id="rId7" Type="http://schemas.openxmlformats.org/officeDocument/2006/relationships/image" Target="../media/image59.wmf"/><Relationship Id="rId12" Type="http://schemas.openxmlformats.org/officeDocument/2006/relationships/oleObject" Target="../embeddings/oleObject63.bin"/><Relationship Id="rId17" Type="http://schemas.openxmlformats.org/officeDocument/2006/relationships/image" Target="../media/image64.wmf"/><Relationship Id="rId2" Type="http://schemas.openxmlformats.org/officeDocument/2006/relationships/slideLayout" Target="../slideLayouts/slideLayout1.xml"/><Relationship Id="rId16" Type="http://schemas.openxmlformats.org/officeDocument/2006/relationships/oleObject" Target="../embeddings/oleObject65.bin"/><Relationship Id="rId1" Type="http://schemas.openxmlformats.org/officeDocument/2006/relationships/vmlDrawing" Target="../drawings/vmlDrawing13.vml"/><Relationship Id="rId6" Type="http://schemas.openxmlformats.org/officeDocument/2006/relationships/oleObject" Target="../embeddings/oleObject60.bin"/><Relationship Id="rId11" Type="http://schemas.openxmlformats.org/officeDocument/2006/relationships/image" Target="../media/image61.wmf"/><Relationship Id="rId5" Type="http://schemas.openxmlformats.org/officeDocument/2006/relationships/image" Target="../media/image58.wmf"/><Relationship Id="rId15" Type="http://schemas.openxmlformats.org/officeDocument/2006/relationships/image" Target="../media/image63.wmf"/><Relationship Id="rId10" Type="http://schemas.openxmlformats.org/officeDocument/2006/relationships/oleObject" Target="../embeddings/oleObject62.bin"/><Relationship Id="rId4" Type="http://schemas.openxmlformats.org/officeDocument/2006/relationships/oleObject" Target="../embeddings/oleObject59.bin"/><Relationship Id="rId9" Type="http://schemas.openxmlformats.org/officeDocument/2006/relationships/image" Target="../media/image60.wmf"/><Relationship Id="rId14" Type="http://schemas.openxmlformats.org/officeDocument/2006/relationships/oleObject" Target="../embeddings/oleObject64.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68.bin"/><Relationship Id="rId3" Type="http://schemas.openxmlformats.org/officeDocument/2006/relationships/notesSlide" Target="../notesSlides/notesSlide14.xml"/><Relationship Id="rId7" Type="http://schemas.openxmlformats.org/officeDocument/2006/relationships/image" Target="../media/image66.wmf"/><Relationship Id="rId2" Type="http://schemas.openxmlformats.org/officeDocument/2006/relationships/slideLayout" Target="../slideLayouts/slideLayout1.xml"/><Relationship Id="rId1" Type="http://schemas.openxmlformats.org/officeDocument/2006/relationships/vmlDrawing" Target="../drawings/vmlDrawing14.vml"/><Relationship Id="rId6" Type="http://schemas.openxmlformats.org/officeDocument/2006/relationships/oleObject" Target="../embeddings/oleObject67.bin"/><Relationship Id="rId11" Type="http://schemas.openxmlformats.org/officeDocument/2006/relationships/image" Target="../media/image68.wmf"/><Relationship Id="rId5" Type="http://schemas.openxmlformats.org/officeDocument/2006/relationships/image" Target="../media/image65.wmf"/><Relationship Id="rId10" Type="http://schemas.openxmlformats.org/officeDocument/2006/relationships/oleObject" Target="../embeddings/oleObject69.bin"/><Relationship Id="rId4" Type="http://schemas.openxmlformats.org/officeDocument/2006/relationships/oleObject" Target="../embeddings/oleObject66.bin"/><Relationship Id="rId9" Type="http://schemas.openxmlformats.org/officeDocument/2006/relationships/image" Target="../media/image67.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72.bin"/><Relationship Id="rId13" Type="http://schemas.openxmlformats.org/officeDocument/2006/relationships/image" Target="../media/image73.wmf"/><Relationship Id="rId3" Type="http://schemas.openxmlformats.org/officeDocument/2006/relationships/notesSlide" Target="../notesSlides/notesSlide15.xml"/><Relationship Id="rId7" Type="http://schemas.openxmlformats.org/officeDocument/2006/relationships/image" Target="../media/image70.wmf"/><Relationship Id="rId12" Type="http://schemas.openxmlformats.org/officeDocument/2006/relationships/oleObject" Target="../embeddings/oleObject74.bin"/><Relationship Id="rId2" Type="http://schemas.openxmlformats.org/officeDocument/2006/relationships/slideLayout" Target="../slideLayouts/slideLayout1.xml"/><Relationship Id="rId1" Type="http://schemas.openxmlformats.org/officeDocument/2006/relationships/vmlDrawing" Target="../drawings/vmlDrawing15.vml"/><Relationship Id="rId6" Type="http://schemas.openxmlformats.org/officeDocument/2006/relationships/oleObject" Target="../embeddings/oleObject71.bin"/><Relationship Id="rId11" Type="http://schemas.openxmlformats.org/officeDocument/2006/relationships/image" Target="../media/image72.wmf"/><Relationship Id="rId5" Type="http://schemas.openxmlformats.org/officeDocument/2006/relationships/image" Target="../media/image69.wmf"/><Relationship Id="rId15" Type="http://schemas.openxmlformats.org/officeDocument/2006/relationships/image" Target="../media/image74.wmf"/><Relationship Id="rId10" Type="http://schemas.openxmlformats.org/officeDocument/2006/relationships/oleObject" Target="../embeddings/oleObject73.bin"/><Relationship Id="rId4" Type="http://schemas.openxmlformats.org/officeDocument/2006/relationships/oleObject" Target="../embeddings/oleObject70.bin"/><Relationship Id="rId9" Type="http://schemas.openxmlformats.org/officeDocument/2006/relationships/image" Target="../media/image71.wmf"/><Relationship Id="rId14" Type="http://schemas.openxmlformats.org/officeDocument/2006/relationships/oleObject" Target="../embeddings/oleObject75.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78.bin"/><Relationship Id="rId3" Type="http://schemas.openxmlformats.org/officeDocument/2006/relationships/notesSlide" Target="../notesSlides/notesSlide16.xml"/><Relationship Id="rId7" Type="http://schemas.openxmlformats.org/officeDocument/2006/relationships/image" Target="../media/image76.wmf"/><Relationship Id="rId12" Type="http://schemas.openxmlformats.org/officeDocument/2006/relationships/image" Target="../media/image79.jpeg"/><Relationship Id="rId2" Type="http://schemas.openxmlformats.org/officeDocument/2006/relationships/slideLayout" Target="../slideLayouts/slideLayout1.xml"/><Relationship Id="rId1" Type="http://schemas.openxmlformats.org/officeDocument/2006/relationships/vmlDrawing" Target="../drawings/vmlDrawing16.vml"/><Relationship Id="rId6" Type="http://schemas.openxmlformats.org/officeDocument/2006/relationships/oleObject" Target="../embeddings/oleObject77.bin"/><Relationship Id="rId11" Type="http://schemas.openxmlformats.org/officeDocument/2006/relationships/image" Target="../media/image78.wmf"/><Relationship Id="rId5" Type="http://schemas.openxmlformats.org/officeDocument/2006/relationships/image" Target="../media/image75.wmf"/><Relationship Id="rId10" Type="http://schemas.openxmlformats.org/officeDocument/2006/relationships/oleObject" Target="../embeddings/oleObject79.bin"/><Relationship Id="rId4" Type="http://schemas.openxmlformats.org/officeDocument/2006/relationships/oleObject" Target="../embeddings/oleObject76.bin"/><Relationship Id="rId9" Type="http://schemas.openxmlformats.org/officeDocument/2006/relationships/image" Target="../media/image77.wmf"/></Relationships>
</file>

<file path=ppt/slides/_rels/slide28.xml.rels><?xml version="1.0" encoding="UTF-8" standalone="yes"?>
<Relationships xmlns="http://schemas.openxmlformats.org/package/2006/relationships"><Relationship Id="rId13" Type="http://schemas.openxmlformats.org/officeDocument/2006/relationships/image" Target="../media/image83.wmf"/><Relationship Id="rId18" Type="http://schemas.openxmlformats.org/officeDocument/2006/relationships/oleObject" Target="../embeddings/oleObject87.bin"/><Relationship Id="rId26" Type="http://schemas.openxmlformats.org/officeDocument/2006/relationships/oleObject" Target="../embeddings/oleObject91.bin"/><Relationship Id="rId39" Type="http://schemas.openxmlformats.org/officeDocument/2006/relationships/image" Target="../media/image96.wmf"/><Relationship Id="rId21" Type="http://schemas.openxmlformats.org/officeDocument/2006/relationships/image" Target="../media/image87.wmf"/><Relationship Id="rId34" Type="http://schemas.openxmlformats.org/officeDocument/2006/relationships/oleObject" Target="../embeddings/oleObject95.bin"/><Relationship Id="rId42" Type="http://schemas.openxmlformats.org/officeDocument/2006/relationships/oleObject" Target="../embeddings/oleObject100.bin"/><Relationship Id="rId47" Type="http://schemas.openxmlformats.org/officeDocument/2006/relationships/oleObject" Target="../embeddings/oleObject103.bin"/><Relationship Id="rId50" Type="http://schemas.openxmlformats.org/officeDocument/2006/relationships/image" Target="../media/image100.wmf"/><Relationship Id="rId55" Type="http://schemas.openxmlformats.org/officeDocument/2006/relationships/image" Target="../media/image102.wmf"/><Relationship Id="rId7" Type="http://schemas.openxmlformats.org/officeDocument/2006/relationships/image" Target="../media/image81.wmf"/><Relationship Id="rId2" Type="http://schemas.openxmlformats.org/officeDocument/2006/relationships/slideLayout" Target="../slideLayouts/slideLayout1.xml"/><Relationship Id="rId16" Type="http://schemas.openxmlformats.org/officeDocument/2006/relationships/oleObject" Target="../embeddings/oleObject86.bin"/><Relationship Id="rId29" Type="http://schemas.openxmlformats.org/officeDocument/2006/relationships/image" Target="../media/image91.wmf"/><Relationship Id="rId11" Type="http://schemas.openxmlformats.org/officeDocument/2006/relationships/image" Target="../media/image29.wmf"/><Relationship Id="rId24" Type="http://schemas.openxmlformats.org/officeDocument/2006/relationships/oleObject" Target="../embeddings/oleObject90.bin"/><Relationship Id="rId32" Type="http://schemas.openxmlformats.org/officeDocument/2006/relationships/oleObject" Target="../embeddings/oleObject94.bin"/><Relationship Id="rId37" Type="http://schemas.openxmlformats.org/officeDocument/2006/relationships/image" Target="../media/image95.wmf"/><Relationship Id="rId40" Type="http://schemas.openxmlformats.org/officeDocument/2006/relationships/oleObject" Target="../embeddings/oleObject98.bin"/><Relationship Id="rId45" Type="http://schemas.openxmlformats.org/officeDocument/2006/relationships/image" Target="../media/image98.wmf"/><Relationship Id="rId53" Type="http://schemas.openxmlformats.org/officeDocument/2006/relationships/image" Target="../media/image101.wmf"/><Relationship Id="rId5" Type="http://schemas.openxmlformats.org/officeDocument/2006/relationships/image" Target="../media/image80.wmf"/><Relationship Id="rId19" Type="http://schemas.openxmlformats.org/officeDocument/2006/relationships/image" Target="../media/image86.wmf"/><Relationship Id="rId4" Type="http://schemas.openxmlformats.org/officeDocument/2006/relationships/oleObject" Target="../embeddings/oleObject80.bin"/><Relationship Id="rId9" Type="http://schemas.openxmlformats.org/officeDocument/2006/relationships/image" Target="../media/image82.wmf"/><Relationship Id="rId14" Type="http://schemas.openxmlformats.org/officeDocument/2006/relationships/oleObject" Target="../embeddings/oleObject85.bin"/><Relationship Id="rId22" Type="http://schemas.openxmlformats.org/officeDocument/2006/relationships/oleObject" Target="../embeddings/oleObject89.bin"/><Relationship Id="rId27" Type="http://schemas.openxmlformats.org/officeDocument/2006/relationships/image" Target="../media/image90.wmf"/><Relationship Id="rId30" Type="http://schemas.openxmlformats.org/officeDocument/2006/relationships/oleObject" Target="../embeddings/oleObject93.bin"/><Relationship Id="rId35" Type="http://schemas.openxmlformats.org/officeDocument/2006/relationships/image" Target="../media/image94.wmf"/><Relationship Id="rId43" Type="http://schemas.openxmlformats.org/officeDocument/2006/relationships/image" Target="../media/image97.wmf"/><Relationship Id="rId48" Type="http://schemas.openxmlformats.org/officeDocument/2006/relationships/image" Target="../media/image99.wmf"/><Relationship Id="rId56" Type="http://schemas.openxmlformats.org/officeDocument/2006/relationships/oleObject" Target="../embeddings/oleObject108.bin"/><Relationship Id="rId8" Type="http://schemas.openxmlformats.org/officeDocument/2006/relationships/oleObject" Target="../embeddings/oleObject82.bin"/><Relationship Id="rId51" Type="http://schemas.openxmlformats.org/officeDocument/2006/relationships/oleObject" Target="../embeddings/oleObject105.bin"/><Relationship Id="rId3" Type="http://schemas.openxmlformats.org/officeDocument/2006/relationships/notesSlide" Target="../notesSlides/notesSlide17.xml"/><Relationship Id="rId12" Type="http://schemas.openxmlformats.org/officeDocument/2006/relationships/oleObject" Target="../embeddings/oleObject84.bin"/><Relationship Id="rId17" Type="http://schemas.openxmlformats.org/officeDocument/2006/relationships/image" Target="../media/image85.wmf"/><Relationship Id="rId25" Type="http://schemas.openxmlformats.org/officeDocument/2006/relationships/image" Target="../media/image89.wmf"/><Relationship Id="rId33" Type="http://schemas.openxmlformats.org/officeDocument/2006/relationships/image" Target="../media/image93.wmf"/><Relationship Id="rId38" Type="http://schemas.openxmlformats.org/officeDocument/2006/relationships/oleObject" Target="../embeddings/oleObject97.bin"/><Relationship Id="rId46" Type="http://schemas.openxmlformats.org/officeDocument/2006/relationships/oleObject" Target="../embeddings/oleObject102.bin"/><Relationship Id="rId20" Type="http://schemas.openxmlformats.org/officeDocument/2006/relationships/oleObject" Target="../embeddings/oleObject88.bin"/><Relationship Id="rId41" Type="http://schemas.openxmlformats.org/officeDocument/2006/relationships/oleObject" Target="../embeddings/oleObject99.bin"/><Relationship Id="rId54" Type="http://schemas.openxmlformats.org/officeDocument/2006/relationships/oleObject" Target="../embeddings/oleObject107.bin"/><Relationship Id="rId1" Type="http://schemas.openxmlformats.org/officeDocument/2006/relationships/vmlDrawing" Target="../drawings/vmlDrawing17.vml"/><Relationship Id="rId6" Type="http://schemas.openxmlformats.org/officeDocument/2006/relationships/oleObject" Target="../embeddings/oleObject81.bin"/><Relationship Id="rId15" Type="http://schemas.openxmlformats.org/officeDocument/2006/relationships/image" Target="../media/image84.wmf"/><Relationship Id="rId23" Type="http://schemas.openxmlformats.org/officeDocument/2006/relationships/image" Target="../media/image88.wmf"/><Relationship Id="rId28" Type="http://schemas.openxmlformats.org/officeDocument/2006/relationships/oleObject" Target="../embeddings/oleObject92.bin"/><Relationship Id="rId36" Type="http://schemas.openxmlformats.org/officeDocument/2006/relationships/oleObject" Target="../embeddings/oleObject96.bin"/><Relationship Id="rId49" Type="http://schemas.openxmlformats.org/officeDocument/2006/relationships/oleObject" Target="../embeddings/oleObject104.bin"/><Relationship Id="rId57" Type="http://schemas.openxmlformats.org/officeDocument/2006/relationships/image" Target="../media/image103.wmf"/><Relationship Id="rId10" Type="http://schemas.openxmlformats.org/officeDocument/2006/relationships/oleObject" Target="../embeddings/oleObject83.bin"/><Relationship Id="rId31" Type="http://schemas.openxmlformats.org/officeDocument/2006/relationships/image" Target="../media/image92.wmf"/><Relationship Id="rId44" Type="http://schemas.openxmlformats.org/officeDocument/2006/relationships/oleObject" Target="../embeddings/oleObject101.bin"/><Relationship Id="rId52" Type="http://schemas.openxmlformats.org/officeDocument/2006/relationships/oleObject" Target="../embeddings/oleObject106.bin"/></Relationships>
</file>

<file path=ppt/slides/_rels/slide29.xml.rels><?xml version="1.0" encoding="UTF-8" standalone="yes"?>
<Relationships xmlns="http://schemas.openxmlformats.org/package/2006/relationships"><Relationship Id="rId2" Type="http://schemas.openxmlformats.org/officeDocument/2006/relationships/image" Target="../media/image10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05.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07.jpeg"/><Relationship Id="rId2" Type="http://schemas.openxmlformats.org/officeDocument/2006/relationships/image" Target="../media/image10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0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11.png"/><Relationship Id="rId2" Type="http://schemas.openxmlformats.org/officeDocument/2006/relationships/image" Target="../media/image10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0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09.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1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0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image" Target="../media/image11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14.png"/><Relationship Id="rId2" Type="http://schemas.openxmlformats.org/officeDocument/2006/relationships/image" Target="../media/image113.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07.jpeg"/><Relationship Id="rId2" Type="http://schemas.openxmlformats.org/officeDocument/2006/relationships/image" Target="../media/image115.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17.emf"/><Relationship Id="rId2" Type="http://schemas.openxmlformats.org/officeDocument/2006/relationships/image" Target="../media/image116.emf"/><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18.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19.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20.wmf"/><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2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6.png"/><Relationship Id="rId3" Type="http://schemas.openxmlformats.org/officeDocument/2006/relationships/notesSlide" Target="../notesSlides/notesSlide3.xml"/><Relationship Id="rId7" Type="http://schemas.openxmlformats.org/officeDocument/2006/relationships/image" Target="../media/image3.wmf"/><Relationship Id="rId12" Type="http://schemas.openxmlformats.org/officeDocument/2006/relationships/customXml" Target="../ink/ink1.xm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4.wmf"/></Relationships>
</file>

<file path=ppt/slides/_rels/slide6.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7.bin"/><Relationship Id="rId10" Type="http://schemas.openxmlformats.org/officeDocument/2006/relationships/image" Target="../media/image5.wmf"/><Relationship Id="rId4" Type="http://schemas.openxmlformats.org/officeDocument/2006/relationships/image" Target="../media/image6.wmf"/><Relationship Id="rId9" Type="http://schemas.openxmlformats.org/officeDocument/2006/relationships/oleObject" Target="../embeddings/oleObject9.bin"/></Relationships>
</file>

<file path=ppt/slides/_rels/slide7.xml.rels><?xml version="1.0" encoding="UTF-8" standalone="yes"?>
<Relationships xmlns="http://schemas.openxmlformats.org/package/2006/relationships"><Relationship Id="rId8" Type="http://schemas.openxmlformats.org/officeDocument/2006/relationships/image" Target="../media/image110.png"/><Relationship Id="rId3" Type="http://schemas.openxmlformats.org/officeDocument/2006/relationships/notesSlide" Target="../notesSlides/notesSlide4.xml"/><Relationship Id="rId7" Type="http://schemas.openxmlformats.org/officeDocument/2006/relationships/image" Target="../media/image10.wmf"/><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image" Target="../media/image9.wmf"/><Relationship Id="rId10" Type="http://schemas.openxmlformats.org/officeDocument/2006/relationships/image" Target="../media/image11.jpeg"/><Relationship Id="rId4" Type="http://schemas.openxmlformats.org/officeDocument/2006/relationships/oleObject" Target="../embeddings/oleObject10.bin"/><Relationship Id="rId9" Type="http://schemas.openxmlformats.org/officeDocument/2006/relationships/image" Target="../media/image12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16.wmf"/><Relationship Id="rId3" Type="http://schemas.openxmlformats.org/officeDocument/2006/relationships/notesSlide" Target="../notesSlides/notesSlide5.xml"/><Relationship Id="rId7" Type="http://schemas.openxmlformats.org/officeDocument/2006/relationships/image" Target="../media/image13.wmf"/><Relationship Id="rId12" Type="http://schemas.openxmlformats.org/officeDocument/2006/relationships/oleObject" Target="../embeddings/oleObject16.bin"/><Relationship Id="rId2" Type="http://schemas.openxmlformats.org/officeDocument/2006/relationships/slideLayout" Target="../slideLayouts/slideLayout1.xml"/><Relationship Id="rId16" Type="http://schemas.openxmlformats.org/officeDocument/2006/relationships/image" Target="../media/image20.png"/><Relationship Id="rId1" Type="http://schemas.openxmlformats.org/officeDocument/2006/relationships/vmlDrawing" Target="../drawings/vmlDrawing5.vml"/><Relationship Id="rId6" Type="http://schemas.openxmlformats.org/officeDocument/2006/relationships/oleObject" Target="../embeddings/oleObject13.bin"/><Relationship Id="rId11" Type="http://schemas.openxmlformats.org/officeDocument/2006/relationships/image" Target="../media/image15.wmf"/><Relationship Id="rId5" Type="http://schemas.openxmlformats.org/officeDocument/2006/relationships/image" Target="../media/image12.wmf"/><Relationship Id="rId15" Type="http://schemas.openxmlformats.org/officeDocument/2006/relationships/image" Target="../media/image19.png"/><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14.wmf"/><Relationship Id="rId1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p:txBody>
          <a:bodyPr/>
          <a:lstStyle/>
          <a:p>
            <a:r>
              <a:rPr lang="en-US">
                <a:latin typeface="Comic Sans MS" pitchFamily="66" charset="0"/>
              </a:rPr>
              <a:t>Chapter 19</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latin typeface="Comic Sans MS" pitchFamily="66" charset="0"/>
              </a:rPr>
              <a:t>Kinetic Theory of Gases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0">
            <a:extLst>
              <a:ext uri="{FF2B5EF4-FFF2-40B4-BE49-F238E27FC236}">
                <a16:creationId xmlns:a16="http://schemas.microsoft.com/office/drawing/2014/main" id="{2A0DF1CE-C548-4399-A6E3-F41CC1BE8737}"/>
              </a:ext>
            </a:extLst>
          </p:cNvPr>
          <p:cNvGrpSpPr>
            <a:grpSpLocks/>
          </p:cNvGrpSpPr>
          <p:nvPr/>
        </p:nvGrpSpPr>
        <p:grpSpPr bwMode="auto">
          <a:xfrm>
            <a:off x="5105400" y="76200"/>
            <a:ext cx="3733800" cy="3352800"/>
            <a:chOff x="3810000" y="4114800"/>
            <a:chExt cx="5334000" cy="2186152"/>
          </a:xfrm>
        </p:grpSpPr>
        <p:sp>
          <p:nvSpPr>
            <p:cNvPr id="3" name="Rectangle 2">
              <a:extLst>
                <a:ext uri="{FF2B5EF4-FFF2-40B4-BE49-F238E27FC236}">
                  <a16:creationId xmlns:a16="http://schemas.microsoft.com/office/drawing/2014/main" id="{4CB5C03C-502F-46CE-BED8-AA89B8D80D4E}"/>
                </a:ext>
              </a:extLst>
            </p:cNvPr>
            <p:cNvSpPr/>
            <p:nvPr/>
          </p:nvSpPr>
          <p:spPr>
            <a:xfrm>
              <a:off x="3810000" y="4114800"/>
              <a:ext cx="5334000" cy="218615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77">
              <a:extLst>
                <a:ext uri="{FF2B5EF4-FFF2-40B4-BE49-F238E27FC236}">
                  <a16:creationId xmlns:a16="http://schemas.microsoft.com/office/drawing/2014/main" id="{5EA15CA7-6FF3-4513-B503-D058B7BDFE8C}"/>
                </a:ext>
              </a:extLst>
            </p:cNvPr>
            <p:cNvSpPr>
              <a:spLocks noChangeArrowheads="1"/>
            </p:cNvSpPr>
            <p:nvPr/>
          </p:nvSpPr>
          <p:spPr bwMode="auto">
            <a:xfrm>
              <a:off x="3962400" y="4191000"/>
              <a:ext cx="5181600" cy="1324501"/>
            </a:xfrm>
            <a:prstGeom prst="rect">
              <a:avLst/>
            </a:prstGeom>
            <a:noFill/>
            <a:ln w="9525">
              <a:noFill/>
              <a:miter lim="800000"/>
              <a:headEnd/>
              <a:tailEnd/>
            </a:ln>
          </p:spPr>
          <p:txBody>
            <a:bodyPr>
              <a:spAutoFit/>
            </a:bodyPr>
            <a:lstStyle/>
            <a:p>
              <a:r>
                <a:rPr lang="en-US" b="1" u="sng">
                  <a:latin typeface="Calibri" pitchFamily="34" charset="0"/>
                </a:rPr>
                <a:t>Example: </a:t>
              </a:r>
              <a:r>
                <a:rPr lang="en-US" b="1">
                  <a:latin typeface="Calibri" pitchFamily="34" charset="0"/>
                </a:rPr>
                <a:t>T72-Q16</a:t>
              </a:r>
              <a:r>
                <a:rPr lang="en-US">
                  <a:latin typeface="Calibri" pitchFamily="34" charset="0"/>
                </a:rPr>
                <a:t>. An ideal gas is initially at a pressure of 1.40 atm and has a volume of 3.50 L. It expands isothermally to a final pressure of 0.600 atm. What is the work done in the process? (Ans:  + 420 J)</a:t>
              </a:r>
            </a:p>
          </p:txBody>
        </p:sp>
        <p:sp>
          <p:nvSpPr>
            <p:cNvPr id="5" name="TextBox 78">
              <a:extLst>
                <a:ext uri="{FF2B5EF4-FFF2-40B4-BE49-F238E27FC236}">
                  <a16:creationId xmlns:a16="http://schemas.microsoft.com/office/drawing/2014/main" id="{2231D133-8957-4574-8E99-78D0CC7438E2}"/>
                </a:ext>
              </a:extLst>
            </p:cNvPr>
            <p:cNvSpPr txBox="1">
              <a:spLocks noChangeArrowheads="1"/>
            </p:cNvSpPr>
            <p:nvPr/>
          </p:nvSpPr>
          <p:spPr bwMode="auto">
            <a:xfrm>
              <a:off x="4245429" y="5551630"/>
              <a:ext cx="3399329" cy="713193"/>
            </a:xfrm>
            <a:prstGeom prst="rect">
              <a:avLst/>
            </a:prstGeom>
            <a:noFill/>
            <a:ln w="9525">
              <a:noFill/>
              <a:miter lim="800000"/>
              <a:headEnd/>
              <a:tailEnd/>
            </a:ln>
          </p:spPr>
          <p:txBody>
            <a:bodyPr wrap="none">
              <a:spAutoFit/>
            </a:bodyPr>
            <a:lstStyle/>
            <a:p>
              <a:r>
                <a:rPr lang="en-US" i="1" dirty="0">
                  <a:latin typeface="Calibri" pitchFamily="34" charset="0"/>
                </a:rPr>
                <a:t>P</a:t>
              </a:r>
              <a:r>
                <a:rPr lang="en-US" i="1" baseline="-25000" dirty="0">
                  <a:latin typeface="Calibri" pitchFamily="34" charset="0"/>
                </a:rPr>
                <a:t>i</a:t>
              </a:r>
              <a:r>
                <a:rPr lang="en-US" i="1" dirty="0">
                  <a:latin typeface="Calibri" pitchFamily="34" charset="0"/>
                </a:rPr>
                <a:t> = 0.019 x10</a:t>
              </a:r>
              <a:r>
                <a:rPr lang="en-US" i="1" baseline="30000" dirty="0">
                  <a:latin typeface="Calibri" pitchFamily="34" charset="0"/>
                </a:rPr>
                <a:t>5</a:t>
              </a:r>
              <a:r>
                <a:rPr lang="en-US" i="1" dirty="0">
                  <a:latin typeface="Calibri" pitchFamily="34" charset="0"/>
                </a:rPr>
                <a:t> Pa, V</a:t>
              </a:r>
              <a:r>
                <a:rPr lang="en-US" i="1" baseline="-25000" dirty="0">
                  <a:latin typeface="Calibri" pitchFamily="34" charset="0"/>
                </a:rPr>
                <a:t>i</a:t>
              </a:r>
              <a:r>
                <a:rPr lang="en-US" i="1" dirty="0">
                  <a:latin typeface="Calibri" pitchFamily="34" charset="0"/>
                </a:rPr>
                <a:t> = 3.5x10</a:t>
              </a:r>
              <a:r>
                <a:rPr lang="en-US" i="1" baseline="30000" dirty="0">
                  <a:latin typeface="Calibri" pitchFamily="34" charset="0"/>
                </a:rPr>
                <a:t>-3</a:t>
              </a:r>
              <a:r>
                <a:rPr lang="en-US" i="1" dirty="0">
                  <a:latin typeface="Calibri" pitchFamily="34" charset="0"/>
                </a:rPr>
                <a:t> m</a:t>
              </a:r>
              <a:r>
                <a:rPr lang="en-US" i="1" baseline="30000" dirty="0">
                  <a:latin typeface="Calibri" pitchFamily="34" charset="0"/>
                </a:rPr>
                <a:t>3</a:t>
              </a:r>
              <a:endParaRPr lang="en-US" i="1" dirty="0">
                <a:latin typeface="Calibri" pitchFamily="34" charset="0"/>
              </a:endParaRPr>
            </a:p>
            <a:p>
              <a:r>
                <a:rPr lang="en-US" i="1" dirty="0" err="1">
                  <a:latin typeface="Calibri" pitchFamily="34" charset="0"/>
                </a:rPr>
                <a:t>P</a:t>
              </a:r>
              <a:r>
                <a:rPr lang="en-US" i="1" baseline="-25000" dirty="0" err="1">
                  <a:latin typeface="Calibri" pitchFamily="34" charset="0"/>
                </a:rPr>
                <a:t>f</a:t>
              </a:r>
              <a:r>
                <a:rPr lang="en-US" i="1" dirty="0">
                  <a:latin typeface="Calibri" pitchFamily="34" charset="0"/>
                </a:rPr>
                <a:t> = 0.019 x10</a:t>
              </a:r>
              <a:r>
                <a:rPr lang="en-US" i="1" baseline="30000" dirty="0">
                  <a:latin typeface="Calibri" pitchFamily="34" charset="0"/>
                </a:rPr>
                <a:t>5</a:t>
              </a:r>
              <a:r>
                <a:rPr lang="en-US" i="1" dirty="0">
                  <a:latin typeface="Calibri" pitchFamily="34" charset="0"/>
                </a:rPr>
                <a:t> Pa, </a:t>
              </a:r>
              <a:r>
                <a:rPr lang="en-US" i="1" dirty="0" err="1">
                  <a:latin typeface="Calibri" pitchFamily="34" charset="0"/>
                </a:rPr>
                <a:t>V</a:t>
              </a:r>
              <a:r>
                <a:rPr lang="en-US" i="1" baseline="-25000" dirty="0" err="1">
                  <a:latin typeface="Calibri" pitchFamily="34" charset="0"/>
                </a:rPr>
                <a:t>f</a:t>
              </a:r>
              <a:r>
                <a:rPr lang="en-US" i="1" dirty="0">
                  <a:latin typeface="Calibri" pitchFamily="34" charset="0"/>
                </a:rPr>
                <a:t> = ?, W =?</a:t>
              </a:r>
            </a:p>
          </p:txBody>
        </p:sp>
      </p:grpSp>
    </p:spTree>
    <p:extLst>
      <p:ext uri="{BB962C8B-B14F-4D97-AF65-F5344CB8AC3E}">
        <p14:creationId xmlns:p14="http://schemas.microsoft.com/office/powerpoint/2010/main" val="399868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txBox="1">
            <a:spLocks noChangeArrowheads="1"/>
          </p:cNvSpPr>
          <p:nvPr/>
        </p:nvSpPr>
        <p:spPr bwMode="auto">
          <a:xfrm>
            <a:off x="304800" y="76200"/>
            <a:ext cx="8534400" cy="914400"/>
          </a:xfrm>
          <a:prstGeom prst="rect">
            <a:avLst/>
          </a:prstGeom>
          <a:noFill/>
          <a:ln w="76200">
            <a:noFill/>
            <a:miter lim="800000"/>
            <a:headEnd/>
            <a:tailEnd/>
          </a:ln>
        </p:spPr>
        <p:txBody>
          <a:bodyPr/>
          <a:lstStyle/>
          <a:p>
            <a:r>
              <a:rPr lang="en-US" dirty="0">
                <a:latin typeface="Calibri" pitchFamily="34" charset="0"/>
              </a:rPr>
              <a:t>T81-Q16. A 0.825 mol of an ideal gas undergoes an isothermal process. The initial volume is 0.20 m</a:t>
            </a:r>
            <a:r>
              <a:rPr lang="en-US" baseline="30000" dirty="0">
                <a:latin typeface="Calibri" pitchFamily="34" charset="0"/>
              </a:rPr>
              <a:t>3</a:t>
            </a:r>
            <a:r>
              <a:rPr lang="en-US" dirty="0">
                <a:latin typeface="Calibri" pitchFamily="34" charset="0"/>
              </a:rPr>
              <a:t> and the final volume is 0.30 m</a:t>
            </a:r>
            <a:r>
              <a:rPr lang="en-US" baseline="30000" dirty="0">
                <a:latin typeface="Calibri" pitchFamily="34" charset="0"/>
              </a:rPr>
              <a:t>3</a:t>
            </a:r>
            <a:r>
              <a:rPr lang="en-US" dirty="0">
                <a:latin typeface="Calibri" pitchFamily="34" charset="0"/>
              </a:rPr>
              <a:t>. If the heat added to the gas is 1000 J, find the temperature of the gas. (</a:t>
            </a:r>
            <a:r>
              <a:rPr lang="en-US" dirty="0" err="1">
                <a:latin typeface="Calibri" pitchFamily="34" charset="0"/>
              </a:rPr>
              <a:t>Ans</a:t>
            </a:r>
            <a:r>
              <a:rPr lang="en-US" dirty="0">
                <a:latin typeface="Calibri" pitchFamily="34" charset="0"/>
              </a:rPr>
              <a:t>: </a:t>
            </a:r>
            <a:r>
              <a:rPr lang="fr-FR" dirty="0">
                <a:latin typeface="Calibri" pitchFamily="34" charset="0"/>
              </a:rPr>
              <a:t>360 K)</a:t>
            </a:r>
            <a:endParaRPr lang="en-US" dirty="0">
              <a:latin typeface="Calibri" pitchFamily="34" charset="0"/>
            </a:endParaRPr>
          </a:p>
        </p:txBody>
      </p:sp>
      <p:sp>
        <p:nvSpPr>
          <p:cNvPr id="4" name="Rectangle 4"/>
          <p:cNvSpPr txBox="1">
            <a:spLocks noChangeArrowheads="1"/>
          </p:cNvSpPr>
          <p:nvPr/>
        </p:nvSpPr>
        <p:spPr bwMode="auto">
          <a:xfrm>
            <a:off x="304800" y="1143000"/>
            <a:ext cx="8534400" cy="1066800"/>
          </a:xfrm>
          <a:prstGeom prst="rect">
            <a:avLst/>
          </a:prstGeom>
          <a:noFill/>
          <a:ln w="76200">
            <a:noFill/>
            <a:miter lim="800000"/>
            <a:headEnd/>
            <a:tailEnd/>
          </a:ln>
        </p:spPr>
        <p:txBody>
          <a:bodyPr/>
          <a:lstStyle/>
          <a:p>
            <a:r>
              <a:rPr lang="en-US" b="1" dirty="0">
                <a:latin typeface="Calibri" pitchFamily="34" charset="0"/>
              </a:rPr>
              <a:t>T61-Q15. </a:t>
            </a:r>
            <a:r>
              <a:rPr lang="en-US" dirty="0">
                <a:latin typeface="Calibri" pitchFamily="34" charset="0"/>
              </a:rPr>
              <a:t>6 moles of an ideal gas are kept at a constant temperature of 60 .0 </a:t>
            </a:r>
            <a:r>
              <a:rPr lang="en-US" baseline="30000" dirty="0" err="1">
                <a:latin typeface="Calibri" pitchFamily="34" charset="0"/>
              </a:rPr>
              <a:t>o</a:t>
            </a:r>
            <a:r>
              <a:rPr lang="en-US" dirty="0" err="1">
                <a:latin typeface="Calibri" pitchFamily="34" charset="0"/>
              </a:rPr>
              <a:t>C</a:t>
            </a:r>
            <a:r>
              <a:rPr lang="en-US" dirty="0">
                <a:latin typeface="Calibri" pitchFamily="34" charset="0"/>
              </a:rPr>
              <a:t> while the pressure of the gas is increased from 1.00 </a:t>
            </a:r>
            <a:r>
              <a:rPr lang="en-US" dirty="0" err="1">
                <a:latin typeface="Calibri" pitchFamily="34" charset="0"/>
              </a:rPr>
              <a:t>atm</a:t>
            </a:r>
            <a:r>
              <a:rPr lang="en-US" dirty="0">
                <a:latin typeface="Calibri" pitchFamily="34" charset="0"/>
              </a:rPr>
              <a:t> to 4.00 atm. Find the heat involved during this process. (</a:t>
            </a:r>
            <a:r>
              <a:rPr lang="en-US" dirty="0" err="1">
                <a:latin typeface="Calibri" pitchFamily="34" charset="0"/>
              </a:rPr>
              <a:t>Ans</a:t>
            </a:r>
            <a:r>
              <a:rPr lang="en-US" dirty="0">
                <a:latin typeface="Calibri" pitchFamily="34" charset="0"/>
              </a:rPr>
              <a:t>: -23 kJ)</a:t>
            </a:r>
          </a:p>
        </p:txBody>
      </p:sp>
      <p:sp>
        <p:nvSpPr>
          <p:cNvPr id="6" name="Rectangle 4"/>
          <p:cNvSpPr txBox="1">
            <a:spLocks noChangeArrowheads="1"/>
          </p:cNvSpPr>
          <p:nvPr/>
        </p:nvSpPr>
        <p:spPr bwMode="auto">
          <a:xfrm>
            <a:off x="304800" y="5257800"/>
            <a:ext cx="8534400" cy="1371600"/>
          </a:xfrm>
          <a:prstGeom prst="rect">
            <a:avLst/>
          </a:prstGeom>
          <a:noFill/>
          <a:ln w="76200">
            <a:noFill/>
            <a:miter lim="800000"/>
            <a:headEnd/>
            <a:tailEnd/>
          </a:ln>
        </p:spPr>
        <p:txBody>
          <a:bodyPr/>
          <a:lstStyle/>
          <a:p>
            <a:r>
              <a:rPr lang="en-US" b="1" dirty="0">
                <a:latin typeface="Calibri" pitchFamily="34" charset="0"/>
              </a:rPr>
              <a:t>T41-5:</a:t>
            </a:r>
            <a:r>
              <a:rPr lang="en-US" dirty="0">
                <a:latin typeface="Calibri" pitchFamily="34" charset="0"/>
              </a:rPr>
              <a:t> A cylinder with a frictionless piston contains 0.2 kg of  water at 100 degrees Celsius. What is the change in internal energy of water when it is converted to steam at 100 degrees Celsius at constant pressure of 1 atm. [Density of steam = 0.6 kg/m**3, water = 10**3 kg/m**3] (</a:t>
            </a:r>
            <a:r>
              <a:rPr lang="en-US" b="1" dirty="0">
                <a:latin typeface="Calibri" pitchFamily="34" charset="0"/>
              </a:rPr>
              <a:t>A1: 418 kJ. )</a:t>
            </a:r>
            <a:endParaRPr lang="en-US" dirty="0">
              <a:latin typeface="Calibri" pitchFamily="34" charset="0"/>
            </a:endParaRPr>
          </a:p>
        </p:txBody>
      </p:sp>
      <p:grpSp>
        <p:nvGrpSpPr>
          <p:cNvPr id="9" name="Group 8"/>
          <p:cNvGrpSpPr/>
          <p:nvPr/>
        </p:nvGrpSpPr>
        <p:grpSpPr>
          <a:xfrm>
            <a:off x="381000" y="2438400"/>
            <a:ext cx="8229600" cy="2225678"/>
            <a:chOff x="381000" y="2438400"/>
            <a:chExt cx="8229600" cy="2225678"/>
          </a:xfrm>
        </p:grpSpPr>
        <p:sp>
          <p:nvSpPr>
            <p:cNvPr id="7" name="Rectangle 77"/>
            <p:cNvSpPr>
              <a:spLocks noChangeArrowheads="1"/>
            </p:cNvSpPr>
            <p:nvPr/>
          </p:nvSpPr>
          <p:spPr bwMode="auto">
            <a:xfrm>
              <a:off x="381000" y="2743200"/>
              <a:ext cx="5410200" cy="1477328"/>
            </a:xfrm>
            <a:prstGeom prst="rect">
              <a:avLst/>
            </a:prstGeom>
            <a:noFill/>
            <a:ln w="9525">
              <a:noFill/>
              <a:miter lim="800000"/>
              <a:headEnd/>
              <a:tailEnd/>
            </a:ln>
          </p:spPr>
          <p:txBody>
            <a:bodyPr wrap="square">
              <a:spAutoFit/>
            </a:bodyPr>
            <a:lstStyle/>
            <a:p>
              <a:r>
                <a:rPr lang="en-US" b="1" u="sng" dirty="0">
                  <a:latin typeface="Calibri" pitchFamily="34" charset="0"/>
                </a:rPr>
                <a:t>Example: </a:t>
              </a:r>
              <a:r>
                <a:rPr lang="en-US" b="1" dirty="0">
                  <a:latin typeface="Calibri" pitchFamily="34" charset="0"/>
                </a:rPr>
                <a:t>T51-Q#14. </a:t>
              </a:r>
              <a:r>
                <a:rPr lang="en-US" dirty="0">
                  <a:latin typeface="Calibri" pitchFamily="34" charset="0"/>
                </a:rPr>
                <a:t>An ideal gas expands at constant pressure of 120 </a:t>
              </a:r>
              <a:r>
                <a:rPr lang="en-US" dirty="0" err="1">
                  <a:latin typeface="Calibri" pitchFamily="34" charset="0"/>
                </a:rPr>
                <a:t>kPa</a:t>
              </a:r>
              <a:r>
                <a:rPr lang="en-US" dirty="0">
                  <a:latin typeface="Calibri" pitchFamily="34" charset="0"/>
                </a:rPr>
                <a:t> from (a) to (b) as shown in the Figure 1. It is then compressed isothermally to point (c) where the volume is </a:t>
              </a:r>
              <a:r>
                <a:rPr lang="en-US" dirty="0" err="1">
                  <a:latin typeface="Calibri" pitchFamily="34" charset="0"/>
                </a:rPr>
                <a:t>is</a:t>
              </a:r>
              <a:r>
                <a:rPr lang="en-US" dirty="0">
                  <a:latin typeface="Calibri" pitchFamily="34" charset="0"/>
                </a:rPr>
                <a:t> 40 L. Find the net work done during these two processes ( </a:t>
              </a:r>
              <a:r>
                <a:rPr lang="en-US" dirty="0" err="1">
                  <a:latin typeface="Calibri" pitchFamily="34" charset="0"/>
                </a:rPr>
                <a:t>Ans</a:t>
              </a:r>
              <a:r>
                <a:rPr lang="en-US" dirty="0">
                  <a:latin typeface="Calibri" pitchFamily="34" charset="0"/>
                </a:rPr>
                <a:t>: 1060 J )</a:t>
              </a:r>
            </a:p>
          </p:txBody>
        </p:sp>
        <p:pic>
          <p:nvPicPr>
            <p:cNvPr id="8" name="Picture 9"/>
            <p:cNvPicPr>
              <a:picLocks noChangeAspect="1" noChangeArrowheads="1"/>
            </p:cNvPicPr>
            <p:nvPr/>
          </p:nvPicPr>
          <p:blipFill>
            <a:blip r:embed="rId2" cstate="print"/>
            <a:srcRect/>
            <a:stretch>
              <a:fillRect/>
            </a:stretch>
          </p:blipFill>
          <p:spPr bwMode="auto">
            <a:xfrm>
              <a:off x="6238365" y="2438400"/>
              <a:ext cx="2372235" cy="2225678"/>
            </a:xfrm>
            <a:prstGeom prst="rect">
              <a:avLst/>
            </a:prstGeom>
            <a:noFill/>
            <a:ln w="9525">
              <a:noFill/>
              <a:miter lim="800000"/>
              <a:headEnd/>
              <a:tailEnd/>
            </a:ln>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7" name="Group 10"/>
          <p:cNvGrpSpPr>
            <a:grpSpLocks/>
          </p:cNvGrpSpPr>
          <p:nvPr/>
        </p:nvGrpSpPr>
        <p:grpSpPr bwMode="auto">
          <a:xfrm>
            <a:off x="6837363" y="685800"/>
            <a:ext cx="2286000" cy="2514600"/>
            <a:chOff x="5257800" y="1905000"/>
            <a:chExt cx="2286000" cy="2514600"/>
          </a:xfrm>
        </p:grpSpPr>
        <p:sp>
          <p:nvSpPr>
            <p:cNvPr id="5" name="Rectangle 4"/>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078" name="Group 9"/>
          <p:cNvGrpSpPr>
            <a:grpSpLocks/>
          </p:cNvGrpSpPr>
          <p:nvPr/>
        </p:nvGrpSpPr>
        <p:grpSpPr bwMode="auto">
          <a:xfrm>
            <a:off x="7142163" y="838200"/>
            <a:ext cx="1676400" cy="838200"/>
            <a:chOff x="5562600" y="2057400"/>
            <a:chExt cx="1676400" cy="838200"/>
          </a:xfrm>
        </p:grpSpPr>
        <p:sp>
          <p:nvSpPr>
            <p:cNvPr id="8" name="Rectangle 7"/>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2" name="Oval 11"/>
          <p:cNvSpPr/>
          <p:nvPr/>
        </p:nvSpPr>
        <p:spPr>
          <a:xfrm>
            <a:off x="7675563" y="1905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Oval 12"/>
          <p:cNvSpPr/>
          <p:nvPr/>
        </p:nvSpPr>
        <p:spPr>
          <a:xfrm>
            <a:off x="7599363"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7675563" y="2057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7599363"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Oval 15"/>
          <p:cNvSpPr/>
          <p:nvPr/>
        </p:nvSpPr>
        <p:spPr>
          <a:xfrm>
            <a:off x="8361363" y="2057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8285163"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Oval 17"/>
          <p:cNvSpPr/>
          <p:nvPr/>
        </p:nvSpPr>
        <p:spPr>
          <a:xfrm>
            <a:off x="8361363"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Oval 18"/>
          <p:cNvSpPr/>
          <p:nvPr/>
        </p:nvSpPr>
        <p:spPr>
          <a:xfrm>
            <a:off x="8285163"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9"/>
          <p:cNvSpPr/>
          <p:nvPr/>
        </p:nvSpPr>
        <p:spPr>
          <a:xfrm>
            <a:off x="6837363" y="2895600"/>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Oval 28"/>
          <p:cNvSpPr/>
          <p:nvPr/>
        </p:nvSpPr>
        <p:spPr>
          <a:xfrm>
            <a:off x="7675563" y="1905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Oval 29"/>
          <p:cNvSpPr/>
          <p:nvPr/>
        </p:nvSpPr>
        <p:spPr>
          <a:xfrm>
            <a:off x="7599363"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Oval 30"/>
          <p:cNvSpPr/>
          <p:nvPr/>
        </p:nvSpPr>
        <p:spPr>
          <a:xfrm>
            <a:off x="7675563" y="2057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Oval 31"/>
          <p:cNvSpPr/>
          <p:nvPr/>
        </p:nvSpPr>
        <p:spPr>
          <a:xfrm>
            <a:off x="7620000"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Oval 32"/>
          <p:cNvSpPr/>
          <p:nvPr/>
        </p:nvSpPr>
        <p:spPr>
          <a:xfrm>
            <a:off x="8361363" y="2057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Oval 33"/>
          <p:cNvSpPr/>
          <p:nvPr/>
        </p:nvSpPr>
        <p:spPr>
          <a:xfrm>
            <a:off x="8285163"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Oval 34"/>
          <p:cNvSpPr/>
          <p:nvPr/>
        </p:nvSpPr>
        <p:spPr>
          <a:xfrm>
            <a:off x="8361363"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Oval 35"/>
          <p:cNvSpPr/>
          <p:nvPr/>
        </p:nvSpPr>
        <p:spPr>
          <a:xfrm>
            <a:off x="8285163"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Rectangle 50"/>
          <p:cNvSpPr/>
          <p:nvPr/>
        </p:nvSpPr>
        <p:spPr>
          <a:xfrm>
            <a:off x="7370763" y="838200"/>
            <a:ext cx="3048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Title 7"/>
          <p:cNvSpPr txBox="1">
            <a:spLocks/>
          </p:cNvSpPr>
          <p:nvPr/>
        </p:nvSpPr>
        <p:spPr>
          <a:xfrm>
            <a:off x="533400" y="76200"/>
            <a:ext cx="8229600" cy="609600"/>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Keeping Volume (V) Constant: Isochoric</a:t>
            </a:r>
            <a:endParaRPr lang="en-US" sz="2800" b="1" u="sng" dirty="0">
              <a:solidFill>
                <a:srgbClr val="00B0F0"/>
              </a:solidFill>
              <a:latin typeface="+mj-lt"/>
              <a:ea typeface="+mj-ea"/>
              <a:cs typeface="+mj-cs"/>
            </a:endParaRPr>
          </a:p>
        </p:txBody>
      </p:sp>
      <p:grpSp>
        <p:nvGrpSpPr>
          <p:cNvPr id="4" name="Group 81"/>
          <p:cNvGrpSpPr>
            <a:grpSpLocks/>
          </p:cNvGrpSpPr>
          <p:nvPr/>
        </p:nvGrpSpPr>
        <p:grpSpPr bwMode="auto">
          <a:xfrm>
            <a:off x="0" y="762000"/>
            <a:ext cx="3276600" cy="6034088"/>
            <a:chOff x="0" y="762001"/>
            <a:chExt cx="3276600" cy="6034434"/>
          </a:xfrm>
        </p:grpSpPr>
        <p:grpSp>
          <p:nvGrpSpPr>
            <p:cNvPr id="3104" name="Group 74"/>
            <p:cNvGrpSpPr>
              <a:grpSpLocks/>
            </p:cNvGrpSpPr>
            <p:nvPr/>
          </p:nvGrpSpPr>
          <p:grpSpPr bwMode="auto">
            <a:xfrm>
              <a:off x="0" y="762001"/>
              <a:ext cx="2514600" cy="2859372"/>
              <a:chOff x="0" y="762001"/>
              <a:chExt cx="2514600" cy="2859372"/>
            </a:xfrm>
          </p:grpSpPr>
          <p:pic>
            <p:nvPicPr>
              <p:cNvPr id="3108" name="Picture 12" descr="F18_04"/>
              <p:cNvPicPr>
                <a:picLocks noChangeAspect="1" noChangeArrowheads="1"/>
              </p:cNvPicPr>
              <p:nvPr/>
            </p:nvPicPr>
            <p:blipFill>
              <a:blip r:embed="rId4" cstate="print"/>
              <a:srcRect/>
              <a:stretch>
                <a:fillRect/>
              </a:stretch>
            </p:blipFill>
            <p:spPr bwMode="auto">
              <a:xfrm>
                <a:off x="152400" y="762001"/>
                <a:ext cx="2362200" cy="2859372"/>
              </a:xfrm>
              <a:prstGeom prst="rect">
                <a:avLst/>
              </a:prstGeom>
              <a:noFill/>
              <a:ln w="76200">
                <a:noFill/>
                <a:miter lim="800000"/>
                <a:headEnd/>
                <a:tailEnd/>
              </a:ln>
            </p:spPr>
          </p:pic>
          <p:sp>
            <p:nvSpPr>
              <p:cNvPr id="3109" name="TextBox 72"/>
              <p:cNvSpPr txBox="1">
                <a:spLocks noChangeArrowheads="1"/>
              </p:cNvSpPr>
              <p:nvPr/>
            </p:nvSpPr>
            <p:spPr bwMode="auto">
              <a:xfrm>
                <a:off x="0" y="2743200"/>
                <a:ext cx="1353256" cy="369353"/>
              </a:xfrm>
              <a:prstGeom prst="rect">
                <a:avLst/>
              </a:prstGeom>
              <a:noFill/>
              <a:ln w="9525">
                <a:noFill/>
                <a:miter lim="800000"/>
                <a:headEnd/>
                <a:tailEnd/>
              </a:ln>
            </p:spPr>
            <p:txBody>
              <a:bodyPr wrap="none">
                <a:spAutoFit/>
              </a:bodyPr>
              <a:lstStyle/>
              <a:p>
                <a:r>
                  <a:rPr lang="en-US" b="1" i="1" dirty="0">
                    <a:latin typeface="Calibri" pitchFamily="34" charset="0"/>
                  </a:rPr>
                  <a:t>T</a:t>
                </a:r>
                <a:r>
                  <a:rPr lang="en-US" b="1" i="1" baseline="-25000" dirty="0">
                    <a:latin typeface="Calibri" pitchFamily="34" charset="0"/>
                  </a:rPr>
                  <a:t>0 </a:t>
                </a:r>
                <a:r>
                  <a:rPr lang="en-US" b="1" i="1" dirty="0">
                    <a:latin typeface="Calibri" pitchFamily="34" charset="0"/>
                  </a:rPr>
                  <a:t>= 273.15K</a:t>
                </a:r>
              </a:p>
            </p:txBody>
          </p:sp>
          <p:sp>
            <p:nvSpPr>
              <p:cNvPr id="3110" name="TextBox 73"/>
              <p:cNvSpPr txBox="1">
                <a:spLocks noChangeArrowheads="1"/>
              </p:cNvSpPr>
              <p:nvPr/>
            </p:nvSpPr>
            <p:spPr bwMode="auto">
              <a:xfrm>
                <a:off x="791745" y="3152001"/>
                <a:ext cx="1494255" cy="276999"/>
              </a:xfrm>
              <a:prstGeom prst="rect">
                <a:avLst/>
              </a:prstGeom>
              <a:noFill/>
              <a:ln w="9525">
                <a:noFill/>
                <a:miter lim="800000"/>
                <a:headEnd/>
                <a:tailEnd/>
              </a:ln>
            </p:spPr>
            <p:txBody>
              <a:bodyPr wrap="none">
                <a:spAutoFit/>
              </a:bodyPr>
              <a:lstStyle/>
              <a:p>
                <a:r>
                  <a:rPr lang="en-US" sz="1200" b="1" i="1">
                    <a:solidFill>
                      <a:srgbClr val="FF0000"/>
                    </a:solidFill>
                    <a:latin typeface="Calibri" pitchFamily="34" charset="0"/>
                  </a:rPr>
                  <a:t>Triple point of water</a:t>
                </a:r>
              </a:p>
            </p:txBody>
          </p:sp>
        </p:grpSp>
        <p:grpSp>
          <p:nvGrpSpPr>
            <p:cNvPr id="3105" name="Group 76"/>
            <p:cNvGrpSpPr>
              <a:grpSpLocks/>
            </p:cNvGrpSpPr>
            <p:nvPr/>
          </p:nvGrpSpPr>
          <p:grpSpPr bwMode="auto">
            <a:xfrm>
              <a:off x="609600" y="3657600"/>
              <a:ext cx="2667000" cy="3138835"/>
              <a:chOff x="609600" y="3657600"/>
              <a:chExt cx="2667000" cy="3138835"/>
            </a:xfrm>
          </p:grpSpPr>
          <p:pic>
            <p:nvPicPr>
              <p:cNvPr id="3106" name="Picture 5" descr="F18_05"/>
              <p:cNvPicPr>
                <a:picLocks noChangeAspect="1" noChangeArrowheads="1"/>
              </p:cNvPicPr>
              <p:nvPr/>
            </p:nvPicPr>
            <p:blipFill>
              <a:blip r:embed="rId5" cstate="print"/>
              <a:srcRect/>
              <a:stretch>
                <a:fillRect/>
              </a:stretch>
            </p:blipFill>
            <p:spPr bwMode="auto">
              <a:xfrm>
                <a:off x="609600" y="3657600"/>
                <a:ext cx="2667000" cy="3138835"/>
              </a:xfrm>
              <a:prstGeom prst="rect">
                <a:avLst/>
              </a:prstGeom>
              <a:noFill/>
              <a:ln w="76200">
                <a:noFill/>
                <a:miter lim="800000"/>
                <a:headEnd/>
                <a:tailEnd/>
              </a:ln>
            </p:spPr>
          </p:pic>
          <p:sp>
            <p:nvSpPr>
              <p:cNvPr id="3107" name="TextBox 75"/>
              <p:cNvSpPr txBox="1">
                <a:spLocks noChangeArrowheads="1"/>
              </p:cNvSpPr>
              <p:nvPr/>
            </p:nvSpPr>
            <p:spPr bwMode="auto">
              <a:xfrm>
                <a:off x="944145" y="6352401"/>
                <a:ext cx="1897314" cy="276999"/>
              </a:xfrm>
              <a:prstGeom prst="rect">
                <a:avLst/>
              </a:prstGeom>
              <a:noFill/>
              <a:ln w="9525">
                <a:noFill/>
                <a:miter lim="800000"/>
                <a:headEnd/>
                <a:tailEnd/>
              </a:ln>
            </p:spPr>
            <p:txBody>
              <a:bodyPr wrap="none">
                <a:spAutoFit/>
              </a:bodyPr>
              <a:lstStyle/>
              <a:p>
                <a:r>
                  <a:rPr lang="en-US" sz="1200" b="1" i="1">
                    <a:solidFill>
                      <a:srgbClr val="FF0000"/>
                    </a:solidFill>
                    <a:latin typeface="Calibri" pitchFamily="34" charset="0"/>
                  </a:rPr>
                  <a:t>Constant gas thermometer</a:t>
                </a:r>
              </a:p>
            </p:txBody>
          </p:sp>
        </p:grpSp>
      </p:grpSp>
      <p:grpSp>
        <p:nvGrpSpPr>
          <p:cNvPr id="21" name="Group 80"/>
          <p:cNvGrpSpPr>
            <a:grpSpLocks/>
          </p:cNvGrpSpPr>
          <p:nvPr/>
        </p:nvGrpSpPr>
        <p:grpSpPr bwMode="auto">
          <a:xfrm>
            <a:off x="3810000" y="4724400"/>
            <a:ext cx="5105400" cy="1981200"/>
            <a:chOff x="3810000" y="4114800"/>
            <a:chExt cx="5105400" cy="2186152"/>
          </a:xfrm>
        </p:grpSpPr>
        <p:sp>
          <p:nvSpPr>
            <p:cNvPr id="80" name="Rectangle 79"/>
            <p:cNvSpPr/>
            <p:nvPr/>
          </p:nvSpPr>
          <p:spPr>
            <a:xfrm>
              <a:off x="3810000" y="4114800"/>
              <a:ext cx="5105400" cy="218615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02" name="Rectangle 77"/>
            <p:cNvSpPr>
              <a:spLocks noChangeArrowheads="1"/>
            </p:cNvSpPr>
            <p:nvPr/>
          </p:nvSpPr>
          <p:spPr bwMode="auto">
            <a:xfrm>
              <a:off x="3962400" y="4191000"/>
              <a:ext cx="4953000" cy="1324501"/>
            </a:xfrm>
            <a:prstGeom prst="rect">
              <a:avLst/>
            </a:prstGeom>
            <a:noFill/>
            <a:ln w="9525">
              <a:noFill/>
              <a:miter lim="800000"/>
              <a:headEnd/>
              <a:tailEnd/>
            </a:ln>
          </p:spPr>
          <p:txBody>
            <a:bodyPr>
              <a:spAutoFit/>
            </a:bodyPr>
            <a:lstStyle/>
            <a:p>
              <a:r>
                <a:rPr lang="en-US" b="1" u="sng">
                  <a:latin typeface="Calibri" pitchFamily="34" charset="0"/>
                </a:rPr>
                <a:t>Example: T002: Q#</a:t>
              </a:r>
              <a:r>
                <a:rPr lang="en-US" b="1">
                  <a:latin typeface="Calibri" pitchFamily="34" charset="0"/>
                </a:rPr>
                <a:t>11)</a:t>
              </a:r>
              <a:r>
                <a:rPr lang="en-US">
                  <a:latin typeface="Calibri" pitchFamily="34" charset="0"/>
                </a:rPr>
                <a:t> In a constant-volume gas thermometer, the pressure is 0.019 atm at 100 degrees Celsius. Find the temperature when the  pressure is 0.027 atm</a:t>
              </a:r>
              <a:r>
                <a:rPr lang="en-US" b="1">
                  <a:latin typeface="Calibri" pitchFamily="34" charset="0"/>
                </a:rPr>
                <a:t>. (Ans:  257</a:t>
              </a:r>
              <a:r>
                <a:rPr lang="en-US" b="1" baseline="30000">
                  <a:latin typeface="Calibri" pitchFamily="34" charset="0"/>
                </a:rPr>
                <a:t>0</a:t>
              </a:r>
              <a:r>
                <a:rPr lang="en-US" b="1">
                  <a:latin typeface="Calibri" pitchFamily="34" charset="0"/>
                </a:rPr>
                <a:t>C).</a:t>
              </a:r>
              <a:r>
                <a:rPr lang="en-US">
                  <a:latin typeface="Calibri" pitchFamily="34" charset="0"/>
                </a:rPr>
                <a:t> </a:t>
              </a:r>
            </a:p>
          </p:txBody>
        </p:sp>
        <p:sp>
          <p:nvSpPr>
            <p:cNvPr id="3103" name="TextBox 78"/>
            <p:cNvSpPr txBox="1">
              <a:spLocks noChangeArrowheads="1"/>
            </p:cNvSpPr>
            <p:nvPr/>
          </p:nvSpPr>
          <p:spPr bwMode="auto">
            <a:xfrm>
              <a:off x="5029200" y="5486400"/>
              <a:ext cx="2467342" cy="646331"/>
            </a:xfrm>
            <a:prstGeom prst="rect">
              <a:avLst/>
            </a:prstGeom>
            <a:noFill/>
            <a:ln w="9525">
              <a:noFill/>
              <a:miter lim="800000"/>
              <a:headEnd/>
              <a:tailEnd/>
            </a:ln>
          </p:spPr>
          <p:txBody>
            <a:bodyPr wrap="none">
              <a:spAutoFit/>
            </a:bodyPr>
            <a:lstStyle/>
            <a:p>
              <a:r>
                <a:rPr lang="en-US" i="1">
                  <a:latin typeface="Calibri" pitchFamily="34" charset="0"/>
                </a:rPr>
                <a:t>P</a:t>
              </a:r>
              <a:r>
                <a:rPr lang="en-US" i="1" baseline="-25000">
                  <a:latin typeface="Calibri" pitchFamily="34" charset="0"/>
                </a:rPr>
                <a:t>i</a:t>
              </a:r>
              <a:r>
                <a:rPr lang="en-US" i="1">
                  <a:latin typeface="Calibri" pitchFamily="34" charset="0"/>
                </a:rPr>
                <a:t> = 0.019 atm, T</a:t>
              </a:r>
              <a:r>
                <a:rPr lang="en-US" i="1" baseline="-25000">
                  <a:latin typeface="Calibri" pitchFamily="34" charset="0"/>
                </a:rPr>
                <a:t>i</a:t>
              </a:r>
              <a:r>
                <a:rPr lang="en-US" i="1">
                  <a:latin typeface="Calibri" pitchFamily="34" charset="0"/>
                </a:rPr>
                <a:t> = 100C</a:t>
              </a:r>
            </a:p>
            <a:p>
              <a:r>
                <a:rPr lang="en-US" i="1">
                  <a:latin typeface="Calibri" pitchFamily="34" charset="0"/>
                </a:rPr>
                <a:t>P</a:t>
              </a:r>
              <a:r>
                <a:rPr lang="en-US" i="1" baseline="-25000">
                  <a:latin typeface="Calibri" pitchFamily="34" charset="0"/>
                </a:rPr>
                <a:t>f</a:t>
              </a:r>
              <a:r>
                <a:rPr lang="en-US" i="1">
                  <a:latin typeface="Calibri" pitchFamily="34" charset="0"/>
                </a:rPr>
                <a:t> = 0.027 atm, T</a:t>
              </a:r>
              <a:r>
                <a:rPr lang="en-US" i="1" baseline="-25000">
                  <a:latin typeface="Calibri" pitchFamily="34" charset="0"/>
                </a:rPr>
                <a:t>f</a:t>
              </a:r>
              <a:r>
                <a:rPr lang="en-US" i="1">
                  <a:latin typeface="Calibri" pitchFamily="34" charset="0"/>
                </a:rPr>
                <a:t> = ?</a:t>
              </a:r>
            </a:p>
          </p:txBody>
        </p:sp>
      </p:grpSp>
      <p:sp>
        <p:nvSpPr>
          <p:cNvPr id="44" name="TextBox 43"/>
          <p:cNvSpPr txBox="1"/>
          <p:nvPr/>
        </p:nvSpPr>
        <p:spPr>
          <a:xfrm>
            <a:off x="2971800" y="685800"/>
            <a:ext cx="3048000" cy="646331"/>
          </a:xfrm>
          <a:prstGeom prst="rect">
            <a:avLst/>
          </a:prstGeom>
          <a:noFill/>
        </p:spPr>
        <p:txBody>
          <a:bodyPr wrap="square" rtlCol="0">
            <a:spAutoFit/>
          </a:bodyPr>
          <a:lstStyle/>
          <a:p>
            <a:pPr algn="ctr"/>
            <a:r>
              <a:rPr lang="en-US" b="1" dirty="0">
                <a:solidFill>
                  <a:srgbClr val="FF0000"/>
                </a:solidFill>
                <a:latin typeface="+mn-lt"/>
              </a:rPr>
              <a:t>Change Pressure and Temperature at fixed volume</a:t>
            </a:r>
          </a:p>
        </p:txBody>
      </p:sp>
      <p:sp>
        <p:nvSpPr>
          <p:cNvPr id="54" name="Down Arrow 53"/>
          <p:cNvSpPr/>
          <p:nvPr/>
        </p:nvSpPr>
        <p:spPr>
          <a:xfrm>
            <a:off x="4343400" y="2438400"/>
            <a:ext cx="457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95"/>
          <p:cNvGrpSpPr>
            <a:grpSpLocks/>
          </p:cNvGrpSpPr>
          <p:nvPr/>
        </p:nvGrpSpPr>
        <p:grpSpPr bwMode="auto">
          <a:xfrm>
            <a:off x="5867400" y="3429000"/>
            <a:ext cx="3260829" cy="1143000"/>
            <a:chOff x="76200" y="1524000"/>
            <a:chExt cx="3260829" cy="1143000"/>
          </a:xfrm>
        </p:grpSpPr>
        <p:sp>
          <p:nvSpPr>
            <p:cNvPr id="59" name="Rectangle 58"/>
            <p:cNvSpPr/>
            <p:nvPr/>
          </p:nvSpPr>
          <p:spPr>
            <a:xfrm>
              <a:off x="152400" y="1524000"/>
              <a:ext cx="3124200" cy="11430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0" name="Group 93"/>
            <p:cNvGrpSpPr>
              <a:grpSpLocks/>
            </p:cNvGrpSpPr>
            <p:nvPr/>
          </p:nvGrpSpPr>
          <p:grpSpPr bwMode="auto">
            <a:xfrm>
              <a:off x="533400" y="1981200"/>
              <a:ext cx="2438400" cy="609600"/>
              <a:chOff x="533400" y="3733800"/>
              <a:chExt cx="2438400" cy="609600"/>
            </a:xfrm>
          </p:grpSpPr>
          <p:sp>
            <p:nvSpPr>
              <p:cNvPr id="62" name="Rectangle 61"/>
              <p:cNvSpPr/>
              <p:nvPr/>
            </p:nvSpPr>
            <p:spPr>
              <a:xfrm>
                <a:off x="533400" y="3733800"/>
                <a:ext cx="2438400" cy="609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63" name="Object 7"/>
              <p:cNvGraphicFramePr>
                <a:graphicFrameLocks noChangeAspect="1"/>
              </p:cNvGraphicFramePr>
              <p:nvPr/>
            </p:nvGraphicFramePr>
            <p:xfrm>
              <a:off x="952500" y="3914775"/>
              <a:ext cx="1522413" cy="298450"/>
            </p:xfrm>
            <a:graphic>
              <a:graphicData uri="http://schemas.openxmlformats.org/presentationml/2006/ole">
                <mc:AlternateContent xmlns:mc="http://schemas.openxmlformats.org/markup-compatibility/2006">
                  <mc:Choice xmlns:v="urn:schemas-microsoft-com:vml" Requires="v">
                    <p:oleObj spid="_x0000_s6147" name="Equation" r:id="rId6" imgW="863280" imgH="177480" progId="Equation.3">
                      <p:embed/>
                    </p:oleObj>
                  </mc:Choice>
                  <mc:Fallback>
                    <p:oleObj name="Equation" r:id="rId6" imgW="863280" imgH="177480" progId="Equation.3">
                      <p:embed/>
                      <p:pic>
                        <p:nvPicPr>
                          <p:cNvPr id="63"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0" y="3914775"/>
                            <a:ext cx="1522413"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61" name="Rectangle 90"/>
            <p:cNvSpPr>
              <a:spLocks noChangeArrowheads="1"/>
            </p:cNvSpPr>
            <p:nvPr/>
          </p:nvSpPr>
          <p:spPr bwMode="auto">
            <a:xfrm>
              <a:off x="76200" y="1597223"/>
              <a:ext cx="3260829" cy="307777"/>
            </a:xfrm>
            <a:prstGeom prst="rect">
              <a:avLst/>
            </a:prstGeom>
            <a:noFill/>
            <a:ln w="9525">
              <a:noFill/>
              <a:miter lim="800000"/>
              <a:headEnd/>
              <a:tailEnd/>
            </a:ln>
          </p:spPr>
          <p:txBody>
            <a:bodyPr wrap="none">
              <a:spAutoFit/>
            </a:bodyPr>
            <a:lstStyle/>
            <a:p>
              <a:r>
                <a:rPr lang="en-US" sz="1400" b="1" dirty="0">
                  <a:latin typeface="Comic Sans MS" pitchFamily="66" charset="0"/>
                </a:rPr>
                <a:t>Work done in </a:t>
              </a:r>
              <a:r>
                <a:rPr lang="en-US" sz="1400" b="1" dirty="0" err="1">
                  <a:latin typeface="Comic Sans MS" pitchFamily="66" charset="0"/>
                </a:rPr>
                <a:t>isovolumetric</a:t>
              </a:r>
              <a:r>
                <a:rPr lang="en-US" sz="1400" b="1" dirty="0">
                  <a:latin typeface="Comic Sans MS" pitchFamily="66" charset="0"/>
                </a:rPr>
                <a:t> process</a:t>
              </a:r>
              <a:endParaRPr lang="en-US" sz="1400" dirty="0">
                <a:latin typeface="Calibri" pitchFamily="34" charset="0"/>
              </a:endParaRPr>
            </a:p>
          </p:txBody>
        </p:sp>
      </p:grpSp>
      <mc:AlternateContent xmlns:mc="http://schemas.openxmlformats.org/markup-compatibility/2006" xmlns:a14="http://schemas.microsoft.com/office/drawing/2010/main">
        <mc:Choice Requires="a14">
          <p:sp>
            <p:nvSpPr>
              <p:cNvPr id="52" name="TextBox 51">
                <a:extLst>
                  <a:ext uri="{FF2B5EF4-FFF2-40B4-BE49-F238E27FC236}">
                    <a16:creationId xmlns:a16="http://schemas.microsoft.com/office/drawing/2014/main" id="{FD16E594-EF6B-43CA-91BB-4C4111204556}"/>
                  </a:ext>
                </a:extLst>
              </p:cNvPr>
              <p:cNvSpPr txBox="1"/>
              <p:nvPr/>
            </p:nvSpPr>
            <p:spPr>
              <a:xfrm>
                <a:off x="4007034" y="1470877"/>
                <a:ext cx="1199879" cy="5653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𝑜</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m:t>
                              </m:r>
                            </m:sub>
                          </m:sSub>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𝑜</m:t>
                              </m:r>
                            </m:sub>
                          </m:sSub>
                        </m:den>
                      </m:f>
                      <m:r>
                        <a:rPr lang="en-US" b="0" i="1" smtClean="0">
                          <a:latin typeface="Cambria Math" panose="02040503050406030204" pitchFamily="18" charset="0"/>
                        </a:rPr>
                        <m:t>=</m:t>
                      </m:r>
                      <m:f>
                        <m:fPr>
                          <m:ctrlPr>
                            <a:rPr lang="en-US" i="1" smtClean="0">
                              <a:latin typeface="Cambria Math" panose="02040503050406030204" pitchFamily="18" charset="0"/>
                            </a:rPr>
                          </m:ctrlPr>
                        </m:fPr>
                        <m:num>
                          <m:sSub>
                            <m:sSubPr>
                              <m:ctrlPr>
                                <a:rPr lang="en-US" i="1">
                                  <a:latin typeface="Cambria Math" panose="02040503050406030204" pitchFamily="18" charset="0"/>
                                </a:rPr>
                              </m:ctrlPr>
                            </m:sSubPr>
                            <m:e>
                              <m:r>
                                <a:rPr lang="en-US" b="0" i="1" smtClean="0">
                                  <a:latin typeface="Cambria Math" panose="02040503050406030204" pitchFamily="18" charset="0"/>
                                </a:rPr>
                                <m:t>𝑃𝑉</m:t>
                              </m:r>
                            </m:e>
                            <m:sub/>
                          </m:sSub>
                        </m:num>
                        <m:den>
                          <m:r>
                            <a:rPr lang="en-US" b="0" i="1" smtClean="0">
                              <a:latin typeface="Cambria Math" panose="02040503050406030204" pitchFamily="18" charset="0"/>
                            </a:rPr>
                            <m:t>𝑇</m:t>
                          </m:r>
                        </m:den>
                      </m:f>
                    </m:oMath>
                  </m:oMathPara>
                </a14:m>
                <a:endParaRPr lang="en-US" dirty="0"/>
              </a:p>
            </p:txBody>
          </p:sp>
        </mc:Choice>
        <mc:Fallback xmlns="">
          <p:sp>
            <p:nvSpPr>
              <p:cNvPr id="52" name="TextBox 51">
                <a:extLst>
                  <a:ext uri="{FF2B5EF4-FFF2-40B4-BE49-F238E27FC236}">
                    <a16:creationId xmlns:a16="http://schemas.microsoft.com/office/drawing/2014/main" id="{FD16E594-EF6B-43CA-91BB-4C4111204556}"/>
                  </a:ext>
                </a:extLst>
              </p:cNvPr>
              <p:cNvSpPr txBox="1">
                <a:spLocks noRot="1" noChangeAspect="1" noMove="1" noResize="1" noEditPoints="1" noAdjustHandles="1" noChangeArrowheads="1" noChangeShapeType="1" noTextEdit="1"/>
              </p:cNvSpPr>
              <p:nvPr/>
            </p:nvSpPr>
            <p:spPr>
              <a:xfrm>
                <a:off x="4007034" y="1470877"/>
                <a:ext cx="1199879" cy="565348"/>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35C8B3ED-A008-496C-BB76-DCF548E52058}"/>
                  </a:ext>
                </a:extLst>
              </p:cNvPr>
              <p:cNvSpPr txBox="1"/>
              <p:nvPr/>
            </p:nvSpPr>
            <p:spPr>
              <a:xfrm>
                <a:off x="3791606" y="1477024"/>
                <a:ext cx="1560788" cy="56534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𝑜</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m:t>
                              </m:r>
                            </m:sub>
                          </m:sSub>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𝑜</m:t>
                              </m:r>
                            </m:sub>
                          </m:sSub>
                        </m:den>
                      </m:f>
                      <m:r>
                        <a:rPr lang="en-US" b="0" i="1" smtClean="0">
                          <a:latin typeface="Cambria Math" panose="02040503050406030204" pitchFamily="18" charset="0"/>
                        </a:rPr>
                        <m:t>=</m:t>
                      </m:r>
                      <m:f>
                        <m:fPr>
                          <m:ctrlPr>
                            <a:rPr lang="en-US" i="1" smtClean="0">
                              <a:latin typeface="Cambria Math" panose="02040503050406030204" pitchFamily="18" charset="0"/>
                            </a:rPr>
                          </m:ctrlPr>
                        </m:fPr>
                        <m:num>
                          <m:sSub>
                            <m:sSubPr>
                              <m:ctrlPr>
                                <a:rPr lang="en-US" i="1">
                                  <a:latin typeface="Cambria Math" panose="02040503050406030204" pitchFamily="18" charset="0"/>
                                </a:rPr>
                              </m:ctrlPr>
                            </m:sSubPr>
                            <m:e>
                              <m:r>
                                <a:rPr lang="en-US" b="0" i="1" smtClean="0">
                                  <a:latin typeface="Cambria Math" panose="02040503050406030204" pitchFamily="18" charset="0"/>
                                </a:rPr>
                                <m:t>𝑃𝑉</m:t>
                              </m:r>
                            </m:e>
                            <m:sub>
                              <m:r>
                                <a:rPr lang="en-US" b="0" i="1" smtClean="0">
                                  <a:latin typeface="Cambria Math" panose="02040503050406030204" pitchFamily="18" charset="0"/>
                                </a:rPr>
                                <m:t>𝑜</m:t>
                              </m:r>
                            </m:sub>
                          </m:sSub>
                        </m:num>
                        <m:den>
                          <m:r>
                            <a:rPr lang="en-US" b="0" i="1" smtClean="0">
                              <a:latin typeface="Cambria Math" panose="02040503050406030204" pitchFamily="18" charset="0"/>
                            </a:rPr>
                            <m:t>𝑇</m:t>
                          </m:r>
                        </m:den>
                      </m:f>
                    </m:oMath>
                  </m:oMathPara>
                </a14:m>
                <a:endParaRPr lang="en-US" dirty="0"/>
              </a:p>
            </p:txBody>
          </p:sp>
        </mc:Choice>
        <mc:Fallback xmlns="">
          <p:sp>
            <p:nvSpPr>
              <p:cNvPr id="55" name="TextBox 54">
                <a:extLst>
                  <a:ext uri="{FF2B5EF4-FFF2-40B4-BE49-F238E27FC236}">
                    <a16:creationId xmlns:a16="http://schemas.microsoft.com/office/drawing/2014/main" id="{35C8B3ED-A008-496C-BB76-DCF548E52058}"/>
                  </a:ext>
                </a:extLst>
              </p:cNvPr>
              <p:cNvSpPr txBox="1">
                <a:spLocks noRot="1" noChangeAspect="1" noMove="1" noResize="1" noEditPoints="1" noAdjustHandles="1" noChangeArrowheads="1" noChangeShapeType="1" noTextEdit="1"/>
              </p:cNvSpPr>
              <p:nvPr/>
            </p:nvSpPr>
            <p:spPr>
              <a:xfrm>
                <a:off x="3791606" y="1477024"/>
                <a:ext cx="1560788" cy="565348"/>
              </a:xfrm>
              <a:prstGeom prst="rect">
                <a:avLst/>
              </a:prstGeom>
              <a:blipFill>
                <a:blip r:embed="rId9"/>
                <a:stretch>
                  <a:fillRect/>
                </a:stretch>
              </a:blipFill>
            </p:spPr>
            <p:txBody>
              <a:bodyPr/>
              <a:lstStyle/>
              <a:p>
                <a:r>
                  <a:rPr lang="en-US">
                    <a:noFill/>
                  </a:rPr>
                  <a:t> </a:t>
                </a:r>
              </a:p>
            </p:txBody>
          </p:sp>
        </mc:Fallback>
      </mc:AlternateContent>
      <p:grpSp>
        <p:nvGrpSpPr>
          <p:cNvPr id="56" name="Group 55">
            <a:extLst>
              <a:ext uri="{FF2B5EF4-FFF2-40B4-BE49-F238E27FC236}">
                <a16:creationId xmlns:a16="http://schemas.microsoft.com/office/drawing/2014/main" id="{3AD7A088-9EA3-4F1E-B6D3-6D4B1E005D96}"/>
              </a:ext>
            </a:extLst>
          </p:cNvPr>
          <p:cNvGrpSpPr/>
          <p:nvPr/>
        </p:nvGrpSpPr>
        <p:grpSpPr>
          <a:xfrm>
            <a:off x="4235847" y="1446007"/>
            <a:ext cx="933236" cy="266700"/>
            <a:chOff x="4444340" y="1452073"/>
            <a:chExt cx="933236" cy="266700"/>
          </a:xfrm>
        </p:grpSpPr>
        <p:cxnSp>
          <p:nvCxnSpPr>
            <p:cNvPr id="57" name="Straight Connector 56">
              <a:extLst>
                <a:ext uri="{FF2B5EF4-FFF2-40B4-BE49-F238E27FC236}">
                  <a16:creationId xmlns:a16="http://schemas.microsoft.com/office/drawing/2014/main" id="{EFC5D2B6-637C-4931-8538-6FE669203D88}"/>
                </a:ext>
              </a:extLst>
            </p:cNvPr>
            <p:cNvCxnSpPr/>
            <p:nvPr/>
          </p:nvCxnSpPr>
          <p:spPr>
            <a:xfrm flipH="1">
              <a:off x="4444340" y="1452073"/>
              <a:ext cx="304800" cy="2667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043D6D0-18C2-44DE-8AC0-49D11B51F0D3}"/>
                </a:ext>
              </a:extLst>
            </p:cNvPr>
            <p:cNvCxnSpPr/>
            <p:nvPr/>
          </p:nvCxnSpPr>
          <p:spPr>
            <a:xfrm flipH="1">
              <a:off x="5072776" y="1452073"/>
              <a:ext cx="304800" cy="2667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65" name="TextBox 64">
                <a:extLst>
                  <a:ext uri="{FF2B5EF4-FFF2-40B4-BE49-F238E27FC236}">
                    <a16:creationId xmlns:a16="http://schemas.microsoft.com/office/drawing/2014/main" id="{35280754-CDA6-4CA8-A046-52C7915D1641}"/>
                  </a:ext>
                </a:extLst>
              </p:cNvPr>
              <p:cNvSpPr txBox="1"/>
              <p:nvPr/>
            </p:nvSpPr>
            <p:spPr>
              <a:xfrm>
                <a:off x="3715406" y="2951481"/>
                <a:ext cx="1770994" cy="56534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𝑜</m:t>
                              </m:r>
                            </m:sub>
                          </m:sSub>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𝑜</m:t>
                              </m:r>
                            </m:sub>
                          </m:sSub>
                        </m:den>
                      </m:f>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𝑃</m:t>
                          </m:r>
                        </m:num>
                        <m:den>
                          <m:r>
                            <a:rPr lang="en-US" b="0" i="1" smtClean="0">
                              <a:latin typeface="Cambria Math" panose="02040503050406030204" pitchFamily="18" charset="0"/>
                            </a:rPr>
                            <m:t>𝑇</m:t>
                          </m:r>
                        </m:den>
                      </m:f>
                    </m:oMath>
                  </m:oMathPara>
                </a14:m>
                <a:endParaRPr lang="en-US" dirty="0"/>
              </a:p>
            </p:txBody>
          </p:sp>
        </mc:Choice>
        <mc:Fallback xmlns="">
          <p:sp>
            <p:nvSpPr>
              <p:cNvPr id="65" name="TextBox 64">
                <a:extLst>
                  <a:ext uri="{FF2B5EF4-FFF2-40B4-BE49-F238E27FC236}">
                    <a16:creationId xmlns:a16="http://schemas.microsoft.com/office/drawing/2014/main" id="{35280754-CDA6-4CA8-A046-52C7915D1641}"/>
                  </a:ext>
                </a:extLst>
              </p:cNvPr>
              <p:cNvSpPr txBox="1">
                <a:spLocks noRot="1" noChangeAspect="1" noMove="1" noResize="1" noEditPoints="1" noAdjustHandles="1" noChangeArrowheads="1" noChangeShapeType="1" noTextEdit="1"/>
              </p:cNvSpPr>
              <p:nvPr/>
            </p:nvSpPr>
            <p:spPr>
              <a:xfrm>
                <a:off x="3715406" y="2951481"/>
                <a:ext cx="1770994" cy="565348"/>
              </a:xfrm>
              <a:prstGeom prst="rect">
                <a:avLst/>
              </a:prstGeom>
              <a:blipFill>
                <a:blip r:embed="rId10"/>
                <a:stretch>
                  <a:fillRect/>
                </a:stretch>
              </a:blipFill>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fill="hold" grpId="0" nodeType="withEffect">
                                  <p:stCondLst>
                                    <p:cond delay="0"/>
                                  </p:stCondLst>
                                  <p:childTnLst>
                                    <p:animMotion origin="layout" path="M 0.00521 -0.00485 L 0.11511 -0.003 L 0.05591 0.13599 L -0.05955 0.08164 L 0.01094 -0.03677 L 0.1165 0.07031 L 0.0066 0.00833 " pathEditMode="relative" ptsTypes="AAAAAAA">
                                      <p:cBhvr>
                                        <p:cTn id="6" dur="3000" fill="hold"/>
                                        <p:tgtEl>
                                          <p:spTgt spid="12"/>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8" dur="3000" fill="hold"/>
                                        <p:tgtEl>
                                          <p:spTgt spid="13"/>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10" dur="3000" fill="hold"/>
                                        <p:tgtEl>
                                          <p:spTgt spid="14"/>
                                        </p:tgtEl>
                                        <p:attrNameLst>
                                          <p:attrName>ppt_x</p:attrName>
                                          <p:attrName>ppt_y</p:attrName>
                                        </p:attrNameLst>
                                      </p:cBhvr>
                                      <p:rCtr x="800" y="6200"/>
                                    </p:animMotion>
                                  </p:childTnLst>
                                </p:cTn>
                              </p:par>
                              <p:par>
                                <p:cTn id="1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12" dur="3000" fill="hold"/>
                                        <p:tgtEl>
                                          <p:spTgt spid="15"/>
                                        </p:tgtEl>
                                        <p:attrNameLst>
                                          <p:attrName>ppt_x</p:attrName>
                                          <p:attrName>ppt_y</p:attrName>
                                        </p:attrNameLst>
                                      </p:cBhvr>
                                      <p:rCtr x="2800" y="1500"/>
                                    </p:animMotion>
                                  </p:childTnLst>
                                </p:cTn>
                              </p:par>
                              <p:par>
                                <p:cTn id="1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14" dur="5000" fill="hold"/>
                                        <p:tgtEl>
                                          <p:spTgt spid="16"/>
                                        </p:tgtEl>
                                        <p:attrNameLst>
                                          <p:attrName>ppt_x</p:attrName>
                                          <p:attrName>ppt_y</p:attrName>
                                        </p:attrNameLst>
                                      </p:cBhvr>
                                      <p:rCtr x="-100" y="6200"/>
                                    </p:animMotion>
                                  </p:childTnLst>
                                </p:cTn>
                              </p:par>
                              <p:par>
                                <p:cTn id="1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16" dur="5000" fill="hold"/>
                                        <p:tgtEl>
                                          <p:spTgt spid="17"/>
                                        </p:tgtEl>
                                        <p:attrNameLst>
                                          <p:attrName>ppt_x</p:attrName>
                                          <p:attrName>ppt_y</p:attrName>
                                        </p:attrNameLst>
                                      </p:cBhvr>
                                      <p:rCtr x="2900" y="500"/>
                                    </p:animMotion>
                                  </p:childTnLst>
                                </p:cTn>
                              </p:par>
                              <p:par>
                                <p:cTn id="1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18" dur="5000" fill="hold"/>
                                        <p:tgtEl>
                                          <p:spTgt spid="18"/>
                                        </p:tgtEl>
                                        <p:attrNameLst>
                                          <p:attrName>ppt_x</p:attrName>
                                          <p:attrName>ppt_y</p:attrName>
                                        </p:attrNameLst>
                                      </p:cBhvr>
                                      <p:rCtr x="-600" y="6200"/>
                                    </p:animMotion>
                                  </p:childTnLst>
                                </p:cTn>
                              </p:par>
                              <p:par>
                                <p:cTn id="1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20" dur="5000" fill="hold"/>
                                        <p:tgtEl>
                                          <p:spTgt spid="19"/>
                                        </p:tgtEl>
                                        <p:attrNameLst>
                                          <p:attrName>ppt_x</p:attrName>
                                          <p:attrName>ppt_y</p:attrName>
                                        </p:attrNameLst>
                                      </p:cBhvr>
                                      <p:rCtr x="3100" y="1600"/>
                                    </p:animMotion>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52"/>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wipe(down)">
                                      <p:cBhvr>
                                        <p:cTn id="41" dur="5000"/>
                                        <p:tgtEl>
                                          <p:spTgt spid="20"/>
                                        </p:tgtEl>
                                      </p:cBhvr>
                                    </p:animEffect>
                                  </p:childTnLst>
                                </p:cTn>
                              </p:par>
                            </p:childTnLst>
                          </p:cTn>
                        </p:par>
                        <p:par>
                          <p:cTn id="42" fill="hold">
                            <p:stCondLst>
                              <p:cond delay="5000"/>
                            </p:stCondLst>
                            <p:childTnLst>
                              <p:par>
                                <p:cTn id="43" presetID="1" presetClass="exit" presetSubtype="0" fill="hold" nodeType="afterEffect">
                                  <p:stCondLst>
                                    <p:cond delay="0"/>
                                  </p:stCondLst>
                                  <p:childTnLst>
                                    <p:set>
                                      <p:cBhvr>
                                        <p:cTn id="44" dur="1" fill="hold">
                                          <p:stCondLst>
                                            <p:cond delay="0"/>
                                          </p:stCondLst>
                                        </p:cTn>
                                        <p:tgtEl>
                                          <p:spTgt spid="12"/>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13"/>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14"/>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15"/>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16"/>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17"/>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18"/>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19"/>
                                        </p:tgtEl>
                                        <p:attrNameLst>
                                          <p:attrName>style.visibility</p:attrName>
                                        </p:attrNameLst>
                                      </p:cBhvr>
                                      <p:to>
                                        <p:strVal val="hidden"/>
                                      </p:to>
                                    </p:set>
                                  </p:childTnLst>
                                </p:cTn>
                              </p:par>
                              <p:par>
                                <p:cTn id="59" presetID="1" presetClass="entr" presetSubtype="0" fill="hold" grpId="1" nodeType="withEffect">
                                  <p:stCondLst>
                                    <p:cond delay="0"/>
                                  </p:stCondLst>
                                  <p:childTnLst>
                                    <p:set>
                                      <p:cBhvr>
                                        <p:cTn id="60" dur="1" fill="hold">
                                          <p:stCondLst>
                                            <p:cond delay="0"/>
                                          </p:stCondLst>
                                        </p:cTn>
                                        <p:tgtEl>
                                          <p:spTgt spid="29"/>
                                        </p:tgtEl>
                                        <p:attrNameLst>
                                          <p:attrName>style.visibility</p:attrName>
                                        </p:attrNameLst>
                                      </p:cBhvr>
                                      <p:to>
                                        <p:strVal val="visible"/>
                                      </p:to>
                                    </p:set>
                                  </p:childTnLst>
                                </p:cTn>
                              </p:par>
                              <p:par>
                                <p:cTn id="61" presetID="1" presetClass="entr" presetSubtype="0" fill="hold" grpId="1" nodeType="withEffect">
                                  <p:stCondLst>
                                    <p:cond delay="0"/>
                                  </p:stCondLst>
                                  <p:childTnLst>
                                    <p:set>
                                      <p:cBhvr>
                                        <p:cTn id="62" dur="1" fill="hold">
                                          <p:stCondLst>
                                            <p:cond delay="0"/>
                                          </p:stCondLst>
                                        </p:cTn>
                                        <p:tgtEl>
                                          <p:spTgt spid="30"/>
                                        </p:tgtEl>
                                        <p:attrNameLst>
                                          <p:attrName>style.visibility</p:attrName>
                                        </p:attrNameLst>
                                      </p:cBhvr>
                                      <p:to>
                                        <p:strVal val="visible"/>
                                      </p:to>
                                    </p:set>
                                  </p:childTnLst>
                                </p:cTn>
                              </p:par>
                              <p:par>
                                <p:cTn id="63" presetID="1" presetClass="entr" presetSubtype="0" fill="hold" grpId="1" nodeType="with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par>
                                <p:cTn id="65" presetID="1" presetClass="entr" presetSubtype="0" fill="hold" grpId="1" nodeType="withEffect">
                                  <p:stCondLst>
                                    <p:cond delay="0"/>
                                  </p:stCondLst>
                                  <p:childTnLst>
                                    <p:set>
                                      <p:cBhvr>
                                        <p:cTn id="66" dur="1" fill="hold">
                                          <p:stCondLst>
                                            <p:cond delay="0"/>
                                          </p:stCondLst>
                                        </p:cTn>
                                        <p:tgtEl>
                                          <p:spTgt spid="32"/>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34"/>
                                        </p:tgtEl>
                                        <p:attrNameLst>
                                          <p:attrName>style.visibility</p:attrName>
                                        </p:attrNameLst>
                                      </p:cBhvr>
                                      <p:to>
                                        <p:strVal val="visible"/>
                                      </p:to>
                                    </p:set>
                                  </p:childTnLst>
                                </p:cTn>
                              </p:par>
                              <p:par>
                                <p:cTn id="71" presetID="1" presetClass="entr" presetSubtype="0" fill="hold" grpId="1" nodeType="withEffect">
                                  <p:stCondLst>
                                    <p:cond delay="0"/>
                                  </p:stCondLst>
                                  <p:childTnLst>
                                    <p:set>
                                      <p:cBhvr>
                                        <p:cTn id="72" dur="1" fill="hold">
                                          <p:stCondLst>
                                            <p:cond delay="0"/>
                                          </p:stCondLst>
                                        </p:cTn>
                                        <p:tgtEl>
                                          <p:spTgt spid="35"/>
                                        </p:tgtEl>
                                        <p:attrNameLst>
                                          <p:attrName>style.visibility</p:attrName>
                                        </p:attrNameLst>
                                      </p:cBhvr>
                                      <p:to>
                                        <p:strVal val="visible"/>
                                      </p:to>
                                    </p:set>
                                  </p:childTnLst>
                                </p:cTn>
                              </p:par>
                              <p:par>
                                <p:cTn id="73" presetID="1" presetClass="entr" presetSubtype="0" fill="hold" grpId="1" nodeType="withEffect">
                                  <p:stCondLst>
                                    <p:cond delay="0"/>
                                  </p:stCondLst>
                                  <p:childTnLst>
                                    <p:set>
                                      <p:cBhvr>
                                        <p:cTn id="74" dur="1" fill="hold">
                                          <p:stCondLst>
                                            <p:cond delay="0"/>
                                          </p:stCondLst>
                                        </p:cTn>
                                        <p:tgtEl>
                                          <p:spTgt spid="36"/>
                                        </p:tgtEl>
                                        <p:attrNameLst>
                                          <p:attrName>style.visibility</p:attrName>
                                        </p:attrNameLst>
                                      </p:cBhvr>
                                      <p:to>
                                        <p:strVal val="visible"/>
                                      </p:to>
                                    </p:set>
                                  </p:childTnLst>
                                </p:cTn>
                              </p:par>
                              <p:par>
                                <p:cTn id="75" presetID="0" presetClass="path" presetSubtype="0" repeatCount="indefinite" fill="hold" grpId="0" nodeType="withEffect">
                                  <p:stCondLst>
                                    <p:cond delay="0"/>
                                  </p:stCondLst>
                                  <p:childTnLst>
                                    <p:animMotion origin="layout" path="M 0.00521 -0.00485 L 0.11511 -0.003 L 0.05591 0.13599 L -0.05955 0.08164 L 0.01094 -0.03677 L 0.1165 0.07031 L 0.0066 0.00833 " pathEditMode="relative" ptsTypes="AAAAAAA">
                                      <p:cBhvr>
                                        <p:cTn id="76" dur="1000" fill="hold"/>
                                        <p:tgtEl>
                                          <p:spTgt spid="29"/>
                                        </p:tgtEl>
                                        <p:attrNameLst>
                                          <p:attrName>ppt_x</p:attrName>
                                          <p:attrName>ppt_y</p:attrName>
                                        </p:attrNameLst>
                                      </p:cBhvr>
                                    </p:animMotion>
                                  </p:childTnLst>
                                </p:cTn>
                              </p:par>
                              <p:par>
                                <p:cTn id="7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78" dur="1000" fill="hold"/>
                                        <p:tgtEl>
                                          <p:spTgt spid="30"/>
                                        </p:tgtEl>
                                        <p:attrNameLst>
                                          <p:attrName>ppt_x</p:attrName>
                                          <p:attrName>ppt_y</p:attrName>
                                        </p:attrNameLst>
                                      </p:cBhvr>
                                    </p:animMotion>
                                  </p:childTnLst>
                                </p:cTn>
                              </p:par>
                              <p:par>
                                <p:cTn id="7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80" dur="1000" fill="hold"/>
                                        <p:tgtEl>
                                          <p:spTgt spid="31"/>
                                        </p:tgtEl>
                                        <p:attrNameLst>
                                          <p:attrName>ppt_x</p:attrName>
                                          <p:attrName>ppt_y</p:attrName>
                                        </p:attrNameLst>
                                      </p:cBhvr>
                                      <p:rCtr x="800" y="6200"/>
                                    </p:animMotion>
                                  </p:childTnLst>
                                </p:cTn>
                              </p:par>
                              <p:par>
                                <p:cTn id="8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82" dur="1000" fill="hold"/>
                                        <p:tgtEl>
                                          <p:spTgt spid="32"/>
                                        </p:tgtEl>
                                        <p:attrNameLst>
                                          <p:attrName>ppt_x</p:attrName>
                                          <p:attrName>ppt_y</p:attrName>
                                        </p:attrNameLst>
                                      </p:cBhvr>
                                      <p:rCtr x="2800" y="1500"/>
                                    </p:animMotion>
                                  </p:childTnLst>
                                </p:cTn>
                              </p:par>
                              <p:par>
                                <p:cTn id="8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84" dur="1000" fill="hold"/>
                                        <p:tgtEl>
                                          <p:spTgt spid="33"/>
                                        </p:tgtEl>
                                        <p:attrNameLst>
                                          <p:attrName>ppt_x</p:attrName>
                                          <p:attrName>ppt_y</p:attrName>
                                        </p:attrNameLst>
                                      </p:cBhvr>
                                      <p:rCtr x="-100" y="6200"/>
                                    </p:animMotion>
                                  </p:childTnLst>
                                </p:cTn>
                              </p:par>
                              <p:par>
                                <p:cTn id="8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86" dur="1000" fill="hold"/>
                                        <p:tgtEl>
                                          <p:spTgt spid="34"/>
                                        </p:tgtEl>
                                        <p:attrNameLst>
                                          <p:attrName>ppt_x</p:attrName>
                                          <p:attrName>ppt_y</p:attrName>
                                        </p:attrNameLst>
                                      </p:cBhvr>
                                      <p:rCtr x="2900" y="500"/>
                                    </p:animMotion>
                                  </p:childTnLst>
                                </p:cTn>
                              </p:par>
                              <p:par>
                                <p:cTn id="8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88" dur="1000" fill="hold"/>
                                        <p:tgtEl>
                                          <p:spTgt spid="35"/>
                                        </p:tgtEl>
                                        <p:attrNameLst>
                                          <p:attrName>ppt_x</p:attrName>
                                          <p:attrName>ppt_y</p:attrName>
                                        </p:attrNameLst>
                                      </p:cBhvr>
                                      <p:rCtr x="-600" y="6200"/>
                                    </p:animMotion>
                                  </p:childTnLst>
                                </p:cTn>
                              </p:par>
                              <p:par>
                                <p:cTn id="8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90" dur="1000" fill="hold"/>
                                        <p:tgtEl>
                                          <p:spTgt spid="36"/>
                                        </p:tgtEl>
                                        <p:attrNameLst>
                                          <p:attrName>ppt_x</p:attrName>
                                          <p:attrName>ppt_y</p:attrName>
                                        </p:attrNameLst>
                                      </p:cBhvr>
                                      <p:rCtr x="3100" y="1600"/>
                                    </p:animMotion>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5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6" grpId="0" animBg="1"/>
      <p:bldP spid="36" grpId="1" animBg="1"/>
      <p:bldP spid="54" grpId="0" animBg="1"/>
      <p:bldP spid="52" grpId="0"/>
      <p:bldP spid="55" grpId="0"/>
      <p:bldP spid="6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0">
            <a:extLst>
              <a:ext uri="{FF2B5EF4-FFF2-40B4-BE49-F238E27FC236}">
                <a16:creationId xmlns:a16="http://schemas.microsoft.com/office/drawing/2014/main" id="{189B1DE3-9B88-48E9-B693-E29D654D7E35}"/>
              </a:ext>
            </a:extLst>
          </p:cNvPr>
          <p:cNvGrpSpPr>
            <a:grpSpLocks/>
          </p:cNvGrpSpPr>
          <p:nvPr/>
        </p:nvGrpSpPr>
        <p:grpSpPr bwMode="auto">
          <a:xfrm>
            <a:off x="5562600" y="152400"/>
            <a:ext cx="3352800" cy="3581400"/>
            <a:chOff x="3810000" y="4114800"/>
            <a:chExt cx="5105400" cy="2186152"/>
          </a:xfrm>
        </p:grpSpPr>
        <p:sp>
          <p:nvSpPr>
            <p:cNvPr id="3" name="Rectangle 2">
              <a:extLst>
                <a:ext uri="{FF2B5EF4-FFF2-40B4-BE49-F238E27FC236}">
                  <a16:creationId xmlns:a16="http://schemas.microsoft.com/office/drawing/2014/main" id="{983DEA4C-E4C0-4C48-96DC-76757321080E}"/>
                </a:ext>
              </a:extLst>
            </p:cNvPr>
            <p:cNvSpPr/>
            <p:nvPr/>
          </p:nvSpPr>
          <p:spPr>
            <a:xfrm>
              <a:off x="3810000" y="4114800"/>
              <a:ext cx="5105400" cy="218615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Rectangle 77">
              <a:extLst>
                <a:ext uri="{FF2B5EF4-FFF2-40B4-BE49-F238E27FC236}">
                  <a16:creationId xmlns:a16="http://schemas.microsoft.com/office/drawing/2014/main" id="{A255CDAC-1339-42A3-B133-CBFE95CA643B}"/>
                </a:ext>
              </a:extLst>
            </p:cNvPr>
            <p:cNvSpPr>
              <a:spLocks noChangeArrowheads="1"/>
            </p:cNvSpPr>
            <p:nvPr/>
          </p:nvSpPr>
          <p:spPr bwMode="auto">
            <a:xfrm>
              <a:off x="3962400" y="4191000"/>
              <a:ext cx="4953000" cy="1324501"/>
            </a:xfrm>
            <a:prstGeom prst="rect">
              <a:avLst/>
            </a:prstGeom>
            <a:noFill/>
            <a:ln w="9525">
              <a:noFill/>
              <a:miter lim="800000"/>
              <a:headEnd/>
              <a:tailEnd/>
            </a:ln>
          </p:spPr>
          <p:txBody>
            <a:bodyPr>
              <a:spAutoFit/>
            </a:bodyPr>
            <a:lstStyle/>
            <a:p>
              <a:r>
                <a:rPr lang="en-US" b="1" u="sng">
                  <a:latin typeface="Calibri" pitchFamily="34" charset="0"/>
                </a:rPr>
                <a:t>Example: T002: Q#</a:t>
              </a:r>
              <a:r>
                <a:rPr lang="en-US" b="1">
                  <a:latin typeface="Calibri" pitchFamily="34" charset="0"/>
                </a:rPr>
                <a:t>11)</a:t>
              </a:r>
              <a:r>
                <a:rPr lang="en-US">
                  <a:latin typeface="Calibri" pitchFamily="34" charset="0"/>
                </a:rPr>
                <a:t> In a constant-volume gas thermometer, the pressure is 0.019 atm at 100 degrees Celsius. Find the temperature when the  pressure is 0.027 atm</a:t>
              </a:r>
              <a:r>
                <a:rPr lang="en-US" b="1">
                  <a:latin typeface="Calibri" pitchFamily="34" charset="0"/>
                </a:rPr>
                <a:t>. (Ans:  257</a:t>
              </a:r>
              <a:r>
                <a:rPr lang="en-US" b="1" baseline="30000">
                  <a:latin typeface="Calibri" pitchFamily="34" charset="0"/>
                </a:rPr>
                <a:t>0</a:t>
              </a:r>
              <a:r>
                <a:rPr lang="en-US" b="1">
                  <a:latin typeface="Calibri" pitchFamily="34" charset="0"/>
                </a:rPr>
                <a:t>C).</a:t>
              </a:r>
              <a:r>
                <a:rPr lang="en-US">
                  <a:latin typeface="Calibri" pitchFamily="34" charset="0"/>
                </a:rPr>
                <a:t> </a:t>
              </a:r>
            </a:p>
          </p:txBody>
        </p:sp>
        <p:sp>
          <p:nvSpPr>
            <p:cNvPr id="5" name="TextBox 78">
              <a:extLst>
                <a:ext uri="{FF2B5EF4-FFF2-40B4-BE49-F238E27FC236}">
                  <a16:creationId xmlns:a16="http://schemas.microsoft.com/office/drawing/2014/main" id="{5382B1F6-1CB9-42A4-923C-872010EC429E}"/>
                </a:ext>
              </a:extLst>
            </p:cNvPr>
            <p:cNvSpPr txBox="1">
              <a:spLocks noChangeArrowheads="1"/>
            </p:cNvSpPr>
            <p:nvPr/>
          </p:nvSpPr>
          <p:spPr bwMode="auto">
            <a:xfrm>
              <a:off x="5029200" y="5486400"/>
              <a:ext cx="2467342" cy="646331"/>
            </a:xfrm>
            <a:prstGeom prst="rect">
              <a:avLst/>
            </a:prstGeom>
            <a:noFill/>
            <a:ln w="9525">
              <a:noFill/>
              <a:miter lim="800000"/>
              <a:headEnd/>
              <a:tailEnd/>
            </a:ln>
          </p:spPr>
          <p:txBody>
            <a:bodyPr wrap="none">
              <a:spAutoFit/>
            </a:bodyPr>
            <a:lstStyle/>
            <a:p>
              <a:r>
                <a:rPr lang="en-US" i="1">
                  <a:latin typeface="Calibri" pitchFamily="34" charset="0"/>
                </a:rPr>
                <a:t>P</a:t>
              </a:r>
              <a:r>
                <a:rPr lang="en-US" i="1" baseline="-25000">
                  <a:latin typeface="Calibri" pitchFamily="34" charset="0"/>
                </a:rPr>
                <a:t>i</a:t>
              </a:r>
              <a:r>
                <a:rPr lang="en-US" i="1">
                  <a:latin typeface="Calibri" pitchFamily="34" charset="0"/>
                </a:rPr>
                <a:t> = 0.019 atm, T</a:t>
              </a:r>
              <a:r>
                <a:rPr lang="en-US" i="1" baseline="-25000">
                  <a:latin typeface="Calibri" pitchFamily="34" charset="0"/>
                </a:rPr>
                <a:t>i</a:t>
              </a:r>
              <a:r>
                <a:rPr lang="en-US" i="1">
                  <a:latin typeface="Calibri" pitchFamily="34" charset="0"/>
                </a:rPr>
                <a:t> = 100C</a:t>
              </a:r>
            </a:p>
            <a:p>
              <a:r>
                <a:rPr lang="en-US" i="1">
                  <a:latin typeface="Calibri" pitchFamily="34" charset="0"/>
                </a:rPr>
                <a:t>P</a:t>
              </a:r>
              <a:r>
                <a:rPr lang="en-US" i="1" baseline="-25000">
                  <a:latin typeface="Calibri" pitchFamily="34" charset="0"/>
                </a:rPr>
                <a:t>f</a:t>
              </a:r>
              <a:r>
                <a:rPr lang="en-US" i="1">
                  <a:latin typeface="Calibri" pitchFamily="34" charset="0"/>
                </a:rPr>
                <a:t> = 0.027 atm, T</a:t>
              </a:r>
              <a:r>
                <a:rPr lang="en-US" i="1" baseline="-25000">
                  <a:latin typeface="Calibri" pitchFamily="34" charset="0"/>
                </a:rPr>
                <a:t>f</a:t>
              </a:r>
              <a:r>
                <a:rPr lang="en-US" i="1">
                  <a:latin typeface="Calibri" pitchFamily="34" charset="0"/>
                </a:rPr>
                <a:t> = ?</a:t>
              </a:r>
            </a:p>
          </p:txBody>
        </p:sp>
      </p:grpSp>
    </p:spTree>
    <p:extLst>
      <p:ext uri="{BB962C8B-B14F-4D97-AF65-F5344CB8AC3E}">
        <p14:creationId xmlns:p14="http://schemas.microsoft.com/office/powerpoint/2010/main" val="2164605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p:txBody>
          <a:bodyPr/>
          <a:lstStyle/>
          <a:p>
            <a:r>
              <a:rPr lang="en-US" dirty="0">
                <a:latin typeface="Comic Sans MS" pitchFamily="66" charset="0"/>
              </a:rPr>
              <a:t>Lecture 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228600" y="46038"/>
            <a:ext cx="8610600" cy="1020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19.4: Pressure Temperature and RMS speed</a:t>
            </a:r>
            <a:endParaRPr lang="en-US" sz="2800" b="1" u="sng" dirty="0">
              <a:solidFill>
                <a:srgbClr val="00B0F0"/>
              </a:solidFill>
              <a:latin typeface="+mj-lt"/>
              <a:ea typeface="+mj-ea"/>
              <a:cs typeface="+mj-cs"/>
            </a:endParaRPr>
          </a:p>
        </p:txBody>
      </p:sp>
      <p:grpSp>
        <p:nvGrpSpPr>
          <p:cNvPr id="8210" name="Group 43"/>
          <p:cNvGrpSpPr>
            <a:grpSpLocks/>
          </p:cNvGrpSpPr>
          <p:nvPr/>
        </p:nvGrpSpPr>
        <p:grpSpPr bwMode="auto">
          <a:xfrm>
            <a:off x="228600" y="1066800"/>
            <a:ext cx="2286000" cy="2514600"/>
            <a:chOff x="5257800" y="1905000"/>
            <a:chExt cx="2286000" cy="2514600"/>
          </a:xfrm>
        </p:grpSpPr>
        <p:sp>
          <p:nvSpPr>
            <p:cNvPr id="45" name="Rectangle 44"/>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45"/>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46"/>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8211" name="Group 47"/>
          <p:cNvGrpSpPr>
            <a:grpSpLocks/>
          </p:cNvGrpSpPr>
          <p:nvPr/>
        </p:nvGrpSpPr>
        <p:grpSpPr bwMode="auto">
          <a:xfrm>
            <a:off x="533400" y="1219200"/>
            <a:ext cx="1676400" cy="838200"/>
            <a:chOff x="5562600" y="2057400"/>
            <a:chExt cx="1676400" cy="838200"/>
          </a:xfrm>
        </p:grpSpPr>
        <p:sp>
          <p:nvSpPr>
            <p:cNvPr id="49" name="Rectangle 48"/>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0" name="Rectangle 49"/>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0" name="Oval 59"/>
          <p:cNvSpPr/>
          <p:nvPr/>
        </p:nvSpPr>
        <p:spPr>
          <a:xfrm>
            <a:off x="547688"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2" name="Rectangle 61"/>
          <p:cNvSpPr/>
          <p:nvPr/>
        </p:nvSpPr>
        <p:spPr>
          <a:xfrm>
            <a:off x="228600" y="3276600"/>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8" name="Rectangle 87"/>
          <p:cNvSpPr/>
          <p:nvPr/>
        </p:nvSpPr>
        <p:spPr>
          <a:xfrm>
            <a:off x="762000" y="1219200"/>
            <a:ext cx="3048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8215" name="Group 62"/>
          <p:cNvGrpSpPr>
            <a:grpSpLocks/>
          </p:cNvGrpSpPr>
          <p:nvPr/>
        </p:nvGrpSpPr>
        <p:grpSpPr bwMode="auto">
          <a:xfrm>
            <a:off x="417513" y="2001838"/>
            <a:ext cx="457200" cy="368300"/>
            <a:chOff x="3429000" y="2029264"/>
            <a:chExt cx="457200" cy="369332"/>
          </a:xfrm>
        </p:grpSpPr>
        <p:cxnSp>
          <p:nvCxnSpPr>
            <p:cNvPr id="48" name="Straight Arrow Connector 47"/>
            <p:cNvCxnSpPr/>
            <p:nvPr/>
          </p:nvCxnSpPr>
          <p:spPr>
            <a:xfrm>
              <a:off x="3429000" y="2285567"/>
              <a:ext cx="457200" cy="15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243" name="TextBox 50"/>
            <p:cNvSpPr txBox="1">
              <a:spLocks noChangeArrowheads="1"/>
            </p:cNvSpPr>
            <p:nvPr/>
          </p:nvSpPr>
          <p:spPr bwMode="auto">
            <a:xfrm>
              <a:off x="3581400" y="2029264"/>
              <a:ext cx="288862" cy="369332"/>
            </a:xfrm>
            <a:prstGeom prst="rect">
              <a:avLst/>
            </a:prstGeom>
            <a:noFill/>
            <a:ln w="9525">
              <a:noFill/>
              <a:miter lim="800000"/>
              <a:headEnd/>
              <a:tailEnd/>
            </a:ln>
          </p:spPr>
          <p:txBody>
            <a:bodyPr wrap="none">
              <a:spAutoFit/>
            </a:bodyPr>
            <a:lstStyle/>
            <a:p>
              <a:r>
                <a:rPr lang="en-US" i="1">
                  <a:latin typeface="Calibri" pitchFamily="34" charset="0"/>
                </a:rPr>
                <a:t>v</a:t>
              </a:r>
            </a:p>
          </p:txBody>
        </p:sp>
      </p:grpSp>
      <p:grpSp>
        <p:nvGrpSpPr>
          <p:cNvPr id="8216" name="Group 64"/>
          <p:cNvGrpSpPr>
            <a:grpSpLocks/>
          </p:cNvGrpSpPr>
          <p:nvPr/>
        </p:nvGrpSpPr>
        <p:grpSpPr bwMode="auto">
          <a:xfrm flipH="1">
            <a:off x="1828800" y="1974850"/>
            <a:ext cx="457200" cy="369888"/>
            <a:chOff x="3429000" y="2029264"/>
            <a:chExt cx="457200" cy="369332"/>
          </a:xfrm>
        </p:grpSpPr>
        <p:cxnSp>
          <p:nvCxnSpPr>
            <p:cNvPr id="66" name="Straight Arrow Connector 65"/>
            <p:cNvCxnSpPr/>
            <p:nvPr/>
          </p:nvCxnSpPr>
          <p:spPr>
            <a:xfrm>
              <a:off x="3429000" y="2286052"/>
              <a:ext cx="457200" cy="15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241" name="TextBox 66"/>
            <p:cNvSpPr txBox="1">
              <a:spLocks noChangeArrowheads="1"/>
            </p:cNvSpPr>
            <p:nvPr/>
          </p:nvSpPr>
          <p:spPr bwMode="auto">
            <a:xfrm>
              <a:off x="3436272" y="2029264"/>
              <a:ext cx="357790" cy="369332"/>
            </a:xfrm>
            <a:prstGeom prst="rect">
              <a:avLst/>
            </a:prstGeom>
            <a:noFill/>
            <a:ln w="9525">
              <a:noFill/>
              <a:miter lim="800000"/>
              <a:headEnd/>
              <a:tailEnd/>
            </a:ln>
          </p:spPr>
          <p:txBody>
            <a:bodyPr wrap="none">
              <a:spAutoFit/>
            </a:bodyPr>
            <a:lstStyle/>
            <a:p>
              <a:r>
                <a:rPr lang="en-US" i="1">
                  <a:latin typeface="Calibri" pitchFamily="34" charset="0"/>
                </a:rPr>
                <a:t>-v</a:t>
              </a:r>
            </a:p>
          </p:txBody>
        </p:sp>
      </p:grpSp>
      <p:graphicFrame>
        <p:nvGraphicFramePr>
          <p:cNvPr id="10" name="Object 6"/>
          <p:cNvGraphicFramePr>
            <a:graphicFrameLocks noChangeAspect="1"/>
          </p:cNvGraphicFramePr>
          <p:nvPr/>
        </p:nvGraphicFramePr>
        <p:xfrm>
          <a:off x="2576513" y="973138"/>
          <a:ext cx="2806700" cy="311150"/>
        </p:xfrm>
        <a:graphic>
          <a:graphicData uri="http://schemas.openxmlformats.org/presentationml/2006/ole">
            <mc:AlternateContent xmlns:mc="http://schemas.openxmlformats.org/markup-compatibility/2006">
              <mc:Choice xmlns:v="urn:schemas-microsoft-com:vml" Requires="v">
                <p:oleObj spid="_x0000_s7183" name="معادلة" r:id="rId4" imgW="1968480" imgH="228600" progId="Equation.3">
                  <p:embed/>
                </p:oleObj>
              </mc:Choice>
              <mc:Fallback>
                <p:oleObj name="معادلة" r:id="rId4" imgW="1968480" imgH="228600" progId="Equation.3">
                  <p:embed/>
                  <p:pic>
                    <p:nvPicPr>
                      <p:cNvPr id="10" name="Object 6"/>
                      <p:cNvPicPr>
                        <a:picLocks noChangeAspect="1" noChangeArrowheads="1"/>
                      </p:cNvPicPr>
                      <p:nvPr/>
                    </p:nvPicPr>
                    <p:blipFill>
                      <a:blip r:embed="rId5"/>
                      <a:srcRect/>
                      <a:stretch>
                        <a:fillRect/>
                      </a:stretch>
                    </p:blipFill>
                    <p:spPr bwMode="auto">
                      <a:xfrm>
                        <a:off x="2576513" y="973138"/>
                        <a:ext cx="2806700" cy="311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Object 7"/>
          <p:cNvGraphicFramePr>
            <a:graphicFrameLocks noChangeAspect="1"/>
          </p:cNvGraphicFramePr>
          <p:nvPr/>
        </p:nvGraphicFramePr>
        <p:xfrm>
          <a:off x="2716213" y="1352550"/>
          <a:ext cx="2355850" cy="620713"/>
        </p:xfrm>
        <a:graphic>
          <a:graphicData uri="http://schemas.openxmlformats.org/presentationml/2006/ole">
            <mc:AlternateContent xmlns:mc="http://schemas.openxmlformats.org/markup-compatibility/2006">
              <mc:Choice xmlns:v="urn:schemas-microsoft-com:vml" Requires="v">
                <p:oleObj spid="_x0000_s7184" name="معادلة" r:id="rId6" imgW="1650960" imgH="457200" progId="Equation.3">
                  <p:embed/>
                </p:oleObj>
              </mc:Choice>
              <mc:Fallback>
                <p:oleObj name="معادلة" r:id="rId6" imgW="1650960" imgH="457200" progId="Equation.3">
                  <p:embed/>
                  <p:pic>
                    <p:nvPicPr>
                      <p:cNvPr id="2" name="Object 7"/>
                      <p:cNvPicPr>
                        <a:picLocks noChangeAspect="1" noChangeArrowheads="1"/>
                      </p:cNvPicPr>
                      <p:nvPr/>
                    </p:nvPicPr>
                    <p:blipFill>
                      <a:blip r:embed="rId7"/>
                      <a:srcRect/>
                      <a:stretch>
                        <a:fillRect/>
                      </a:stretch>
                    </p:blipFill>
                    <p:spPr bwMode="auto">
                      <a:xfrm>
                        <a:off x="2716213" y="1352550"/>
                        <a:ext cx="2355850" cy="620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217" name="Group 69"/>
          <p:cNvGrpSpPr>
            <a:grpSpLocks/>
          </p:cNvGrpSpPr>
          <p:nvPr/>
        </p:nvGrpSpPr>
        <p:grpSpPr bwMode="auto">
          <a:xfrm flipH="1">
            <a:off x="533400" y="2830513"/>
            <a:ext cx="1600200" cy="369887"/>
            <a:chOff x="3429000" y="2029264"/>
            <a:chExt cx="1600200" cy="369332"/>
          </a:xfrm>
        </p:grpSpPr>
        <p:cxnSp>
          <p:nvCxnSpPr>
            <p:cNvPr id="71" name="Straight Arrow Connector 70"/>
            <p:cNvCxnSpPr/>
            <p:nvPr/>
          </p:nvCxnSpPr>
          <p:spPr>
            <a:xfrm rot="10800000" flipH="1">
              <a:off x="3429000" y="2246425"/>
              <a:ext cx="1600200" cy="1586"/>
            </a:xfrm>
            <a:prstGeom prst="straightConnector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239" name="TextBox 71"/>
            <p:cNvSpPr txBox="1">
              <a:spLocks noChangeArrowheads="1"/>
            </p:cNvSpPr>
            <p:nvPr/>
          </p:nvSpPr>
          <p:spPr bwMode="auto">
            <a:xfrm>
              <a:off x="4029634" y="2029264"/>
              <a:ext cx="237566" cy="369332"/>
            </a:xfrm>
            <a:prstGeom prst="rect">
              <a:avLst/>
            </a:prstGeom>
            <a:noFill/>
            <a:ln w="9525">
              <a:noFill/>
              <a:miter lim="800000"/>
              <a:headEnd/>
              <a:tailEnd/>
            </a:ln>
          </p:spPr>
          <p:txBody>
            <a:bodyPr wrap="none">
              <a:spAutoFit/>
            </a:bodyPr>
            <a:lstStyle/>
            <a:p>
              <a:r>
                <a:rPr lang="en-US" i="1">
                  <a:latin typeface="Calibri" pitchFamily="34" charset="0"/>
                </a:rPr>
                <a:t>l</a:t>
              </a:r>
            </a:p>
          </p:txBody>
        </p:sp>
      </p:grpSp>
      <p:graphicFrame>
        <p:nvGraphicFramePr>
          <p:cNvPr id="3" name="Object 8"/>
          <p:cNvGraphicFramePr>
            <a:graphicFrameLocks noChangeAspect="1"/>
          </p:cNvGraphicFramePr>
          <p:nvPr/>
        </p:nvGraphicFramePr>
        <p:xfrm>
          <a:off x="2830513" y="2043113"/>
          <a:ext cx="2062162" cy="568325"/>
        </p:xfrm>
        <a:graphic>
          <a:graphicData uri="http://schemas.openxmlformats.org/presentationml/2006/ole">
            <mc:AlternateContent xmlns:mc="http://schemas.openxmlformats.org/markup-compatibility/2006">
              <mc:Choice xmlns:v="urn:schemas-microsoft-com:vml" Requires="v">
                <p:oleObj spid="_x0000_s7185" name="معادلة" r:id="rId8" imgW="1447560" imgH="419040" progId="Equation.3">
                  <p:embed/>
                </p:oleObj>
              </mc:Choice>
              <mc:Fallback>
                <p:oleObj name="معادلة" r:id="rId8" imgW="1447560" imgH="419040" progId="Equation.3">
                  <p:embed/>
                  <p:pic>
                    <p:nvPicPr>
                      <p:cNvPr id="3" name="Object 8"/>
                      <p:cNvPicPr>
                        <a:picLocks noChangeAspect="1" noChangeArrowheads="1"/>
                      </p:cNvPicPr>
                      <p:nvPr/>
                    </p:nvPicPr>
                    <p:blipFill>
                      <a:blip r:embed="rId9"/>
                      <a:srcRect/>
                      <a:stretch>
                        <a:fillRect/>
                      </a:stretch>
                    </p:blipFill>
                    <p:spPr bwMode="auto">
                      <a:xfrm>
                        <a:off x="2830513" y="2043113"/>
                        <a:ext cx="2062162"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9"/>
          <p:cNvGraphicFramePr>
            <a:graphicFrameLocks noChangeAspect="1"/>
          </p:cNvGraphicFramePr>
          <p:nvPr/>
        </p:nvGraphicFramePr>
        <p:xfrm>
          <a:off x="2917825" y="2947988"/>
          <a:ext cx="2192338" cy="328612"/>
        </p:xfrm>
        <a:graphic>
          <a:graphicData uri="http://schemas.openxmlformats.org/presentationml/2006/ole">
            <mc:AlternateContent xmlns:mc="http://schemas.openxmlformats.org/markup-compatibility/2006">
              <mc:Choice xmlns:v="urn:schemas-microsoft-com:vml" Requires="v">
                <p:oleObj spid="_x0000_s7186" name="Equation" r:id="rId10" imgW="1536480" imgH="241200" progId="Equation.3">
                  <p:embed/>
                </p:oleObj>
              </mc:Choice>
              <mc:Fallback>
                <p:oleObj name="Equation" r:id="rId10" imgW="1536480" imgH="241200" progId="Equation.3">
                  <p:embed/>
                  <p:pic>
                    <p:nvPicPr>
                      <p:cNvPr id="4"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17825" y="2947988"/>
                        <a:ext cx="2192338" cy="328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10"/>
          <p:cNvGraphicFramePr>
            <a:graphicFrameLocks noChangeAspect="1"/>
          </p:cNvGraphicFramePr>
          <p:nvPr/>
        </p:nvGraphicFramePr>
        <p:xfrm>
          <a:off x="2719722" y="3377940"/>
          <a:ext cx="2627313" cy="568325"/>
        </p:xfrm>
        <a:graphic>
          <a:graphicData uri="http://schemas.openxmlformats.org/presentationml/2006/ole">
            <mc:AlternateContent xmlns:mc="http://schemas.openxmlformats.org/markup-compatibility/2006">
              <mc:Choice xmlns:v="urn:schemas-microsoft-com:vml" Requires="v">
                <p:oleObj spid="_x0000_s7187" name="Equation" r:id="rId12" imgW="1841400" imgH="419040" progId="Equation.DSMT4">
                  <p:embed/>
                </p:oleObj>
              </mc:Choice>
              <mc:Fallback>
                <p:oleObj name="Equation" r:id="rId12" imgW="1841400" imgH="419040" progId="Equation.DSMT4">
                  <p:embed/>
                  <p:pic>
                    <p:nvPicPr>
                      <p:cNvPr id="5" name="Object 10"/>
                      <p:cNvPicPr>
                        <a:picLocks noChangeAspect="1" noChangeArrowheads="1"/>
                      </p:cNvPicPr>
                      <p:nvPr/>
                    </p:nvPicPr>
                    <p:blipFill>
                      <a:blip r:embed="rId13"/>
                      <a:srcRect/>
                      <a:stretch>
                        <a:fillRect/>
                      </a:stretch>
                    </p:blipFill>
                    <p:spPr bwMode="auto">
                      <a:xfrm>
                        <a:off x="2719722" y="3377940"/>
                        <a:ext cx="2627313" cy="568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12"/>
          <p:cNvGraphicFramePr>
            <a:graphicFrameLocks noChangeAspect="1"/>
          </p:cNvGraphicFramePr>
          <p:nvPr>
            <p:extLst>
              <p:ext uri="{D42A27DB-BD31-4B8C-83A1-F6EECF244321}">
                <p14:modId xmlns:p14="http://schemas.microsoft.com/office/powerpoint/2010/main" val="3570017208"/>
              </p:ext>
            </p:extLst>
          </p:nvPr>
        </p:nvGraphicFramePr>
        <p:xfrm>
          <a:off x="197167" y="4579937"/>
          <a:ext cx="1496377" cy="331311"/>
        </p:xfrm>
        <a:graphic>
          <a:graphicData uri="http://schemas.openxmlformats.org/presentationml/2006/ole">
            <mc:AlternateContent xmlns:mc="http://schemas.openxmlformats.org/markup-compatibility/2006">
              <mc:Choice xmlns:v="urn:schemas-microsoft-com:vml" Requires="v">
                <p:oleObj spid="_x0000_s7188" name="Equation" r:id="rId14" imgW="1384200" imgH="253800" progId="Equation.DSMT4">
                  <p:embed/>
                </p:oleObj>
              </mc:Choice>
              <mc:Fallback>
                <p:oleObj name="Equation" r:id="rId14" imgW="1384200" imgH="253800" progId="Equation.DSMT4">
                  <p:embed/>
                  <p:pic>
                    <p:nvPicPr>
                      <p:cNvPr id="7"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97167" y="4579937"/>
                        <a:ext cx="1496377" cy="331311"/>
                      </a:xfrm>
                      <a:prstGeom prst="rect">
                        <a:avLst/>
                      </a:prstGeom>
                      <a:noFill/>
                    </p:spPr>
                  </p:pic>
                </p:oleObj>
              </mc:Fallback>
            </mc:AlternateContent>
          </a:graphicData>
        </a:graphic>
      </p:graphicFrame>
      <p:graphicFrame>
        <p:nvGraphicFramePr>
          <p:cNvPr id="8" name="Object 15"/>
          <p:cNvGraphicFramePr>
            <a:graphicFrameLocks noChangeAspect="1"/>
          </p:cNvGraphicFramePr>
          <p:nvPr/>
        </p:nvGraphicFramePr>
        <p:xfrm>
          <a:off x="2509838" y="5096951"/>
          <a:ext cx="1055687" cy="542925"/>
        </p:xfrm>
        <a:graphic>
          <a:graphicData uri="http://schemas.openxmlformats.org/presentationml/2006/ole">
            <mc:AlternateContent xmlns:mc="http://schemas.openxmlformats.org/markup-compatibility/2006">
              <mc:Choice xmlns:v="urn:schemas-microsoft-com:vml" Requires="v">
                <p:oleObj spid="_x0000_s7189" name="Equation" r:id="rId16" imgW="774360" imgH="419040" progId="Equation.DSMT4">
                  <p:embed/>
                </p:oleObj>
              </mc:Choice>
              <mc:Fallback>
                <p:oleObj name="Equation" r:id="rId16" imgW="774360" imgH="419040" progId="Equation.DSMT4">
                  <p:embed/>
                  <p:pic>
                    <p:nvPicPr>
                      <p:cNvPr id="8" name="Object 15"/>
                      <p:cNvPicPr>
                        <a:picLocks noChangeAspect="1" noChangeArrowheads="1"/>
                      </p:cNvPicPr>
                      <p:nvPr/>
                    </p:nvPicPr>
                    <p:blipFill>
                      <a:blip r:embed="rId17"/>
                      <a:srcRect/>
                      <a:stretch>
                        <a:fillRect/>
                      </a:stretch>
                    </p:blipFill>
                    <p:spPr bwMode="auto">
                      <a:xfrm>
                        <a:off x="2509838" y="5096951"/>
                        <a:ext cx="1055687"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17"/>
          <p:cNvGraphicFramePr>
            <a:graphicFrameLocks noChangeAspect="1"/>
          </p:cNvGraphicFramePr>
          <p:nvPr/>
        </p:nvGraphicFramePr>
        <p:xfrm>
          <a:off x="213519" y="5989829"/>
          <a:ext cx="1322388" cy="344488"/>
        </p:xfrm>
        <a:graphic>
          <a:graphicData uri="http://schemas.openxmlformats.org/presentationml/2006/ole">
            <mc:AlternateContent xmlns:mc="http://schemas.openxmlformats.org/markup-compatibility/2006">
              <mc:Choice xmlns:v="urn:schemas-microsoft-com:vml" Requires="v">
                <p:oleObj spid="_x0000_s7190" name="Equation" r:id="rId18" imgW="927000" imgH="253800" progId="Equation.3">
                  <p:embed/>
                </p:oleObj>
              </mc:Choice>
              <mc:Fallback>
                <p:oleObj name="Equation" r:id="rId18" imgW="927000" imgH="253800" progId="Equation.3">
                  <p:embed/>
                  <p:pic>
                    <p:nvPicPr>
                      <p:cNvPr id="9" name="Object 1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3519" y="5989829"/>
                        <a:ext cx="1322388" cy="344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8"/>
          <p:cNvGraphicFramePr>
            <a:graphicFrameLocks noChangeAspect="1"/>
          </p:cNvGraphicFramePr>
          <p:nvPr/>
        </p:nvGraphicFramePr>
        <p:xfrm>
          <a:off x="3792350" y="5918505"/>
          <a:ext cx="1195388" cy="603250"/>
        </p:xfrm>
        <a:graphic>
          <a:graphicData uri="http://schemas.openxmlformats.org/presentationml/2006/ole">
            <mc:AlternateContent xmlns:mc="http://schemas.openxmlformats.org/markup-compatibility/2006">
              <mc:Choice xmlns:v="urn:schemas-microsoft-com:vml" Requires="v">
                <p:oleObj spid="_x0000_s7191" name="Equation" r:id="rId20" imgW="838080" imgH="444240" progId="Equation.3">
                  <p:embed/>
                </p:oleObj>
              </mc:Choice>
              <mc:Fallback>
                <p:oleObj name="Equation" r:id="rId20" imgW="838080" imgH="444240" progId="Equation.3">
                  <p:embed/>
                  <p:pic>
                    <p:nvPicPr>
                      <p:cNvPr id="11" name="Object 1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792350" y="5918505"/>
                        <a:ext cx="1195388" cy="60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6"/>
          <p:cNvGraphicFramePr>
            <a:graphicFrameLocks noChangeAspect="1"/>
          </p:cNvGraphicFramePr>
          <p:nvPr/>
        </p:nvGraphicFramePr>
        <p:xfrm>
          <a:off x="2291138" y="6096277"/>
          <a:ext cx="927360" cy="228944"/>
        </p:xfrm>
        <a:graphic>
          <a:graphicData uri="http://schemas.openxmlformats.org/presentationml/2006/ole">
            <mc:AlternateContent xmlns:mc="http://schemas.openxmlformats.org/markup-compatibility/2006">
              <mc:Choice xmlns:v="urn:schemas-microsoft-com:vml" Requires="v">
                <p:oleObj spid="_x0000_s7192" name="Equation" r:id="rId22" imgW="685800" imgH="177480" progId="Equation.3">
                  <p:embed/>
                </p:oleObj>
              </mc:Choice>
              <mc:Fallback>
                <p:oleObj name="Equation" r:id="rId22" imgW="685800" imgH="177480" progId="Equation.3">
                  <p:embed/>
                  <p:pic>
                    <p:nvPicPr>
                      <p:cNvPr id="12" name="Object 16"/>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291138" y="6096277"/>
                        <a:ext cx="927360" cy="2289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219" name="Group 103"/>
          <p:cNvGrpSpPr>
            <a:grpSpLocks/>
          </p:cNvGrpSpPr>
          <p:nvPr/>
        </p:nvGrpSpPr>
        <p:grpSpPr bwMode="auto">
          <a:xfrm>
            <a:off x="1747723" y="4579937"/>
            <a:ext cx="2491371" cy="398557"/>
            <a:chOff x="2819400" y="4495800"/>
            <a:chExt cx="2491371" cy="369332"/>
          </a:xfrm>
        </p:grpSpPr>
        <p:graphicFrame>
          <p:nvGraphicFramePr>
            <p:cNvPr id="13" name="Object 13"/>
            <p:cNvGraphicFramePr>
              <a:graphicFrameLocks noChangeAspect="1"/>
            </p:cNvGraphicFramePr>
            <p:nvPr>
              <p:extLst>
                <p:ext uri="{D42A27DB-BD31-4B8C-83A1-F6EECF244321}">
                  <p14:modId xmlns:p14="http://schemas.microsoft.com/office/powerpoint/2010/main" val="3223036748"/>
                </p:ext>
              </p:extLst>
            </p:nvPr>
          </p:nvGraphicFramePr>
          <p:xfrm>
            <a:off x="3433348" y="4596555"/>
            <a:ext cx="1877423" cy="256017"/>
          </p:xfrm>
          <a:graphic>
            <a:graphicData uri="http://schemas.openxmlformats.org/presentationml/2006/ole">
              <mc:AlternateContent xmlns:mc="http://schemas.openxmlformats.org/markup-compatibility/2006">
                <mc:Choice xmlns:v="urn:schemas-microsoft-com:vml" Requires="v">
                  <p:oleObj spid="_x0000_s7193" name="Equation" r:id="rId24" imgW="1854000" imgH="253800" progId="Equation.3">
                    <p:embed/>
                  </p:oleObj>
                </mc:Choice>
                <mc:Fallback>
                  <p:oleObj name="Equation" r:id="rId24" imgW="1854000" imgH="253800" progId="Equation.3">
                    <p:embed/>
                    <p:pic>
                      <p:nvPicPr>
                        <p:cNvPr id="13" name="Object 1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33348" y="4596555"/>
                          <a:ext cx="1877423" cy="256017"/>
                        </a:xfrm>
                        <a:prstGeom prst="rect">
                          <a:avLst/>
                        </a:prstGeom>
                        <a:noFill/>
                      </p:spPr>
                    </p:pic>
                  </p:oleObj>
                </mc:Fallback>
              </mc:AlternateContent>
            </a:graphicData>
          </a:graphic>
        </p:graphicFrame>
        <p:sp>
          <p:nvSpPr>
            <p:cNvPr id="8236" name="Rectangle 102"/>
            <p:cNvSpPr>
              <a:spLocks noChangeArrowheads="1"/>
            </p:cNvSpPr>
            <p:nvPr/>
          </p:nvSpPr>
          <p:spPr bwMode="auto">
            <a:xfrm>
              <a:off x="2819400" y="4495800"/>
              <a:ext cx="559769" cy="369332"/>
            </a:xfrm>
            <a:prstGeom prst="rect">
              <a:avLst/>
            </a:prstGeom>
            <a:noFill/>
            <a:ln w="9525">
              <a:noFill/>
              <a:miter lim="800000"/>
              <a:headEnd/>
              <a:tailEnd/>
            </a:ln>
          </p:spPr>
          <p:txBody>
            <a:bodyPr wrap="none">
              <a:spAutoFit/>
            </a:bodyPr>
            <a:lstStyle/>
            <a:p>
              <a:r>
                <a:rPr lang="en-US" dirty="0">
                  <a:latin typeface="Comic Sans MS" pitchFamily="66" charset="0"/>
                </a:rPr>
                <a:t>But</a:t>
              </a:r>
              <a:endParaRPr lang="en-US" dirty="0">
                <a:latin typeface="Calibri" pitchFamily="34" charset="0"/>
              </a:endParaRPr>
            </a:p>
          </p:txBody>
        </p:sp>
      </p:grpSp>
      <p:sp>
        <p:nvSpPr>
          <p:cNvPr id="8221" name="Rectangle 106"/>
          <p:cNvSpPr>
            <a:spLocks noChangeArrowheads="1"/>
          </p:cNvSpPr>
          <p:nvPr/>
        </p:nvSpPr>
        <p:spPr bwMode="auto">
          <a:xfrm>
            <a:off x="2590800" y="609600"/>
            <a:ext cx="3509294" cy="307777"/>
          </a:xfrm>
          <a:prstGeom prst="rect">
            <a:avLst/>
          </a:prstGeom>
          <a:noFill/>
          <a:ln w="9525">
            <a:noFill/>
            <a:miter lim="800000"/>
            <a:headEnd/>
            <a:tailEnd/>
          </a:ln>
        </p:spPr>
        <p:txBody>
          <a:bodyPr wrap="none">
            <a:spAutoFit/>
          </a:bodyPr>
          <a:lstStyle/>
          <a:p>
            <a:r>
              <a:rPr lang="en-US" sz="1400" b="1" dirty="0">
                <a:solidFill>
                  <a:srgbClr val="FF0000"/>
                </a:solidFill>
                <a:latin typeface="Comic Sans MS" pitchFamily="66" charset="0"/>
              </a:rPr>
              <a:t>For one molecule: Monatomic molecule</a:t>
            </a:r>
            <a:endParaRPr lang="en-US" sz="1400" b="1" dirty="0">
              <a:solidFill>
                <a:srgbClr val="FF0000"/>
              </a:solidFill>
              <a:latin typeface="Calibri" pitchFamily="34" charset="0"/>
            </a:endParaRPr>
          </a:p>
        </p:txBody>
      </p:sp>
      <p:sp>
        <p:nvSpPr>
          <p:cNvPr id="8222" name="Rectangle 107"/>
          <p:cNvSpPr>
            <a:spLocks noChangeArrowheads="1"/>
          </p:cNvSpPr>
          <p:nvPr/>
        </p:nvSpPr>
        <p:spPr bwMode="auto">
          <a:xfrm>
            <a:off x="3124200" y="2587625"/>
            <a:ext cx="1587500" cy="307975"/>
          </a:xfrm>
          <a:prstGeom prst="rect">
            <a:avLst/>
          </a:prstGeom>
          <a:noFill/>
          <a:ln w="9525">
            <a:noFill/>
            <a:miter lim="800000"/>
            <a:headEnd/>
            <a:tailEnd/>
          </a:ln>
        </p:spPr>
        <p:txBody>
          <a:bodyPr wrap="none">
            <a:spAutoFit/>
          </a:bodyPr>
          <a:lstStyle/>
          <a:p>
            <a:r>
              <a:rPr lang="en-US" sz="1400" b="1">
                <a:solidFill>
                  <a:srgbClr val="FF0000"/>
                </a:solidFill>
                <a:latin typeface="Comic Sans MS" pitchFamily="66" charset="0"/>
              </a:rPr>
              <a:t>For N molecules</a:t>
            </a:r>
            <a:endParaRPr lang="en-US" sz="1400" b="1">
              <a:solidFill>
                <a:srgbClr val="FF0000"/>
              </a:solidFill>
              <a:latin typeface="Calibri" pitchFamily="34" charset="0"/>
            </a:endParaRPr>
          </a:p>
        </p:txBody>
      </p:sp>
      <p:graphicFrame>
        <p:nvGraphicFramePr>
          <p:cNvPr id="61" name="Object 10"/>
          <p:cNvGraphicFramePr>
            <a:graphicFrameLocks noChangeAspect="1"/>
          </p:cNvGraphicFramePr>
          <p:nvPr>
            <p:extLst>
              <p:ext uri="{D42A27DB-BD31-4B8C-83A1-F6EECF244321}">
                <p14:modId xmlns:p14="http://schemas.microsoft.com/office/powerpoint/2010/main" val="3599723324"/>
              </p:ext>
            </p:extLst>
          </p:nvPr>
        </p:nvGraphicFramePr>
        <p:xfrm>
          <a:off x="159261" y="3809762"/>
          <a:ext cx="2192338" cy="568325"/>
        </p:xfrm>
        <a:graphic>
          <a:graphicData uri="http://schemas.openxmlformats.org/presentationml/2006/ole">
            <mc:AlternateContent xmlns:mc="http://schemas.openxmlformats.org/markup-compatibility/2006">
              <mc:Choice xmlns:v="urn:schemas-microsoft-com:vml" Requires="v">
                <p:oleObj spid="_x0000_s7194" name="Equation" r:id="rId26" imgW="2019240" imgH="419040" progId="Equation.DSMT4">
                  <p:embed/>
                </p:oleObj>
              </mc:Choice>
              <mc:Fallback>
                <p:oleObj name="Equation" r:id="rId26" imgW="2019240" imgH="419040" progId="Equation.DSMT4">
                  <p:embed/>
                  <p:pic>
                    <p:nvPicPr>
                      <p:cNvPr id="61" name="Object 10"/>
                      <p:cNvPicPr>
                        <a:picLocks noChangeAspect="1" noChangeArrowheads="1"/>
                      </p:cNvPicPr>
                      <p:nvPr/>
                    </p:nvPicPr>
                    <p:blipFill>
                      <a:blip r:embed="rId27"/>
                      <a:srcRect/>
                      <a:stretch>
                        <a:fillRect/>
                      </a:stretch>
                    </p:blipFill>
                    <p:spPr bwMode="auto">
                      <a:xfrm>
                        <a:off x="159261" y="3809762"/>
                        <a:ext cx="2192338" cy="568325"/>
                      </a:xfrm>
                      <a:prstGeom prst="rect">
                        <a:avLst/>
                      </a:prstGeom>
                      <a:noFill/>
                    </p:spPr>
                  </p:pic>
                </p:oleObj>
              </mc:Fallback>
            </mc:AlternateContent>
          </a:graphicData>
        </a:graphic>
      </p:graphicFrame>
      <p:graphicFrame>
        <p:nvGraphicFramePr>
          <p:cNvPr id="65" name="Object 10"/>
          <p:cNvGraphicFramePr>
            <a:graphicFrameLocks noChangeAspect="1"/>
          </p:cNvGraphicFramePr>
          <p:nvPr>
            <p:extLst>
              <p:ext uri="{D42A27DB-BD31-4B8C-83A1-F6EECF244321}">
                <p14:modId xmlns:p14="http://schemas.microsoft.com/office/powerpoint/2010/main" val="3575426878"/>
              </p:ext>
            </p:extLst>
          </p:nvPr>
        </p:nvGraphicFramePr>
        <p:xfrm>
          <a:off x="3015183" y="3884690"/>
          <a:ext cx="1376363" cy="533400"/>
        </p:xfrm>
        <a:graphic>
          <a:graphicData uri="http://schemas.openxmlformats.org/presentationml/2006/ole">
            <mc:AlternateContent xmlns:mc="http://schemas.openxmlformats.org/markup-compatibility/2006">
              <mc:Choice xmlns:v="urn:schemas-microsoft-com:vml" Requires="v">
                <p:oleObj spid="_x0000_s7195" name="Equation" r:id="rId28" imgW="965160" imgH="393480" progId="Equation.DSMT4">
                  <p:embed/>
                </p:oleObj>
              </mc:Choice>
              <mc:Fallback>
                <p:oleObj name="Equation" r:id="rId28" imgW="965160" imgH="393480" progId="Equation.DSMT4">
                  <p:embed/>
                  <p:pic>
                    <p:nvPicPr>
                      <p:cNvPr id="65" name="Object 10"/>
                      <p:cNvPicPr>
                        <a:picLocks noChangeAspect="1" noChangeArrowheads="1"/>
                      </p:cNvPicPr>
                      <p:nvPr/>
                    </p:nvPicPr>
                    <p:blipFill>
                      <a:blip r:embed="rId29"/>
                      <a:srcRect/>
                      <a:stretch>
                        <a:fillRect/>
                      </a:stretch>
                    </p:blipFill>
                    <p:spPr bwMode="auto">
                      <a:xfrm>
                        <a:off x="3015183" y="3884690"/>
                        <a:ext cx="1376363"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 name="Right Arrow 16"/>
          <p:cNvSpPr/>
          <p:nvPr/>
        </p:nvSpPr>
        <p:spPr>
          <a:xfrm>
            <a:off x="2534955" y="3926077"/>
            <a:ext cx="369264" cy="3450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1739901" y="5259389"/>
            <a:ext cx="622299" cy="380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1739901" y="6096277"/>
            <a:ext cx="311149" cy="238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3349849" y="6096277"/>
            <a:ext cx="284863" cy="3061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16">
            <a:extLst>
              <a:ext uri="{FF2B5EF4-FFF2-40B4-BE49-F238E27FC236}">
                <a16:creationId xmlns:a16="http://schemas.microsoft.com/office/drawing/2014/main" id="{43C95A63-F29F-4608-9871-CD3DD5838A54}"/>
              </a:ext>
            </a:extLst>
          </p:cNvPr>
          <p:cNvSpPr/>
          <p:nvPr/>
        </p:nvSpPr>
        <p:spPr>
          <a:xfrm>
            <a:off x="4572000" y="3983911"/>
            <a:ext cx="249808" cy="3833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9B83168E-5D2E-40D2-996D-6B081D6BA79A}"/>
                  </a:ext>
                </a:extLst>
              </p:cNvPr>
              <p:cNvSpPr txBox="1"/>
              <p:nvPr/>
            </p:nvSpPr>
            <p:spPr>
              <a:xfrm>
                <a:off x="4954304" y="3884690"/>
                <a:ext cx="957570" cy="55585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𝑚</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𝑣</m:t>
                              </m:r>
                            </m:e>
                            <m:sub>
                              <m:r>
                                <a:rPr lang="en-US" b="0" i="1" smtClean="0">
                                  <a:latin typeface="Cambria Math" panose="02040503050406030204" pitchFamily="18" charset="0"/>
                                </a:rPr>
                                <m:t>𝑥</m:t>
                              </m:r>
                            </m:sub>
                            <m:sup>
                              <m:r>
                                <a:rPr lang="en-US" b="0" i="1" smtClean="0">
                                  <a:latin typeface="Cambria Math" panose="02040503050406030204" pitchFamily="18" charset="0"/>
                                </a:rPr>
                                <m:t>2</m:t>
                              </m:r>
                            </m:sup>
                          </m:sSubSup>
                        </m:num>
                        <m:den>
                          <m:r>
                            <a:rPr lang="en-US" b="0" i="1" smtClean="0">
                              <a:latin typeface="Cambria Math" panose="02040503050406030204" pitchFamily="18" charset="0"/>
                            </a:rPr>
                            <m:t>𝑉</m:t>
                          </m:r>
                        </m:den>
                      </m:f>
                    </m:oMath>
                  </m:oMathPara>
                </a14:m>
                <a:endParaRPr lang="en-US" dirty="0"/>
              </a:p>
            </p:txBody>
          </p:sp>
        </mc:Choice>
        <mc:Fallback xmlns="">
          <p:sp>
            <p:nvSpPr>
              <p:cNvPr id="22" name="TextBox 21">
                <a:extLst>
                  <a:ext uri="{FF2B5EF4-FFF2-40B4-BE49-F238E27FC236}">
                    <a16:creationId xmlns:a16="http://schemas.microsoft.com/office/drawing/2014/main" id="{9B83168E-5D2E-40D2-996D-6B081D6BA79A}"/>
                  </a:ext>
                </a:extLst>
              </p:cNvPr>
              <p:cNvSpPr txBox="1">
                <a:spLocks noRot="1" noChangeAspect="1" noMove="1" noResize="1" noEditPoints="1" noAdjustHandles="1" noChangeArrowheads="1" noChangeShapeType="1" noTextEdit="1"/>
              </p:cNvSpPr>
              <p:nvPr/>
            </p:nvSpPr>
            <p:spPr>
              <a:xfrm>
                <a:off x="4954304" y="3884690"/>
                <a:ext cx="957570" cy="555858"/>
              </a:xfrm>
              <a:prstGeom prst="rect">
                <a:avLst/>
              </a:prstGeom>
              <a:blipFill>
                <a:blip r:embed="rId30"/>
                <a:stretch>
                  <a:fillRect/>
                </a:stretch>
              </a:blipFill>
            </p:spPr>
            <p:txBody>
              <a:bodyPr/>
              <a:lstStyle/>
              <a:p>
                <a:r>
                  <a:rPr lang="en-US">
                    <a:noFill/>
                  </a:rPr>
                  <a:t> </a:t>
                </a:r>
              </a:p>
            </p:txBody>
          </p:sp>
        </mc:Fallback>
      </mc:AlternateContent>
      <p:sp>
        <p:nvSpPr>
          <p:cNvPr id="23" name="Right Arrow 16">
            <a:extLst>
              <a:ext uri="{FF2B5EF4-FFF2-40B4-BE49-F238E27FC236}">
                <a16:creationId xmlns:a16="http://schemas.microsoft.com/office/drawing/2014/main" id="{E042A1E0-F77D-4A5C-AA23-0CB700476D94}"/>
              </a:ext>
            </a:extLst>
          </p:cNvPr>
          <p:cNvSpPr/>
          <p:nvPr/>
        </p:nvSpPr>
        <p:spPr>
          <a:xfrm>
            <a:off x="4360877" y="4608606"/>
            <a:ext cx="249808" cy="3833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B9086EEB-85CA-467C-9EF8-97AAFACECBBA}"/>
                  </a:ext>
                </a:extLst>
              </p:cNvPr>
              <p:cNvSpPr txBox="1"/>
              <p:nvPr/>
            </p:nvSpPr>
            <p:spPr>
              <a:xfrm>
                <a:off x="4672471" y="4521487"/>
                <a:ext cx="1355499" cy="43223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US" sz="1400" i="1" smtClean="0">
                              <a:latin typeface="Cambria Math" panose="02040503050406030204" pitchFamily="18" charset="0"/>
                            </a:rPr>
                          </m:ctrlPr>
                        </m:sSubSupPr>
                        <m:e>
                          <m:r>
                            <a:rPr lang="en-US" sz="1400" i="1">
                              <a:latin typeface="Cambria Math" panose="02040503050406030204" pitchFamily="18" charset="0"/>
                            </a:rPr>
                            <m:t>𝑣</m:t>
                          </m:r>
                        </m:e>
                        <m:sub>
                          <m:r>
                            <a:rPr lang="en-US" sz="1400" i="1">
                              <a:latin typeface="Cambria Math" panose="02040503050406030204" pitchFamily="18" charset="0"/>
                            </a:rPr>
                            <m:t>𝑥</m:t>
                          </m:r>
                        </m:sub>
                        <m:sup>
                          <m:r>
                            <a:rPr lang="en-US" sz="1400" i="1">
                              <a:latin typeface="Cambria Math" panose="02040503050406030204" pitchFamily="18" charset="0"/>
                            </a:rPr>
                            <m:t>2</m:t>
                          </m:r>
                        </m:sup>
                      </m:sSubSup>
                      <m:r>
                        <a:rPr lang="en-US" sz="1400" i="1">
                          <a:latin typeface="Cambria Math" panose="02040503050406030204" pitchFamily="18" charset="0"/>
                        </a:rPr>
                        <m:t> =</m:t>
                      </m:r>
                      <m:f>
                        <m:fPr>
                          <m:ctrlPr>
                            <a:rPr lang="en-US" sz="1400" b="0" i="1" smtClean="0">
                              <a:latin typeface="Cambria Math" panose="02040503050406030204" pitchFamily="18" charset="0"/>
                            </a:rPr>
                          </m:ctrlPr>
                        </m:fPr>
                        <m:num>
                          <m:sSubSup>
                            <m:sSubSupPr>
                              <m:ctrlPr>
                                <a:rPr lang="en-US" sz="1400" i="1">
                                  <a:latin typeface="Cambria Math" panose="02040503050406030204" pitchFamily="18" charset="0"/>
                                </a:rPr>
                              </m:ctrlPr>
                            </m:sSubSupPr>
                            <m:e>
                              <m:r>
                                <a:rPr lang="en-US" sz="1400" i="1">
                                  <a:latin typeface="Cambria Math" panose="02040503050406030204" pitchFamily="18" charset="0"/>
                                </a:rPr>
                                <m:t>𝑣</m:t>
                              </m:r>
                            </m:e>
                            <m:sub>
                              <m:r>
                                <a:rPr lang="en-US" sz="1400" b="0" i="1" smtClean="0">
                                  <a:latin typeface="Cambria Math" panose="02040503050406030204" pitchFamily="18" charset="0"/>
                                </a:rPr>
                                <m:t>𝑎𝑣</m:t>
                              </m:r>
                            </m:sub>
                            <m:sup>
                              <m:r>
                                <a:rPr lang="en-US" sz="1400" i="1">
                                  <a:latin typeface="Cambria Math" panose="02040503050406030204" pitchFamily="18" charset="0"/>
                                </a:rPr>
                                <m:t>2</m:t>
                              </m:r>
                            </m:sup>
                          </m:sSubSup>
                        </m:num>
                        <m:den>
                          <m:r>
                            <a:rPr lang="en-US" sz="1400" b="0" i="1" smtClean="0">
                              <a:latin typeface="Cambria Math" panose="02040503050406030204" pitchFamily="18" charset="0"/>
                            </a:rPr>
                            <m:t>3</m:t>
                          </m:r>
                        </m:den>
                      </m:f>
                      <m:r>
                        <a:rPr lang="en-US" sz="1400" b="0" i="0" smtClean="0">
                          <a:latin typeface="Cambria Math" panose="02040503050406030204" pitchFamily="18" charset="0"/>
                        </a:rPr>
                        <m:t>=</m:t>
                      </m:r>
                      <m:f>
                        <m:fPr>
                          <m:ctrlPr>
                            <a:rPr lang="en-US" sz="1400" i="1">
                              <a:latin typeface="Cambria Math" panose="02040503050406030204" pitchFamily="18" charset="0"/>
                            </a:rPr>
                          </m:ctrlPr>
                        </m:fPr>
                        <m:num>
                          <m:sSubSup>
                            <m:sSubSupPr>
                              <m:ctrlPr>
                                <a:rPr lang="en-US" sz="1400" i="1">
                                  <a:latin typeface="Cambria Math" panose="02040503050406030204" pitchFamily="18" charset="0"/>
                                </a:rPr>
                              </m:ctrlPr>
                            </m:sSubSupPr>
                            <m:e>
                              <m:r>
                                <a:rPr lang="en-US" sz="1400" i="1">
                                  <a:latin typeface="Cambria Math" panose="02040503050406030204" pitchFamily="18" charset="0"/>
                                </a:rPr>
                                <m:t>𝑣</m:t>
                              </m:r>
                            </m:e>
                            <m:sub>
                              <m:r>
                                <a:rPr lang="en-US" sz="1400" b="0" i="1" smtClean="0">
                                  <a:latin typeface="Cambria Math" panose="02040503050406030204" pitchFamily="18" charset="0"/>
                                </a:rPr>
                                <m:t>𝑟𝑚𝑠</m:t>
                              </m:r>
                            </m:sub>
                            <m:sup>
                              <m:r>
                                <a:rPr lang="en-US" sz="1400" i="1">
                                  <a:latin typeface="Cambria Math" panose="02040503050406030204" pitchFamily="18" charset="0"/>
                                </a:rPr>
                                <m:t>2</m:t>
                              </m:r>
                            </m:sup>
                          </m:sSubSup>
                        </m:num>
                        <m:den>
                          <m:r>
                            <a:rPr lang="en-US" sz="1400" i="1">
                              <a:latin typeface="Cambria Math" panose="02040503050406030204" pitchFamily="18" charset="0"/>
                            </a:rPr>
                            <m:t>3</m:t>
                          </m:r>
                        </m:den>
                      </m:f>
                    </m:oMath>
                  </m:oMathPara>
                </a14:m>
                <a:endParaRPr lang="en-US" sz="1400" dirty="0"/>
              </a:p>
            </p:txBody>
          </p:sp>
        </mc:Choice>
        <mc:Fallback xmlns="">
          <p:sp>
            <p:nvSpPr>
              <p:cNvPr id="24" name="TextBox 23">
                <a:extLst>
                  <a:ext uri="{FF2B5EF4-FFF2-40B4-BE49-F238E27FC236}">
                    <a16:creationId xmlns:a16="http://schemas.microsoft.com/office/drawing/2014/main" id="{B9086EEB-85CA-467C-9EF8-97AAFACECBBA}"/>
                  </a:ext>
                </a:extLst>
              </p:cNvPr>
              <p:cNvSpPr txBox="1">
                <a:spLocks noRot="1" noChangeAspect="1" noMove="1" noResize="1" noEditPoints="1" noAdjustHandles="1" noChangeArrowheads="1" noChangeShapeType="1" noTextEdit="1"/>
              </p:cNvSpPr>
              <p:nvPr/>
            </p:nvSpPr>
            <p:spPr>
              <a:xfrm>
                <a:off x="4672471" y="4521487"/>
                <a:ext cx="1355499" cy="432234"/>
              </a:xfrm>
              <a:prstGeom prst="rect">
                <a:avLst/>
              </a:prstGeom>
              <a:blipFill>
                <a:blip r:embed="rId3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5B6EDF65-C7EA-4FF3-8D46-0C46D4711957}"/>
                  </a:ext>
                </a:extLst>
              </p:cNvPr>
              <p:cNvSpPr txBox="1"/>
              <p:nvPr/>
            </p:nvSpPr>
            <p:spPr>
              <a:xfrm>
                <a:off x="456613" y="5099062"/>
                <a:ext cx="1037463" cy="55585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𝑚</m:t>
                          </m:r>
                          <m:sSubSup>
                            <m:sSubSupPr>
                              <m:ctrlPr>
                                <a:rPr lang="en-US" i="1">
                                  <a:latin typeface="Cambria Math" panose="02040503050406030204" pitchFamily="18" charset="0"/>
                                </a:rPr>
                              </m:ctrlPr>
                            </m:sSubSupPr>
                            <m:e>
                              <m:r>
                                <a:rPr lang="en-US" i="1">
                                  <a:latin typeface="Cambria Math" panose="02040503050406030204" pitchFamily="18" charset="0"/>
                                </a:rPr>
                                <m:t>𝑣</m:t>
                              </m:r>
                            </m:e>
                            <m:sub>
                              <m:r>
                                <a:rPr lang="en-US" i="1">
                                  <a:latin typeface="Cambria Math" panose="02040503050406030204" pitchFamily="18" charset="0"/>
                                </a:rPr>
                                <m:t>𝑎𝑣</m:t>
                              </m:r>
                            </m:sub>
                            <m:sup>
                              <m:r>
                                <a:rPr lang="en-US" i="1">
                                  <a:latin typeface="Cambria Math" panose="02040503050406030204" pitchFamily="18" charset="0"/>
                                </a:rPr>
                                <m:t>2</m:t>
                              </m:r>
                            </m:sup>
                          </m:sSubSup>
                        </m:num>
                        <m:den>
                          <m:r>
                            <a:rPr lang="en-US" b="0" i="1" smtClean="0">
                              <a:latin typeface="Cambria Math" panose="02040503050406030204" pitchFamily="18" charset="0"/>
                            </a:rPr>
                            <m:t>3</m:t>
                          </m:r>
                          <m:r>
                            <a:rPr lang="en-US" b="0" i="1" smtClean="0">
                              <a:latin typeface="Cambria Math" panose="02040503050406030204" pitchFamily="18" charset="0"/>
                            </a:rPr>
                            <m:t>𝑉</m:t>
                          </m:r>
                        </m:den>
                      </m:f>
                    </m:oMath>
                  </m:oMathPara>
                </a14:m>
                <a:endParaRPr lang="en-US" dirty="0"/>
              </a:p>
            </p:txBody>
          </p:sp>
        </mc:Choice>
        <mc:Fallback xmlns="">
          <p:sp>
            <p:nvSpPr>
              <p:cNvPr id="25" name="TextBox 24">
                <a:extLst>
                  <a:ext uri="{FF2B5EF4-FFF2-40B4-BE49-F238E27FC236}">
                    <a16:creationId xmlns:a16="http://schemas.microsoft.com/office/drawing/2014/main" id="{5B6EDF65-C7EA-4FF3-8D46-0C46D4711957}"/>
                  </a:ext>
                </a:extLst>
              </p:cNvPr>
              <p:cNvSpPr txBox="1">
                <a:spLocks noRot="1" noChangeAspect="1" noMove="1" noResize="1" noEditPoints="1" noAdjustHandles="1" noChangeArrowheads="1" noChangeShapeType="1" noTextEdit="1"/>
              </p:cNvSpPr>
              <p:nvPr/>
            </p:nvSpPr>
            <p:spPr>
              <a:xfrm>
                <a:off x="456613" y="5099062"/>
                <a:ext cx="1037463" cy="555858"/>
              </a:xfrm>
              <a:prstGeom prst="rect">
                <a:avLst/>
              </a:prstGeom>
              <a:blipFill>
                <a:blip r:embed="rId3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a:extLst>
                  <a:ext uri="{FF2B5EF4-FFF2-40B4-BE49-F238E27FC236}">
                    <a16:creationId xmlns:a16="http://schemas.microsoft.com/office/drawing/2014/main" id="{3A4006E1-0992-4FDD-AE36-9BD94352BCD3}"/>
                  </a:ext>
                </a:extLst>
              </p:cNvPr>
              <p:cNvSpPr txBox="1"/>
              <p:nvPr/>
            </p:nvSpPr>
            <p:spPr>
              <a:xfrm>
                <a:off x="3979863" y="5131360"/>
                <a:ext cx="974441" cy="56669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𝑛</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𝑚</m:t>
                          </m:r>
                        </m:num>
                        <m:den>
                          <m:r>
                            <a:rPr lang="en-US" b="0" i="1" smtClean="0">
                              <a:latin typeface="Cambria Math" panose="02040503050406030204" pitchFamily="18" charset="0"/>
                            </a:rPr>
                            <m:t>𝑀</m:t>
                          </m:r>
                        </m:den>
                      </m:f>
                    </m:oMath>
                  </m:oMathPara>
                </a14:m>
                <a:endParaRPr lang="en-US" dirty="0"/>
              </a:p>
            </p:txBody>
          </p:sp>
        </mc:Choice>
        <mc:Fallback xmlns="">
          <p:sp>
            <p:nvSpPr>
              <p:cNvPr id="77" name="TextBox 76">
                <a:extLst>
                  <a:ext uri="{FF2B5EF4-FFF2-40B4-BE49-F238E27FC236}">
                    <a16:creationId xmlns:a16="http://schemas.microsoft.com/office/drawing/2014/main" id="{3A4006E1-0992-4FDD-AE36-9BD94352BCD3}"/>
                  </a:ext>
                </a:extLst>
              </p:cNvPr>
              <p:cNvSpPr txBox="1">
                <a:spLocks noRot="1" noChangeAspect="1" noMove="1" noResize="1" noEditPoints="1" noAdjustHandles="1" noChangeArrowheads="1" noChangeShapeType="1" noTextEdit="1"/>
              </p:cNvSpPr>
              <p:nvPr/>
            </p:nvSpPr>
            <p:spPr>
              <a:xfrm>
                <a:off x="3979863" y="5131360"/>
                <a:ext cx="974441" cy="566694"/>
              </a:xfrm>
              <a:prstGeom prst="rect">
                <a:avLst/>
              </a:prstGeom>
              <a:blipFill>
                <a:blip r:embed="rId33"/>
                <a:stretch>
                  <a:fillRect/>
                </a:stretch>
              </a:blipFill>
            </p:spPr>
            <p:txBody>
              <a:bodyPr/>
              <a:lstStyle/>
              <a:p>
                <a:r>
                  <a:rPr lang="en-US">
                    <a:noFill/>
                  </a:rPr>
                  <a:t> </a:t>
                </a:r>
              </a:p>
            </p:txBody>
          </p:sp>
        </mc:Fallback>
      </mc:AlternateContent>
      <p:sp>
        <p:nvSpPr>
          <p:cNvPr id="27" name="Arrow: Right 26">
            <a:extLst>
              <a:ext uri="{FF2B5EF4-FFF2-40B4-BE49-F238E27FC236}">
                <a16:creationId xmlns:a16="http://schemas.microsoft.com/office/drawing/2014/main" id="{DB8EF893-D833-4906-84F9-DEEE67759A6A}"/>
              </a:ext>
            </a:extLst>
          </p:cNvPr>
          <p:cNvSpPr/>
          <p:nvPr/>
        </p:nvSpPr>
        <p:spPr>
          <a:xfrm rot="10800000">
            <a:off x="3713163" y="5274496"/>
            <a:ext cx="204787" cy="3450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823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fill="hold" grpId="0" nodeType="withEffect">
                                  <p:stCondLst>
                                    <p:cond delay="0"/>
                                  </p:stCondLst>
                                  <p:childTnLst>
                                    <p:animMotion origin="layout" path="M 8.33333E-7 -6.33673E-6 L 0.17534 -6.33673E-6 L 8.33333E-7 -6.33673E-6 Z " pathEditMode="relative" ptsTypes="AAA">
                                      <p:cBhvr>
                                        <p:cTn id="6" dur="2000" fill="hold"/>
                                        <p:tgtEl>
                                          <p:spTgt spid="6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23" name="Group 112"/>
          <p:cNvGrpSpPr>
            <a:grpSpLocks/>
          </p:cNvGrpSpPr>
          <p:nvPr/>
        </p:nvGrpSpPr>
        <p:grpSpPr bwMode="auto">
          <a:xfrm>
            <a:off x="6172200" y="609600"/>
            <a:ext cx="2743200" cy="3657600"/>
            <a:chOff x="6172200" y="609600"/>
            <a:chExt cx="2743200" cy="3657600"/>
          </a:xfrm>
        </p:grpSpPr>
        <p:grpSp>
          <p:nvGrpSpPr>
            <p:cNvPr id="8225" name="Group 110"/>
            <p:cNvGrpSpPr>
              <a:grpSpLocks/>
            </p:cNvGrpSpPr>
            <p:nvPr/>
          </p:nvGrpSpPr>
          <p:grpSpPr bwMode="auto">
            <a:xfrm>
              <a:off x="6172200" y="609600"/>
              <a:ext cx="2743200" cy="3657600"/>
              <a:chOff x="6400800" y="609600"/>
              <a:chExt cx="2743200" cy="3657600"/>
            </a:xfrm>
          </p:grpSpPr>
          <p:sp>
            <p:nvSpPr>
              <p:cNvPr id="110" name="Rectangle 109"/>
              <p:cNvSpPr/>
              <p:nvPr/>
            </p:nvSpPr>
            <p:spPr>
              <a:xfrm>
                <a:off x="6400800" y="609600"/>
                <a:ext cx="2743200" cy="3657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15" name="Object 20"/>
              <p:cNvGraphicFramePr>
                <a:graphicFrameLocks noChangeAspect="1"/>
              </p:cNvGraphicFramePr>
              <p:nvPr/>
            </p:nvGraphicFramePr>
            <p:xfrm>
              <a:off x="7025840" y="2844019"/>
              <a:ext cx="1660960" cy="838200"/>
            </p:xfrm>
            <a:graphic>
              <a:graphicData uri="http://schemas.openxmlformats.org/presentationml/2006/ole">
                <mc:AlternateContent xmlns:mc="http://schemas.openxmlformats.org/markup-compatibility/2006">
                  <mc:Choice xmlns:v="urn:schemas-microsoft-com:vml" Requires="v">
                    <p:oleObj spid="_x0000_s8196" name="Equation" r:id="rId4" imgW="838080" imgH="444240" progId="Equation.3">
                      <p:embed/>
                    </p:oleObj>
                  </mc:Choice>
                  <mc:Fallback>
                    <p:oleObj name="Equation" r:id="rId4" imgW="838080" imgH="444240" progId="Equation.3">
                      <p:embed/>
                      <p:pic>
                        <p:nvPicPr>
                          <p:cNvPr id="15" name="Object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5840" y="2844019"/>
                            <a:ext cx="166096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228" name="Group 99"/>
              <p:cNvGrpSpPr>
                <a:grpSpLocks/>
              </p:cNvGrpSpPr>
              <p:nvPr/>
            </p:nvGrpSpPr>
            <p:grpSpPr bwMode="auto">
              <a:xfrm>
                <a:off x="6416417" y="762000"/>
                <a:ext cx="2457624" cy="1845120"/>
                <a:chOff x="6416417" y="356381"/>
                <a:chExt cx="2457624" cy="1845120"/>
              </a:xfrm>
            </p:grpSpPr>
            <p:graphicFrame>
              <p:nvGraphicFramePr>
                <p:cNvPr id="16" name="Object 19"/>
                <p:cNvGraphicFramePr>
                  <a:graphicFrameLocks noChangeAspect="1"/>
                </p:cNvGraphicFramePr>
                <p:nvPr/>
              </p:nvGraphicFramePr>
              <p:xfrm>
                <a:off x="6781800" y="1219200"/>
                <a:ext cx="1905000" cy="965200"/>
              </p:xfrm>
              <a:graphic>
                <a:graphicData uri="http://schemas.openxmlformats.org/presentationml/2006/ole">
                  <mc:AlternateContent xmlns:mc="http://schemas.openxmlformats.org/markup-compatibility/2006">
                    <mc:Choice xmlns:v="urn:schemas-microsoft-com:vml" Requires="v">
                      <p:oleObj spid="_x0000_s8197" name="Equation" r:id="rId6" imgW="787320" imgH="419040" progId="Equation.3">
                        <p:embed/>
                      </p:oleObj>
                    </mc:Choice>
                    <mc:Fallback>
                      <p:oleObj name="Equation" r:id="rId6" imgW="787320" imgH="419040" progId="Equation.3">
                        <p:embed/>
                        <p:pic>
                          <p:nvPicPr>
                            <p:cNvPr id="16" name="Object 1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1800" y="1219200"/>
                              <a:ext cx="19050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29" name="TextBox 74"/>
                <p:cNvSpPr txBox="1">
                  <a:spLocks noChangeArrowheads="1"/>
                </p:cNvSpPr>
                <p:nvPr/>
              </p:nvSpPr>
              <p:spPr bwMode="auto">
                <a:xfrm rot="1067872">
                  <a:off x="7180922" y="771252"/>
                  <a:ext cx="914033" cy="276999"/>
                </a:xfrm>
                <a:prstGeom prst="rect">
                  <a:avLst/>
                </a:prstGeom>
                <a:noFill/>
                <a:ln w="9525">
                  <a:noFill/>
                  <a:miter lim="800000"/>
                  <a:headEnd/>
                  <a:tailEnd/>
                </a:ln>
              </p:spPr>
              <p:txBody>
                <a:bodyPr wrap="none">
                  <a:spAutoFit/>
                </a:bodyPr>
                <a:lstStyle/>
                <a:p>
                  <a:r>
                    <a:rPr lang="en-US" sz="1200">
                      <a:latin typeface="Calibri" pitchFamily="34" charset="0"/>
                    </a:rPr>
                    <a:t>Molar mass</a:t>
                  </a:r>
                </a:p>
              </p:txBody>
            </p:sp>
            <p:cxnSp>
              <p:nvCxnSpPr>
                <p:cNvPr id="92" name="Straight Arrow Connector 91"/>
                <p:cNvCxnSpPr>
                  <a:stCxn id="8229" idx="2"/>
                </p:cNvCxnSpPr>
                <p:nvPr/>
              </p:nvCxnSpPr>
              <p:spPr>
                <a:xfrm rot="16200000" flipH="1">
                  <a:off x="7519987" y="1118382"/>
                  <a:ext cx="328613" cy="1762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231" name="TextBox 92"/>
                <p:cNvSpPr txBox="1">
                  <a:spLocks noChangeArrowheads="1"/>
                </p:cNvSpPr>
                <p:nvPr/>
              </p:nvSpPr>
              <p:spPr bwMode="auto">
                <a:xfrm rot="-666459">
                  <a:off x="6416417" y="923652"/>
                  <a:ext cx="803425" cy="276999"/>
                </a:xfrm>
                <a:prstGeom prst="rect">
                  <a:avLst/>
                </a:prstGeom>
                <a:noFill/>
                <a:ln w="9525">
                  <a:noFill/>
                  <a:miter lim="800000"/>
                  <a:headEnd/>
                  <a:tailEnd/>
                </a:ln>
              </p:spPr>
              <p:txBody>
                <a:bodyPr wrap="none">
                  <a:spAutoFit/>
                </a:bodyPr>
                <a:lstStyle/>
                <a:p>
                  <a:r>
                    <a:rPr lang="en-US" sz="1200">
                      <a:latin typeface="Calibri" pitchFamily="34" charset="0"/>
                    </a:rPr>
                    <a:t>#of moles</a:t>
                  </a:r>
                </a:p>
              </p:txBody>
            </p:sp>
            <p:cxnSp>
              <p:nvCxnSpPr>
                <p:cNvPr id="95" name="Straight Arrow Connector 94"/>
                <p:cNvCxnSpPr/>
                <p:nvPr/>
              </p:nvCxnSpPr>
              <p:spPr>
                <a:xfrm>
                  <a:off x="7239000" y="1142194"/>
                  <a:ext cx="381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233" name="TextBox 96"/>
                <p:cNvSpPr txBox="1">
                  <a:spLocks noChangeArrowheads="1"/>
                </p:cNvSpPr>
                <p:nvPr/>
              </p:nvSpPr>
              <p:spPr bwMode="auto">
                <a:xfrm rot="4660406">
                  <a:off x="7812982" y="1140441"/>
                  <a:ext cx="1845120" cy="276999"/>
                </a:xfrm>
                <a:prstGeom prst="rect">
                  <a:avLst/>
                </a:prstGeom>
                <a:noFill/>
                <a:ln w="9525">
                  <a:noFill/>
                  <a:miter lim="800000"/>
                  <a:headEnd/>
                  <a:tailEnd/>
                </a:ln>
              </p:spPr>
              <p:txBody>
                <a:bodyPr wrap="none">
                  <a:spAutoFit/>
                </a:bodyPr>
                <a:lstStyle/>
                <a:p>
                  <a:r>
                    <a:rPr lang="en-US" sz="1200">
                      <a:latin typeface="Calibri" pitchFamily="34" charset="0"/>
                    </a:rPr>
                    <a:t>Root mean square velocity</a:t>
                  </a:r>
                </a:p>
              </p:txBody>
            </p:sp>
            <p:cxnSp>
              <p:nvCxnSpPr>
                <p:cNvPr id="99" name="Straight Arrow Connector 98"/>
                <p:cNvCxnSpPr>
                  <a:stCxn id="8233" idx="2"/>
                </p:cNvCxnSpPr>
                <p:nvPr/>
              </p:nvCxnSpPr>
              <p:spPr>
                <a:xfrm rot="10800000" flipV="1">
                  <a:off x="8305800" y="1308881"/>
                  <a:ext cx="295275" cy="2905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sp>
          <p:nvSpPr>
            <p:cNvPr id="8226" name="Rectangle 111"/>
            <p:cNvSpPr>
              <a:spLocks noChangeArrowheads="1"/>
            </p:cNvSpPr>
            <p:nvPr/>
          </p:nvSpPr>
          <p:spPr bwMode="auto">
            <a:xfrm>
              <a:off x="6248400" y="609600"/>
              <a:ext cx="2510624" cy="307777"/>
            </a:xfrm>
            <a:prstGeom prst="rect">
              <a:avLst/>
            </a:prstGeom>
            <a:noFill/>
            <a:ln w="9525">
              <a:noFill/>
              <a:miter lim="800000"/>
              <a:headEnd/>
              <a:tailEnd/>
            </a:ln>
          </p:spPr>
          <p:txBody>
            <a:bodyPr wrap="none">
              <a:spAutoFit/>
            </a:bodyPr>
            <a:lstStyle/>
            <a:p>
              <a:r>
                <a:rPr lang="en-US" sz="1400" b="1">
                  <a:solidFill>
                    <a:srgbClr val="FF0000"/>
                  </a:solidFill>
                  <a:latin typeface="Comic Sans MS" pitchFamily="66" charset="0"/>
                </a:rPr>
                <a:t>Important part: Conclusion</a:t>
              </a:r>
              <a:endParaRPr lang="en-US" sz="1400" b="1">
                <a:solidFill>
                  <a:srgbClr val="FF0000"/>
                </a:solidFill>
                <a:latin typeface="Calibri" pitchFamily="34" charset="0"/>
              </a:endParaRPr>
            </a:p>
          </p:txBody>
        </p:sp>
      </p:grpSp>
      <p:sp>
        <p:nvSpPr>
          <p:cNvPr id="8224" name="Rectangle 55"/>
          <p:cNvSpPr>
            <a:spLocks noChangeArrowheads="1"/>
          </p:cNvSpPr>
          <p:nvPr/>
        </p:nvSpPr>
        <p:spPr bwMode="auto">
          <a:xfrm>
            <a:off x="5295900" y="4748213"/>
            <a:ext cx="3810000" cy="1754326"/>
          </a:xfrm>
          <a:prstGeom prst="rect">
            <a:avLst/>
          </a:prstGeom>
          <a:solidFill>
            <a:srgbClr val="FFFF00"/>
          </a:solidFill>
          <a:ln w="9525">
            <a:noFill/>
            <a:miter lim="800000"/>
            <a:headEnd/>
            <a:tailEnd/>
          </a:ln>
        </p:spPr>
        <p:txBody>
          <a:bodyPr wrap="square">
            <a:spAutoFit/>
          </a:bodyPr>
          <a:lstStyle/>
          <a:p>
            <a:r>
              <a:rPr lang="en-US">
                <a:latin typeface="Calibri" pitchFamily="34" charset="0"/>
              </a:rPr>
              <a:t>T81-Q15. The mass of an oxygen molecule is 16 times that of a hydrogen molecule. At room temperature, the ratio of the rms speed of an oxygen molecule to that of a hydrogen molecule is: (Ans: ¼)</a:t>
            </a:r>
          </a:p>
        </p:txBody>
      </p:sp>
      <p:grpSp>
        <p:nvGrpSpPr>
          <p:cNvPr id="64" name="Group 63"/>
          <p:cNvGrpSpPr/>
          <p:nvPr/>
        </p:nvGrpSpPr>
        <p:grpSpPr>
          <a:xfrm>
            <a:off x="6248400" y="2438400"/>
            <a:ext cx="1600200" cy="685800"/>
            <a:chOff x="6248400" y="2438400"/>
            <a:chExt cx="1600200" cy="685800"/>
          </a:xfrm>
        </p:grpSpPr>
        <p:sp>
          <p:nvSpPr>
            <p:cNvPr id="57" name="TextBox 56"/>
            <p:cNvSpPr txBox="1"/>
            <p:nvPr/>
          </p:nvSpPr>
          <p:spPr>
            <a:xfrm>
              <a:off x="6248400" y="2514600"/>
              <a:ext cx="954107" cy="261610"/>
            </a:xfrm>
            <a:prstGeom prst="rect">
              <a:avLst/>
            </a:prstGeom>
            <a:noFill/>
          </p:spPr>
          <p:txBody>
            <a:bodyPr wrap="none" rtlCol="0">
              <a:spAutoFit/>
            </a:bodyPr>
            <a:lstStyle/>
            <a:p>
              <a:r>
                <a:rPr lang="en-US" sz="1100" dirty="0"/>
                <a:t>3-dimension</a:t>
              </a:r>
            </a:p>
          </p:txBody>
        </p:sp>
        <p:cxnSp>
          <p:nvCxnSpPr>
            <p:cNvPr id="59" name="Straight Arrow Connector 58"/>
            <p:cNvCxnSpPr>
              <a:stCxn id="57" idx="3"/>
            </p:cNvCxnSpPr>
            <p:nvPr/>
          </p:nvCxnSpPr>
          <p:spPr>
            <a:xfrm flipV="1">
              <a:off x="7202507" y="2438400"/>
              <a:ext cx="417493" cy="207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7" idx="3"/>
            </p:cNvCxnSpPr>
            <p:nvPr/>
          </p:nvCxnSpPr>
          <p:spPr>
            <a:xfrm>
              <a:off x="7202507" y="2645405"/>
              <a:ext cx="646093" cy="4787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228600" y="46038"/>
            <a:ext cx="8610600" cy="1020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19.5: Translational KE</a:t>
            </a:r>
            <a:endParaRPr lang="en-US" sz="2800" b="1" u="sng" dirty="0">
              <a:solidFill>
                <a:srgbClr val="00B0F0"/>
              </a:solidFill>
              <a:latin typeface="+mj-lt"/>
              <a:ea typeface="+mj-ea"/>
              <a:cs typeface="+mj-cs"/>
            </a:endParaRPr>
          </a:p>
        </p:txBody>
      </p:sp>
      <p:grpSp>
        <p:nvGrpSpPr>
          <p:cNvPr id="10259" name="Group 43"/>
          <p:cNvGrpSpPr>
            <a:grpSpLocks/>
          </p:cNvGrpSpPr>
          <p:nvPr/>
        </p:nvGrpSpPr>
        <p:grpSpPr bwMode="auto">
          <a:xfrm>
            <a:off x="228600" y="228600"/>
            <a:ext cx="2286000" cy="2514600"/>
            <a:chOff x="5257800" y="1905000"/>
            <a:chExt cx="2286000" cy="2514600"/>
          </a:xfrm>
        </p:grpSpPr>
        <p:sp>
          <p:nvSpPr>
            <p:cNvPr id="45" name="Rectangle 44"/>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45"/>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46"/>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0260" name="Group 47"/>
          <p:cNvGrpSpPr>
            <a:grpSpLocks/>
          </p:cNvGrpSpPr>
          <p:nvPr/>
        </p:nvGrpSpPr>
        <p:grpSpPr bwMode="auto">
          <a:xfrm>
            <a:off x="533400" y="381000"/>
            <a:ext cx="1676400" cy="838200"/>
            <a:chOff x="5562600" y="2057400"/>
            <a:chExt cx="1676400" cy="838200"/>
          </a:xfrm>
        </p:grpSpPr>
        <p:sp>
          <p:nvSpPr>
            <p:cNvPr id="49" name="Rectangle 48"/>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0" name="Rectangle 49"/>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60" name="Oval 59"/>
          <p:cNvSpPr/>
          <p:nvPr/>
        </p:nvSpPr>
        <p:spPr>
          <a:xfrm>
            <a:off x="547688" y="1676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2" name="Rectangle 61"/>
          <p:cNvSpPr/>
          <p:nvPr/>
        </p:nvSpPr>
        <p:spPr>
          <a:xfrm>
            <a:off x="228600" y="2438400"/>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8" name="Rectangle 87"/>
          <p:cNvSpPr/>
          <p:nvPr/>
        </p:nvSpPr>
        <p:spPr>
          <a:xfrm>
            <a:off x="762000" y="381000"/>
            <a:ext cx="3048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10" name="Object 2"/>
          <p:cNvGraphicFramePr>
            <a:graphicFrameLocks noChangeAspect="1"/>
          </p:cNvGraphicFramePr>
          <p:nvPr/>
        </p:nvGraphicFramePr>
        <p:xfrm>
          <a:off x="3652838" y="1981200"/>
          <a:ext cx="1657350" cy="679450"/>
        </p:xfrm>
        <a:graphic>
          <a:graphicData uri="http://schemas.openxmlformats.org/presentationml/2006/ole">
            <mc:AlternateContent xmlns:mc="http://schemas.openxmlformats.org/markup-compatibility/2006">
              <mc:Choice xmlns:v="urn:schemas-microsoft-com:vml" Requires="v">
                <p:oleObj spid="_x0000_s9226" name="Equation" r:id="rId4" imgW="914400" imgH="393480" progId="Equation.3">
                  <p:embed/>
                </p:oleObj>
              </mc:Choice>
              <mc:Fallback>
                <p:oleObj name="Equation" r:id="rId4" imgW="914400" imgH="393480" progId="Equation.3">
                  <p:embed/>
                  <p:pic>
                    <p:nvPicPr>
                      <p:cNvPr id="1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2838" y="1981200"/>
                        <a:ext cx="1657350" cy="679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 name="Oval 55"/>
          <p:cNvSpPr/>
          <p:nvPr/>
        </p:nvSpPr>
        <p:spPr>
          <a:xfrm>
            <a:off x="990600" y="1371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Oval 56"/>
          <p:cNvSpPr/>
          <p:nvPr/>
        </p:nvSpPr>
        <p:spPr>
          <a:xfrm>
            <a:off x="1371600" y="1981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2" name="Object 3"/>
          <p:cNvGraphicFramePr>
            <a:graphicFrameLocks noChangeAspect="1"/>
          </p:cNvGraphicFramePr>
          <p:nvPr/>
        </p:nvGraphicFramePr>
        <p:xfrm>
          <a:off x="3886200" y="1366837"/>
          <a:ext cx="1066800" cy="538957"/>
        </p:xfrm>
        <a:graphic>
          <a:graphicData uri="http://schemas.openxmlformats.org/presentationml/2006/ole">
            <mc:AlternateContent xmlns:mc="http://schemas.openxmlformats.org/markup-compatibility/2006">
              <mc:Choice xmlns:v="urn:schemas-microsoft-com:vml" Requires="v">
                <p:oleObj spid="_x0000_s9227" name="Equation" r:id="rId6" imgW="838080" imgH="444240" progId="Equation.3">
                  <p:embed/>
                </p:oleObj>
              </mc:Choice>
              <mc:Fallback>
                <p:oleObj name="Equation" r:id="rId6" imgW="838080" imgH="444240" progId="Equation.3">
                  <p:embed/>
                  <p:pic>
                    <p:nvPicPr>
                      <p:cNvPr id="2"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86200" y="1366837"/>
                        <a:ext cx="1066800" cy="5389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4"/>
          <p:cNvGraphicFramePr>
            <a:graphicFrameLocks noChangeAspect="1"/>
          </p:cNvGraphicFramePr>
          <p:nvPr/>
        </p:nvGraphicFramePr>
        <p:xfrm>
          <a:off x="3359150" y="2763838"/>
          <a:ext cx="2016125" cy="741362"/>
        </p:xfrm>
        <a:graphic>
          <a:graphicData uri="http://schemas.openxmlformats.org/presentationml/2006/ole">
            <mc:AlternateContent xmlns:mc="http://schemas.openxmlformats.org/markup-compatibility/2006">
              <mc:Choice xmlns:v="urn:schemas-microsoft-com:vml" Requires="v">
                <p:oleObj spid="_x0000_s9228" name="Equation" r:id="rId8" imgW="1117440" imgH="431640" progId="Equation.3">
                  <p:embed/>
                </p:oleObj>
              </mc:Choice>
              <mc:Fallback>
                <p:oleObj name="Equation" r:id="rId8" imgW="1117440" imgH="431640" progId="Equation.3">
                  <p:embed/>
                  <p:pic>
                    <p:nvPicPr>
                      <p:cNvPr id="3"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59150" y="2763838"/>
                        <a:ext cx="2016125" cy="741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66" name="Rectangle 35"/>
          <p:cNvSpPr>
            <a:spLocks noChangeArrowheads="1"/>
          </p:cNvSpPr>
          <p:nvPr/>
        </p:nvSpPr>
        <p:spPr bwMode="auto">
          <a:xfrm>
            <a:off x="3124201" y="685801"/>
            <a:ext cx="2438399" cy="523220"/>
          </a:xfrm>
          <a:prstGeom prst="rect">
            <a:avLst/>
          </a:prstGeom>
          <a:noFill/>
          <a:ln w="9525">
            <a:noFill/>
            <a:miter lim="800000"/>
            <a:headEnd/>
            <a:tailEnd/>
          </a:ln>
        </p:spPr>
        <p:txBody>
          <a:bodyPr wrap="square">
            <a:spAutoFit/>
          </a:bodyPr>
          <a:lstStyle/>
          <a:p>
            <a:r>
              <a:rPr lang="en-US" sz="1400" b="1" dirty="0">
                <a:solidFill>
                  <a:srgbClr val="FF0000"/>
                </a:solidFill>
                <a:latin typeface="Comic Sans MS" pitchFamily="66" charset="0"/>
              </a:rPr>
              <a:t>Gas atoms translate in 3-dimension with velocity</a:t>
            </a:r>
            <a:endParaRPr lang="en-US" sz="1400" b="1" dirty="0">
              <a:solidFill>
                <a:srgbClr val="FF0000"/>
              </a:solidFill>
              <a:latin typeface="Calibri" pitchFamily="34" charset="0"/>
            </a:endParaRPr>
          </a:p>
        </p:txBody>
      </p:sp>
      <p:sp>
        <p:nvSpPr>
          <p:cNvPr id="10268" name="Rectangle 37"/>
          <p:cNvSpPr>
            <a:spLocks noChangeArrowheads="1"/>
          </p:cNvSpPr>
          <p:nvPr/>
        </p:nvSpPr>
        <p:spPr bwMode="auto">
          <a:xfrm>
            <a:off x="1219200" y="5943600"/>
            <a:ext cx="6324600" cy="369332"/>
          </a:xfrm>
          <a:prstGeom prst="rect">
            <a:avLst/>
          </a:prstGeom>
          <a:noFill/>
          <a:ln w="9525">
            <a:noFill/>
            <a:miter lim="800000"/>
            <a:headEnd/>
            <a:tailEnd/>
          </a:ln>
        </p:spPr>
        <p:txBody>
          <a:bodyPr wrap="square">
            <a:spAutoFit/>
          </a:bodyPr>
          <a:lstStyle/>
          <a:p>
            <a:r>
              <a:rPr lang="en-US" b="1" dirty="0">
                <a:solidFill>
                  <a:srgbClr val="FF0000"/>
                </a:solidFill>
                <a:latin typeface="Comic Sans MS" pitchFamily="66" charset="0"/>
              </a:rPr>
              <a:t>Translational KE doesn’t depend on mass, interesting!</a:t>
            </a:r>
            <a:endParaRPr lang="en-US" b="1" dirty="0">
              <a:solidFill>
                <a:srgbClr val="FF0000"/>
              </a:solidFill>
              <a:latin typeface="Calibri" pitchFamily="34" charset="0"/>
            </a:endParaRPr>
          </a:p>
        </p:txBody>
      </p:sp>
      <p:sp>
        <p:nvSpPr>
          <p:cNvPr id="51" name="Rectangle 50"/>
          <p:cNvSpPr/>
          <p:nvPr/>
        </p:nvSpPr>
        <p:spPr bwMode="auto">
          <a:xfrm>
            <a:off x="2895600" y="4343400"/>
            <a:ext cx="2590800"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8" name="Rectangle 4"/>
          <p:cNvSpPr txBox="1">
            <a:spLocks noChangeArrowheads="1"/>
          </p:cNvSpPr>
          <p:nvPr/>
        </p:nvSpPr>
        <p:spPr bwMode="auto">
          <a:xfrm>
            <a:off x="152400" y="3124200"/>
            <a:ext cx="2438400" cy="2286000"/>
          </a:xfrm>
          <a:prstGeom prst="rect">
            <a:avLst/>
          </a:prstGeom>
          <a:solidFill>
            <a:srgbClr val="FFC000"/>
          </a:solidFill>
          <a:ln w="76200">
            <a:solidFill>
              <a:schemeClr val="accent1"/>
            </a:solidFill>
            <a:miter lim="800000"/>
            <a:headEnd/>
            <a:tailEnd/>
          </a:ln>
        </p:spPr>
        <p:txBody>
          <a:bodyPr/>
          <a:lstStyle/>
          <a:p>
            <a:r>
              <a:rPr lang="en-US" b="1" u="sng" dirty="0">
                <a:latin typeface="Calibri" pitchFamily="34" charset="0"/>
              </a:rPr>
              <a:t>T031:Q</a:t>
            </a:r>
            <a:r>
              <a:rPr lang="en-US" b="1" dirty="0">
                <a:latin typeface="Calibri" pitchFamily="34" charset="0"/>
              </a:rPr>
              <a:t>1:</a:t>
            </a:r>
            <a:r>
              <a:rPr lang="en-US" dirty="0">
                <a:latin typeface="Calibri" pitchFamily="34" charset="0"/>
              </a:rPr>
              <a:t> Two moles of nitrogen are in a 3-liter container at a pressure of 5.0x10</a:t>
            </a:r>
            <a:r>
              <a:rPr lang="en-US" baseline="30000" dirty="0">
                <a:latin typeface="Calibri" pitchFamily="34" charset="0"/>
              </a:rPr>
              <a:t>6</a:t>
            </a:r>
            <a:r>
              <a:rPr lang="en-US" dirty="0">
                <a:latin typeface="Calibri" pitchFamily="34" charset="0"/>
              </a:rPr>
              <a:t> Pa. Find the average translational kinetic energy of a molecule.</a:t>
            </a:r>
            <a:r>
              <a:rPr lang="en-US" b="1" dirty="0">
                <a:latin typeface="Calibri" pitchFamily="34" charset="0"/>
              </a:rPr>
              <a:t> </a:t>
            </a:r>
          </a:p>
          <a:p>
            <a:r>
              <a:rPr lang="en-US" b="1" dirty="0">
                <a:latin typeface="Calibri" pitchFamily="34" charset="0"/>
              </a:rPr>
              <a:t>A1:  1.9x10</a:t>
            </a:r>
            <a:r>
              <a:rPr lang="en-US" b="1" baseline="30000" dirty="0">
                <a:latin typeface="Calibri" pitchFamily="34" charset="0"/>
              </a:rPr>
              <a:t>-20</a:t>
            </a:r>
            <a:r>
              <a:rPr lang="en-US" b="1" dirty="0">
                <a:latin typeface="Calibri" pitchFamily="34" charset="0"/>
              </a:rPr>
              <a:t> J.</a:t>
            </a:r>
            <a:endParaRPr lang="en-US" dirty="0">
              <a:latin typeface="Calibri" pitchFamily="34" charset="0"/>
            </a:endParaRPr>
          </a:p>
        </p:txBody>
      </p:sp>
      <p:graphicFrame>
        <p:nvGraphicFramePr>
          <p:cNvPr id="52" name="Object 15"/>
          <p:cNvGraphicFramePr>
            <a:graphicFrameLocks noChangeAspect="1"/>
          </p:cNvGraphicFramePr>
          <p:nvPr/>
        </p:nvGraphicFramePr>
        <p:xfrm>
          <a:off x="3490913" y="4419600"/>
          <a:ext cx="1579562" cy="685800"/>
        </p:xfrm>
        <a:graphic>
          <a:graphicData uri="http://schemas.openxmlformats.org/presentationml/2006/ole">
            <mc:AlternateContent xmlns:mc="http://schemas.openxmlformats.org/markup-compatibility/2006">
              <mc:Choice xmlns:v="urn:schemas-microsoft-com:vml" Requires="v">
                <p:oleObj spid="_x0000_s9229" name="Equation" r:id="rId10" imgW="863280" imgH="393480" progId="Equation.3">
                  <p:embed/>
                </p:oleObj>
              </mc:Choice>
              <mc:Fallback>
                <p:oleObj name="Equation" r:id="rId10" imgW="863280" imgH="393480" progId="Equation.3">
                  <p:embed/>
                  <p:pic>
                    <p:nvPicPr>
                      <p:cNvPr id="52"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90913" y="4419600"/>
                        <a:ext cx="1579562"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 name="Object 18"/>
          <p:cNvGraphicFramePr>
            <a:graphicFrameLocks noChangeAspect="1"/>
          </p:cNvGraphicFramePr>
          <p:nvPr/>
        </p:nvGraphicFramePr>
        <p:xfrm>
          <a:off x="3638550" y="3581400"/>
          <a:ext cx="1238250" cy="608012"/>
        </p:xfrm>
        <a:graphic>
          <a:graphicData uri="http://schemas.openxmlformats.org/presentationml/2006/ole">
            <mc:AlternateContent xmlns:mc="http://schemas.openxmlformats.org/markup-compatibility/2006">
              <mc:Choice xmlns:v="urn:schemas-microsoft-com:vml" Requires="v">
                <p:oleObj spid="_x0000_s9230" name="Equation" r:id="rId12" imgW="838080" imgH="431640" progId="Equation.3">
                  <p:embed/>
                </p:oleObj>
              </mc:Choice>
              <mc:Fallback>
                <p:oleObj name="Equation" r:id="rId12" imgW="838080" imgH="431640" progId="Equation.3">
                  <p:embed/>
                  <p:pic>
                    <p:nvPicPr>
                      <p:cNvPr id="54" name="Object 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38550" y="3581400"/>
                        <a:ext cx="1238250" cy="608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5" name="Group 54"/>
          <p:cNvGrpSpPr/>
          <p:nvPr/>
        </p:nvGrpSpPr>
        <p:grpSpPr>
          <a:xfrm>
            <a:off x="5943600" y="838200"/>
            <a:ext cx="3062287" cy="4495800"/>
            <a:chOff x="6019800" y="457200"/>
            <a:chExt cx="3062287" cy="4495800"/>
          </a:xfrm>
        </p:grpSpPr>
        <p:sp>
          <p:nvSpPr>
            <p:cNvPr id="63" name="Rectangle 62"/>
            <p:cNvSpPr/>
            <p:nvPr/>
          </p:nvSpPr>
          <p:spPr>
            <a:xfrm>
              <a:off x="6400800" y="2590800"/>
              <a:ext cx="2197100" cy="79216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67" name="Rectangle 36"/>
            <p:cNvSpPr>
              <a:spLocks noChangeArrowheads="1"/>
            </p:cNvSpPr>
            <p:nvPr/>
          </p:nvSpPr>
          <p:spPr bwMode="auto">
            <a:xfrm>
              <a:off x="6019800" y="3429000"/>
              <a:ext cx="2971800" cy="461963"/>
            </a:xfrm>
            <a:prstGeom prst="rect">
              <a:avLst/>
            </a:prstGeom>
            <a:noFill/>
            <a:ln w="9525">
              <a:noFill/>
              <a:miter lim="800000"/>
              <a:headEnd/>
              <a:tailEnd/>
            </a:ln>
          </p:spPr>
          <p:txBody>
            <a:bodyPr>
              <a:spAutoFit/>
            </a:bodyPr>
            <a:lstStyle/>
            <a:p>
              <a:pPr algn="ctr"/>
              <a:r>
                <a:rPr lang="en-US" sz="1200" b="1" dirty="0">
                  <a:latin typeface="Comic Sans MS" pitchFamily="66" charset="0"/>
                </a:rPr>
                <a:t>k = R/N</a:t>
              </a:r>
              <a:r>
                <a:rPr lang="en-US" sz="1200" b="1" baseline="-25000" dirty="0">
                  <a:latin typeface="Comic Sans MS" pitchFamily="66" charset="0"/>
                </a:rPr>
                <a:t>A</a:t>
              </a:r>
              <a:r>
                <a:rPr lang="en-US" sz="1200" b="1" dirty="0">
                  <a:latin typeface="Comic Sans MS" pitchFamily="66" charset="0"/>
                </a:rPr>
                <a:t> = 1.38x10</a:t>
              </a:r>
              <a:r>
                <a:rPr lang="en-US" sz="1200" b="1" baseline="30000" dirty="0">
                  <a:latin typeface="Comic Sans MS" pitchFamily="66" charset="0"/>
                </a:rPr>
                <a:t>23</a:t>
              </a:r>
              <a:r>
                <a:rPr lang="en-US" sz="1200" b="1" dirty="0">
                  <a:latin typeface="Comic Sans MS" pitchFamily="66" charset="0"/>
                </a:rPr>
                <a:t> J/K Boltzmann constant</a:t>
              </a:r>
              <a:endParaRPr lang="en-US" sz="1200" dirty="0">
                <a:latin typeface="Calibri" pitchFamily="34" charset="0"/>
              </a:endParaRPr>
            </a:p>
          </p:txBody>
        </p:sp>
        <p:sp>
          <p:nvSpPr>
            <p:cNvPr id="39" name="Rectangle 38"/>
            <p:cNvSpPr/>
            <p:nvPr/>
          </p:nvSpPr>
          <p:spPr bwMode="auto">
            <a:xfrm>
              <a:off x="6034087" y="457200"/>
              <a:ext cx="3048000" cy="449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77" name="Rectangle 39"/>
            <p:cNvSpPr>
              <a:spLocks noChangeArrowheads="1"/>
            </p:cNvSpPr>
            <p:nvPr/>
          </p:nvSpPr>
          <p:spPr bwMode="auto">
            <a:xfrm>
              <a:off x="6447541" y="530423"/>
              <a:ext cx="2467859" cy="523220"/>
            </a:xfrm>
            <a:prstGeom prst="rect">
              <a:avLst/>
            </a:prstGeom>
            <a:noFill/>
            <a:ln w="9525">
              <a:noFill/>
              <a:miter lim="800000"/>
              <a:headEnd/>
              <a:tailEnd/>
            </a:ln>
          </p:spPr>
          <p:txBody>
            <a:bodyPr wrap="square">
              <a:spAutoFit/>
            </a:bodyPr>
            <a:lstStyle/>
            <a:p>
              <a:pPr algn="ctr"/>
              <a:r>
                <a:rPr lang="en-US" sz="1400" b="1" dirty="0">
                  <a:solidFill>
                    <a:srgbClr val="FF0000"/>
                  </a:solidFill>
                  <a:latin typeface="Comic Sans MS" pitchFamily="66" charset="0"/>
                </a:rPr>
                <a:t>Translational KE of N molecules</a:t>
              </a:r>
              <a:endParaRPr lang="en-US" sz="1400" b="1" dirty="0">
                <a:solidFill>
                  <a:srgbClr val="FF0000"/>
                </a:solidFill>
                <a:latin typeface="Calibri" pitchFamily="34" charset="0"/>
              </a:endParaRPr>
            </a:p>
          </p:txBody>
        </p:sp>
        <p:graphicFrame>
          <p:nvGraphicFramePr>
            <p:cNvPr id="6" name="Object 12"/>
            <p:cNvGraphicFramePr>
              <a:graphicFrameLocks noChangeAspect="1"/>
            </p:cNvGraphicFramePr>
            <p:nvPr/>
          </p:nvGraphicFramePr>
          <p:xfrm>
            <a:off x="6934200" y="1143000"/>
            <a:ext cx="1382713" cy="533400"/>
          </p:xfrm>
          <a:graphic>
            <a:graphicData uri="http://schemas.openxmlformats.org/presentationml/2006/ole">
              <mc:AlternateContent xmlns:mc="http://schemas.openxmlformats.org/markup-compatibility/2006">
                <mc:Choice xmlns:v="urn:schemas-microsoft-com:vml" Requires="v">
                  <p:oleObj spid="_x0000_s9231" name="Equation" r:id="rId14" imgW="863280" imgH="393480" progId="Equation.3">
                    <p:embed/>
                  </p:oleObj>
                </mc:Choice>
                <mc:Fallback>
                  <p:oleObj name="Equation" r:id="rId14" imgW="863280" imgH="393480" progId="Equation.3">
                    <p:embed/>
                    <p:pic>
                      <p:nvPicPr>
                        <p:cNvPr id="6"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934200" y="1143000"/>
                          <a:ext cx="1382713"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13"/>
            <p:cNvGraphicFramePr>
              <a:graphicFrameLocks noChangeAspect="1"/>
            </p:cNvGraphicFramePr>
            <p:nvPr/>
          </p:nvGraphicFramePr>
          <p:xfrm>
            <a:off x="6805613" y="2667000"/>
            <a:ext cx="1600200" cy="685800"/>
          </p:xfrm>
          <a:graphic>
            <a:graphicData uri="http://schemas.openxmlformats.org/presentationml/2006/ole">
              <mc:AlternateContent xmlns:mc="http://schemas.openxmlformats.org/markup-compatibility/2006">
                <mc:Choice xmlns:v="urn:schemas-microsoft-com:vml" Requires="v">
                  <p:oleObj spid="_x0000_s9232" name="Equation" r:id="rId16" imgW="876240" imgH="393480" progId="Equation.3">
                    <p:embed/>
                  </p:oleObj>
                </mc:Choice>
                <mc:Fallback>
                  <p:oleObj name="Equation" r:id="rId16" imgW="876240" imgH="393480" progId="Equation.3">
                    <p:embed/>
                    <p:pic>
                      <p:nvPicPr>
                        <p:cNvPr id="7" name="Object 1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805613" y="2667000"/>
                          <a:ext cx="160020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2"/>
            <p:cNvGraphicFramePr>
              <a:graphicFrameLocks noChangeAspect="1"/>
            </p:cNvGraphicFramePr>
            <p:nvPr/>
          </p:nvGraphicFramePr>
          <p:xfrm>
            <a:off x="6865937" y="1930400"/>
            <a:ext cx="1668463" cy="584200"/>
          </p:xfrm>
          <a:graphic>
            <a:graphicData uri="http://schemas.openxmlformats.org/presentationml/2006/ole">
              <mc:AlternateContent xmlns:mc="http://schemas.openxmlformats.org/markup-compatibility/2006">
                <mc:Choice xmlns:v="urn:schemas-microsoft-com:vml" Requires="v">
                  <p:oleObj spid="_x0000_s9233" name="Equation" r:id="rId18" imgW="1041120" imgH="431640" progId="Equation.3">
                    <p:embed/>
                  </p:oleObj>
                </mc:Choice>
                <mc:Fallback>
                  <p:oleObj name="Equation" r:id="rId18" imgW="1041120" imgH="431640" progId="Equation.3">
                    <p:embed/>
                    <p:pic>
                      <p:nvPicPr>
                        <p:cNvPr id="17" name="Object 1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865937" y="1930400"/>
                          <a:ext cx="1668463"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8" name="Rectangle 37"/>
          <p:cNvSpPr>
            <a:spLocks noChangeArrowheads="1"/>
          </p:cNvSpPr>
          <p:nvPr/>
        </p:nvSpPr>
        <p:spPr bwMode="auto">
          <a:xfrm>
            <a:off x="2293930" y="5456237"/>
            <a:ext cx="4564070" cy="307777"/>
          </a:xfrm>
          <a:prstGeom prst="rect">
            <a:avLst/>
          </a:prstGeom>
          <a:noFill/>
          <a:ln w="9525">
            <a:noFill/>
            <a:miter lim="800000"/>
            <a:headEnd/>
            <a:tailEnd/>
          </a:ln>
        </p:spPr>
        <p:txBody>
          <a:bodyPr wrap="none">
            <a:spAutoFit/>
          </a:bodyPr>
          <a:lstStyle/>
          <a:p>
            <a:r>
              <a:rPr lang="en-US" sz="1400" b="1" dirty="0">
                <a:solidFill>
                  <a:srgbClr val="FF0000"/>
                </a:solidFill>
                <a:latin typeface="Comic Sans MS" pitchFamily="66" charset="0"/>
              </a:rPr>
              <a:t>Translational KE of n-mole of monatomic molecule</a:t>
            </a:r>
            <a:endParaRPr lang="en-US" sz="1400" b="1" dirty="0">
              <a:solidFill>
                <a:srgbClr val="FF0000"/>
              </a:solidFill>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fill="hold" grpId="0" nodeType="withEffect">
                                  <p:stCondLst>
                                    <p:cond delay="0"/>
                                  </p:stCondLst>
                                  <p:childTnLst>
                                    <p:animMotion origin="layout" path="M -1.38889E-6 4.6531E-6 L -0.05243 -0.00208 L 0.03073 0.13714 L 0.12604 0.05735 L 0.06615 -0.02868 L -0.02778 0.14339 L -0.05399 0.10245 L -0.02309 -0.03076 L -1.38889E-6 4.6531E-6 Z " pathEditMode="relative" ptsTypes="AAAAAAAAA">
                                      <p:cBhvr>
                                        <p:cTn id="6" dur="2000" fill="hold"/>
                                        <p:tgtEl>
                                          <p:spTgt spid="56"/>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121 -0.01041 L -0.01111 -0.11494 L -0.05261 0.05921 L 0.08281 0.02035 L 0.05816 -0.10893 L 0.00121 -0.01041 Z " pathEditMode="relative" ptsTypes="AAAAAA">
                                      <p:cBhvr>
                                        <p:cTn id="8" dur="2000" fill="hold"/>
                                        <p:tgtEl>
                                          <p:spTgt spid="57"/>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8.33333E-7 -3.52451E-6 L 0.17848 -0.00416 L -0.01076 0.05527 L 0.17396 -0.06753 L 0.14306 0.10662 L -8.33333E-7 -3.52451E-6 Z " pathEditMode="relative" ptsTypes="AAAAAA">
                                      <p:cBhvr>
                                        <p:cTn id="10" dur="2000" fill="hold"/>
                                        <p:tgtEl>
                                          <p:spTgt spid="60"/>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56" grpId="0" animBg="1"/>
      <p:bldP spid="5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228600" y="46038"/>
            <a:ext cx="8610600" cy="5635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ea typeface="+mj-ea"/>
                <a:cs typeface="+mn-cs"/>
              </a:rPr>
              <a:t>Internal Energy (</a:t>
            </a:r>
            <a:r>
              <a:rPr lang="en-US" sz="2800" b="1" u="sng" dirty="0" err="1">
                <a:solidFill>
                  <a:srgbClr val="0000FF"/>
                </a:solidFill>
                <a:latin typeface="Comic Sans MS" pitchFamily="66" charset="0"/>
                <a:ea typeface="+mj-ea"/>
                <a:cs typeface="+mn-cs"/>
              </a:rPr>
              <a:t>E</a:t>
            </a:r>
            <a:r>
              <a:rPr lang="en-US" sz="2800" b="1" u="sng" baseline="-25000" dirty="0" err="1">
                <a:solidFill>
                  <a:srgbClr val="0000FF"/>
                </a:solidFill>
                <a:latin typeface="Comic Sans MS" pitchFamily="66" charset="0"/>
                <a:ea typeface="+mj-ea"/>
                <a:cs typeface="+mn-cs"/>
              </a:rPr>
              <a:t>i</a:t>
            </a:r>
            <a:r>
              <a:rPr lang="en-US" sz="2800" b="1" u="sng" dirty="0">
                <a:solidFill>
                  <a:srgbClr val="0000FF"/>
                </a:solidFill>
                <a:latin typeface="Comic Sans MS" pitchFamily="66" charset="0"/>
                <a:ea typeface="+mj-ea"/>
                <a:cs typeface="+mn-cs"/>
              </a:rPr>
              <a:t>)</a:t>
            </a:r>
            <a:endParaRPr lang="en-US" sz="2800" b="1" u="sng" dirty="0">
              <a:solidFill>
                <a:srgbClr val="00B0F0"/>
              </a:solidFill>
              <a:latin typeface="+mj-lt"/>
              <a:ea typeface="+mj-ea"/>
              <a:cs typeface="+mj-cs"/>
            </a:endParaRPr>
          </a:p>
        </p:txBody>
      </p:sp>
      <p:sp>
        <p:nvSpPr>
          <p:cNvPr id="80" name="TextBox 79"/>
          <p:cNvSpPr txBox="1"/>
          <p:nvPr/>
        </p:nvSpPr>
        <p:spPr>
          <a:xfrm>
            <a:off x="990600" y="914400"/>
            <a:ext cx="6096000" cy="646331"/>
          </a:xfrm>
          <a:prstGeom prst="rect">
            <a:avLst/>
          </a:prstGeom>
          <a:noFill/>
        </p:spPr>
        <p:txBody>
          <a:bodyPr wrap="square" rtlCol="0">
            <a:spAutoFit/>
          </a:bodyPr>
          <a:lstStyle/>
          <a:p>
            <a:pPr algn="ctr"/>
            <a:r>
              <a:rPr lang="en-US" b="1" dirty="0"/>
              <a:t>Internal Energy of gas is the total energy due to translation, rotation and vibration of gas molecules</a:t>
            </a:r>
          </a:p>
        </p:txBody>
      </p:sp>
      <p:sp>
        <p:nvSpPr>
          <p:cNvPr id="81" name="TextBox 80"/>
          <p:cNvSpPr txBox="1"/>
          <p:nvPr/>
        </p:nvSpPr>
        <p:spPr>
          <a:xfrm>
            <a:off x="2362200" y="2286000"/>
            <a:ext cx="3025059" cy="584775"/>
          </a:xfrm>
          <a:prstGeom prst="rect">
            <a:avLst/>
          </a:prstGeom>
          <a:noFill/>
        </p:spPr>
        <p:txBody>
          <a:bodyPr wrap="none" rtlCol="0">
            <a:spAutoFit/>
          </a:bodyPr>
          <a:lstStyle/>
          <a:p>
            <a:r>
              <a:rPr lang="en-US" sz="3200" i="1" dirty="0" err="1"/>
              <a:t>E</a:t>
            </a:r>
            <a:r>
              <a:rPr lang="en-US" sz="3200" i="1" baseline="-25000" dirty="0" err="1"/>
              <a:t>i</a:t>
            </a:r>
            <a:r>
              <a:rPr lang="en-US" sz="3200" i="1" dirty="0"/>
              <a:t> = KE</a:t>
            </a:r>
            <a:r>
              <a:rPr lang="en-US" sz="3200" i="1" baseline="-25000" dirty="0"/>
              <a:t>T</a:t>
            </a:r>
            <a:r>
              <a:rPr lang="en-US" sz="3200" i="1" dirty="0"/>
              <a:t> + KE</a:t>
            </a:r>
            <a:r>
              <a:rPr lang="en-US" sz="3200" i="1" baseline="-25000" dirty="0"/>
              <a:t>R</a:t>
            </a:r>
            <a:r>
              <a:rPr lang="en-US" sz="3200" i="1" dirty="0"/>
              <a:t> </a:t>
            </a:r>
          </a:p>
        </p:txBody>
      </p:sp>
      <p:graphicFrame>
        <p:nvGraphicFramePr>
          <p:cNvPr id="31" name="Object 27"/>
          <p:cNvGraphicFramePr>
            <a:graphicFrameLocks noChangeAspect="1"/>
          </p:cNvGraphicFramePr>
          <p:nvPr/>
        </p:nvGraphicFramePr>
        <p:xfrm>
          <a:off x="2667000" y="3124200"/>
          <a:ext cx="2362200" cy="838200"/>
        </p:xfrm>
        <a:graphic>
          <a:graphicData uri="http://schemas.openxmlformats.org/presentationml/2006/ole">
            <mc:AlternateContent xmlns:mc="http://schemas.openxmlformats.org/markup-compatibility/2006">
              <mc:Choice xmlns:v="urn:schemas-microsoft-com:vml" Requires="v">
                <p:oleObj spid="_x0000_s10244" name="Equation" r:id="rId4" imgW="761760" imgH="393480" progId="Equation.3">
                  <p:embed/>
                </p:oleObj>
              </mc:Choice>
              <mc:Fallback>
                <p:oleObj name="Equation" r:id="rId4" imgW="761760" imgH="393480" progId="Equation.3">
                  <p:embed/>
                  <p:pic>
                    <p:nvPicPr>
                      <p:cNvPr id="31"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3124200"/>
                        <a:ext cx="23622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 name="TextBox 81"/>
          <p:cNvSpPr txBox="1"/>
          <p:nvPr/>
        </p:nvSpPr>
        <p:spPr>
          <a:xfrm>
            <a:off x="1143000" y="5152072"/>
            <a:ext cx="5715000" cy="1477328"/>
          </a:xfrm>
          <a:prstGeom prst="rect">
            <a:avLst/>
          </a:prstGeom>
          <a:solidFill>
            <a:schemeClr val="bg1">
              <a:lumMod val="85000"/>
            </a:schemeClr>
          </a:solidFill>
        </p:spPr>
        <p:txBody>
          <a:bodyPr wrap="square">
            <a:spAutoFit/>
          </a:bodyPr>
          <a:lstStyle/>
          <a:p>
            <a:pPr fontAlgn="auto">
              <a:spcBef>
                <a:spcPts val="0"/>
              </a:spcBef>
              <a:spcAft>
                <a:spcPts val="0"/>
              </a:spcAft>
              <a:defRPr/>
            </a:pPr>
            <a:r>
              <a:rPr lang="en-US" b="1" dirty="0">
                <a:solidFill>
                  <a:srgbClr val="0000FF"/>
                </a:solidFill>
                <a:latin typeface="+mn-lt"/>
                <a:cs typeface="+mn-cs"/>
              </a:rPr>
              <a:t>f = degree of freedom</a:t>
            </a:r>
          </a:p>
          <a:p>
            <a:pPr fontAlgn="auto">
              <a:spcBef>
                <a:spcPts val="0"/>
              </a:spcBef>
              <a:spcAft>
                <a:spcPts val="0"/>
              </a:spcAft>
              <a:defRPr/>
            </a:pPr>
            <a:endParaRPr lang="en-US" b="1" dirty="0">
              <a:solidFill>
                <a:srgbClr val="0000FF"/>
              </a:solidFill>
              <a:latin typeface="+mn-lt"/>
              <a:cs typeface="+mn-cs"/>
            </a:endParaRPr>
          </a:p>
          <a:p>
            <a:pPr fontAlgn="auto">
              <a:spcBef>
                <a:spcPts val="0"/>
              </a:spcBef>
              <a:spcAft>
                <a:spcPts val="0"/>
              </a:spcAft>
              <a:defRPr/>
            </a:pPr>
            <a:r>
              <a:rPr lang="en-US" b="1" dirty="0">
                <a:solidFill>
                  <a:srgbClr val="0000FF"/>
                </a:solidFill>
                <a:latin typeface="+mn-lt"/>
                <a:cs typeface="+mn-cs"/>
              </a:rPr>
              <a:t>For mono-atomic gas ,  f = 3       (3 translation, no rotation)</a:t>
            </a:r>
          </a:p>
          <a:p>
            <a:pPr fontAlgn="auto">
              <a:spcBef>
                <a:spcPts val="0"/>
              </a:spcBef>
              <a:spcAft>
                <a:spcPts val="0"/>
              </a:spcAft>
              <a:defRPr/>
            </a:pPr>
            <a:r>
              <a:rPr lang="en-US" b="1" dirty="0">
                <a:solidFill>
                  <a:srgbClr val="0000FF"/>
                </a:solidFill>
                <a:latin typeface="+mn-lt"/>
                <a:cs typeface="+mn-cs"/>
              </a:rPr>
              <a:t>For diatomic gas             f= 5        (3 translation, 2 rotation)</a:t>
            </a:r>
          </a:p>
          <a:p>
            <a:pPr fontAlgn="auto">
              <a:spcBef>
                <a:spcPts val="0"/>
              </a:spcBef>
              <a:spcAft>
                <a:spcPts val="0"/>
              </a:spcAft>
              <a:defRPr/>
            </a:pPr>
            <a:r>
              <a:rPr lang="en-US" b="1" dirty="0">
                <a:solidFill>
                  <a:srgbClr val="0000FF"/>
                </a:solidFill>
                <a:latin typeface="+mn-lt"/>
                <a:cs typeface="+mn-cs"/>
              </a:rPr>
              <a:t>For polyatomic gas         f =6        (3 translation, 3 rotation)</a:t>
            </a:r>
          </a:p>
        </p:txBody>
      </p:sp>
      <p:sp>
        <p:nvSpPr>
          <p:cNvPr id="83" name="TextBox 82"/>
          <p:cNvSpPr txBox="1"/>
          <p:nvPr/>
        </p:nvSpPr>
        <p:spPr>
          <a:xfrm>
            <a:off x="1317804" y="1752600"/>
            <a:ext cx="5887189" cy="369332"/>
          </a:xfrm>
          <a:prstGeom prst="rect">
            <a:avLst/>
          </a:prstGeom>
          <a:noFill/>
        </p:spPr>
        <p:txBody>
          <a:bodyPr wrap="none" rtlCol="0">
            <a:spAutoFit/>
          </a:bodyPr>
          <a:lstStyle/>
          <a:p>
            <a:r>
              <a:rPr lang="en-US" b="1" dirty="0" err="1">
                <a:solidFill>
                  <a:srgbClr val="FF0000"/>
                </a:solidFill>
              </a:rPr>
              <a:t>Vibrational</a:t>
            </a:r>
            <a:r>
              <a:rPr lang="en-US" b="1" dirty="0">
                <a:solidFill>
                  <a:srgbClr val="FF0000"/>
                </a:solidFill>
              </a:rPr>
              <a:t>  Energy is too small, so we may ignore it</a:t>
            </a:r>
          </a:p>
        </p:txBody>
      </p:sp>
      <p:graphicFrame>
        <p:nvGraphicFramePr>
          <p:cNvPr id="32" name="Object 28"/>
          <p:cNvGraphicFramePr>
            <a:graphicFrameLocks noChangeAspect="1"/>
          </p:cNvGraphicFramePr>
          <p:nvPr/>
        </p:nvGraphicFramePr>
        <p:xfrm>
          <a:off x="2295525" y="4114800"/>
          <a:ext cx="2952750" cy="838200"/>
        </p:xfrm>
        <a:graphic>
          <a:graphicData uri="http://schemas.openxmlformats.org/presentationml/2006/ole">
            <mc:AlternateContent xmlns:mc="http://schemas.openxmlformats.org/markup-compatibility/2006">
              <mc:Choice xmlns:v="urn:schemas-microsoft-com:vml" Requires="v">
                <p:oleObj spid="_x0000_s10245" name="Equation" r:id="rId6" imgW="952200" imgH="393480" progId="Equation.3">
                  <p:embed/>
                </p:oleObj>
              </mc:Choice>
              <mc:Fallback>
                <p:oleObj name="Equation" r:id="rId6" imgW="952200" imgH="393480" progId="Equation.3">
                  <p:embed/>
                  <p:pic>
                    <p:nvPicPr>
                      <p:cNvPr id="32" name="Object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95525" y="4114800"/>
                        <a:ext cx="295275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228600" y="46038"/>
            <a:ext cx="8610600" cy="5635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ea typeface="+mj-ea"/>
                <a:cs typeface="+mn-cs"/>
              </a:rPr>
              <a:t>Degree of freedom (f)</a:t>
            </a:r>
            <a:endParaRPr lang="en-US" sz="2800" b="1" u="sng" dirty="0">
              <a:solidFill>
                <a:srgbClr val="00B0F0"/>
              </a:solidFill>
              <a:latin typeface="+mj-lt"/>
              <a:ea typeface="+mj-ea"/>
              <a:cs typeface="+mj-cs"/>
            </a:endParaRPr>
          </a:p>
        </p:txBody>
      </p:sp>
      <p:sp>
        <p:nvSpPr>
          <p:cNvPr id="48" name="Oval 47"/>
          <p:cNvSpPr/>
          <p:nvPr/>
        </p:nvSpPr>
        <p:spPr>
          <a:xfrm>
            <a:off x="1219200" y="13716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58"/>
          <p:cNvGrpSpPr/>
          <p:nvPr/>
        </p:nvGrpSpPr>
        <p:grpSpPr>
          <a:xfrm>
            <a:off x="914400" y="3087469"/>
            <a:ext cx="1600200" cy="381000"/>
            <a:chOff x="914400" y="2057400"/>
            <a:chExt cx="1600200" cy="381000"/>
          </a:xfrm>
        </p:grpSpPr>
        <p:sp>
          <p:nvSpPr>
            <p:cNvPr id="52" name="Oval 51"/>
            <p:cNvSpPr/>
            <p:nvPr/>
          </p:nvSpPr>
          <p:spPr>
            <a:xfrm>
              <a:off x="914400" y="2057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2133600" y="2057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Connector 57"/>
            <p:cNvCxnSpPr/>
            <p:nvPr/>
          </p:nvCxnSpPr>
          <p:spPr>
            <a:xfrm>
              <a:off x="1066800" y="2209800"/>
              <a:ext cx="1295400" cy="15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61" name="TextBox 60"/>
          <p:cNvSpPr txBox="1"/>
          <p:nvPr/>
        </p:nvSpPr>
        <p:spPr>
          <a:xfrm>
            <a:off x="3733800" y="685800"/>
            <a:ext cx="4953000" cy="646331"/>
          </a:xfrm>
          <a:prstGeom prst="rect">
            <a:avLst/>
          </a:prstGeom>
          <a:noFill/>
        </p:spPr>
        <p:txBody>
          <a:bodyPr wrap="square" rtlCol="0">
            <a:spAutoFit/>
          </a:bodyPr>
          <a:lstStyle/>
          <a:p>
            <a:r>
              <a:rPr lang="en-US" dirty="0">
                <a:latin typeface="+mn-lt"/>
              </a:rPr>
              <a:t>It can just translate (move, x, y, z) in three directions but cannot rotate (f) = 3</a:t>
            </a:r>
          </a:p>
        </p:txBody>
      </p:sp>
      <p:sp>
        <p:nvSpPr>
          <p:cNvPr id="64" name="TextBox 63"/>
          <p:cNvSpPr txBox="1"/>
          <p:nvPr/>
        </p:nvSpPr>
        <p:spPr>
          <a:xfrm>
            <a:off x="3733800" y="2133600"/>
            <a:ext cx="5167712" cy="646331"/>
          </a:xfrm>
          <a:prstGeom prst="rect">
            <a:avLst/>
          </a:prstGeom>
          <a:noFill/>
        </p:spPr>
        <p:txBody>
          <a:bodyPr wrap="square" rtlCol="0">
            <a:spAutoFit/>
          </a:bodyPr>
          <a:lstStyle/>
          <a:p>
            <a:r>
              <a:rPr lang="en-US" dirty="0"/>
              <a:t>It can just translate (move, x, y, z) in three directions and can rotate in two directions (f) = 5</a:t>
            </a:r>
          </a:p>
        </p:txBody>
      </p:sp>
      <p:grpSp>
        <p:nvGrpSpPr>
          <p:cNvPr id="3" name="Group 74"/>
          <p:cNvGrpSpPr/>
          <p:nvPr/>
        </p:nvGrpSpPr>
        <p:grpSpPr>
          <a:xfrm>
            <a:off x="609600" y="4876800"/>
            <a:ext cx="1600200" cy="1600200"/>
            <a:chOff x="914400" y="3647986"/>
            <a:chExt cx="1600200" cy="1600200"/>
          </a:xfrm>
        </p:grpSpPr>
        <p:grpSp>
          <p:nvGrpSpPr>
            <p:cNvPr id="4" name="Group 64"/>
            <p:cNvGrpSpPr/>
            <p:nvPr/>
          </p:nvGrpSpPr>
          <p:grpSpPr>
            <a:xfrm>
              <a:off x="914400" y="4267200"/>
              <a:ext cx="1600200" cy="381000"/>
              <a:chOff x="914400" y="2057400"/>
              <a:chExt cx="1600200" cy="381000"/>
            </a:xfrm>
          </p:grpSpPr>
          <p:sp>
            <p:nvSpPr>
              <p:cNvPr id="66" name="Oval 65"/>
              <p:cNvSpPr/>
              <p:nvPr/>
            </p:nvSpPr>
            <p:spPr>
              <a:xfrm>
                <a:off x="914400" y="2057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2133600" y="2057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8" name="Straight Connector 67"/>
              <p:cNvCxnSpPr/>
              <p:nvPr/>
            </p:nvCxnSpPr>
            <p:spPr>
              <a:xfrm>
                <a:off x="1066800" y="2209800"/>
                <a:ext cx="1295400" cy="1588"/>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5" name="Group 69"/>
            <p:cNvGrpSpPr/>
            <p:nvPr/>
          </p:nvGrpSpPr>
          <p:grpSpPr>
            <a:xfrm rot="17883886">
              <a:off x="982392" y="4257586"/>
              <a:ext cx="1600200" cy="381000"/>
              <a:chOff x="914400" y="2057400"/>
              <a:chExt cx="1600200" cy="381000"/>
            </a:xfrm>
          </p:grpSpPr>
          <p:sp>
            <p:nvSpPr>
              <p:cNvPr id="71" name="Oval 70"/>
              <p:cNvSpPr/>
              <p:nvPr/>
            </p:nvSpPr>
            <p:spPr>
              <a:xfrm>
                <a:off x="914400" y="2057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133600" y="205740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3" name="Straight Connector 72"/>
              <p:cNvCxnSpPr/>
              <p:nvPr/>
            </p:nvCxnSpPr>
            <p:spPr>
              <a:xfrm>
                <a:off x="1066800" y="2209800"/>
                <a:ext cx="1295400" cy="1588"/>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74" name="TextBox 73"/>
          <p:cNvSpPr txBox="1"/>
          <p:nvPr/>
        </p:nvSpPr>
        <p:spPr>
          <a:xfrm>
            <a:off x="3352800" y="4191000"/>
            <a:ext cx="5562600" cy="646331"/>
          </a:xfrm>
          <a:prstGeom prst="rect">
            <a:avLst/>
          </a:prstGeom>
          <a:noFill/>
        </p:spPr>
        <p:txBody>
          <a:bodyPr wrap="square" rtlCol="0">
            <a:spAutoFit/>
          </a:bodyPr>
          <a:lstStyle/>
          <a:p>
            <a:r>
              <a:rPr lang="en-US" dirty="0"/>
              <a:t>It can translate (move, x, y, z) in three directions and can rotate in three directions (f) = 6</a:t>
            </a:r>
          </a:p>
        </p:txBody>
      </p:sp>
      <p:sp>
        <p:nvSpPr>
          <p:cNvPr id="76" name="TextBox 75"/>
          <p:cNvSpPr txBox="1"/>
          <p:nvPr/>
        </p:nvSpPr>
        <p:spPr>
          <a:xfrm>
            <a:off x="304800" y="4078069"/>
            <a:ext cx="2621230" cy="923330"/>
          </a:xfrm>
          <a:prstGeom prst="rect">
            <a:avLst/>
          </a:prstGeom>
          <a:noFill/>
        </p:spPr>
        <p:txBody>
          <a:bodyPr wrap="none" rtlCol="0">
            <a:spAutoFit/>
          </a:bodyPr>
          <a:lstStyle/>
          <a:p>
            <a:r>
              <a:rPr lang="en-US" dirty="0"/>
              <a:t>Polyatomic molecule: </a:t>
            </a:r>
          </a:p>
          <a:p>
            <a:r>
              <a:rPr lang="en-US" dirty="0"/>
              <a:t>more than two atoms</a:t>
            </a:r>
          </a:p>
          <a:p>
            <a:r>
              <a:rPr lang="en-US" dirty="0" err="1"/>
              <a:t>Eg</a:t>
            </a:r>
            <a:r>
              <a:rPr lang="en-US" dirty="0"/>
              <a:t>: NH3, H2O, CH4 etc</a:t>
            </a:r>
          </a:p>
        </p:txBody>
      </p:sp>
      <p:sp>
        <p:nvSpPr>
          <p:cNvPr id="77" name="TextBox 76"/>
          <p:cNvSpPr txBox="1"/>
          <p:nvPr/>
        </p:nvSpPr>
        <p:spPr>
          <a:xfrm>
            <a:off x="304800" y="2057400"/>
            <a:ext cx="2249334" cy="923330"/>
          </a:xfrm>
          <a:prstGeom prst="rect">
            <a:avLst/>
          </a:prstGeom>
          <a:noFill/>
        </p:spPr>
        <p:txBody>
          <a:bodyPr wrap="none" rtlCol="0">
            <a:spAutoFit/>
          </a:bodyPr>
          <a:lstStyle/>
          <a:p>
            <a:r>
              <a:rPr lang="en-US" dirty="0"/>
              <a:t>Diatomic molecule: </a:t>
            </a:r>
          </a:p>
          <a:p>
            <a:r>
              <a:rPr lang="en-US" dirty="0"/>
              <a:t>two atoms </a:t>
            </a:r>
          </a:p>
          <a:p>
            <a:r>
              <a:rPr lang="en-US" dirty="0"/>
              <a:t>(</a:t>
            </a:r>
            <a:r>
              <a:rPr lang="en-US" dirty="0" err="1"/>
              <a:t>eg</a:t>
            </a:r>
            <a:r>
              <a:rPr lang="en-US" dirty="0"/>
              <a:t>: H2, O2, N2 etc)</a:t>
            </a:r>
          </a:p>
        </p:txBody>
      </p:sp>
      <p:sp>
        <p:nvSpPr>
          <p:cNvPr id="78" name="TextBox 77"/>
          <p:cNvSpPr txBox="1"/>
          <p:nvPr/>
        </p:nvSpPr>
        <p:spPr>
          <a:xfrm>
            <a:off x="228600" y="685800"/>
            <a:ext cx="3236848" cy="646331"/>
          </a:xfrm>
          <a:prstGeom prst="rect">
            <a:avLst/>
          </a:prstGeom>
          <a:noFill/>
        </p:spPr>
        <p:txBody>
          <a:bodyPr wrap="none" rtlCol="0">
            <a:spAutoFit/>
          </a:bodyPr>
          <a:lstStyle/>
          <a:p>
            <a:r>
              <a:rPr lang="en-US" dirty="0"/>
              <a:t>Monatomic Molecule: </a:t>
            </a:r>
          </a:p>
          <a:p>
            <a:r>
              <a:rPr lang="en-US" dirty="0"/>
              <a:t>One atom (</a:t>
            </a:r>
            <a:r>
              <a:rPr lang="en-US" dirty="0" err="1"/>
              <a:t>eg</a:t>
            </a:r>
            <a:r>
              <a:rPr lang="en-US" dirty="0"/>
              <a:t>: He, Ne, </a:t>
            </a:r>
            <a:r>
              <a:rPr lang="en-US" dirty="0" err="1"/>
              <a:t>Ar</a:t>
            </a:r>
            <a:r>
              <a:rPr lang="en-US" dirty="0"/>
              <a:t> etc)</a:t>
            </a:r>
          </a:p>
        </p:txBody>
      </p:sp>
      <p:graphicFrame>
        <p:nvGraphicFramePr>
          <p:cNvPr id="79" name="Object 15"/>
          <p:cNvGraphicFramePr>
            <a:graphicFrameLocks noChangeAspect="1"/>
          </p:cNvGraphicFramePr>
          <p:nvPr/>
        </p:nvGraphicFramePr>
        <p:xfrm>
          <a:off x="3657600" y="1447800"/>
          <a:ext cx="1163637" cy="457200"/>
        </p:xfrm>
        <a:graphic>
          <a:graphicData uri="http://schemas.openxmlformats.org/presentationml/2006/ole">
            <mc:AlternateContent xmlns:mc="http://schemas.openxmlformats.org/markup-compatibility/2006">
              <mc:Choice xmlns:v="urn:schemas-microsoft-com:vml" Requires="v">
                <p:oleObj spid="_x0000_s11275" name="Equation" r:id="rId4" imgW="863280" imgH="393480" progId="Equation.3">
                  <p:embed/>
                </p:oleObj>
              </mc:Choice>
              <mc:Fallback>
                <p:oleObj name="Equation" r:id="rId4" imgW="863280" imgH="393480" progId="Equation.3">
                  <p:embed/>
                  <p:pic>
                    <p:nvPicPr>
                      <p:cNvPr id="79" name="Object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1447800"/>
                        <a:ext cx="116363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15"/>
          <p:cNvGraphicFramePr>
            <a:graphicFrameLocks noChangeAspect="1"/>
          </p:cNvGraphicFramePr>
          <p:nvPr/>
        </p:nvGraphicFramePr>
        <p:xfrm>
          <a:off x="5181600" y="1524000"/>
          <a:ext cx="901700" cy="250825"/>
        </p:xfrm>
        <a:graphic>
          <a:graphicData uri="http://schemas.openxmlformats.org/presentationml/2006/ole">
            <mc:AlternateContent xmlns:mc="http://schemas.openxmlformats.org/markup-compatibility/2006">
              <mc:Choice xmlns:v="urn:schemas-microsoft-com:vml" Requires="v">
                <p:oleObj spid="_x0000_s11276" name="Equation" r:id="rId6" imgW="558720" imgH="215640" progId="Equation.3">
                  <p:embed/>
                </p:oleObj>
              </mc:Choice>
              <mc:Fallback>
                <p:oleObj name="Equation" r:id="rId6" imgW="558720" imgH="215640" progId="Equation.3">
                  <p:embed/>
                  <p:pic>
                    <p:nvPicPr>
                      <p:cNvPr id="22" name="Object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81600" y="1524000"/>
                        <a:ext cx="901700" cy="250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15"/>
          <p:cNvGraphicFramePr>
            <a:graphicFrameLocks noChangeAspect="1"/>
          </p:cNvGraphicFramePr>
          <p:nvPr/>
        </p:nvGraphicFramePr>
        <p:xfrm>
          <a:off x="6553200" y="1447800"/>
          <a:ext cx="1187450" cy="457200"/>
        </p:xfrm>
        <a:graphic>
          <a:graphicData uri="http://schemas.openxmlformats.org/presentationml/2006/ole">
            <mc:AlternateContent xmlns:mc="http://schemas.openxmlformats.org/markup-compatibility/2006">
              <mc:Choice xmlns:v="urn:schemas-microsoft-com:vml" Requires="v">
                <p:oleObj spid="_x0000_s11277" name="Equation" r:id="rId8" imgW="736560" imgH="393480" progId="Equation.3">
                  <p:embed/>
                </p:oleObj>
              </mc:Choice>
              <mc:Fallback>
                <p:oleObj name="Equation" r:id="rId8" imgW="736560" imgH="393480" progId="Equation.3">
                  <p:embed/>
                  <p:pic>
                    <p:nvPicPr>
                      <p:cNvPr id="23" name="Object 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53200" y="1447800"/>
                        <a:ext cx="11874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15"/>
          <p:cNvGraphicFramePr>
            <a:graphicFrameLocks noChangeAspect="1"/>
          </p:cNvGraphicFramePr>
          <p:nvPr/>
        </p:nvGraphicFramePr>
        <p:xfrm>
          <a:off x="3810000" y="3048000"/>
          <a:ext cx="1163638" cy="457200"/>
        </p:xfrm>
        <a:graphic>
          <a:graphicData uri="http://schemas.openxmlformats.org/presentationml/2006/ole">
            <mc:AlternateContent xmlns:mc="http://schemas.openxmlformats.org/markup-compatibility/2006">
              <mc:Choice xmlns:v="urn:schemas-microsoft-com:vml" Requires="v">
                <p:oleObj spid="_x0000_s11278" name="Equation" r:id="rId10" imgW="863280" imgH="393480" progId="Equation.3">
                  <p:embed/>
                </p:oleObj>
              </mc:Choice>
              <mc:Fallback>
                <p:oleObj name="Equation" r:id="rId10" imgW="863280" imgH="393480" progId="Equation.3">
                  <p:embed/>
                  <p:pic>
                    <p:nvPicPr>
                      <p:cNvPr id="24"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10000" y="3048000"/>
                        <a:ext cx="1163638"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15"/>
          <p:cNvGraphicFramePr>
            <a:graphicFrameLocks noChangeAspect="1"/>
          </p:cNvGraphicFramePr>
          <p:nvPr/>
        </p:nvGraphicFramePr>
        <p:xfrm>
          <a:off x="6705600" y="3048000"/>
          <a:ext cx="1187450" cy="457200"/>
        </p:xfrm>
        <a:graphic>
          <a:graphicData uri="http://schemas.openxmlformats.org/presentationml/2006/ole">
            <mc:AlternateContent xmlns:mc="http://schemas.openxmlformats.org/markup-compatibility/2006">
              <mc:Choice xmlns:v="urn:schemas-microsoft-com:vml" Requires="v">
                <p:oleObj spid="_x0000_s11279" name="Equation" r:id="rId12" imgW="736560" imgH="393480" progId="Equation.3">
                  <p:embed/>
                </p:oleObj>
              </mc:Choice>
              <mc:Fallback>
                <p:oleObj name="Equation" r:id="rId12" imgW="736560" imgH="393480" progId="Equation.3">
                  <p:embed/>
                  <p:pic>
                    <p:nvPicPr>
                      <p:cNvPr id="26" name="Object 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05600" y="3048000"/>
                        <a:ext cx="11874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15"/>
          <p:cNvGraphicFramePr>
            <a:graphicFrameLocks noChangeAspect="1"/>
          </p:cNvGraphicFramePr>
          <p:nvPr/>
        </p:nvGraphicFramePr>
        <p:xfrm>
          <a:off x="5305425" y="3048000"/>
          <a:ext cx="1181100" cy="457200"/>
        </p:xfrm>
        <a:graphic>
          <a:graphicData uri="http://schemas.openxmlformats.org/presentationml/2006/ole">
            <mc:AlternateContent xmlns:mc="http://schemas.openxmlformats.org/markup-compatibility/2006">
              <mc:Choice xmlns:v="urn:schemas-microsoft-com:vml" Requires="v">
                <p:oleObj spid="_x0000_s11280" name="Equation" r:id="rId14" imgW="876240" imgH="393480" progId="Equation.3">
                  <p:embed/>
                </p:oleObj>
              </mc:Choice>
              <mc:Fallback>
                <p:oleObj name="Equation" r:id="rId14" imgW="876240" imgH="393480" progId="Equation.3">
                  <p:embed/>
                  <p:pic>
                    <p:nvPicPr>
                      <p:cNvPr id="27"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05425" y="3048000"/>
                        <a:ext cx="11811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15"/>
          <p:cNvGraphicFramePr>
            <a:graphicFrameLocks noChangeAspect="1"/>
          </p:cNvGraphicFramePr>
          <p:nvPr/>
        </p:nvGraphicFramePr>
        <p:xfrm>
          <a:off x="3962400" y="5257800"/>
          <a:ext cx="1163638" cy="457200"/>
        </p:xfrm>
        <a:graphic>
          <a:graphicData uri="http://schemas.openxmlformats.org/presentationml/2006/ole">
            <mc:AlternateContent xmlns:mc="http://schemas.openxmlformats.org/markup-compatibility/2006">
              <mc:Choice xmlns:v="urn:schemas-microsoft-com:vml" Requires="v">
                <p:oleObj spid="_x0000_s11281" name="Equation" r:id="rId16" imgW="863280" imgH="393480" progId="Equation.3">
                  <p:embed/>
                </p:oleObj>
              </mc:Choice>
              <mc:Fallback>
                <p:oleObj name="Equation" r:id="rId16" imgW="863280" imgH="393480" progId="Equation.3">
                  <p:embed/>
                  <p:pic>
                    <p:nvPicPr>
                      <p:cNvPr id="28" name="Object 1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62400" y="5257800"/>
                        <a:ext cx="1163638"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15"/>
          <p:cNvGraphicFramePr>
            <a:graphicFrameLocks noChangeAspect="1"/>
          </p:cNvGraphicFramePr>
          <p:nvPr/>
        </p:nvGraphicFramePr>
        <p:xfrm>
          <a:off x="6858000" y="5257800"/>
          <a:ext cx="1187450" cy="457200"/>
        </p:xfrm>
        <a:graphic>
          <a:graphicData uri="http://schemas.openxmlformats.org/presentationml/2006/ole">
            <mc:AlternateContent xmlns:mc="http://schemas.openxmlformats.org/markup-compatibility/2006">
              <mc:Choice xmlns:v="urn:schemas-microsoft-com:vml" Requires="v">
                <p:oleObj spid="_x0000_s11282" name="Equation" r:id="rId17" imgW="736560" imgH="393480" progId="Equation.3">
                  <p:embed/>
                </p:oleObj>
              </mc:Choice>
              <mc:Fallback>
                <p:oleObj name="Equation" r:id="rId17" imgW="736560" imgH="393480" progId="Equation.3">
                  <p:embed/>
                  <p:pic>
                    <p:nvPicPr>
                      <p:cNvPr id="29" name="Object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858000" y="5257800"/>
                        <a:ext cx="118745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Object 15"/>
          <p:cNvGraphicFramePr>
            <a:graphicFrameLocks noChangeAspect="1"/>
          </p:cNvGraphicFramePr>
          <p:nvPr/>
        </p:nvGraphicFramePr>
        <p:xfrm>
          <a:off x="5457825" y="5257800"/>
          <a:ext cx="1181100" cy="457200"/>
        </p:xfrm>
        <a:graphic>
          <a:graphicData uri="http://schemas.openxmlformats.org/presentationml/2006/ole">
            <mc:AlternateContent xmlns:mc="http://schemas.openxmlformats.org/markup-compatibility/2006">
              <mc:Choice xmlns:v="urn:schemas-microsoft-com:vml" Requires="v">
                <p:oleObj spid="_x0000_s11283" name="Equation" r:id="rId19" imgW="876240" imgH="393480" progId="Equation.3">
                  <p:embed/>
                </p:oleObj>
              </mc:Choice>
              <mc:Fallback>
                <p:oleObj name="Equation" r:id="rId19" imgW="876240" imgH="393480" progId="Equation.3">
                  <p:embed/>
                  <p:pic>
                    <p:nvPicPr>
                      <p:cNvPr id="30" name="Object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457825" y="5257800"/>
                        <a:ext cx="11811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p:txBody>
          <a:bodyPr/>
          <a:lstStyle/>
          <a:p>
            <a:r>
              <a:rPr lang="en-US" dirty="0">
                <a:latin typeface="Comic Sans MS" pitchFamily="66" charset="0"/>
              </a:rPr>
              <a:t>Lecture 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4"/>
          <p:cNvSpPr txBox="1">
            <a:spLocks noChangeArrowheads="1"/>
          </p:cNvSpPr>
          <p:nvPr/>
        </p:nvSpPr>
        <p:spPr bwMode="auto">
          <a:xfrm>
            <a:off x="304800" y="228600"/>
            <a:ext cx="8534400" cy="1066800"/>
          </a:xfrm>
          <a:prstGeom prst="rect">
            <a:avLst/>
          </a:prstGeom>
          <a:noFill/>
          <a:ln w="76200">
            <a:noFill/>
            <a:miter lim="800000"/>
            <a:headEnd/>
            <a:tailEnd/>
          </a:ln>
        </p:spPr>
        <p:txBody>
          <a:bodyPr/>
          <a:lstStyle/>
          <a:p>
            <a:r>
              <a:rPr lang="en-US" dirty="0">
                <a:latin typeface="Calibri" pitchFamily="34" charset="0"/>
              </a:rPr>
              <a:t>T51-Q#18 Two moles of a monatomic ideal gas with an RMS speed of 254 m/s  are contained in a tank that has a volume of 0.15 m</a:t>
            </a:r>
            <a:r>
              <a:rPr lang="en-US" baseline="30000" dirty="0">
                <a:latin typeface="Calibri" pitchFamily="34" charset="0"/>
              </a:rPr>
              <a:t>3</a:t>
            </a:r>
            <a:r>
              <a:rPr lang="en-US" dirty="0">
                <a:latin typeface="Calibri" pitchFamily="34" charset="0"/>
              </a:rPr>
              <a:t>. If the  molar mass of the gas is 0.39 kg/mole, what is the pressure of the gas?</a:t>
            </a:r>
            <a:r>
              <a:rPr lang="en-US" b="1" dirty="0">
                <a:latin typeface="Calibri" pitchFamily="34" charset="0"/>
              </a:rPr>
              <a:t> </a:t>
            </a:r>
          </a:p>
          <a:p>
            <a:r>
              <a:rPr lang="en-US" b="1" dirty="0">
                <a:latin typeface="Calibri" pitchFamily="34" charset="0"/>
              </a:rPr>
              <a:t>A 1.1x10</a:t>
            </a:r>
            <a:r>
              <a:rPr lang="en-US" b="1" baseline="30000" dirty="0">
                <a:latin typeface="Calibri" pitchFamily="34" charset="0"/>
              </a:rPr>
              <a:t>5</a:t>
            </a:r>
            <a:r>
              <a:rPr lang="en-US" b="1" dirty="0">
                <a:latin typeface="Calibri" pitchFamily="34" charset="0"/>
              </a:rPr>
              <a:t> Pa.</a:t>
            </a:r>
            <a:endParaRPr lang="en-US" dirty="0">
              <a:latin typeface="Calibri" pitchFamily="34" charset="0"/>
            </a:endParaRPr>
          </a:p>
        </p:txBody>
      </p:sp>
      <p:sp>
        <p:nvSpPr>
          <p:cNvPr id="6" name="Rectangle 53"/>
          <p:cNvSpPr>
            <a:spLocks noChangeArrowheads="1"/>
          </p:cNvSpPr>
          <p:nvPr/>
        </p:nvSpPr>
        <p:spPr bwMode="auto">
          <a:xfrm>
            <a:off x="228600" y="1828800"/>
            <a:ext cx="8610600" cy="923330"/>
          </a:xfrm>
          <a:prstGeom prst="rect">
            <a:avLst/>
          </a:prstGeom>
          <a:noFill/>
          <a:ln w="9525">
            <a:noFill/>
            <a:miter lim="800000"/>
            <a:headEnd/>
            <a:tailEnd/>
          </a:ln>
        </p:spPr>
        <p:txBody>
          <a:bodyPr wrap="square">
            <a:spAutoFit/>
          </a:bodyPr>
          <a:lstStyle/>
          <a:p>
            <a:r>
              <a:rPr lang="en-US" dirty="0">
                <a:latin typeface="Calibri" pitchFamily="34" charset="0"/>
              </a:rPr>
              <a:t>T81-Q14. What is the change in the internal energy of a 1.00 mole of a monatomic ideal gas that goes from point 1 (T1= 455K and pressure P1 = 1.00 </a:t>
            </a:r>
            <a:r>
              <a:rPr lang="en-US" dirty="0" err="1">
                <a:latin typeface="Calibri" pitchFamily="34" charset="0"/>
              </a:rPr>
              <a:t>atm</a:t>
            </a:r>
            <a:r>
              <a:rPr lang="en-US" dirty="0">
                <a:latin typeface="Calibri" pitchFamily="34" charset="0"/>
              </a:rPr>
              <a:t>) to point 2 (T2 = 300 K and pressure P2 = 1.00 atm.)? (</a:t>
            </a:r>
            <a:r>
              <a:rPr lang="en-US" dirty="0" err="1">
                <a:latin typeface="Calibri" pitchFamily="34" charset="0"/>
              </a:rPr>
              <a:t>Ans</a:t>
            </a:r>
            <a:r>
              <a:rPr lang="en-US" dirty="0">
                <a:latin typeface="Calibri" pitchFamily="34" charset="0"/>
              </a:rPr>
              <a:t>: -1930 J)</a:t>
            </a:r>
          </a:p>
        </p:txBody>
      </p:sp>
      <p:grpSp>
        <p:nvGrpSpPr>
          <p:cNvPr id="8" name="Group 7">
            <a:extLst>
              <a:ext uri="{FF2B5EF4-FFF2-40B4-BE49-F238E27FC236}">
                <a16:creationId xmlns:a16="http://schemas.microsoft.com/office/drawing/2014/main" id="{3E7E98C7-8CF3-45B4-88E4-E2CCEC4395B9}"/>
              </a:ext>
            </a:extLst>
          </p:cNvPr>
          <p:cNvGrpSpPr/>
          <p:nvPr/>
        </p:nvGrpSpPr>
        <p:grpSpPr>
          <a:xfrm>
            <a:off x="6755074" y="-44846"/>
            <a:ext cx="1521000" cy="664920"/>
            <a:chOff x="6755074" y="-44846"/>
            <a:chExt cx="1521000" cy="664920"/>
          </a:xfrm>
        </p:grpSpPr>
        <mc:AlternateContent xmlns:mc="http://schemas.openxmlformats.org/markup-compatibility/2006" xmlns:p14="http://schemas.microsoft.com/office/powerpoint/2010/main">
          <mc:Choice Requires="p14">
            <p:contentPart p14:bwMode="auto" r:id="rId2">
              <p14:nvContentPartPr>
                <p14:cNvPr id="2" name="Ink 1">
                  <a:extLst>
                    <a:ext uri="{FF2B5EF4-FFF2-40B4-BE49-F238E27FC236}">
                      <a16:creationId xmlns:a16="http://schemas.microsoft.com/office/drawing/2014/main" id="{09D96CD9-9B31-4CA6-9B25-CAE288A723C9}"/>
                    </a:ext>
                  </a:extLst>
                </p14:cNvPr>
                <p14:cNvContentPartPr/>
                <p14:nvPr/>
              </p14:nvContentPartPr>
              <p14:xfrm>
                <a:off x="6755074" y="161794"/>
                <a:ext cx="837720" cy="458280"/>
              </p14:xfrm>
            </p:contentPart>
          </mc:Choice>
          <mc:Fallback xmlns="">
            <p:pic>
              <p:nvPicPr>
                <p:cNvPr id="2" name="Ink 1">
                  <a:extLst>
                    <a:ext uri="{FF2B5EF4-FFF2-40B4-BE49-F238E27FC236}">
                      <a16:creationId xmlns:a16="http://schemas.microsoft.com/office/drawing/2014/main" id="{09D96CD9-9B31-4CA6-9B25-CAE288A723C9}"/>
                    </a:ext>
                  </a:extLst>
                </p:cNvPr>
                <p:cNvPicPr/>
                <p:nvPr/>
              </p:nvPicPr>
              <p:blipFill>
                <a:blip r:embed="rId3"/>
                <a:stretch>
                  <a:fillRect/>
                </a:stretch>
              </p:blipFill>
              <p:spPr>
                <a:xfrm>
                  <a:off x="6746434" y="152794"/>
                  <a:ext cx="855360" cy="4759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8F937138-A172-49B0-B33A-815500ACAC11}"/>
                    </a:ext>
                  </a:extLst>
                </p14:cNvPr>
                <p14:cNvContentPartPr/>
                <p14:nvPr/>
              </p14:nvContentPartPr>
              <p14:xfrm>
                <a:off x="7488394" y="-44846"/>
                <a:ext cx="236520" cy="305640"/>
              </p14:xfrm>
            </p:contentPart>
          </mc:Choice>
          <mc:Fallback xmlns="">
            <p:pic>
              <p:nvPicPr>
                <p:cNvPr id="3" name="Ink 2">
                  <a:extLst>
                    <a:ext uri="{FF2B5EF4-FFF2-40B4-BE49-F238E27FC236}">
                      <a16:creationId xmlns:a16="http://schemas.microsoft.com/office/drawing/2014/main" id="{8F937138-A172-49B0-B33A-815500ACAC11}"/>
                    </a:ext>
                  </a:extLst>
                </p:cNvPr>
                <p:cNvPicPr/>
                <p:nvPr/>
              </p:nvPicPr>
              <p:blipFill>
                <a:blip r:embed="rId5"/>
                <a:stretch>
                  <a:fillRect/>
                </a:stretch>
              </p:blipFill>
              <p:spPr>
                <a:xfrm>
                  <a:off x="7479394" y="-53486"/>
                  <a:ext cx="254160" cy="3232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1D354619-D616-48C9-B15E-F5DE0986266E}"/>
                    </a:ext>
                  </a:extLst>
                </p14:cNvPr>
                <p14:cNvContentPartPr/>
                <p14:nvPr/>
              </p14:nvContentPartPr>
              <p14:xfrm>
                <a:off x="7693954" y="162514"/>
                <a:ext cx="195120" cy="145800"/>
              </p14:xfrm>
            </p:contentPart>
          </mc:Choice>
          <mc:Fallback xmlns="">
            <p:pic>
              <p:nvPicPr>
                <p:cNvPr id="4" name="Ink 3">
                  <a:extLst>
                    <a:ext uri="{FF2B5EF4-FFF2-40B4-BE49-F238E27FC236}">
                      <a16:creationId xmlns:a16="http://schemas.microsoft.com/office/drawing/2014/main" id="{1D354619-D616-48C9-B15E-F5DE0986266E}"/>
                    </a:ext>
                  </a:extLst>
                </p:cNvPr>
                <p:cNvPicPr/>
                <p:nvPr/>
              </p:nvPicPr>
              <p:blipFill>
                <a:blip r:embed="rId7"/>
                <a:stretch>
                  <a:fillRect/>
                </a:stretch>
              </p:blipFill>
              <p:spPr>
                <a:xfrm>
                  <a:off x="7684954" y="153514"/>
                  <a:ext cx="212760" cy="1634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a:extLst>
                    <a:ext uri="{FF2B5EF4-FFF2-40B4-BE49-F238E27FC236}">
                      <a16:creationId xmlns:a16="http://schemas.microsoft.com/office/drawing/2014/main" id="{FEB45C35-62D4-4C4D-9826-19D1002BB3D3}"/>
                    </a:ext>
                  </a:extLst>
                </p14:cNvPr>
                <p14:cNvContentPartPr/>
                <p14:nvPr/>
              </p14:nvContentPartPr>
              <p14:xfrm>
                <a:off x="7878274" y="167194"/>
                <a:ext cx="220320" cy="104400"/>
              </p14:xfrm>
            </p:contentPart>
          </mc:Choice>
          <mc:Fallback xmlns="">
            <p:pic>
              <p:nvPicPr>
                <p:cNvPr id="5" name="Ink 4">
                  <a:extLst>
                    <a:ext uri="{FF2B5EF4-FFF2-40B4-BE49-F238E27FC236}">
                      <a16:creationId xmlns:a16="http://schemas.microsoft.com/office/drawing/2014/main" id="{FEB45C35-62D4-4C4D-9826-19D1002BB3D3}"/>
                    </a:ext>
                  </a:extLst>
                </p:cNvPr>
                <p:cNvPicPr/>
                <p:nvPr/>
              </p:nvPicPr>
              <p:blipFill>
                <a:blip r:embed="rId9"/>
                <a:stretch>
                  <a:fillRect/>
                </a:stretch>
              </p:blipFill>
              <p:spPr>
                <a:xfrm>
                  <a:off x="7869634" y="158554"/>
                  <a:ext cx="237960" cy="1220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7" name="Ink 6">
                  <a:extLst>
                    <a:ext uri="{FF2B5EF4-FFF2-40B4-BE49-F238E27FC236}">
                      <a16:creationId xmlns:a16="http://schemas.microsoft.com/office/drawing/2014/main" id="{8B4107AC-BB3A-4A0C-9879-4AC69A32564D}"/>
                    </a:ext>
                  </a:extLst>
                </p14:cNvPr>
                <p14:cNvContentPartPr/>
                <p14:nvPr/>
              </p14:nvContentPartPr>
              <p14:xfrm>
                <a:off x="8162314" y="133354"/>
                <a:ext cx="113760" cy="176760"/>
              </p14:xfrm>
            </p:contentPart>
          </mc:Choice>
          <mc:Fallback xmlns="">
            <p:pic>
              <p:nvPicPr>
                <p:cNvPr id="7" name="Ink 6">
                  <a:extLst>
                    <a:ext uri="{FF2B5EF4-FFF2-40B4-BE49-F238E27FC236}">
                      <a16:creationId xmlns:a16="http://schemas.microsoft.com/office/drawing/2014/main" id="{8B4107AC-BB3A-4A0C-9879-4AC69A32564D}"/>
                    </a:ext>
                  </a:extLst>
                </p:cNvPr>
                <p:cNvPicPr/>
                <p:nvPr/>
              </p:nvPicPr>
              <p:blipFill>
                <a:blip r:embed="rId11"/>
                <a:stretch>
                  <a:fillRect/>
                </a:stretch>
              </p:blipFill>
              <p:spPr>
                <a:xfrm>
                  <a:off x="8153674" y="124714"/>
                  <a:ext cx="131400" cy="194400"/>
                </a:xfrm>
                <a:prstGeom prst="rect">
                  <a:avLst/>
                </a:prstGeom>
              </p:spPr>
            </p:pic>
          </mc:Fallback>
        </mc:AlternateContent>
      </p:grpSp>
      <p:grpSp>
        <p:nvGrpSpPr>
          <p:cNvPr id="11" name="Group 10">
            <a:extLst>
              <a:ext uri="{FF2B5EF4-FFF2-40B4-BE49-F238E27FC236}">
                <a16:creationId xmlns:a16="http://schemas.microsoft.com/office/drawing/2014/main" id="{9ACC3FDA-8CB6-4EFC-8ADB-082403234BA0}"/>
              </a:ext>
            </a:extLst>
          </p:cNvPr>
          <p:cNvGrpSpPr/>
          <p:nvPr/>
        </p:nvGrpSpPr>
        <p:grpSpPr>
          <a:xfrm>
            <a:off x="4154434" y="504154"/>
            <a:ext cx="737640" cy="850320"/>
            <a:chOff x="4154434" y="504154"/>
            <a:chExt cx="737640" cy="850320"/>
          </a:xfrm>
        </p:grpSpPr>
        <mc:AlternateContent xmlns:mc="http://schemas.openxmlformats.org/markup-compatibility/2006" xmlns:p14="http://schemas.microsoft.com/office/powerpoint/2010/main">
          <mc:Choice Requires="p14">
            <p:contentPart p14:bwMode="auto" r:id="rId12">
              <p14:nvContentPartPr>
                <p14:cNvPr id="9" name="Ink 8">
                  <a:extLst>
                    <a:ext uri="{FF2B5EF4-FFF2-40B4-BE49-F238E27FC236}">
                      <a16:creationId xmlns:a16="http://schemas.microsoft.com/office/drawing/2014/main" id="{8E07124F-674B-448C-8105-3EB950F17DF2}"/>
                    </a:ext>
                  </a:extLst>
                </p14:cNvPr>
                <p14:cNvContentPartPr/>
                <p14:nvPr/>
              </p14:nvContentPartPr>
              <p14:xfrm>
                <a:off x="4154434" y="504154"/>
                <a:ext cx="737640" cy="442080"/>
              </p14:xfrm>
            </p:contentPart>
          </mc:Choice>
          <mc:Fallback xmlns="">
            <p:pic>
              <p:nvPicPr>
                <p:cNvPr id="9" name="Ink 8">
                  <a:extLst>
                    <a:ext uri="{FF2B5EF4-FFF2-40B4-BE49-F238E27FC236}">
                      <a16:creationId xmlns:a16="http://schemas.microsoft.com/office/drawing/2014/main" id="{8E07124F-674B-448C-8105-3EB950F17DF2}"/>
                    </a:ext>
                  </a:extLst>
                </p:cNvPr>
                <p:cNvPicPr/>
                <p:nvPr/>
              </p:nvPicPr>
              <p:blipFill>
                <a:blip r:embed="rId13"/>
                <a:stretch>
                  <a:fillRect/>
                </a:stretch>
              </p:blipFill>
              <p:spPr>
                <a:xfrm>
                  <a:off x="4145794" y="495514"/>
                  <a:ext cx="755280" cy="45972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 name="Ink 9">
                  <a:extLst>
                    <a:ext uri="{FF2B5EF4-FFF2-40B4-BE49-F238E27FC236}">
                      <a16:creationId xmlns:a16="http://schemas.microsoft.com/office/drawing/2014/main" id="{E997E18C-7186-43B7-81BE-E9EAC2DB8246}"/>
                    </a:ext>
                  </a:extLst>
                </p14:cNvPr>
                <p14:cNvContentPartPr/>
                <p14:nvPr/>
              </p14:nvContentPartPr>
              <p14:xfrm>
                <a:off x="4496074" y="1049554"/>
                <a:ext cx="218520" cy="304920"/>
              </p14:xfrm>
            </p:contentPart>
          </mc:Choice>
          <mc:Fallback xmlns="">
            <p:pic>
              <p:nvPicPr>
                <p:cNvPr id="10" name="Ink 9">
                  <a:extLst>
                    <a:ext uri="{FF2B5EF4-FFF2-40B4-BE49-F238E27FC236}">
                      <a16:creationId xmlns:a16="http://schemas.microsoft.com/office/drawing/2014/main" id="{E997E18C-7186-43B7-81BE-E9EAC2DB8246}"/>
                    </a:ext>
                  </a:extLst>
                </p:cNvPr>
                <p:cNvPicPr/>
                <p:nvPr/>
              </p:nvPicPr>
              <p:blipFill>
                <a:blip r:embed="rId15"/>
                <a:stretch>
                  <a:fillRect/>
                </a:stretch>
              </p:blipFill>
              <p:spPr>
                <a:xfrm>
                  <a:off x="4487074" y="1040914"/>
                  <a:ext cx="236160" cy="322560"/>
                </a:xfrm>
                <a:prstGeom prst="rect">
                  <a:avLst/>
                </a:prstGeom>
              </p:spPr>
            </p:pic>
          </mc:Fallback>
        </mc:AlternateContent>
      </p:grpSp>
      <p:grpSp>
        <p:nvGrpSpPr>
          <p:cNvPr id="15" name="Group 14">
            <a:extLst>
              <a:ext uri="{FF2B5EF4-FFF2-40B4-BE49-F238E27FC236}">
                <a16:creationId xmlns:a16="http://schemas.microsoft.com/office/drawing/2014/main" id="{EB612EDF-414E-42B9-AEB4-9C986090EC57}"/>
              </a:ext>
            </a:extLst>
          </p:cNvPr>
          <p:cNvGrpSpPr/>
          <p:nvPr/>
        </p:nvGrpSpPr>
        <p:grpSpPr>
          <a:xfrm>
            <a:off x="7743274" y="466354"/>
            <a:ext cx="681480" cy="948240"/>
            <a:chOff x="7743274" y="466354"/>
            <a:chExt cx="681480" cy="948240"/>
          </a:xfrm>
        </p:grpSpPr>
        <mc:AlternateContent xmlns:mc="http://schemas.openxmlformats.org/markup-compatibility/2006" xmlns:p14="http://schemas.microsoft.com/office/powerpoint/2010/main">
          <mc:Choice Requires="p14">
            <p:contentPart p14:bwMode="auto" r:id="rId16">
              <p14:nvContentPartPr>
                <p14:cNvPr id="12" name="Ink 11">
                  <a:extLst>
                    <a:ext uri="{FF2B5EF4-FFF2-40B4-BE49-F238E27FC236}">
                      <a16:creationId xmlns:a16="http://schemas.microsoft.com/office/drawing/2014/main" id="{AB75A7A5-3AEF-43CB-BBF0-CC474EB559D7}"/>
                    </a:ext>
                  </a:extLst>
                </p14:cNvPr>
                <p14:cNvContentPartPr/>
                <p14:nvPr/>
              </p14:nvContentPartPr>
              <p14:xfrm>
                <a:off x="7743274" y="466354"/>
                <a:ext cx="681480" cy="528840"/>
              </p14:xfrm>
            </p:contentPart>
          </mc:Choice>
          <mc:Fallback xmlns="">
            <p:pic>
              <p:nvPicPr>
                <p:cNvPr id="12" name="Ink 11">
                  <a:extLst>
                    <a:ext uri="{FF2B5EF4-FFF2-40B4-BE49-F238E27FC236}">
                      <a16:creationId xmlns:a16="http://schemas.microsoft.com/office/drawing/2014/main" id="{AB75A7A5-3AEF-43CB-BBF0-CC474EB559D7}"/>
                    </a:ext>
                  </a:extLst>
                </p:cNvPr>
                <p:cNvPicPr/>
                <p:nvPr/>
              </p:nvPicPr>
              <p:blipFill>
                <a:blip r:embed="rId17"/>
                <a:stretch>
                  <a:fillRect/>
                </a:stretch>
              </p:blipFill>
              <p:spPr>
                <a:xfrm>
                  <a:off x="7734274" y="457714"/>
                  <a:ext cx="699120" cy="54648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3" name="Ink 12">
                  <a:extLst>
                    <a:ext uri="{FF2B5EF4-FFF2-40B4-BE49-F238E27FC236}">
                      <a16:creationId xmlns:a16="http://schemas.microsoft.com/office/drawing/2014/main" id="{886176FC-5D77-4062-9FDD-9DE2D74C1B67}"/>
                    </a:ext>
                  </a:extLst>
                </p14:cNvPr>
                <p14:cNvContentPartPr/>
                <p14:nvPr/>
              </p14:nvContentPartPr>
              <p14:xfrm>
                <a:off x="7972954" y="1158994"/>
                <a:ext cx="85320" cy="255600"/>
              </p14:xfrm>
            </p:contentPart>
          </mc:Choice>
          <mc:Fallback xmlns="">
            <p:pic>
              <p:nvPicPr>
                <p:cNvPr id="13" name="Ink 12">
                  <a:extLst>
                    <a:ext uri="{FF2B5EF4-FFF2-40B4-BE49-F238E27FC236}">
                      <a16:creationId xmlns:a16="http://schemas.microsoft.com/office/drawing/2014/main" id="{886176FC-5D77-4062-9FDD-9DE2D74C1B67}"/>
                    </a:ext>
                  </a:extLst>
                </p:cNvPr>
                <p:cNvPicPr/>
                <p:nvPr/>
              </p:nvPicPr>
              <p:blipFill>
                <a:blip r:embed="rId19"/>
                <a:stretch>
                  <a:fillRect/>
                </a:stretch>
              </p:blipFill>
              <p:spPr>
                <a:xfrm>
                  <a:off x="7964314" y="1150354"/>
                  <a:ext cx="102960" cy="2732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4" name="Ink 13">
                  <a:extLst>
                    <a:ext uri="{FF2B5EF4-FFF2-40B4-BE49-F238E27FC236}">
                      <a16:creationId xmlns:a16="http://schemas.microsoft.com/office/drawing/2014/main" id="{AD77BCEB-EC0B-4F88-A1E8-D19BF97676D0}"/>
                    </a:ext>
                  </a:extLst>
                </p14:cNvPr>
                <p14:cNvContentPartPr/>
                <p14:nvPr/>
              </p14:nvContentPartPr>
              <p14:xfrm>
                <a:off x="7970794" y="1130914"/>
                <a:ext cx="420480" cy="278280"/>
              </p14:xfrm>
            </p:contentPart>
          </mc:Choice>
          <mc:Fallback xmlns="">
            <p:pic>
              <p:nvPicPr>
                <p:cNvPr id="14" name="Ink 13">
                  <a:extLst>
                    <a:ext uri="{FF2B5EF4-FFF2-40B4-BE49-F238E27FC236}">
                      <a16:creationId xmlns:a16="http://schemas.microsoft.com/office/drawing/2014/main" id="{AD77BCEB-EC0B-4F88-A1E8-D19BF97676D0}"/>
                    </a:ext>
                  </a:extLst>
                </p:cNvPr>
                <p:cNvPicPr/>
                <p:nvPr/>
              </p:nvPicPr>
              <p:blipFill>
                <a:blip r:embed="rId21"/>
                <a:stretch>
                  <a:fillRect/>
                </a:stretch>
              </p:blipFill>
              <p:spPr>
                <a:xfrm>
                  <a:off x="7962154" y="1122274"/>
                  <a:ext cx="438120" cy="2959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22">
            <p14:nvContentPartPr>
              <p14:cNvPr id="25" name="Ink 24">
                <a:extLst>
                  <a:ext uri="{FF2B5EF4-FFF2-40B4-BE49-F238E27FC236}">
                    <a16:creationId xmlns:a16="http://schemas.microsoft.com/office/drawing/2014/main" id="{16F4532A-E4D1-4365-B933-E80DDD101AE0}"/>
                  </a:ext>
                </a:extLst>
              </p14:cNvPr>
              <p14:cNvContentPartPr/>
              <p14:nvPr/>
            </p14:nvContentPartPr>
            <p14:xfrm>
              <a:off x="4580674" y="3470554"/>
              <a:ext cx="203400" cy="348120"/>
            </p14:xfrm>
          </p:contentPart>
        </mc:Choice>
        <mc:Fallback xmlns="">
          <p:pic>
            <p:nvPicPr>
              <p:cNvPr id="25" name="Ink 24">
                <a:extLst>
                  <a:ext uri="{FF2B5EF4-FFF2-40B4-BE49-F238E27FC236}">
                    <a16:creationId xmlns:a16="http://schemas.microsoft.com/office/drawing/2014/main" id="{16F4532A-E4D1-4365-B933-E80DDD101AE0}"/>
                  </a:ext>
                </a:extLst>
              </p:cNvPr>
              <p:cNvPicPr/>
              <p:nvPr/>
            </p:nvPicPr>
            <p:blipFill>
              <a:blip r:embed="rId23"/>
              <a:stretch>
                <a:fillRect/>
              </a:stretch>
            </p:blipFill>
            <p:spPr>
              <a:xfrm>
                <a:off x="4571674" y="3461914"/>
                <a:ext cx="221040" cy="36576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36" name="Ink 35">
                <a:extLst>
                  <a:ext uri="{FF2B5EF4-FFF2-40B4-BE49-F238E27FC236}">
                    <a16:creationId xmlns:a16="http://schemas.microsoft.com/office/drawing/2014/main" id="{C8BF3818-66E3-42B7-8147-61E080129F3E}"/>
                  </a:ext>
                </a:extLst>
              </p14:cNvPr>
              <p14:cNvContentPartPr/>
              <p14:nvPr/>
            </p14:nvContentPartPr>
            <p14:xfrm>
              <a:off x="1349314" y="52714"/>
              <a:ext cx="1039680" cy="513000"/>
            </p14:xfrm>
          </p:contentPart>
        </mc:Choice>
        <mc:Fallback xmlns="">
          <p:pic>
            <p:nvPicPr>
              <p:cNvPr id="36" name="Ink 35">
                <a:extLst>
                  <a:ext uri="{FF2B5EF4-FFF2-40B4-BE49-F238E27FC236}">
                    <a16:creationId xmlns:a16="http://schemas.microsoft.com/office/drawing/2014/main" id="{C8BF3818-66E3-42B7-8147-61E080129F3E}"/>
                  </a:ext>
                </a:extLst>
              </p:cNvPr>
              <p:cNvPicPr/>
              <p:nvPr/>
            </p:nvPicPr>
            <p:blipFill>
              <a:blip r:embed="rId25"/>
              <a:stretch>
                <a:fillRect/>
              </a:stretch>
            </p:blipFill>
            <p:spPr>
              <a:xfrm>
                <a:off x="1340314" y="43714"/>
                <a:ext cx="1057320" cy="530640"/>
              </a:xfrm>
              <a:prstGeom prst="rect">
                <a:avLst/>
              </a:prstGeom>
            </p:spPr>
          </p:pic>
        </mc:Fallback>
      </mc:AlternateContent>
      <p:grpSp>
        <p:nvGrpSpPr>
          <p:cNvPr id="40" name="Group 39">
            <a:extLst>
              <a:ext uri="{FF2B5EF4-FFF2-40B4-BE49-F238E27FC236}">
                <a16:creationId xmlns:a16="http://schemas.microsoft.com/office/drawing/2014/main" id="{BC14B07B-655F-4456-953A-2F0D66F08A72}"/>
              </a:ext>
            </a:extLst>
          </p:cNvPr>
          <p:cNvGrpSpPr/>
          <p:nvPr/>
        </p:nvGrpSpPr>
        <p:grpSpPr>
          <a:xfrm>
            <a:off x="2995234" y="2574514"/>
            <a:ext cx="4003920" cy="1671840"/>
            <a:chOff x="2995234" y="2574514"/>
            <a:chExt cx="4003920" cy="1671840"/>
          </a:xfrm>
        </p:grpSpPr>
        <mc:AlternateContent xmlns:mc="http://schemas.openxmlformats.org/markup-compatibility/2006" xmlns:p14="http://schemas.microsoft.com/office/powerpoint/2010/main">
          <mc:Choice Requires="p14">
            <p:contentPart p14:bwMode="auto" r:id="rId26">
              <p14:nvContentPartPr>
                <p14:cNvPr id="16" name="Ink 15">
                  <a:extLst>
                    <a:ext uri="{FF2B5EF4-FFF2-40B4-BE49-F238E27FC236}">
                      <a16:creationId xmlns:a16="http://schemas.microsoft.com/office/drawing/2014/main" id="{59EB9D37-3969-48AE-94D2-0570BFF94445}"/>
                    </a:ext>
                  </a:extLst>
                </p14:cNvPr>
                <p14:cNvContentPartPr/>
                <p14:nvPr/>
              </p14:nvContentPartPr>
              <p14:xfrm>
                <a:off x="2995234" y="3180034"/>
                <a:ext cx="103320" cy="465120"/>
              </p14:xfrm>
            </p:contentPart>
          </mc:Choice>
          <mc:Fallback xmlns="">
            <p:pic>
              <p:nvPicPr>
                <p:cNvPr id="16" name="Ink 15">
                  <a:extLst>
                    <a:ext uri="{FF2B5EF4-FFF2-40B4-BE49-F238E27FC236}">
                      <a16:creationId xmlns:a16="http://schemas.microsoft.com/office/drawing/2014/main" id="{59EB9D37-3969-48AE-94D2-0570BFF94445}"/>
                    </a:ext>
                  </a:extLst>
                </p:cNvPr>
                <p:cNvPicPr/>
                <p:nvPr/>
              </p:nvPicPr>
              <p:blipFill>
                <a:blip r:embed="rId27"/>
                <a:stretch>
                  <a:fillRect/>
                </a:stretch>
              </p:blipFill>
              <p:spPr>
                <a:xfrm>
                  <a:off x="2986234" y="3171034"/>
                  <a:ext cx="120960" cy="48276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17" name="Ink 16">
                  <a:extLst>
                    <a:ext uri="{FF2B5EF4-FFF2-40B4-BE49-F238E27FC236}">
                      <a16:creationId xmlns:a16="http://schemas.microsoft.com/office/drawing/2014/main" id="{30A96EB8-F0FC-4CC2-A630-9425970043A9}"/>
                    </a:ext>
                  </a:extLst>
                </p14:cNvPr>
                <p14:cNvContentPartPr/>
                <p14:nvPr/>
              </p14:nvContentPartPr>
              <p14:xfrm>
                <a:off x="3078754" y="3036034"/>
                <a:ext cx="316080" cy="357840"/>
              </p14:xfrm>
            </p:contentPart>
          </mc:Choice>
          <mc:Fallback xmlns="">
            <p:pic>
              <p:nvPicPr>
                <p:cNvPr id="17" name="Ink 16">
                  <a:extLst>
                    <a:ext uri="{FF2B5EF4-FFF2-40B4-BE49-F238E27FC236}">
                      <a16:creationId xmlns:a16="http://schemas.microsoft.com/office/drawing/2014/main" id="{30A96EB8-F0FC-4CC2-A630-9425970043A9}"/>
                    </a:ext>
                  </a:extLst>
                </p:cNvPr>
                <p:cNvPicPr/>
                <p:nvPr/>
              </p:nvPicPr>
              <p:blipFill>
                <a:blip r:embed="rId29"/>
                <a:stretch>
                  <a:fillRect/>
                </a:stretch>
              </p:blipFill>
              <p:spPr>
                <a:xfrm>
                  <a:off x="3070114" y="3027394"/>
                  <a:ext cx="333720" cy="3754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18" name="Ink 17">
                  <a:extLst>
                    <a:ext uri="{FF2B5EF4-FFF2-40B4-BE49-F238E27FC236}">
                      <a16:creationId xmlns:a16="http://schemas.microsoft.com/office/drawing/2014/main" id="{86965BDF-6982-426F-974B-3F3325AB54F3}"/>
                    </a:ext>
                  </a:extLst>
                </p14:cNvPr>
                <p14:cNvContentPartPr/>
                <p14:nvPr/>
              </p14:nvContentPartPr>
              <p14:xfrm>
                <a:off x="3566194" y="3186874"/>
                <a:ext cx="222120" cy="72720"/>
              </p14:xfrm>
            </p:contentPart>
          </mc:Choice>
          <mc:Fallback xmlns="">
            <p:pic>
              <p:nvPicPr>
                <p:cNvPr id="18" name="Ink 17">
                  <a:extLst>
                    <a:ext uri="{FF2B5EF4-FFF2-40B4-BE49-F238E27FC236}">
                      <a16:creationId xmlns:a16="http://schemas.microsoft.com/office/drawing/2014/main" id="{86965BDF-6982-426F-974B-3F3325AB54F3}"/>
                    </a:ext>
                  </a:extLst>
                </p:cNvPr>
                <p:cNvPicPr/>
                <p:nvPr/>
              </p:nvPicPr>
              <p:blipFill>
                <a:blip r:embed="rId31"/>
                <a:stretch>
                  <a:fillRect/>
                </a:stretch>
              </p:blipFill>
              <p:spPr>
                <a:xfrm>
                  <a:off x="3557194" y="3177874"/>
                  <a:ext cx="239760" cy="9036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9" name="Ink 18">
                  <a:extLst>
                    <a:ext uri="{FF2B5EF4-FFF2-40B4-BE49-F238E27FC236}">
                      <a16:creationId xmlns:a16="http://schemas.microsoft.com/office/drawing/2014/main" id="{F1CBF0CA-FBE2-44FF-8358-1D3FD4F38FD6}"/>
                    </a:ext>
                  </a:extLst>
                </p14:cNvPr>
                <p14:cNvContentPartPr/>
                <p14:nvPr/>
              </p14:nvContentPartPr>
              <p14:xfrm>
                <a:off x="3630994" y="3328714"/>
                <a:ext cx="282240" cy="99000"/>
              </p14:xfrm>
            </p:contentPart>
          </mc:Choice>
          <mc:Fallback xmlns="">
            <p:pic>
              <p:nvPicPr>
                <p:cNvPr id="19" name="Ink 18">
                  <a:extLst>
                    <a:ext uri="{FF2B5EF4-FFF2-40B4-BE49-F238E27FC236}">
                      <a16:creationId xmlns:a16="http://schemas.microsoft.com/office/drawing/2014/main" id="{F1CBF0CA-FBE2-44FF-8358-1D3FD4F38FD6}"/>
                    </a:ext>
                  </a:extLst>
                </p:cNvPr>
                <p:cNvPicPr/>
                <p:nvPr/>
              </p:nvPicPr>
              <p:blipFill>
                <a:blip r:embed="rId33"/>
                <a:stretch>
                  <a:fillRect/>
                </a:stretch>
              </p:blipFill>
              <p:spPr>
                <a:xfrm>
                  <a:off x="3621994" y="3319714"/>
                  <a:ext cx="299880" cy="11664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20" name="Ink 19">
                  <a:extLst>
                    <a:ext uri="{FF2B5EF4-FFF2-40B4-BE49-F238E27FC236}">
                      <a16:creationId xmlns:a16="http://schemas.microsoft.com/office/drawing/2014/main" id="{BCE94524-B4DE-474C-A30A-D1FF0847C805}"/>
                    </a:ext>
                  </a:extLst>
                </p14:cNvPr>
                <p14:cNvContentPartPr/>
                <p14:nvPr/>
              </p14:nvContentPartPr>
              <p14:xfrm>
                <a:off x="4269994" y="2907874"/>
                <a:ext cx="80640" cy="318960"/>
              </p14:xfrm>
            </p:contentPart>
          </mc:Choice>
          <mc:Fallback xmlns="">
            <p:pic>
              <p:nvPicPr>
                <p:cNvPr id="20" name="Ink 19">
                  <a:extLst>
                    <a:ext uri="{FF2B5EF4-FFF2-40B4-BE49-F238E27FC236}">
                      <a16:creationId xmlns:a16="http://schemas.microsoft.com/office/drawing/2014/main" id="{BCE94524-B4DE-474C-A30A-D1FF0847C805}"/>
                    </a:ext>
                  </a:extLst>
                </p:cNvPr>
                <p:cNvPicPr/>
                <p:nvPr/>
              </p:nvPicPr>
              <p:blipFill>
                <a:blip r:embed="rId35"/>
                <a:stretch>
                  <a:fillRect/>
                </a:stretch>
              </p:blipFill>
              <p:spPr>
                <a:xfrm>
                  <a:off x="4261354" y="2898874"/>
                  <a:ext cx="98280" cy="33660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21" name="Ink 20">
                  <a:extLst>
                    <a:ext uri="{FF2B5EF4-FFF2-40B4-BE49-F238E27FC236}">
                      <a16:creationId xmlns:a16="http://schemas.microsoft.com/office/drawing/2014/main" id="{45005666-A8C0-4539-857B-0AD1C4EBEEBB}"/>
                    </a:ext>
                  </a:extLst>
                </p14:cNvPr>
                <p14:cNvContentPartPr/>
                <p14:nvPr/>
              </p14:nvContentPartPr>
              <p14:xfrm>
                <a:off x="4115554" y="3259594"/>
                <a:ext cx="299520" cy="177480"/>
              </p14:xfrm>
            </p:contentPart>
          </mc:Choice>
          <mc:Fallback xmlns="">
            <p:pic>
              <p:nvPicPr>
                <p:cNvPr id="21" name="Ink 20">
                  <a:extLst>
                    <a:ext uri="{FF2B5EF4-FFF2-40B4-BE49-F238E27FC236}">
                      <a16:creationId xmlns:a16="http://schemas.microsoft.com/office/drawing/2014/main" id="{45005666-A8C0-4539-857B-0AD1C4EBEEBB}"/>
                    </a:ext>
                  </a:extLst>
                </p:cNvPr>
                <p:cNvPicPr/>
                <p:nvPr/>
              </p:nvPicPr>
              <p:blipFill>
                <a:blip r:embed="rId37"/>
                <a:stretch>
                  <a:fillRect/>
                </a:stretch>
              </p:blipFill>
              <p:spPr>
                <a:xfrm>
                  <a:off x="4106554" y="3250954"/>
                  <a:ext cx="317160" cy="19512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22" name="Ink 21">
                  <a:extLst>
                    <a:ext uri="{FF2B5EF4-FFF2-40B4-BE49-F238E27FC236}">
                      <a16:creationId xmlns:a16="http://schemas.microsoft.com/office/drawing/2014/main" id="{6505B94B-A4EF-401C-A184-5FB6B837AAC9}"/>
                    </a:ext>
                  </a:extLst>
                </p14:cNvPr>
                <p14:cNvContentPartPr/>
                <p14:nvPr/>
              </p14:nvContentPartPr>
              <p14:xfrm>
                <a:off x="4278994" y="3466234"/>
                <a:ext cx="237960" cy="254160"/>
              </p14:xfrm>
            </p:contentPart>
          </mc:Choice>
          <mc:Fallback xmlns="">
            <p:pic>
              <p:nvPicPr>
                <p:cNvPr id="22" name="Ink 21">
                  <a:extLst>
                    <a:ext uri="{FF2B5EF4-FFF2-40B4-BE49-F238E27FC236}">
                      <a16:creationId xmlns:a16="http://schemas.microsoft.com/office/drawing/2014/main" id="{6505B94B-A4EF-401C-A184-5FB6B837AAC9}"/>
                    </a:ext>
                  </a:extLst>
                </p:cNvPr>
                <p:cNvPicPr/>
                <p:nvPr/>
              </p:nvPicPr>
              <p:blipFill>
                <a:blip r:embed="rId39"/>
                <a:stretch>
                  <a:fillRect/>
                </a:stretch>
              </p:blipFill>
              <p:spPr>
                <a:xfrm>
                  <a:off x="4269994" y="3457234"/>
                  <a:ext cx="255600" cy="27180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24" name="Ink 23">
                  <a:extLst>
                    <a:ext uri="{FF2B5EF4-FFF2-40B4-BE49-F238E27FC236}">
                      <a16:creationId xmlns:a16="http://schemas.microsoft.com/office/drawing/2014/main" id="{621ACFE5-3EA4-4198-B60C-9B79CA0EAF3F}"/>
                    </a:ext>
                  </a:extLst>
                </p14:cNvPr>
                <p14:cNvContentPartPr/>
                <p14:nvPr/>
              </p14:nvContentPartPr>
              <p14:xfrm>
                <a:off x="4743034" y="3050434"/>
                <a:ext cx="246960" cy="245160"/>
              </p14:xfrm>
            </p:contentPart>
          </mc:Choice>
          <mc:Fallback xmlns="">
            <p:pic>
              <p:nvPicPr>
                <p:cNvPr id="24" name="Ink 23">
                  <a:extLst>
                    <a:ext uri="{FF2B5EF4-FFF2-40B4-BE49-F238E27FC236}">
                      <a16:creationId xmlns:a16="http://schemas.microsoft.com/office/drawing/2014/main" id="{621ACFE5-3EA4-4198-B60C-9B79CA0EAF3F}"/>
                    </a:ext>
                  </a:extLst>
                </p:cNvPr>
                <p:cNvPicPr/>
                <p:nvPr/>
              </p:nvPicPr>
              <p:blipFill>
                <a:blip r:embed="rId41"/>
                <a:stretch>
                  <a:fillRect/>
                </a:stretch>
              </p:blipFill>
              <p:spPr>
                <a:xfrm>
                  <a:off x="4734394" y="3041434"/>
                  <a:ext cx="264600" cy="262800"/>
                </a:xfrm>
                <a:prstGeom prst="rect">
                  <a:avLst/>
                </a:prstGeom>
              </p:spPr>
            </p:pic>
          </mc:Fallback>
        </mc:AlternateContent>
        <mc:AlternateContent xmlns:mc="http://schemas.openxmlformats.org/markup-compatibility/2006" xmlns:p14="http://schemas.microsoft.com/office/powerpoint/2010/main">
          <mc:Choice Requires="p14">
            <p:contentPart p14:bwMode="auto" r:id="rId42">
              <p14:nvContentPartPr>
                <p14:cNvPr id="27" name="Ink 26">
                  <a:extLst>
                    <a:ext uri="{FF2B5EF4-FFF2-40B4-BE49-F238E27FC236}">
                      <a16:creationId xmlns:a16="http://schemas.microsoft.com/office/drawing/2014/main" id="{8D81538F-9973-49DB-AC0F-F5D0C935CFF1}"/>
                    </a:ext>
                  </a:extLst>
                </p14:cNvPr>
                <p14:cNvContentPartPr/>
                <p14:nvPr/>
              </p14:nvContentPartPr>
              <p14:xfrm>
                <a:off x="5140834" y="2857474"/>
                <a:ext cx="33480" cy="474840"/>
              </p14:xfrm>
            </p:contentPart>
          </mc:Choice>
          <mc:Fallback xmlns="">
            <p:pic>
              <p:nvPicPr>
                <p:cNvPr id="27" name="Ink 26">
                  <a:extLst>
                    <a:ext uri="{FF2B5EF4-FFF2-40B4-BE49-F238E27FC236}">
                      <a16:creationId xmlns:a16="http://schemas.microsoft.com/office/drawing/2014/main" id="{8D81538F-9973-49DB-AC0F-F5D0C935CFF1}"/>
                    </a:ext>
                  </a:extLst>
                </p:cNvPr>
                <p:cNvPicPr/>
                <p:nvPr/>
              </p:nvPicPr>
              <p:blipFill>
                <a:blip r:embed="rId43"/>
                <a:stretch>
                  <a:fillRect/>
                </a:stretch>
              </p:blipFill>
              <p:spPr>
                <a:xfrm>
                  <a:off x="5131834" y="2848474"/>
                  <a:ext cx="51120" cy="49248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28" name="Ink 27">
                  <a:extLst>
                    <a:ext uri="{FF2B5EF4-FFF2-40B4-BE49-F238E27FC236}">
                      <a16:creationId xmlns:a16="http://schemas.microsoft.com/office/drawing/2014/main" id="{EBE57215-8FF8-4283-ABC0-F2AE8F47A098}"/>
                    </a:ext>
                  </a:extLst>
                </p14:cNvPr>
                <p14:cNvContentPartPr/>
                <p14:nvPr/>
              </p14:nvContentPartPr>
              <p14:xfrm>
                <a:off x="5066674" y="2837674"/>
                <a:ext cx="487080" cy="592560"/>
              </p14:xfrm>
            </p:contentPart>
          </mc:Choice>
          <mc:Fallback xmlns="">
            <p:pic>
              <p:nvPicPr>
                <p:cNvPr id="28" name="Ink 27">
                  <a:extLst>
                    <a:ext uri="{FF2B5EF4-FFF2-40B4-BE49-F238E27FC236}">
                      <a16:creationId xmlns:a16="http://schemas.microsoft.com/office/drawing/2014/main" id="{EBE57215-8FF8-4283-ABC0-F2AE8F47A098}"/>
                    </a:ext>
                  </a:extLst>
                </p:cNvPr>
                <p:cNvPicPr/>
                <p:nvPr/>
              </p:nvPicPr>
              <p:blipFill>
                <a:blip r:embed="rId45"/>
                <a:stretch>
                  <a:fillRect/>
                </a:stretch>
              </p:blipFill>
              <p:spPr>
                <a:xfrm>
                  <a:off x="5057674" y="2828674"/>
                  <a:ext cx="504720" cy="6102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29" name="Ink 28">
                  <a:extLst>
                    <a:ext uri="{FF2B5EF4-FFF2-40B4-BE49-F238E27FC236}">
                      <a16:creationId xmlns:a16="http://schemas.microsoft.com/office/drawing/2014/main" id="{990D7A4B-B7C7-45EE-8B8A-7FC17CF6DF4C}"/>
                    </a:ext>
                  </a:extLst>
                </p14:cNvPr>
                <p14:cNvContentPartPr/>
                <p14:nvPr/>
              </p14:nvContentPartPr>
              <p14:xfrm>
                <a:off x="5642314" y="2975914"/>
                <a:ext cx="385560" cy="476640"/>
              </p14:xfrm>
            </p:contentPart>
          </mc:Choice>
          <mc:Fallback xmlns="">
            <p:pic>
              <p:nvPicPr>
                <p:cNvPr id="29" name="Ink 28">
                  <a:extLst>
                    <a:ext uri="{FF2B5EF4-FFF2-40B4-BE49-F238E27FC236}">
                      <a16:creationId xmlns:a16="http://schemas.microsoft.com/office/drawing/2014/main" id="{990D7A4B-B7C7-45EE-8B8A-7FC17CF6DF4C}"/>
                    </a:ext>
                  </a:extLst>
                </p:cNvPr>
                <p:cNvPicPr/>
                <p:nvPr/>
              </p:nvPicPr>
              <p:blipFill>
                <a:blip r:embed="rId47"/>
                <a:stretch>
                  <a:fillRect/>
                </a:stretch>
              </p:blipFill>
              <p:spPr>
                <a:xfrm>
                  <a:off x="5633674" y="2967274"/>
                  <a:ext cx="403200" cy="494280"/>
                </a:xfrm>
                <a:prstGeom prst="rect">
                  <a:avLst/>
                </a:prstGeom>
              </p:spPr>
            </p:pic>
          </mc:Fallback>
        </mc:AlternateContent>
        <mc:AlternateContent xmlns:mc="http://schemas.openxmlformats.org/markup-compatibility/2006" xmlns:p14="http://schemas.microsoft.com/office/powerpoint/2010/main">
          <mc:Choice Requires="p14">
            <p:contentPart p14:bwMode="auto" r:id="rId48">
              <p14:nvContentPartPr>
                <p14:cNvPr id="30" name="Ink 29">
                  <a:extLst>
                    <a:ext uri="{FF2B5EF4-FFF2-40B4-BE49-F238E27FC236}">
                      <a16:creationId xmlns:a16="http://schemas.microsoft.com/office/drawing/2014/main" id="{842E1B08-AC1C-4E75-A563-7EB9F744D236}"/>
                    </a:ext>
                  </a:extLst>
                </p14:cNvPr>
                <p14:cNvContentPartPr/>
                <p14:nvPr/>
              </p14:nvContentPartPr>
              <p14:xfrm>
                <a:off x="5983594" y="3422674"/>
                <a:ext cx="92160" cy="214560"/>
              </p14:xfrm>
            </p:contentPart>
          </mc:Choice>
          <mc:Fallback xmlns="">
            <p:pic>
              <p:nvPicPr>
                <p:cNvPr id="30" name="Ink 29">
                  <a:extLst>
                    <a:ext uri="{FF2B5EF4-FFF2-40B4-BE49-F238E27FC236}">
                      <a16:creationId xmlns:a16="http://schemas.microsoft.com/office/drawing/2014/main" id="{842E1B08-AC1C-4E75-A563-7EB9F744D236}"/>
                    </a:ext>
                  </a:extLst>
                </p:cNvPr>
                <p:cNvPicPr/>
                <p:nvPr/>
              </p:nvPicPr>
              <p:blipFill>
                <a:blip r:embed="rId49"/>
                <a:stretch>
                  <a:fillRect/>
                </a:stretch>
              </p:blipFill>
              <p:spPr>
                <a:xfrm>
                  <a:off x="5974954" y="3413674"/>
                  <a:ext cx="109800" cy="232200"/>
                </a:xfrm>
                <a:prstGeom prst="rect">
                  <a:avLst/>
                </a:prstGeom>
              </p:spPr>
            </p:pic>
          </mc:Fallback>
        </mc:AlternateContent>
        <mc:AlternateContent xmlns:mc="http://schemas.openxmlformats.org/markup-compatibility/2006" xmlns:p14="http://schemas.microsoft.com/office/powerpoint/2010/main">
          <mc:Choice Requires="p14">
            <p:contentPart p14:bwMode="auto" r:id="rId50">
              <p14:nvContentPartPr>
                <p14:cNvPr id="31" name="Ink 30">
                  <a:extLst>
                    <a:ext uri="{FF2B5EF4-FFF2-40B4-BE49-F238E27FC236}">
                      <a16:creationId xmlns:a16="http://schemas.microsoft.com/office/drawing/2014/main" id="{6EC24643-CCCC-45C0-8E3B-1756BD702CB2}"/>
                    </a:ext>
                  </a:extLst>
                </p14:cNvPr>
                <p14:cNvContentPartPr/>
                <p14:nvPr/>
              </p14:nvContentPartPr>
              <p14:xfrm>
                <a:off x="6098434" y="3367954"/>
                <a:ext cx="331920" cy="282240"/>
              </p14:xfrm>
            </p:contentPart>
          </mc:Choice>
          <mc:Fallback xmlns="">
            <p:pic>
              <p:nvPicPr>
                <p:cNvPr id="31" name="Ink 30">
                  <a:extLst>
                    <a:ext uri="{FF2B5EF4-FFF2-40B4-BE49-F238E27FC236}">
                      <a16:creationId xmlns:a16="http://schemas.microsoft.com/office/drawing/2014/main" id="{6EC24643-CCCC-45C0-8E3B-1756BD702CB2}"/>
                    </a:ext>
                  </a:extLst>
                </p:cNvPr>
                <p:cNvPicPr/>
                <p:nvPr/>
              </p:nvPicPr>
              <p:blipFill>
                <a:blip r:embed="rId51"/>
                <a:stretch>
                  <a:fillRect/>
                </a:stretch>
              </p:blipFill>
              <p:spPr>
                <a:xfrm>
                  <a:off x="6089794" y="3359314"/>
                  <a:ext cx="349560" cy="299880"/>
                </a:xfrm>
                <a:prstGeom prst="rect">
                  <a:avLst/>
                </a:prstGeom>
              </p:spPr>
            </p:pic>
          </mc:Fallback>
        </mc:AlternateContent>
        <mc:AlternateContent xmlns:mc="http://schemas.openxmlformats.org/markup-compatibility/2006" xmlns:p14="http://schemas.microsoft.com/office/powerpoint/2010/main">
          <mc:Choice Requires="p14">
            <p:contentPart p14:bwMode="auto" r:id="rId52">
              <p14:nvContentPartPr>
                <p14:cNvPr id="32" name="Ink 31">
                  <a:extLst>
                    <a:ext uri="{FF2B5EF4-FFF2-40B4-BE49-F238E27FC236}">
                      <a16:creationId xmlns:a16="http://schemas.microsoft.com/office/drawing/2014/main" id="{5CD31993-E4EA-44C9-B3F6-67C4EBD7745C}"/>
                    </a:ext>
                  </a:extLst>
                </p14:cNvPr>
                <p14:cNvContentPartPr/>
                <p14:nvPr/>
              </p14:nvContentPartPr>
              <p14:xfrm>
                <a:off x="6426394" y="3372634"/>
                <a:ext cx="173520" cy="280440"/>
              </p14:xfrm>
            </p:contentPart>
          </mc:Choice>
          <mc:Fallback xmlns="">
            <p:pic>
              <p:nvPicPr>
                <p:cNvPr id="32" name="Ink 31">
                  <a:extLst>
                    <a:ext uri="{FF2B5EF4-FFF2-40B4-BE49-F238E27FC236}">
                      <a16:creationId xmlns:a16="http://schemas.microsoft.com/office/drawing/2014/main" id="{5CD31993-E4EA-44C9-B3F6-67C4EBD7745C}"/>
                    </a:ext>
                  </a:extLst>
                </p:cNvPr>
                <p:cNvPicPr/>
                <p:nvPr/>
              </p:nvPicPr>
              <p:blipFill>
                <a:blip r:embed="rId53"/>
                <a:stretch>
                  <a:fillRect/>
                </a:stretch>
              </p:blipFill>
              <p:spPr>
                <a:xfrm>
                  <a:off x="6417394" y="3363634"/>
                  <a:ext cx="191160" cy="29808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33" name="Ink 32">
                  <a:extLst>
                    <a:ext uri="{FF2B5EF4-FFF2-40B4-BE49-F238E27FC236}">
                      <a16:creationId xmlns:a16="http://schemas.microsoft.com/office/drawing/2014/main" id="{BC4586CE-DF03-4505-B818-A3A00197424C}"/>
                    </a:ext>
                  </a:extLst>
                </p14:cNvPr>
                <p14:cNvContentPartPr/>
                <p14:nvPr/>
              </p14:nvContentPartPr>
              <p14:xfrm>
                <a:off x="6570394" y="3174634"/>
                <a:ext cx="428760" cy="186480"/>
              </p14:xfrm>
            </p:contentPart>
          </mc:Choice>
          <mc:Fallback xmlns="">
            <p:pic>
              <p:nvPicPr>
                <p:cNvPr id="33" name="Ink 32">
                  <a:extLst>
                    <a:ext uri="{FF2B5EF4-FFF2-40B4-BE49-F238E27FC236}">
                      <a16:creationId xmlns:a16="http://schemas.microsoft.com/office/drawing/2014/main" id="{BC4586CE-DF03-4505-B818-A3A00197424C}"/>
                    </a:ext>
                  </a:extLst>
                </p:cNvPr>
                <p:cNvPicPr/>
                <p:nvPr/>
              </p:nvPicPr>
              <p:blipFill>
                <a:blip r:embed="rId55"/>
                <a:stretch>
                  <a:fillRect/>
                </a:stretch>
              </p:blipFill>
              <p:spPr>
                <a:xfrm>
                  <a:off x="6561394" y="3165634"/>
                  <a:ext cx="446400" cy="20412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35" name="Ink 34">
                  <a:extLst>
                    <a:ext uri="{FF2B5EF4-FFF2-40B4-BE49-F238E27FC236}">
                      <a16:creationId xmlns:a16="http://schemas.microsoft.com/office/drawing/2014/main" id="{11F04AFD-ED12-4873-82BF-75B667AA83AF}"/>
                    </a:ext>
                  </a:extLst>
                </p14:cNvPr>
                <p14:cNvContentPartPr/>
                <p14:nvPr/>
              </p14:nvContentPartPr>
              <p14:xfrm>
                <a:off x="4664194" y="3797434"/>
                <a:ext cx="315000" cy="448920"/>
              </p14:xfrm>
            </p:contentPart>
          </mc:Choice>
          <mc:Fallback xmlns="">
            <p:pic>
              <p:nvPicPr>
                <p:cNvPr id="35" name="Ink 34">
                  <a:extLst>
                    <a:ext uri="{FF2B5EF4-FFF2-40B4-BE49-F238E27FC236}">
                      <a16:creationId xmlns:a16="http://schemas.microsoft.com/office/drawing/2014/main" id="{11F04AFD-ED12-4873-82BF-75B667AA83AF}"/>
                    </a:ext>
                  </a:extLst>
                </p:cNvPr>
                <p:cNvPicPr/>
                <p:nvPr/>
              </p:nvPicPr>
              <p:blipFill>
                <a:blip r:embed="rId57"/>
                <a:stretch>
                  <a:fillRect/>
                </a:stretch>
              </p:blipFill>
              <p:spPr>
                <a:xfrm>
                  <a:off x="4655194" y="3788794"/>
                  <a:ext cx="332640" cy="466560"/>
                </a:xfrm>
                <a:prstGeom prst="rect">
                  <a:avLst/>
                </a:prstGeom>
              </p:spPr>
            </p:pic>
          </mc:Fallback>
        </mc:AlternateContent>
        <mc:AlternateContent xmlns:mc="http://schemas.openxmlformats.org/markup-compatibility/2006" xmlns:p14="http://schemas.microsoft.com/office/powerpoint/2010/main">
          <mc:Choice Requires="p14">
            <p:contentPart p14:bwMode="auto" r:id="rId58">
              <p14:nvContentPartPr>
                <p14:cNvPr id="37" name="Ink 36">
                  <a:extLst>
                    <a:ext uri="{FF2B5EF4-FFF2-40B4-BE49-F238E27FC236}">
                      <a16:creationId xmlns:a16="http://schemas.microsoft.com/office/drawing/2014/main" id="{9DDF21ED-A3CC-43D5-A2F0-3797DE56503E}"/>
                    </a:ext>
                  </a:extLst>
                </p14:cNvPr>
                <p14:cNvContentPartPr/>
                <p14:nvPr/>
              </p14:nvContentPartPr>
              <p14:xfrm>
                <a:off x="4698034" y="2574514"/>
                <a:ext cx="311400" cy="397800"/>
              </p14:xfrm>
            </p:contentPart>
          </mc:Choice>
          <mc:Fallback xmlns="">
            <p:pic>
              <p:nvPicPr>
                <p:cNvPr id="37" name="Ink 36">
                  <a:extLst>
                    <a:ext uri="{FF2B5EF4-FFF2-40B4-BE49-F238E27FC236}">
                      <a16:creationId xmlns:a16="http://schemas.microsoft.com/office/drawing/2014/main" id="{9DDF21ED-A3CC-43D5-A2F0-3797DE56503E}"/>
                    </a:ext>
                  </a:extLst>
                </p:cNvPr>
                <p:cNvPicPr/>
                <p:nvPr/>
              </p:nvPicPr>
              <p:blipFill>
                <a:blip r:embed="rId59"/>
                <a:stretch>
                  <a:fillRect/>
                </a:stretch>
              </p:blipFill>
              <p:spPr>
                <a:xfrm>
                  <a:off x="4689394" y="2565874"/>
                  <a:ext cx="329040" cy="415440"/>
                </a:xfrm>
                <a:prstGeom prst="rect">
                  <a:avLst/>
                </a:prstGeom>
              </p:spPr>
            </p:pic>
          </mc:Fallback>
        </mc:AlternateContent>
        <mc:AlternateContent xmlns:mc="http://schemas.openxmlformats.org/markup-compatibility/2006" xmlns:p14="http://schemas.microsoft.com/office/powerpoint/2010/main">
          <mc:Choice Requires="p14">
            <p:contentPart p14:bwMode="auto" r:id="rId60">
              <p14:nvContentPartPr>
                <p14:cNvPr id="39" name="Ink 38">
                  <a:extLst>
                    <a:ext uri="{FF2B5EF4-FFF2-40B4-BE49-F238E27FC236}">
                      <a16:creationId xmlns:a16="http://schemas.microsoft.com/office/drawing/2014/main" id="{4F8FD6BD-3C9D-40D3-92ED-5BFCA29ABF35}"/>
                    </a:ext>
                  </a:extLst>
                </p14:cNvPr>
                <p14:cNvContentPartPr/>
                <p14:nvPr/>
              </p14:nvContentPartPr>
              <p14:xfrm>
                <a:off x="5386354" y="2588914"/>
                <a:ext cx="252360" cy="183960"/>
              </p14:xfrm>
            </p:contentPart>
          </mc:Choice>
          <mc:Fallback xmlns="">
            <p:pic>
              <p:nvPicPr>
                <p:cNvPr id="39" name="Ink 38">
                  <a:extLst>
                    <a:ext uri="{FF2B5EF4-FFF2-40B4-BE49-F238E27FC236}">
                      <a16:creationId xmlns:a16="http://schemas.microsoft.com/office/drawing/2014/main" id="{4F8FD6BD-3C9D-40D3-92ED-5BFCA29ABF35}"/>
                    </a:ext>
                  </a:extLst>
                </p:cNvPr>
                <p:cNvPicPr/>
                <p:nvPr/>
              </p:nvPicPr>
              <p:blipFill>
                <a:blip r:embed="rId61"/>
                <a:stretch>
                  <a:fillRect/>
                </a:stretch>
              </p:blipFill>
              <p:spPr>
                <a:xfrm>
                  <a:off x="5377714" y="2579914"/>
                  <a:ext cx="270000" cy="2016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62">
            <p14:nvContentPartPr>
              <p14:cNvPr id="41" name="Ink 40">
                <a:extLst>
                  <a:ext uri="{FF2B5EF4-FFF2-40B4-BE49-F238E27FC236}">
                    <a16:creationId xmlns:a16="http://schemas.microsoft.com/office/drawing/2014/main" id="{901A41BA-8AAF-405E-B0F3-FF80AD718CCA}"/>
                  </a:ext>
                </a:extLst>
              </p14:cNvPr>
              <p14:cNvContentPartPr/>
              <p14:nvPr/>
            </p14:nvContentPartPr>
            <p14:xfrm>
              <a:off x="6062074" y="2434114"/>
              <a:ext cx="436320" cy="532800"/>
            </p14:xfrm>
          </p:contentPart>
        </mc:Choice>
        <mc:Fallback xmlns="">
          <p:pic>
            <p:nvPicPr>
              <p:cNvPr id="41" name="Ink 40">
                <a:extLst>
                  <a:ext uri="{FF2B5EF4-FFF2-40B4-BE49-F238E27FC236}">
                    <a16:creationId xmlns:a16="http://schemas.microsoft.com/office/drawing/2014/main" id="{901A41BA-8AAF-405E-B0F3-FF80AD718CCA}"/>
                  </a:ext>
                </a:extLst>
              </p:cNvPr>
              <p:cNvPicPr/>
              <p:nvPr/>
            </p:nvPicPr>
            <p:blipFill>
              <a:blip r:embed="rId63"/>
              <a:stretch>
                <a:fillRect/>
              </a:stretch>
            </p:blipFill>
            <p:spPr>
              <a:xfrm>
                <a:off x="6053434" y="2425114"/>
                <a:ext cx="453960" cy="550440"/>
              </a:xfrm>
              <a:prstGeom prst="rect">
                <a:avLst/>
              </a:prstGeom>
            </p:spPr>
          </p:pic>
        </mc:Fallback>
      </mc:AlternateContent>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p:cNvSpPr/>
          <p:nvPr/>
        </p:nvSpPr>
        <p:spPr>
          <a:xfrm>
            <a:off x="3276600" y="5029200"/>
            <a:ext cx="1295400" cy="762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itle 7"/>
          <p:cNvSpPr txBox="1">
            <a:spLocks/>
          </p:cNvSpPr>
          <p:nvPr/>
        </p:nvSpPr>
        <p:spPr>
          <a:xfrm>
            <a:off x="0" y="46038"/>
            <a:ext cx="9144000" cy="639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Molar heat at constant volume (</a:t>
            </a:r>
            <a:r>
              <a:rPr lang="en-US" sz="2800" b="1" u="sng" dirty="0" err="1">
                <a:solidFill>
                  <a:srgbClr val="0000FF"/>
                </a:solidFill>
                <a:latin typeface="Comic Sans MS" pitchFamily="66" charset="0"/>
                <a:cs typeface="+mn-cs"/>
              </a:rPr>
              <a:t>c</a:t>
            </a:r>
            <a:r>
              <a:rPr lang="en-US" sz="2800" b="1" u="sng" baseline="-25000" dirty="0" err="1">
                <a:solidFill>
                  <a:srgbClr val="0000FF"/>
                </a:solidFill>
                <a:latin typeface="Comic Sans MS" pitchFamily="66" charset="0"/>
                <a:cs typeface="+mn-cs"/>
              </a:rPr>
              <a:t>v</a:t>
            </a:r>
            <a:r>
              <a:rPr lang="en-US" sz="2800" b="1" u="sng" dirty="0">
                <a:solidFill>
                  <a:srgbClr val="0000FF"/>
                </a:solidFill>
                <a:latin typeface="Comic Sans MS" pitchFamily="66" charset="0"/>
                <a:cs typeface="+mn-cs"/>
              </a:rPr>
              <a:t>)</a:t>
            </a:r>
            <a:endParaRPr lang="en-US" sz="2800" b="1" u="sng" baseline="-25000" dirty="0">
              <a:solidFill>
                <a:srgbClr val="00B0F0"/>
              </a:solidFill>
              <a:latin typeface="+mj-lt"/>
              <a:ea typeface="+mj-ea"/>
              <a:cs typeface="+mj-cs"/>
            </a:endParaRPr>
          </a:p>
        </p:txBody>
      </p:sp>
      <p:sp>
        <p:nvSpPr>
          <p:cNvPr id="38" name="Rectangle 37"/>
          <p:cNvSpPr>
            <a:spLocks noChangeArrowheads="1"/>
          </p:cNvSpPr>
          <p:nvPr/>
        </p:nvSpPr>
        <p:spPr bwMode="auto">
          <a:xfrm>
            <a:off x="2667000" y="1981200"/>
            <a:ext cx="3241675" cy="307975"/>
          </a:xfrm>
          <a:prstGeom prst="rect">
            <a:avLst/>
          </a:prstGeom>
          <a:noFill/>
          <a:ln w="9525">
            <a:noFill/>
            <a:miter lim="800000"/>
            <a:headEnd/>
            <a:tailEnd/>
          </a:ln>
        </p:spPr>
        <p:txBody>
          <a:bodyPr wrap="none">
            <a:spAutoFit/>
          </a:bodyPr>
          <a:lstStyle/>
          <a:p>
            <a:r>
              <a:rPr lang="en-US" sz="1400" b="1">
                <a:solidFill>
                  <a:srgbClr val="FF0000"/>
                </a:solidFill>
                <a:latin typeface="Comic Sans MS" pitchFamily="66" charset="0"/>
              </a:rPr>
              <a:t>From first low of thermodynamics:</a:t>
            </a:r>
            <a:endParaRPr lang="en-US" sz="1400" b="1">
              <a:latin typeface="Calibri" pitchFamily="34" charset="0"/>
            </a:endParaRPr>
          </a:p>
        </p:txBody>
      </p:sp>
      <p:graphicFrame>
        <p:nvGraphicFramePr>
          <p:cNvPr id="10" name="Object 2"/>
          <p:cNvGraphicFramePr>
            <a:graphicFrameLocks noChangeAspect="1"/>
          </p:cNvGraphicFramePr>
          <p:nvPr>
            <p:extLst>
              <p:ext uri="{D42A27DB-BD31-4B8C-83A1-F6EECF244321}">
                <p14:modId xmlns:p14="http://schemas.microsoft.com/office/powerpoint/2010/main" val="646334715"/>
              </p:ext>
            </p:extLst>
          </p:nvPr>
        </p:nvGraphicFramePr>
        <p:xfrm>
          <a:off x="3200400" y="2514600"/>
          <a:ext cx="1681163" cy="419100"/>
        </p:xfrm>
        <a:graphic>
          <a:graphicData uri="http://schemas.openxmlformats.org/presentationml/2006/ole">
            <mc:AlternateContent xmlns:mc="http://schemas.openxmlformats.org/markup-compatibility/2006">
              <mc:Choice xmlns:v="urn:schemas-microsoft-com:vml" Requires="v">
                <p:oleObj spid="_x0000_s12297" name="Equation" r:id="rId4" imgW="774360" imgH="203040" progId="Equation.DSMT4">
                  <p:embed/>
                </p:oleObj>
              </mc:Choice>
              <mc:Fallback>
                <p:oleObj name="Equation" r:id="rId4" imgW="774360" imgH="203040" progId="Equation.DSMT4">
                  <p:embed/>
                  <p:pic>
                    <p:nvPicPr>
                      <p:cNvPr id="10" name="Object 2"/>
                      <p:cNvPicPr>
                        <a:picLocks noChangeAspect="1" noChangeArrowheads="1"/>
                      </p:cNvPicPr>
                      <p:nvPr/>
                    </p:nvPicPr>
                    <p:blipFill>
                      <a:blip r:embed="rId5"/>
                      <a:srcRect/>
                      <a:stretch>
                        <a:fillRect/>
                      </a:stretch>
                    </p:blipFill>
                    <p:spPr bwMode="auto">
                      <a:xfrm>
                        <a:off x="3200400" y="2514600"/>
                        <a:ext cx="1681163"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 name="Rectangle 38"/>
          <p:cNvSpPr>
            <a:spLocks noChangeArrowheads="1"/>
          </p:cNvSpPr>
          <p:nvPr/>
        </p:nvSpPr>
        <p:spPr bwMode="auto">
          <a:xfrm>
            <a:off x="2849563" y="3048000"/>
            <a:ext cx="2332037" cy="307975"/>
          </a:xfrm>
          <a:prstGeom prst="rect">
            <a:avLst/>
          </a:prstGeom>
          <a:noFill/>
          <a:ln w="9525">
            <a:noFill/>
            <a:miter lim="800000"/>
            <a:headEnd/>
            <a:tailEnd/>
          </a:ln>
        </p:spPr>
        <p:txBody>
          <a:bodyPr wrap="none">
            <a:spAutoFit/>
          </a:bodyPr>
          <a:lstStyle/>
          <a:p>
            <a:pPr algn="ctr"/>
            <a:r>
              <a:rPr lang="en-US" sz="1400" b="1">
                <a:solidFill>
                  <a:srgbClr val="0000FF"/>
                </a:solidFill>
                <a:latin typeface="Comic Sans MS" pitchFamily="66" charset="0"/>
              </a:rPr>
              <a:t>Constant Volume: W = 0</a:t>
            </a:r>
            <a:endParaRPr lang="en-US" sz="1400" b="1">
              <a:solidFill>
                <a:srgbClr val="0000FF"/>
              </a:solidFill>
              <a:latin typeface="Calibri" pitchFamily="34" charset="0"/>
            </a:endParaRPr>
          </a:p>
        </p:txBody>
      </p:sp>
      <p:grpSp>
        <p:nvGrpSpPr>
          <p:cNvPr id="12309" name="Group 10"/>
          <p:cNvGrpSpPr>
            <a:grpSpLocks/>
          </p:cNvGrpSpPr>
          <p:nvPr/>
        </p:nvGrpSpPr>
        <p:grpSpPr bwMode="auto">
          <a:xfrm>
            <a:off x="381000" y="2819400"/>
            <a:ext cx="2286000" cy="2514600"/>
            <a:chOff x="5257800" y="1905000"/>
            <a:chExt cx="2286000" cy="2514600"/>
          </a:xfrm>
        </p:grpSpPr>
        <p:sp>
          <p:nvSpPr>
            <p:cNvPr id="41" name="Rectangle 40"/>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Rectangle 41"/>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Rectangle 42"/>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12310" name="Group 9"/>
          <p:cNvGrpSpPr>
            <a:grpSpLocks/>
          </p:cNvGrpSpPr>
          <p:nvPr/>
        </p:nvGrpSpPr>
        <p:grpSpPr bwMode="auto">
          <a:xfrm>
            <a:off x="685800" y="2971800"/>
            <a:ext cx="1676400" cy="838200"/>
            <a:chOff x="5562600" y="2057400"/>
            <a:chExt cx="1676400" cy="838200"/>
          </a:xfrm>
        </p:grpSpPr>
        <p:sp>
          <p:nvSpPr>
            <p:cNvPr id="48" name="Rectangle 47"/>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Rectangle 50"/>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2" name="Oval 51"/>
          <p:cNvSpPr/>
          <p:nvPr/>
        </p:nvSpPr>
        <p:spPr>
          <a:xfrm>
            <a:off x="1219200" y="4038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Oval 53"/>
          <p:cNvSpPr/>
          <p:nvPr/>
        </p:nvSpPr>
        <p:spPr>
          <a:xfrm>
            <a:off x="1143000" y="4495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Oval 54"/>
          <p:cNvSpPr/>
          <p:nvPr/>
        </p:nvSpPr>
        <p:spPr>
          <a:xfrm>
            <a:off x="1219200" y="4191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Oval 57"/>
          <p:cNvSpPr/>
          <p:nvPr/>
        </p:nvSpPr>
        <p:spPr>
          <a:xfrm>
            <a:off x="1143000" y="4648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Oval 58"/>
          <p:cNvSpPr/>
          <p:nvPr/>
        </p:nvSpPr>
        <p:spPr>
          <a:xfrm>
            <a:off x="1905000" y="4191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1" name="Oval 60"/>
          <p:cNvSpPr/>
          <p:nvPr/>
        </p:nvSpPr>
        <p:spPr>
          <a:xfrm>
            <a:off x="1828800" y="4648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5" name="Oval 64"/>
          <p:cNvSpPr/>
          <p:nvPr/>
        </p:nvSpPr>
        <p:spPr>
          <a:xfrm>
            <a:off x="1905000" y="4343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6" name="Oval 65"/>
          <p:cNvSpPr/>
          <p:nvPr/>
        </p:nvSpPr>
        <p:spPr>
          <a:xfrm>
            <a:off x="1828800" y="4800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7" name="Rectangle 66"/>
          <p:cNvSpPr/>
          <p:nvPr/>
        </p:nvSpPr>
        <p:spPr>
          <a:xfrm>
            <a:off x="381000" y="5029200"/>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 name="Oval 70"/>
          <p:cNvSpPr/>
          <p:nvPr/>
        </p:nvSpPr>
        <p:spPr>
          <a:xfrm>
            <a:off x="1219200" y="4038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2" name="Oval 71"/>
          <p:cNvSpPr/>
          <p:nvPr/>
        </p:nvSpPr>
        <p:spPr>
          <a:xfrm>
            <a:off x="1143000" y="4495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3" name="Oval 72"/>
          <p:cNvSpPr/>
          <p:nvPr/>
        </p:nvSpPr>
        <p:spPr>
          <a:xfrm>
            <a:off x="1219200" y="4191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4" name="Oval 73"/>
          <p:cNvSpPr/>
          <p:nvPr/>
        </p:nvSpPr>
        <p:spPr>
          <a:xfrm>
            <a:off x="1163638" y="4648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5" name="Oval 74"/>
          <p:cNvSpPr/>
          <p:nvPr/>
        </p:nvSpPr>
        <p:spPr>
          <a:xfrm>
            <a:off x="1905000" y="4191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6" name="Oval 75"/>
          <p:cNvSpPr/>
          <p:nvPr/>
        </p:nvSpPr>
        <p:spPr>
          <a:xfrm>
            <a:off x="1828800" y="4648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Oval 76"/>
          <p:cNvSpPr/>
          <p:nvPr/>
        </p:nvSpPr>
        <p:spPr>
          <a:xfrm>
            <a:off x="1905000" y="4343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8" name="Oval 77"/>
          <p:cNvSpPr/>
          <p:nvPr/>
        </p:nvSpPr>
        <p:spPr>
          <a:xfrm>
            <a:off x="1828800" y="4800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9" name="Rectangle 78"/>
          <p:cNvSpPr/>
          <p:nvPr/>
        </p:nvSpPr>
        <p:spPr>
          <a:xfrm>
            <a:off x="914400" y="2971800"/>
            <a:ext cx="3048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329" name="TextBox 104"/>
          <p:cNvSpPr txBox="1">
            <a:spLocks noChangeArrowheads="1"/>
          </p:cNvSpPr>
          <p:nvPr/>
        </p:nvSpPr>
        <p:spPr bwMode="auto">
          <a:xfrm>
            <a:off x="533400" y="5486400"/>
            <a:ext cx="2286000" cy="369888"/>
          </a:xfrm>
          <a:prstGeom prst="rect">
            <a:avLst/>
          </a:prstGeom>
          <a:noFill/>
          <a:ln w="9525">
            <a:noFill/>
            <a:miter lim="800000"/>
            <a:headEnd/>
            <a:tailEnd/>
          </a:ln>
        </p:spPr>
        <p:txBody>
          <a:bodyPr>
            <a:spAutoFit/>
          </a:bodyPr>
          <a:lstStyle/>
          <a:p>
            <a:r>
              <a:rPr lang="en-US">
                <a:latin typeface="Calibri" pitchFamily="34" charset="0"/>
              </a:rPr>
              <a:t>Constant Volume:</a:t>
            </a:r>
          </a:p>
        </p:txBody>
      </p:sp>
      <p:graphicFrame>
        <p:nvGraphicFramePr>
          <p:cNvPr id="6" name="Object 3"/>
          <p:cNvGraphicFramePr>
            <a:graphicFrameLocks noChangeAspect="1"/>
          </p:cNvGraphicFramePr>
          <p:nvPr>
            <p:extLst>
              <p:ext uri="{D42A27DB-BD31-4B8C-83A1-F6EECF244321}">
                <p14:modId xmlns:p14="http://schemas.microsoft.com/office/powerpoint/2010/main" val="579864350"/>
              </p:ext>
            </p:extLst>
          </p:nvPr>
        </p:nvGraphicFramePr>
        <p:xfrm>
          <a:off x="1319212" y="1189630"/>
          <a:ext cx="1019175" cy="577850"/>
        </p:xfrm>
        <a:graphic>
          <a:graphicData uri="http://schemas.openxmlformats.org/presentationml/2006/ole">
            <mc:AlternateContent xmlns:mc="http://schemas.openxmlformats.org/markup-compatibility/2006">
              <mc:Choice xmlns:v="urn:schemas-microsoft-com:vml" Requires="v">
                <p:oleObj spid="_x0000_s12298" name="Equation" r:id="rId6" imgW="660240" imgH="393480" progId="Equation.3">
                  <p:embed/>
                </p:oleObj>
              </mc:Choice>
              <mc:Fallback>
                <p:oleObj name="Equation" r:id="rId6" imgW="660240" imgH="393480" progId="Equation.3">
                  <p:embed/>
                  <p:pic>
                    <p:nvPicPr>
                      <p:cNvPr id="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19212" y="1189630"/>
                        <a:ext cx="1019175"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330" name="Rectangle 61"/>
          <p:cNvSpPr>
            <a:spLocks noChangeArrowheads="1"/>
          </p:cNvSpPr>
          <p:nvPr/>
        </p:nvSpPr>
        <p:spPr bwMode="auto">
          <a:xfrm>
            <a:off x="152400" y="609600"/>
            <a:ext cx="9024938" cy="523875"/>
          </a:xfrm>
          <a:prstGeom prst="rect">
            <a:avLst/>
          </a:prstGeom>
          <a:noFill/>
          <a:ln w="9525">
            <a:noFill/>
            <a:miter lim="800000"/>
            <a:headEnd/>
            <a:tailEnd/>
          </a:ln>
        </p:spPr>
        <p:txBody>
          <a:bodyPr wrap="none">
            <a:spAutoFit/>
          </a:bodyPr>
          <a:lstStyle/>
          <a:p>
            <a:r>
              <a:rPr lang="en-US" sz="1400" b="1">
                <a:solidFill>
                  <a:srgbClr val="FF0000"/>
                </a:solidFill>
                <a:latin typeface="Comic Sans MS" pitchFamily="66" charset="0"/>
              </a:rPr>
              <a:t>Specific Heat:</a:t>
            </a:r>
          </a:p>
          <a:p>
            <a:r>
              <a:rPr lang="en-US" sz="1400" b="1">
                <a:latin typeface="Comic Sans MS" pitchFamily="66" charset="0"/>
              </a:rPr>
              <a:t>Amount of heat required to raise the temperature of 1mole of gas by 1</a:t>
            </a:r>
            <a:r>
              <a:rPr lang="en-US" sz="1400" b="1" baseline="30000">
                <a:latin typeface="Comic Sans MS" pitchFamily="66" charset="0"/>
              </a:rPr>
              <a:t>0</a:t>
            </a:r>
            <a:r>
              <a:rPr lang="en-US" sz="1400" b="1">
                <a:latin typeface="Comic Sans MS" pitchFamily="66" charset="0"/>
              </a:rPr>
              <a:t>C or 1K at constant volume</a:t>
            </a:r>
            <a:endParaRPr lang="en-US" sz="1400" b="1">
              <a:latin typeface="Calibri" pitchFamily="34" charset="0"/>
            </a:endParaRPr>
          </a:p>
        </p:txBody>
      </p:sp>
      <p:grpSp>
        <p:nvGrpSpPr>
          <p:cNvPr id="4" name="Group 132"/>
          <p:cNvGrpSpPr>
            <a:grpSpLocks/>
          </p:cNvGrpSpPr>
          <p:nvPr/>
        </p:nvGrpSpPr>
        <p:grpSpPr bwMode="auto">
          <a:xfrm>
            <a:off x="2490787" y="1324568"/>
            <a:ext cx="2640013" cy="379412"/>
            <a:chOff x="4572000" y="1230313"/>
            <a:chExt cx="2640013" cy="379412"/>
          </a:xfrm>
        </p:grpSpPr>
        <p:graphicFrame>
          <p:nvGraphicFramePr>
            <p:cNvPr id="2" name="Object 4"/>
            <p:cNvGraphicFramePr>
              <a:graphicFrameLocks noChangeAspect="1"/>
            </p:cNvGraphicFramePr>
            <p:nvPr/>
          </p:nvGraphicFramePr>
          <p:xfrm>
            <a:off x="5921375" y="1230313"/>
            <a:ext cx="1290638" cy="379412"/>
          </p:xfrm>
          <a:graphic>
            <a:graphicData uri="http://schemas.openxmlformats.org/presentationml/2006/ole">
              <mc:AlternateContent xmlns:mc="http://schemas.openxmlformats.org/markup-compatibility/2006">
                <mc:Choice xmlns:v="urn:schemas-microsoft-com:vml" Requires="v">
                  <p:oleObj spid="_x0000_s12299" name="Equation" r:id="rId8" imgW="736560" imgH="228600" progId="Equation.3">
                    <p:embed/>
                  </p:oleObj>
                </mc:Choice>
                <mc:Fallback>
                  <p:oleObj name="Equation" r:id="rId8" imgW="736560" imgH="228600" progId="Equation.3">
                    <p:embed/>
                    <p:pic>
                      <p:nvPicPr>
                        <p:cNvPr id="2"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21375" y="1230313"/>
                          <a:ext cx="1290638" cy="379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4" name="Right Arrow 63"/>
            <p:cNvSpPr/>
            <p:nvPr/>
          </p:nvSpPr>
          <p:spPr>
            <a:xfrm>
              <a:off x="4572000" y="1266825"/>
              <a:ext cx="1143000" cy="30480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aphicFrame>
        <p:nvGraphicFramePr>
          <p:cNvPr id="8" name="Object 5"/>
          <p:cNvGraphicFramePr>
            <a:graphicFrameLocks noChangeAspect="1"/>
          </p:cNvGraphicFramePr>
          <p:nvPr>
            <p:extLst>
              <p:ext uri="{D42A27DB-BD31-4B8C-83A1-F6EECF244321}">
                <p14:modId xmlns:p14="http://schemas.microsoft.com/office/powerpoint/2010/main" val="594644169"/>
              </p:ext>
            </p:extLst>
          </p:nvPr>
        </p:nvGraphicFramePr>
        <p:xfrm>
          <a:off x="3413125" y="3505200"/>
          <a:ext cx="1101725" cy="419100"/>
        </p:xfrm>
        <a:graphic>
          <a:graphicData uri="http://schemas.openxmlformats.org/presentationml/2006/ole">
            <mc:AlternateContent xmlns:mc="http://schemas.openxmlformats.org/markup-compatibility/2006">
              <mc:Choice xmlns:v="urn:schemas-microsoft-com:vml" Requires="v">
                <p:oleObj spid="_x0000_s12300" name="Equation" r:id="rId10" imgW="507960" imgH="203040" progId="Equation.DSMT4">
                  <p:embed/>
                </p:oleObj>
              </mc:Choice>
              <mc:Fallback>
                <p:oleObj name="Equation" r:id="rId10" imgW="507960" imgH="203040" progId="Equation.DSMT4">
                  <p:embed/>
                  <p:pic>
                    <p:nvPicPr>
                      <p:cNvPr id="8" name="Object 5"/>
                      <p:cNvPicPr>
                        <a:picLocks noChangeAspect="1" noChangeArrowheads="1"/>
                      </p:cNvPicPr>
                      <p:nvPr/>
                    </p:nvPicPr>
                    <p:blipFill>
                      <a:blip r:embed="rId11"/>
                      <a:srcRect/>
                      <a:stretch>
                        <a:fillRect/>
                      </a:stretch>
                    </p:blipFill>
                    <p:spPr bwMode="auto">
                      <a:xfrm>
                        <a:off x="3413125" y="3505200"/>
                        <a:ext cx="1101725"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4"/>
          <p:cNvGraphicFramePr>
            <a:graphicFrameLocks noChangeAspect="1"/>
          </p:cNvGraphicFramePr>
          <p:nvPr/>
        </p:nvGraphicFramePr>
        <p:xfrm>
          <a:off x="2962275" y="4191000"/>
          <a:ext cx="2474913" cy="812800"/>
        </p:xfrm>
        <a:graphic>
          <a:graphicData uri="http://schemas.openxmlformats.org/presentationml/2006/ole">
            <mc:AlternateContent xmlns:mc="http://schemas.openxmlformats.org/markup-compatibility/2006">
              <mc:Choice xmlns:v="urn:schemas-microsoft-com:vml" Requires="v">
                <p:oleObj spid="_x0000_s12301" name="Equation" r:id="rId12" imgW="1143000" imgH="393480" progId="Equation.3">
                  <p:embed/>
                </p:oleObj>
              </mc:Choice>
              <mc:Fallback>
                <p:oleObj name="Equation" r:id="rId12" imgW="1143000" imgH="393480" progId="Equation.3">
                  <p:embed/>
                  <p:pic>
                    <p:nvPicPr>
                      <p:cNvPr id="12"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62275" y="4191000"/>
                        <a:ext cx="2474913" cy="812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5"/>
          <p:cNvGraphicFramePr>
            <a:graphicFrameLocks noChangeAspect="1"/>
          </p:cNvGraphicFramePr>
          <p:nvPr/>
        </p:nvGraphicFramePr>
        <p:xfrm>
          <a:off x="3352800" y="5029200"/>
          <a:ext cx="1182688" cy="812800"/>
        </p:xfrm>
        <a:graphic>
          <a:graphicData uri="http://schemas.openxmlformats.org/presentationml/2006/ole">
            <mc:AlternateContent xmlns:mc="http://schemas.openxmlformats.org/markup-compatibility/2006">
              <mc:Choice xmlns:v="urn:schemas-microsoft-com:vml" Requires="v">
                <p:oleObj spid="_x0000_s12302" name="Equation" r:id="rId14" imgW="545760" imgH="393480" progId="Equation.3">
                  <p:embed/>
                </p:oleObj>
              </mc:Choice>
              <mc:Fallback>
                <p:oleObj name="Equation" r:id="rId14" imgW="545760" imgH="393480" progId="Equation.3">
                  <p:embed/>
                  <p:pic>
                    <p:nvPicPr>
                      <p:cNvPr id="19"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52800" y="5029200"/>
                        <a:ext cx="1182688" cy="812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5" name="Group 44"/>
          <p:cNvGrpSpPr/>
          <p:nvPr/>
        </p:nvGrpSpPr>
        <p:grpSpPr>
          <a:xfrm>
            <a:off x="2733675" y="5867400"/>
            <a:ext cx="5823714" cy="812800"/>
            <a:chOff x="2733675" y="6045200"/>
            <a:chExt cx="5823714" cy="812800"/>
          </a:xfrm>
        </p:grpSpPr>
        <p:graphicFrame>
          <p:nvGraphicFramePr>
            <p:cNvPr id="13" name="Object 15"/>
            <p:cNvGraphicFramePr>
              <a:graphicFrameLocks noChangeAspect="1"/>
            </p:cNvGraphicFramePr>
            <p:nvPr/>
          </p:nvGraphicFramePr>
          <p:xfrm>
            <a:off x="2733675" y="6045200"/>
            <a:ext cx="3438525" cy="812800"/>
          </p:xfrm>
          <a:graphic>
            <a:graphicData uri="http://schemas.openxmlformats.org/presentationml/2006/ole">
              <mc:AlternateContent xmlns:mc="http://schemas.openxmlformats.org/markup-compatibility/2006">
                <mc:Choice xmlns:v="urn:schemas-microsoft-com:vml" Requires="v">
                  <p:oleObj spid="_x0000_s12303" name="Equation" r:id="rId16" imgW="1587240" imgH="393480" progId="Equation.3">
                    <p:embed/>
                  </p:oleObj>
                </mc:Choice>
                <mc:Fallback>
                  <p:oleObj name="Equation" r:id="rId16" imgW="1587240" imgH="393480" progId="Equation.3">
                    <p:embed/>
                    <p:pic>
                      <p:nvPicPr>
                        <p:cNvPr id="13" name="Object 1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733675" y="6045200"/>
                          <a:ext cx="3438525" cy="812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4" name="TextBox 43"/>
            <p:cNvSpPr txBox="1"/>
            <p:nvPr/>
          </p:nvSpPr>
          <p:spPr>
            <a:xfrm>
              <a:off x="6705600" y="6248400"/>
              <a:ext cx="1851789" cy="369332"/>
            </a:xfrm>
            <a:prstGeom prst="rect">
              <a:avLst/>
            </a:prstGeom>
            <a:noFill/>
          </p:spPr>
          <p:txBody>
            <a:bodyPr wrap="none" rtlCol="0">
              <a:spAutoFit/>
            </a:bodyPr>
            <a:lstStyle/>
            <a:p>
              <a:r>
                <a:rPr lang="en-US" b="1" dirty="0">
                  <a:solidFill>
                    <a:srgbClr val="FF0000"/>
                  </a:solidFill>
                </a:rPr>
                <a:t>For monatomic</a:t>
              </a:r>
            </a:p>
          </p:txBody>
        </p:sp>
      </p:grpSp>
      <p:sp>
        <p:nvSpPr>
          <p:cNvPr id="3" name="TextBox 2"/>
          <p:cNvSpPr txBox="1"/>
          <p:nvPr/>
        </p:nvSpPr>
        <p:spPr>
          <a:xfrm>
            <a:off x="5791200" y="1211341"/>
            <a:ext cx="3235325" cy="738664"/>
          </a:xfrm>
          <a:prstGeom prst="rect">
            <a:avLst/>
          </a:prstGeom>
          <a:noFill/>
          <a:ln>
            <a:solidFill>
              <a:schemeClr val="accent1"/>
            </a:solidFill>
          </a:ln>
        </p:spPr>
        <p:txBody>
          <a:bodyPr wrap="square" rtlCol="0">
            <a:spAutoFit/>
          </a:bodyPr>
          <a:lstStyle/>
          <a:p>
            <a:r>
              <a:rPr lang="en-US" sz="1400" b="1" dirty="0">
                <a:solidFill>
                  <a:srgbClr val="FF0000"/>
                </a:solidFill>
                <a:latin typeface="+mj-lt"/>
              </a:rPr>
              <a:t>If you keep volume constant and add heat then gas is behaving like liquid or solid which has fixed volume.</a:t>
            </a:r>
          </a:p>
        </p:txBody>
      </p:sp>
      <p:sp>
        <p:nvSpPr>
          <p:cNvPr id="47" name="TextBox 46"/>
          <p:cNvSpPr txBox="1"/>
          <p:nvPr/>
        </p:nvSpPr>
        <p:spPr>
          <a:xfrm>
            <a:off x="5608046" y="2888535"/>
            <a:ext cx="3235325" cy="523220"/>
          </a:xfrm>
          <a:prstGeom prst="rect">
            <a:avLst/>
          </a:prstGeom>
          <a:noFill/>
          <a:ln>
            <a:solidFill>
              <a:schemeClr val="accent1"/>
            </a:solidFill>
          </a:ln>
        </p:spPr>
        <p:txBody>
          <a:bodyPr wrap="square" rtlCol="0">
            <a:spAutoFit/>
          </a:bodyPr>
          <a:lstStyle/>
          <a:p>
            <a:r>
              <a:rPr lang="en-US" sz="1400" b="1" dirty="0">
                <a:solidFill>
                  <a:srgbClr val="FF0000"/>
                </a:solidFill>
                <a:latin typeface="+mj-lt"/>
              </a:rPr>
              <a:t>Therefore, the amount of heat is used to increase temperature only.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repeatCount="indefinite" fill="hold" grpId="0" nodeType="withEffect">
                                  <p:stCondLst>
                                    <p:cond delay="0"/>
                                  </p:stCondLst>
                                  <p:childTnLst>
                                    <p:animMotion origin="layout" path="M 0.00521 -0.00485 L 0.11511 -0.003 L 0.05591 0.13599 L -0.05955 0.08164 L 0.01094 -0.03677 L 0.1165 0.07031 L 0.0066 0.00833 " pathEditMode="relative" ptsTypes="AAAAAAA">
                                      <p:cBhvr>
                                        <p:cTn id="6" dur="3000" fill="hold"/>
                                        <p:tgtEl>
                                          <p:spTgt spid="52"/>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8" dur="3000" fill="hold"/>
                                        <p:tgtEl>
                                          <p:spTgt spid="54"/>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10" dur="3000" fill="hold"/>
                                        <p:tgtEl>
                                          <p:spTgt spid="55"/>
                                        </p:tgtEl>
                                        <p:attrNameLst>
                                          <p:attrName>ppt_x</p:attrName>
                                          <p:attrName>ppt_y</p:attrName>
                                        </p:attrNameLst>
                                      </p:cBhvr>
                                      <p:rCtr x="800" y="6200"/>
                                    </p:animMotion>
                                  </p:childTnLst>
                                </p:cTn>
                              </p:par>
                              <p:par>
                                <p:cTn id="1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12" dur="3000" fill="hold"/>
                                        <p:tgtEl>
                                          <p:spTgt spid="58"/>
                                        </p:tgtEl>
                                        <p:attrNameLst>
                                          <p:attrName>ppt_x</p:attrName>
                                          <p:attrName>ppt_y</p:attrName>
                                        </p:attrNameLst>
                                      </p:cBhvr>
                                      <p:rCtr x="2800" y="1500"/>
                                    </p:animMotion>
                                  </p:childTnLst>
                                </p:cTn>
                              </p:par>
                              <p:par>
                                <p:cTn id="1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14" dur="5000" fill="hold"/>
                                        <p:tgtEl>
                                          <p:spTgt spid="59"/>
                                        </p:tgtEl>
                                        <p:attrNameLst>
                                          <p:attrName>ppt_x</p:attrName>
                                          <p:attrName>ppt_y</p:attrName>
                                        </p:attrNameLst>
                                      </p:cBhvr>
                                      <p:rCtr x="-100" y="6200"/>
                                    </p:animMotion>
                                  </p:childTnLst>
                                </p:cTn>
                              </p:par>
                              <p:par>
                                <p:cTn id="1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16" dur="5000" fill="hold"/>
                                        <p:tgtEl>
                                          <p:spTgt spid="61"/>
                                        </p:tgtEl>
                                        <p:attrNameLst>
                                          <p:attrName>ppt_x</p:attrName>
                                          <p:attrName>ppt_y</p:attrName>
                                        </p:attrNameLst>
                                      </p:cBhvr>
                                      <p:rCtr x="2900" y="500"/>
                                    </p:animMotion>
                                  </p:childTnLst>
                                </p:cTn>
                              </p:par>
                              <p:par>
                                <p:cTn id="1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18" dur="5000" fill="hold"/>
                                        <p:tgtEl>
                                          <p:spTgt spid="65"/>
                                        </p:tgtEl>
                                        <p:attrNameLst>
                                          <p:attrName>ppt_x</p:attrName>
                                          <p:attrName>ppt_y</p:attrName>
                                        </p:attrNameLst>
                                      </p:cBhvr>
                                      <p:rCtr x="-600" y="6200"/>
                                    </p:animMotion>
                                  </p:childTnLst>
                                </p:cTn>
                              </p:par>
                              <p:par>
                                <p:cTn id="1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20" dur="5000" fill="hold"/>
                                        <p:tgtEl>
                                          <p:spTgt spid="66"/>
                                        </p:tgtEl>
                                        <p:attrNameLst>
                                          <p:attrName>ppt_x</p:attrName>
                                          <p:attrName>ppt_y</p:attrName>
                                        </p:attrNameLst>
                                      </p:cBhvr>
                                      <p:rCtr x="3100" y="1600"/>
                                    </p:animMotion>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7"/>
                                        </p:tgtEl>
                                        <p:attrNameLst>
                                          <p:attrName>style.visibility</p:attrName>
                                        </p:attrNameLst>
                                      </p:cBhvr>
                                      <p:to>
                                        <p:strVal val="visible"/>
                                      </p:to>
                                    </p:set>
                                    <p:animEffect transition="in" filter="wipe(down)">
                                      <p:cBhvr>
                                        <p:cTn id="25" dur="5000"/>
                                        <p:tgtEl>
                                          <p:spTgt spid="67"/>
                                        </p:tgtEl>
                                      </p:cBhvr>
                                    </p:animEffect>
                                  </p:childTnLst>
                                </p:cTn>
                              </p:par>
                            </p:childTnLst>
                          </p:cTn>
                        </p:par>
                        <p:par>
                          <p:cTn id="26" fill="hold">
                            <p:stCondLst>
                              <p:cond delay="5000"/>
                            </p:stCondLst>
                            <p:childTnLst>
                              <p:par>
                                <p:cTn id="27" presetID="1" presetClass="exit" presetSubtype="0" fill="hold" nodeType="afterEffect">
                                  <p:stCondLst>
                                    <p:cond delay="0"/>
                                  </p:stCondLst>
                                  <p:childTnLst>
                                    <p:set>
                                      <p:cBhvr>
                                        <p:cTn id="28" dur="1" fill="hold">
                                          <p:stCondLst>
                                            <p:cond delay="0"/>
                                          </p:stCondLst>
                                        </p:cTn>
                                        <p:tgtEl>
                                          <p:spTgt spid="52"/>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54"/>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55"/>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58"/>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59"/>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61"/>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65"/>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66"/>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71"/>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72"/>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73"/>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74"/>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75"/>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76"/>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77"/>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78"/>
                                        </p:tgtEl>
                                        <p:attrNameLst>
                                          <p:attrName>style.visibility</p:attrName>
                                        </p:attrNameLst>
                                      </p:cBhvr>
                                      <p:to>
                                        <p:strVal val="visible"/>
                                      </p:to>
                                    </p:set>
                                  </p:childTnLst>
                                </p:cTn>
                              </p:par>
                              <p:par>
                                <p:cTn id="59" presetID="0" presetClass="path" presetSubtype="0" repeatCount="indefinite" fill="hold" grpId="0" nodeType="withEffect">
                                  <p:stCondLst>
                                    <p:cond delay="0"/>
                                  </p:stCondLst>
                                  <p:childTnLst>
                                    <p:animMotion origin="layout" path="M 0.00521 -0.00485 L 0.11511 -0.003 L 0.05591 0.13599 L -0.05955 0.08164 L 0.01094 -0.03677 L 0.1165 0.07031 L 0.0066 0.00833 " pathEditMode="relative" ptsTypes="AAAAAAA">
                                      <p:cBhvr>
                                        <p:cTn id="60" dur="1000" fill="hold"/>
                                        <p:tgtEl>
                                          <p:spTgt spid="71"/>
                                        </p:tgtEl>
                                        <p:attrNameLst>
                                          <p:attrName>ppt_x</p:attrName>
                                          <p:attrName>ppt_y</p:attrName>
                                        </p:attrNameLst>
                                      </p:cBhvr>
                                    </p:animMotion>
                                  </p:childTnLst>
                                </p:cTn>
                              </p:par>
                              <p:par>
                                <p:cTn id="61"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62" dur="1000" fill="hold"/>
                                        <p:tgtEl>
                                          <p:spTgt spid="72"/>
                                        </p:tgtEl>
                                        <p:attrNameLst>
                                          <p:attrName>ppt_x</p:attrName>
                                          <p:attrName>ppt_y</p:attrName>
                                        </p:attrNameLst>
                                      </p:cBhvr>
                                    </p:animMotion>
                                  </p:childTnLst>
                                </p:cTn>
                              </p:par>
                              <p:par>
                                <p:cTn id="63"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64" dur="1000" fill="hold"/>
                                        <p:tgtEl>
                                          <p:spTgt spid="73"/>
                                        </p:tgtEl>
                                        <p:attrNameLst>
                                          <p:attrName>ppt_x</p:attrName>
                                          <p:attrName>ppt_y</p:attrName>
                                        </p:attrNameLst>
                                      </p:cBhvr>
                                      <p:rCtr x="800" y="6200"/>
                                    </p:animMotion>
                                  </p:childTnLst>
                                </p:cTn>
                              </p:par>
                              <p:par>
                                <p:cTn id="65"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66" dur="1000" fill="hold"/>
                                        <p:tgtEl>
                                          <p:spTgt spid="74"/>
                                        </p:tgtEl>
                                        <p:attrNameLst>
                                          <p:attrName>ppt_x</p:attrName>
                                          <p:attrName>ppt_y</p:attrName>
                                        </p:attrNameLst>
                                      </p:cBhvr>
                                      <p:rCtr x="2800" y="1500"/>
                                    </p:animMotion>
                                  </p:childTnLst>
                                </p:cTn>
                              </p:par>
                              <p:par>
                                <p:cTn id="67"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68" dur="1000" fill="hold"/>
                                        <p:tgtEl>
                                          <p:spTgt spid="75"/>
                                        </p:tgtEl>
                                        <p:attrNameLst>
                                          <p:attrName>ppt_x</p:attrName>
                                          <p:attrName>ppt_y</p:attrName>
                                        </p:attrNameLst>
                                      </p:cBhvr>
                                      <p:rCtr x="-100" y="6200"/>
                                    </p:animMotion>
                                  </p:childTnLst>
                                </p:cTn>
                              </p:par>
                              <p:par>
                                <p:cTn id="69"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70" dur="1000" fill="hold"/>
                                        <p:tgtEl>
                                          <p:spTgt spid="76"/>
                                        </p:tgtEl>
                                        <p:attrNameLst>
                                          <p:attrName>ppt_x</p:attrName>
                                          <p:attrName>ppt_y</p:attrName>
                                        </p:attrNameLst>
                                      </p:cBhvr>
                                      <p:rCtr x="2900" y="500"/>
                                    </p:animMotion>
                                  </p:childTnLst>
                                </p:cTn>
                              </p:par>
                              <p:par>
                                <p:cTn id="71"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72" dur="1000" fill="hold"/>
                                        <p:tgtEl>
                                          <p:spTgt spid="77"/>
                                        </p:tgtEl>
                                        <p:attrNameLst>
                                          <p:attrName>ppt_x</p:attrName>
                                          <p:attrName>ppt_y</p:attrName>
                                        </p:attrNameLst>
                                      </p:cBhvr>
                                      <p:rCtr x="-600" y="6200"/>
                                    </p:animMotion>
                                  </p:childTnLst>
                                </p:cTn>
                              </p:par>
                              <p:par>
                                <p:cTn id="73"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74" dur="1000" fill="hold"/>
                                        <p:tgtEl>
                                          <p:spTgt spid="78"/>
                                        </p:tgtEl>
                                        <p:attrNameLst>
                                          <p:attrName>ppt_x</p:attrName>
                                          <p:attrName>ppt_y</p:attrName>
                                        </p:attrNameLst>
                                      </p:cBhvr>
                                      <p:rCtr x="3100" y="1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4" grpId="0" animBg="1"/>
      <p:bldP spid="55" grpId="0" animBg="1"/>
      <p:bldP spid="58" grpId="0" animBg="1"/>
      <p:bldP spid="59" grpId="0" animBg="1"/>
      <p:bldP spid="61" grpId="0" animBg="1"/>
      <p:bldP spid="65" grpId="0" animBg="1"/>
      <p:bldP spid="66" grpId="0" animBg="1"/>
      <p:bldP spid="67" grpId="0"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a:xfrm>
            <a:off x="2903808" y="4953000"/>
            <a:ext cx="3124200" cy="7620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2971800" y="4114800"/>
            <a:ext cx="22098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itle 7"/>
          <p:cNvSpPr txBox="1">
            <a:spLocks/>
          </p:cNvSpPr>
          <p:nvPr/>
        </p:nvSpPr>
        <p:spPr>
          <a:xfrm>
            <a:off x="0" y="46038"/>
            <a:ext cx="9144000" cy="639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Molar heat at constant pressure (c</a:t>
            </a:r>
            <a:r>
              <a:rPr lang="en-US" sz="2800" b="1" u="sng" baseline="-25000" dirty="0">
                <a:solidFill>
                  <a:srgbClr val="0000FF"/>
                </a:solidFill>
                <a:latin typeface="Comic Sans MS" pitchFamily="66" charset="0"/>
                <a:cs typeface="+mn-cs"/>
              </a:rPr>
              <a:t>p</a:t>
            </a:r>
            <a:r>
              <a:rPr lang="en-US" sz="2800" b="1" u="sng" dirty="0">
                <a:solidFill>
                  <a:srgbClr val="0000FF"/>
                </a:solidFill>
                <a:latin typeface="Comic Sans MS" pitchFamily="66" charset="0"/>
                <a:cs typeface="+mn-cs"/>
              </a:rPr>
              <a:t>)</a:t>
            </a:r>
            <a:endParaRPr lang="en-US" sz="2800" b="1" u="sng" baseline="-25000" dirty="0">
              <a:solidFill>
                <a:srgbClr val="00B0F0"/>
              </a:solidFill>
              <a:latin typeface="+mj-lt"/>
              <a:ea typeface="+mj-ea"/>
              <a:cs typeface="+mj-cs"/>
            </a:endParaRPr>
          </a:p>
        </p:txBody>
      </p:sp>
      <p:sp>
        <p:nvSpPr>
          <p:cNvPr id="38" name="Rectangle 37"/>
          <p:cNvSpPr>
            <a:spLocks noChangeArrowheads="1"/>
          </p:cNvSpPr>
          <p:nvPr/>
        </p:nvSpPr>
        <p:spPr bwMode="auto">
          <a:xfrm>
            <a:off x="2667000" y="1981200"/>
            <a:ext cx="3241675" cy="307975"/>
          </a:xfrm>
          <a:prstGeom prst="rect">
            <a:avLst/>
          </a:prstGeom>
          <a:noFill/>
          <a:ln w="9525">
            <a:noFill/>
            <a:miter lim="800000"/>
            <a:headEnd/>
            <a:tailEnd/>
          </a:ln>
        </p:spPr>
        <p:txBody>
          <a:bodyPr wrap="none">
            <a:spAutoFit/>
          </a:bodyPr>
          <a:lstStyle/>
          <a:p>
            <a:r>
              <a:rPr lang="en-US" sz="1400" b="1">
                <a:solidFill>
                  <a:srgbClr val="FF0000"/>
                </a:solidFill>
                <a:latin typeface="Comic Sans MS" pitchFamily="66" charset="0"/>
              </a:rPr>
              <a:t>From first low of thermodynamics:</a:t>
            </a:r>
            <a:endParaRPr lang="en-US" sz="1400" b="1">
              <a:latin typeface="Calibri" pitchFamily="34" charset="0"/>
            </a:endParaRPr>
          </a:p>
        </p:txBody>
      </p:sp>
      <p:graphicFrame>
        <p:nvGraphicFramePr>
          <p:cNvPr id="10" name="Object 2"/>
          <p:cNvGraphicFramePr>
            <a:graphicFrameLocks noChangeAspect="1"/>
          </p:cNvGraphicFramePr>
          <p:nvPr>
            <p:extLst>
              <p:ext uri="{D42A27DB-BD31-4B8C-83A1-F6EECF244321}">
                <p14:modId xmlns:p14="http://schemas.microsoft.com/office/powerpoint/2010/main" val="420816290"/>
              </p:ext>
            </p:extLst>
          </p:nvPr>
        </p:nvGraphicFramePr>
        <p:xfrm>
          <a:off x="3124200" y="2387600"/>
          <a:ext cx="1681163" cy="419100"/>
        </p:xfrm>
        <a:graphic>
          <a:graphicData uri="http://schemas.openxmlformats.org/presentationml/2006/ole">
            <mc:AlternateContent xmlns:mc="http://schemas.openxmlformats.org/markup-compatibility/2006">
              <mc:Choice xmlns:v="urn:schemas-microsoft-com:vml" Requires="v">
                <p:oleObj spid="_x0000_s13321" name="Equation" r:id="rId4" imgW="774360" imgH="203040" progId="Equation.DSMT4">
                  <p:embed/>
                </p:oleObj>
              </mc:Choice>
              <mc:Fallback>
                <p:oleObj name="Equation" r:id="rId4" imgW="774360" imgH="203040" progId="Equation.DSMT4">
                  <p:embed/>
                  <p:pic>
                    <p:nvPicPr>
                      <p:cNvPr id="10" name="Object 2"/>
                      <p:cNvPicPr>
                        <a:picLocks noChangeAspect="1" noChangeArrowheads="1"/>
                      </p:cNvPicPr>
                      <p:nvPr/>
                    </p:nvPicPr>
                    <p:blipFill>
                      <a:blip r:embed="rId5"/>
                      <a:srcRect/>
                      <a:stretch>
                        <a:fillRect/>
                      </a:stretch>
                    </p:blipFill>
                    <p:spPr bwMode="auto">
                      <a:xfrm>
                        <a:off x="3124200" y="2387600"/>
                        <a:ext cx="1681163"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nvGraphicFramePr>
        <p:xfrm>
          <a:off x="1905000" y="1095375"/>
          <a:ext cx="1039813" cy="577850"/>
        </p:xfrm>
        <a:graphic>
          <a:graphicData uri="http://schemas.openxmlformats.org/presentationml/2006/ole">
            <mc:AlternateContent xmlns:mc="http://schemas.openxmlformats.org/markup-compatibility/2006">
              <mc:Choice xmlns:v="urn:schemas-microsoft-com:vml" Requires="v">
                <p:oleObj spid="_x0000_s13322" name="Equation" r:id="rId6" imgW="672840" imgH="393480" progId="Equation.3">
                  <p:embed/>
                </p:oleObj>
              </mc:Choice>
              <mc:Fallback>
                <p:oleObj name="Equation" r:id="rId6" imgW="672840" imgH="393480" progId="Equation.3">
                  <p:embed/>
                  <p:pic>
                    <p:nvPicPr>
                      <p:cNvPr id="6"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5000" y="1095375"/>
                        <a:ext cx="1039813" cy="577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34" name="Rectangle 61"/>
          <p:cNvSpPr>
            <a:spLocks noChangeArrowheads="1"/>
          </p:cNvSpPr>
          <p:nvPr/>
        </p:nvSpPr>
        <p:spPr bwMode="auto">
          <a:xfrm>
            <a:off x="76200" y="609600"/>
            <a:ext cx="9201150" cy="523875"/>
          </a:xfrm>
          <a:prstGeom prst="rect">
            <a:avLst/>
          </a:prstGeom>
          <a:noFill/>
          <a:ln w="9525">
            <a:noFill/>
            <a:miter lim="800000"/>
            <a:headEnd/>
            <a:tailEnd/>
          </a:ln>
        </p:spPr>
        <p:txBody>
          <a:bodyPr wrap="none">
            <a:spAutoFit/>
          </a:bodyPr>
          <a:lstStyle/>
          <a:p>
            <a:r>
              <a:rPr lang="en-US" sz="1400" b="1">
                <a:solidFill>
                  <a:srgbClr val="FF0000"/>
                </a:solidFill>
                <a:latin typeface="Comic Sans MS" pitchFamily="66" charset="0"/>
              </a:rPr>
              <a:t>Specific Heat:</a:t>
            </a:r>
          </a:p>
          <a:p>
            <a:r>
              <a:rPr lang="en-US" sz="1400" b="1">
                <a:latin typeface="Comic Sans MS" pitchFamily="66" charset="0"/>
              </a:rPr>
              <a:t>Amount of heat required to raise the temperature of 1mole of gas by 1</a:t>
            </a:r>
            <a:r>
              <a:rPr lang="en-US" sz="1400" b="1" baseline="30000">
                <a:latin typeface="Comic Sans MS" pitchFamily="66" charset="0"/>
              </a:rPr>
              <a:t>0</a:t>
            </a:r>
            <a:r>
              <a:rPr lang="en-US" sz="1400" b="1">
                <a:latin typeface="Comic Sans MS" pitchFamily="66" charset="0"/>
              </a:rPr>
              <a:t>C or 1K at constant pressure</a:t>
            </a:r>
            <a:endParaRPr lang="en-US" sz="1400" b="1">
              <a:latin typeface="Calibri" pitchFamily="34" charset="0"/>
            </a:endParaRPr>
          </a:p>
        </p:txBody>
      </p:sp>
      <p:graphicFrame>
        <p:nvGraphicFramePr>
          <p:cNvPr id="7" name="Object 4"/>
          <p:cNvGraphicFramePr>
            <a:graphicFrameLocks noChangeAspect="1"/>
          </p:cNvGraphicFramePr>
          <p:nvPr/>
        </p:nvGraphicFramePr>
        <p:xfrm>
          <a:off x="4424363" y="1220788"/>
          <a:ext cx="1312862" cy="400050"/>
        </p:xfrm>
        <a:graphic>
          <a:graphicData uri="http://schemas.openxmlformats.org/presentationml/2006/ole">
            <mc:AlternateContent xmlns:mc="http://schemas.openxmlformats.org/markup-compatibility/2006">
              <mc:Choice xmlns:v="urn:schemas-microsoft-com:vml" Requires="v">
                <p:oleObj spid="_x0000_s13323" name="Equation" r:id="rId8" imgW="749160" imgH="241200" progId="Equation.3">
                  <p:embed/>
                </p:oleObj>
              </mc:Choice>
              <mc:Fallback>
                <p:oleObj name="Equation" r:id="rId8" imgW="749160" imgH="241200" progId="Equation.3">
                  <p:embed/>
                  <p:pic>
                    <p:nvPicPr>
                      <p:cNvPr id="7"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24363" y="1220788"/>
                        <a:ext cx="1312862"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4" name="Right Arrow 63"/>
          <p:cNvSpPr/>
          <p:nvPr/>
        </p:nvSpPr>
        <p:spPr>
          <a:xfrm>
            <a:off x="3086100" y="1266825"/>
            <a:ext cx="1143000" cy="30480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8" name="Object 5"/>
          <p:cNvGraphicFramePr>
            <a:graphicFrameLocks noChangeAspect="1"/>
          </p:cNvGraphicFramePr>
          <p:nvPr/>
        </p:nvGraphicFramePr>
        <p:xfrm>
          <a:off x="2746375" y="2971800"/>
          <a:ext cx="3273425" cy="496888"/>
        </p:xfrm>
        <a:graphic>
          <a:graphicData uri="http://schemas.openxmlformats.org/presentationml/2006/ole">
            <mc:AlternateContent xmlns:mc="http://schemas.openxmlformats.org/markup-compatibility/2006">
              <mc:Choice xmlns:v="urn:schemas-microsoft-com:vml" Requires="v">
                <p:oleObj spid="_x0000_s13324" name="Equation" r:id="rId10" imgW="1511280" imgH="241200" progId="Equation.3">
                  <p:embed/>
                </p:oleObj>
              </mc:Choice>
              <mc:Fallback>
                <p:oleObj name="Equation" r:id="rId10" imgW="1511280" imgH="241200" progId="Equation.3">
                  <p:embed/>
                  <p:pic>
                    <p:nvPicPr>
                      <p:cNvPr id="8"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746375" y="2971800"/>
                        <a:ext cx="3273425"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3336" name="Group 43"/>
          <p:cNvGrpSpPr>
            <a:grpSpLocks/>
          </p:cNvGrpSpPr>
          <p:nvPr/>
        </p:nvGrpSpPr>
        <p:grpSpPr bwMode="auto">
          <a:xfrm>
            <a:off x="228600" y="2373313"/>
            <a:ext cx="2286000" cy="2514600"/>
            <a:chOff x="5257800" y="1905000"/>
            <a:chExt cx="2286000" cy="2514600"/>
          </a:xfrm>
        </p:grpSpPr>
        <p:sp>
          <p:nvSpPr>
            <p:cNvPr id="57" name="Rectangle 56"/>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Rectangle 59"/>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3" name="Rectangle 62"/>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 name="Group 47"/>
          <p:cNvGrpSpPr>
            <a:grpSpLocks/>
          </p:cNvGrpSpPr>
          <p:nvPr/>
        </p:nvGrpSpPr>
        <p:grpSpPr bwMode="auto">
          <a:xfrm>
            <a:off x="533400" y="2525713"/>
            <a:ext cx="1676400" cy="838200"/>
            <a:chOff x="5562600" y="2057400"/>
            <a:chExt cx="1676400" cy="838200"/>
          </a:xfrm>
        </p:grpSpPr>
        <p:sp>
          <p:nvSpPr>
            <p:cNvPr id="69" name="Rectangle 68"/>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1" name="Rectangle 80"/>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2" name="Oval 81"/>
          <p:cNvSpPr/>
          <p:nvPr/>
        </p:nvSpPr>
        <p:spPr>
          <a:xfrm>
            <a:off x="1066800" y="35925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3" name="Oval 82"/>
          <p:cNvSpPr/>
          <p:nvPr/>
        </p:nvSpPr>
        <p:spPr>
          <a:xfrm>
            <a:off x="990600" y="40497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5" name="Oval 84"/>
          <p:cNvSpPr/>
          <p:nvPr/>
        </p:nvSpPr>
        <p:spPr>
          <a:xfrm>
            <a:off x="1066800" y="37449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6" name="Oval 85"/>
          <p:cNvSpPr/>
          <p:nvPr/>
        </p:nvSpPr>
        <p:spPr>
          <a:xfrm>
            <a:off x="990600" y="42021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7" name="Oval 86"/>
          <p:cNvSpPr/>
          <p:nvPr/>
        </p:nvSpPr>
        <p:spPr>
          <a:xfrm>
            <a:off x="1752600" y="37449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9" name="Oval 88"/>
          <p:cNvSpPr/>
          <p:nvPr/>
        </p:nvSpPr>
        <p:spPr>
          <a:xfrm>
            <a:off x="1676400" y="42021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0" name="Oval 89"/>
          <p:cNvSpPr/>
          <p:nvPr/>
        </p:nvSpPr>
        <p:spPr>
          <a:xfrm>
            <a:off x="1752600" y="38973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1" name="Oval 90"/>
          <p:cNvSpPr/>
          <p:nvPr/>
        </p:nvSpPr>
        <p:spPr>
          <a:xfrm>
            <a:off x="1676400" y="43545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2" name="Rectangle 91"/>
          <p:cNvSpPr/>
          <p:nvPr/>
        </p:nvSpPr>
        <p:spPr>
          <a:xfrm>
            <a:off x="228600" y="4583113"/>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3" name="Oval 92"/>
          <p:cNvSpPr/>
          <p:nvPr/>
        </p:nvSpPr>
        <p:spPr>
          <a:xfrm>
            <a:off x="1066800" y="33639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4" name="Oval 93"/>
          <p:cNvSpPr/>
          <p:nvPr/>
        </p:nvSpPr>
        <p:spPr>
          <a:xfrm>
            <a:off x="990600" y="38211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Oval 94"/>
          <p:cNvSpPr/>
          <p:nvPr/>
        </p:nvSpPr>
        <p:spPr>
          <a:xfrm>
            <a:off x="1066800" y="35163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Oval 95"/>
          <p:cNvSpPr/>
          <p:nvPr/>
        </p:nvSpPr>
        <p:spPr>
          <a:xfrm>
            <a:off x="990600" y="39735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Oval 96"/>
          <p:cNvSpPr/>
          <p:nvPr/>
        </p:nvSpPr>
        <p:spPr>
          <a:xfrm>
            <a:off x="1752600" y="35163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Oval 97"/>
          <p:cNvSpPr/>
          <p:nvPr/>
        </p:nvSpPr>
        <p:spPr>
          <a:xfrm>
            <a:off x="1676400" y="39735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Oval 98"/>
          <p:cNvSpPr/>
          <p:nvPr/>
        </p:nvSpPr>
        <p:spPr>
          <a:xfrm>
            <a:off x="1752600" y="36687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Oval 99"/>
          <p:cNvSpPr/>
          <p:nvPr/>
        </p:nvSpPr>
        <p:spPr>
          <a:xfrm>
            <a:off x="1676400" y="41259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355" name="TextBox 100"/>
          <p:cNvSpPr txBox="1">
            <a:spLocks noChangeArrowheads="1"/>
          </p:cNvSpPr>
          <p:nvPr/>
        </p:nvSpPr>
        <p:spPr bwMode="auto">
          <a:xfrm>
            <a:off x="381000" y="5116513"/>
            <a:ext cx="2057400" cy="369887"/>
          </a:xfrm>
          <a:prstGeom prst="rect">
            <a:avLst/>
          </a:prstGeom>
          <a:noFill/>
          <a:ln w="9525">
            <a:noFill/>
            <a:miter lim="800000"/>
            <a:headEnd/>
            <a:tailEnd/>
          </a:ln>
        </p:spPr>
        <p:txBody>
          <a:bodyPr>
            <a:spAutoFit/>
          </a:bodyPr>
          <a:lstStyle/>
          <a:p>
            <a:r>
              <a:rPr lang="en-US">
                <a:latin typeface="Calibri" pitchFamily="34" charset="0"/>
              </a:rPr>
              <a:t>Constant Pressure</a:t>
            </a:r>
          </a:p>
        </p:txBody>
      </p:sp>
      <p:graphicFrame>
        <p:nvGraphicFramePr>
          <p:cNvPr id="16" name="Object 21"/>
          <p:cNvGraphicFramePr>
            <a:graphicFrameLocks noChangeAspect="1"/>
          </p:cNvGraphicFramePr>
          <p:nvPr/>
        </p:nvGraphicFramePr>
        <p:xfrm>
          <a:off x="2674938" y="3505200"/>
          <a:ext cx="3409950" cy="496888"/>
        </p:xfrm>
        <a:graphic>
          <a:graphicData uri="http://schemas.openxmlformats.org/presentationml/2006/ole">
            <mc:AlternateContent xmlns:mc="http://schemas.openxmlformats.org/markup-compatibility/2006">
              <mc:Choice xmlns:v="urn:schemas-microsoft-com:vml" Requires="v">
                <p:oleObj spid="_x0000_s13325" name="Equation" r:id="rId12" imgW="1574640" imgH="241200" progId="Equation.3">
                  <p:embed/>
                </p:oleObj>
              </mc:Choice>
              <mc:Fallback>
                <p:oleObj name="Equation" r:id="rId12" imgW="1574640" imgH="241200" progId="Equation.3">
                  <p:embed/>
                  <p:pic>
                    <p:nvPicPr>
                      <p:cNvPr id="16" name="Object 2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74938" y="3505200"/>
                        <a:ext cx="3409950"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22"/>
          <p:cNvGraphicFramePr>
            <a:graphicFrameLocks noChangeAspect="1"/>
          </p:cNvGraphicFramePr>
          <p:nvPr/>
        </p:nvGraphicFramePr>
        <p:xfrm>
          <a:off x="3338513" y="4191000"/>
          <a:ext cx="1677987" cy="496888"/>
        </p:xfrm>
        <a:graphic>
          <a:graphicData uri="http://schemas.openxmlformats.org/presentationml/2006/ole">
            <mc:AlternateContent xmlns:mc="http://schemas.openxmlformats.org/markup-compatibility/2006">
              <mc:Choice xmlns:v="urn:schemas-microsoft-com:vml" Requires="v">
                <p:oleObj spid="_x0000_s13326" name="Equation" r:id="rId14" imgW="774360" imgH="241200" progId="Equation.3">
                  <p:embed/>
                </p:oleObj>
              </mc:Choice>
              <mc:Fallback>
                <p:oleObj name="Equation" r:id="rId14" imgW="774360" imgH="241200" progId="Equation.3">
                  <p:embed/>
                  <p:pic>
                    <p:nvPicPr>
                      <p:cNvPr id="17" name="Object 2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38513" y="4191000"/>
                        <a:ext cx="1677987" cy="4968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 name="Object 23"/>
          <p:cNvGraphicFramePr>
            <a:graphicFrameLocks noChangeAspect="1"/>
          </p:cNvGraphicFramePr>
          <p:nvPr/>
        </p:nvGraphicFramePr>
        <p:xfrm>
          <a:off x="2974975" y="4902762"/>
          <a:ext cx="3044825" cy="775726"/>
        </p:xfrm>
        <a:graphic>
          <a:graphicData uri="http://schemas.openxmlformats.org/presentationml/2006/ole">
            <mc:AlternateContent xmlns:mc="http://schemas.openxmlformats.org/markup-compatibility/2006">
              <mc:Choice xmlns:v="urn:schemas-microsoft-com:vml" Requires="v">
                <p:oleObj spid="_x0000_s13327" name="Equation" r:id="rId16" imgW="1612800" imgH="431640" progId="Equation.3">
                  <p:embed/>
                </p:oleObj>
              </mc:Choice>
              <mc:Fallback>
                <p:oleObj name="Equation" r:id="rId16" imgW="1612800" imgH="431640" progId="Equation.3">
                  <p:embed/>
                  <p:pic>
                    <p:nvPicPr>
                      <p:cNvPr id="18" name="Object 2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974975" y="4902762"/>
                        <a:ext cx="3044825" cy="7757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 name="TextBox 39"/>
          <p:cNvSpPr txBox="1"/>
          <p:nvPr/>
        </p:nvSpPr>
        <p:spPr>
          <a:xfrm>
            <a:off x="6245226" y="2030175"/>
            <a:ext cx="2622550" cy="1600438"/>
          </a:xfrm>
          <a:prstGeom prst="rect">
            <a:avLst/>
          </a:prstGeom>
          <a:noFill/>
          <a:ln>
            <a:solidFill>
              <a:schemeClr val="accent1"/>
            </a:solidFill>
          </a:ln>
        </p:spPr>
        <p:txBody>
          <a:bodyPr wrap="square" rtlCol="0">
            <a:spAutoFit/>
          </a:bodyPr>
          <a:lstStyle/>
          <a:p>
            <a:r>
              <a:rPr lang="en-US" sz="1400" b="1" dirty="0">
                <a:solidFill>
                  <a:srgbClr val="FF0000"/>
                </a:solidFill>
                <a:latin typeface="+mj-lt"/>
              </a:rPr>
              <a:t>If you keep pressure constant and add heat, you need to change volume. Some of the heat is used to increase temperature and some of the heat is used to do work to change volume.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grpId="0" nodeType="clickEffect">
                                  <p:stCondLst>
                                    <p:cond delay="0"/>
                                  </p:stCondLst>
                                  <p:childTnLst>
                                    <p:animMotion origin="layout" path="M 0.00521 -0.00485 L 0.11511 -0.003 L 0.05591 0.13599 L -0.05955 0.08164 L 0.01094 -0.03677 L 0.1165 0.07031 L 0.0066 0.00833 " pathEditMode="relative" ptsTypes="AAAAAAA">
                                      <p:cBhvr>
                                        <p:cTn id="6" dur="3000" fill="hold"/>
                                        <p:tgtEl>
                                          <p:spTgt spid="82"/>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8" dur="3000" fill="hold"/>
                                        <p:tgtEl>
                                          <p:spTgt spid="83"/>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10" dur="3000" fill="hold"/>
                                        <p:tgtEl>
                                          <p:spTgt spid="85"/>
                                        </p:tgtEl>
                                        <p:attrNameLst>
                                          <p:attrName>ppt_x</p:attrName>
                                          <p:attrName>ppt_y</p:attrName>
                                        </p:attrNameLst>
                                      </p:cBhvr>
                                      <p:rCtr x="8" y="62"/>
                                    </p:animMotion>
                                  </p:childTnLst>
                                </p:cTn>
                              </p:par>
                              <p:par>
                                <p:cTn id="1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12" dur="3000" fill="hold"/>
                                        <p:tgtEl>
                                          <p:spTgt spid="86"/>
                                        </p:tgtEl>
                                        <p:attrNameLst>
                                          <p:attrName>ppt_x</p:attrName>
                                          <p:attrName>ppt_y</p:attrName>
                                        </p:attrNameLst>
                                      </p:cBhvr>
                                      <p:rCtr x="28" y="15"/>
                                    </p:animMotion>
                                  </p:childTnLst>
                                </p:cTn>
                              </p:par>
                              <p:par>
                                <p:cTn id="1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14" dur="5000" fill="hold"/>
                                        <p:tgtEl>
                                          <p:spTgt spid="87"/>
                                        </p:tgtEl>
                                        <p:attrNameLst>
                                          <p:attrName>ppt_x</p:attrName>
                                          <p:attrName>ppt_y</p:attrName>
                                        </p:attrNameLst>
                                      </p:cBhvr>
                                      <p:rCtr x="-1" y="62"/>
                                    </p:animMotion>
                                  </p:childTnLst>
                                </p:cTn>
                              </p:par>
                              <p:par>
                                <p:cTn id="1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16" dur="5000" fill="hold"/>
                                        <p:tgtEl>
                                          <p:spTgt spid="89"/>
                                        </p:tgtEl>
                                        <p:attrNameLst>
                                          <p:attrName>ppt_x</p:attrName>
                                          <p:attrName>ppt_y</p:attrName>
                                        </p:attrNameLst>
                                      </p:cBhvr>
                                      <p:rCtr x="29" y="5"/>
                                    </p:animMotion>
                                  </p:childTnLst>
                                </p:cTn>
                              </p:par>
                              <p:par>
                                <p:cTn id="1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18" dur="5000" fill="hold"/>
                                        <p:tgtEl>
                                          <p:spTgt spid="90"/>
                                        </p:tgtEl>
                                        <p:attrNameLst>
                                          <p:attrName>ppt_x</p:attrName>
                                          <p:attrName>ppt_y</p:attrName>
                                        </p:attrNameLst>
                                      </p:cBhvr>
                                      <p:rCtr x="-6" y="62"/>
                                    </p:animMotion>
                                  </p:childTnLst>
                                </p:cTn>
                              </p:par>
                              <p:par>
                                <p:cTn id="1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20" dur="5000" fill="hold"/>
                                        <p:tgtEl>
                                          <p:spTgt spid="91"/>
                                        </p:tgtEl>
                                        <p:attrNameLst>
                                          <p:attrName>ppt_x</p:attrName>
                                          <p:attrName>ppt_y</p:attrName>
                                        </p:attrNameLst>
                                      </p:cBhvr>
                                      <p:rCtr x="31" y="16"/>
                                    </p:animMotion>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92"/>
                                        </p:tgtEl>
                                        <p:attrNameLst>
                                          <p:attrName>style.visibility</p:attrName>
                                        </p:attrNameLst>
                                      </p:cBhvr>
                                      <p:to>
                                        <p:strVal val="visible"/>
                                      </p:to>
                                    </p:set>
                                    <p:animEffect transition="in" filter="wipe(down)">
                                      <p:cBhvr>
                                        <p:cTn id="25" dur="5000"/>
                                        <p:tgtEl>
                                          <p:spTgt spid="92"/>
                                        </p:tgtEl>
                                      </p:cBhvr>
                                    </p:animEffect>
                                  </p:childTnLst>
                                </p:cTn>
                              </p:par>
                              <p:par>
                                <p:cTn id="26" presetID="64" presetClass="path" presetSubtype="0" accel="50000" decel="50000" fill="hold" nodeType="withEffect">
                                  <p:stCondLst>
                                    <p:cond delay="0"/>
                                  </p:stCondLst>
                                  <p:childTnLst>
                                    <p:animMotion origin="layout" path="M 0 2.94172E-6 L 0 -0.11656 " pathEditMode="relative" rAng="0" ptsTypes="AA">
                                      <p:cBhvr>
                                        <p:cTn id="27" dur="5000" fill="hold"/>
                                        <p:tgtEl>
                                          <p:spTgt spid="3"/>
                                        </p:tgtEl>
                                        <p:attrNameLst>
                                          <p:attrName>ppt_x</p:attrName>
                                          <p:attrName>ppt_y</p:attrName>
                                        </p:attrNameLst>
                                      </p:cBhvr>
                                      <p:rCtr x="0" y="-58"/>
                                    </p:animMotion>
                                  </p:childTnLst>
                                </p:cTn>
                              </p:par>
                            </p:childTnLst>
                          </p:cTn>
                        </p:par>
                        <p:par>
                          <p:cTn id="28" fill="hold">
                            <p:stCondLst>
                              <p:cond delay="5000"/>
                            </p:stCondLst>
                            <p:childTnLst>
                              <p:par>
                                <p:cTn id="29" presetID="1" presetClass="exit" presetSubtype="0" fill="hold" nodeType="afterEffect">
                                  <p:stCondLst>
                                    <p:cond delay="0"/>
                                  </p:stCondLst>
                                  <p:childTnLst>
                                    <p:set>
                                      <p:cBhvr>
                                        <p:cTn id="30" dur="1" fill="hold">
                                          <p:stCondLst>
                                            <p:cond delay="0"/>
                                          </p:stCondLst>
                                        </p:cTn>
                                        <p:tgtEl>
                                          <p:spTgt spid="82"/>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83"/>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85"/>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86"/>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87"/>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89"/>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90"/>
                                        </p:tgtEl>
                                        <p:attrNameLst>
                                          <p:attrName>style.visibility</p:attrName>
                                        </p:attrNameLst>
                                      </p:cBhvr>
                                      <p:to>
                                        <p:strVal val="hidden"/>
                                      </p:to>
                                    </p:set>
                                  </p:childTnLst>
                                </p:cTn>
                              </p:par>
                              <p:par>
                                <p:cTn id="43" presetID="1" presetClass="exit" presetSubtype="0" fill="hold" nodeType="withEffect">
                                  <p:stCondLst>
                                    <p:cond delay="0"/>
                                  </p:stCondLst>
                                  <p:childTnLst>
                                    <p:set>
                                      <p:cBhvr>
                                        <p:cTn id="44" dur="1" fill="hold">
                                          <p:stCondLst>
                                            <p:cond delay="0"/>
                                          </p:stCondLst>
                                        </p:cTn>
                                        <p:tgtEl>
                                          <p:spTgt spid="91"/>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9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9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9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9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9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0"/>
                                        </p:tgtEl>
                                        <p:attrNameLst>
                                          <p:attrName>style.visibility</p:attrName>
                                        </p:attrNameLst>
                                      </p:cBhvr>
                                      <p:to>
                                        <p:strVal val="visible"/>
                                      </p:to>
                                    </p:set>
                                  </p:childTnLst>
                                </p:cTn>
                              </p:par>
                              <p:par>
                                <p:cTn id="61" presetID="0" presetClass="path" presetSubtype="0" repeatCount="indefinite" fill="hold" grpId="1" nodeType="withEffect">
                                  <p:stCondLst>
                                    <p:cond delay="0"/>
                                  </p:stCondLst>
                                  <p:childTnLst>
                                    <p:animMotion origin="layout" path="M 0 0 L 0.05538 -0.12095 L 0.11076 -0.02659 L 0.06614 0.16397 L 0 0 Z " pathEditMode="relative" ptsTypes="AAAAA">
                                      <p:cBhvr>
                                        <p:cTn id="62" dur="3000" fill="hold"/>
                                        <p:tgtEl>
                                          <p:spTgt spid="93"/>
                                        </p:tgtEl>
                                        <p:attrNameLst>
                                          <p:attrName>ppt_x</p:attrName>
                                          <p:attrName>ppt_y</p:attrName>
                                        </p:attrNameLst>
                                      </p:cBhvr>
                                    </p:animMotion>
                                  </p:childTnLst>
                                </p:cTn>
                              </p:par>
                              <p:par>
                                <p:cTn id="63" presetID="0" presetClass="path" presetSubtype="0" repeatCount="indefinite" fill="hold" grpId="1" nodeType="withEffect">
                                  <p:stCondLst>
                                    <p:cond delay="0"/>
                                  </p:stCondLst>
                                  <p:childTnLst>
                                    <p:animMotion origin="layout" path="M -3.33333E-6 0.00833 L -0.0908 0.15981 L -0.13246 0.01457 C -0.13402 0.0118 -0.1368 0.00972 -0.13698 0.00625 C -0.13767 -0.00693 -0.13767 -0.00878 -0.12621 -0.03052 L -0.06319 -0.12881 L 0.0415 -0.08186 L -3.33333E-6 0.00833 Z " pathEditMode="relative" rAng="0" ptsTypes="AAffAAAA">
                                      <p:cBhvr>
                                        <p:cTn id="64" dur="3000" fill="hold"/>
                                        <p:tgtEl>
                                          <p:spTgt spid="97"/>
                                        </p:tgtEl>
                                        <p:attrNameLst>
                                          <p:attrName>ppt_x</p:attrName>
                                          <p:attrName>ppt_y</p:attrName>
                                        </p:attrNameLst>
                                      </p:cBhvr>
                                      <p:rCtr x="-48" y="7"/>
                                    </p:animMotion>
                                  </p:childTnLst>
                                </p:cTn>
                              </p:par>
                              <p:par>
                                <p:cTn id="65" presetID="0" presetClass="path" presetSubtype="0" repeatCount="indefinite" fill="hold" grpId="1" nodeType="withEffect">
                                  <p:stCondLst>
                                    <p:cond delay="0"/>
                                  </p:stCondLst>
                                  <p:childTnLst>
                                    <p:animMotion origin="layout" path="M -3.33333E-6 0.01041 L 0.10313 -0.13066 L 0.11858 -0.10014 L -0.05833 -0.05712 L -0.04913 0.15172 L -3.33333E-6 0.01041 Z " pathEditMode="relative" rAng="0" ptsTypes="AAAAAA">
                                      <p:cBhvr>
                                        <p:cTn id="66" dur="3000" fill="hold"/>
                                        <p:tgtEl>
                                          <p:spTgt spid="95"/>
                                        </p:tgtEl>
                                        <p:attrNameLst>
                                          <p:attrName>ppt_x</p:attrName>
                                          <p:attrName>ppt_y</p:attrName>
                                        </p:attrNameLst>
                                      </p:cBhvr>
                                      <p:rCtr x="30" y="0"/>
                                    </p:animMotion>
                                  </p:childTnLst>
                                </p:cTn>
                              </p:par>
                              <p:par>
                                <p:cTn id="67" presetID="0" presetClass="path" presetSubtype="0" repeatCount="indefinite" fill="hold" grpId="1" nodeType="withEffect">
                                  <p:stCondLst>
                                    <p:cond delay="0"/>
                                  </p:stCondLst>
                                  <p:childTnLst>
                                    <p:animMotion origin="layout" path="M 1.11022E-16 0.02497 L 0.12465 -0.04047 L 0.03385 -0.16744 L -0.05694 -0.108 L 1.11022E-16 0.02497 Z " pathEditMode="relative" rAng="0" ptsTypes="AAAAA">
                                      <p:cBhvr>
                                        <p:cTn id="68" dur="3000" fill="hold"/>
                                        <p:tgtEl>
                                          <p:spTgt spid="94"/>
                                        </p:tgtEl>
                                        <p:attrNameLst>
                                          <p:attrName>ppt_x</p:attrName>
                                          <p:attrName>ppt_y</p:attrName>
                                        </p:attrNameLst>
                                      </p:cBhvr>
                                      <p:rCtr x="34" y="-96"/>
                                    </p:animMotion>
                                  </p:childTnLst>
                                </p:cTn>
                              </p:par>
                              <p:par>
                                <p:cTn id="69" presetID="0" presetClass="path" presetSubtype="0" repeatCount="indefinite" fill="hold" grpId="1" nodeType="withEffect">
                                  <p:stCondLst>
                                    <p:cond delay="0"/>
                                  </p:stCondLst>
                                  <p:childTnLst>
                                    <p:animMotion origin="layout" path="M 1.11022E-16 0.01619 L 0.02378 0.07215 L 0.12153 -0.00925 L 0.08281 -0.1834 L -0.05451 -0.08835 L -0.00434 0.00532 " pathEditMode="relative" rAng="0" ptsTypes="AAAAAA">
                                      <p:cBhvr>
                                        <p:cTn id="70" dur="3000" fill="hold"/>
                                        <p:tgtEl>
                                          <p:spTgt spid="96"/>
                                        </p:tgtEl>
                                        <p:attrNameLst>
                                          <p:attrName>ppt_x</p:attrName>
                                          <p:attrName>ppt_y</p:attrName>
                                        </p:attrNameLst>
                                      </p:cBhvr>
                                      <p:rCtr x="34" y="-72"/>
                                    </p:animMotion>
                                  </p:childTnLst>
                                </p:cTn>
                              </p:par>
                              <p:par>
                                <p:cTn id="71" presetID="0" presetClass="path" presetSubtype="0" repeatCount="indefinite" fill="hold" grpId="1" nodeType="withEffect">
                                  <p:stCondLst>
                                    <p:cond delay="0"/>
                                  </p:stCondLst>
                                  <p:childTnLst>
                                    <p:animMotion origin="layout" path="M 0 0.02474 L 0.04705 0.04995 L -0.13177 0.0444 L 0.04774 -0.10754 L -0.10781 -0.18918 L -0.13247 -0.10477 L 0 0.02474 Z " pathEditMode="relative" rAng="0" ptsTypes="AAAAAAA">
                                      <p:cBhvr>
                                        <p:cTn id="72" dur="3000" fill="hold"/>
                                        <p:tgtEl>
                                          <p:spTgt spid="98"/>
                                        </p:tgtEl>
                                        <p:attrNameLst>
                                          <p:attrName>ppt_x</p:attrName>
                                          <p:attrName>ppt_y</p:attrName>
                                        </p:attrNameLst>
                                      </p:cBhvr>
                                      <p:rCtr x="-42" y="-94"/>
                                    </p:animMotion>
                                  </p:childTnLst>
                                </p:cTn>
                              </p:par>
                              <p:par>
                                <p:cTn id="73" presetID="0" presetClass="path" presetSubtype="0" repeatCount="indefinite" fill="hold" grpId="1" nodeType="withEffect">
                                  <p:stCondLst>
                                    <p:cond delay="0"/>
                                  </p:stCondLst>
                                  <p:childTnLst>
                                    <p:animMotion origin="layout" path="M 0 0 L 0 0.04861 L 0.0007 -0.23958 L 0 -0.00671 " pathEditMode="relative" ptsTypes="AAAA">
                                      <p:cBhvr>
                                        <p:cTn id="74" dur="3000" fill="hold"/>
                                        <p:tgtEl>
                                          <p:spTgt spid="100"/>
                                        </p:tgtEl>
                                        <p:attrNameLst>
                                          <p:attrName>ppt_x</p:attrName>
                                          <p:attrName>ppt_y</p:attrName>
                                        </p:attrNameLst>
                                      </p:cBhvr>
                                    </p:animMotion>
                                  </p:childTnLst>
                                </p:cTn>
                              </p:par>
                              <p:par>
                                <p:cTn id="75" presetID="0" presetClass="path" presetSubtype="0" repeatCount="indefinite" fill="hold" grpId="1" nodeType="withEffect">
                                  <p:stCondLst>
                                    <p:cond delay="0"/>
                                  </p:stCondLst>
                                  <p:childTnLst>
                                    <p:animMotion origin="layout" path="M -3.33333E-6 0.01457 L 0.04028 0.00901 L 0.01493 -0.15519 L -0.14288 0.02405 L -0.04427 0.13182 L -3.33333E-6 0.01457 Z " pathEditMode="relative" rAng="0" ptsTypes="AAAAAA">
                                      <p:cBhvr>
                                        <p:cTn id="76" dur="3000" fill="hold"/>
                                        <p:tgtEl>
                                          <p:spTgt spid="99"/>
                                        </p:tgtEl>
                                        <p:attrNameLst>
                                          <p:attrName>ppt_x</p:attrName>
                                          <p:attrName>ppt_y</p:attrName>
                                        </p:attrNameLst>
                                      </p:cBhvr>
                                      <p:rCtr x="-51" y="-26"/>
                                    </p:animMotion>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0"/>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6"/>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7"/>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18"/>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56"/>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56" grpId="0" animBg="1"/>
      <p:bldP spid="38" grpId="0"/>
      <p:bldP spid="82" grpId="0" animBg="1"/>
      <p:bldP spid="83" grpId="0" animBg="1"/>
      <p:bldP spid="85" grpId="0" animBg="1"/>
      <p:bldP spid="86" grpId="0" animBg="1"/>
      <p:bldP spid="87" grpId="0" animBg="1"/>
      <p:bldP spid="89" grpId="0" animBg="1"/>
      <p:bldP spid="90" grpId="0" animBg="1"/>
      <p:bldP spid="91" grpId="0" animBg="1"/>
      <p:bldP spid="92" grpId="0"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0" y="46038"/>
            <a:ext cx="9144000" cy="639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Molar Gas Constant </a:t>
            </a:r>
            <a:endParaRPr lang="en-US" sz="2800" b="1" u="sng" baseline="-25000" dirty="0">
              <a:solidFill>
                <a:srgbClr val="00B0F0"/>
              </a:solidFill>
              <a:latin typeface="+mj-lt"/>
              <a:ea typeface="+mj-ea"/>
              <a:cs typeface="+mj-cs"/>
            </a:endParaRPr>
          </a:p>
        </p:txBody>
      </p:sp>
      <p:graphicFrame>
        <p:nvGraphicFramePr>
          <p:cNvPr id="26" name="Object 27"/>
          <p:cNvGraphicFramePr>
            <a:graphicFrameLocks noChangeAspect="1"/>
          </p:cNvGraphicFramePr>
          <p:nvPr/>
        </p:nvGraphicFramePr>
        <p:xfrm>
          <a:off x="2555875" y="838200"/>
          <a:ext cx="4225925" cy="914400"/>
        </p:xfrm>
        <a:graphic>
          <a:graphicData uri="http://schemas.openxmlformats.org/presentationml/2006/ole">
            <mc:AlternateContent xmlns:mc="http://schemas.openxmlformats.org/markup-compatibility/2006">
              <mc:Choice xmlns:v="urn:schemas-microsoft-com:vml" Requires="v">
                <p:oleObj spid="_x0000_s14342" name="Equation" r:id="rId4" imgW="1473120" imgH="457200" progId="Equation.3">
                  <p:embed/>
                </p:oleObj>
              </mc:Choice>
              <mc:Fallback>
                <p:oleObj name="Equation" r:id="rId4" imgW="1473120" imgH="457200" progId="Equation.3">
                  <p:embed/>
                  <p:pic>
                    <p:nvPicPr>
                      <p:cNvPr id="26" name="Object 2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75" y="838200"/>
                        <a:ext cx="4225925"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1" name="Group 60"/>
          <p:cNvGrpSpPr/>
          <p:nvPr/>
        </p:nvGrpSpPr>
        <p:grpSpPr>
          <a:xfrm>
            <a:off x="3288077" y="2209800"/>
            <a:ext cx="2884123" cy="1220232"/>
            <a:chOff x="3288077" y="3364468"/>
            <a:chExt cx="2884123" cy="1220232"/>
          </a:xfrm>
        </p:grpSpPr>
        <p:sp>
          <p:nvSpPr>
            <p:cNvPr id="58" name="TextBox 57"/>
            <p:cNvSpPr txBox="1"/>
            <p:nvPr/>
          </p:nvSpPr>
          <p:spPr>
            <a:xfrm>
              <a:off x="3288077" y="3364468"/>
              <a:ext cx="2884123" cy="369332"/>
            </a:xfrm>
            <a:prstGeom prst="rect">
              <a:avLst/>
            </a:prstGeom>
            <a:noFill/>
          </p:spPr>
          <p:txBody>
            <a:bodyPr wrap="none" rtlCol="0">
              <a:spAutoFit/>
            </a:bodyPr>
            <a:lstStyle/>
            <a:p>
              <a:r>
                <a:rPr lang="en-US" dirty="0"/>
                <a:t>For Monatomic Gas: (f =3)</a:t>
              </a:r>
            </a:p>
          </p:txBody>
        </p:sp>
        <p:graphicFrame>
          <p:nvGraphicFramePr>
            <p:cNvPr id="27" name="Object 27"/>
            <p:cNvGraphicFramePr>
              <a:graphicFrameLocks noChangeAspect="1"/>
            </p:cNvGraphicFramePr>
            <p:nvPr/>
          </p:nvGraphicFramePr>
          <p:xfrm>
            <a:off x="3505200" y="3834746"/>
            <a:ext cx="2289175" cy="749954"/>
          </p:xfrm>
          <a:graphic>
            <a:graphicData uri="http://schemas.openxmlformats.org/presentationml/2006/ole">
              <mc:AlternateContent xmlns:mc="http://schemas.openxmlformats.org/markup-compatibility/2006">
                <mc:Choice xmlns:v="urn:schemas-microsoft-com:vml" Requires="v">
                  <p:oleObj spid="_x0000_s14343" name="Equation" r:id="rId6" imgW="838080" imgH="393480" progId="Equation.3">
                    <p:embed/>
                  </p:oleObj>
                </mc:Choice>
                <mc:Fallback>
                  <p:oleObj name="Equation" r:id="rId6" imgW="838080" imgH="393480" progId="Equation.3">
                    <p:embed/>
                    <p:pic>
                      <p:nvPicPr>
                        <p:cNvPr id="27" name="Object 2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5200" y="3834746"/>
                          <a:ext cx="2289175" cy="7499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2" name="Group 61"/>
          <p:cNvGrpSpPr/>
          <p:nvPr/>
        </p:nvGrpSpPr>
        <p:grpSpPr>
          <a:xfrm>
            <a:off x="3290310" y="3733800"/>
            <a:ext cx="2653290" cy="1228935"/>
            <a:chOff x="3290310" y="3224768"/>
            <a:chExt cx="2653290" cy="1228935"/>
          </a:xfrm>
        </p:grpSpPr>
        <p:sp>
          <p:nvSpPr>
            <p:cNvPr id="65" name="TextBox 64"/>
            <p:cNvSpPr txBox="1"/>
            <p:nvPr/>
          </p:nvSpPr>
          <p:spPr>
            <a:xfrm>
              <a:off x="3290310" y="3224768"/>
              <a:ext cx="2653290" cy="369332"/>
            </a:xfrm>
            <a:prstGeom prst="rect">
              <a:avLst/>
            </a:prstGeom>
            <a:noFill/>
          </p:spPr>
          <p:txBody>
            <a:bodyPr wrap="none" rtlCol="0">
              <a:spAutoFit/>
            </a:bodyPr>
            <a:lstStyle/>
            <a:p>
              <a:r>
                <a:rPr lang="en-US" dirty="0"/>
                <a:t>For Diatomic Gas: (f =5)</a:t>
              </a:r>
            </a:p>
          </p:txBody>
        </p:sp>
        <p:graphicFrame>
          <p:nvGraphicFramePr>
            <p:cNvPr id="66" name="Object 27"/>
            <p:cNvGraphicFramePr>
              <a:graphicFrameLocks noChangeAspect="1"/>
            </p:cNvGraphicFramePr>
            <p:nvPr/>
          </p:nvGraphicFramePr>
          <p:xfrm>
            <a:off x="3595110" y="3758168"/>
            <a:ext cx="2123065" cy="695535"/>
          </p:xfrm>
          <a:graphic>
            <a:graphicData uri="http://schemas.openxmlformats.org/presentationml/2006/ole">
              <mc:AlternateContent xmlns:mc="http://schemas.openxmlformats.org/markup-compatibility/2006">
                <mc:Choice xmlns:v="urn:schemas-microsoft-com:vml" Requires="v">
                  <p:oleObj spid="_x0000_s14344" name="Equation" r:id="rId8" imgW="838080" imgH="393480" progId="Equation.3">
                    <p:embed/>
                  </p:oleObj>
                </mc:Choice>
                <mc:Fallback>
                  <p:oleObj name="Equation" r:id="rId8" imgW="838080" imgH="393480" progId="Equation.3">
                    <p:embed/>
                    <p:pic>
                      <p:nvPicPr>
                        <p:cNvPr id="66" name="Object 2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95110" y="3758168"/>
                          <a:ext cx="2123065" cy="6955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67" name="Group 66"/>
          <p:cNvGrpSpPr/>
          <p:nvPr/>
        </p:nvGrpSpPr>
        <p:grpSpPr>
          <a:xfrm>
            <a:off x="3442710" y="5171865"/>
            <a:ext cx="2858475" cy="1228935"/>
            <a:chOff x="3290310" y="3224768"/>
            <a:chExt cx="2858475" cy="1228935"/>
          </a:xfrm>
        </p:grpSpPr>
        <p:sp>
          <p:nvSpPr>
            <p:cNvPr id="68" name="TextBox 67"/>
            <p:cNvSpPr txBox="1"/>
            <p:nvPr/>
          </p:nvSpPr>
          <p:spPr>
            <a:xfrm>
              <a:off x="3290310" y="3224768"/>
              <a:ext cx="2858475" cy="369332"/>
            </a:xfrm>
            <a:prstGeom prst="rect">
              <a:avLst/>
            </a:prstGeom>
            <a:noFill/>
          </p:spPr>
          <p:txBody>
            <a:bodyPr wrap="none" rtlCol="0">
              <a:spAutoFit/>
            </a:bodyPr>
            <a:lstStyle/>
            <a:p>
              <a:r>
                <a:rPr lang="en-US" dirty="0"/>
                <a:t>For polyatomic Gas: (f =6)</a:t>
              </a:r>
            </a:p>
          </p:txBody>
        </p:sp>
        <p:graphicFrame>
          <p:nvGraphicFramePr>
            <p:cNvPr id="70" name="Object 27"/>
            <p:cNvGraphicFramePr>
              <a:graphicFrameLocks noChangeAspect="1"/>
            </p:cNvGraphicFramePr>
            <p:nvPr/>
          </p:nvGraphicFramePr>
          <p:xfrm>
            <a:off x="3579813" y="3758378"/>
            <a:ext cx="2154237" cy="695325"/>
          </p:xfrm>
          <a:graphic>
            <a:graphicData uri="http://schemas.openxmlformats.org/presentationml/2006/ole">
              <mc:AlternateContent xmlns:mc="http://schemas.openxmlformats.org/markup-compatibility/2006">
                <mc:Choice xmlns:v="urn:schemas-microsoft-com:vml" Requires="v">
                  <p:oleObj spid="_x0000_s14345" name="Equation" r:id="rId10" imgW="850680" imgH="393480" progId="Equation.3">
                    <p:embed/>
                  </p:oleObj>
                </mc:Choice>
                <mc:Fallback>
                  <p:oleObj name="Equation" r:id="rId10" imgW="850680" imgH="393480" progId="Equation.3">
                    <p:embed/>
                    <p:pic>
                      <p:nvPicPr>
                        <p:cNvPr id="70" name="Object 2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79813" y="3758378"/>
                          <a:ext cx="2154237"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C63B998-DD0B-4CDE-8B05-9CE25D5E4FCE}"/>
              </a:ext>
            </a:extLst>
          </p:cNvPr>
          <p:cNvSpPr txBox="1"/>
          <p:nvPr/>
        </p:nvSpPr>
        <p:spPr>
          <a:xfrm>
            <a:off x="990600" y="381000"/>
            <a:ext cx="4572000" cy="1754326"/>
          </a:xfrm>
          <a:prstGeom prst="rect">
            <a:avLst/>
          </a:prstGeom>
          <a:noFill/>
        </p:spPr>
        <p:txBody>
          <a:bodyPr wrap="square">
            <a:spAutoFit/>
          </a:bodyPr>
          <a:lstStyle/>
          <a:p>
            <a:r>
              <a:rPr lang="en-US" sz="1800" b="0" i="0" dirty="0">
                <a:solidFill>
                  <a:srgbClr val="111111"/>
                </a:solidFill>
                <a:effectLst/>
                <a:latin typeface="Calibri" panose="020F0502020204030204" pitchFamily="34" charset="0"/>
              </a:rPr>
              <a:t>The form of  a sound wave traveling through air is s(</a:t>
            </a:r>
            <a:r>
              <a:rPr lang="en-US" sz="1800" b="0" i="0" dirty="0" err="1">
                <a:solidFill>
                  <a:srgbClr val="111111"/>
                </a:solidFill>
                <a:effectLst/>
                <a:latin typeface="Calibri" panose="020F0502020204030204" pitchFamily="34" charset="0"/>
              </a:rPr>
              <a:t>x,t</a:t>
            </a:r>
            <a:r>
              <a:rPr lang="en-US" sz="1800" b="0" i="0" dirty="0">
                <a:solidFill>
                  <a:srgbClr val="111111"/>
                </a:solidFill>
                <a:effectLst/>
                <a:latin typeface="Calibri" panose="020F0502020204030204" pitchFamily="34" charset="0"/>
              </a:rPr>
              <a:t>)=</a:t>
            </a:r>
            <a:r>
              <a:rPr lang="en-US" sz="1800" b="0" i="0" dirty="0" err="1">
                <a:solidFill>
                  <a:srgbClr val="111111"/>
                </a:solidFill>
                <a:effectLst/>
                <a:latin typeface="Calibri" panose="020F0502020204030204" pitchFamily="34" charset="0"/>
              </a:rPr>
              <a:t>s</a:t>
            </a:r>
            <a:r>
              <a:rPr lang="en-US" sz="1400" b="0" i="0" baseline="-25000" dirty="0" err="1">
                <a:solidFill>
                  <a:srgbClr val="111111"/>
                </a:solidFill>
                <a:effectLst/>
                <a:latin typeface="Helvetica Neue"/>
              </a:rPr>
              <a:t>m</a:t>
            </a:r>
            <a:r>
              <a:rPr lang="en-US" sz="1800" b="0" i="0" dirty="0" err="1">
                <a:solidFill>
                  <a:srgbClr val="111111"/>
                </a:solidFill>
                <a:effectLst/>
                <a:latin typeface="Calibri" panose="020F0502020204030204" pitchFamily="34" charset="0"/>
              </a:rPr>
              <a:t>cos</a:t>
            </a:r>
            <a:r>
              <a:rPr lang="en-US" sz="1800" b="0" i="0" dirty="0">
                <a:solidFill>
                  <a:srgbClr val="111111"/>
                </a:solidFill>
                <a:effectLst/>
                <a:latin typeface="Calibri" panose="020F0502020204030204" pitchFamily="34" charset="0"/>
              </a:rPr>
              <a:t>(</a:t>
            </a:r>
            <a:r>
              <a:rPr lang="en-US" sz="1800" b="0" i="0" dirty="0" err="1">
                <a:solidFill>
                  <a:srgbClr val="111111"/>
                </a:solidFill>
                <a:effectLst/>
                <a:latin typeface="Calibri" panose="020F0502020204030204" pitchFamily="34" charset="0"/>
              </a:rPr>
              <a:t>kx</a:t>
            </a:r>
            <a:r>
              <a:rPr lang="en-US" sz="1800" b="0" i="0" dirty="0">
                <a:solidFill>
                  <a:srgbClr val="111111"/>
                </a:solidFill>
                <a:effectLst/>
                <a:latin typeface="Calibri" panose="020F0502020204030204" pitchFamily="34" charset="0"/>
              </a:rPr>
              <a:t>+πt), where x in meters and t in seconds. What is the shortest time interval that any air molecule takes  along the path to move between displacements s= + 0.2s</a:t>
            </a:r>
            <a:r>
              <a:rPr lang="en-US" sz="1400" b="0" i="0" baseline="-25000" dirty="0">
                <a:solidFill>
                  <a:srgbClr val="111111"/>
                </a:solidFill>
                <a:effectLst/>
                <a:latin typeface="Helvetica Neue"/>
              </a:rPr>
              <a:t>m</a:t>
            </a:r>
            <a:r>
              <a:rPr lang="en-US" sz="1800" b="0" i="0" dirty="0">
                <a:solidFill>
                  <a:srgbClr val="111111"/>
                </a:solidFill>
                <a:effectLst/>
                <a:latin typeface="Calibri" panose="020F0502020204030204" pitchFamily="34" charset="0"/>
              </a:rPr>
              <a:t>  and s = - 0.2s</a:t>
            </a:r>
            <a:r>
              <a:rPr lang="en-US" sz="1400" b="0" i="0" baseline="-25000" dirty="0">
                <a:solidFill>
                  <a:srgbClr val="111111"/>
                </a:solidFill>
                <a:effectLst/>
                <a:latin typeface="Helvetica Neue"/>
              </a:rPr>
              <a:t>m</a:t>
            </a:r>
            <a:r>
              <a:rPr lang="en-US" sz="1800" b="0" i="0" dirty="0">
                <a:solidFill>
                  <a:srgbClr val="111111"/>
                </a:solidFill>
                <a:effectLst/>
                <a:latin typeface="Calibri" panose="020F0502020204030204" pitchFamily="34" charset="0"/>
              </a:rPr>
              <a:t> ?</a:t>
            </a:r>
            <a:endParaRPr lang="en-US" dirty="0"/>
          </a:p>
        </p:txBody>
      </p:sp>
      <p:sp>
        <p:nvSpPr>
          <p:cNvPr id="5" name="TextBox 4">
            <a:extLst>
              <a:ext uri="{FF2B5EF4-FFF2-40B4-BE49-F238E27FC236}">
                <a16:creationId xmlns:a16="http://schemas.microsoft.com/office/drawing/2014/main" id="{33B9D447-D5B8-4391-9C6E-01A39F8B3CD2}"/>
              </a:ext>
            </a:extLst>
          </p:cNvPr>
          <p:cNvSpPr txBox="1"/>
          <p:nvPr/>
        </p:nvSpPr>
        <p:spPr>
          <a:xfrm>
            <a:off x="990600" y="2514600"/>
            <a:ext cx="4572000" cy="1200329"/>
          </a:xfrm>
          <a:prstGeom prst="rect">
            <a:avLst/>
          </a:prstGeom>
          <a:noFill/>
        </p:spPr>
        <p:txBody>
          <a:bodyPr wrap="square">
            <a:spAutoFit/>
          </a:bodyPr>
          <a:lstStyle/>
          <a:p>
            <a:r>
              <a:rPr lang="en-US" b="0" i="0" dirty="0">
                <a:solidFill>
                  <a:srgbClr val="111111"/>
                </a:solidFill>
                <a:effectLst/>
                <a:latin typeface="Helvetica Neue"/>
              </a:rPr>
              <a:t>A pipe open at both ends has a fundamental frequency of 667Hz. What is the third harmonic frequency of this tube if one end is closed?</a:t>
            </a:r>
            <a:endParaRPr lang="en-US" dirty="0"/>
          </a:p>
        </p:txBody>
      </p:sp>
    </p:spTree>
    <p:extLst>
      <p:ext uri="{BB962C8B-B14F-4D97-AF65-F5344CB8AC3E}">
        <p14:creationId xmlns:p14="http://schemas.microsoft.com/office/powerpoint/2010/main" val="3907900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CDCB1A-2D68-413E-AF20-628EDD139EDC}"/>
              </a:ext>
            </a:extLst>
          </p:cNvPr>
          <p:cNvSpPr txBox="1"/>
          <p:nvPr/>
        </p:nvSpPr>
        <p:spPr>
          <a:xfrm>
            <a:off x="1219200" y="533400"/>
            <a:ext cx="4572000" cy="923330"/>
          </a:xfrm>
          <a:prstGeom prst="rect">
            <a:avLst/>
          </a:prstGeom>
          <a:noFill/>
        </p:spPr>
        <p:txBody>
          <a:bodyPr wrap="square">
            <a:spAutoFit/>
          </a:bodyPr>
          <a:lstStyle/>
          <a:p>
            <a:pPr algn="l"/>
            <a:r>
              <a:rPr lang="en-US" b="0" i="1" dirty="0">
                <a:solidFill>
                  <a:srgbClr val="888888"/>
                </a:solidFill>
                <a:effectLst/>
                <a:latin typeface="Georgia" panose="02040502050405020303" pitchFamily="18" charset="0"/>
              </a:rPr>
              <a:t>A sinusoidal wave is described as :  y</a:t>
            </a:r>
            <a:r>
              <a:rPr lang="en-US" b="0" i="0" dirty="0">
                <a:solidFill>
                  <a:srgbClr val="111111"/>
                </a:solidFill>
                <a:effectLst/>
                <a:latin typeface="Helvetica Neue"/>
              </a:rPr>
              <a:t>(</a:t>
            </a:r>
            <a:r>
              <a:rPr lang="en-US" b="0" i="1" dirty="0">
                <a:solidFill>
                  <a:srgbClr val="888888"/>
                </a:solidFill>
                <a:effectLst/>
                <a:latin typeface="Georgia" panose="02040502050405020303" pitchFamily="18" charset="0"/>
              </a:rPr>
              <a:t>x, t</a:t>
            </a:r>
            <a:r>
              <a:rPr lang="en-US" b="0" i="0" dirty="0">
                <a:solidFill>
                  <a:srgbClr val="111111"/>
                </a:solidFill>
                <a:effectLst/>
                <a:latin typeface="Helvetica Neue"/>
              </a:rPr>
              <a:t>) = (0.100) sin (4.32 </a:t>
            </a:r>
            <a:r>
              <a:rPr lang="en-US" b="0" i="1" dirty="0">
                <a:solidFill>
                  <a:srgbClr val="888888"/>
                </a:solidFill>
                <a:effectLst/>
                <a:latin typeface="Georgia" panose="02040502050405020303" pitchFamily="18" charset="0"/>
              </a:rPr>
              <a:t>π(x/5.00</a:t>
            </a:r>
            <a:r>
              <a:rPr lang="en-US" b="0" i="0" dirty="0">
                <a:solidFill>
                  <a:srgbClr val="111111"/>
                </a:solidFill>
                <a:effectLst/>
                <a:latin typeface="Helvetica Neue"/>
              </a:rPr>
              <a:t> - </a:t>
            </a:r>
            <a:r>
              <a:rPr lang="en-US" b="0" i="1" dirty="0">
                <a:solidFill>
                  <a:srgbClr val="888888"/>
                </a:solidFill>
                <a:effectLst/>
                <a:latin typeface="Georgia" panose="02040502050405020303" pitchFamily="18" charset="0"/>
              </a:rPr>
              <a:t>t-3.00/2.00</a:t>
            </a:r>
            <a:r>
              <a:rPr lang="en-US" b="0" i="0" dirty="0">
                <a:solidFill>
                  <a:srgbClr val="111111"/>
                </a:solidFill>
                <a:effectLst/>
                <a:latin typeface="Helvetica Neue"/>
              </a:rPr>
              <a:t>),</a:t>
            </a:r>
          </a:p>
          <a:p>
            <a:pPr marL="457200" marR="0" algn="just" rtl="0">
              <a:spcBef>
                <a:spcPts val="0"/>
              </a:spcBef>
              <a:spcAft>
                <a:spcPts val="1000"/>
              </a:spcAft>
            </a:pPr>
            <a:r>
              <a:rPr lang="en-US" b="0" i="0" dirty="0">
                <a:solidFill>
                  <a:srgbClr val="111111"/>
                </a:solidFill>
                <a:effectLst/>
                <a:latin typeface="Helvetica Neue"/>
              </a:rPr>
              <a:t>What its frequency?</a:t>
            </a:r>
          </a:p>
        </p:txBody>
      </p:sp>
      <p:sp>
        <p:nvSpPr>
          <p:cNvPr id="5" name="TextBox 4">
            <a:extLst>
              <a:ext uri="{FF2B5EF4-FFF2-40B4-BE49-F238E27FC236}">
                <a16:creationId xmlns:a16="http://schemas.microsoft.com/office/drawing/2014/main" id="{2BC729D1-6C00-4D73-9827-5EDB1C1B5F95}"/>
              </a:ext>
            </a:extLst>
          </p:cNvPr>
          <p:cNvSpPr txBox="1"/>
          <p:nvPr/>
        </p:nvSpPr>
        <p:spPr>
          <a:xfrm>
            <a:off x="1371600" y="1828800"/>
            <a:ext cx="4572000" cy="646331"/>
          </a:xfrm>
          <a:prstGeom prst="rect">
            <a:avLst/>
          </a:prstGeom>
          <a:noFill/>
        </p:spPr>
        <p:txBody>
          <a:bodyPr wrap="square">
            <a:spAutoFit/>
          </a:bodyPr>
          <a:lstStyle/>
          <a:p>
            <a:r>
              <a:rPr lang="en-US" b="0" i="0" dirty="0">
                <a:solidFill>
                  <a:srgbClr val="111111"/>
                </a:solidFill>
                <a:effectLst/>
                <a:latin typeface="Helvetica Neue"/>
              </a:rPr>
              <a:t>A gas has its temperature changed from 7500 K to 300 K. The RMS speed: </a:t>
            </a:r>
            <a:endParaRPr lang="en-US" dirty="0"/>
          </a:p>
        </p:txBody>
      </p:sp>
    </p:spTree>
    <p:extLst>
      <p:ext uri="{BB962C8B-B14F-4D97-AF65-F5344CB8AC3E}">
        <p14:creationId xmlns:p14="http://schemas.microsoft.com/office/powerpoint/2010/main" val="2566255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3200400" y="1704536"/>
            <a:ext cx="1524000" cy="304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4267200" y="2819400"/>
            <a:ext cx="1676400"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itle 7"/>
          <p:cNvSpPr txBox="1">
            <a:spLocks/>
          </p:cNvSpPr>
          <p:nvPr/>
        </p:nvSpPr>
        <p:spPr>
          <a:xfrm>
            <a:off x="0" y="46038"/>
            <a:ext cx="9144000" cy="639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Adiabatic Expansion</a:t>
            </a:r>
            <a:endParaRPr lang="en-US" sz="2800" b="1" u="sng" baseline="-25000" dirty="0">
              <a:solidFill>
                <a:srgbClr val="00B0F0"/>
              </a:solidFill>
              <a:latin typeface="+mj-lt"/>
              <a:ea typeface="+mj-ea"/>
              <a:cs typeface="+mj-cs"/>
            </a:endParaRPr>
          </a:p>
        </p:txBody>
      </p:sp>
      <p:sp>
        <p:nvSpPr>
          <p:cNvPr id="14364" name="Rectangle 61"/>
          <p:cNvSpPr>
            <a:spLocks noChangeArrowheads="1"/>
          </p:cNvSpPr>
          <p:nvPr/>
        </p:nvSpPr>
        <p:spPr bwMode="auto">
          <a:xfrm>
            <a:off x="533400" y="758825"/>
            <a:ext cx="7144905" cy="307777"/>
          </a:xfrm>
          <a:prstGeom prst="rect">
            <a:avLst/>
          </a:prstGeom>
          <a:noFill/>
          <a:ln w="9525">
            <a:noFill/>
            <a:miter lim="800000"/>
            <a:headEnd/>
            <a:tailEnd/>
          </a:ln>
        </p:spPr>
        <p:txBody>
          <a:bodyPr wrap="none">
            <a:spAutoFit/>
          </a:bodyPr>
          <a:lstStyle/>
          <a:p>
            <a:r>
              <a:rPr lang="en-US" sz="1400" b="1" dirty="0">
                <a:solidFill>
                  <a:srgbClr val="FF0000"/>
                </a:solidFill>
                <a:latin typeface="Comic Sans MS" pitchFamily="66" charset="0"/>
              </a:rPr>
              <a:t>The expansion in which heat is not involved: Sudden expansion and compression</a:t>
            </a:r>
            <a:endParaRPr lang="en-US" sz="1400" b="1" dirty="0">
              <a:latin typeface="Calibri" pitchFamily="34" charset="0"/>
            </a:endParaRPr>
          </a:p>
        </p:txBody>
      </p:sp>
      <p:grpSp>
        <p:nvGrpSpPr>
          <p:cNvPr id="14365" name="Group 43"/>
          <p:cNvGrpSpPr>
            <a:grpSpLocks/>
          </p:cNvGrpSpPr>
          <p:nvPr/>
        </p:nvGrpSpPr>
        <p:grpSpPr bwMode="auto">
          <a:xfrm>
            <a:off x="228600" y="2373313"/>
            <a:ext cx="2286000" cy="2514600"/>
            <a:chOff x="5257800" y="1905000"/>
            <a:chExt cx="2286000" cy="2514600"/>
          </a:xfrm>
        </p:grpSpPr>
        <p:sp>
          <p:nvSpPr>
            <p:cNvPr id="57" name="Rectangle 56"/>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Rectangle 59"/>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3" name="Rectangle 62"/>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 name="Group 47"/>
          <p:cNvGrpSpPr>
            <a:grpSpLocks/>
          </p:cNvGrpSpPr>
          <p:nvPr/>
        </p:nvGrpSpPr>
        <p:grpSpPr bwMode="auto">
          <a:xfrm>
            <a:off x="533400" y="2525713"/>
            <a:ext cx="1676400" cy="838200"/>
            <a:chOff x="5562600" y="2057400"/>
            <a:chExt cx="1676400" cy="838200"/>
          </a:xfrm>
        </p:grpSpPr>
        <p:sp>
          <p:nvSpPr>
            <p:cNvPr id="69" name="Rectangle 68"/>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1" name="Rectangle 80"/>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82" name="Oval 81"/>
          <p:cNvSpPr/>
          <p:nvPr/>
        </p:nvSpPr>
        <p:spPr>
          <a:xfrm>
            <a:off x="1066800" y="35925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3" name="Oval 82"/>
          <p:cNvSpPr/>
          <p:nvPr/>
        </p:nvSpPr>
        <p:spPr>
          <a:xfrm>
            <a:off x="990600" y="40497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5" name="Oval 84"/>
          <p:cNvSpPr/>
          <p:nvPr/>
        </p:nvSpPr>
        <p:spPr>
          <a:xfrm>
            <a:off x="1066800" y="37449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6" name="Oval 85"/>
          <p:cNvSpPr/>
          <p:nvPr/>
        </p:nvSpPr>
        <p:spPr>
          <a:xfrm>
            <a:off x="990600" y="42021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7" name="Oval 86"/>
          <p:cNvSpPr/>
          <p:nvPr/>
        </p:nvSpPr>
        <p:spPr>
          <a:xfrm>
            <a:off x="1752600" y="37449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9" name="Oval 88"/>
          <p:cNvSpPr/>
          <p:nvPr/>
        </p:nvSpPr>
        <p:spPr>
          <a:xfrm>
            <a:off x="1676400" y="42021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0" name="Oval 89"/>
          <p:cNvSpPr/>
          <p:nvPr/>
        </p:nvSpPr>
        <p:spPr>
          <a:xfrm>
            <a:off x="1752600" y="38973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1" name="Oval 90"/>
          <p:cNvSpPr/>
          <p:nvPr/>
        </p:nvSpPr>
        <p:spPr>
          <a:xfrm>
            <a:off x="1676400" y="43545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3" name="Oval 92"/>
          <p:cNvSpPr/>
          <p:nvPr/>
        </p:nvSpPr>
        <p:spPr>
          <a:xfrm>
            <a:off x="1066800" y="33639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4" name="Oval 93"/>
          <p:cNvSpPr/>
          <p:nvPr/>
        </p:nvSpPr>
        <p:spPr>
          <a:xfrm>
            <a:off x="990600" y="38211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5" name="Oval 94"/>
          <p:cNvSpPr/>
          <p:nvPr/>
        </p:nvSpPr>
        <p:spPr>
          <a:xfrm>
            <a:off x="1066800" y="35163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6" name="Oval 95"/>
          <p:cNvSpPr/>
          <p:nvPr/>
        </p:nvSpPr>
        <p:spPr>
          <a:xfrm>
            <a:off x="990600" y="39735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7" name="Oval 96"/>
          <p:cNvSpPr/>
          <p:nvPr/>
        </p:nvSpPr>
        <p:spPr>
          <a:xfrm>
            <a:off x="1752600" y="35163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8" name="Oval 97"/>
          <p:cNvSpPr/>
          <p:nvPr/>
        </p:nvSpPr>
        <p:spPr>
          <a:xfrm>
            <a:off x="1676400" y="39735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9" name="Oval 98"/>
          <p:cNvSpPr/>
          <p:nvPr/>
        </p:nvSpPr>
        <p:spPr>
          <a:xfrm>
            <a:off x="1752600" y="36687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0" name="Oval 99"/>
          <p:cNvSpPr/>
          <p:nvPr/>
        </p:nvSpPr>
        <p:spPr>
          <a:xfrm>
            <a:off x="1676400" y="4125913"/>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8" name="Group 37"/>
          <p:cNvGrpSpPr/>
          <p:nvPr/>
        </p:nvGrpSpPr>
        <p:grpSpPr>
          <a:xfrm>
            <a:off x="2195513" y="1292225"/>
            <a:ext cx="3438525" cy="688975"/>
            <a:chOff x="2195513" y="1292225"/>
            <a:chExt cx="3438525" cy="688975"/>
          </a:xfrm>
        </p:grpSpPr>
        <p:graphicFrame>
          <p:nvGraphicFramePr>
            <p:cNvPr id="10" name="Object 3"/>
            <p:cNvGraphicFramePr>
              <a:graphicFrameLocks noChangeAspect="1"/>
            </p:cNvGraphicFramePr>
            <p:nvPr/>
          </p:nvGraphicFramePr>
          <p:xfrm>
            <a:off x="3352800" y="1682750"/>
            <a:ext cx="1295400" cy="298450"/>
          </p:xfrm>
          <a:graphic>
            <a:graphicData uri="http://schemas.openxmlformats.org/presentationml/2006/ole">
              <mc:AlternateContent xmlns:mc="http://schemas.openxmlformats.org/markup-compatibility/2006">
                <mc:Choice xmlns:v="urn:schemas-microsoft-com:vml" Requires="v">
                  <p:oleObj spid="_x0000_s15368" name="Equation" r:id="rId4" imgW="838080" imgH="203040" progId="Equation.3">
                    <p:embed/>
                  </p:oleObj>
                </mc:Choice>
                <mc:Fallback>
                  <p:oleObj name="Equation" r:id="rId4" imgW="838080" imgH="203040" progId="Equation.3">
                    <p:embed/>
                    <p:pic>
                      <p:nvPicPr>
                        <p:cNvPr id="1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1682750"/>
                          <a:ext cx="1295400" cy="298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83" name="Rectangle 55"/>
            <p:cNvSpPr>
              <a:spLocks noChangeArrowheads="1"/>
            </p:cNvSpPr>
            <p:nvPr/>
          </p:nvSpPr>
          <p:spPr bwMode="auto">
            <a:xfrm>
              <a:off x="2195513" y="1292225"/>
              <a:ext cx="3438525" cy="307975"/>
            </a:xfrm>
            <a:prstGeom prst="rect">
              <a:avLst/>
            </a:prstGeom>
            <a:noFill/>
            <a:ln w="9525">
              <a:noFill/>
              <a:miter lim="800000"/>
              <a:headEnd/>
              <a:tailEnd/>
            </a:ln>
          </p:spPr>
          <p:txBody>
            <a:bodyPr wrap="none">
              <a:spAutoFit/>
            </a:bodyPr>
            <a:lstStyle/>
            <a:p>
              <a:r>
                <a:rPr lang="en-US" sz="1400" b="1">
                  <a:solidFill>
                    <a:srgbClr val="FF0000"/>
                  </a:solidFill>
                  <a:latin typeface="Comic Sans MS" pitchFamily="66" charset="0"/>
                </a:rPr>
                <a:t>The equation of adiabatic equation is</a:t>
              </a:r>
              <a:endParaRPr lang="en-US" sz="1400" b="1">
                <a:latin typeface="Calibri" pitchFamily="34" charset="0"/>
              </a:endParaRPr>
            </a:p>
          </p:txBody>
        </p:sp>
      </p:grpSp>
      <p:grpSp>
        <p:nvGrpSpPr>
          <p:cNvPr id="39" name="Group 38"/>
          <p:cNvGrpSpPr/>
          <p:nvPr/>
        </p:nvGrpSpPr>
        <p:grpSpPr>
          <a:xfrm>
            <a:off x="2928938" y="2143125"/>
            <a:ext cx="5481637" cy="354013"/>
            <a:chOff x="2928938" y="2143125"/>
            <a:chExt cx="5481637" cy="354013"/>
          </a:xfrm>
        </p:grpSpPr>
        <p:graphicFrame>
          <p:nvGraphicFramePr>
            <p:cNvPr id="2" name="Object 20"/>
            <p:cNvGraphicFramePr>
              <a:graphicFrameLocks noChangeAspect="1"/>
            </p:cNvGraphicFramePr>
            <p:nvPr>
              <p:extLst>
                <p:ext uri="{D42A27DB-BD31-4B8C-83A1-F6EECF244321}">
                  <p14:modId xmlns:p14="http://schemas.microsoft.com/office/powerpoint/2010/main" val="4218856770"/>
                </p:ext>
              </p:extLst>
            </p:nvPr>
          </p:nvGraphicFramePr>
          <p:xfrm>
            <a:off x="2928938" y="2143125"/>
            <a:ext cx="2120900" cy="354013"/>
          </p:xfrm>
          <a:graphic>
            <a:graphicData uri="http://schemas.openxmlformats.org/presentationml/2006/ole">
              <mc:AlternateContent xmlns:mc="http://schemas.openxmlformats.org/markup-compatibility/2006">
                <mc:Choice xmlns:v="urn:schemas-microsoft-com:vml" Requires="v">
                  <p:oleObj spid="_x0000_s15369" name="Equation" r:id="rId6" imgW="1371600" imgH="241200" progId="Equation.DSMT4">
                    <p:embed/>
                  </p:oleObj>
                </mc:Choice>
                <mc:Fallback>
                  <p:oleObj name="Equation" r:id="rId6" imgW="1371600" imgH="241200" progId="Equation.DSMT4">
                    <p:embed/>
                    <p:pic>
                      <p:nvPicPr>
                        <p:cNvPr id="2" name="Object 20"/>
                        <p:cNvPicPr>
                          <a:picLocks noChangeAspect="1" noChangeArrowheads="1"/>
                        </p:cNvPicPr>
                        <p:nvPr/>
                      </p:nvPicPr>
                      <p:blipFill>
                        <a:blip r:embed="rId7"/>
                        <a:srcRect/>
                        <a:stretch>
                          <a:fillRect/>
                        </a:stretch>
                      </p:blipFill>
                      <p:spPr bwMode="auto">
                        <a:xfrm>
                          <a:off x="2928938" y="2143125"/>
                          <a:ext cx="2120900" cy="354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21"/>
            <p:cNvGraphicFramePr>
              <a:graphicFrameLocks noChangeAspect="1"/>
            </p:cNvGraphicFramePr>
            <p:nvPr>
              <p:extLst>
                <p:ext uri="{D42A27DB-BD31-4B8C-83A1-F6EECF244321}">
                  <p14:modId xmlns:p14="http://schemas.microsoft.com/office/powerpoint/2010/main" val="2154418562"/>
                </p:ext>
              </p:extLst>
            </p:nvPr>
          </p:nvGraphicFramePr>
          <p:xfrm>
            <a:off x="6154738" y="2160588"/>
            <a:ext cx="2255837" cy="336550"/>
          </p:xfrm>
          <a:graphic>
            <a:graphicData uri="http://schemas.openxmlformats.org/presentationml/2006/ole">
              <mc:AlternateContent xmlns:mc="http://schemas.openxmlformats.org/markup-compatibility/2006">
                <mc:Choice xmlns:v="urn:schemas-microsoft-com:vml" Requires="v">
                  <p:oleObj spid="_x0000_s15370" name="Equation" r:id="rId8" imgW="1460160" imgH="228600" progId="Equation.DSMT4">
                    <p:embed/>
                  </p:oleObj>
                </mc:Choice>
                <mc:Fallback>
                  <p:oleObj name="Equation" r:id="rId8" imgW="1460160" imgH="228600" progId="Equation.DSMT4">
                    <p:embed/>
                    <p:pic>
                      <p:nvPicPr>
                        <p:cNvPr id="4" name="Object 21"/>
                        <p:cNvPicPr>
                          <a:picLocks noChangeAspect="1" noChangeArrowheads="1"/>
                        </p:cNvPicPr>
                        <p:nvPr/>
                      </p:nvPicPr>
                      <p:blipFill>
                        <a:blip r:embed="rId9"/>
                        <a:srcRect/>
                        <a:stretch>
                          <a:fillRect/>
                        </a:stretch>
                      </p:blipFill>
                      <p:spPr bwMode="auto">
                        <a:xfrm>
                          <a:off x="6154738" y="2160588"/>
                          <a:ext cx="2255837" cy="336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5" name="Object 22"/>
          <p:cNvGraphicFramePr>
            <a:graphicFrameLocks noChangeAspect="1"/>
          </p:cNvGraphicFramePr>
          <p:nvPr>
            <p:extLst>
              <p:ext uri="{D42A27DB-BD31-4B8C-83A1-F6EECF244321}">
                <p14:modId xmlns:p14="http://schemas.microsoft.com/office/powerpoint/2010/main" val="2296554482"/>
              </p:ext>
            </p:extLst>
          </p:nvPr>
        </p:nvGraphicFramePr>
        <p:xfrm>
          <a:off x="4545013" y="2913063"/>
          <a:ext cx="1216025" cy="355600"/>
        </p:xfrm>
        <a:graphic>
          <a:graphicData uri="http://schemas.openxmlformats.org/presentationml/2006/ole">
            <mc:AlternateContent xmlns:mc="http://schemas.openxmlformats.org/markup-compatibility/2006">
              <mc:Choice xmlns:v="urn:schemas-microsoft-com:vml" Requires="v">
                <p:oleObj spid="_x0000_s15371" name="Equation" r:id="rId10" imgW="787320" imgH="241200" progId="Equation.DSMT4">
                  <p:embed/>
                </p:oleObj>
              </mc:Choice>
              <mc:Fallback>
                <p:oleObj name="Equation" r:id="rId10" imgW="787320" imgH="241200" progId="Equation.DSMT4">
                  <p:embed/>
                  <p:pic>
                    <p:nvPicPr>
                      <p:cNvPr id="5" name="Object 22"/>
                      <p:cNvPicPr>
                        <a:picLocks noChangeAspect="1" noChangeArrowheads="1"/>
                      </p:cNvPicPr>
                      <p:nvPr/>
                    </p:nvPicPr>
                    <p:blipFill>
                      <a:blip r:embed="rId11"/>
                      <a:srcRect/>
                      <a:stretch>
                        <a:fillRect/>
                      </a:stretch>
                    </p:blipFill>
                    <p:spPr bwMode="auto">
                      <a:xfrm>
                        <a:off x="4545013" y="2913063"/>
                        <a:ext cx="1216025"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85" name="Rectangle 71"/>
          <p:cNvSpPr>
            <a:spLocks noChangeArrowheads="1"/>
          </p:cNvSpPr>
          <p:nvPr/>
        </p:nvSpPr>
        <p:spPr bwMode="auto">
          <a:xfrm>
            <a:off x="1295400" y="5181600"/>
            <a:ext cx="4572000" cy="1200150"/>
          </a:xfrm>
          <a:prstGeom prst="rect">
            <a:avLst/>
          </a:prstGeom>
          <a:solidFill>
            <a:srgbClr val="FFFF00"/>
          </a:solidFill>
          <a:ln w="9525">
            <a:noFill/>
            <a:miter lim="800000"/>
            <a:headEnd/>
            <a:tailEnd/>
          </a:ln>
        </p:spPr>
        <p:txBody>
          <a:bodyPr>
            <a:spAutoFit/>
          </a:bodyPr>
          <a:lstStyle/>
          <a:p>
            <a:r>
              <a:rPr lang="en-US" b="1">
                <a:latin typeface="Calibri" pitchFamily="34" charset="0"/>
              </a:rPr>
              <a:t>T71-Q19.</a:t>
            </a:r>
            <a:r>
              <a:rPr lang="en-US">
                <a:latin typeface="Calibri" pitchFamily="34" charset="0"/>
              </a:rPr>
              <a:t>	An ideal monatomic gas, undergoes an adiabatic expansion to one-third of its initial pressure. Find the ratio of the final volume to the initial volume. (Ans: 1.9)</a:t>
            </a:r>
          </a:p>
        </p:txBody>
      </p:sp>
      <p:grpSp>
        <p:nvGrpSpPr>
          <p:cNvPr id="41" name="Group 40"/>
          <p:cNvGrpSpPr/>
          <p:nvPr/>
        </p:nvGrpSpPr>
        <p:grpSpPr>
          <a:xfrm>
            <a:off x="3552825" y="3581400"/>
            <a:ext cx="4124325" cy="1200150"/>
            <a:chOff x="3552825" y="3581400"/>
            <a:chExt cx="4124325" cy="1200150"/>
          </a:xfrm>
        </p:grpSpPr>
        <p:grpSp>
          <p:nvGrpSpPr>
            <p:cNvPr id="36" name="Group 35"/>
            <p:cNvGrpSpPr/>
            <p:nvPr/>
          </p:nvGrpSpPr>
          <p:grpSpPr>
            <a:xfrm>
              <a:off x="3552825" y="4427538"/>
              <a:ext cx="4124325" cy="354012"/>
              <a:chOff x="3552825" y="4427538"/>
              <a:chExt cx="4124325" cy="354012"/>
            </a:xfrm>
          </p:grpSpPr>
          <p:graphicFrame>
            <p:nvGraphicFramePr>
              <p:cNvPr id="7" name="Object 24"/>
              <p:cNvGraphicFramePr>
                <a:graphicFrameLocks noChangeAspect="1"/>
              </p:cNvGraphicFramePr>
              <p:nvPr>
                <p:extLst>
                  <p:ext uri="{D42A27DB-BD31-4B8C-83A1-F6EECF244321}">
                    <p14:modId xmlns:p14="http://schemas.microsoft.com/office/powerpoint/2010/main" val="647915495"/>
                  </p:ext>
                </p:extLst>
              </p:nvPr>
            </p:nvGraphicFramePr>
            <p:xfrm>
              <a:off x="3552825" y="4427538"/>
              <a:ext cx="1433513" cy="354012"/>
            </p:xfrm>
            <a:graphic>
              <a:graphicData uri="http://schemas.openxmlformats.org/presentationml/2006/ole">
                <mc:AlternateContent xmlns:mc="http://schemas.openxmlformats.org/markup-compatibility/2006">
                  <mc:Choice xmlns:v="urn:schemas-microsoft-com:vml" Requires="v">
                    <p:oleObj spid="_x0000_s15372" name="Equation" r:id="rId12" imgW="927000" imgH="241200" progId="Equation.DSMT4">
                      <p:embed/>
                    </p:oleObj>
                  </mc:Choice>
                  <mc:Fallback>
                    <p:oleObj name="Equation" r:id="rId12" imgW="927000" imgH="241200" progId="Equation.DSMT4">
                      <p:embed/>
                      <p:pic>
                        <p:nvPicPr>
                          <p:cNvPr id="7" name="Object 24"/>
                          <p:cNvPicPr>
                            <a:picLocks noChangeAspect="1" noChangeArrowheads="1"/>
                          </p:cNvPicPr>
                          <p:nvPr/>
                        </p:nvPicPr>
                        <p:blipFill>
                          <a:blip r:embed="rId13"/>
                          <a:srcRect/>
                          <a:stretch>
                            <a:fillRect/>
                          </a:stretch>
                        </p:blipFill>
                        <p:spPr bwMode="auto">
                          <a:xfrm>
                            <a:off x="3552825" y="4427538"/>
                            <a:ext cx="1433513"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24"/>
              <p:cNvGraphicFramePr>
                <a:graphicFrameLocks noChangeAspect="1"/>
              </p:cNvGraphicFramePr>
              <p:nvPr>
                <p:extLst>
                  <p:ext uri="{D42A27DB-BD31-4B8C-83A1-F6EECF244321}">
                    <p14:modId xmlns:p14="http://schemas.microsoft.com/office/powerpoint/2010/main" val="1987086656"/>
                  </p:ext>
                </p:extLst>
              </p:nvPr>
            </p:nvGraphicFramePr>
            <p:xfrm>
              <a:off x="6069013" y="4427538"/>
              <a:ext cx="1608137" cy="354012"/>
            </p:xfrm>
            <a:graphic>
              <a:graphicData uri="http://schemas.openxmlformats.org/presentationml/2006/ole">
                <mc:AlternateContent xmlns:mc="http://schemas.openxmlformats.org/markup-compatibility/2006">
                  <mc:Choice xmlns:v="urn:schemas-microsoft-com:vml" Requires="v">
                    <p:oleObj spid="_x0000_s15373" name="Equation" r:id="rId14" imgW="1041120" imgH="241200" progId="Equation.DSMT4">
                      <p:embed/>
                    </p:oleObj>
                  </mc:Choice>
                  <mc:Fallback>
                    <p:oleObj name="Equation" r:id="rId14" imgW="1041120" imgH="241200" progId="Equation.DSMT4">
                      <p:embed/>
                      <p:pic>
                        <p:nvPicPr>
                          <p:cNvPr id="6" name="Object 24"/>
                          <p:cNvPicPr>
                            <a:picLocks noChangeAspect="1" noChangeArrowheads="1"/>
                          </p:cNvPicPr>
                          <p:nvPr/>
                        </p:nvPicPr>
                        <p:blipFill>
                          <a:blip r:embed="rId15"/>
                          <a:srcRect/>
                          <a:stretch>
                            <a:fillRect/>
                          </a:stretch>
                        </p:blipFill>
                        <p:spPr bwMode="auto">
                          <a:xfrm>
                            <a:off x="6069013" y="4427538"/>
                            <a:ext cx="1608137"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37" name="Down Arrow 36"/>
            <p:cNvSpPr/>
            <p:nvPr/>
          </p:nvSpPr>
          <p:spPr>
            <a:xfrm>
              <a:off x="5029200" y="3581400"/>
              <a:ext cx="6096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grpId="0" nodeType="clickEffect">
                                  <p:stCondLst>
                                    <p:cond delay="0"/>
                                  </p:stCondLst>
                                  <p:childTnLst>
                                    <p:animMotion origin="layout" path="M 0.00521 -0.00485 L 0.11511 -0.003 L 0.05591 0.13599 L -0.05955 0.08164 L 0.01094 -0.03677 L 0.1165 0.07031 L 0.0066 0.00833 " pathEditMode="relative" ptsTypes="AAAAAAA">
                                      <p:cBhvr>
                                        <p:cTn id="6" dur="3000" fill="hold"/>
                                        <p:tgtEl>
                                          <p:spTgt spid="82"/>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8" dur="3000" fill="hold"/>
                                        <p:tgtEl>
                                          <p:spTgt spid="83"/>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10" dur="3000" fill="hold"/>
                                        <p:tgtEl>
                                          <p:spTgt spid="85"/>
                                        </p:tgtEl>
                                        <p:attrNameLst>
                                          <p:attrName>ppt_x</p:attrName>
                                          <p:attrName>ppt_y</p:attrName>
                                        </p:attrNameLst>
                                      </p:cBhvr>
                                      <p:rCtr x="8" y="62"/>
                                    </p:animMotion>
                                  </p:childTnLst>
                                </p:cTn>
                              </p:par>
                              <p:par>
                                <p:cTn id="1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12" dur="3000" fill="hold"/>
                                        <p:tgtEl>
                                          <p:spTgt spid="86"/>
                                        </p:tgtEl>
                                        <p:attrNameLst>
                                          <p:attrName>ppt_x</p:attrName>
                                          <p:attrName>ppt_y</p:attrName>
                                        </p:attrNameLst>
                                      </p:cBhvr>
                                      <p:rCtr x="28" y="15"/>
                                    </p:animMotion>
                                  </p:childTnLst>
                                </p:cTn>
                              </p:par>
                              <p:par>
                                <p:cTn id="1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14" dur="5000" fill="hold"/>
                                        <p:tgtEl>
                                          <p:spTgt spid="87"/>
                                        </p:tgtEl>
                                        <p:attrNameLst>
                                          <p:attrName>ppt_x</p:attrName>
                                          <p:attrName>ppt_y</p:attrName>
                                        </p:attrNameLst>
                                      </p:cBhvr>
                                      <p:rCtr x="-1" y="62"/>
                                    </p:animMotion>
                                  </p:childTnLst>
                                </p:cTn>
                              </p:par>
                              <p:par>
                                <p:cTn id="1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16" dur="5000" fill="hold"/>
                                        <p:tgtEl>
                                          <p:spTgt spid="89"/>
                                        </p:tgtEl>
                                        <p:attrNameLst>
                                          <p:attrName>ppt_x</p:attrName>
                                          <p:attrName>ppt_y</p:attrName>
                                        </p:attrNameLst>
                                      </p:cBhvr>
                                      <p:rCtr x="29" y="5"/>
                                    </p:animMotion>
                                  </p:childTnLst>
                                </p:cTn>
                              </p:par>
                              <p:par>
                                <p:cTn id="1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18" dur="5000" fill="hold"/>
                                        <p:tgtEl>
                                          <p:spTgt spid="90"/>
                                        </p:tgtEl>
                                        <p:attrNameLst>
                                          <p:attrName>ppt_x</p:attrName>
                                          <p:attrName>ppt_y</p:attrName>
                                        </p:attrNameLst>
                                      </p:cBhvr>
                                      <p:rCtr x="-6" y="62"/>
                                    </p:animMotion>
                                  </p:childTnLst>
                                </p:cTn>
                              </p:par>
                              <p:par>
                                <p:cTn id="1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20" dur="5000" fill="hold"/>
                                        <p:tgtEl>
                                          <p:spTgt spid="91"/>
                                        </p:tgtEl>
                                        <p:attrNameLst>
                                          <p:attrName>ppt_x</p:attrName>
                                          <p:attrName>ppt_y</p:attrName>
                                        </p:attrNameLst>
                                      </p:cBhvr>
                                      <p:rCtr x="31" y="16"/>
                                    </p:animMotion>
                                  </p:childTnLst>
                                </p:cTn>
                              </p:par>
                              <p:par>
                                <p:cTn id="21" presetID="64" presetClass="path" presetSubtype="0" accel="50000" decel="50000" fill="hold" nodeType="withEffect">
                                  <p:stCondLst>
                                    <p:cond delay="0"/>
                                  </p:stCondLst>
                                  <p:childTnLst>
                                    <p:animMotion origin="layout" path="M 0 2.94172E-6 L 0 -0.11656 " pathEditMode="relative" rAng="0" ptsTypes="AA">
                                      <p:cBhvr>
                                        <p:cTn id="22" dur="100" fill="hold"/>
                                        <p:tgtEl>
                                          <p:spTgt spid="3"/>
                                        </p:tgtEl>
                                        <p:attrNameLst>
                                          <p:attrName>ppt_x</p:attrName>
                                          <p:attrName>ppt_y</p:attrName>
                                        </p:attrNameLst>
                                      </p:cBhvr>
                                      <p:rCtr x="0" y="-58"/>
                                    </p:animMotion>
                                  </p:childTnLst>
                                </p:cTn>
                              </p:par>
                            </p:childTnLst>
                          </p:cTn>
                        </p:par>
                        <p:par>
                          <p:cTn id="23" fill="hold">
                            <p:stCondLst>
                              <p:cond delay="5000"/>
                            </p:stCondLst>
                            <p:childTnLst>
                              <p:par>
                                <p:cTn id="24" presetID="1" presetClass="exit" presetSubtype="0" fill="hold" nodeType="afterEffect">
                                  <p:stCondLst>
                                    <p:cond delay="0"/>
                                  </p:stCondLst>
                                  <p:childTnLst>
                                    <p:set>
                                      <p:cBhvr>
                                        <p:cTn id="25" dur="1" fill="hold">
                                          <p:stCondLst>
                                            <p:cond delay="0"/>
                                          </p:stCondLst>
                                        </p:cTn>
                                        <p:tgtEl>
                                          <p:spTgt spid="82"/>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83"/>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85"/>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86"/>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87"/>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89"/>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90"/>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91"/>
                                        </p:tgtEl>
                                        <p:attrNameLst>
                                          <p:attrName>style.visibility</p:attrName>
                                        </p:attrNameLst>
                                      </p:cBhvr>
                                      <p:to>
                                        <p:strVal val="hidden"/>
                                      </p:to>
                                    </p:set>
                                  </p:childTnLst>
                                </p:cTn>
                              </p:par>
                              <p:par>
                                <p:cTn id="40" presetID="1" presetClass="entr" presetSubtype="0" fill="hold" grpId="0" nodeType="withEffect">
                                  <p:stCondLst>
                                    <p:cond delay="0"/>
                                  </p:stCondLst>
                                  <p:childTnLst>
                                    <p:set>
                                      <p:cBhvr>
                                        <p:cTn id="41" dur="1" fill="hold">
                                          <p:stCondLst>
                                            <p:cond delay="0"/>
                                          </p:stCondLst>
                                        </p:cTn>
                                        <p:tgtEl>
                                          <p:spTgt spid="93"/>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9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95"/>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96"/>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97"/>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98"/>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99"/>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100"/>
                                        </p:tgtEl>
                                        <p:attrNameLst>
                                          <p:attrName>style.visibility</p:attrName>
                                        </p:attrNameLst>
                                      </p:cBhvr>
                                      <p:to>
                                        <p:strVal val="visible"/>
                                      </p:to>
                                    </p:set>
                                  </p:childTnLst>
                                </p:cTn>
                              </p:par>
                              <p:par>
                                <p:cTn id="56" presetID="0" presetClass="path" presetSubtype="0" repeatCount="indefinite" fill="hold" grpId="1" nodeType="withEffect">
                                  <p:stCondLst>
                                    <p:cond delay="0"/>
                                  </p:stCondLst>
                                  <p:childTnLst>
                                    <p:animMotion origin="layout" path="M 0 0 L 0.05538 -0.12095 L 0.11076 -0.02659 L 0.06614 0.16397 L 0 0 Z " pathEditMode="relative" ptsTypes="AAAAA">
                                      <p:cBhvr>
                                        <p:cTn id="57" dur="3000" fill="hold"/>
                                        <p:tgtEl>
                                          <p:spTgt spid="93"/>
                                        </p:tgtEl>
                                        <p:attrNameLst>
                                          <p:attrName>ppt_x</p:attrName>
                                          <p:attrName>ppt_y</p:attrName>
                                        </p:attrNameLst>
                                      </p:cBhvr>
                                    </p:animMotion>
                                  </p:childTnLst>
                                </p:cTn>
                              </p:par>
                              <p:par>
                                <p:cTn id="58" presetID="0" presetClass="path" presetSubtype="0" repeatCount="indefinite" fill="hold" grpId="1" nodeType="withEffect">
                                  <p:stCondLst>
                                    <p:cond delay="0"/>
                                  </p:stCondLst>
                                  <p:childTnLst>
                                    <p:animMotion origin="layout" path="M -3.33333E-6 0.00833 L -0.0908 0.15981 L -0.13246 0.01457 C -0.13402 0.0118 -0.1368 0.00972 -0.13698 0.00625 C -0.13767 -0.00693 -0.13767 -0.00878 -0.12621 -0.03052 L -0.06319 -0.12881 L 0.0415 -0.08186 L -3.33333E-6 0.00833 Z " pathEditMode="relative" rAng="0" ptsTypes="AAffAAAA">
                                      <p:cBhvr>
                                        <p:cTn id="59" dur="3000" fill="hold"/>
                                        <p:tgtEl>
                                          <p:spTgt spid="97"/>
                                        </p:tgtEl>
                                        <p:attrNameLst>
                                          <p:attrName>ppt_x</p:attrName>
                                          <p:attrName>ppt_y</p:attrName>
                                        </p:attrNameLst>
                                      </p:cBhvr>
                                      <p:rCtr x="-48" y="7"/>
                                    </p:animMotion>
                                  </p:childTnLst>
                                </p:cTn>
                              </p:par>
                              <p:par>
                                <p:cTn id="60" presetID="0" presetClass="path" presetSubtype="0" repeatCount="indefinite" fill="hold" grpId="1" nodeType="withEffect">
                                  <p:stCondLst>
                                    <p:cond delay="0"/>
                                  </p:stCondLst>
                                  <p:childTnLst>
                                    <p:animMotion origin="layout" path="M -3.33333E-6 0.01041 L 0.10313 -0.13066 L 0.11858 -0.10014 L -0.05833 -0.05712 L -0.04913 0.15172 L -3.33333E-6 0.01041 Z " pathEditMode="relative" rAng="0" ptsTypes="AAAAAA">
                                      <p:cBhvr>
                                        <p:cTn id="61" dur="3000" fill="hold"/>
                                        <p:tgtEl>
                                          <p:spTgt spid="95"/>
                                        </p:tgtEl>
                                        <p:attrNameLst>
                                          <p:attrName>ppt_x</p:attrName>
                                          <p:attrName>ppt_y</p:attrName>
                                        </p:attrNameLst>
                                      </p:cBhvr>
                                      <p:rCtr x="30" y="0"/>
                                    </p:animMotion>
                                  </p:childTnLst>
                                </p:cTn>
                              </p:par>
                              <p:par>
                                <p:cTn id="62" presetID="0" presetClass="path" presetSubtype="0" repeatCount="indefinite" fill="hold" grpId="1" nodeType="withEffect">
                                  <p:stCondLst>
                                    <p:cond delay="0"/>
                                  </p:stCondLst>
                                  <p:childTnLst>
                                    <p:animMotion origin="layout" path="M 1.11022E-16 0.02497 L 0.12465 -0.04047 L 0.03385 -0.16744 L -0.05694 -0.108 L 1.11022E-16 0.02497 Z " pathEditMode="relative" rAng="0" ptsTypes="AAAAA">
                                      <p:cBhvr>
                                        <p:cTn id="63" dur="3000" fill="hold"/>
                                        <p:tgtEl>
                                          <p:spTgt spid="94"/>
                                        </p:tgtEl>
                                        <p:attrNameLst>
                                          <p:attrName>ppt_x</p:attrName>
                                          <p:attrName>ppt_y</p:attrName>
                                        </p:attrNameLst>
                                      </p:cBhvr>
                                      <p:rCtr x="34" y="-96"/>
                                    </p:animMotion>
                                  </p:childTnLst>
                                </p:cTn>
                              </p:par>
                              <p:par>
                                <p:cTn id="64" presetID="0" presetClass="path" presetSubtype="0" repeatCount="indefinite" fill="hold" grpId="1" nodeType="withEffect">
                                  <p:stCondLst>
                                    <p:cond delay="0"/>
                                  </p:stCondLst>
                                  <p:childTnLst>
                                    <p:animMotion origin="layout" path="M 1.11022E-16 0.01619 L 0.02378 0.07215 L 0.12153 -0.00925 L 0.08281 -0.1834 L -0.05451 -0.08835 L -0.00434 0.00532 " pathEditMode="relative" rAng="0" ptsTypes="AAAAAA">
                                      <p:cBhvr>
                                        <p:cTn id="65" dur="3000" fill="hold"/>
                                        <p:tgtEl>
                                          <p:spTgt spid="96"/>
                                        </p:tgtEl>
                                        <p:attrNameLst>
                                          <p:attrName>ppt_x</p:attrName>
                                          <p:attrName>ppt_y</p:attrName>
                                        </p:attrNameLst>
                                      </p:cBhvr>
                                      <p:rCtr x="34" y="-72"/>
                                    </p:animMotion>
                                  </p:childTnLst>
                                </p:cTn>
                              </p:par>
                              <p:par>
                                <p:cTn id="66" presetID="0" presetClass="path" presetSubtype="0" repeatCount="indefinite" fill="hold" grpId="1" nodeType="withEffect">
                                  <p:stCondLst>
                                    <p:cond delay="0"/>
                                  </p:stCondLst>
                                  <p:childTnLst>
                                    <p:animMotion origin="layout" path="M 0 0.02474 L 0.04705 0.04995 L -0.13177 0.0444 L 0.04774 -0.10754 L -0.10781 -0.18918 L -0.13247 -0.10477 L 0 0.02474 Z " pathEditMode="relative" rAng="0" ptsTypes="AAAAAAA">
                                      <p:cBhvr>
                                        <p:cTn id="67" dur="3000" fill="hold"/>
                                        <p:tgtEl>
                                          <p:spTgt spid="98"/>
                                        </p:tgtEl>
                                        <p:attrNameLst>
                                          <p:attrName>ppt_x</p:attrName>
                                          <p:attrName>ppt_y</p:attrName>
                                        </p:attrNameLst>
                                      </p:cBhvr>
                                      <p:rCtr x="-42" y="-94"/>
                                    </p:animMotion>
                                  </p:childTnLst>
                                </p:cTn>
                              </p:par>
                              <p:par>
                                <p:cTn id="68" presetID="0" presetClass="path" presetSubtype="0" repeatCount="indefinite" fill="hold" grpId="1" nodeType="withEffect">
                                  <p:stCondLst>
                                    <p:cond delay="0"/>
                                  </p:stCondLst>
                                  <p:childTnLst>
                                    <p:animMotion origin="layout" path="M 0 0 L 0 0.04861 L 0.0007 -0.23958 L 0 -0.00671 " pathEditMode="relative" ptsTypes="AAAA">
                                      <p:cBhvr>
                                        <p:cTn id="69" dur="3000" fill="hold"/>
                                        <p:tgtEl>
                                          <p:spTgt spid="100"/>
                                        </p:tgtEl>
                                        <p:attrNameLst>
                                          <p:attrName>ppt_x</p:attrName>
                                          <p:attrName>ppt_y</p:attrName>
                                        </p:attrNameLst>
                                      </p:cBhvr>
                                    </p:animMotion>
                                  </p:childTnLst>
                                </p:cTn>
                              </p:par>
                              <p:par>
                                <p:cTn id="70" presetID="0" presetClass="path" presetSubtype="0" repeatCount="indefinite" fill="hold" grpId="1" nodeType="withEffect">
                                  <p:stCondLst>
                                    <p:cond delay="0"/>
                                  </p:stCondLst>
                                  <p:childTnLst>
                                    <p:animMotion origin="layout" path="M -3.33333E-6 0.01457 L 0.04028 0.00901 L 0.01493 -0.15519 L -0.14288 0.02405 L -0.04427 0.13182 L -3.33333E-6 0.01457 Z " pathEditMode="relative" rAng="0" ptsTypes="AAAAAA">
                                      <p:cBhvr>
                                        <p:cTn id="71" dur="3000" fill="hold"/>
                                        <p:tgtEl>
                                          <p:spTgt spid="99"/>
                                        </p:tgtEl>
                                        <p:attrNameLst>
                                          <p:attrName>ppt_x</p:attrName>
                                          <p:attrName>ppt_y</p:attrName>
                                        </p:attrNameLst>
                                      </p:cBhvr>
                                      <p:rCtr x="-51" y="-26"/>
                                    </p:animMotion>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nodeType="clickEffect">
                                  <p:stCondLst>
                                    <p:cond delay="0"/>
                                  </p:stCondLst>
                                  <p:childTnLst>
                                    <p:set>
                                      <p:cBhvr>
                                        <p:cTn id="75" dur="1" fill="hold">
                                          <p:stCondLst>
                                            <p:cond delay="0"/>
                                          </p:stCondLst>
                                        </p:cTn>
                                        <p:tgtEl>
                                          <p:spTgt spid="38"/>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40"/>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39"/>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nodeType="clickEffect">
                                  <p:stCondLst>
                                    <p:cond delay="0"/>
                                  </p:stCondLst>
                                  <p:childTnLst>
                                    <p:set>
                                      <p:cBhvr>
                                        <p:cTn id="87" dur="1" fill="hold">
                                          <p:stCondLst>
                                            <p:cond delay="0"/>
                                          </p:stCondLst>
                                        </p:cTn>
                                        <p:tgtEl>
                                          <p:spTgt spid="5"/>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64"/>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22" presetClass="entr" presetSubtype="1" fill="hold" nodeType="clickEffect">
                                  <p:stCondLst>
                                    <p:cond delay="0"/>
                                  </p:stCondLst>
                                  <p:childTnLst>
                                    <p:set>
                                      <p:cBhvr>
                                        <p:cTn id="95" dur="1" fill="hold">
                                          <p:stCondLst>
                                            <p:cond delay="0"/>
                                          </p:stCondLst>
                                        </p:cTn>
                                        <p:tgtEl>
                                          <p:spTgt spid="41"/>
                                        </p:tgtEl>
                                        <p:attrNameLst>
                                          <p:attrName>style.visibility</p:attrName>
                                        </p:attrNameLst>
                                      </p:cBhvr>
                                      <p:to>
                                        <p:strVal val="visible"/>
                                      </p:to>
                                    </p:set>
                                    <p:animEffect transition="in" filter="wipe(up)">
                                      <p:cBhvr>
                                        <p:cTn id="96" dur="500"/>
                                        <p:tgtEl>
                                          <p:spTgt spid="41"/>
                                        </p:tgtEl>
                                      </p:cBhvr>
                                    </p:animEffec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43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64" grpId="0" animBg="1"/>
      <p:bldP spid="82" grpId="0" animBg="1"/>
      <p:bldP spid="83" grpId="0" animBg="1"/>
      <p:bldP spid="85" grpId="0" animBg="1"/>
      <p:bldP spid="86" grpId="0" animBg="1"/>
      <p:bldP spid="87" grpId="0" animBg="1"/>
      <p:bldP spid="89" grpId="0" animBg="1"/>
      <p:bldP spid="90" grpId="0" animBg="1"/>
      <p:bldP spid="91" grpId="0"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438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0" y="46038"/>
            <a:ext cx="9144000" cy="639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Free Expansion</a:t>
            </a:r>
            <a:endParaRPr lang="en-US" sz="2800" b="1" u="sng" baseline="-25000" dirty="0">
              <a:solidFill>
                <a:srgbClr val="00B0F0"/>
              </a:solidFill>
              <a:latin typeface="+mj-lt"/>
              <a:ea typeface="+mj-ea"/>
              <a:cs typeface="+mj-cs"/>
            </a:endParaRPr>
          </a:p>
        </p:txBody>
      </p:sp>
      <p:sp>
        <p:nvSpPr>
          <p:cNvPr id="16409" name="Rectangle 61"/>
          <p:cNvSpPr>
            <a:spLocks noChangeArrowheads="1"/>
          </p:cNvSpPr>
          <p:nvPr/>
        </p:nvSpPr>
        <p:spPr bwMode="auto">
          <a:xfrm>
            <a:off x="2043113" y="758825"/>
            <a:ext cx="4713287" cy="307975"/>
          </a:xfrm>
          <a:prstGeom prst="rect">
            <a:avLst/>
          </a:prstGeom>
          <a:noFill/>
          <a:ln w="9525">
            <a:noFill/>
            <a:miter lim="800000"/>
            <a:headEnd/>
            <a:tailEnd/>
          </a:ln>
        </p:spPr>
        <p:txBody>
          <a:bodyPr wrap="none">
            <a:spAutoFit/>
          </a:bodyPr>
          <a:lstStyle/>
          <a:p>
            <a:r>
              <a:rPr lang="en-US" sz="1400" b="1">
                <a:solidFill>
                  <a:srgbClr val="FF0000"/>
                </a:solidFill>
                <a:latin typeface="Comic Sans MS" pitchFamily="66" charset="0"/>
              </a:rPr>
              <a:t>The expansion in which </a:t>
            </a:r>
            <a:r>
              <a:rPr lang="en-US" sz="1400" b="1">
                <a:solidFill>
                  <a:srgbClr val="FF0000"/>
                </a:solidFill>
                <a:latin typeface="Calibri" pitchFamily="34" charset="0"/>
              </a:rPr>
              <a:t>change in internal energy is zero.</a:t>
            </a:r>
            <a:endParaRPr lang="en-US" sz="1400" b="1">
              <a:latin typeface="Calibri" pitchFamily="34" charset="0"/>
            </a:endParaRPr>
          </a:p>
        </p:txBody>
      </p:sp>
      <p:graphicFrame>
        <p:nvGraphicFramePr>
          <p:cNvPr id="20" name="Object 27"/>
          <p:cNvGraphicFramePr>
            <a:graphicFrameLocks noChangeAspect="1"/>
          </p:cNvGraphicFramePr>
          <p:nvPr>
            <p:extLst>
              <p:ext uri="{D42A27DB-BD31-4B8C-83A1-F6EECF244321}">
                <p14:modId xmlns:p14="http://schemas.microsoft.com/office/powerpoint/2010/main" val="3331009576"/>
              </p:ext>
            </p:extLst>
          </p:nvPr>
        </p:nvGraphicFramePr>
        <p:xfrm>
          <a:off x="3741738" y="1524000"/>
          <a:ext cx="2689225" cy="914400"/>
        </p:xfrm>
        <a:graphic>
          <a:graphicData uri="http://schemas.openxmlformats.org/presentationml/2006/ole">
            <mc:AlternateContent xmlns:mc="http://schemas.openxmlformats.org/markup-compatibility/2006">
              <mc:Choice xmlns:v="urn:schemas-microsoft-com:vml" Requires="v">
                <p:oleObj spid="_x0000_s16390" name="Equation" r:id="rId4" imgW="1104840" imgH="393480" progId="Equation.DSMT4">
                  <p:embed/>
                </p:oleObj>
              </mc:Choice>
              <mc:Fallback>
                <p:oleObj name="Equation" r:id="rId4" imgW="1104840" imgH="393480" progId="Equation.DSMT4">
                  <p:embed/>
                  <p:pic>
                    <p:nvPicPr>
                      <p:cNvPr id="20" name="Object 27"/>
                      <p:cNvPicPr>
                        <a:picLocks noChangeAspect="1" noChangeArrowheads="1"/>
                      </p:cNvPicPr>
                      <p:nvPr/>
                    </p:nvPicPr>
                    <p:blipFill>
                      <a:blip r:embed="rId5"/>
                      <a:srcRect/>
                      <a:stretch>
                        <a:fillRect/>
                      </a:stretch>
                    </p:blipFill>
                    <p:spPr bwMode="auto">
                      <a:xfrm>
                        <a:off x="3741738" y="1524000"/>
                        <a:ext cx="2689225" cy="914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8"/>
          <p:cNvGraphicFramePr>
            <a:graphicFrameLocks noChangeAspect="1"/>
          </p:cNvGraphicFramePr>
          <p:nvPr/>
        </p:nvGraphicFramePr>
        <p:xfrm>
          <a:off x="4572000" y="2514600"/>
          <a:ext cx="1143000" cy="412750"/>
        </p:xfrm>
        <a:graphic>
          <a:graphicData uri="http://schemas.openxmlformats.org/presentationml/2006/ole">
            <mc:AlternateContent xmlns:mc="http://schemas.openxmlformats.org/markup-compatibility/2006">
              <mc:Choice xmlns:v="urn:schemas-microsoft-com:vml" Requires="v">
                <p:oleObj spid="_x0000_s16391" name="Equation" r:id="rId6" imgW="469800" imgH="177480" progId="Equation.3">
                  <p:embed/>
                </p:oleObj>
              </mc:Choice>
              <mc:Fallback>
                <p:oleObj name="Equation" r:id="rId6" imgW="469800" imgH="177480" progId="Equation.3">
                  <p:embed/>
                  <p:pic>
                    <p:nvPicPr>
                      <p:cNvPr id="21" name="Object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2514600"/>
                        <a:ext cx="1143000" cy="412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9"/>
          <p:cNvGraphicFramePr>
            <a:graphicFrameLocks noChangeAspect="1"/>
          </p:cNvGraphicFramePr>
          <p:nvPr>
            <p:extLst>
              <p:ext uri="{D42A27DB-BD31-4B8C-83A1-F6EECF244321}">
                <p14:modId xmlns:p14="http://schemas.microsoft.com/office/powerpoint/2010/main" val="886236555"/>
              </p:ext>
            </p:extLst>
          </p:nvPr>
        </p:nvGraphicFramePr>
        <p:xfrm>
          <a:off x="4479925" y="3141663"/>
          <a:ext cx="1019175" cy="531812"/>
        </p:xfrm>
        <a:graphic>
          <a:graphicData uri="http://schemas.openxmlformats.org/presentationml/2006/ole">
            <mc:AlternateContent xmlns:mc="http://schemas.openxmlformats.org/markup-compatibility/2006">
              <mc:Choice xmlns:v="urn:schemas-microsoft-com:vml" Requires="v">
                <p:oleObj spid="_x0000_s16392" name="Equation" r:id="rId8" imgW="419040" imgH="228600" progId="Equation.DSMT4">
                  <p:embed/>
                </p:oleObj>
              </mc:Choice>
              <mc:Fallback>
                <p:oleObj name="Equation" r:id="rId8" imgW="419040" imgH="228600" progId="Equation.DSMT4">
                  <p:embed/>
                  <p:pic>
                    <p:nvPicPr>
                      <p:cNvPr id="22" name="Object 29"/>
                      <p:cNvPicPr>
                        <a:picLocks noChangeAspect="1" noChangeArrowheads="1"/>
                      </p:cNvPicPr>
                      <p:nvPr/>
                    </p:nvPicPr>
                    <p:blipFill>
                      <a:blip r:embed="rId9"/>
                      <a:srcRect/>
                      <a:stretch>
                        <a:fillRect/>
                      </a:stretch>
                    </p:blipFill>
                    <p:spPr bwMode="auto">
                      <a:xfrm>
                        <a:off x="4479925" y="3141663"/>
                        <a:ext cx="1019175" cy="531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30"/>
          <p:cNvGraphicFramePr>
            <a:graphicFrameLocks noChangeAspect="1"/>
          </p:cNvGraphicFramePr>
          <p:nvPr>
            <p:extLst>
              <p:ext uri="{D42A27DB-BD31-4B8C-83A1-F6EECF244321}">
                <p14:modId xmlns:p14="http://schemas.microsoft.com/office/powerpoint/2010/main" val="3407546264"/>
              </p:ext>
            </p:extLst>
          </p:nvPr>
        </p:nvGraphicFramePr>
        <p:xfrm>
          <a:off x="3989388" y="3900488"/>
          <a:ext cx="1636712" cy="531812"/>
        </p:xfrm>
        <a:graphic>
          <a:graphicData uri="http://schemas.openxmlformats.org/presentationml/2006/ole">
            <mc:AlternateContent xmlns:mc="http://schemas.openxmlformats.org/markup-compatibility/2006">
              <mc:Choice xmlns:v="urn:schemas-microsoft-com:vml" Requires="v">
                <p:oleObj spid="_x0000_s16393" name="Equation" r:id="rId10" imgW="672840" imgH="228600" progId="Equation.DSMT4">
                  <p:embed/>
                </p:oleObj>
              </mc:Choice>
              <mc:Fallback>
                <p:oleObj name="Equation" r:id="rId10" imgW="672840" imgH="228600" progId="Equation.DSMT4">
                  <p:embed/>
                  <p:pic>
                    <p:nvPicPr>
                      <p:cNvPr id="23" name="Object 30"/>
                      <p:cNvPicPr>
                        <a:picLocks noChangeAspect="1" noChangeArrowheads="1"/>
                      </p:cNvPicPr>
                      <p:nvPr/>
                    </p:nvPicPr>
                    <p:blipFill>
                      <a:blip r:embed="rId11"/>
                      <a:srcRect/>
                      <a:stretch>
                        <a:fillRect/>
                      </a:stretch>
                    </p:blipFill>
                    <p:spPr bwMode="auto">
                      <a:xfrm>
                        <a:off x="3989388" y="3900488"/>
                        <a:ext cx="1636712" cy="531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6411" name="Picture 7" descr="F18_16"/>
          <p:cNvPicPr>
            <a:picLocks noChangeAspect="1" noChangeArrowheads="1"/>
          </p:cNvPicPr>
          <p:nvPr/>
        </p:nvPicPr>
        <p:blipFill>
          <a:blip r:embed="rId12" cstate="print"/>
          <a:srcRect/>
          <a:stretch>
            <a:fillRect/>
          </a:stretch>
        </p:blipFill>
        <p:spPr bwMode="auto">
          <a:xfrm>
            <a:off x="363538" y="1752600"/>
            <a:ext cx="2760662" cy="2795588"/>
          </a:xfrm>
          <a:prstGeom prst="rect">
            <a:avLst/>
          </a:prstGeom>
          <a:noFill/>
          <a:ln w="9525">
            <a:noFill/>
            <a:miter lim="800000"/>
            <a:headEnd/>
            <a:tailEnd/>
          </a:ln>
        </p:spPr>
      </p:pic>
      <p:sp>
        <p:nvSpPr>
          <p:cNvPr id="16412" name="Rectangle 67"/>
          <p:cNvSpPr>
            <a:spLocks noChangeArrowheads="1"/>
          </p:cNvSpPr>
          <p:nvPr/>
        </p:nvSpPr>
        <p:spPr bwMode="auto">
          <a:xfrm>
            <a:off x="914400" y="4876800"/>
            <a:ext cx="4572000" cy="1477963"/>
          </a:xfrm>
          <a:prstGeom prst="rect">
            <a:avLst/>
          </a:prstGeom>
          <a:solidFill>
            <a:srgbClr val="FFFF00"/>
          </a:solidFill>
          <a:ln w="9525">
            <a:noFill/>
            <a:miter lim="800000"/>
            <a:headEnd/>
            <a:tailEnd/>
          </a:ln>
        </p:spPr>
        <p:txBody>
          <a:bodyPr>
            <a:spAutoFit/>
          </a:bodyPr>
          <a:lstStyle/>
          <a:p>
            <a:r>
              <a:rPr lang="en-US" b="1">
                <a:latin typeface="Calibri" pitchFamily="34" charset="0"/>
              </a:rPr>
              <a:t>T61-Q15. </a:t>
            </a:r>
            <a:r>
              <a:rPr lang="en-US">
                <a:latin typeface="Calibri" pitchFamily="34" charset="0"/>
              </a:rPr>
              <a:t>6 moles of an ideal gas are kept at a constant temperature of 60 .0 </a:t>
            </a:r>
            <a:r>
              <a:rPr lang="en-US" baseline="30000">
                <a:latin typeface="Calibri" pitchFamily="34" charset="0"/>
              </a:rPr>
              <a:t>o</a:t>
            </a:r>
            <a:r>
              <a:rPr lang="en-US">
                <a:latin typeface="Calibri" pitchFamily="34" charset="0"/>
              </a:rPr>
              <a:t>C while the pressure of the gas is increased from 1.00 atm to 4.00 atm. Find the heat involved during this process. (Ans: -23 kJ)</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0" y="46038"/>
            <a:ext cx="9144000" cy="639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Summary Slide</a:t>
            </a:r>
            <a:endParaRPr lang="en-US" sz="2800" b="1" u="sng" baseline="-25000" dirty="0">
              <a:solidFill>
                <a:srgbClr val="00B0F0"/>
              </a:solidFill>
              <a:latin typeface="+mj-lt"/>
              <a:ea typeface="+mj-ea"/>
              <a:cs typeface="+mj-cs"/>
            </a:endParaRPr>
          </a:p>
        </p:txBody>
      </p:sp>
      <p:grpSp>
        <p:nvGrpSpPr>
          <p:cNvPr id="17440" name="Group 70"/>
          <p:cNvGrpSpPr>
            <a:grpSpLocks/>
          </p:cNvGrpSpPr>
          <p:nvPr/>
        </p:nvGrpSpPr>
        <p:grpSpPr bwMode="auto">
          <a:xfrm>
            <a:off x="6324600" y="1066800"/>
            <a:ext cx="2743200" cy="5562600"/>
            <a:chOff x="6324600" y="1066800"/>
            <a:chExt cx="2743200" cy="5562600"/>
          </a:xfrm>
        </p:grpSpPr>
        <p:grpSp>
          <p:nvGrpSpPr>
            <p:cNvPr id="17448" name="Group 66"/>
            <p:cNvGrpSpPr>
              <a:grpSpLocks/>
            </p:cNvGrpSpPr>
            <p:nvPr/>
          </p:nvGrpSpPr>
          <p:grpSpPr bwMode="auto">
            <a:xfrm>
              <a:off x="6324600" y="1066800"/>
              <a:ext cx="2743200" cy="5562600"/>
              <a:chOff x="6324600" y="1066800"/>
              <a:chExt cx="2743200" cy="5562600"/>
            </a:xfrm>
          </p:grpSpPr>
          <p:grpSp>
            <p:nvGrpSpPr>
              <p:cNvPr id="17449" name="Group 105"/>
              <p:cNvGrpSpPr>
                <a:grpSpLocks/>
              </p:cNvGrpSpPr>
              <p:nvPr/>
            </p:nvGrpSpPr>
            <p:grpSpPr bwMode="auto">
              <a:xfrm>
                <a:off x="6324600" y="1066800"/>
                <a:ext cx="2743200" cy="5562600"/>
                <a:chOff x="6400800" y="1752600"/>
                <a:chExt cx="2743200" cy="5562600"/>
              </a:xfrm>
            </p:grpSpPr>
            <p:grpSp>
              <p:nvGrpSpPr>
                <p:cNvPr id="17450" name="Group 67"/>
                <p:cNvGrpSpPr>
                  <a:grpSpLocks/>
                </p:cNvGrpSpPr>
                <p:nvPr/>
              </p:nvGrpSpPr>
              <p:grpSpPr bwMode="auto">
                <a:xfrm>
                  <a:off x="6400800" y="1752600"/>
                  <a:ext cx="2743200" cy="5562600"/>
                  <a:chOff x="76200" y="2895600"/>
                  <a:chExt cx="2743200" cy="5562600"/>
                </a:xfrm>
              </p:grpSpPr>
              <p:grpSp>
                <p:nvGrpSpPr>
                  <p:cNvPr id="17453" name="Group 69"/>
                  <p:cNvGrpSpPr>
                    <a:grpSpLocks/>
                  </p:cNvGrpSpPr>
                  <p:nvPr/>
                </p:nvGrpSpPr>
                <p:grpSpPr bwMode="auto">
                  <a:xfrm>
                    <a:off x="76200" y="2895600"/>
                    <a:ext cx="2743200" cy="5562600"/>
                    <a:chOff x="6172200" y="2209800"/>
                    <a:chExt cx="2743200" cy="5562600"/>
                  </a:xfrm>
                </p:grpSpPr>
                <p:sp>
                  <p:nvSpPr>
                    <p:cNvPr id="80" name="Rounded Rectangle 79"/>
                    <p:cNvSpPr/>
                    <p:nvPr/>
                  </p:nvSpPr>
                  <p:spPr>
                    <a:xfrm>
                      <a:off x="6172200" y="2209800"/>
                      <a:ext cx="2743200" cy="556260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55" name="TextBox 83"/>
                    <p:cNvSpPr txBox="1">
                      <a:spLocks noChangeArrowheads="1"/>
                    </p:cNvSpPr>
                    <p:nvPr/>
                  </p:nvSpPr>
                  <p:spPr bwMode="auto">
                    <a:xfrm>
                      <a:off x="6426900" y="2209800"/>
                      <a:ext cx="2107500" cy="369332"/>
                    </a:xfrm>
                    <a:prstGeom prst="rect">
                      <a:avLst/>
                    </a:prstGeom>
                    <a:noFill/>
                    <a:ln w="9525">
                      <a:noFill/>
                      <a:miter lim="800000"/>
                      <a:headEnd/>
                      <a:tailEnd/>
                    </a:ln>
                  </p:spPr>
                  <p:txBody>
                    <a:bodyPr wrap="none">
                      <a:spAutoFit/>
                    </a:bodyPr>
                    <a:lstStyle/>
                    <a:p>
                      <a:r>
                        <a:rPr lang="en-US" b="1">
                          <a:solidFill>
                            <a:srgbClr val="FF0000"/>
                          </a:solidFill>
                          <a:latin typeface="Calibri" pitchFamily="34" charset="0"/>
                        </a:rPr>
                        <a:t>Important Formulae</a:t>
                      </a:r>
                    </a:p>
                  </p:txBody>
                </p:sp>
                <p:graphicFrame>
                  <p:nvGraphicFramePr>
                    <p:cNvPr id="2" name="Object 2"/>
                    <p:cNvGraphicFramePr>
                      <a:graphicFrameLocks noChangeAspect="1"/>
                    </p:cNvGraphicFramePr>
                    <p:nvPr/>
                  </p:nvGraphicFramePr>
                  <p:xfrm>
                    <a:off x="7867650" y="3409950"/>
                    <a:ext cx="874713" cy="430213"/>
                  </p:xfrm>
                  <a:graphic>
                    <a:graphicData uri="http://schemas.openxmlformats.org/presentationml/2006/ole">
                      <mc:AlternateContent xmlns:mc="http://schemas.openxmlformats.org/markup-compatibility/2006">
                        <mc:Choice xmlns:v="urn:schemas-microsoft-com:vml" Requires="v">
                          <p:oleObj spid="_x0000_s17439" name="Equation" r:id="rId4" imgW="838080" imgH="431640" progId="Equation.3">
                            <p:embed/>
                          </p:oleObj>
                        </mc:Choice>
                        <mc:Fallback>
                          <p:oleObj name="Equation" r:id="rId4" imgW="838080" imgH="431640" progId="Equation.3">
                            <p:embed/>
                            <p:pic>
                              <p:nvPicPr>
                                <p:cNvPr id="2"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67650" y="3409950"/>
                                  <a:ext cx="874713" cy="430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3"/>
                    <p:cNvGraphicFramePr>
                      <a:graphicFrameLocks noChangeAspect="1"/>
                    </p:cNvGraphicFramePr>
                    <p:nvPr/>
                  </p:nvGraphicFramePr>
                  <p:xfrm>
                    <a:off x="7772400" y="2908397"/>
                    <a:ext cx="642937" cy="520603"/>
                  </p:xfrm>
                  <a:graphic>
                    <a:graphicData uri="http://schemas.openxmlformats.org/presentationml/2006/ole">
                      <mc:AlternateContent xmlns:mc="http://schemas.openxmlformats.org/markup-compatibility/2006">
                        <mc:Choice xmlns:v="urn:schemas-microsoft-com:vml" Requires="v">
                          <p:oleObj spid="_x0000_s17440" name="Equation" r:id="rId6" imgW="507960" imgH="431640" progId="Equation.3">
                            <p:embed/>
                          </p:oleObj>
                        </mc:Choice>
                        <mc:Fallback>
                          <p:oleObj name="Equation" r:id="rId6" imgW="507960" imgH="431640" progId="Equation.3">
                            <p:embed/>
                            <p:pic>
                              <p:nvPicPr>
                                <p:cNvPr id="3"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772400" y="2908397"/>
                                  <a:ext cx="642937" cy="5206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4"/>
                    <p:cNvGraphicFramePr>
                      <a:graphicFrameLocks noChangeAspect="1"/>
                    </p:cNvGraphicFramePr>
                    <p:nvPr/>
                  </p:nvGraphicFramePr>
                  <p:xfrm>
                    <a:off x="6172200" y="4267200"/>
                    <a:ext cx="1217612" cy="579438"/>
                  </p:xfrm>
                  <a:graphic>
                    <a:graphicData uri="http://schemas.openxmlformats.org/presentationml/2006/ole">
                      <mc:AlternateContent xmlns:mc="http://schemas.openxmlformats.org/markup-compatibility/2006">
                        <mc:Choice xmlns:v="urn:schemas-microsoft-com:vml" Requires="v">
                          <p:oleObj spid="_x0000_s17441" name="Equation" r:id="rId8" imgW="838080" imgH="419040" progId="Equation.3">
                            <p:embed/>
                          </p:oleObj>
                        </mc:Choice>
                        <mc:Fallback>
                          <p:oleObj name="Equation" r:id="rId8" imgW="838080" imgH="419040" progId="Equation.3">
                            <p:embed/>
                            <p:pic>
                              <p:nvPicPr>
                                <p:cNvPr id="4"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72200" y="4267200"/>
                                  <a:ext cx="1217612" cy="579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5"/>
                    <p:cNvGraphicFramePr>
                      <a:graphicFrameLocks noChangeAspect="1"/>
                    </p:cNvGraphicFramePr>
                    <p:nvPr/>
                  </p:nvGraphicFramePr>
                  <p:xfrm>
                    <a:off x="7467600" y="4191000"/>
                    <a:ext cx="1219200" cy="615244"/>
                  </p:xfrm>
                  <a:graphic>
                    <a:graphicData uri="http://schemas.openxmlformats.org/presentationml/2006/ole">
                      <mc:AlternateContent xmlns:mc="http://schemas.openxmlformats.org/markup-compatibility/2006">
                        <mc:Choice xmlns:v="urn:schemas-microsoft-com:vml" Requires="v">
                          <p:oleObj spid="_x0000_s17442" name="Equation" r:id="rId10" imgW="838080" imgH="444240" progId="Equation.3">
                            <p:embed/>
                          </p:oleObj>
                        </mc:Choice>
                        <mc:Fallback>
                          <p:oleObj name="Equation" r:id="rId10" imgW="838080" imgH="444240" progId="Equation.3">
                            <p:embed/>
                            <p:pic>
                              <p:nvPicPr>
                                <p:cNvPr id="5"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67600" y="4191000"/>
                                  <a:ext cx="1219200" cy="6152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6"/>
                    <p:cNvGraphicFramePr>
                      <a:graphicFrameLocks noChangeAspect="1"/>
                    </p:cNvGraphicFramePr>
                    <p:nvPr/>
                  </p:nvGraphicFramePr>
                  <p:xfrm>
                    <a:off x="6934200" y="4820528"/>
                    <a:ext cx="990600" cy="464606"/>
                  </p:xfrm>
                  <a:graphic>
                    <a:graphicData uri="http://schemas.openxmlformats.org/presentationml/2006/ole">
                      <mc:AlternateContent xmlns:mc="http://schemas.openxmlformats.org/markup-compatibility/2006">
                        <mc:Choice xmlns:v="urn:schemas-microsoft-com:vml" Requires="v">
                          <p:oleObj spid="_x0000_s17443" name="Equation" r:id="rId12" imgW="799920" imgH="393480" progId="Equation.3">
                            <p:embed/>
                          </p:oleObj>
                        </mc:Choice>
                        <mc:Fallback>
                          <p:oleObj name="Equation" r:id="rId12" imgW="799920" imgH="393480" progId="Equation.3">
                            <p:embed/>
                            <p:pic>
                              <p:nvPicPr>
                                <p:cNvPr id="6"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934200" y="4820528"/>
                                  <a:ext cx="990600" cy="4646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7" name="Object 7"/>
                  <p:cNvGraphicFramePr>
                    <a:graphicFrameLocks noChangeAspect="1"/>
                  </p:cNvGraphicFramePr>
                  <p:nvPr/>
                </p:nvGraphicFramePr>
                <p:xfrm>
                  <a:off x="381000" y="5927725"/>
                  <a:ext cx="911225" cy="465137"/>
                </p:xfrm>
                <a:graphic>
                  <a:graphicData uri="http://schemas.openxmlformats.org/presentationml/2006/ole">
                    <mc:AlternateContent xmlns:mc="http://schemas.openxmlformats.org/markup-compatibility/2006">
                      <mc:Choice xmlns:v="urn:schemas-microsoft-com:vml" Requires="v">
                        <p:oleObj spid="_x0000_s17444" name="Equation" r:id="rId14" imgW="736560" imgH="393480" progId="Equation.3">
                          <p:embed/>
                        </p:oleObj>
                      </mc:Choice>
                      <mc:Fallback>
                        <p:oleObj name="Equation" r:id="rId14" imgW="736560" imgH="393480" progId="Equation.3">
                          <p:embed/>
                          <p:pic>
                            <p:nvPicPr>
                              <p:cNvPr id="7"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81000" y="5927725"/>
                                <a:ext cx="911225" cy="46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8" name="Object 8"/>
                <p:cNvGraphicFramePr>
                  <a:graphicFrameLocks noChangeAspect="1"/>
                </p:cNvGraphicFramePr>
                <p:nvPr/>
              </p:nvGraphicFramePr>
              <p:xfrm>
                <a:off x="6705600" y="5346700"/>
                <a:ext cx="817562" cy="269875"/>
              </p:xfrm>
              <a:graphic>
                <a:graphicData uri="http://schemas.openxmlformats.org/presentationml/2006/ole">
                  <mc:AlternateContent xmlns:mc="http://schemas.openxmlformats.org/markup-compatibility/2006">
                    <mc:Choice xmlns:v="urn:schemas-microsoft-com:vml" Requires="v">
                      <p:oleObj spid="_x0000_s17445" name="Equation" r:id="rId16" imgW="660240" imgH="228600" progId="Equation.3">
                        <p:embed/>
                      </p:oleObj>
                    </mc:Choice>
                    <mc:Fallback>
                      <p:oleObj name="Equation" r:id="rId16" imgW="660240" imgH="228600" progId="Equation.3">
                        <p:embed/>
                        <p:pic>
                          <p:nvPicPr>
                            <p:cNvPr id="8"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705600" y="5346700"/>
                              <a:ext cx="817562" cy="269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9"/>
                <p:cNvGraphicFramePr>
                  <a:graphicFrameLocks noChangeAspect="1"/>
                </p:cNvGraphicFramePr>
                <p:nvPr/>
              </p:nvGraphicFramePr>
              <p:xfrm>
                <a:off x="6705600" y="5638800"/>
                <a:ext cx="1934170" cy="457200"/>
              </p:xfrm>
              <a:graphic>
                <a:graphicData uri="http://schemas.openxmlformats.org/presentationml/2006/ole">
                  <mc:AlternateContent xmlns:mc="http://schemas.openxmlformats.org/markup-compatibility/2006">
                    <mc:Choice xmlns:v="urn:schemas-microsoft-com:vml" Requires="v">
                      <p:oleObj spid="_x0000_s17446" name="Equation" r:id="rId18" imgW="1587240" imgH="393480" progId="Equation.3">
                        <p:embed/>
                      </p:oleObj>
                    </mc:Choice>
                    <mc:Fallback>
                      <p:oleObj name="Equation" r:id="rId18" imgW="1587240" imgH="393480" progId="Equation.3">
                        <p:embed/>
                        <p:pic>
                          <p:nvPicPr>
                            <p:cNvPr id="9"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705600" y="5638800"/>
                              <a:ext cx="193417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ct 10"/>
                <p:cNvGraphicFramePr>
                  <a:graphicFrameLocks noChangeAspect="1"/>
                </p:cNvGraphicFramePr>
                <p:nvPr/>
              </p:nvGraphicFramePr>
              <p:xfrm>
                <a:off x="7818438" y="4792662"/>
                <a:ext cx="1131887" cy="465138"/>
              </p:xfrm>
              <a:graphic>
                <a:graphicData uri="http://schemas.openxmlformats.org/presentationml/2006/ole">
                  <mc:AlternateContent xmlns:mc="http://schemas.openxmlformats.org/markup-compatibility/2006">
                    <mc:Choice xmlns:v="urn:schemas-microsoft-com:vml" Requires="v">
                      <p:oleObj spid="_x0000_s17447" name="Equation" r:id="rId20" imgW="914400" imgH="393480" progId="Equation.3">
                        <p:embed/>
                      </p:oleObj>
                    </mc:Choice>
                    <mc:Fallback>
                      <p:oleObj name="Equation" r:id="rId20" imgW="914400" imgH="393480" progId="Equation.3">
                        <p:embed/>
                        <p:pic>
                          <p:nvPicPr>
                            <p:cNvPr id="11"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818438" y="4792662"/>
                              <a:ext cx="1131887"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11"/>
                <p:cNvGraphicFramePr>
                  <a:graphicFrameLocks noChangeAspect="1"/>
                </p:cNvGraphicFramePr>
                <p:nvPr/>
              </p:nvGraphicFramePr>
              <p:xfrm>
                <a:off x="7827963" y="5334000"/>
                <a:ext cx="1052512" cy="269875"/>
              </p:xfrm>
              <a:graphic>
                <a:graphicData uri="http://schemas.openxmlformats.org/presentationml/2006/ole">
                  <mc:AlternateContent xmlns:mc="http://schemas.openxmlformats.org/markup-compatibility/2006">
                    <mc:Choice xmlns:v="urn:schemas-microsoft-com:vml" Requires="v">
                      <p:oleObj spid="_x0000_s17448" name="Equation" r:id="rId22" imgW="850680" imgH="228600" progId="Equation.3">
                        <p:embed/>
                      </p:oleObj>
                    </mc:Choice>
                    <mc:Fallback>
                      <p:oleObj name="Equation" r:id="rId22" imgW="850680" imgH="228600" progId="Equation.3">
                        <p:embed/>
                        <p:pic>
                          <p:nvPicPr>
                            <p:cNvPr id="12"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827963" y="5334000"/>
                              <a:ext cx="1052512" cy="269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 name="Right Arrow 102"/>
                <p:cNvSpPr/>
                <p:nvPr/>
              </p:nvSpPr>
              <p:spPr>
                <a:xfrm>
                  <a:off x="7620000" y="4945063"/>
                  <a:ext cx="152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4" name="Right Arrow 103"/>
                <p:cNvSpPr/>
                <p:nvPr/>
              </p:nvSpPr>
              <p:spPr>
                <a:xfrm>
                  <a:off x="7620000" y="5334000"/>
                  <a:ext cx="152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aphicFrame>
            <p:nvGraphicFramePr>
              <p:cNvPr id="13" name="Object 12"/>
              <p:cNvGraphicFramePr>
                <a:graphicFrameLocks noChangeAspect="1"/>
              </p:cNvGraphicFramePr>
              <p:nvPr/>
            </p:nvGraphicFramePr>
            <p:xfrm>
              <a:off x="6526213" y="1876425"/>
              <a:ext cx="1069975" cy="333375"/>
            </p:xfrm>
            <a:graphic>
              <a:graphicData uri="http://schemas.openxmlformats.org/presentationml/2006/ole">
                <mc:AlternateContent xmlns:mc="http://schemas.openxmlformats.org/markup-compatibility/2006">
                  <mc:Choice xmlns:v="urn:schemas-microsoft-com:vml" Requires="v">
                    <p:oleObj spid="_x0000_s17449" name="Equation" r:id="rId24" imgW="736560" imgH="241200" progId="Equation.3">
                      <p:embed/>
                    </p:oleObj>
                  </mc:Choice>
                  <mc:Fallback>
                    <p:oleObj name="Equation" r:id="rId24" imgW="736560" imgH="241200" progId="Equation.3">
                      <p:embed/>
                      <p:pic>
                        <p:nvPicPr>
                          <p:cNvPr id="13" name="Object 1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526213" y="1876425"/>
                            <a:ext cx="1069975"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 name="Object 13"/>
              <p:cNvGraphicFramePr>
                <a:graphicFrameLocks noChangeAspect="1"/>
              </p:cNvGraphicFramePr>
              <p:nvPr/>
            </p:nvGraphicFramePr>
            <p:xfrm>
              <a:off x="6477000" y="2257425"/>
              <a:ext cx="1016000" cy="333375"/>
            </p:xfrm>
            <a:graphic>
              <a:graphicData uri="http://schemas.openxmlformats.org/presentationml/2006/ole">
                <mc:AlternateContent xmlns:mc="http://schemas.openxmlformats.org/markup-compatibility/2006">
                  <mc:Choice xmlns:v="urn:schemas-microsoft-com:vml" Requires="v">
                    <p:oleObj spid="_x0000_s17450" name="Equation" r:id="rId26" imgW="698400" imgH="241200" progId="Equation.3">
                      <p:embed/>
                    </p:oleObj>
                  </mc:Choice>
                  <mc:Fallback>
                    <p:oleObj name="Equation" r:id="rId26" imgW="698400" imgH="241200" progId="Equation.3">
                      <p:embed/>
                      <p:pic>
                        <p:nvPicPr>
                          <p:cNvPr id="14" name="Object 1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477000" y="2257425"/>
                            <a:ext cx="1016000" cy="333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 name="Object 14"/>
              <p:cNvGraphicFramePr>
                <a:graphicFrameLocks noChangeAspect="1"/>
              </p:cNvGraphicFramePr>
              <p:nvPr/>
            </p:nvGraphicFramePr>
            <p:xfrm>
              <a:off x="6629400" y="5535613"/>
              <a:ext cx="1143000" cy="263338"/>
            </p:xfrm>
            <a:graphic>
              <a:graphicData uri="http://schemas.openxmlformats.org/presentationml/2006/ole">
                <mc:AlternateContent xmlns:mc="http://schemas.openxmlformats.org/markup-compatibility/2006">
                  <mc:Choice xmlns:v="urn:schemas-microsoft-com:vml" Requires="v">
                    <p:oleObj spid="_x0000_s17451" name="Equation" r:id="rId28" imgW="838080" imgH="203040" progId="Equation.3">
                      <p:embed/>
                    </p:oleObj>
                  </mc:Choice>
                  <mc:Fallback>
                    <p:oleObj name="Equation" r:id="rId28" imgW="838080" imgH="203040" progId="Equation.3">
                      <p:embed/>
                      <p:pic>
                        <p:nvPicPr>
                          <p:cNvPr id="15" name="Object 1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629400" y="5535613"/>
                            <a:ext cx="1143000" cy="263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875079067"/>
                  </p:ext>
                </p:extLst>
              </p:nvPr>
            </p:nvGraphicFramePr>
            <p:xfrm>
              <a:off x="6477000" y="5959475"/>
              <a:ext cx="1141413" cy="317500"/>
            </p:xfrm>
            <a:graphic>
              <a:graphicData uri="http://schemas.openxmlformats.org/presentationml/2006/ole">
                <mc:AlternateContent xmlns:mc="http://schemas.openxmlformats.org/markup-compatibility/2006">
                  <mc:Choice xmlns:v="urn:schemas-microsoft-com:vml" Requires="v">
                    <p:oleObj spid="_x0000_s17452" name="Equation" r:id="rId30" imgW="825480" imgH="241200" progId="Equation.DSMT4">
                      <p:embed/>
                    </p:oleObj>
                  </mc:Choice>
                  <mc:Fallback>
                    <p:oleObj name="Equation" r:id="rId30" imgW="825480" imgH="241200" progId="Equation.DSMT4">
                      <p:embed/>
                      <p:pic>
                        <p:nvPicPr>
                          <p:cNvPr id="16" name="Object 15"/>
                          <p:cNvPicPr>
                            <a:picLocks noChangeAspect="1" noChangeArrowheads="1"/>
                          </p:cNvPicPr>
                          <p:nvPr/>
                        </p:nvPicPr>
                        <p:blipFill>
                          <a:blip r:embed="rId31"/>
                          <a:srcRect/>
                          <a:stretch>
                            <a:fillRect/>
                          </a:stretch>
                        </p:blipFill>
                        <p:spPr bwMode="auto">
                          <a:xfrm>
                            <a:off x="6477000" y="5959475"/>
                            <a:ext cx="1141413"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 name="Object 16"/>
              <p:cNvGraphicFramePr>
                <a:graphicFrameLocks noChangeAspect="1"/>
              </p:cNvGraphicFramePr>
              <p:nvPr/>
            </p:nvGraphicFramePr>
            <p:xfrm>
              <a:off x="8001000" y="5383213"/>
              <a:ext cx="622300" cy="560387"/>
            </p:xfrm>
            <a:graphic>
              <a:graphicData uri="http://schemas.openxmlformats.org/presentationml/2006/ole">
                <mc:AlternateContent xmlns:mc="http://schemas.openxmlformats.org/markup-compatibility/2006">
                  <mc:Choice xmlns:v="urn:schemas-microsoft-com:vml" Requires="v">
                    <p:oleObj spid="_x0000_s17453" name="Equation" r:id="rId32" imgW="482400" imgH="457200" progId="Equation.3">
                      <p:embed/>
                    </p:oleObj>
                  </mc:Choice>
                  <mc:Fallback>
                    <p:oleObj name="Equation" r:id="rId32" imgW="482400" imgH="457200" progId="Equation.3">
                      <p:embed/>
                      <p:pic>
                        <p:nvPicPr>
                          <p:cNvPr id="17" name="Object 16"/>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8001000" y="5383213"/>
                            <a:ext cx="622300"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8" name="Object 17"/>
            <p:cNvGraphicFramePr>
              <a:graphicFrameLocks noChangeAspect="1"/>
            </p:cNvGraphicFramePr>
            <p:nvPr>
              <p:extLst>
                <p:ext uri="{D42A27DB-BD31-4B8C-83A1-F6EECF244321}">
                  <p14:modId xmlns:p14="http://schemas.microsoft.com/office/powerpoint/2010/main" val="907251162"/>
                </p:ext>
              </p:extLst>
            </p:nvPr>
          </p:nvGraphicFramePr>
          <p:xfrm>
            <a:off x="7878763" y="6054725"/>
            <a:ext cx="1076325" cy="266700"/>
          </p:xfrm>
          <a:graphic>
            <a:graphicData uri="http://schemas.openxmlformats.org/presentationml/2006/ole">
              <mc:AlternateContent xmlns:mc="http://schemas.openxmlformats.org/markup-compatibility/2006">
                <mc:Choice xmlns:v="urn:schemas-microsoft-com:vml" Requires="v">
                  <p:oleObj spid="_x0000_s17454" name="Equation" r:id="rId34" imgW="927000" imgH="241200" progId="Equation.DSMT4">
                    <p:embed/>
                  </p:oleObj>
                </mc:Choice>
                <mc:Fallback>
                  <p:oleObj name="Equation" r:id="rId34" imgW="927000" imgH="241200" progId="Equation.DSMT4">
                    <p:embed/>
                    <p:pic>
                      <p:nvPicPr>
                        <p:cNvPr id="18" name="Object 17"/>
                        <p:cNvPicPr>
                          <a:picLocks noChangeAspect="1" noChangeArrowheads="1"/>
                        </p:cNvPicPr>
                        <p:nvPr/>
                      </p:nvPicPr>
                      <p:blipFill>
                        <a:blip r:embed="rId35"/>
                        <a:srcRect/>
                        <a:stretch>
                          <a:fillRect/>
                        </a:stretch>
                      </p:blipFill>
                      <p:spPr bwMode="auto">
                        <a:xfrm>
                          <a:off x="7878763" y="6054725"/>
                          <a:ext cx="1076325" cy="266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0" name="Object 3"/>
          <p:cNvGraphicFramePr>
            <a:graphicFrameLocks noChangeAspect="1"/>
          </p:cNvGraphicFramePr>
          <p:nvPr/>
        </p:nvGraphicFramePr>
        <p:xfrm>
          <a:off x="6553200" y="1447800"/>
          <a:ext cx="1295400" cy="228600"/>
        </p:xfrm>
        <a:graphic>
          <a:graphicData uri="http://schemas.openxmlformats.org/presentationml/2006/ole">
            <mc:AlternateContent xmlns:mc="http://schemas.openxmlformats.org/markup-compatibility/2006">
              <mc:Choice xmlns:v="urn:schemas-microsoft-com:vml" Requires="v">
                <p:oleObj spid="_x0000_s17455" name="Equation" r:id="rId36" imgW="774360" imgH="203040" progId="Equation.3">
                  <p:embed/>
                </p:oleObj>
              </mc:Choice>
              <mc:Fallback>
                <p:oleObj name="Equation" r:id="rId36" imgW="774360" imgH="203040" progId="Equation.3">
                  <p:embed/>
                  <p:pic>
                    <p:nvPicPr>
                      <p:cNvPr id="10" name="Object 3"/>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553200" y="1447800"/>
                        <a:ext cx="12954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 name="Object 19"/>
          <p:cNvGraphicFramePr>
            <a:graphicFrameLocks noChangeAspect="1"/>
          </p:cNvGraphicFramePr>
          <p:nvPr/>
        </p:nvGraphicFramePr>
        <p:xfrm>
          <a:off x="6553200" y="2590800"/>
          <a:ext cx="1435100" cy="609600"/>
        </p:xfrm>
        <a:graphic>
          <a:graphicData uri="http://schemas.openxmlformats.org/presentationml/2006/ole">
            <mc:AlternateContent xmlns:mc="http://schemas.openxmlformats.org/markup-compatibility/2006">
              <mc:Choice xmlns:v="urn:schemas-microsoft-com:vml" Requires="v">
                <p:oleObj spid="_x0000_s17456" name="Equation" r:id="rId38" imgW="1079280" imgH="482400" progId="Equation.3">
                  <p:embed/>
                </p:oleObj>
              </mc:Choice>
              <mc:Fallback>
                <p:oleObj name="Equation" r:id="rId38" imgW="1079280" imgH="482400" progId="Equation.3">
                  <p:embed/>
                  <p:pic>
                    <p:nvPicPr>
                      <p:cNvPr id="19" name="Object 19"/>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6553200" y="2590800"/>
                        <a:ext cx="14351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7441" name="Group 44"/>
          <p:cNvGrpSpPr>
            <a:grpSpLocks/>
          </p:cNvGrpSpPr>
          <p:nvPr/>
        </p:nvGrpSpPr>
        <p:grpSpPr bwMode="auto">
          <a:xfrm>
            <a:off x="304800" y="1524000"/>
            <a:ext cx="2895600" cy="4419600"/>
            <a:chOff x="1524000" y="685800"/>
            <a:chExt cx="2895600" cy="4419600"/>
          </a:xfrm>
        </p:grpSpPr>
        <p:sp>
          <p:nvSpPr>
            <p:cNvPr id="44" name="Rectangle 43"/>
            <p:cNvSpPr/>
            <p:nvPr/>
          </p:nvSpPr>
          <p:spPr>
            <a:xfrm>
              <a:off x="1524000" y="685800"/>
              <a:ext cx="2895600" cy="441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447" name="Rectangle 36"/>
            <p:cNvSpPr>
              <a:spLocks noChangeArrowheads="1"/>
            </p:cNvSpPr>
            <p:nvPr/>
          </p:nvSpPr>
          <p:spPr bwMode="auto">
            <a:xfrm>
              <a:off x="1676400" y="759023"/>
              <a:ext cx="2597186" cy="461665"/>
            </a:xfrm>
            <a:prstGeom prst="rect">
              <a:avLst/>
            </a:prstGeom>
            <a:noFill/>
            <a:ln w="9525">
              <a:noFill/>
              <a:miter lim="800000"/>
              <a:headEnd/>
              <a:tailEnd/>
            </a:ln>
          </p:spPr>
          <p:txBody>
            <a:bodyPr wrap="none">
              <a:spAutoFit/>
            </a:bodyPr>
            <a:lstStyle/>
            <a:p>
              <a:r>
                <a:rPr lang="en-US" sz="2400" b="1">
                  <a:solidFill>
                    <a:srgbClr val="FF0000"/>
                  </a:solidFill>
                  <a:latin typeface="Comic Sans MS" pitchFamily="66" charset="0"/>
                </a:rPr>
                <a:t>Major Formulae</a:t>
              </a:r>
              <a:r>
                <a:rPr lang="en-US" sz="1400" b="1">
                  <a:solidFill>
                    <a:srgbClr val="FF0000"/>
                  </a:solidFill>
                  <a:latin typeface="Comic Sans MS" pitchFamily="66" charset="0"/>
                </a:rPr>
                <a:t>:</a:t>
              </a:r>
              <a:endParaRPr lang="en-US" sz="1400" b="1">
                <a:latin typeface="Calibri" pitchFamily="34" charset="0"/>
              </a:endParaRPr>
            </a:p>
          </p:txBody>
        </p:sp>
        <p:graphicFrame>
          <p:nvGraphicFramePr>
            <p:cNvPr id="20" name="Object 24"/>
            <p:cNvGraphicFramePr>
              <a:graphicFrameLocks noChangeAspect="1"/>
            </p:cNvGraphicFramePr>
            <p:nvPr/>
          </p:nvGraphicFramePr>
          <p:xfrm>
            <a:off x="2133600" y="1295400"/>
            <a:ext cx="1625600" cy="533400"/>
          </p:xfrm>
          <a:graphic>
            <a:graphicData uri="http://schemas.openxmlformats.org/presentationml/2006/ole">
              <mc:AlternateContent xmlns:mc="http://schemas.openxmlformats.org/markup-compatibility/2006">
                <mc:Choice xmlns:v="urn:schemas-microsoft-com:vml" Requires="v">
                  <p:oleObj spid="_x0000_s17457" name="Equation" r:id="rId40" imgW="698400" imgH="241200" progId="Equation.3">
                    <p:embed/>
                  </p:oleObj>
                </mc:Choice>
                <mc:Fallback>
                  <p:oleObj name="Equation" r:id="rId40" imgW="698400" imgH="241200" progId="Equation.3">
                    <p:embed/>
                    <p:pic>
                      <p:nvPicPr>
                        <p:cNvPr id="20" name="Object 2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33600" y="1295400"/>
                          <a:ext cx="16256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 name="Object 25"/>
            <p:cNvGraphicFramePr>
              <a:graphicFrameLocks noChangeAspect="1"/>
            </p:cNvGraphicFramePr>
            <p:nvPr/>
          </p:nvGraphicFramePr>
          <p:xfrm>
            <a:off x="2032000" y="1905000"/>
            <a:ext cx="2159000" cy="381000"/>
          </p:xfrm>
          <a:graphic>
            <a:graphicData uri="http://schemas.openxmlformats.org/presentationml/2006/ole">
              <mc:AlternateContent xmlns:mc="http://schemas.openxmlformats.org/markup-compatibility/2006">
                <mc:Choice xmlns:v="urn:schemas-microsoft-com:vml" Requires="v">
                  <p:oleObj spid="_x0000_s17458" name="Equation" r:id="rId41" imgW="774360" imgH="203040" progId="Equation.3">
                    <p:embed/>
                  </p:oleObj>
                </mc:Choice>
                <mc:Fallback>
                  <p:oleObj name="Equation" r:id="rId41" imgW="774360" imgH="203040" progId="Equation.3">
                    <p:embed/>
                    <p:pic>
                      <p:nvPicPr>
                        <p:cNvPr id="21" name="Object 25"/>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2032000" y="1905000"/>
                          <a:ext cx="2159000"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 name="Object 26"/>
            <p:cNvGraphicFramePr>
              <a:graphicFrameLocks noChangeAspect="1"/>
            </p:cNvGraphicFramePr>
            <p:nvPr/>
          </p:nvGraphicFramePr>
          <p:xfrm>
            <a:off x="2098675" y="2362200"/>
            <a:ext cx="1738313" cy="685800"/>
          </p:xfrm>
          <a:graphic>
            <a:graphicData uri="http://schemas.openxmlformats.org/presentationml/2006/ole">
              <mc:AlternateContent xmlns:mc="http://schemas.openxmlformats.org/markup-compatibility/2006">
                <mc:Choice xmlns:v="urn:schemas-microsoft-com:vml" Requires="v">
                  <p:oleObj spid="_x0000_s17459" name="Equation" r:id="rId42" imgW="952200" imgH="393480" progId="Equation.3">
                    <p:embed/>
                  </p:oleObj>
                </mc:Choice>
                <mc:Fallback>
                  <p:oleObj name="Equation" r:id="rId42" imgW="952200" imgH="393480" progId="Equation.3">
                    <p:embed/>
                    <p:pic>
                      <p:nvPicPr>
                        <p:cNvPr id="22" name="Object 26"/>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2098675" y="2362200"/>
                          <a:ext cx="1738313"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27"/>
            <p:cNvGraphicFramePr>
              <a:graphicFrameLocks noChangeAspect="1"/>
            </p:cNvGraphicFramePr>
            <p:nvPr/>
          </p:nvGraphicFramePr>
          <p:xfrm>
            <a:off x="1905000" y="3581400"/>
            <a:ext cx="1984444" cy="457200"/>
          </p:xfrm>
          <a:graphic>
            <a:graphicData uri="http://schemas.openxmlformats.org/presentationml/2006/ole">
              <mc:AlternateContent xmlns:mc="http://schemas.openxmlformats.org/markup-compatibility/2006">
                <mc:Choice xmlns:v="urn:schemas-microsoft-com:vml" Requires="v">
                  <p:oleObj spid="_x0000_s17460" name="Equation" r:id="rId44" imgW="838080" imgH="203040" progId="Equation.3">
                    <p:embed/>
                  </p:oleObj>
                </mc:Choice>
                <mc:Fallback>
                  <p:oleObj name="Equation" r:id="rId44" imgW="838080" imgH="203040" progId="Equation.3">
                    <p:embed/>
                    <p:pic>
                      <p:nvPicPr>
                        <p:cNvPr id="23" name="Object 27"/>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1905000" y="3581400"/>
                          <a:ext cx="1984444"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28"/>
            <p:cNvGraphicFramePr>
              <a:graphicFrameLocks noChangeAspect="1"/>
            </p:cNvGraphicFramePr>
            <p:nvPr/>
          </p:nvGraphicFramePr>
          <p:xfrm>
            <a:off x="2133600" y="3048000"/>
            <a:ext cx="1219200" cy="615244"/>
          </p:xfrm>
          <a:graphic>
            <a:graphicData uri="http://schemas.openxmlformats.org/presentationml/2006/ole">
              <mc:AlternateContent xmlns:mc="http://schemas.openxmlformats.org/markup-compatibility/2006">
                <mc:Choice xmlns:v="urn:schemas-microsoft-com:vml" Requires="v">
                  <p:oleObj spid="_x0000_s17461" name="Equation" r:id="rId46" imgW="838080" imgH="444240" progId="Equation.3">
                    <p:embed/>
                  </p:oleObj>
                </mc:Choice>
                <mc:Fallback>
                  <p:oleObj name="Equation" r:id="rId46" imgW="838080" imgH="444240" progId="Equation.3">
                    <p:embed/>
                    <p:pic>
                      <p:nvPicPr>
                        <p:cNvPr id="24" name="Object 2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33600" y="3048000"/>
                          <a:ext cx="1219200" cy="6152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29"/>
            <p:cNvGraphicFramePr>
              <a:graphicFrameLocks noChangeAspect="1"/>
            </p:cNvGraphicFramePr>
            <p:nvPr>
              <p:extLst>
                <p:ext uri="{D42A27DB-BD31-4B8C-83A1-F6EECF244321}">
                  <p14:modId xmlns:p14="http://schemas.microsoft.com/office/powerpoint/2010/main" val="494217896"/>
                </p:ext>
              </p:extLst>
            </p:nvPr>
          </p:nvGraphicFramePr>
          <p:xfrm>
            <a:off x="1981199" y="4267200"/>
            <a:ext cx="1973263" cy="838200"/>
          </p:xfrm>
          <a:graphic>
            <a:graphicData uri="http://schemas.openxmlformats.org/presentationml/2006/ole">
              <mc:AlternateContent xmlns:mc="http://schemas.openxmlformats.org/markup-compatibility/2006">
                <mc:Choice xmlns:v="urn:schemas-microsoft-com:vml" Requires="v">
                  <p:oleObj spid="_x0000_s17462" name="Equation" r:id="rId47" imgW="1079280" imgH="482400" progId="Equation.DSMT4">
                    <p:embed/>
                  </p:oleObj>
                </mc:Choice>
                <mc:Fallback>
                  <p:oleObj name="Equation" r:id="rId47" imgW="1079280" imgH="482400" progId="Equation.DSMT4">
                    <p:embed/>
                    <p:pic>
                      <p:nvPicPr>
                        <p:cNvPr id="25" name="Object 29"/>
                        <p:cNvPicPr>
                          <a:picLocks noChangeAspect="1" noChangeArrowheads="1"/>
                        </p:cNvPicPr>
                        <p:nvPr/>
                      </p:nvPicPr>
                      <p:blipFill>
                        <a:blip r:embed="rId48"/>
                        <a:srcRect/>
                        <a:stretch>
                          <a:fillRect/>
                        </a:stretch>
                      </p:blipFill>
                      <p:spPr bwMode="auto">
                        <a:xfrm>
                          <a:off x="1981199" y="4267200"/>
                          <a:ext cx="1973263"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17442" name="Group 53"/>
          <p:cNvGrpSpPr>
            <a:grpSpLocks/>
          </p:cNvGrpSpPr>
          <p:nvPr/>
        </p:nvGrpSpPr>
        <p:grpSpPr bwMode="auto">
          <a:xfrm>
            <a:off x="3657600" y="1447800"/>
            <a:ext cx="2286000" cy="3200400"/>
            <a:chOff x="3962400" y="1371600"/>
            <a:chExt cx="2286000" cy="3200400"/>
          </a:xfrm>
        </p:grpSpPr>
        <p:sp>
          <p:nvSpPr>
            <p:cNvPr id="52" name="Rectangle 51"/>
            <p:cNvSpPr/>
            <p:nvPr/>
          </p:nvSpPr>
          <p:spPr>
            <a:xfrm>
              <a:off x="3962400" y="1371600"/>
              <a:ext cx="2286000" cy="3200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26" name="Object 30"/>
            <p:cNvGraphicFramePr>
              <a:graphicFrameLocks noChangeAspect="1"/>
            </p:cNvGraphicFramePr>
            <p:nvPr/>
          </p:nvGraphicFramePr>
          <p:xfrm>
            <a:off x="4114800" y="1828800"/>
            <a:ext cx="1245400" cy="533400"/>
          </p:xfrm>
          <a:graphic>
            <a:graphicData uri="http://schemas.openxmlformats.org/presentationml/2006/ole">
              <mc:AlternateContent xmlns:mc="http://schemas.openxmlformats.org/markup-compatibility/2006">
                <mc:Choice xmlns:v="urn:schemas-microsoft-com:vml" Requires="v">
                  <p:oleObj spid="_x0000_s17463" name="Equation" r:id="rId49" imgW="876240" imgH="393480" progId="Equation.3">
                    <p:embed/>
                  </p:oleObj>
                </mc:Choice>
                <mc:Fallback>
                  <p:oleObj name="Equation" r:id="rId49" imgW="876240" imgH="393480" progId="Equation.3">
                    <p:embed/>
                    <p:pic>
                      <p:nvPicPr>
                        <p:cNvPr id="26" name="Object 30"/>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4114800" y="1828800"/>
                          <a:ext cx="1245400"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31"/>
            <p:cNvGraphicFramePr>
              <a:graphicFrameLocks noChangeAspect="1"/>
            </p:cNvGraphicFramePr>
            <p:nvPr/>
          </p:nvGraphicFramePr>
          <p:xfrm>
            <a:off x="4572000" y="2438400"/>
            <a:ext cx="642937" cy="520603"/>
          </p:xfrm>
          <a:graphic>
            <a:graphicData uri="http://schemas.openxmlformats.org/presentationml/2006/ole">
              <mc:AlternateContent xmlns:mc="http://schemas.openxmlformats.org/markup-compatibility/2006">
                <mc:Choice xmlns:v="urn:schemas-microsoft-com:vml" Requires="v">
                  <p:oleObj spid="_x0000_s17464" name="Equation" r:id="rId51" imgW="507960" imgH="431640" progId="Equation.3">
                    <p:embed/>
                  </p:oleObj>
                </mc:Choice>
                <mc:Fallback>
                  <p:oleObj name="Equation" r:id="rId51" imgW="507960" imgH="431640" progId="Equation.3">
                    <p:embed/>
                    <p:pic>
                      <p:nvPicPr>
                        <p:cNvPr id="27" name="Object 3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72000" y="2438400"/>
                          <a:ext cx="642937" cy="5206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32"/>
            <p:cNvGraphicFramePr>
              <a:graphicFrameLocks noChangeAspect="1"/>
            </p:cNvGraphicFramePr>
            <p:nvPr/>
          </p:nvGraphicFramePr>
          <p:xfrm>
            <a:off x="4748213" y="2971800"/>
            <a:ext cx="665162" cy="457200"/>
          </p:xfrm>
          <a:graphic>
            <a:graphicData uri="http://schemas.openxmlformats.org/presentationml/2006/ole">
              <mc:AlternateContent xmlns:mc="http://schemas.openxmlformats.org/markup-compatibility/2006">
                <mc:Choice xmlns:v="urn:schemas-microsoft-com:vml" Requires="v">
                  <p:oleObj spid="_x0000_s17465" name="Equation" r:id="rId52" imgW="545760" imgH="393480" progId="Equation.3">
                    <p:embed/>
                  </p:oleObj>
                </mc:Choice>
                <mc:Fallback>
                  <p:oleObj name="Equation" r:id="rId52" imgW="545760" imgH="393480" progId="Equation.3">
                    <p:embed/>
                    <p:pic>
                      <p:nvPicPr>
                        <p:cNvPr id="28" name="Object 32"/>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4748213" y="2971800"/>
                          <a:ext cx="665162"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33"/>
            <p:cNvGraphicFramePr>
              <a:graphicFrameLocks noChangeAspect="1"/>
            </p:cNvGraphicFramePr>
            <p:nvPr/>
          </p:nvGraphicFramePr>
          <p:xfrm>
            <a:off x="4343400" y="3592513"/>
            <a:ext cx="944562" cy="280987"/>
          </p:xfrm>
          <a:graphic>
            <a:graphicData uri="http://schemas.openxmlformats.org/presentationml/2006/ole">
              <mc:AlternateContent xmlns:mc="http://schemas.openxmlformats.org/markup-compatibility/2006">
                <mc:Choice xmlns:v="urn:schemas-microsoft-com:vml" Requires="v">
                  <p:oleObj spid="_x0000_s17466" name="Equation" r:id="rId54" imgW="774360" imgH="241200" progId="Equation.3">
                    <p:embed/>
                  </p:oleObj>
                </mc:Choice>
                <mc:Fallback>
                  <p:oleObj name="Equation" r:id="rId54" imgW="774360" imgH="241200" progId="Equation.3">
                    <p:embed/>
                    <p:pic>
                      <p:nvPicPr>
                        <p:cNvPr id="29" name="Object 33"/>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4343400" y="3592513"/>
                          <a:ext cx="944562" cy="280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45" name="TextBox 49"/>
            <p:cNvSpPr txBox="1">
              <a:spLocks noChangeArrowheads="1"/>
            </p:cNvSpPr>
            <p:nvPr/>
          </p:nvSpPr>
          <p:spPr bwMode="auto">
            <a:xfrm>
              <a:off x="4191000" y="1447800"/>
              <a:ext cx="1700787" cy="307777"/>
            </a:xfrm>
            <a:prstGeom prst="rect">
              <a:avLst/>
            </a:prstGeom>
            <a:solidFill>
              <a:srgbClr val="FFFF00"/>
            </a:solidFill>
            <a:ln w="9525">
              <a:noFill/>
              <a:miter lim="800000"/>
              <a:headEnd/>
              <a:tailEnd/>
            </a:ln>
          </p:spPr>
          <p:txBody>
            <a:bodyPr wrap="none">
              <a:spAutoFit/>
            </a:bodyPr>
            <a:lstStyle/>
            <a:p>
              <a:r>
                <a:rPr lang="en-US" sz="1400">
                  <a:latin typeface="Calibri" pitchFamily="34" charset="0"/>
                </a:rPr>
                <a:t>Conversion formulae</a:t>
              </a:r>
            </a:p>
          </p:txBody>
        </p:sp>
        <p:graphicFrame>
          <p:nvGraphicFramePr>
            <p:cNvPr id="30" name="Object 34"/>
            <p:cNvGraphicFramePr>
              <a:graphicFrameLocks noChangeAspect="1"/>
            </p:cNvGraphicFramePr>
            <p:nvPr/>
          </p:nvGraphicFramePr>
          <p:xfrm>
            <a:off x="4572000" y="3962400"/>
            <a:ext cx="622300" cy="560387"/>
          </p:xfrm>
          <a:graphic>
            <a:graphicData uri="http://schemas.openxmlformats.org/presentationml/2006/ole">
              <mc:AlternateContent xmlns:mc="http://schemas.openxmlformats.org/markup-compatibility/2006">
                <mc:Choice xmlns:v="urn:schemas-microsoft-com:vml" Requires="v">
                  <p:oleObj spid="_x0000_s17467" name="Equation" r:id="rId56" imgW="482400" imgH="457200" progId="Equation.3">
                    <p:embed/>
                  </p:oleObj>
                </mc:Choice>
                <mc:Fallback>
                  <p:oleObj name="Equation" r:id="rId56" imgW="482400" imgH="457200" progId="Equation.3">
                    <p:embed/>
                    <p:pic>
                      <p:nvPicPr>
                        <p:cNvPr id="30" name="Object 34"/>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4572000" y="3962400"/>
                          <a:ext cx="622300"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5" name="TextBox 54"/>
          <p:cNvSpPr txBox="1"/>
          <p:nvPr/>
        </p:nvSpPr>
        <p:spPr>
          <a:xfrm>
            <a:off x="3932238" y="4724400"/>
            <a:ext cx="1792287" cy="1600200"/>
          </a:xfrm>
          <a:prstGeom prst="rect">
            <a:avLst/>
          </a:prstGeom>
          <a:solidFill>
            <a:schemeClr val="bg1">
              <a:lumMod val="85000"/>
            </a:schemeClr>
          </a:solidFill>
        </p:spPr>
        <p:txBody>
          <a:bodyPr wrap="none">
            <a:spAutoFit/>
          </a:bodyPr>
          <a:lstStyle/>
          <a:p>
            <a:pPr algn="ctr" fontAlgn="auto">
              <a:spcBef>
                <a:spcPts val="0"/>
              </a:spcBef>
              <a:spcAft>
                <a:spcPts val="0"/>
              </a:spcAft>
              <a:defRPr/>
            </a:pPr>
            <a:r>
              <a:rPr lang="en-US" sz="1400" b="1" dirty="0">
                <a:solidFill>
                  <a:srgbClr val="0000FF"/>
                </a:solidFill>
                <a:latin typeface="+mn-lt"/>
                <a:cs typeface="+mn-cs"/>
              </a:rPr>
              <a:t>f = degree of freedom</a:t>
            </a:r>
          </a:p>
          <a:p>
            <a:pPr algn="ctr" fontAlgn="auto">
              <a:spcBef>
                <a:spcPts val="0"/>
              </a:spcBef>
              <a:spcAft>
                <a:spcPts val="0"/>
              </a:spcAft>
              <a:defRPr/>
            </a:pPr>
            <a:r>
              <a:rPr lang="en-US" sz="1400" b="1" dirty="0">
                <a:solidFill>
                  <a:srgbClr val="0000FF"/>
                </a:solidFill>
                <a:latin typeface="+mn-lt"/>
                <a:cs typeface="+mn-cs"/>
              </a:rPr>
              <a:t>For mono-atomic gas</a:t>
            </a:r>
          </a:p>
          <a:p>
            <a:pPr algn="ctr" fontAlgn="auto">
              <a:spcBef>
                <a:spcPts val="0"/>
              </a:spcBef>
              <a:spcAft>
                <a:spcPts val="0"/>
              </a:spcAft>
              <a:defRPr/>
            </a:pPr>
            <a:r>
              <a:rPr lang="en-US" sz="1400" b="1" dirty="0">
                <a:solidFill>
                  <a:srgbClr val="0000FF"/>
                </a:solidFill>
                <a:latin typeface="+mn-lt"/>
                <a:cs typeface="+mn-cs"/>
              </a:rPr>
              <a:t>f = 3</a:t>
            </a:r>
          </a:p>
          <a:p>
            <a:pPr algn="ctr" fontAlgn="auto">
              <a:spcBef>
                <a:spcPts val="0"/>
              </a:spcBef>
              <a:spcAft>
                <a:spcPts val="0"/>
              </a:spcAft>
              <a:defRPr/>
            </a:pPr>
            <a:r>
              <a:rPr lang="en-US" sz="1400" b="1" dirty="0">
                <a:solidFill>
                  <a:srgbClr val="0000FF"/>
                </a:solidFill>
                <a:latin typeface="+mn-lt"/>
                <a:cs typeface="+mn-cs"/>
              </a:rPr>
              <a:t>For diatomic gas</a:t>
            </a:r>
          </a:p>
          <a:p>
            <a:pPr algn="ctr" fontAlgn="auto">
              <a:spcBef>
                <a:spcPts val="0"/>
              </a:spcBef>
              <a:spcAft>
                <a:spcPts val="0"/>
              </a:spcAft>
              <a:defRPr/>
            </a:pPr>
            <a:r>
              <a:rPr lang="en-US" sz="1400" b="1" dirty="0">
                <a:solidFill>
                  <a:srgbClr val="0000FF"/>
                </a:solidFill>
                <a:latin typeface="+mn-lt"/>
                <a:cs typeface="+mn-cs"/>
              </a:rPr>
              <a:t>f= 5</a:t>
            </a:r>
          </a:p>
          <a:p>
            <a:pPr algn="ctr" fontAlgn="auto">
              <a:spcBef>
                <a:spcPts val="0"/>
              </a:spcBef>
              <a:spcAft>
                <a:spcPts val="0"/>
              </a:spcAft>
              <a:defRPr/>
            </a:pPr>
            <a:r>
              <a:rPr lang="en-US" sz="1400" b="1" dirty="0">
                <a:solidFill>
                  <a:srgbClr val="0000FF"/>
                </a:solidFill>
                <a:latin typeface="+mn-lt"/>
                <a:cs typeface="+mn-cs"/>
              </a:rPr>
              <a:t>For polyatomic gas</a:t>
            </a:r>
          </a:p>
          <a:p>
            <a:pPr algn="ctr" fontAlgn="auto">
              <a:spcBef>
                <a:spcPts val="0"/>
              </a:spcBef>
              <a:spcAft>
                <a:spcPts val="0"/>
              </a:spcAft>
              <a:defRPr/>
            </a:pPr>
            <a:r>
              <a:rPr lang="en-US" sz="1400" b="1" dirty="0">
                <a:solidFill>
                  <a:srgbClr val="0000FF"/>
                </a:solidFill>
                <a:latin typeface="+mn-lt"/>
                <a:cs typeface="+mn-cs"/>
              </a:rPr>
              <a:t>f =6</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3" descr="equations.jpg"/>
          <p:cNvPicPr>
            <a:picLocks noChangeAspect="1"/>
          </p:cNvPicPr>
          <p:nvPr/>
        </p:nvPicPr>
        <p:blipFill>
          <a:blip r:embed="rId2" cstate="print"/>
          <a:srcRect/>
          <a:stretch>
            <a:fillRect/>
          </a:stretch>
        </p:blipFill>
        <p:spPr bwMode="auto">
          <a:xfrm>
            <a:off x="914400" y="93663"/>
            <a:ext cx="7391400" cy="651192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0" name="Group 10"/>
          <p:cNvGrpSpPr>
            <a:grpSpLocks/>
          </p:cNvGrpSpPr>
          <p:nvPr/>
        </p:nvGrpSpPr>
        <p:grpSpPr bwMode="auto">
          <a:xfrm>
            <a:off x="6705600" y="990600"/>
            <a:ext cx="2286000" cy="2514600"/>
            <a:chOff x="5257800" y="1905000"/>
            <a:chExt cx="2286000" cy="2514600"/>
          </a:xfrm>
        </p:grpSpPr>
        <p:sp>
          <p:nvSpPr>
            <p:cNvPr id="5" name="Rectangle 4"/>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 name="Group 9"/>
          <p:cNvGrpSpPr>
            <a:grpSpLocks/>
          </p:cNvGrpSpPr>
          <p:nvPr/>
        </p:nvGrpSpPr>
        <p:grpSpPr bwMode="auto">
          <a:xfrm>
            <a:off x="7010400" y="1143000"/>
            <a:ext cx="1676400" cy="838200"/>
            <a:chOff x="5562600" y="2057400"/>
            <a:chExt cx="1676400" cy="838200"/>
          </a:xfrm>
        </p:grpSpPr>
        <p:sp>
          <p:nvSpPr>
            <p:cNvPr id="8" name="Rectangle 7"/>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2" name="Oval 11"/>
          <p:cNvSpPr/>
          <p:nvPr/>
        </p:nvSpPr>
        <p:spPr>
          <a:xfrm>
            <a:off x="7543800"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Oval 12"/>
          <p:cNvSpPr/>
          <p:nvPr/>
        </p:nvSpPr>
        <p:spPr>
          <a:xfrm>
            <a:off x="7467600"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75438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74676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Oval 15"/>
          <p:cNvSpPr/>
          <p:nvPr/>
        </p:nvSpPr>
        <p:spPr>
          <a:xfrm>
            <a:off x="82296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81534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Oval 17"/>
          <p:cNvSpPr/>
          <p:nvPr/>
        </p:nvSpPr>
        <p:spPr>
          <a:xfrm>
            <a:off x="8229600"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Oval 18"/>
          <p:cNvSpPr/>
          <p:nvPr/>
        </p:nvSpPr>
        <p:spPr>
          <a:xfrm>
            <a:off x="8153400" y="2971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9"/>
          <p:cNvSpPr/>
          <p:nvPr/>
        </p:nvSpPr>
        <p:spPr>
          <a:xfrm>
            <a:off x="6705600" y="3200400"/>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Oval 28"/>
          <p:cNvSpPr/>
          <p:nvPr/>
        </p:nvSpPr>
        <p:spPr>
          <a:xfrm>
            <a:off x="7543800"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Oval 29"/>
          <p:cNvSpPr/>
          <p:nvPr/>
        </p:nvSpPr>
        <p:spPr>
          <a:xfrm>
            <a:off x="7467600"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Oval 30"/>
          <p:cNvSpPr/>
          <p:nvPr/>
        </p:nvSpPr>
        <p:spPr>
          <a:xfrm>
            <a:off x="75438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Oval 31"/>
          <p:cNvSpPr/>
          <p:nvPr/>
        </p:nvSpPr>
        <p:spPr>
          <a:xfrm>
            <a:off x="74676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Oval 32"/>
          <p:cNvSpPr/>
          <p:nvPr/>
        </p:nvSpPr>
        <p:spPr>
          <a:xfrm>
            <a:off x="82296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Oval 33"/>
          <p:cNvSpPr/>
          <p:nvPr/>
        </p:nvSpPr>
        <p:spPr>
          <a:xfrm>
            <a:off x="81534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Oval 34"/>
          <p:cNvSpPr/>
          <p:nvPr/>
        </p:nvSpPr>
        <p:spPr>
          <a:xfrm>
            <a:off x="8229600"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Oval 35"/>
          <p:cNvSpPr/>
          <p:nvPr/>
        </p:nvSpPr>
        <p:spPr>
          <a:xfrm>
            <a:off x="8153400" y="2971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Oval 36"/>
          <p:cNvSpPr/>
          <p:nvPr/>
        </p:nvSpPr>
        <p:spPr>
          <a:xfrm>
            <a:off x="7543800" y="1981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Oval 37"/>
          <p:cNvSpPr/>
          <p:nvPr/>
        </p:nvSpPr>
        <p:spPr>
          <a:xfrm>
            <a:off x="7467600" y="2438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Oval 38"/>
          <p:cNvSpPr/>
          <p:nvPr/>
        </p:nvSpPr>
        <p:spPr>
          <a:xfrm>
            <a:off x="7543800" y="2133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Oval 39"/>
          <p:cNvSpPr/>
          <p:nvPr/>
        </p:nvSpPr>
        <p:spPr>
          <a:xfrm>
            <a:off x="7467600" y="2590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Oval 40"/>
          <p:cNvSpPr/>
          <p:nvPr/>
        </p:nvSpPr>
        <p:spPr>
          <a:xfrm>
            <a:off x="8229600" y="2133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Oval 41"/>
          <p:cNvSpPr/>
          <p:nvPr/>
        </p:nvSpPr>
        <p:spPr>
          <a:xfrm>
            <a:off x="8153400" y="2590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Oval 42"/>
          <p:cNvSpPr/>
          <p:nvPr/>
        </p:nvSpPr>
        <p:spPr>
          <a:xfrm>
            <a:off x="8229600" y="2286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Oval 43"/>
          <p:cNvSpPr/>
          <p:nvPr/>
        </p:nvSpPr>
        <p:spPr>
          <a:xfrm>
            <a:off x="8153400" y="2743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Rectangle 50"/>
          <p:cNvSpPr/>
          <p:nvPr/>
        </p:nvSpPr>
        <p:spPr>
          <a:xfrm>
            <a:off x="7239000" y="1143000"/>
            <a:ext cx="3048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Title 7"/>
          <p:cNvSpPr txBox="1">
            <a:spLocks/>
          </p:cNvSpPr>
          <p:nvPr/>
        </p:nvSpPr>
        <p:spPr>
          <a:xfrm>
            <a:off x="0" y="0"/>
            <a:ext cx="8229600" cy="1020763"/>
          </a:xfrm>
          <a:prstGeom prst="rect">
            <a:avLst/>
          </a:prstGeom>
          <a:ln>
            <a:noFill/>
          </a:ln>
        </p:spPr>
        <p:txBody>
          <a:bodyPr/>
          <a:lstStyle/>
          <a:p>
            <a:pPr algn="ctr" fontAlgn="auto">
              <a:spcBef>
                <a:spcPts val="0"/>
              </a:spcBef>
              <a:spcAft>
                <a:spcPts val="0"/>
              </a:spcAft>
              <a:defRPr/>
            </a:pPr>
            <a:r>
              <a:rPr lang="en-US" sz="3600" b="1" u="sng" dirty="0">
                <a:solidFill>
                  <a:srgbClr val="0000FF"/>
                </a:solidFill>
                <a:latin typeface="Comic Sans MS" pitchFamily="66" charset="0"/>
                <a:cs typeface="+mn-cs"/>
              </a:rPr>
              <a:t>Few Facts about ideal Gases</a:t>
            </a:r>
            <a:endParaRPr lang="en-US" sz="3600" b="1" u="sng" dirty="0">
              <a:solidFill>
                <a:srgbClr val="00B0F0"/>
              </a:solidFill>
              <a:latin typeface="+mj-lt"/>
              <a:ea typeface="+mj-ea"/>
              <a:cs typeface="+mj-cs"/>
            </a:endParaRPr>
          </a:p>
        </p:txBody>
      </p:sp>
      <p:sp>
        <p:nvSpPr>
          <p:cNvPr id="1059" name="TextBox 53"/>
          <p:cNvSpPr txBox="1">
            <a:spLocks noChangeArrowheads="1"/>
          </p:cNvSpPr>
          <p:nvPr/>
        </p:nvSpPr>
        <p:spPr bwMode="auto">
          <a:xfrm>
            <a:off x="533400" y="1300877"/>
            <a:ext cx="5410200" cy="2585323"/>
          </a:xfrm>
          <a:prstGeom prst="rect">
            <a:avLst/>
          </a:prstGeom>
          <a:noFill/>
          <a:ln w="9525">
            <a:noFill/>
            <a:miter lim="800000"/>
            <a:headEnd/>
            <a:tailEnd/>
          </a:ln>
        </p:spPr>
        <p:txBody>
          <a:bodyPr wrap="square">
            <a:spAutoFit/>
          </a:bodyPr>
          <a:lstStyle/>
          <a:p>
            <a:pPr>
              <a:buFont typeface="Arial" pitchFamily="34" charset="0"/>
              <a:buChar char="•"/>
            </a:pPr>
            <a:r>
              <a:rPr lang="en-US" b="1" dirty="0">
                <a:solidFill>
                  <a:srgbClr val="FF0000"/>
                </a:solidFill>
                <a:latin typeface="Comic Sans MS" pitchFamily="66" charset="0"/>
              </a:rPr>
              <a:t>All molecules of the ideal gas are identical. </a:t>
            </a:r>
          </a:p>
          <a:p>
            <a:endParaRPr lang="en-US" b="1" dirty="0">
              <a:solidFill>
                <a:srgbClr val="FF0000"/>
              </a:solidFill>
              <a:latin typeface="Comic Sans MS" pitchFamily="66" charset="0"/>
            </a:endParaRPr>
          </a:p>
          <a:p>
            <a:pPr>
              <a:buFont typeface="Arial" pitchFamily="34" charset="0"/>
              <a:buChar char="•"/>
            </a:pPr>
            <a:r>
              <a:rPr lang="en-US" b="1" dirty="0">
                <a:solidFill>
                  <a:srgbClr val="FF0000"/>
                </a:solidFill>
                <a:latin typeface="Comic Sans MS" pitchFamily="66" charset="0"/>
              </a:rPr>
              <a:t>They don’t interact with each other.</a:t>
            </a:r>
          </a:p>
          <a:p>
            <a:pPr>
              <a:buFont typeface="Arial" pitchFamily="34" charset="0"/>
              <a:buChar char="•"/>
            </a:pPr>
            <a:endParaRPr lang="en-US" b="1" dirty="0">
              <a:solidFill>
                <a:srgbClr val="FF0000"/>
              </a:solidFill>
              <a:latin typeface="Comic Sans MS" pitchFamily="66" charset="0"/>
            </a:endParaRPr>
          </a:p>
          <a:p>
            <a:pPr>
              <a:buFont typeface="Arial" pitchFamily="34" charset="0"/>
              <a:buChar char="•"/>
            </a:pPr>
            <a:r>
              <a:rPr lang="en-US" b="1" dirty="0">
                <a:solidFill>
                  <a:srgbClr val="FF0000"/>
                </a:solidFill>
                <a:latin typeface="Comic Sans MS" pitchFamily="66" charset="0"/>
              </a:rPr>
              <a:t>All real gases at low density behaves as an ideal gas.</a:t>
            </a:r>
          </a:p>
          <a:p>
            <a:pPr>
              <a:buFont typeface="Arial" pitchFamily="34" charset="0"/>
              <a:buChar char="•"/>
            </a:pPr>
            <a:endParaRPr lang="en-US" b="1" dirty="0">
              <a:solidFill>
                <a:srgbClr val="FF0000"/>
              </a:solidFill>
              <a:latin typeface="Comic Sans MS" pitchFamily="66" charset="0"/>
            </a:endParaRPr>
          </a:p>
          <a:p>
            <a:pPr>
              <a:buFont typeface="Arial" pitchFamily="34" charset="0"/>
              <a:buChar char="•"/>
            </a:pPr>
            <a:r>
              <a:rPr lang="en-US" b="1" dirty="0">
                <a:solidFill>
                  <a:srgbClr val="FF0000"/>
                </a:solidFill>
                <a:latin typeface="Comic Sans MS" pitchFamily="66" charset="0"/>
              </a:rPr>
              <a:t>They hit the wall of the container to generate pressure.</a:t>
            </a:r>
          </a:p>
        </p:txBody>
      </p:sp>
      <p:sp>
        <p:nvSpPr>
          <p:cNvPr id="55" name="TextBox 54"/>
          <p:cNvSpPr txBox="1">
            <a:spLocks noChangeArrowheads="1"/>
          </p:cNvSpPr>
          <p:nvPr/>
        </p:nvSpPr>
        <p:spPr bwMode="auto">
          <a:xfrm>
            <a:off x="609600" y="4724400"/>
            <a:ext cx="6705600" cy="646331"/>
          </a:xfrm>
          <a:prstGeom prst="rect">
            <a:avLst/>
          </a:prstGeom>
          <a:noFill/>
          <a:ln w="9525">
            <a:noFill/>
            <a:miter lim="800000"/>
            <a:headEnd/>
            <a:tailEnd/>
          </a:ln>
        </p:spPr>
        <p:txBody>
          <a:bodyPr wrap="square">
            <a:spAutoFit/>
          </a:bodyPr>
          <a:lstStyle/>
          <a:p>
            <a:pPr>
              <a:buFont typeface="Arial" pitchFamily="34" charset="0"/>
              <a:buChar char="•"/>
            </a:pPr>
            <a:r>
              <a:rPr lang="en-US" b="1" dirty="0">
                <a:latin typeface="Comic Sans MS" pitchFamily="66" charset="0"/>
              </a:rPr>
              <a:t>When a gas is heated (temperature increases) at fixed volume, molecules moves faster, </a:t>
            </a:r>
            <a:r>
              <a:rPr lang="en-US" b="1" dirty="0" err="1">
                <a:latin typeface="Comic Sans MS" pitchFamily="66" charset="0"/>
              </a:rPr>
              <a:t>ie</a:t>
            </a:r>
            <a:r>
              <a:rPr lang="en-US" b="1" dirty="0">
                <a:latin typeface="Comic Sans MS" pitchFamily="66" charset="0"/>
              </a:rPr>
              <a:t> pressure increases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grpId="0" nodeType="clickEffect">
                                  <p:stCondLst>
                                    <p:cond delay="0"/>
                                  </p:stCondLst>
                                  <p:childTnLst>
                                    <p:animMotion origin="layout" path="M 0.00521 -0.00485 L 0.11511 -0.003 L 0.05591 0.13599 L -0.05955 0.08164 L 0.01094 -0.03677 L 0.1165 0.07031 L 0.0066 0.00833 " pathEditMode="relative" ptsTypes="AAAAAAA">
                                      <p:cBhvr>
                                        <p:cTn id="6" dur="3000" fill="hold"/>
                                        <p:tgtEl>
                                          <p:spTgt spid="12"/>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8" dur="3000" fill="hold"/>
                                        <p:tgtEl>
                                          <p:spTgt spid="13"/>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10" dur="3000" fill="hold"/>
                                        <p:tgtEl>
                                          <p:spTgt spid="14"/>
                                        </p:tgtEl>
                                        <p:attrNameLst>
                                          <p:attrName>ppt_x</p:attrName>
                                          <p:attrName>ppt_y</p:attrName>
                                        </p:attrNameLst>
                                      </p:cBhvr>
                                      <p:rCtr x="8" y="62"/>
                                    </p:animMotion>
                                  </p:childTnLst>
                                </p:cTn>
                              </p:par>
                              <p:par>
                                <p:cTn id="1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12" dur="3000" fill="hold"/>
                                        <p:tgtEl>
                                          <p:spTgt spid="15"/>
                                        </p:tgtEl>
                                        <p:attrNameLst>
                                          <p:attrName>ppt_x</p:attrName>
                                          <p:attrName>ppt_y</p:attrName>
                                        </p:attrNameLst>
                                      </p:cBhvr>
                                      <p:rCtr x="28" y="15"/>
                                    </p:animMotion>
                                  </p:childTnLst>
                                </p:cTn>
                              </p:par>
                              <p:par>
                                <p:cTn id="1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14" dur="5000" fill="hold"/>
                                        <p:tgtEl>
                                          <p:spTgt spid="16"/>
                                        </p:tgtEl>
                                        <p:attrNameLst>
                                          <p:attrName>ppt_x</p:attrName>
                                          <p:attrName>ppt_y</p:attrName>
                                        </p:attrNameLst>
                                      </p:cBhvr>
                                      <p:rCtr x="-1" y="62"/>
                                    </p:animMotion>
                                  </p:childTnLst>
                                </p:cTn>
                              </p:par>
                              <p:par>
                                <p:cTn id="1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16" dur="5000" fill="hold"/>
                                        <p:tgtEl>
                                          <p:spTgt spid="17"/>
                                        </p:tgtEl>
                                        <p:attrNameLst>
                                          <p:attrName>ppt_x</p:attrName>
                                          <p:attrName>ppt_y</p:attrName>
                                        </p:attrNameLst>
                                      </p:cBhvr>
                                      <p:rCtr x="29" y="5"/>
                                    </p:animMotion>
                                  </p:childTnLst>
                                </p:cTn>
                              </p:par>
                              <p:par>
                                <p:cTn id="1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18" dur="5000" fill="hold"/>
                                        <p:tgtEl>
                                          <p:spTgt spid="18"/>
                                        </p:tgtEl>
                                        <p:attrNameLst>
                                          <p:attrName>ppt_x</p:attrName>
                                          <p:attrName>ppt_y</p:attrName>
                                        </p:attrNameLst>
                                      </p:cBhvr>
                                      <p:rCtr x="-6" y="62"/>
                                    </p:animMotion>
                                  </p:childTnLst>
                                </p:cTn>
                              </p:par>
                              <p:par>
                                <p:cTn id="1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20" dur="5000" fill="hold"/>
                                        <p:tgtEl>
                                          <p:spTgt spid="19"/>
                                        </p:tgtEl>
                                        <p:attrNameLst>
                                          <p:attrName>ppt_x</p:attrName>
                                          <p:attrName>ppt_y</p:attrName>
                                        </p:attrNameLst>
                                      </p:cBhvr>
                                      <p:rCtr x="31" y="16"/>
                                    </p:animMotion>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down)">
                                      <p:cBhvr>
                                        <p:cTn id="25" dur="5000"/>
                                        <p:tgtEl>
                                          <p:spTgt spid="20"/>
                                        </p:tgtEl>
                                      </p:cBhvr>
                                    </p:animEffect>
                                  </p:childTnLst>
                                </p:cTn>
                              </p:par>
                            </p:childTnLst>
                          </p:cTn>
                        </p:par>
                        <p:par>
                          <p:cTn id="26" fill="hold">
                            <p:stCondLst>
                              <p:cond delay="5000"/>
                            </p:stCondLst>
                            <p:childTnLst>
                              <p:par>
                                <p:cTn id="27" presetID="1" presetClass="exit" presetSubtype="0" fill="hold" nodeType="after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4"/>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5"/>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6"/>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7"/>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8"/>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9"/>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0" presetClass="path" presetSubtype="0" repeatCount="indefinite" fill="hold" grpId="0" nodeType="withEffect">
                                  <p:stCondLst>
                                    <p:cond delay="0"/>
                                  </p:stCondLst>
                                  <p:childTnLst>
                                    <p:animMotion origin="layout" path="M 0.00521 -0.00485 L 0.11511 -0.003 L 0.05591 0.13599 L -0.05955 0.08164 L 0.01094 -0.03677 L 0.1165 0.07031 L 0.0066 0.00833 " pathEditMode="relative" ptsTypes="AAAAAAA">
                                      <p:cBhvr>
                                        <p:cTn id="60" dur="1000" fill="hold"/>
                                        <p:tgtEl>
                                          <p:spTgt spid="29"/>
                                        </p:tgtEl>
                                        <p:attrNameLst>
                                          <p:attrName>ppt_x</p:attrName>
                                          <p:attrName>ppt_y</p:attrName>
                                        </p:attrNameLst>
                                      </p:cBhvr>
                                    </p:animMotion>
                                  </p:childTnLst>
                                </p:cTn>
                              </p:par>
                              <p:par>
                                <p:cTn id="61"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62" dur="1000" fill="hold"/>
                                        <p:tgtEl>
                                          <p:spTgt spid="30"/>
                                        </p:tgtEl>
                                        <p:attrNameLst>
                                          <p:attrName>ppt_x</p:attrName>
                                          <p:attrName>ppt_y</p:attrName>
                                        </p:attrNameLst>
                                      </p:cBhvr>
                                    </p:animMotion>
                                  </p:childTnLst>
                                </p:cTn>
                              </p:par>
                              <p:par>
                                <p:cTn id="63"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64" dur="1000" fill="hold"/>
                                        <p:tgtEl>
                                          <p:spTgt spid="31"/>
                                        </p:tgtEl>
                                        <p:attrNameLst>
                                          <p:attrName>ppt_x</p:attrName>
                                          <p:attrName>ppt_y</p:attrName>
                                        </p:attrNameLst>
                                      </p:cBhvr>
                                      <p:rCtr x="8" y="62"/>
                                    </p:animMotion>
                                  </p:childTnLst>
                                </p:cTn>
                              </p:par>
                              <p:par>
                                <p:cTn id="65"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66" dur="1000" fill="hold"/>
                                        <p:tgtEl>
                                          <p:spTgt spid="32"/>
                                        </p:tgtEl>
                                        <p:attrNameLst>
                                          <p:attrName>ppt_x</p:attrName>
                                          <p:attrName>ppt_y</p:attrName>
                                        </p:attrNameLst>
                                      </p:cBhvr>
                                      <p:rCtr x="28" y="15"/>
                                    </p:animMotion>
                                  </p:childTnLst>
                                </p:cTn>
                              </p:par>
                              <p:par>
                                <p:cTn id="67"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68" dur="1000" fill="hold"/>
                                        <p:tgtEl>
                                          <p:spTgt spid="33"/>
                                        </p:tgtEl>
                                        <p:attrNameLst>
                                          <p:attrName>ppt_x</p:attrName>
                                          <p:attrName>ppt_y</p:attrName>
                                        </p:attrNameLst>
                                      </p:cBhvr>
                                      <p:rCtr x="-1" y="62"/>
                                    </p:animMotion>
                                  </p:childTnLst>
                                </p:cTn>
                              </p:par>
                              <p:par>
                                <p:cTn id="69"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70" dur="1000" fill="hold"/>
                                        <p:tgtEl>
                                          <p:spTgt spid="34"/>
                                        </p:tgtEl>
                                        <p:attrNameLst>
                                          <p:attrName>ppt_x</p:attrName>
                                          <p:attrName>ppt_y</p:attrName>
                                        </p:attrNameLst>
                                      </p:cBhvr>
                                      <p:rCtr x="29" y="5"/>
                                    </p:animMotion>
                                  </p:childTnLst>
                                </p:cTn>
                              </p:par>
                              <p:par>
                                <p:cTn id="71"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72" dur="1000" fill="hold"/>
                                        <p:tgtEl>
                                          <p:spTgt spid="35"/>
                                        </p:tgtEl>
                                        <p:attrNameLst>
                                          <p:attrName>ppt_x</p:attrName>
                                          <p:attrName>ppt_y</p:attrName>
                                        </p:attrNameLst>
                                      </p:cBhvr>
                                      <p:rCtr x="-6" y="62"/>
                                    </p:animMotion>
                                  </p:childTnLst>
                                </p:cTn>
                              </p:par>
                              <p:par>
                                <p:cTn id="73"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74" dur="1000" fill="hold"/>
                                        <p:tgtEl>
                                          <p:spTgt spid="36"/>
                                        </p:tgtEl>
                                        <p:attrNameLst>
                                          <p:attrName>ppt_x</p:attrName>
                                          <p:attrName>ppt_y</p:attrName>
                                        </p:attrNameLst>
                                      </p:cBhvr>
                                      <p:rCtr x="31" y="16"/>
                                    </p:animMotion>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1"/>
                                        </p:tgtEl>
                                        <p:attrNameLst>
                                          <p:attrName>style.visibility</p:attrName>
                                        </p:attrNameLst>
                                      </p:cBhvr>
                                      <p:to>
                                        <p:strVal val="hidden"/>
                                      </p:to>
                                    </p:set>
                                  </p:childTnLst>
                                </p:cTn>
                              </p:par>
                              <p:par>
                                <p:cTn id="83" presetID="64" presetClass="path" presetSubtype="0" accel="50000" decel="50000" fill="hold" nodeType="withEffect">
                                  <p:stCondLst>
                                    <p:cond delay="0"/>
                                  </p:stCondLst>
                                  <p:childTnLst>
                                    <p:animMotion origin="layout" path="M 0 2.94172E-6 L 0 -0.11656 " pathEditMode="relative" rAng="0" ptsTypes="AA">
                                      <p:cBhvr>
                                        <p:cTn id="84" dur="2000" fill="hold"/>
                                        <p:tgtEl>
                                          <p:spTgt spid="3"/>
                                        </p:tgtEl>
                                        <p:attrNameLst>
                                          <p:attrName>ppt_x</p:attrName>
                                          <p:attrName>ppt_y</p:attrName>
                                        </p:attrNameLst>
                                      </p:cBhvr>
                                      <p:rCtr x="0" y="-58"/>
                                    </p:animMotion>
                                  </p:childTnLst>
                                </p:cTn>
                              </p:par>
                            </p:childTnLst>
                          </p:cTn>
                        </p:par>
                        <p:par>
                          <p:cTn id="85" fill="hold">
                            <p:stCondLst>
                              <p:cond delay="2000"/>
                            </p:stCondLst>
                            <p:childTnLst>
                              <p:par>
                                <p:cTn id="86" presetID="1" presetClass="exit" presetSubtype="0" fill="hold" grpId="2" nodeType="afterEffect">
                                  <p:stCondLst>
                                    <p:cond delay="0"/>
                                  </p:stCondLst>
                                  <p:childTnLst>
                                    <p:set>
                                      <p:cBhvr>
                                        <p:cTn id="87" dur="1" fill="hold">
                                          <p:stCondLst>
                                            <p:cond delay="0"/>
                                          </p:stCondLst>
                                        </p:cTn>
                                        <p:tgtEl>
                                          <p:spTgt spid="29"/>
                                        </p:tgtEl>
                                        <p:attrNameLst>
                                          <p:attrName>style.visibility</p:attrName>
                                        </p:attrNameLst>
                                      </p:cBhvr>
                                      <p:to>
                                        <p:strVal val="hidden"/>
                                      </p:to>
                                    </p:set>
                                  </p:childTnLst>
                                </p:cTn>
                              </p:par>
                              <p:par>
                                <p:cTn id="88" presetID="1" presetClass="exit" presetSubtype="0" fill="hold" grpId="2" nodeType="withEffect">
                                  <p:stCondLst>
                                    <p:cond delay="0"/>
                                  </p:stCondLst>
                                  <p:childTnLst>
                                    <p:set>
                                      <p:cBhvr>
                                        <p:cTn id="89" dur="1" fill="hold">
                                          <p:stCondLst>
                                            <p:cond delay="0"/>
                                          </p:stCondLst>
                                        </p:cTn>
                                        <p:tgtEl>
                                          <p:spTgt spid="30"/>
                                        </p:tgtEl>
                                        <p:attrNameLst>
                                          <p:attrName>style.visibility</p:attrName>
                                        </p:attrNameLst>
                                      </p:cBhvr>
                                      <p:to>
                                        <p:strVal val="hidden"/>
                                      </p:to>
                                    </p:set>
                                  </p:childTnLst>
                                </p:cTn>
                              </p:par>
                              <p:par>
                                <p:cTn id="90" presetID="1" presetClass="exit" presetSubtype="0" fill="hold" grpId="2" nodeType="withEffect">
                                  <p:stCondLst>
                                    <p:cond delay="0"/>
                                  </p:stCondLst>
                                  <p:childTnLst>
                                    <p:set>
                                      <p:cBhvr>
                                        <p:cTn id="91" dur="1" fill="hold">
                                          <p:stCondLst>
                                            <p:cond delay="0"/>
                                          </p:stCondLst>
                                        </p:cTn>
                                        <p:tgtEl>
                                          <p:spTgt spid="31"/>
                                        </p:tgtEl>
                                        <p:attrNameLst>
                                          <p:attrName>style.visibility</p:attrName>
                                        </p:attrNameLst>
                                      </p:cBhvr>
                                      <p:to>
                                        <p:strVal val="hidden"/>
                                      </p:to>
                                    </p:set>
                                  </p:childTnLst>
                                </p:cTn>
                              </p:par>
                              <p:par>
                                <p:cTn id="92" presetID="1" presetClass="exit" presetSubtype="0" fill="hold" grpId="2" nodeType="withEffect">
                                  <p:stCondLst>
                                    <p:cond delay="0"/>
                                  </p:stCondLst>
                                  <p:childTnLst>
                                    <p:set>
                                      <p:cBhvr>
                                        <p:cTn id="93" dur="1" fill="hold">
                                          <p:stCondLst>
                                            <p:cond delay="0"/>
                                          </p:stCondLst>
                                        </p:cTn>
                                        <p:tgtEl>
                                          <p:spTgt spid="32"/>
                                        </p:tgtEl>
                                        <p:attrNameLst>
                                          <p:attrName>style.visibility</p:attrName>
                                        </p:attrNameLst>
                                      </p:cBhvr>
                                      <p:to>
                                        <p:strVal val="hidden"/>
                                      </p:to>
                                    </p:set>
                                  </p:childTnLst>
                                </p:cTn>
                              </p:par>
                              <p:par>
                                <p:cTn id="94" presetID="1" presetClass="exit" presetSubtype="0" fill="hold" grpId="2" nodeType="withEffect">
                                  <p:stCondLst>
                                    <p:cond delay="0"/>
                                  </p:stCondLst>
                                  <p:childTnLst>
                                    <p:set>
                                      <p:cBhvr>
                                        <p:cTn id="95" dur="1" fill="hold">
                                          <p:stCondLst>
                                            <p:cond delay="0"/>
                                          </p:stCondLst>
                                        </p:cTn>
                                        <p:tgtEl>
                                          <p:spTgt spid="33"/>
                                        </p:tgtEl>
                                        <p:attrNameLst>
                                          <p:attrName>style.visibility</p:attrName>
                                        </p:attrNameLst>
                                      </p:cBhvr>
                                      <p:to>
                                        <p:strVal val="hidden"/>
                                      </p:to>
                                    </p:set>
                                  </p:childTnLst>
                                </p:cTn>
                              </p:par>
                              <p:par>
                                <p:cTn id="96" presetID="1" presetClass="exit" presetSubtype="0" fill="hold" grpId="2" nodeType="withEffect">
                                  <p:stCondLst>
                                    <p:cond delay="0"/>
                                  </p:stCondLst>
                                  <p:childTnLst>
                                    <p:set>
                                      <p:cBhvr>
                                        <p:cTn id="97" dur="1" fill="hold">
                                          <p:stCondLst>
                                            <p:cond delay="0"/>
                                          </p:stCondLst>
                                        </p:cTn>
                                        <p:tgtEl>
                                          <p:spTgt spid="34"/>
                                        </p:tgtEl>
                                        <p:attrNameLst>
                                          <p:attrName>style.visibility</p:attrName>
                                        </p:attrNameLst>
                                      </p:cBhvr>
                                      <p:to>
                                        <p:strVal val="hidden"/>
                                      </p:to>
                                    </p:set>
                                  </p:childTnLst>
                                </p:cTn>
                              </p:par>
                              <p:par>
                                <p:cTn id="98" presetID="1" presetClass="exit" presetSubtype="0" fill="hold" grpId="2" nodeType="withEffect">
                                  <p:stCondLst>
                                    <p:cond delay="0"/>
                                  </p:stCondLst>
                                  <p:childTnLst>
                                    <p:set>
                                      <p:cBhvr>
                                        <p:cTn id="99" dur="1" fill="hold">
                                          <p:stCondLst>
                                            <p:cond delay="0"/>
                                          </p:stCondLst>
                                        </p:cTn>
                                        <p:tgtEl>
                                          <p:spTgt spid="35"/>
                                        </p:tgtEl>
                                        <p:attrNameLst>
                                          <p:attrName>style.visibility</p:attrName>
                                        </p:attrNameLst>
                                      </p:cBhvr>
                                      <p:to>
                                        <p:strVal val="hidden"/>
                                      </p:to>
                                    </p:set>
                                  </p:childTnLst>
                                </p:cTn>
                              </p:par>
                              <p:par>
                                <p:cTn id="100" presetID="1" presetClass="exit" presetSubtype="0" fill="hold" grpId="2" nodeType="withEffect">
                                  <p:stCondLst>
                                    <p:cond delay="0"/>
                                  </p:stCondLst>
                                  <p:childTnLst>
                                    <p:set>
                                      <p:cBhvr>
                                        <p:cTn id="101" dur="1" fill="hold">
                                          <p:stCondLst>
                                            <p:cond delay="0"/>
                                          </p:stCondLst>
                                        </p:cTn>
                                        <p:tgtEl>
                                          <p:spTgt spid="36"/>
                                        </p:tgtEl>
                                        <p:attrNameLst>
                                          <p:attrName>style.visibility</p:attrName>
                                        </p:attrNameLst>
                                      </p:cBhvr>
                                      <p:to>
                                        <p:strVal val="hidden"/>
                                      </p:to>
                                    </p:set>
                                  </p:childTnLst>
                                </p:cTn>
                              </p:par>
                              <p:par>
                                <p:cTn id="102" presetID="1" presetClass="entr" presetSubtype="0" fill="hold" grpId="0" nodeType="withEffect">
                                  <p:stCondLst>
                                    <p:cond delay="0"/>
                                  </p:stCondLst>
                                  <p:childTnLst>
                                    <p:set>
                                      <p:cBhvr>
                                        <p:cTn id="103" dur="1" fill="hold">
                                          <p:stCondLst>
                                            <p:cond delay="0"/>
                                          </p:stCondLst>
                                        </p:cTn>
                                        <p:tgtEl>
                                          <p:spTgt spid="37"/>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38"/>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39"/>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40"/>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41"/>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42"/>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43"/>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44"/>
                                        </p:tgtEl>
                                        <p:attrNameLst>
                                          <p:attrName>style.visibility</p:attrName>
                                        </p:attrNameLst>
                                      </p:cBhvr>
                                      <p:to>
                                        <p:strVal val="visible"/>
                                      </p:to>
                                    </p:set>
                                  </p:childTnLst>
                                </p:cTn>
                              </p:par>
                              <p:par>
                                <p:cTn id="118" presetID="0" presetClass="path" presetSubtype="0" repeatCount="indefinite" fill="hold" grpId="1" nodeType="withEffect">
                                  <p:stCondLst>
                                    <p:cond delay="0"/>
                                  </p:stCondLst>
                                  <p:childTnLst>
                                    <p:animMotion origin="layout" path="M 0 0 L 0.05538 -0.12095 L 0.11076 -0.02659 L 0.06614 0.16397 L 0 0 Z " pathEditMode="relative" ptsTypes="AAAAA">
                                      <p:cBhvr>
                                        <p:cTn id="119" dur="3000" fill="hold"/>
                                        <p:tgtEl>
                                          <p:spTgt spid="37"/>
                                        </p:tgtEl>
                                        <p:attrNameLst>
                                          <p:attrName>ppt_x</p:attrName>
                                          <p:attrName>ppt_y</p:attrName>
                                        </p:attrNameLst>
                                      </p:cBhvr>
                                    </p:animMotion>
                                  </p:childTnLst>
                                </p:cTn>
                              </p:par>
                              <p:par>
                                <p:cTn id="120" presetID="0" presetClass="path" presetSubtype="0" repeatCount="indefinite" fill="hold" grpId="1" nodeType="withEffect">
                                  <p:stCondLst>
                                    <p:cond delay="0"/>
                                  </p:stCondLst>
                                  <p:childTnLst>
                                    <p:animMotion origin="layout" path="M -3.33333E-6 0.00833 L -0.0908 0.15981 L -0.13246 0.01457 C -0.13402 0.0118 -0.1368 0.00972 -0.13698 0.00625 C -0.13767 -0.00693 -0.13767 -0.00878 -0.12621 -0.03052 L -0.06319 -0.12881 L 0.0415 -0.08186 L -3.33333E-6 0.00833 Z " pathEditMode="relative" rAng="0" ptsTypes="AAffAAAA">
                                      <p:cBhvr>
                                        <p:cTn id="121" dur="3000" fill="hold"/>
                                        <p:tgtEl>
                                          <p:spTgt spid="41"/>
                                        </p:tgtEl>
                                        <p:attrNameLst>
                                          <p:attrName>ppt_x</p:attrName>
                                          <p:attrName>ppt_y</p:attrName>
                                        </p:attrNameLst>
                                      </p:cBhvr>
                                      <p:rCtr x="-48" y="7"/>
                                    </p:animMotion>
                                  </p:childTnLst>
                                </p:cTn>
                              </p:par>
                              <p:par>
                                <p:cTn id="122" presetID="0" presetClass="path" presetSubtype="0" repeatCount="indefinite" fill="hold" grpId="1" nodeType="withEffect">
                                  <p:stCondLst>
                                    <p:cond delay="0"/>
                                  </p:stCondLst>
                                  <p:childTnLst>
                                    <p:animMotion origin="layout" path="M -3.33333E-6 0.01041 L 0.10313 -0.13066 L 0.11858 -0.10014 L -0.05833 -0.05712 L -0.04913 0.15172 L -3.33333E-6 0.01041 Z " pathEditMode="relative" rAng="0" ptsTypes="AAAAAA">
                                      <p:cBhvr>
                                        <p:cTn id="123" dur="3000" fill="hold"/>
                                        <p:tgtEl>
                                          <p:spTgt spid="39"/>
                                        </p:tgtEl>
                                        <p:attrNameLst>
                                          <p:attrName>ppt_x</p:attrName>
                                          <p:attrName>ppt_y</p:attrName>
                                        </p:attrNameLst>
                                      </p:cBhvr>
                                      <p:rCtr x="30" y="0"/>
                                    </p:animMotion>
                                  </p:childTnLst>
                                </p:cTn>
                              </p:par>
                              <p:par>
                                <p:cTn id="124" presetID="0" presetClass="path" presetSubtype="0" repeatCount="indefinite" fill="hold" grpId="1" nodeType="withEffect">
                                  <p:stCondLst>
                                    <p:cond delay="0"/>
                                  </p:stCondLst>
                                  <p:childTnLst>
                                    <p:animMotion origin="layout" path="M 1.11022E-16 0.02497 L 0.12465 -0.04047 L 0.03385 -0.16744 L -0.05694 -0.108 L 1.11022E-16 0.02497 Z " pathEditMode="relative" rAng="0" ptsTypes="AAAAA">
                                      <p:cBhvr>
                                        <p:cTn id="125" dur="3000" fill="hold"/>
                                        <p:tgtEl>
                                          <p:spTgt spid="38"/>
                                        </p:tgtEl>
                                        <p:attrNameLst>
                                          <p:attrName>ppt_x</p:attrName>
                                          <p:attrName>ppt_y</p:attrName>
                                        </p:attrNameLst>
                                      </p:cBhvr>
                                      <p:rCtr x="34" y="-96"/>
                                    </p:animMotion>
                                  </p:childTnLst>
                                </p:cTn>
                              </p:par>
                              <p:par>
                                <p:cTn id="126" presetID="0" presetClass="path" presetSubtype="0" repeatCount="indefinite" fill="hold" grpId="1" nodeType="withEffect">
                                  <p:stCondLst>
                                    <p:cond delay="0"/>
                                  </p:stCondLst>
                                  <p:childTnLst>
                                    <p:animMotion origin="layout" path="M 1.11022E-16 0.01619 L 0.02378 0.07215 L 0.12153 -0.00925 L 0.08281 -0.1834 L -0.05451 -0.08835 L -0.00434 0.00532 " pathEditMode="relative" rAng="0" ptsTypes="AAAAAA">
                                      <p:cBhvr>
                                        <p:cTn id="127" dur="3000" fill="hold"/>
                                        <p:tgtEl>
                                          <p:spTgt spid="40"/>
                                        </p:tgtEl>
                                        <p:attrNameLst>
                                          <p:attrName>ppt_x</p:attrName>
                                          <p:attrName>ppt_y</p:attrName>
                                        </p:attrNameLst>
                                      </p:cBhvr>
                                      <p:rCtr x="34" y="-72"/>
                                    </p:animMotion>
                                  </p:childTnLst>
                                </p:cTn>
                              </p:par>
                              <p:par>
                                <p:cTn id="128" presetID="0" presetClass="path" presetSubtype="0" repeatCount="indefinite" fill="hold" grpId="1" nodeType="withEffect">
                                  <p:stCondLst>
                                    <p:cond delay="0"/>
                                  </p:stCondLst>
                                  <p:childTnLst>
                                    <p:animMotion origin="layout" path="M 0 0.02474 L 0.04705 0.04995 L -0.13177 0.0444 L 0.04774 -0.10754 L -0.10781 -0.18918 L -0.13247 -0.10477 L 0 0.02474 Z " pathEditMode="relative" rAng="0" ptsTypes="AAAAAAA">
                                      <p:cBhvr>
                                        <p:cTn id="129" dur="3000" fill="hold"/>
                                        <p:tgtEl>
                                          <p:spTgt spid="42"/>
                                        </p:tgtEl>
                                        <p:attrNameLst>
                                          <p:attrName>ppt_x</p:attrName>
                                          <p:attrName>ppt_y</p:attrName>
                                        </p:attrNameLst>
                                      </p:cBhvr>
                                      <p:rCtr x="-42" y="-94"/>
                                    </p:animMotion>
                                  </p:childTnLst>
                                </p:cTn>
                              </p:par>
                              <p:par>
                                <p:cTn id="130" presetID="0" presetClass="path" presetSubtype="0" repeatCount="indefinite" fill="hold" grpId="1" nodeType="withEffect">
                                  <p:stCondLst>
                                    <p:cond delay="0"/>
                                  </p:stCondLst>
                                  <p:childTnLst>
                                    <p:animMotion origin="layout" path="M 0 0 L 0 0.04861 L 0.0007 -0.23958 L 0 -0.00671 " pathEditMode="relative" ptsTypes="AAAA">
                                      <p:cBhvr>
                                        <p:cTn id="131" dur="3000" fill="hold"/>
                                        <p:tgtEl>
                                          <p:spTgt spid="44"/>
                                        </p:tgtEl>
                                        <p:attrNameLst>
                                          <p:attrName>ppt_x</p:attrName>
                                          <p:attrName>ppt_y</p:attrName>
                                        </p:attrNameLst>
                                      </p:cBhvr>
                                    </p:animMotion>
                                  </p:childTnLst>
                                </p:cTn>
                              </p:par>
                              <p:par>
                                <p:cTn id="132" presetID="0" presetClass="path" presetSubtype="0" repeatCount="indefinite" fill="hold" grpId="1" nodeType="withEffect">
                                  <p:stCondLst>
                                    <p:cond delay="0"/>
                                  </p:stCondLst>
                                  <p:childTnLst>
                                    <p:animMotion origin="layout" path="M -3.33333E-6 0.01457 L 0.04028 0.00901 L 0.01493 -0.15519 L -0.14288 0.02405 L -0.04427 0.13182 L -3.33333E-6 0.01457 Z " pathEditMode="relative" rAng="0" ptsTypes="AAAAAA">
                                      <p:cBhvr>
                                        <p:cTn id="133" dur="3000" fill="hold"/>
                                        <p:tgtEl>
                                          <p:spTgt spid="43"/>
                                        </p:tgtEl>
                                        <p:attrNameLst>
                                          <p:attrName>ppt_x</p:attrName>
                                          <p:attrName>ppt_y</p:attrName>
                                        </p:attrNameLst>
                                      </p:cBhvr>
                                      <p:rCtr x="-51" y="-2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9" grpId="0" animBg="1"/>
      <p:bldP spid="29" grpId="1" animBg="1"/>
      <p:bldP spid="29" grpId="2" animBg="1"/>
      <p:bldP spid="30" grpId="0" animBg="1"/>
      <p:bldP spid="30" grpId="1" animBg="1"/>
      <p:bldP spid="30" grpId="2" animBg="1"/>
      <p:bldP spid="31" grpId="0" animBg="1"/>
      <p:bldP spid="31" grpId="1" animBg="1"/>
      <p:bldP spid="31" grpId="2" animBg="1"/>
      <p:bldP spid="32" grpId="0" animBg="1"/>
      <p:bldP spid="32" grpId="1" animBg="1"/>
      <p:bldP spid="32" grpId="2" animBg="1"/>
      <p:bldP spid="33" grpId="0" animBg="1"/>
      <p:bldP spid="33" grpId="1" animBg="1"/>
      <p:bldP spid="33" grpId="2" animBg="1"/>
      <p:bldP spid="34" grpId="0" animBg="1"/>
      <p:bldP spid="34" grpId="1" animBg="1"/>
      <p:bldP spid="34" grpId="2" animBg="1"/>
      <p:bldP spid="35" grpId="0" animBg="1"/>
      <p:bldP spid="35" grpId="1" animBg="1"/>
      <p:bldP spid="35" grpId="2" animBg="1"/>
      <p:bldP spid="36" grpId="0" animBg="1"/>
      <p:bldP spid="36" grpId="1" animBg="1"/>
      <p:bldP spid="36" grpId="2"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51" grpId="0" animBg="1"/>
      <p:bldP spid="5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2667000" y="87868"/>
            <a:ext cx="1263486" cy="369332"/>
          </a:xfrm>
          <a:prstGeom prst="rect">
            <a:avLst/>
          </a:prstGeom>
          <a:noFill/>
          <a:ln w="9525">
            <a:noFill/>
            <a:miter lim="800000"/>
            <a:headEnd/>
            <a:tailEnd/>
          </a:ln>
        </p:spPr>
        <p:txBody>
          <a:bodyPr wrap="none">
            <a:spAutoFit/>
          </a:bodyPr>
          <a:lstStyle/>
          <a:p>
            <a:pPr algn="ctr"/>
            <a:r>
              <a:rPr lang="en-US" dirty="0">
                <a:latin typeface="Calibri" pitchFamily="34" charset="0"/>
              </a:rPr>
              <a:t>Ch 19-Basic</a:t>
            </a:r>
          </a:p>
        </p:txBody>
      </p:sp>
      <p:sp>
        <p:nvSpPr>
          <p:cNvPr id="2765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6" name="Rectangle 15"/>
          <p:cNvSpPr/>
          <p:nvPr/>
        </p:nvSpPr>
        <p:spPr>
          <a:xfrm>
            <a:off x="304800" y="685800"/>
            <a:ext cx="8382000" cy="2031325"/>
          </a:xfrm>
          <a:prstGeom prst="rect">
            <a:avLst/>
          </a:prstGeom>
        </p:spPr>
        <p:txBody>
          <a:bodyPr wrap="square">
            <a:spAutoFit/>
          </a:bodyPr>
          <a:lstStyle/>
          <a:p>
            <a:r>
              <a:rPr lang="en-US" b="1" dirty="0">
                <a:latin typeface="+mn-lt"/>
              </a:rPr>
              <a:t>T11-Q13. </a:t>
            </a:r>
            <a:r>
              <a:rPr lang="en-US" dirty="0">
                <a:latin typeface="+mn-lt"/>
              </a:rPr>
              <a:t>Which one of the following properties of a gas is </a:t>
            </a:r>
            <a:r>
              <a:rPr lang="en-US" b="1" dirty="0">
                <a:latin typeface="+mn-lt"/>
              </a:rPr>
              <a:t>NOT consistent with the kinetic theory of gasses? </a:t>
            </a:r>
          </a:p>
          <a:p>
            <a:r>
              <a:rPr lang="en-US" dirty="0">
                <a:latin typeface="+mn-lt"/>
              </a:rPr>
              <a:t>A) The average speed of the gas molecules is </a:t>
            </a:r>
            <a:r>
              <a:rPr lang="en-US" u="sng" dirty="0">
                <a:latin typeface="+mn-lt"/>
              </a:rPr>
              <a:t>smaller at </a:t>
            </a:r>
            <a:r>
              <a:rPr lang="en-US" u="sng" dirty="0" err="1">
                <a:latin typeface="+mn-lt"/>
              </a:rPr>
              <a:t>highertemperatures</a:t>
            </a:r>
            <a:r>
              <a:rPr lang="en-US" u="sng" dirty="0">
                <a:latin typeface="+mn-lt"/>
              </a:rPr>
              <a:t>. </a:t>
            </a:r>
          </a:p>
          <a:p>
            <a:r>
              <a:rPr lang="en-US" dirty="0">
                <a:latin typeface="+mn-lt"/>
              </a:rPr>
              <a:t>B) Gas molecules are widely separated. </a:t>
            </a:r>
          </a:p>
          <a:p>
            <a:r>
              <a:rPr lang="en-US" dirty="0">
                <a:latin typeface="+mn-lt"/>
              </a:rPr>
              <a:t>C) Gases fill whatever space is available to them. </a:t>
            </a:r>
          </a:p>
          <a:p>
            <a:r>
              <a:rPr lang="en-US" dirty="0">
                <a:latin typeface="+mn-lt"/>
              </a:rPr>
              <a:t>D) Gas molecules move rapidly in a random fashion. </a:t>
            </a:r>
          </a:p>
          <a:p>
            <a:r>
              <a:rPr lang="en-US" dirty="0">
                <a:latin typeface="+mn-lt"/>
              </a:rPr>
              <a:t>E) Gas molecules make elastic collisions with the walls of the container.</a:t>
            </a:r>
          </a:p>
        </p:txBody>
      </p:sp>
      <p:grpSp>
        <p:nvGrpSpPr>
          <p:cNvPr id="19" name="Group 18"/>
          <p:cNvGrpSpPr/>
          <p:nvPr/>
        </p:nvGrpSpPr>
        <p:grpSpPr>
          <a:xfrm>
            <a:off x="304800" y="3733800"/>
            <a:ext cx="8839200" cy="1976438"/>
            <a:chOff x="304800" y="3662362"/>
            <a:chExt cx="8839200" cy="1976438"/>
          </a:xfrm>
        </p:grpSpPr>
        <p:sp>
          <p:nvSpPr>
            <p:cNvPr id="15" name="Rectangle 14"/>
            <p:cNvSpPr/>
            <p:nvPr/>
          </p:nvSpPr>
          <p:spPr>
            <a:xfrm>
              <a:off x="304800" y="3890962"/>
              <a:ext cx="5943600" cy="1200329"/>
            </a:xfrm>
            <a:prstGeom prst="rect">
              <a:avLst/>
            </a:prstGeom>
          </p:spPr>
          <p:txBody>
            <a:bodyPr wrap="square">
              <a:spAutoFit/>
            </a:bodyPr>
            <a:lstStyle/>
            <a:p>
              <a:r>
                <a:rPr lang="en-US" dirty="0">
                  <a:latin typeface="+mn-lt"/>
                </a:rPr>
                <a:t>T111-Q15. An ideal gas is taken from state A to state B through the process shown on the P-V diagram in Figure 3. How much heat is added to the gas in this process? </a:t>
              </a:r>
            </a:p>
            <a:p>
              <a:r>
                <a:rPr lang="en-US" dirty="0">
                  <a:latin typeface="+mn-lt"/>
                </a:rPr>
                <a:t>A) 2.4 × 10</a:t>
              </a:r>
              <a:r>
                <a:rPr lang="en-US" baseline="30000" dirty="0">
                  <a:latin typeface="+mn-lt"/>
                </a:rPr>
                <a:t>4</a:t>
              </a:r>
              <a:r>
                <a:rPr lang="en-US" dirty="0">
                  <a:latin typeface="+mn-lt"/>
                </a:rPr>
                <a:t>J </a:t>
              </a:r>
            </a:p>
          </p:txBody>
        </p:sp>
        <p:pic>
          <p:nvPicPr>
            <p:cNvPr id="52226" name="Picture 2"/>
            <p:cNvPicPr>
              <a:picLocks noChangeAspect="1" noChangeArrowheads="1"/>
            </p:cNvPicPr>
            <p:nvPr/>
          </p:nvPicPr>
          <p:blipFill>
            <a:blip r:embed="rId2" cstate="print"/>
            <a:srcRect/>
            <a:stretch>
              <a:fillRect/>
            </a:stretch>
          </p:blipFill>
          <p:spPr bwMode="auto">
            <a:xfrm>
              <a:off x="6159635" y="3662362"/>
              <a:ext cx="2984365" cy="1976438"/>
            </a:xfrm>
            <a:prstGeom prst="rect">
              <a:avLst/>
            </a:prstGeom>
            <a:noFill/>
            <a:ln w="9525">
              <a:noFill/>
              <a:miter lim="800000"/>
              <a:headEnd/>
              <a:tailEnd/>
            </a:ln>
            <a:effectLst/>
          </p:spPr>
        </p:pic>
      </p:grpSp>
      <p:sp>
        <p:nvSpPr>
          <p:cNvPr id="18" name="Rectangle 15"/>
          <p:cNvSpPr>
            <a:spLocks noChangeArrowheads="1"/>
          </p:cNvSpPr>
          <p:nvPr/>
        </p:nvSpPr>
        <p:spPr bwMode="auto">
          <a:xfrm>
            <a:off x="304800" y="2886670"/>
            <a:ext cx="8382000" cy="923330"/>
          </a:xfrm>
          <a:prstGeom prst="rect">
            <a:avLst/>
          </a:prstGeom>
          <a:noFill/>
          <a:ln w="9525">
            <a:noFill/>
            <a:miter lim="800000"/>
            <a:headEnd/>
            <a:tailEnd/>
          </a:ln>
        </p:spPr>
        <p:txBody>
          <a:bodyPr wrap="square">
            <a:spAutoFit/>
          </a:bodyPr>
          <a:lstStyle/>
          <a:p>
            <a:r>
              <a:rPr lang="en-US" dirty="0">
                <a:latin typeface="+mn-lt"/>
              </a:rPr>
              <a:t>T103-Q14. A 5 moles of an ideal gas expand </a:t>
            </a:r>
            <a:r>
              <a:rPr lang="en-US" dirty="0" err="1">
                <a:latin typeface="+mn-lt"/>
              </a:rPr>
              <a:t>isobarically</a:t>
            </a:r>
            <a:r>
              <a:rPr lang="en-US" dirty="0">
                <a:latin typeface="+mn-lt"/>
              </a:rPr>
              <a:t> from Ti = 25 °C to </a:t>
            </a:r>
            <a:r>
              <a:rPr lang="en-US" dirty="0" err="1">
                <a:latin typeface="+mn-lt"/>
              </a:rPr>
              <a:t>Tf</a:t>
            </a:r>
            <a:r>
              <a:rPr lang="en-US" dirty="0">
                <a:latin typeface="+mn-lt"/>
              </a:rPr>
              <a:t> = 75 °C. Calculate the work done by the gas during this process. </a:t>
            </a:r>
          </a:p>
          <a:p>
            <a:r>
              <a:rPr lang="pt-BR" dirty="0">
                <a:latin typeface="+mn-lt"/>
              </a:rPr>
              <a:t>A) 2.1 x 103 J</a:t>
            </a:r>
            <a:endParaRPr lang="en-US" dirty="0">
              <a:latin typeface="+mn-lt"/>
            </a:endParaRPr>
          </a:p>
        </p:txBody>
      </p:sp>
      <p:sp>
        <p:nvSpPr>
          <p:cNvPr id="20" name="Rectangle 19"/>
          <p:cNvSpPr/>
          <p:nvPr/>
        </p:nvSpPr>
        <p:spPr>
          <a:xfrm>
            <a:off x="228600" y="5867400"/>
            <a:ext cx="8839200" cy="923330"/>
          </a:xfrm>
          <a:prstGeom prst="rect">
            <a:avLst/>
          </a:prstGeom>
        </p:spPr>
        <p:txBody>
          <a:bodyPr wrap="square">
            <a:spAutoFit/>
          </a:bodyPr>
          <a:lstStyle/>
          <a:p>
            <a:r>
              <a:rPr lang="en-US" dirty="0">
                <a:latin typeface="+mn-lt"/>
              </a:rPr>
              <a:t>T92-Q19. Heat flows into a monatomic gas, and the volume increases while the pressure is kept constant. What fraction of the heat energy is used to do the expansion work of the gas?</a:t>
            </a:r>
          </a:p>
          <a:p>
            <a:r>
              <a:rPr lang="en-US" dirty="0">
                <a:latin typeface="+mn-lt"/>
              </a:rPr>
              <a:t>A) 2/5</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4" name="Rectangle 13"/>
          <p:cNvSpPr/>
          <p:nvPr/>
        </p:nvSpPr>
        <p:spPr>
          <a:xfrm>
            <a:off x="228600" y="2286000"/>
            <a:ext cx="8534400" cy="923330"/>
          </a:xfrm>
          <a:prstGeom prst="rect">
            <a:avLst/>
          </a:prstGeom>
        </p:spPr>
        <p:txBody>
          <a:bodyPr wrap="square">
            <a:spAutoFit/>
          </a:bodyPr>
          <a:lstStyle/>
          <a:p>
            <a:r>
              <a:rPr lang="en-US" b="1" dirty="0">
                <a:latin typeface="+mj-lt"/>
              </a:rPr>
              <a:t>T111-Q14. </a:t>
            </a:r>
            <a:r>
              <a:rPr lang="en-US" dirty="0">
                <a:latin typeface="+mj-lt"/>
              </a:rPr>
              <a:t>A container having 150 kg of an ideal gas has a volume of 8.00 m</a:t>
            </a:r>
            <a:r>
              <a:rPr lang="en-US" baseline="30000" dirty="0">
                <a:latin typeface="+mj-lt"/>
              </a:rPr>
              <a:t>3</a:t>
            </a:r>
            <a:r>
              <a:rPr lang="en-US" dirty="0">
                <a:latin typeface="+mj-lt"/>
              </a:rPr>
              <a:t>. If the gas exerts a pressure of 5.00 × 10</a:t>
            </a:r>
            <a:r>
              <a:rPr lang="en-US" baseline="30000" dirty="0">
                <a:latin typeface="+mj-lt"/>
              </a:rPr>
              <a:t>5 </a:t>
            </a:r>
            <a:r>
              <a:rPr lang="en-US" dirty="0">
                <a:latin typeface="+mj-lt"/>
              </a:rPr>
              <a:t>Pa, what is the </a:t>
            </a:r>
            <a:r>
              <a:rPr lang="en-US" dirty="0" err="1">
                <a:latin typeface="+mj-lt"/>
              </a:rPr>
              <a:t>rms</a:t>
            </a:r>
            <a:r>
              <a:rPr lang="en-US" dirty="0">
                <a:latin typeface="+mj-lt"/>
              </a:rPr>
              <a:t> speed of the molecules?  </a:t>
            </a:r>
          </a:p>
          <a:p>
            <a:r>
              <a:rPr lang="en-US" dirty="0">
                <a:latin typeface="+mj-lt"/>
              </a:rPr>
              <a:t>A) 283 m/s</a:t>
            </a:r>
          </a:p>
        </p:txBody>
      </p:sp>
      <p:sp>
        <p:nvSpPr>
          <p:cNvPr id="18" name="TextBox 17"/>
          <p:cNvSpPr txBox="1"/>
          <p:nvPr/>
        </p:nvSpPr>
        <p:spPr>
          <a:xfrm>
            <a:off x="2895600" y="381000"/>
            <a:ext cx="1428596" cy="369332"/>
          </a:xfrm>
          <a:prstGeom prst="rect">
            <a:avLst/>
          </a:prstGeom>
          <a:noFill/>
        </p:spPr>
        <p:txBody>
          <a:bodyPr wrap="none" rtlCol="0">
            <a:spAutoFit/>
          </a:bodyPr>
          <a:lstStyle/>
          <a:p>
            <a:r>
              <a:rPr lang="en-US" dirty="0"/>
              <a:t>RMS Speed</a:t>
            </a:r>
          </a:p>
        </p:txBody>
      </p:sp>
      <p:sp>
        <p:nvSpPr>
          <p:cNvPr id="19" name="Rectangle 14"/>
          <p:cNvSpPr>
            <a:spLocks noChangeArrowheads="1"/>
          </p:cNvSpPr>
          <p:nvPr/>
        </p:nvSpPr>
        <p:spPr bwMode="auto">
          <a:xfrm>
            <a:off x="228600" y="3352800"/>
            <a:ext cx="8229600" cy="923330"/>
          </a:xfrm>
          <a:prstGeom prst="rect">
            <a:avLst/>
          </a:prstGeom>
          <a:noFill/>
          <a:ln w="9525">
            <a:noFill/>
            <a:miter lim="800000"/>
            <a:headEnd/>
            <a:tailEnd/>
          </a:ln>
        </p:spPr>
        <p:txBody>
          <a:bodyPr>
            <a:spAutoFit/>
          </a:bodyPr>
          <a:lstStyle/>
          <a:p>
            <a:r>
              <a:rPr lang="en-US" dirty="0">
                <a:latin typeface="+mn-lt"/>
              </a:rPr>
              <a:t>T103-Q15. An ideal gas has a density of 3.75 kg/m3 and is at a pressure of 1.00 atm. Determine the </a:t>
            </a:r>
            <a:r>
              <a:rPr lang="en-US" dirty="0" err="1">
                <a:latin typeface="+mn-lt"/>
              </a:rPr>
              <a:t>rms</a:t>
            </a:r>
            <a:r>
              <a:rPr lang="en-US" dirty="0">
                <a:latin typeface="+mn-lt"/>
              </a:rPr>
              <a:t> speed of the molecules of this gas.    </a:t>
            </a:r>
          </a:p>
          <a:p>
            <a:r>
              <a:rPr lang="en-US" dirty="0">
                <a:latin typeface="+mn-lt"/>
              </a:rPr>
              <a:t> A) 284 m/s</a:t>
            </a:r>
          </a:p>
        </p:txBody>
      </p:sp>
      <p:sp>
        <p:nvSpPr>
          <p:cNvPr id="20" name="Rectangle 19"/>
          <p:cNvSpPr/>
          <p:nvPr/>
        </p:nvSpPr>
        <p:spPr>
          <a:xfrm>
            <a:off x="228600" y="4438471"/>
            <a:ext cx="8610600" cy="1200329"/>
          </a:xfrm>
          <a:prstGeom prst="rect">
            <a:avLst/>
          </a:prstGeom>
        </p:spPr>
        <p:txBody>
          <a:bodyPr wrap="square">
            <a:spAutoFit/>
          </a:bodyPr>
          <a:lstStyle/>
          <a:p>
            <a:r>
              <a:rPr lang="en-US" dirty="0">
                <a:latin typeface="+mn-lt"/>
              </a:rPr>
              <a:t>T102- Q14. Two mole of hydrogen gas at 27.00 </a:t>
            </a:r>
            <a:r>
              <a:rPr lang="en-US" dirty="0" err="1">
                <a:latin typeface="+mn-lt"/>
              </a:rPr>
              <a:t>oC</a:t>
            </a:r>
            <a:r>
              <a:rPr lang="en-US" dirty="0">
                <a:latin typeface="+mn-lt"/>
              </a:rPr>
              <a:t> are compressed through isobaric process to half of the initial volume. If we assume hydrogen to be an ideal gas, the final RMS speed of the hydrogen molecules is: (Molar mass of Hydrogen = 2.020 grams) </a:t>
            </a:r>
          </a:p>
          <a:p>
            <a:r>
              <a:rPr lang="en-US" dirty="0">
                <a:latin typeface="+mn-lt"/>
              </a:rPr>
              <a:t>A) 1361 m/s</a:t>
            </a:r>
          </a:p>
        </p:txBody>
      </p:sp>
      <p:sp>
        <p:nvSpPr>
          <p:cNvPr id="21" name="Rectangle 12"/>
          <p:cNvSpPr>
            <a:spLocks noChangeArrowheads="1"/>
          </p:cNvSpPr>
          <p:nvPr/>
        </p:nvSpPr>
        <p:spPr bwMode="auto">
          <a:xfrm>
            <a:off x="152400" y="5867400"/>
            <a:ext cx="8382000" cy="923330"/>
          </a:xfrm>
          <a:prstGeom prst="rect">
            <a:avLst/>
          </a:prstGeom>
          <a:noFill/>
          <a:ln w="9525">
            <a:noFill/>
            <a:miter lim="800000"/>
            <a:headEnd/>
            <a:tailEnd/>
          </a:ln>
        </p:spPr>
        <p:txBody>
          <a:bodyPr wrap="square">
            <a:spAutoFit/>
          </a:bodyPr>
          <a:lstStyle/>
          <a:p>
            <a:r>
              <a:rPr lang="en-US" dirty="0">
                <a:latin typeface="+mn-lt"/>
              </a:rPr>
              <a:t>T82-Q15. A 0.050-m3 container has 5.00 moles of argon gas at a pressure of 1.00 atm. What is the </a:t>
            </a:r>
            <a:r>
              <a:rPr lang="en-US" dirty="0" err="1">
                <a:latin typeface="+mn-lt"/>
              </a:rPr>
              <a:t>rms</a:t>
            </a:r>
            <a:r>
              <a:rPr lang="en-US" dirty="0">
                <a:latin typeface="+mn-lt"/>
              </a:rPr>
              <a:t> speed of the argon molecules? (</a:t>
            </a:r>
            <a:r>
              <a:rPr lang="en-US" dirty="0" err="1">
                <a:latin typeface="+mn-lt"/>
              </a:rPr>
              <a:t>M</a:t>
            </a:r>
            <a:r>
              <a:rPr lang="en-US" baseline="-25000" dirty="0" err="1">
                <a:latin typeface="+mn-lt"/>
              </a:rPr>
              <a:t>Ar</a:t>
            </a:r>
            <a:r>
              <a:rPr lang="en-US" dirty="0">
                <a:latin typeface="+mn-lt"/>
              </a:rPr>
              <a:t> = 40.0 g/mole)  </a:t>
            </a:r>
          </a:p>
          <a:p>
            <a:r>
              <a:rPr lang="en-US" dirty="0">
                <a:latin typeface="+mn-lt"/>
              </a:rPr>
              <a:t>A) 275 m/s</a:t>
            </a:r>
          </a:p>
        </p:txBody>
      </p:sp>
      <p:sp>
        <p:nvSpPr>
          <p:cNvPr id="22" name="Rectangle 21"/>
          <p:cNvSpPr/>
          <p:nvPr/>
        </p:nvSpPr>
        <p:spPr>
          <a:xfrm>
            <a:off x="152400" y="914400"/>
            <a:ext cx="8763000" cy="1200329"/>
          </a:xfrm>
          <a:prstGeom prst="rect">
            <a:avLst/>
          </a:prstGeom>
        </p:spPr>
        <p:txBody>
          <a:bodyPr wrap="square">
            <a:spAutoFit/>
          </a:bodyPr>
          <a:lstStyle/>
          <a:p>
            <a:r>
              <a:rPr lang="en-US" dirty="0">
                <a:latin typeface="+mn-lt"/>
              </a:rPr>
              <a:t>T91-Q15. An ideal gas undergoes a constant-pressure process. The RMS speed :</a:t>
            </a:r>
          </a:p>
          <a:p>
            <a:r>
              <a:rPr lang="en-US" dirty="0">
                <a:latin typeface="+mn-lt"/>
              </a:rPr>
              <a:t>A) Increases as the volume increases.                    B) Decreases as the volume increases.</a:t>
            </a:r>
          </a:p>
          <a:p>
            <a:r>
              <a:rPr lang="en-US" dirty="0">
                <a:latin typeface="+mn-lt"/>
              </a:rPr>
              <a:t>C) Decreases as the temperature increases.         D) Doubles if the temperature is doubled.</a:t>
            </a:r>
          </a:p>
          <a:p>
            <a:r>
              <a:rPr lang="en-US" dirty="0">
                <a:latin typeface="+mn-lt"/>
              </a:rPr>
              <a:t>E) Decreases by one-half if the temperature is doubled.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8" name="TextBox 17"/>
          <p:cNvSpPr txBox="1"/>
          <p:nvPr/>
        </p:nvSpPr>
        <p:spPr>
          <a:xfrm>
            <a:off x="2895600" y="152400"/>
            <a:ext cx="1197764" cy="369332"/>
          </a:xfrm>
          <a:prstGeom prst="rect">
            <a:avLst/>
          </a:prstGeom>
          <a:noFill/>
        </p:spPr>
        <p:txBody>
          <a:bodyPr wrap="none" rtlCol="0">
            <a:spAutoFit/>
          </a:bodyPr>
          <a:lstStyle/>
          <a:p>
            <a:r>
              <a:rPr lang="en-US" dirty="0"/>
              <a:t>Adiabatic </a:t>
            </a:r>
          </a:p>
        </p:txBody>
      </p:sp>
      <p:sp>
        <p:nvSpPr>
          <p:cNvPr id="16" name="Rectangle 15"/>
          <p:cNvSpPr/>
          <p:nvPr/>
        </p:nvSpPr>
        <p:spPr>
          <a:xfrm>
            <a:off x="152400" y="3657600"/>
            <a:ext cx="8839200" cy="1200329"/>
          </a:xfrm>
          <a:prstGeom prst="rect">
            <a:avLst/>
          </a:prstGeom>
        </p:spPr>
        <p:txBody>
          <a:bodyPr wrap="square">
            <a:spAutoFit/>
          </a:bodyPr>
          <a:lstStyle/>
          <a:p>
            <a:r>
              <a:rPr lang="en-US" dirty="0">
                <a:latin typeface="+mn-lt"/>
              </a:rPr>
              <a:t>T103-Q17. One mole of an ideal monatomic gas is initially at a pressure of 1.01 × 10</a:t>
            </a:r>
            <a:r>
              <a:rPr lang="en-US" baseline="30000" dirty="0">
                <a:latin typeface="+mn-lt"/>
              </a:rPr>
              <a:t>5</a:t>
            </a:r>
            <a:r>
              <a:rPr lang="en-US" dirty="0">
                <a:latin typeface="+mn-lt"/>
              </a:rPr>
              <a:t> Pa, a temperature of 300 K, and has a volume of 1.00 L. It is compressed adiabatically to a volume of 0.0667 L. Calculate the magnitude of the work done during this process. </a:t>
            </a:r>
          </a:p>
          <a:p>
            <a:r>
              <a:rPr lang="en-US" dirty="0">
                <a:latin typeface="+mn-lt"/>
              </a:rPr>
              <a:t>A) 19.0 kJ </a:t>
            </a:r>
          </a:p>
        </p:txBody>
      </p:sp>
      <p:sp>
        <p:nvSpPr>
          <p:cNvPr id="20" name="Rectangle 19"/>
          <p:cNvSpPr/>
          <p:nvPr/>
        </p:nvSpPr>
        <p:spPr>
          <a:xfrm>
            <a:off x="228600" y="5486400"/>
            <a:ext cx="8534400" cy="1200329"/>
          </a:xfrm>
          <a:prstGeom prst="rect">
            <a:avLst/>
          </a:prstGeom>
        </p:spPr>
        <p:txBody>
          <a:bodyPr wrap="square">
            <a:spAutoFit/>
          </a:bodyPr>
          <a:lstStyle/>
          <a:p>
            <a:r>
              <a:rPr lang="en-US" dirty="0">
                <a:latin typeface="+mn-lt"/>
              </a:rPr>
              <a:t>T101-Q15. A 7.8 moles of an ideal gas is at an initial temperature of 24 0C and has an initial volume of 0.04 m3. The gas expands adiabatically to a volume of 0.08 m3. Calculate the work done by the gas during this expansion. (γ = 1.67)         </a:t>
            </a:r>
          </a:p>
          <a:p>
            <a:r>
              <a:rPr lang="en-US" dirty="0">
                <a:latin typeface="+mn-lt"/>
              </a:rPr>
              <a:t>A) 11 kJ</a:t>
            </a:r>
          </a:p>
        </p:txBody>
      </p:sp>
      <p:sp>
        <p:nvSpPr>
          <p:cNvPr id="21" name="Rectangle 12"/>
          <p:cNvSpPr>
            <a:spLocks noChangeArrowheads="1"/>
          </p:cNvSpPr>
          <p:nvPr/>
        </p:nvSpPr>
        <p:spPr bwMode="auto">
          <a:xfrm>
            <a:off x="304800" y="457200"/>
            <a:ext cx="8153400" cy="1477328"/>
          </a:xfrm>
          <a:prstGeom prst="rect">
            <a:avLst/>
          </a:prstGeom>
          <a:noFill/>
          <a:ln w="9525">
            <a:noFill/>
            <a:miter lim="800000"/>
            <a:headEnd/>
            <a:tailEnd/>
          </a:ln>
        </p:spPr>
        <p:txBody>
          <a:bodyPr wrap="square">
            <a:spAutoFit/>
          </a:bodyPr>
          <a:lstStyle/>
          <a:p>
            <a:r>
              <a:rPr lang="en-US" dirty="0">
                <a:latin typeface="+mn-lt"/>
              </a:rPr>
              <a:t>T92-Q18. In an adiabatic process for an ideal gas, the pressure decreases. Which of the following statements is CORRECT?</a:t>
            </a:r>
          </a:p>
          <a:p>
            <a:r>
              <a:rPr lang="en-US" dirty="0">
                <a:latin typeface="+mn-lt"/>
              </a:rPr>
              <a:t>A) The internal energy decreases.                           B) The internal energy increases.</a:t>
            </a:r>
          </a:p>
          <a:p>
            <a:r>
              <a:rPr lang="en-US" dirty="0">
                <a:latin typeface="+mn-lt"/>
              </a:rPr>
              <a:t>C) The internal energy remains constant.              D) The work done is zero.</a:t>
            </a:r>
          </a:p>
          <a:p>
            <a:r>
              <a:rPr lang="en-US" dirty="0">
                <a:latin typeface="+mn-lt"/>
              </a:rPr>
              <a:t>E) The work is done on the system.</a:t>
            </a:r>
          </a:p>
        </p:txBody>
      </p:sp>
      <p:sp>
        <p:nvSpPr>
          <p:cNvPr id="22" name="Rectangle 14"/>
          <p:cNvSpPr>
            <a:spLocks noChangeArrowheads="1"/>
          </p:cNvSpPr>
          <p:nvPr/>
        </p:nvSpPr>
        <p:spPr bwMode="auto">
          <a:xfrm>
            <a:off x="228600" y="2124670"/>
            <a:ext cx="8229600" cy="923330"/>
          </a:xfrm>
          <a:prstGeom prst="rect">
            <a:avLst/>
          </a:prstGeom>
          <a:noFill/>
          <a:ln w="9525">
            <a:noFill/>
            <a:miter lim="800000"/>
            <a:headEnd/>
            <a:tailEnd/>
          </a:ln>
        </p:spPr>
        <p:txBody>
          <a:bodyPr>
            <a:spAutoFit/>
          </a:bodyPr>
          <a:lstStyle/>
          <a:p>
            <a:r>
              <a:rPr lang="en-US" dirty="0">
                <a:latin typeface="+mn-lt"/>
              </a:rPr>
              <a:t>T91-Q17. An ideal monatomic gas, initially at 300 K, occupies a volume of 1.50 m3. It expands adiabatically to twice its original volume. What is the final temperature of the gas?    A) 190 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304800" y="381000"/>
            <a:ext cx="8355012" cy="1629359"/>
            <a:chOff x="304800" y="381000"/>
            <a:chExt cx="8355012" cy="1629359"/>
          </a:xfrm>
        </p:grpSpPr>
        <p:sp>
          <p:nvSpPr>
            <p:cNvPr id="15363" name="Rectangle 4"/>
            <p:cNvSpPr txBox="1">
              <a:spLocks noChangeArrowheads="1"/>
            </p:cNvSpPr>
            <p:nvPr/>
          </p:nvSpPr>
          <p:spPr bwMode="auto">
            <a:xfrm>
              <a:off x="304800" y="457200"/>
              <a:ext cx="5334000" cy="1143000"/>
            </a:xfrm>
            <a:prstGeom prst="rect">
              <a:avLst/>
            </a:prstGeom>
            <a:noFill/>
            <a:ln w="76200">
              <a:noFill/>
              <a:miter lim="800000"/>
              <a:headEnd/>
              <a:tailEnd/>
            </a:ln>
          </p:spPr>
          <p:txBody>
            <a:bodyPr/>
            <a:lstStyle/>
            <a:p>
              <a:r>
                <a:rPr lang="en-US" sz="1600" b="1" dirty="0">
                  <a:latin typeface="Calibri" pitchFamily="34" charset="0"/>
                </a:rPr>
                <a:t>T52-Q#7.</a:t>
              </a:r>
              <a:r>
                <a:rPr lang="en-US" sz="1600" dirty="0">
                  <a:latin typeface="Calibri" pitchFamily="34" charset="0"/>
                </a:rPr>
                <a:t> Consider one mole of a monatomic gas taken through the cycle shown in the figure 2. Find the change in internal energy of  the system for the adiabatic process a → b.</a:t>
              </a:r>
              <a:r>
                <a:rPr lang="en-US" sz="1600" b="1" dirty="0">
                  <a:latin typeface="Calibri" pitchFamily="34" charset="0"/>
                </a:rPr>
                <a:t> (</a:t>
              </a:r>
              <a:r>
                <a:rPr lang="en-US" sz="1600" b="1" dirty="0" err="1">
                  <a:latin typeface="Calibri" pitchFamily="34" charset="0"/>
                </a:rPr>
                <a:t>Ans</a:t>
              </a:r>
              <a:r>
                <a:rPr lang="en-US" sz="1600" b="1" dirty="0">
                  <a:latin typeface="Calibri" pitchFamily="34" charset="0"/>
                </a:rPr>
                <a:t>: –100 kJ)</a:t>
              </a:r>
              <a:endParaRPr lang="en-US" sz="1600" dirty="0">
                <a:latin typeface="Calibri" pitchFamily="34" charset="0"/>
              </a:endParaRPr>
            </a:p>
          </p:txBody>
        </p:sp>
        <p:pic>
          <p:nvPicPr>
            <p:cNvPr id="15365" name="Picture 2"/>
            <p:cNvPicPr>
              <a:picLocks noChangeAspect="1" noChangeArrowheads="1"/>
            </p:cNvPicPr>
            <p:nvPr/>
          </p:nvPicPr>
          <p:blipFill>
            <a:blip r:embed="rId2" cstate="print"/>
            <a:srcRect/>
            <a:stretch>
              <a:fillRect/>
            </a:stretch>
          </p:blipFill>
          <p:spPr bwMode="auto">
            <a:xfrm>
              <a:off x="6629400" y="381000"/>
              <a:ext cx="2030412" cy="1629359"/>
            </a:xfrm>
            <a:prstGeom prst="rect">
              <a:avLst/>
            </a:prstGeom>
            <a:noFill/>
            <a:ln w="9525">
              <a:noFill/>
              <a:miter lim="800000"/>
              <a:headEnd/>
              <a:tailEnd/>
            </a:ln>
          </p:spPr>
        </p:pic>
      </p:grpSp>
      <p:grpSp>
        <p:nvGrpSpPr>
          <p:cNvPr id="7" name="Group 6"/>
          <p:cNvGrpSpPr/>
          <p:nvPr/>
        </p:nvGrpSpPr>
        <p:grpSpPr>
          <a:xfrm>
            <a:off x="304800" y="2438400"/>
            <a:ext cx="7772400" cy="1600200"/>
            <a:chOff x="-609600" y="2032831"/>
            <a:chExt cx="7772400" cy="1600200"/>
          </a:xfrm>
        </p:grpSpPr>
        <p:sp>
          <p:nvSpPr>
            <p:cNvPr id="8" name="Rectangle 7"/>
            <p:cNvSpPr/>
            <p:nvPr/>
          </p:nvSpPr>
          <p:spPr>
            <a:xfrm>
              <a:off x="-609600" y="2140803"/>
              <a:ext cx="5181600" cy="1077218"/>
            </a:xfrm>
            <a:prstGeom prst="rect">
              <a:avLst/>
            </a:prstGeom>
          </p:spPr>
          <p:txBody>
            <a:bodyPr wrap="square">
              <a:spAutoFit/>
            </a:bodyPr>
            <a:lstStyle/>
            <a:p>
              <a:r>
                <a:rPr lang="en-US" sz="1600" dirty="0">
                  <a:latin typeface="+mn-lt"/>
                </a:rPr>
                <a:t>T81-Q13: Fig. 3. shows a cycle undergone by 1.0 mol of a monatomic ideal gas. What is the heat added to the gas during the whole cycle? </a:t>
              </a:r>
            </a:p>
            <a:p>
              <a:r>
                <a:rPr lang="en-US" sz="1600" dirty="0">
                  <a:latin typeface="+mn-lt"/>
                </a:rPr>
                <a:t>(</a:t>
              </a:r>
              <a:r>
                <a:rPr lang="en-US" sz="1600" dirty="0" err="1">
                  <a:latin typeface="+mn-lt"/>
                </a:rPr>
                <a:t>Ans</a:t>
              </a:r>
              <a:r>
                <a:rPr lang="en-US" sz="1600" dirty="0">
                  <a:latin typeface="+mn-lt"/>
                </a:rPr>
                <a:t>: 520 J)</a:t>
              </a:r>
            </a:p>
          </p:txBody>
        </p:sp>
        <p:pic>
          <p:nvPicPr>
            <p:cNvPr id="9" name="Picture 6" descr="F19_25"/>
            <p:cNvPicPr>
              <a:picLocks noChangeAspect="1" noChangeArrowheads="1"/>
            </p:cNvPicPr>
            <p:nvPr/>
          </p:nvPicPr>
          <p:blipFill>
            <a:blip r:embed="rId3" cstate="print"/>
            <a:srcRect/>
            <a:stretch>
              <a:fillRect/>
            </a:stretch>
          </p:blipFill>
          <p:spPr bwMode="auto">
            <a:xfrm>
              <a:off x="5450586" y="2032831"/>
              <a:ext cx="1712214" cy="1600200"/>
            </a:xfrm>
            <a:prstGeom prst="rect">
              <a:avLst/>
            </a:prstGeom>
            <a:noFill/>
            <a:ln w="9525">
              <a:noFill/>
              <a:miter lim="800000"/>
              <a:headEnd/>
              <a:tailEnd/>
            </a:ln>
          </p:spPr>
        </p:pic>
      </p:grpSp>
      <p:sp>
        <p:nvSpPr>
          <p:cNvPr id="11" name="Rectangle 10"/>
          <p:cNvSpPr/>
          <p:nvPr/>
        </p:nvSpPr>
        <p:spPr>
          <a:xfrm>
            <a:off x="304800" y="4154269"/>
            <a:ext cx="8458200" cy="923330"/>
          </a:xfrm>
          <a:prstGeom prst="rect">
            <a:avLst/>
          </a:prstGeom>
        </p:spPr>
        <p:txBody>
          <a:bodyPr wrap="square">
            <a:spAutoFit/>
          </a:bodyPr>
          <a:lstStyle/>
          <a:p>
            <a:r>
              <a:rPr lang="en-US" b="1" dirty="0">
                <a:latin typeface="+mn-lt"/>
              </a:rPr>
              <a:t>T111-Q16. </a:t>
            </a:r>
            <a:r>
              <a:rPr lang="en-US" dirty="0">
                <a:latin typeface="+mn-lt"/>
              </a:rPr>
              <a:t>Four moles of a monatomic ideal gas, initially at 300 K, expand adiabatically to double the initial volume. Calculate the change in the internal energy of the gas.  </a:t>
            </a:r>
          </a:p>
          <a:p>
            <a:r>
              <a:rPr lang="en-US" dirty="0">
                <a:latin typeface="+mn-lt"/>
              </a:rPr>
              <a:t>A) –5.53 kJ</a:t>
            </a:r>
          </a:p>
        </p:txBody>
      </p:sp>
      <p:sp>
        <p:nvSpPr>
          <p:cNvPr id="12" name="Rectangle 11"/>
          <p:cNvSpPr/>
          <p:nvPr/>
        </p:nvSpPr>
        <p:spPr>
          <a:xfrm>
            <a:off x="381000" y="5410200"/>
            <a:ext cx="8153400" cy="923330"/>
          </a:xfrm>
          <a:prstGeom prst="rect">
            <a:avLst/>
          </a:prstGeom>
        </p:spPr>
        <p:txBody>
          <a:bodyPr wrap="square">
            <a:spAutoFit/>
          </a:bodyPr>
          <a:lstStyle/>
          <a:p>
            <a:r>
              <a:rPr lang="en-US" dirty="0">
                <a:latin typeface="+mn-lt"/>
              </a:rPr>
              <a:t>T102-Q13. A monatomic ideal gas at a pressure 1.01 x 105 Pa expands adiabatically to 3 times its initial volume. The new pressure is:                     </a:t>
            </a:r>
          </a:p>
          <a:p>
            <a:r>
              <a:rPr lang="pt-BR" dirty="0">
                <a:latin typeface="+mn-lt"/>
              </a:rPr>
              <a:t>A) 1.62 x 104 Pa</a:t>
            </a:r>
            <a:endParaRPr lang="en-US" dirty="0">
              <a:latin typeface="+mn-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8" name="TextBox 17"/>
          <p:cNvSpPr txBox="1"/>
          <p:nvPr/>
        </p:nvSpPr>
        <p:spPr>
          <a:xfrm>
            <a:off x="2895600" y="381000"/>
            <a:ext cx="1749197" cy="369332"/>
          </a:xfrm>
          <a:prstGeom prst="rect">
            <a:avLst/>
          </a:prstGeom>
          <a:noFill/>
        </p:spPr>
        <p:txBody>
          <a:bodyPr wrap="none" rtlCol="0">
            <a:spAutoFit/>
          </a:bodyPr>
          <a:lstStyle/>
          <a:p>
            <a:r>
              <a:rPr lang="en-US" dirty="0"/>
              <a:t>Internal Energy</a:t>
            </a:r>
          </a:p>
        </p:txBody>
      </p:sp>
      <p:sp>
        <p:nvSpPr>
          <p:cNvPr id="16" name="Rectangle 15"/>
          <p:cNvSpPr/>
          <p:nvPr/>
        </p:nvSpPr>
        <p:spPr>
          <a:xfrm>
            <a:off x="76200" y="914400"/>
            <a:ext cx="8839200" cy="1323439"/>
          </a:xfrm>
          <a:prstGeom prst="rect">
            <a:avLst/>
          </a:prstGeom>
        </p:spPr>
        <p:txBody>
          <a:bodyPr wrap="square">
            <a:spAutoFit/>
          </a:bodyPr>
          <a:lstStyle/>
          <a:p>
            <a:r>
              <a:rPr lang="en-US" sz="1600" dirty="0">
                <a:latin typeface="+mn-lt"/>
              </a:rPr>
              <a:t>T103-Q16. The internal Energy of a certain volume of gas enclosed in a container </a:t>
            </a:r>
            <a:r>
              <a:rPr lang="en-US" sz="1600" b="1" dirty="0">
                <a:latin typeface="+mn-lt"/>
              </a:rPr>
              <a:t>DOES NOT depend on: </a:t>
            </a:r>
          </a:p>
          <a:p>
            <a:endParaRPr lang="en-US" sz="1600" dirty="0">
              <a:latin typeface="+mn-lt"/>
            </a:endParaRPr>
          </a:p>
          <a:p>
            <a:r>
              <a:rPr lang="en-US" sz="1600" dirty="0">
                <a:latin typeface="+mn-lt"/>
              </a:rPr>
              <a:t>A) The molecular mass of the gas                               B) The momentum of the gas molecules </a:t>
            </a:r>
          </a:p>
          <a:p>
            <a:r>
              <a:rPr lang="en-US" sz="1600" dirty="0">
                <a:latin typeface="+mn-lt"/>
              </a:rPr>
              <a:t>C) The temperature of the gas                                     D) The kinetic energy of the molecules of the gas </a:t>
            </a:r>
          </a:p>
          <a:p>
            <a:r>
              <a:rPr lang="en-US" sz="1600" dirty="0">
                <a:latin typeface="+mn-lt"/>
              </a:rPr>
              <a:t>E) The number of atoms in a molecule of the gas </a:t>
            </a:r>
          </a:p>
        </p:txBody>
      </p:sp>
      <p:grpSp>
        <p:nvGrpSpPr>
          <p:cNvPr id="19" name="Group 18"/>
          <p:cNvGrpSpPr/>
          <p:nvPr/>
        </p:nvGrpSpPr>
        <p:grpSpPr>
          <a:xfrm>
            <a:off x="152400" y="2514600"/>
            <a:ext cx="8500555" cy="1716010"/>
            <a:chOff x="381000" y="4419600"/>
            <a:chExt cx="8500555" cy="1716010"/>
          </a:xfrm>
        </p:grpSpPr>
        <p:sp>
          <p:nvSpPr>
            <p:cNvPr id="20" name="Rectangle 19"/>
            <p:cNvSpPr/>
            <p:nvPr/>
          </p:nvSpPr>
          <p:spPr>
            <a:xfrm>
              <a:off x="381000" y="4667071"/>
              <a:ext cx="5791200" cy="1200329"/>
            </a:xfrm>
            <a:prstGeom prst="rect">
              <a:avLst/>
            </a:prstGeom>
          </p:spPr>
          <p:txBody>
            <a:bodyPr wrap="square">
              <a:spAutoFit/>
            </a:bodyPr>
            <a:lstStyle/>
            <a:p>
              <a:r>
                <a:rPr lang="en-US" dirty="0">
                  <a:latin typeface="+mn-lt"/>
                </a:rPr>
                <a:t>T101-Q16. A 9.0 g of helium gas undergoes a cyclic process as shown Figure 3. Find the </a:t>
              </a:r>
              <a:r>
                <a:rPr lang="en-US" dirty="0" err="1">
                  <a:latin typeface="+mn-lt"/>
                </a:rPr>
                <a:t>workdone</a:t>
              </a:r>
              <a:r>
                <a:rPr lang="en-US" dirty="0">
                  <a:latin typeface="+mn-lt"/>
                </a:rPr>
                <a:t> in the process from point B → C. (molar mass of helium is 4.0 g/mole)</a:t>
              </a:r>
            </a:p>
            <a:p>
              <a:r>
                <a:rPr lang="en-US" dirty="0">
                  <a:latin typeface="+mn-lt"/>
                </a:rPr>
                <a:t>A) 19 kJ</a:t>
              </a:r>
            </a:p>
          </p:txBody>
        </p:sp>
        <p:pic>
          <p:nvPicPr>
            <p:cNvPr id="21" name="Picture 2"/>
            <p:cNvPicPr>
              <a:picLocks noChangeAspect="1" noChangeArrowheads="1"/>
            </p:cNvPicPr>
            <p:nvPr/>
          </p:nvPicPr>
          <p:blipFill>
            <a:blip r:embed="rId2" cstate="print"/>
            <a:srcRect/>
            <a:stretch>
              <a:fillRect/>
            </a:stretch>
          </p:blipFill>
          <p:spPr bwMode="auto">
            <a:xfrm>
              <a:off x="6858000" y="4419600"/>
              <a:ext cx="2023555" cy="1716010"/>
            </a:xfrm>
            <a:prstGeom prst="rect">
              <a:avLst/>
            </a:prstGeom>
            <a:noFill/>
            <a:ln w="9525">
              <a:noFill/>
              <a:miter lim="800000"/>
              <a:headEnd/>
              <a:tailEnd/>
            </a:ln>
            <a:effectLst/>
          </p:spPr>
        </p:pic>
      </p:grpSp>
      <p:sp>
        <p:nvSpPr>
          <p:cNvPr id="22" name="Rectangle 12"/>
          <p:cNvSpPr>
            <a:spLocks noChangeArrowheads="1"/>
          </p:cNvSpPr>
          <p:nvPr/>
        </p:nvSpPr>
        <p:spPr bwMode="auto">
          <a:xfrm>
            <a:off x="228600" y="4419600"/>
            <a:ext cx="8382000" cy="923330"/>
          </a:xfrm>
          <a:prstGeom prst="rect">
            <a:avLst/>
          </a:prstGeom>
          <a:noFill/>
          <a:ln w="9525">
            <a:noFill/>
            <a:miter lim="800000"/>
            <a:headEnd/>
            <a:tailEnd/>
          </a:ln>
        </p:spPr>
        <p:txBody>
          <a:bodyPr wrap="square">
            <a:spAutoFit/>
          </a:bodyPr>
          <a:lstStyle/>
          <a:p>
            <a:r>
              <a:rPr lang="en-US" dirty="0">
                <a:latin typeface="+mn-lt"/>
              </a:rPr>
              <a:t>T101-Q14. When work is done on an ideal gas of </a:t>
            </a:r>
            <a:r>
              <a:rPr lang="en-US" i="1" dirty="0">
                <a:latin typeface="+mn-lt"/>
              </a:rPr>
              <a:t>N diatomic molecules in thermal insulation the </a:t>
            </a:r>
            <a:r>
              <a:rPr lang="en-US" dirty="0">
                <a:latin typeface="+mn-lt"/>
              </a:rPr>
              <a:t>temperature increases by (where W is the magnitude of the work)</a:t>
            </a:r>
          </a:p>
          <a:p>
            <a:r>
              <a:rPr lang="en-US" dirty="0">
                <a:latin typeface="+mn-lt"/>
              </a:rPr>
              <a:t>A) 2W/5Nk</a:t>
            </a:r>
          </a:p>
        </p:txBody>
      </p:sp>
      <p:sp>
        <p:nvSpPr>
          <p:cNvPr id="23" name="Rectangle 11"/>
          <p:cNvSpPr>
            <a:spLocks noChangeArrowheads="1"/>
          </p:cNvSpPr>
          <p:nvPr/>
        </p:nvSpPr>
        <p:spPr bwMode="auto">
          <a:xfrm>
            <a:off x="228600" y="5505271"/>
            <a:ext cx="8458200" cy="1200329"/>
          </a:xfrm>
          <a:prstGeom prst="rect">
            <a:avLst/>
          </a:prstGeom>
          <a:noFill/>
          <a:ln w="9525">
            <a:noFill/>
            <a:miter lim="800000"/>
            <a:headEnd/>
            <a:tailEnd/>
          </a:ln>
        </p:spPr>
        <p:txBody>
          <a:bodyPr>
            <a:spAutoFit/>
          </a:bodyPr>
          <a:lstStyle/>
          <a:p>
            <a:r>
              <a:rPr lang="en-US" dirty="0">
                <a:latin typeface="+mn-lt"/>
              </a:rPr>
              <a:t>T92-Q17. Five moles of an ideal monatomic gas with an initial temperature of 127 </a:t>
            </a:r>
            <a:r>
              <a:rPr lang="en-US" baseline="30000" dirty="0" err="1">
                <a:latin typeface="+mn-lt"/>
              </a:rPr>
              <a:t>oC</a:t>
            </a:r>
            <a:r>
              <a:rPr lang="en-US" dirty="0">
                <a:latin typeface="+mn-lt"/>
              </a:rPr>
              <a:t> expand, and in the process absorb 1200 J as heat and do 2100 J of work. What is the final temperature of the gas?</a:t>
            </a:r>
          </a:p>
          <a:p>
            <a:r>
              <a:rPr lang="en-US" dirty="0">
                <a:latin typeface="+mn-lt"/>
              </a:rPr>
              <a:t>A) 113 °C</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8" name="TextBox 17"/>
          <p:cNvSpPr txBox="1"/>
          <p:nvPr/>
        </p:nvSpPr>
        <p:spPr>
          <a:xfrm>
            <a:off x="2895600" y="381000"/>
            <a:ext cx="2390398" cy="369332"/>
          </a:xfrm>
          <a:prstGeom prst="rect">
            <a:avLst/>
          </a:prstGeom>
          <a:noFill/>
        </p:spPr>
        <p:txBody>
          <a:bodyPr wrap="none" rtlCol="0">
            <a:spAutoFit/>
          </a:bodyPr>
          <a:lstStyle/>
          <a:p>
            <a:r>
              <a:rPr lang="en-US" dirty="0"/>
              <a:t>Isothermal and mixed</a:t>
            </a:r>
          </a:p>
        </p:txBody>
      </p:sp>
      <p:grpSp>
        <p:nvGrpSpPr>
          <p:cNvPr id="10" name="Group 9"/>
          <p:cNvGrpSpPr/>
          <p:nvPr/>
        </p:nvGrpSpPr>
        <p:grpSpPr>
          <a:xfrm>
            <a:off x="228600" y="990600"/>
            <a:ext cx="8001000" cy="1726194"/>
            <a:chOff x="381000" y="3027630"/>
            <a:chExt cx="8001000" cy="1726194"/>
          </a:xfrm>
        </p:grpSpPr>
        <p:sp>
          <p:nvSpPr>
            <p:cNvPr id="11" name="Rectangle 10"/>
            <p:cNvSpPr/>
            <p:nvPr/>
          </p:nvSpPr>
          <p:spPr>
            <a:xfrm>
              <a:off x="381000" y="3046274"/>
              <a:ext cx="5715000" cy="1477328"/>
            </a:xfrm>
            <a:prstGeom prst="rect">
              <a:avLst/>
            </a:prstGeom>
          </p:spPr>
          <p:txBody>
            <a:bodyPr wrap="square">
              <a:spAutoFit/>
            </a:bodyPr>
            <a:lstStyle/>
            <a:p>
              <a:r>
                <a:rPr lang="en-US" dirty="0">
                  <a:latin typeface="+mn-lt"/>
                </a:rPr>
                <a:t>T103-Q16. </a:t>
              </a:r>
            </a:p>
            <a:p>
              <a:r>
                <a:rPr lang="en-US" dirty="0">
                  <a:latin typeface="+mn-lt"/>
                </a:rPr>
                <a:t>An ideal monatomic gas is taken through cycle A-&gt;B-&gt;C -&gt; A, shown in the </a:t>
              </a:r>
              <a:r>
                <a:rPr lang="en-US" i="1" dirty="0">
                  <a:latin typeface="+mn-lt"/>
                </a:rPr>
                <a:t>p-V diagram of Figure 3, where process B-&gt;C is isothermal. Calculate the net work done in one cycle. </a:t>
              </a:r>
              <a:endParaRPr lang="en-US" dirty="0">
                <a:latin typeface="+mn-lt"/>
              </a:endParaRPr>
            </a:p>
            <a:p>
              <a:r>
                <a:rPr lang="en-US" dirty="0">
                  <a:latin typeface="+mn-lt"/>
                </a:rPr>
                <a:t>A) 4088 J, on the gas </a:t>
              </a:r>
            </a:p>
          </p:txBody>
        </p:sp>
        <p:pic>
          <p:nvPicPr>
            <p:cNvPr id="12" name="Picture 2"/>
            <p:cNvPicPr>
              <a:picLocks noChangeAspect="1" noChangeArrowheads="1"/>
            </p:cNvPicPr>
            <p:nvPr/>
          </p:nvPicPr>
          <p:blipFill>
            <a:blip r:embed="rId2" cstate="print"/>
            <a:srcRect/>
            <a:stretch>
              <a:fillRect/>
            </a:stretch>
          </p:blipFill>
          <p:spPr bwMode="auto">
            <a:xfrm>
              <a:off x="6400800" y="3027630"/>
              <a:ext cx="1981200" cy="1726194"/>
            </a:xfrm>
            <a:prstGeom prst="rect">
              <a:avLst/>
            </a:prstGeom>
            <a:noFill/>
            <a:ln w="9525">
              <a:noFill/>
              <a:miter lim="800000"/>
              <a:headEnd/>
              <a:tailEnd/>
            </a:ln>
            <a:effectLst/>
          </p:spPr>
        </p:pic>
      </p:grpSp>
      <p:grpSp>
        <p:nvGrpSpPr>
          <p:cNvPr id="13" name="Group 12"/>
          <p:cNvGrpSpPr/>
          <p:nvPr/>
        </p:nvGrpSpPr>
        <p:grpSpPr>
          <a:xfrm>
            <a:off x="304800" y="2846894"/>
            <a:ext cx="7810500" cy="1862257"/>
            <a:chOff x="304800" y="3044071"/>
            <a:chExt cx="7810500" cy="1862257"/>
          </a:xfrm>
        </p:grpSpPr>
        <p:sp>
          <p:nvSpPr>
            <p:cNvPr id="14" name="Rectangle 13"/>
            <p:cNvSpPr/>
            <p:nvPr/>
          </p:nvSpPr>
          <p:spPr>
            <a:xfrm>
              <a:off x="304800" y="3429000"/>
              <a:ext cx="4572000" cy="1477328"/>
            </a:xfrm>
            <a:prstGeom prst="rect">
              <a:avLst/>
            </a:prstGeom>
          </p:spPr>
          <p:txBody>
            <a:bodyPr wrap="square">
              <a:spAutoFit/>
            </a:bodyPr>
            <a:lstStyle/>
            <a:p>
              <a:r>
                <a:rPr lang="en-US" dirty="0">
                  <a:latin typeface="+mn-lt"/>
                </a:rPr>
                <a:t>T102-Q15. In the isothermal process shown in Figure 2 </a:t>
              </a:r>
              <a:r>
                <a:rPr lang="en-US" b="1" dirty="0">
                  <a:latin typeface="+mn-lt"/>
                </a:rPr>
                <a:t>the work done on 5.000 mole of monatomic ideal gas is 2275 J. Find the ratio of final to initial volumes.</a:t>
              </a:r>
            </a:p>
            <a:p>
              <a:r>
                <a:rPr lang="en-US" dirty="0">
                  <a:latin typeface="+mn-lt"/>
                </a:rPr>
                <a:t>A) 0.8332</a:t>
              </a:r>
            </a:p>
          </p:txBody>
        </p:sp>
        <p:pic>
          <p:nvPicPr>
            <p:cNvPr id="15" name="Picture 3"/>
            <p:cNvPicPr>
              <a:picLocks noChangeAspect="1" noChangeArrowheads="1"/>
            </p:cNvPicPr>
            <p:nvPr/>
          </p:nvPicPr>
          <p:blipFill>
            <a:blip r:embed="rId3" cstate="print"/>
            <a:srcRect/>
            <a:stretch>
              <a:fillRect/>
            </a:stretch>
          </p:blipFill>
          <p:spPr bwMode="auto">
            <a:xfrm>
              <a:off x="5791200" y="3044071"/>
              <a:ext cx="2324100" cy="1725106"/>
            </a:xfrm>
            <a:prstGeom prst="rect">
              <a:avLst/>
            </a:prstGeom>
            <a:noFill/>
            <a:ln w="9525">
              <a:noFill/>
              <a:miter lim="800000"/>
              <a:headEnd/>
              <a:tailEnd/>
            </a:ln>
            <a:effectLst/>
          </p:spPr>
        </p:pic>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2667000" y="0"/>
            <a:ext cx="2590774" cy="707886"/>
          </a:xfrm>
          <a:prstGeom prst="rect">
            <a:avLst/>
          </a:prstGeom>
          <a:noFill/>
          <a:ln w="9525">
            <a:noFill/>
            <a:miter lim="800000"/>
            <a:headEnd/>
            <a:tailEnd/>
          </a:ln>
        </p:spPr>
        <p:txBody>
          <a:bodyPr wrap="none">
            <a:spAutoFit/>
          </a:bodyPr>
          <a:lstStyle/>
          <a:p>
            <a:pPr algn="ctr"/>
            <a:r>
              <a:rPr lang="en-US" sz="4000" dirty="0">
                <a:latin typeface="Calibri" pitchFamily="34" charset="0"/>
              </a:rPr>
              <a:t>T-111-Ch19</a:t>
            </a:r>
          </a:p>
        </p:txBody>
      </p:sp>
      <p:sp>
        <p:nvSpPr>
          <p:cNvPr id="2765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4" name="Rectangle 13"/>
          <p:cNvSpPr/>
          <p:nvPr/>
        </p:nvSpPr>
        <p:spPr>
          <a:xfrm>
            <a:off x="304800" y="2810470"/>
            <a:ext cx="8534400" cy="923330"/>
          </a:xfrm>
          <a:prstGeom prst="rect">
            <a:avLst/>
          </a:prstGeom>
        </p:spPr>
        <p:txBody>
          <a:bodyPr wrap="square">
            <a:spAutoFit/>
          </a:bodyPr>
          <a:lstStyle/>
          <a:p>
            <a:r>
              <a:rPr lang="en-US" b="1" dirty="0"/>
              <a:t>Q14. </a:t>
            </a:r>
            <a:r>
              <a:rPr lang="en-US" dirty="0"/>
              <a:t>A container having 150 kg of an ideal gas has a volume of 8.00 m</a:t>
            </a:r>
            <a:r>
              <a:rPr lang="en-US" baseline="30000" dirty="0"/>
              <a:t>3</a:t>
            </a:r>
            <a:r>
              <a:rPr lang="en-US" dirty="0"/>
              <a:t>. If the gas exerts a pressure of 5.00 × 10</a:t>
            </a:r>
            <a:r>
              <a:rPr lang="en-US" baseline="30000" dirty="0"/>
              <a:t>5 </a:t>
            </a:r>
            <a:r>
              <a:rPr lang="en-US" dirty="0"/>
              <a:t>Pa, what is the </a:t>
            </a:r>
            <a:r>
              <a:rPr lang="en-US" dirty="0" err="1"/>
              <a:t>rms</a:t>
            </a:r>
            <a:r>
              <a:rPr lang="en-US" dirty="0"/>
              <a:t> speed of the molecules? </a:t>
            </a:r>
          </a:p>
          <a:p>
            <a:r>
              <a:rPr lang="en-US" dirty="0"/>
              <a:t>A) 283 m/s</a:t>
            </a:r>
            <a:endParaRPr lang="en-US" dirty="0">
              <a:latin typeface="+mn-lt"/>
            </a:endParaRPr>
          </a:p>
        </p:txBody>
      </p:sp>
      <p:sp>
        <p:nvSpPr>
          <p:cNvPr id="15" name="Rectangle 14"/>
          <p:cNvSpPr/>
          <p:nvPr/>
        </p:nvSpPr>
        <p:spPr>
          <a:xfrm>
            <a:off x="304800" y="3890962"/>
            <a:ext cx="5943600" cy="1200329"/>
          </a:xfrm>
          <a:prstGeom prst="rect">
            <a:avLst/>
          </a:prstGeom>
        </p:spPr>
        <p:txBody>
          <a:bodyPr wrap="square">
            <a:spAutoFit/>
          </a:bodyPr>
          <a:lstStyle/>
          <a:p>
            <a:r>
              <a:rPr lang="en-US" dirty="0"/>
              <a:t>Q15. An ideal gas is taken from state A to state B through the process shown on the P-V diagram in Figure 3. How much heat is added to the gas in this process? </a:t>
            </a:r>
          </a:p>
          <a:p>
            <a:r>
              <a:rPr lang="en-US" dirty="0"/>
              <a:t>A) 2.4 × 10</a:t>
            </a:r>
            <a:r>
              <a:rPr lang="en-US" baseline="30000" dirty="0"/>
              <a:t>4</a:t>
            </a:r>
            <a:r>
              <a:rPr lang="en-US" dirty="0"/>
              <a:t>J </a:t>
            </a:r>
          </a:p>
        </p:txBody>
      </p:sp>
      <p:sp>
        <p:nvSpPr>
          <p:cNvPr id="16" name="Rectangle 15"/>
          <p:cNvSpPr/>
          <p:nvPr/>
        </p:nvSpPr>
        <p:spPr>
          <a:xfrm>
            <a:off x="304800" y="685800"/>
            <a:ext cx="8382000" cy="2031325"/>
          </a:xfrm>
          <a:prstGeom prst="rect">
            <a:avLst/>
          </a:prstGeom>
        </p:spPr>
        <p:txBody>
          <a:bodyPr wrap="square">
            <a:spAutoFit/>
          </a:bodyPr>
          <a:lstStyle/>
          <a:p>
            <a:r>
              <a:rPr lang="en-US" b="1" dirty="0">
                <a:latin typeface="+mn-lt"/>
              </a:rPr>
              <a:t>Q13. </a:t>
            </a:r>
            <a:r>
              <a:rPr lang="en-US" dirty="0">
                <a:latin typeface="+mn-lt"/>
              </a:rPr>
              <a:t>Which one of the following properties of a gas is </a:t>
            </a:r>
            <a:r>
              <a:rPr lang="en-US" b="1" dirty="0">
                <a:latin typeface="+mn-lt"/>
              </a:rPr>
              <a:t>NOT consistent with the kinetic theory of gasses? </a:t>
            </a:r>
          </a:p>
          <a:p>
            <a:r>
              <a:rPr lang="en-US" dirty="0">
                <a:latin typeface="+mn-lt"/>
              </a:rPr>
              <a:t>A) The average speed of the gas molecules is </a:t>
            </a:r>
            <a:r>
              <a:rPr lang="en-US" u="sng" dirty="0">
                <a:latin typeface="+mn-lt"/>
              </a:rPr>
              <a:t>smaller at </a:t>
            </a:r>
            <a:r>
              <a:rPr lang="en-US" u="sng" dirty="0" err="1">
                <a:latin typeface="+mn-lt"/>
              </a:rPr>
              <a:t>highertemperatures</a:t>
            </a:r>
            <a:r>
              <a:rPr lang="en-US" u="sng" dirty="0">
                <a:latin typeface="+mn-lt"/>
              </a:rPr>
              <a:t>. </a:t>
            </a:r>
          </a:p>
          <a:p>
            <a:r>
              <a:rPr lang="en-US" dirty="0">
                <a:latin typeface="+mn-lt"/>
              </a:rPr>
              <a:t>B) Gas molecules are widely separated. </a:t>
            </a:r>
          </a:p>
          <a:p>
            <a:r>
              <a:rPr lang="en-US" dirty="0">
                <a:latin typeface="+mn-lt"/>
              </a:rPr>
              <a:t>C) Gases fill whatever space is available to them. </a:t>
            </a:r>
          </a:p>
          <a:p>
            <a:r>
              <a:rPr lang="en-US" dirty="0">
                <a:latin typeface="+mn-lt"/>
              </a:rPr>
              <a:t>D) Gas molecules move rapidly in a random fashion. </a:t>
            </a:r>
          </a:p>
          <a:p>
            <a:r>
              <a:rPr lang="en-US" dirty="0">
                <a:latin typeface="+mn-lt"/>
              </a:rPr>
              <a:t>E) Gas molecules make elastic collisions with the walls of the container.</a:t>
            </a:r>
          </a:p>
        </p:txBody>
      </p:sp>
      <p:sp>
        <p:nvSpPr>
          <p:cNvPr id="17" name="Rectangle 16"/>
          <p:cNvSpPr/>
          <p:nvPr/>
        </p:nvSpPr>
        <p:spPr>
          <a:xfrm>
            <a:off x="304800" y="5562600"/>
            <a:ext cx="8382000" cy="1200329"/>
          </a:xfrm>
          <a:prstGeom prst="rect">
            <a:avLst/>
          </a:prstGeom>
        </p:spPr>
        <p:txBody>
          <a:bodyPr wrap="square">
            <a:spAutoFit/>
          </a:bodyPr>
          <a:lstStyle/>
          <a:p>
            <a:r>
              <a:rPr lang="en-US" b="1" dirty="0"/>
              <a:t>Q16. </a:t>
            </a:r>
            <a:r>
              <a:rPr lang="en-US" dirty="0"/>
              <a:t>Four moles of a monatomic ideal gas, initially at 300 K, expand adiabatically to double the initial volume. Calculate the change in the internal energy of the gas. </a:t>
            </a:r>
          </a:p>
          <a:p>
            <a:r>
              <a:rPr lang="en-US" dirty="0"/>
              <a:t>A) –5.53 kJ</a:t>
            </a:r>
            <a:endParaRPr lang="en-US" dirty="0">
              <a:latin typeface="+mn-lt"/>
            </a:endParaRPr>
          </a:p>
        </p:txBody>
      </p:sp>
      <p:pic>
        <p:nvPicPr>
          <p:cNvPr id="52226" name="Picture 2"/>
          <p:cNvPicPr>
            <a:picLocks noChangeAspect="1" noChangeArrowheads="1"/>
          </p:cNvPicPr>
          <p:nvPr/>
        </p:nvPicPr>
        <p:blipFill>
          <a:blip r:embed="rId2" cstate="print"/>
          <a:srcRect/>
          <a:stretch>
            <a:fillRect/>
          </a:stretch>
        </p:blipFill>
        <p:spPr bwMode="auto">
          <a:xfrm>
            <a:off x="6159635" y="3662362"/>
            <a:ext cx="2984365" cy="1976438"/>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2667000" y="0"/>
            <a:ext cx="2590774" cy="707886"/>
          </a:xfrm>
          <a:prstGeom prst="rect">
            <a:avLst/>
          </a:prstGeom>
          <a:noFill/>
          <a:ln w="9525">
            <a:noFill/>
            <a:miter lim="800000"/>
            <a:headEnd/>
            <a:tailEnd/>
          </a:ln>
        </p:spPr>
        <p:txBody>
          <a:bodyPr wrap="none">
            <a:spAutoFit/>
          </a:bodyPr>
          <a:lstStyle/>
          <a:p>
            <a:pPr algn="ctr"/>
            <a:r>
              <a:rPr lang="en-US" sz="4000" dirty="0">
                <a:latin typeface="Calibri" pitchFamily="34" charset="0"/>
              </a:rPr>
              <a:t>T-103-Ch19</a:t>
            </a:r>
          </a:p>
        </p:txBody>
      </p:sp>
      <p:sp>
        <p:nvSpPr>
          <p:cNvPr id="3277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9" name="Rectangle 14"/>
          <p:cNvSpPr>
            <a:spLocks noChangeArrowheads="1"/>
          </p:cNvSpPr>
          <p:nvPr/>
        </p:nvSpPr>
        <p:spPr bwMode="auto">
          <a:xfrm>
            <a:off x="381000" y="1981200"/>
            <a:ext cx="8229600" cy="923330"/>
          </a:xfrm>
          <a:prstGeom prst="rect">
            <a:avLst/>
          </a:prstGeom>
          <a:noFill/>
          <a:ln w="9525">
            <a:noFill/>
            <a:miter lim="800000"/>
            <a:headEnd/>
            <a:tailEnd/>
          </a:ln>
        </p:spPr>
        <p:txBody>
          <a:bodyPr>
            <a:spAutoFit/>
          </a:bodyPr>
          <a:lstStyle/>
          <a:p>
            <a:r>
              <a:rPr lang="en-US" dirty="0"/>
              <a:t>Q15. An ideal gas has a density of 3.75 kg/m3 and is at a pressure of 1.00 atm. Determine the </a:t>
            </a:r>
            <a:r>
              <a:rPr lang="en-US" dirty="0" err="1"/>
              <a:t>rms</a:t>
            </a:r>
            <a:r>
              <a:rPr lang="en-US" dirty="0"/>
              <a:t> speed of the molecules of this gas. </a:t>
            </a:r>
          </a:p>
          <a:p>
            <a:r>
              <a:rPr lang="en-US" dirty="0"/>
              <a:t>A) 284 m/s</a:t>
            </a:r>
            <a:endParaRPr lang="en-US" dirty="0">
              <a:latin typeface="+mn-lt"/>
            </a:endParaRPr>
          </a:p>
        </p:txBody>
      </p:sp>
      <p:sp>
        <p:nvSpPr>
          <p:cNvPr id="32780" name="Rectangle 15"/>
          <p:cNvSpPr>
            <a:spLocks noChangeArrowheads="1"/>
          </p:cNvSpPr>
          <p:nvPr/>
        </p:nvSpPr>
        <p:spPr bwMode="auto">
          <a:xfrm>
            <a:off x="381000" y="838200"/>
            <a:ext cx="8382000" cy="923330"/>
          </a:xfrm>
          <a:prstGeom prst="rect">
            <a:avLst/>
          </a:prstGeom>
          <a:noFill/>
          <a:ln w="9525">
            <a:noFill/>
            <a:miter lim="800000"/>
            <a:headEnd/>
            <a:tailEnd/>
          </a:ln>
        </p:spPr>
        <p:txBody>
          <a:bodyPr wrap="square">
            <a:spAutoFit/>
          </a:bodyPr>
          <a:lstStyle/>
          <a:p>
            <a:r>
              <a:rPr lang="en-US" dirty="0"/>
              <a:t>Q14. A 5 moles of an ideal gas expand </a:t>
            </a:r>
            <a:r>
              <a:rPr lang="en-US" dirty="0" err="1"/>
              <a:t>isobarically</a:t>
            </a:r>
            <a:r>
              <a:rPr lang="en-US" dirty="0"/>
              <a:t> from Ti = 25 °C to </a:t>
            </a:r>
            <a:r>
              <a:rPr lang="en-US" dirty="0" err="1"/>
              <a:t>Tf</a:t>
            </a:r>
            <a:r>
              <a:rPr lang="en-US" dirty="0"/>
              <a:t> = 75 °C. Calculate the work done by the gas during this process. </a:t>
            </a:r>
          </a:p>
          <a:p>
            <a:r>
              <a:rPr lang="pt-BR" dirty="0"/>
              <a:t>A) 2.1 x 103 J</a:t>
            </a:r>
            <a:endParaRPr lang="en-US" dirty="0">
              <a:latin typeface="+mn-lt"/>
            </a:endParaRPr>
          </a:p>
        </p:txBody>
      </p:sp>
      <p:grpSp>
        <p:nvGrpSpPr>
          <p:cNvPr id="16" name="Group 15"/>
          <p:cNvGrpSpPr/>
          <p:nvPr/>
        </p:nvGrpSpPr>
        <p:grpSpPr>
          <a:xfrm>
            <a:off x="381000" y="3027630"/>
            <a:ext cx="8763000" cy="1925370"/>
            <a:chOff x="381000" y="3027630"/>
            <a:chExt cx="8763000" cy="1925370"/>
          </a:xfrm>
        </p:grpSpPr>
        <p:sp>
          <p:nvSpPr>
            <p:cNvPr id="13" name="Rectangle 12"/>
            <p:cNvSpPr/>
            <p:nvPr/>
          </p:nvSpPr>
          <p:spPr>
            <a:xfrm>
              <a:off x="381000" y="3046274"/>
              <a:ext cx="5715000" cy="1477328"/>
            </a:xfrm>
            <a:prstGeom prst="rect">
              <a:avLst/>
            </a:prstGeom>
          </p:spPr>
          <p:txBody>
            <a:bodyPr wrap="square">
              <a:spAutoFit/>
            </a:bodyPr>
            <a:lstStyle/>
            <a:p>
              <a:r>
                <a:rPr lang="en-US" dirty="0">
                  <a:latin typeface="+mn-lt"/>
                </a:rPr>
                <a:t>Q16. </a:t>
              </a:r>
            </a:p>
            <a:p>
              <a:r>
                <a:rPr lang="en-US" dirty="0">
                  <a:latin typeface="+mn-lt"/>
                </a:rPr>
                <a:t>An ideal monatomic gas is taken through cycle A-&gt;B-&gt;C -&gt; A, shown in the </a:t>
              </a:r>
              <a:r>
                <a:rPr lang="en-US" i="1" dirty="0">
                  <a:latin typeface="+mn-lt"/>
                </a:rPr>
                <a:t>p-V diagram of Figure 3, where process B-&gt;C is isothermal. Calculate the net work done in one cycle. </a:t>
              </a:r>
              <a:endParaRPr lang="en-US" dirty="0">
                <a:latin typeface="+mn-lt"/>
              </a:endParaRPr>
            </a:p>
            <a:p>
              <a:r>
                <a:rPr lang="en-US" dirty="0">
                  <a:latin typeface="+mn-lt"/>
                </a:rPr>
                <a:t>A) 4088 J, on the gas </a:t>
              </a:r>
            </a:p>
          </p:txBody>
        </p:sp>
        <p:pic>
          <p:nvPicPr>
            <p:cNvPr id="118786" name="Picture 2"/>
            <p:cNvPicPr>
              <a:picLocks noChangeAspect="1" noChangeArrowheads="1"/>
            </p:cNvPicPr>
            <p:nvPr/>
          </p:nvPicPr>
          <p:blipFill>
            <a:blip r:embed="rId2" cstate="print"/>
            <a:srcRect/>
            <a:stretch>
              <a:fillRect/>
            </a:stretch>
          </p:blipFill>
          <p:spPr bwMode="auto">
            <a:xfrm>
              <a:off x="6934200" y="3027630"/>
              <a:ext cx="2209800" cy="1925370"/>
            </a:xfrm>
            <a:prstGeom prst="rect">
              <a:avLst/>
            </a:prstGeom>
            <a:noFill/>
            <a:ln w="9525">
              <a:noFill/>
              <a:miter lim="800000"/>
              <a:headEnd/>
              <a:tailEnd/>
            </a:ln>
            <a:effectLst/>
          </p:spPr>
        </p:pic>
      </p:grpSp>
      <p:sp>
        <p:nvSpPr>
          <p:cNvPr id="15" name="Rectangle 14"/>
          <p:cNvSpPr/>
          <p:nvPr/>
        </p:nvSpPr>
        <p:spPr>
          <a:xfrm>
            <a:off x="533400" y="5181600"/>
            <a:ext cx="8077200" cy="1200329"/>
          </a:xfrm>
          <a:prstGeom prst="rect">
            <a:avLst/>
          </a:prstGeom>
        </p:spPr>
        <p:txBody>
          <a:bodyPr wrap="square">
            <a:spAutoFit/>
          </a:bodyPr>
          <a:lstStyle/>
          <a:p>
            <a:r>
              <a:rPr lang="en-US" dirty="0">
                <a:latin typeface="+mn-lt"/>
              </a:rPr>
              <a:t>Q17. One mole of an ideal monatomic gas is initially at a pressure of 1.01 × 105 Pa, a temperature of 300 K, and has a volume of 1.00 L. It is compressed adiabatically to a volume of 0.0667 L. Calculate the magnitude of the work done during this process. </a:t>
            </a:r>
          </a:p>
          <a:p>
            <a:r>
              <a:rPr lang="en-US" dirty="0">
                <a:latin typeface="+mn-lt"/>
              </a:rPr>
              <a:t>A) 19.0 kJ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2667000" y="0"/>
            <a:ext cx="2590774" cy="707886"/>
          </a:xfrm>
          <a:prstGeom prst="rect">
            <a:avLst/>
          </a:prstGeom>
          <a:noFill/>
          <a:ln w="9525">
            <a:noFill/>
            <a:miter lim="800000"/>
            <a:headEnd/>
            <a:tailEnd/>
          </a:ln>
        </p:spPr>
        <p:txBody>
          <a:bodyPr wrap="none">
            <a:spAutoFit/>
          </a:bodyPr>
          <a:lstStyle/>
          <a:p>
            <a:pPr algn="ctr"/>
            <a:r>
              <a:rPr lang="en-US" sz="4000" dirty="0">
                <a:latin typeface="Calibri" pitchFamily="34" charset="0"/>
              </a:rPr>
              <a:t>T-102-Ch19</a:t>
            </a:r>
          </a:p>
        </p:txBody>
      </p:sp>
      <p:sp>
        <p:nvSpPr>
          <p:cNvPr id="2765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765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2" name="Rectangle 11"/>
          <p:cNvSpPr/>
          <p:nvPr/>
        </p:nvSpPr>
        <p:spPr>
          <a:xfrm>
            <a:off x="304800" y="732472"/>
            <a:ext cx="8458200" cy="923330"/>
          </a:xfrm>
          <a:prstGeom prst="rect">
            <a:avLst/>
          </a:prstGeom>
        </p:spPr>
        <p:txBody>
          <a:bodyPr wrap="square">
            <a:spAutoFit/>
          </a:bodyPr>
          <a:lstStyle/>
          <a:p>
            <a:r>
              <a:rPr lang="en-US" dirty="0"/>
              <a:t>Q13. A monatomic ideal gas at a pressure 1.01 x 105 Pa expands adiabatically to 3 times its initial volume. The new pressure is: </a:t>
            </a:r>
          </a:p>
          <a:p>
            <a:r>
              <a:rPr lang="pt-BR" dirty="0"/>
              <a:t>A) 1.62 x 104 Pa</a:t>
            </a:r>
            <a:endParaRPr lang="en-US" dirty="0">
              <a:latin typeface="+mn-lt"/>
            </a:endParaRPr>
          </a:p>
        </p:txBody>
      </p:sp>
      <p:sp>
        <p:nvSpPr>
          <p:cNvPr id="13" name="Rectangle 12"/>
          <p:cNvSpPr/>
          <p:nvPr/>
        </p:nvSpPr>
        <p:spPr>
          <a:xfrm>
            <a:off x="304800" y="1905000"/>
            <a:ext cx="8610600" cy="1477328"/>
          </a:xfrm>
          <a:prstGeom prst="rect">
            <a:avLst/>
          </a:prstGeom>
        </p:spPr>
        <p:txBody>
          <a:bodyPr wrap="square">
            <a:spAutoFit/>
          </a:bodyPr>
          <a:lstStyle/>
          <a:p>
            <a:r>
              <a:rPr lang="en-US" dirty="0">
                <a:latin typeface="+mn-lt"/>
              </a:rPr>
              <a:t> </a:t>
            </a:r>
            <a:r>
              <a:rPr lang="en-US" dirty="0"/>
              <a:t>Q14. Two mole of hydrogen gas at 27.00 </a:t>
            </a:r>
            <a:r>
              <a:rPr lang="en-US" dirty="0" err="1"/>
              <a:t>oC</a:t>
            </a:r>
            <a:r>
              <a:rPr lang="en-US" dirty="0"/>
              <a:t> are compressed through isobaric process to half of the initial volume. If we assume hydrogen to be an ideal gas, the final RMS speed of the hydrogen molecules is: (Molar mass of Hydrogen = 2.020 grams) </a:t>
            </a:r>
          </a:p>
          <a:p>
            <a:r>
              <a:rPr lang="en-US" dirty="0"/>
              <a:t>A) 1361 m/s</a:t>
            </a:r>
            <a:endParaRPr lang="en-US" dirty="0">
              <a:latin typeface="+mn-lt"/>
            </a:endParaRPr>
          </a:p>
        </p:txBody>
      </p:sp>
      <p:grpSp>
        <p:nvGrpSpPr>
          <p:cNvPr id="15" name="Group 14"/>
          <p:cNvGrpSpPr/>
          <p:nvPr/>
        </p:nvGrpSpPr>
        <p:grpSpPr>
          <a:xfrm>
            <a:off x="304800" y="2971800"/>
            <a:ext cx="8115300" cy="1889751"/>
            <a:chOff x="304800" y="3016577"/>
            <a:chExt cx="8115300" cy="1889751"/>
          </a:xfrm>
        </p:grpSpPr>
        <p:sp>
          <p:nvSpPr>
            <p:cNvPr id="14" name="Rectangle 13"/>
            <p:cNvSpPr/>
            <p:nvPr/>
          </p:nvSpPr>
          <p:spPr>
            <a:xfrm>
              <a:off x="304800" y="3429000"/>
              <a:ext cx="4572000" cy="1477328"/>
            </a:xfrm>
            <a:prstGeom prst="rect">
              <a:avLst/>
            </a:prstGeom>
          </p:spPr>
          <p:txBody>
            <a:bodyPr wrap="square">
              <a:spAutoFit/>
            </a:bodyPr>
            <a:lstStyle/>
            <a:p>
              <a:r>
                <a:rPr lang="en-US" dirty="0">
                  <a:latin typeface="+mn-lt"/>
                </a:rPr>
                <a:t>Q15. In the isothermal process shown in Figure 2 </a:t>
              </a:r>
              <a:r>
                <a:rPr lang="en-US" b="1" dirty="0">
                  <a:latin typeface="+mn-lt"/>
                </a:rPr>
                <a:t>the work done on 5.000 mole of monatomic ideal gas is 2275 J. Find the ratio of final to initial volumes.</a:t>
              </a:r>
            </a:p>
            <a:p>
              <a:r>
                <a:rPr lang="en-US" dirty="0">
                  <a:latin typeface="+mn-lt"/>
                </a:rPr>
                <a:t>A) 0.8332</a:t>
              </a:r>
            </a:p>
          </p:txBody>
        </p:sp>
        <p:pic>
          <p:nvPicPr>
            <p:cNvPr id="51203" name="Picture 3"/>
            <p:cNvPicPr>
              <a:picLocks noChangeAspect="1" noChangeArrowheads="1"/>
            </p:cNvPicPr>
            <p:nvPr/>
          </p:nvPicPr>
          <p:blipFill>
            <a:blip r:embed="rId2" cstate="print"/>
            <a:srcRect/>
            <a:stretch>
              <a:fillRect/>
            </a:stretch>
          </p:blipFill>
          <p:spPr bwMode="auto">
            <a:xfrm>
              <a:off x="6324600" y="3016577"/>
              <a:ext cx="2095500" cy="1555423"/>
            </a:xfrm>
            <a:prstGeom prst="rect">
              <a:avLst/>
            </a:prstGeom>
            <a:noFill/>
            <a:ln w="9525">
              <a:noFill/>
              <a:miter lim="800000"/>
              <a:headEnd/>
              <a:tailEnd/>
            </a:ln>
            <a:effectLst/>
          </p:spPr>
        </p:pic>
      </p:grpSp>
      <p:sp>
        <p:nvSpPr>
          <p:cNvPr id="16" name="Rectangle 15"/>
          <p:cNvSpPr/>
          <p:nvPr/>
        </p:nvSpPr>
        <p:spPr>
          <a:xfrm>
            <a:off x="304800" y="4800600"/>
            <a:ext cx="7772400" cy="2123658"/>
          </a:xfrm>
          <a:prstGeom prst="rect">
            <a:avLst/>
          </a:prstGeom>
        </p:spPr>
        <p:txBody>
          <a:bodyPr wrap="square">
            <a:spAutoFit/>
          </a:bodyPr>
          <a:lstStyle/>
          <a:p>
            <a:r>
              <a:rPr lang="en-US" sz="1600" dirty="0"/>
              <a:t>Q16. The internal Energy of a certain volume of gas enclosed in a container </a:t>
            </a:r>
            <a:r>
              <a:rPr lang="en-US" sz="1600" b="1" dirty="0"/>
              <a:t>DOES NOT depend on: </a:t>
            </a:r>
          </a:p>
          <a:p>
            <a:r>
              <a:rPr lang="en-US" sz="1600" dirty="0"/>
              <a:t>A) The shape of the container </a:t>
            </a:r>
          </a:p>
          <a:p>
            <a:r>
              <a:rPr lang="en-US" sz="1600" dirty="0"/>
              <a:t>B) The molecular mass of the gas </a:t>
            </a:r>
          </a:p>
          <a:p>
            <a:r>
              <a:rPr lang="en-US" sz="1600" dirty="0"/>
              <a:t>C) The temperature of the gas </a:t>
            </a:r>
          </a:p>
          <a:p>
            <a:r>
              <a:rPr lang="en-US" sz="1600" dirty="0"/>
              <a:t>D) The kinetic energy of the molecules of the gas </a:t>
            </a:r>
          </a:p>
          <a:p>
            <a:r>
              <a:rPr lang="en-US" sz="1600" dirty="0"/>
              <a:t>E) The number of atoms in a molecule of the gas </a:t>
            </a:r>
          </a:p>
          <a:p>
            <a:r>
              <a:rPr lang="en-US" sz="1600" dirty="0"/>
              <a:t>Solution: A) and B)</a:t>
            </a:r>
            <a:endParaRPr lang="en-US" sz="1600" dirty="0">
              <a:latin typeface="+mn-l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2667000" y="0"/>
            <a:ext cx="2590774" cy="707886"/>
          </a:xfrm>
          <a:prstGeom prst="rect">
            <a:avLst/>
          </a:prstGeom>
          <a:noFill/>
          <a:ln w="9525">
            <a:noFill/>
            <a:miter lim="800000"/>
            <a:headEnd/>
            <a:tailEnd/>
          </a:ln>
        </p:spPr>
        <p:txBody>
          <a:bodyPr wrap="none">
            <a:spAutoFit/>
          </a:bodyPr>
          <a:lstStyle/>
          <a:p>
            <a:pPr algn="ctr"/>
            <a:r>
              <a:rPr lang="en-US" sz="4000" dirty="0">
                <a:latin typeface="Calibri" pitchFamily="34" charset="0"/>
              </a:rPr>
              <a:t>T-101-Ch19</a:t>
            </a:r>
          </a:p>
        </p:txBody>
      </p:sp>
      <p:sp>
        <p:nvSpPr>
          <p:cNvPr id="2969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3"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4"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5"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29706" name="Rectangle 11"/>
          <p:cNvSpPr>
            <a:spLocks noChangeArrowheads="1"/>
          </p:cNvSpPr>
          <p:nvPr/>
        </p:nvSpPr>
        <p:spPr bwMode="auto">
          <a:xfrm>
            <a:off x="381000" y="609600"/>
            <a:ext cx="8382000" cy="1200329"/>
          </a:xfrm>
          <a:prstGeom prst="rect">
            <a:avLst/>
          </a:prstGeom>
          <a:noFill/>
          <a:ln w="9525">
            <a:noFill/>
            <a:miter lim="800000"/>
            <a:headEnd/>
            <a:tailEnd/>
          </a:ln>
        </p:spPr>
        <p:txBody>
          <a:bodyPr>
            <a:spAutoFit/>
          </a:bodyPr>
          <a:lstStyle/>
          <a:p>
            <a:r>
              <a:rPr lang="en-US" dirty="0"/>
              <a:t>Q13. A sample of argon gas (molar mass 40 g) is at four times the absolute temperature of a sample of hydrogen gas (molar mass 2.0 g). The ratio of the </a:t>
            </a:r>
            <a:r>
              <a:rPr lang="en-US" dirty="0" err="1"/>
              <a:t>rms</a:t>
            </a:r>
            <a:r>
              <a:rPr lang="en-US" dirty="0"/>
              <a:t> speed of the argon molecules to that of the hydrogen molecules is</a:t>
            </a:r>
          </a:p>
          <a:p>
            <a:r>
              <a:rPr lang="en-US" dirty="0"/>
              <a:t>A) 1/√5</a:t>
            </a:r>
            <a:endParaRPr lang="en-US" dirty="0">
              <a:latin typeface="+mn-lt"/>
            </a:endParaRPr>
          </a:p>
        </p:txBody>
      </p:sp>
      <p:sp>
        <p:nvSpPr>
          <p:cNvPr id="29707" name="Rectangle 12"/>
          <p:cNvSpPr>
            <a:spLocks noChangeArrowheads="1"/>
          </p:cNvSpPr>
          <p:nvPr/>
        </p:nvSpPr>
        <p:spPr bwMode="auto">
          <a:xfrm>
            <a:off x="381000" y="1981200"/>
            <a:ext cx="8229600" cy="923330"/>
          </a:xfrm>
          <a:prstGeom prst="rect">
            <a:avLst/>
          </a:prstGeom>
          <a:noFill/>
          <a:ln w="9525">
            <a:noFill/>
            <a:miter lim="800000"/>
            <a:headEnd/>
            <a:tailEnd/>
          </a:ln>
        </p:spPr>
        <p:txBody>
          <a:bodyPr>
            <a:spAutoFit/>
          </a:bodyPr>
          <a:lstStyle/>
          <a:p>
            <a:r>
              <a:rPr lang="en-US" dirty="0"/>
              <a:t>Q14. When work is done on an ideal gas of </a:t>
            </a:r>
            <a:r>
              <a:rPr lang="en-US" i="1" dirty="0"/>
              <a:t>N diatomic molecules in thermal insulation the </a:t>
            </a:r>
            <a:r>
              <a:rPr lang="en-US" dirty="0"/>
              <a:t>temperature increases by (where W is the magnitude of the work)</a:t>
            </a:r>
          </a:p>
          <a:p>
            <a:r>
              <a:rPr lang="en-US" dirty="0"/>
              <a:t>A) 2W/5Nk</a:t>
            </a:r>
            <a:endParaRPr lang="en-US" dirty="0">
              <a:latin typeface="+mn-lt"/>
            </a:endParaRPr>
          </a:p>
        </p:txBody>
      </p:sp>
      <p:sp>
        <p:nvSpPr>
          <p:cNvPr id="15" name="Rectangle 14"/>
          <p:cNvSpPr/>
          <p:nvPr/>
        </p:nvSpPr>
        <p:spPr>
          <a:xfrm>
            <a:off x="381000" y="3219271"/>
            <a:ext cx="8229600" cy="1200329"/>
          </a:xfrm>
          <a:prstGeom prst="rect">
            <a:avLst/>
          </a:prstGeom>
        </p:spPr>
        <p:txBody>
          <a:bodyPr wrap="square">
            <a:spAutoFit/>
          </a:bodyPr>
          <a:lstStyle/>
          <a:p>
            <a:r>
              <a:rPr lang="en-US" dirty="0"/>
              <a:t>Q15. A 7.8 moles of an ideal gas is at an initial temperature of 24 0C and has an initial volume of 0.04 m3. The gas expands adiabatically to a volume of 0.08 m3. Calculate the work done by the gas during this expansion. (γ = 1.67)</a:t>
            </a:r>
          </a:p>
          <a:p>
            <a:r>
              <a:rPr lang="en-US" dirty="0"/>
              <a:t>A) 11 kJ</a:t>
            </a:r>
            <a:endParaRPr lang="en-US" dirty="0">
              <a:latin typeface="+mn-lt"/>
            </a:endParaRPr>
          </a:p>
        </p:txBody>
      </p:sp>
      <p:grpSp>
        <p:nvGrpSpPr>
          <p:cNvPr id="17" name="Group 16"/>
          <p:cNvGrpSpPr/>
          <p:nvPr/>
        </p:nvGrpSpPr>
        <p:grpSpPr>
          <a:xfrm>
            <a:off x="381000" y="4419600"/>
            <a:ext cx="8729155" cy="2362200"/>
            <a:chOff x="381000" y="4419600"/>
            <a:chExt cx="8729155" cy="2362200"/>
          </a:xfrm>
        </p:grpSpPr>
        <p:sp>
          <p:nvSpPr>
            <p:cNvPr id="16" name="Rectangle 15"/>
            <p:cNvSpPr/>
            <p:nvPr/>
          </p:nvSpPr>
          <p:spPr>
            <a:xfrm>
              <a:off x="381000" y="4667071"/>
              <a:ext cx="5791200" cy="1200329"/>
            </a:xfrm>
            <a:prstGeom prst="rect">
              <a:avLst/>
            </a:prstGeom>
          </p:spPr>
          <p:txBody>
            <a:bodyPr wrap="square">
              <a:spAutoFit/>
            </a:bodyPr>
            <a:lstStyle/>
            <a:p>
              <a:r>
                <a:rPr lang="en-US" dirty="0"/>
                <a:t>Q16. A 9.0 g of helium gas undergoes a cyclic process as shown Figure 3. Find the </a:t>
              </a:r>
              <a:r>
                <a:rPr lang="en-US" dirty="0" err="1"/>
                <a:t>workdone</a:t>
              </a:r>
              <a:r>
                <a:rPr lang="en-US" dirty="0"/>
                <a:t> in the process from point B → C. (molar mass of helium is 4.0 g/mole)</a:t>
              </a:r>
            </a:p>
            <a:p>
              <a:r>
                <a:rPr lang="en-US" dirty="0"/>
                <a:t>A) 19 kJ</a:t>
              </a:r>
              <a:endParaRPr lang="en-US" dirty="0">
                <a:latin typeface="+mn-lt"/>
              </a:endParaRPr>
            </a:p>
          </p:txBody>
        </p:sp>
        <p:pic>
          <p:nvPicPr>
            <p:cNvPr id="53250" name="Picture 2"/>
            <p:cNvPicPr>
              <a:picLocks noChangeAspect="1" noChangeArrowheads="1"/>
            </p:cNvPicPr>
            <p:nvPr/>
          </p:nvPicPr>
          <p:blipFill>
            <a:blip r:embed="rId2" cstate="print"/>
            <a:srcRect/>
            <a:stretch>
              <a:fillRect/>
            </a:stretch>
          </p:blipFill>
          <p:spPr bwMode="auto">
            <a:xfrm>
              <a:off x="6324600" y="4419600"/>
              <a:ext cx="2785555" cy="2362200"/>
            </a:xfrm>
            <a:prstGeom prst="rect">
              <a:avLst/>
            </a:prstGeom>
            <a:noFill/>
            <a:ln w="9525">
              <a:noFill/>
              <a:miter lim="800000"/>
              <a:headEnd/>
              <a:tailEnd/>
            </a:ln>
            <a:effectLst/>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0"/>
          <p:cNvGrpSpPr>
            <a:grpSpLocks/>
          </p:cNvGrpSpPr>
          <p:nvPr/>
        </p:nvGrpSpPr>
        <p:grpSpPr bwMode="auto">
          <a:xfrm>
            <a:off x="6705600" y="990600"/>
            <a:ext cx="2286000" cy="2514600"/>
            <a:chOff x="5257800" y="1905000"/>
            <a:chExt cx="2286000" cy="2514600"/>
          </a:xfrm>
        </p:grpSpPr>
        <p:sp>
          <p:nvSpPr>
            <p:cNvPr id="5" name="Rectangle 4"/>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4" name="Group 9"/>
          <p:cNvGrpSpPr>
            <a:grpSpLocks/>
          </p:cNvGrpSpPr>
          <p:nvPr/>
        </p:nvGrpSpPr>
        <p:grpSpPr bwMode="auto">
          <a:xfrm>
            <a:off x="7010400" y="1143000"/>
            <a:ext cx="1676400" cy="838200"/>
            <a:chOff x="5562600" y="2057400"/>
            <a:chExt cx="1676400" cy="838200"/>
          </a:xfrm>
        </p:grpSpPr>
        <p:sp>
          <p:nvSpPr>
            <p:cNvPr id="8" name="Rectangle 7"/>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2" name="Oval 11"/>
          <p:cNvSpPr/>
          <p:nvPr/>
        </p:nvSpPr>
        <p:spPr>
          <a:xfrm>
            <a:off x="7543800"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Oval 12"/>
          <p:cNvSpPr/>
          <p:nvPr/>
        </p:nvSpPr>
        <p:spPr>
          <a:xfrm>
            <a:off x="7467600"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75438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74676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Oval 15"/>
          <p:cNvSpPr/>
          <p:nvPr/>
        </p:nvSpPr>
        <p:spPr>
          <a:xfrm>
            <a:off x="82296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81534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Oval 17"/>
          <p:cNvSpPr/>
          <p:nvPr/>
        </p:nvSpPr>
        <p:spPr>
          <a:xfrm>
            <a:off x="8229600"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Oval 18"/>
          <p:cNvSpPr/>
          <p:nvPr/>
        </p:nvSpPr>
        <p:spPr>
          <a:xfrm>
            <a:off x="8153400" y="2971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9"/>
          <p:cNvSpPr/>
          <p:nvPr/>
        </p:nvSpPr>
        <p:spPr>
          <a:xfrm>
            <a:off x="6705600" y="3200400"/>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Oval 28"/>
          <p:cNvSpPr/>
          <p:nvPr/>
        </p:nvSpPr>
        <p:spPr>
          <a:xfrm>
            <a:off x="7543800"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Oval 29"/>
          <p:cNvSpPr/>
          <p:nvPr/>
        </p:nvSpPr>
        <p:spPr>
          <a:xfrm>
            <a:off x="7467600"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Oval 30"/>
          <p:cNvSpPr/>
          <p:nvPr/>
        </p:nvSpPr>
        <p:spPr>
          <a:xfrm>
            <a:off x="75438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Oval 31"/>
          <p:cNvSpPr/>
          <p:nvPr/>
        </p:nvSpPr>
        <p:spPr>
          <a:xfrm>
            <a:off x="74676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Oval 32"/>
          <p:cNvSpPr/>
          <p:nvPr/>
        </p:nvSpPr>
        <p:spPr>
          <a:xfrm>
            <a:off x="82296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Oval 33"/>
          <p:cNvSpPr/>
          <p:nvPr/>
        </p:nvSpPr>
        <p:spPr>
          <a:xfrm>
            <a:off x="81534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Oval 34"/>
          <p:cNvSpPr/>
          <p:nvPr/>
        </p:nvSpPr>
        <p:spPr>
          <a:xfrm>
            <a:off x="8229600"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Oval 35"/>
          <p:cNvSpPr/>
          <p:nvPr/>
        </p:nvSpPr>
        <p:spPr>
          <a:xfrm>
            <a:off x="8153400" y="2971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Oval 36"/>
          <p:cNvSpPr/>
          <p:nvPr/>
        </p:nvSpPr>
        <p:spPr>
          <a:xfrm>
            <a:off x="7543800" y="1981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Oval 37"/>
          <p:cNvSpPr/>
          <p:nvPr/>
        </p:nvSpPr>
        <p:spPr>
          <a:xfrm>
            <a:off x="7467600" y="2438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Oval 38"/>
          <p:cNvSpPr/>
          <p:nvPr/>
        </p:nvSpPr>
        <p:spPr>
          <a:xfrm>
            <a:off x="7543800" y="2133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Oval 39"/>
          <p:cNvSpPr/>
          <p:nvPr/>
        </p:nvSpPr>
        <p:spPr>
          <a:xfrm>
            <a:off x="7467600" y="2590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Oval 40"/>
          <p:cNvSpPr/>
          <p:nvPr/>
        </p:nvSpPr>
        <p:spPr>
          <a:xfrm>
            <a:off x="8229600" y="2133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Oval 41"/>
          <p:cNvSpPr/>
          <p:nvPr/>
        </p:nvSpPr>
        <p:spPr>
          <a:xfrm>
            <a:off x="8153400" y="2590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Oval 42"/>
          <p:cNvSpPr/>
          <p:nvPr/>
        </p:nvSpPr>
        <p:spPr>
          <a:xfrm>
            <a:off x="8229600" y="2286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Oval 43"/>
          <p:cNvSpPr/>
          <p:nvPr/>
        </p:nvSpPr>
        <p:spPr>
          <a:xfrm>
            <a:off x="8153400" y="2743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Rectangle 50"/>
          <p:cNvSpPr/>
          <p:nvPr/>
        </p:nvSpPr>
        <p:spPr>
          <a:xfrm>
            <a:off x="7239000" y="1143000"/>
            <a:ext cx="3048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Title 7"/>
          <p:cNvSpPr txBox="1">
            <a:spLocks/>
          </p:cNvSpPr>
          <p:nvPr/>
        </p:nvSpPr>
        <p:spPr>
          <a:xfrm>
            <a:off x="0" y="0"/>
            <a:ext cx="8229600" cy="1020763"/>
          </a:xfrm>
          <a:prstGeom prst="rect">
            <a:avLst/>
          </a:prstGeom>
          <a:ln>
            <a:noFill/>
          </a:ln>
        </p:spPr>
        <p:txBody>
          <a:bodyPr/>
          <a:lstStyle/>
          <a:p>
            <a:pPr algn="ctr" fontAlgn="auto">
              <a:spcBef>
                <a:spcPts val="0"/>
              </a:spcBef>
              <a:spcAft>
                <a:spcPts val="0"/>
              </a:spcAft>
              <a:defRPr/>
            </a:pPr>
            <a:r>
              <a:rPr lang="en-US" sz="3600" b="1" u="sng" dirty="0">
                <a:solidFill>
                  <a:srgbClr val="0000FF"/>
                </a:solidFill>
                <a:latin typeface="Comic Sans MS" pitchFamily="66" charset="0"/>
                <a:ea typeface="+mj-ea"/>
                <a:cs typeface="+mn-cs"/>
              </a:rPr>
              <a:t>Fact of 1 mole =Molar mass (M)</a:t>
            </a:r>
            <a:endParaRPr lang="en-US" sz="3600" b="1" u="sng" dirty="0">
              <a:solidFill>
                <a:srgbClr val="00B0F0"/>
              </a:solidFill>
              <a:latin typeface="+mj-lt"/>
              <a:ea typeface="+mj-ea"/>
              <a:cs typeface="+mj-cs"/>
            </a:endParaRPr>
          </a:p>
        </p:txBody>
      </p:sp>
      <p:sp>
        <p:nvSpPr>
          <p:cNvPr id="58" name="Rectangle 57"/>
          <p:cNvSpPr>
            <a:spLocks noChangeArrowheads="1"/>
          </p:cNvSpPr>
          <p:nvPr/>
        </p:nvSpPr>
        <p:spPr bwMode="auto">
          <a:xfrm>
            <a:off x="990600" y="838200"/>
            <a:ext cx="5105400" cy="2308324"/>
          </a:xfrm>
          <a:prstGeom prst="rect">
            <a:avLst/>
          </a:prstGeom>
          <a:noFill/>
          <a:ln w="9525">
            <a:noFill/>
            <a:miter lim="800000"/>
            <a:headEnd/>
            <a:tailEnd/>
          </a:ln>
        </p:spPr>
        <p:txBody>
          <a:bodyPr wrap="square">
            <a:spAutoFit/>
          </a:bodyPr>
          <a:lstStyle/>
          <a:p>
            <a:r>
              <a:rPr lang="en-US" b="1" dirty="0">
                <a:latin typeface="Comic Sans MS" pitchFamily="66" charset="0"/>
              </a:rPr>
              <a:t>Molar mass (M) = gram representation of its molecular weight</a:t>
            </a:r>
          </a:p>
          <a:p>
            <a:endParaRPr lang="en-US" b="1" dirty="0">
              <a:latin typeface="Comic Sans MS" pitchFamily="66" charset="0"/>
            </a:endParaRPr>
          </a:p>
          <a:p>
            <a:r>
              <a:rPr lang="en-US" b="1" dirty="0">
                <a:latin typeface="Comic Sans MS" pitchFamily="66" charset="0"/>
              </a:rPr>
              <a:t>For example: </a:t>
            </a:r>
          </a:p>
          <a:p>
            <a:pPr algn="ctr"/>
            <a:r>
              <a:rPr lang="en-US" b="1" dirty="0">
                <a:latin typeface="Comic Sans MS" pitchFamily="66" charset="0"/>
              </a:rPr>
              <a:t>1 mole of H</a:t>
            </a:r>
            <a:r>
              <a:rPr lang="en-US" b="1" baseline="-25000" dirty="0">
                <a:latin typeface="Comic Sans MS" pitchFamily="66" charset="0"/>
              </a:rPr>
              <a:t>2</a:t>
            </a:r>
            <a:r>
              <a:rPr lang="en-US" b="1" dirty="0">
                <a:latin typeface="Comic Sans MS" pitchFamily="66" charset="0"/>
              </a:rPr>
              <a:t> = 2 g</a:t>
            </a:r>
          </a:p>
          <a:p>
            <a:pPr algn="ctr"/>
            <a:r>
              <a:rPr lang="en-US" b="1" dirty="0">
                <a:latin typeface="Comic Sans MS" pitchFamily="66" charset="0"/>
              </a:rPr>
              <a:t>1 mole of He = 4 g</a:t>
            </a:r>
          </a:p>
          <a:p>
            <a:pPr algn="ctr"/>
            <a:r>
              <a:rPr lang="en-US" b="1" dirty="0">
                <a:latin typeface="Comic Sans MS" pitchFamily="66" charset="0"/>
              </a:rPr>
              <a:t>1 mole of O</a:t>
            </a:r>
            <a:r>
              <a:rPr lang="en-US" b="1" baseline="-25000" dirty="0">
                <a:latin typeface="Comic Sans MS" pitchFamily="66" charset="0"/>
              </a:rPr>
              <a:t>2</a:t>
            </a:r>
            <a:r>
              <a:rPr lang="en-US" b="1" dirty="0">
                <a:latin typeface="Comic Sans MS" pitchFamily="66" charset="0"/>
              </a:rPr>
              <a:t> = 32 g </a:t>
            </a:r>
          </a:p>
          <a:p>
            <a:pPr algn="ctr"/>
            <a:r>
              <a:rPr lang="en-US" b="1" dirty="0">
                <a:latin typeface="Comic Sans MS" pitchFamily="66" charset="0"/>
              </a:rPr>
              <a:t>1 mole of H</a:t>
            </a:r>
            <a:r>
              <a:rPr lang="en-US" b="1" baseline="-25000" dirty="0">
                <a:latin typeface="Comic Sans MS" pitchFamily="66" charset="0"/>
              </a:rPr>
              <a:t>2</a:t>
            </a:r>
            <a:r>
              <a:rPr lang="en-US" b="1" dirty="0">
                <a:latin typeface="Comic Sans MS" pitchFamily="66" charset="0"/>
              </a:rPr>
              <a:t>O = 18 g </a:t>
            </a:r>
          </a:p>
        </p:txBody>
      </p:sp>
      <p:sp>
        <p:nvSpPr>
          <p:cNvPr id="56" name="Rectangle 55"/>
          <p:cNvSpPr/>
          <p:nvPr/>
        </p:nvSpPr>
        <p:spPr>
          <a:xfrm>
            <a:off x="533400" y="3048000"/>
            <a:ext cx="5791200" cy="923330"/>
          </a:xfrm>
          <a:prstGeom prst="rect">
            <a:avLst/>
          </a:prstGeom>
        </p:spPr>
        <p:txBody>
          <a:bodyPr wrap="square">
            <a:spAutoFit/>
          </a:bodyPr>
          <a:lstStyle/>
          <a:p>
            <a:r>
              <a:rPr lang="en-US" b="1" dirty="0">
                <a:latin typeface="Comic Sans MS" pitchFamily="66" charset="0"/>
              </a:rPr>
              <a:t>1 mole of any gas contains 6.02x10</a:t>
            </a:r>
            <a:r>
              <a:rPr lang="en-US" b="1" baseline="30000" dirty="0">
                <a:latin typeface="Comic Sans MS" pitchFamily="66" charset="0"/>
              </a:rPr>
              <a:t>23</a:t>
            </a:r>
            <a:r>
              <a:rPr lang="en-US" b="1" dirty="0">
                <a:latin typeface="Comic Sans MS" pitchFamily="66" charset="0"/>
              </a:rPr>
              <a:t> molecules. </a:t>
            </a:r>
          </a:p>
          <a:p>
            <a:endParaRPr lang="en-US" b="1" dirty="0">
              <a:latin typeface="Comic Sans MS" pitchFamily="66" charset="0"/>
            </a:endParaRPr>
          </a:p>
          <a:p>
            <a:r>
              <a:rPr lang="en-US" b="1" dirty="0">
                <a:latin typeface="Comic Sans MS" pitchFamily="66" charset="0"/>
              </a:rPr>
              <a:t>Avogadro's number (N</a:t>
            </a:r>
            <a:r>
              <a:rPr lang="en-US" b="1" baseline="-25000" dirty="0">
                <a:latin typeface="Comic Sans MS" pitchFamily="66" charset="0"/>
              </a:rPr>
              <a:t>A</a:t>
            </a:r>
            <a:r>
              <a:rPr lang="en-US" b="1" dirty="0">
                <a:latin typeface="Comic Sans MS" pitchFamily="66" charset="0"/>
              </a:rPr>
              <a:t> ) = 6.02x10</a:t>
            </a:r>
            <a:r>
              <a:rPr lang="en-US" b="1" baseline="30000" dirty="0">
                <a:latin typeface="Comic Sans MS" pitchFamily="66" charset="0"/>
              </a:rPr>
              <a:t>23</a:t>
            </a:r>
            <a:endParaRPr lang="en-US" dirty="0">
              <a:latin typeface="Calibri" pitchFamily="34" charset="0"/>
            </a:endParaRPr>
          </a:p>
        </p:txBody>
      </p:sp>
      <p:sp>
        <p:nvSpPr>
          <p:cNvPr id="55" name="Rectangle 54"/>
          <p:cNvSpPr/>
          <p:nvPr/>
        </p:nvSpPr>
        <p:spPr>
          <a:xfrm>
            <a:off x="1104900" y="4028893"/>
            <a:ext cx="6019800" cy="1477328"/>
          </a:xfrm>
          <a:prstGeom prst="rect">
            <a:avLst/>
          </a:prstGeom>
        </p:spPr>
        <p:txBody>
          <a:bodyPr wrap="square">
            <a:spAutoFit/>
          </a:bodyPr>
          <a:lstStyle/>
          <a:p>
            <a:pPr algn="ctr"/>
            <a:r>
              <a:rPr lang="en-US" b="1" dirty="0">
                <a:latin typeface="Comic Sans MS" pitchFamily="66" charset="0"/>
              </a:rPr>
              <a:t>1 mole of H</a:t>
            </a:r>
            <a:r>
              <a:rPr lang="en-US" b="1" baseline="-25000" dirty="0">
                <a:latin typeface="Comic Sans MS" pitchFamily="66" charset="0"/>
              </a:rPr>
              <a:t>2</a:t>
            </a:r>
            <a:r>
              <a:rPr lang="en-US" b="1" dirty="0">
                <a:latin typeface="Comic Sans MS" pitchFamily="66" charset="0"/>
              </a:rPr>
              <a:t> = 2 g = 6.02x10</a:t>
            </a:r>
            <a:r>
              <a:rPr lang="en-US" b="1" baseline="30000" dirty="0">
                <a:latin typeface="Comic Sans MS" pitchFamily="66" charset="0"/>
              </a:rPr>
              <a:t>23</a:t>
            </a:r>
            <a:r>
              <a:rPr lang="en-US" b="1" dirty="0">
                <a:latin typeface="Comic Sans MS" pitchFamily="66" charset="0"/>
              </a:rPr>
              <a:t> H</a:t>
            </a:r>
            <a:r>
              <a:rPr lang="en-US" b="1" baseline="-25000" dirty="0">
                <a:latin typeface="Comic Sans MS" pitchFamily="66" charset="0"/>
              </a:rPr>
              <a:t>2</a:t>
            </a:r>
            <a:r>
              <a:rPr lang="en-US" b="1" dirty="0">
                <a:latin typeface="Comic Sans MS" pitchFamily="66" charset="0"/>
              </a:rPr>
              <a:t> molecules</a:t>
            </a:r>
          </a:p>
          <a:p>
            <a:pPr algn="ctr"/>
            <a:r>
              <a:rPr lang="en-US" b="1" dirty="0">
                <a:latin typeface="Comic Sans MS" pitchFamily="66" charset="0"/>
              </a:rPr>
              <a:t>1 mole of He = 4 g = 6.02x10</a:t>
            </a:r>
            <a:r>
              <a:rPr lang="en-US" b="1" baseline="30000" dirty="0">
                <a:latin typeface="Comic Sans MS" pitchFamily="66" charset="0"/>
              </a:rPr>
              <a:t>23</a:t>
            </a:r>
            <a:r>
              <a:rPr lang="en-US" b="1" dirty="0">
                <a:latin typeface="Comic Sans MS" pitchFamily="66" charset="0"/>
              </a:rPr>
              <a:t> He atoms</a:t>
            </a:r>
          </a:p>
          <a:p>
            <a:pPr algn="ctr"/>
            <a:r>
              <a:rPr lang="en-US" b="1" dirty="0">
                <a:latin typeface="Comic Sans MS" pitchFamily="66" charset="0"/>
              </a:rPr>
              <a:t>1 mole of O</a:t>
            </a:r>
            <a:r>
              <a:rPr lang="en-US" b="1" baseline="-25000" dirty="0">
                <a:latin typeface="Comic Sans MS" pitchFamily="66" charset="0"/>
              </a:rPr>
              <a:t>2</a:t>
            </a:r>
            <a:r>
              <a:rPr lang="en-US" b="1" dirty="0">
                <a:latin typeface="Comic Sans MS" pitchFamily="66" charset="0"/>
              </a:rPr>
              <a:t> = 32 g = 6.02x10</a:t>
            </a:r>
            <a:r>
              <a:rPr lang="en-US" b="1" baseline="30000" dirty="0">
                <a:latin typeface="Comic Sans MS" pitchFamily="66" charset="0"/>
              </a:rPr>
              <a:t>23</a:t>
            </a:r>
            <a:r>
              <a:rPr lang="en-US" b="1" dirty="0">
                <a:latin typeface="Comic Sans MS" pitchFamily="66" charset="0"/>
              </a:rPr>
              <a:t> O</a:t>
            </a:r>
            <a:r>
              <a:rPr lang="en-US" b="1" baseline="-25000" dirty="0">
                <a:latin typeface="Comic Sans MS" pitchFamily="66" charset="0"/>
              </a:rPr>
              <a:t>2</a:t>
            </a:r>
            <a:r>
              <a:rPr lang="en-US" b="1" dirty="0">
                <a:latin typeface="Comic Sans MS" pitchFamily="66" charset="0"/>
              </a:rPr>
              <a:t> molecules</a:t>
            </a:r>
          </a:p>
          <a:p>
            <a:pPr algn="ctr"/>
            <a:r>
              <a:rPr lang="en-US" b="1" dirty="0">
                <a:latin typeface="Comic Sans MS" pitchFamily="66" charset="0"/>
              </a:rPr>
              <a:t>1 mole of N</a:t>
            </a:r>
            <a:r>
              <a:rPr lang="en-US" b="1" baseline="-25000" dirty="0">
                <a:latin typeface="Comic Sans MS" pitchFamily="66" charset="0"/>
              </a:rPr>
              <a:t>2</a:t>
            </a:r>
            <a:r>
              <a:rPr lang="en-US" b="1" dirty="0">
                <a:latin typeface="Comic Sans MS" pitchFamily="66" charset="0"/>
              </a:rPr>
              <a:t> = 28 g = 6.02x10</a:t>
            </a:r>
            <a:r>
              <a:rPr lang="en-US" b="1" baseline="30000" dirty="0">
                <a:latin typeface="Comic Sans MS" pitchFamily="66" charset="0"/>
              </a:rPr>
              <a:t>23</a:t>
            </a:r>
            <a:r>
              <a:rPr lang="en-US" b="1" dirty="0">
                <a:latin typeface="Comic Sans MS" pitchFamily="66" charset="0"/>
              </a:rPr>
              <a:t> N</a:t>
            </a:r>
            <a:r>
              <a:rPr lang="en-US" b="1" baseline="-25000" dirty="0">
                <a:latin typeface="Comic Sans MS" pitchFamily="66" charset="0"/>
              </a:rPr>
              <a:t>2</a:t>
            </a:r>
            <a:r>
              <a:rPr lang="en-US" b="1" dirty="0">
                <a:latin typeface="Comic Sans MS" pitchFamily="66" charset="0"/>
              </a:rPr>
              <a:t> molecules</a:t>
            </a:r>
          </a:p>
          <a:p>
            <a:pPr algn="ctr"/>
            <a:r>
              <a:rPr lang="en-US" b="1" dirty="0">
                <a:latin typeface="Comic Sans MS" pitchFamily="66" charset="0"/>
              </a:rPr>
              <a:t>1 mole of H</a:t>
            </a:r>
            <a:r>
              <a:rPr lang="en-US" b="1" baseline="-25000" dirty="0">
                <a:latin typeface="Comic Sans MS" pitchFamily="66" charset="0"/>
              </a:rPr>
              <a:t>2</a:t>
            </a:r>
            <a:r>
              <a:rPr lang="en-US" b="1" dirty="0">
                <a:latin typeface="Comic Sans MS" pitchFamily="66" charset="0"/>
              </a:rPr>
              <a:t>O = 18 g = 6.02x10</a:t>
            </a:r>
            <a:r>
              <a:rPr lang="en-US" b="1" baseline="30000" dirty="0">
                <a:latin typeface="Comic Sans MS" pitchFamily="66" charset="0"/>
              </a:rPr>
              <a:t>23</a:t>
            </a:r>
            <a:r>
              <a:rPr lang="en-US" b="1" dirty="0">
                <a:latin typeface="Comic Sans MS" pitchFamily="66" charset="0"/>
              </a:rPr>
              <a:t> H</a:t>
            </a:r>
            <a:r>
              <a:rPr lang="en-US" b="1" baseline="-25000" dirty="0">
                <a:latin typeface="Comic Sans MS" pitchFamily="66" charset="0"/>
              </a:rPr>
              <a:t>2</a:t>
            </a:r>
            <a:r>
              <a:rPr lang="en-US" b="1" dirty="0">
                <a:latin typeface="Comic Sans MS" pitchFamily="66" charset="0"/>
              </a:rPr>
              <a:t>O molecules</a:t>
            </a:r>
          </a:p>
        </p:txBody>
      </p:sp>
      <p:grpSp>
        <p:nvGrpSpPr>
          <p:cNvPr id="60" name="Group 59"/>
          <p:cNvGrpSpPr/>
          <p:nvPr/>
        </p:nvGrpSpPr>
        <p:grpSpPr>
          <a:xfrm>
            <a:off x="990600" y="5670430"/>
            <a:ext cx="6455613" cy="1006595"/>
            <a:chOff x="990600" y="5670430"/>
            <a:chExt cx="6455613" cy="1006595"/>
          </a:xfrm>
        </p:grpSpPr>
        <p:sp>
          <p:nvSpPr>
            <p:cNvPr id="57" name="TextBox 56"/>
            <p:cNvSpPr txBox="1"/>
            <p:nvPr/>
          </p:nvSpPr>
          <p:spPr>
            <a:xfrm>
              <a:off x="990600" y="5670430"/>
              <a:ext cx="6455613" cy="369332"/>
            </a:xfrm>
            <a:prstGeom prst="rect">
              <a:avLst/>
            </a:prstGeom>
            <a:noFill/>
          </p:spPr>
          <p:txBody>
            <a:bodyPr wrap="none" rtlCol="0">
              <a:spAutoFit/>
            </a:bodyPr>
            <a:lstStyle/>
            <a:p>
              <a:r>
                <a:rPr lang="en-US" b="1" dirty="0">
                  <a:solidFill>
                    <a:srgbClr val="FF0000"/>
                  </a:solidFill>
                </a:rPr>
                <a:t>If a gas has “n” mole, “m” gram mass and “N” molecules</a:t>
              </a:r>
            </a:p>
          </p:txBody>
        </p:sp>
        <p:graphicFrame>
          <p:nvGraphicFramePr>
            <p:cNvPr id="59" name="Object 7"/>
            <p:cNvGraphicFramePr>
              <a:graphicFrameLocks noChangeAspect="1"/>
            </p:cNvGraphicFramePr>
            <p:nvPr>
              <p:extLst>
                <p:ext uri="{D42A27DB-BD31-4B8C-83A1-F6EECF244321}">
                  <p14:modId xmlns:p14="http://schemas.microsoft.com/office/powerpoint/2010/main" val="447198151"/>
                </p:ext>
              </p:extLst>
            </p:nvPr>
          </p:nvGraphicFramePr>
          <p:xfrm>
            <a:off x="2465388" y="6093894"/>
            <a:ext cx="1192212" cy="583131"/>
          </p:xfrm>
          <a:graphic>
            <a:graphicData uri="http://schemas.openxmlformats.org/presentationml/2006/ole">
              <mc:AlternateContent xmlns:mc="http://schemas.openxmlformats.org/markup-compatibility/2006">
                <mc:Choice xmlns:v="urn:schemas-microsoft-com:vml" Requires="v">
                  <p:oleObj spid="_x0000_s1027" name="Equation" r:id="rId4" imgW="838080" imgH="431640" progId="Equation.3">
                    <p:embed/>
                  </p:oleObj>
                </mc:Choice>
                <mc:Fallback>
                  <p:oleObj name="Equation" r:id="rId4" imgW="838080" imgH="431640" progId="Equation.3">
                    <p:embed/>
                    <p:pic>
                      <p:nvPicPr>
                        <p:cNvPr id="59"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65388" y="6093894"/>
                          <a:ext cx="1192212" cy="583131"/>
                        </a:xfrm>
                        <a:prstGeom prst="rect">
                          <a:avLst/>
                        </a:prstGeom>
                        <a:noFill/>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grpId="0" nodeType="clickEffect">
                                  <p:stCondLst>
                                    <p:cond delay="0"/>
                                  </p:stCondLst>
                                  <p:childTnLst>
                                    <p:animMotion origin="layout" path="M 0.00521 -0.00485 L 0.11511 -0.003 L 0.05591 0.13599 L -0.05955 0.08164 L 0.01094 -0.03677 L 0.1165 0.07031 L 0.0066 0.00833 " pathEditMode="relative" ptsTypes="AAAAAAA">
                                      <p:cBhvr>
                                        <p:cTn id="6" dur="3000" fill="hold"/>
                                        <p:tgtEl>
                                          <p:spTgt spid="12"/>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8" dur="3000" fill="hold"/>
                                        <p:tgtEl>
                                          <p:spTgt spid="13"/>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10" dur="3000" fill="hold"/>
                                        <p:tgtEl>
                                          <p:spTgt spid="14"/>
                                        </p:tgtEl>
                                        <p:attrNameLst>
                                          <p:attrName>ppt_x</p:attrName>
                                          <p:attrName>ppt_y</p:attrName>
                                        </p:attrNameLst>
                                      </p:cBhvr>
                                      <p:rCtr x="8" y="62"/>
                                    </p:animMotion>
                                  </p:childTnLst>
                                </p:cTn>
                              </p:par>
                              <p:par>
                                <p:cTn id="1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12" dur="3000" fill="hold"/>
                                        <p:tgtEl>
                                          <p:spTgt spid="15"/>
                                        </p:tgtEl>
                                        <p:attrNameLst>
                                          <p:attrName>ppt_x</p:attrName>
                                          <p:attrName>ppt_y</p:attrName>
                                        </p:attrNameLst>
                                      </p:cBhvr>
                                      <p:rCtr x="28" y="15"/>
                                    </p:animMotion>
                                  </p:childTnLst>
                                </p:cTn>
                              </p:par>
                              <p:par>
                                <p:cTn id="1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14" dur="5000" fill="hold"/>
                                        <p:tgtEl>
                                          <p:spTgt spid="16"/>
                                        </p:tgtEl>
                                        <p:attrNameLst>
                                          <p:attrName>ppt_x</p:attrName>
                                          <p:attrName>ppt_y</p:attrName>
                                        </p:attrNameLst>
                                      </p:cBhvr>
                                      <p:rCtr x="-1" y="62"/>
                                    </p:animMotion>
                                  </p:childTnLst>
                                </p:cTn>
                              </p:par>
                              <p:par>
                                <p:cTn id="1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16" dur="5000" fill="hold"/>
                                        <p:tgtEl>
                                          <p:spTgt spid="17"/>
                                        </p:tgtEl>
                                        <p:attrNameLst>
                                          <p:attrName>ppt_x</p:attrName>
                                          <p:attrName>ppt_y</p:attrName>
                                        </p:attrNameLst>
                                      </p:cBhvr>
                                      <p:rCtr x="29" y="5"/>
                                    </p:animMotion>
                                  </p:childTnLst>
                                </p:cTn>
                              </p:par>
                              <p:par>
                                <p:cTn id="1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18" dur="5000" fill="hold"/>
                                        <p:tgtEl>
                                          <p:spTgt spid="18"/>
                                        </p:tgtEl>
                                        <p:attrNameLst>
                                          <p:attrName>ppt_x</p:attrName>
                                          <p:attrName>ppt_y</p:attrName>
                                        </p:attrNameLst>
                                      </p:cBhvr>
                                      <p:rCtr x="-6" y="62"/>
                                    </p:animMotion>
                                  </p:childTnLst>
                                </p:cTn>
                              </p:par>
                              <p:par>
                                <p:cTn id="1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20" dur="5000" fill="hold"/>
                                        <p:tgtEl>
                                          <p:spTgt spid="19"/>
                                        </p:tgtEl>
                                        <p:attrNameLst>
                                          <p:attrName>ppt_x</p:attrName>
                                          <p:attrName>ppt_y</p:attrName>
                                        </p:attrNameLst>
                                      </p:cBhvr>
                                      <p:rCtr x="31" y="16"/>
                                    </p:animMotion>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down)">
                                      <p:cBhvr>
                                        <p:cTn id="25" dur="5000"/>
                                        <p:tgtEl>
                                          <p:spTgt spid="20"/>
                                        </p:tgtEl>
                                      </p:cBhvr>
                                    </p:animEffect>
                                  </p:childTnLst>
                                </p:cTn>
                              </p:par>
                            </p:childTnLst>
                          </p:cTn>
                        </p:par>
                        <p:par>
                          <p:cTn id="26" fill="hold">
                            <p:stCondLst>
                              <p:cond delay="5000"/>
                            </p:stCondLst>
                            <p:childTnLst>
                              <p:par>
                                <p:cTn id="27" presetID="1" presetClass="exit" presetSubtype="0" fill="hold" nodeType="after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4"/>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5"/>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6"/>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7"/>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8"/>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9"/>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0" presetClass="path" presetSubtype="0" repeatCount="indefinite" fill="hold" grpId="0" nodeType="withEffect">
                                  <p:stCondLst>
                                    <p:cond delay="0"/>
                                  </p:stCondLst>
                                  <p:childTnLst>
                                    <p:animMotion origin="layout" path="M 0.00521 -0.00485 L 0.11511 -0.003 L 0.05591 0.13599 L -0.05955 0.08164 L 0.01094 -0.03677 L 0.1165 0.07031 L 0.0066 0.00833 " pathEditMode="relative" ptsTypes="AAAAAAA">
                                      <p:cBhvr>
                                        <p:cTn id="60" dur="1000" fill="hold"/>
                                        <p:tgtEl>
                                          <p:spTgt spid="29"/>
                                        </p:tgtEl>
                                        <p:attrNameLst>
                                          <p:attrName>ppt_x</p:attrName>
                                          <p:attrName>ppt_y</p:attrName>
                                        </p:attrNameLst>
                                      </p:cBhvr>
                                    </p:animMotion>
                                  </p:childTnLst>
                                </p:cTn>
                              </p:par>
                              <p:par>
                                <p:cTn id="61"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62" dur="1000" fill="hold"/>
                                        <p:tgtEl>
                                          <p:spTgt spid="30"/>
                                        </p:tgtEl>
                                        <p:attrNameLst>
                                          <p:attrName>ppt_x</p:attrName>
                                          <p:attrName>ppt_y</p:attrName>
                                        </p:attrNameLst>
                                      </p:cBhvr>
                                    </p:animMotion>
                                  </p:childTnLst>
                                </p:cTn>
                              </p:par>
                              <p:par>
                                <p:cTn id="63"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64" dur="1000" fill="hold"/>
                                        <p:tgtEl>
                                          <p:spTgt spid="31"/>
                                        </p:tgtEl>
                                        <p:attrNameLst>
                                          <p:attrName>ppt_x</p:attrName>
                                          <p:attrName>ppt_y</p:attrName>
                                        </p:attrNameLst>
                                      </p:cBhvr>
                                      <p:rCtr x="8" y="62"/>
                                    </p:animMotion>
                                  </p:childTnLst>
                                </p:cTn>
                              </p:par>
                              <p:par>
                                <p:cTn id="65"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66" dur="1000" fill="hold"/>
                                        <p:tgtEl>
                                          <p:spTgt spid="32"/>
                                        </p:tgtEl>
                                        <p:attrNameLst>
                                          <p:attrName>ppt_x</p:attrName>
                                          <p:attrName>ppt_y</p:attrName>
                                        </p:attrNameLst>
                                      </p:cBhvr>
                                      <p:rCtr x="28" y="15"/>
                                    </p:animMotion>
                                  </p:childTnLst>
                                </p:cTn>
                              </p:par>
                              <p:par>
                                <p:cTn id="67"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68" dur="1000" fill="hold"/>
                                        <p:tgtEl>
                                          <p:spTgt spid="33"/>
                                        </p:tgtEl>
                                        <p:attrNameLst>
                                          <p:attrName>ppt_x</p:attrName>
                                          <p:attrName>ppt_y</p:attrName>
                                        </p:attrNameLst>
                                      </p:cBhvr>
                                      <p:rCtr x="-1" y="62"/>
                                    </p:animMotion>
                                  </p:childTnLst>
                                </p:cTn>
                              </p:par>
                              <p:par>
                                <p:cTn id="69"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70" dur="1000" fill="hold"/>
                                        <p:tgtEl>
                                          <p:spTgt spid="34"/>
                                        </p:tgtEl>
                                        <p:attrNameLst>
                                          <p:attrName>ppt_x</p:attrName>
                                          <p:attrName>ppt_y</p:attrName>
                                        </p:attrNameLst>
                                      </p:cBhvr>
                                      <p:rCtr x="29" y="5"/>
                                    </p:animMotion>
                                  </p:childTnLst>
                                </p:cTn>
                              </p:par>
                              <p:par>
                                <p:cTn id="71"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72" dur="1000" fill="hold"/>
                                        <p:tgtEl>
                                          <p:spTgt spid="35"/>
                                        </p:tgtEl>
                                        <p:attrNameLst>
                                          <p:attrName>ppt_x</p:attrName>
                                          <p:attrName>ppt_y</p:attrName>
                                        </p:attrNameLst>
                                      </p:cBhvr>
                                      <p:rCtr x="-6" y="62"/>
                                    </p:animMotion>
                                  </p:childTnLst>
                                </p:cTn>
                              </p:par>
                              <p:par>
                                <p:cTn id="73"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74" dur="1000" fill="hold"/>
                                        <p:tgtEl>
                                          <p:spTgt spid="36"/>
                                        </p:tgtEl>
                                        <p:attrNameLst>
                                          <p:attrName>ppt_x</p:attrName>
                                          <p:attrName>ppt_y</p:attrName>
                                        </p:attrNameLst>
                                      </p:cBhvr>
                                      <p:rCtr x="31" y="16"/>
                                    </p:animMotion>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0" nodeType="clickEffect">
                                  <p:stCondLst>
                                    <p:cond delay="0"/>
                                  </p:stCondLst>
                                  <p:childTnLst>
                                    <p:set>
                                      <p:cBhvr>
                                        <p:cTn id="82" dur="1" fill="hold">
                                          <p:stCondLst>
                                            <p:cond delay="0"/>
                                          </p:stCondLst>
                                        </p:cTn>
                                        <p:tgtEl>
                                          <p:spTgt spid="51"/>
                                        </p:tgtEl>
                                        <p:attrNameLst>
                                          <p:attrName>style.visibility</p:attrName>
                                        </p:attrNameLst>
                                      </p:cBhvr>
                                      <p:to>
                                        <p:strVal val="hidden"/>
                                      </p:to>
                                    </p:set>
                                  </p:childTnLst>
                                </p:cTn>
                              </p:par>
                              <p:par>
                                <p:cTn id="83" presetID="64" presetClass="path" presetSubtype="0" accel="50000" decel="50000" fill="hold" nodeType="withEffect">
                                  <p:stCondLst>
                                    <p:cond delay="0"/>
                                  </p:stCondLst>
                                  <p:childTnLst>
                                    <p:animMotion origin="layout" path="M 0 2.94172E-6 L 0 -0.11656 " pathEditMode="relative" rAng="0" ptsTypes="AA">
                                      <p:cBhvr>
                                        <p:cTn id="84" dur="2000" fill="hold"/>
                                        <p:tgtEl>
                                          <p:spTgt spid="4"/>
                                        </p:tgtEl>
                                        <p:attrNameLst>
                                          <p:attrName>ppt_x</p:attrName>
                                          <p:attrName>ppt_y</p:attrName>
                                        </p:attrNameLst>
                                      </p:cBhvr>
                                      <p:rCtr x="0" y="-58"/>
                                    </p:animMotion>
                                  </p:childTnLst>
                                </p:cTn>
                              </p:par>
                            </p:childTnLst>
                          </p:cTn>
                        </p:par>
                        <p:par>
                          <p:cTn id="85" fill="hold">
                            <p:stCondLst>
                              <p:cond delay="2000"/>
                            </p:stCondLst>
                            <p:childTnLst>
                              <p:par>
                                <p:cTn id="86" presetID="1" presetClass="exit" presetSubtype="0" fill="hold" grpId="2" nodeType="afterEffect">
                                  <p:stCondLst>
                                    <p:cond delay="0"/>
                                  </p:stCondLst>
                                  <p:childTnLst>
                                    <p:set>
                                      <p:cBhvr>
                                        <p:cTn id="87" dur="1" fill="hold">
                                          <p:stCondLst>
                                            <p:cond delay="0"/>
                                          </p:stCondLst>
                                        </p:cTn>
                                        <p:tgtEl>
                                          <p:spTgt spid="29"/>
                                        </p:tgtEl>
                                        <p:attrNameLst>
                                          <p:attrName>style.visibility</p:attrName>
                                        </p:attrNameLst>
                                      </p:cBhvr>
                                      <p:to>
                                        <p:strVal val="hidden"/>
                                      </p:to>
                                    </p:set>
                                  </p:childTnLst>
                                </p:cTn>
                              </p:par>
                              <p:par>
                                <p:cTn id="88" presetID="1" presetClass="exit" presetSubtype="0" fill="hold" grpId="2" nodeType="withEffect">
                                  <p:stCondLst>
                                    <p:cond delay="0"/>
                                  </p:stCondLst>
                                  <p:childTnLst>
                                    <p:set>
                                      <p:cBhvr>
                                        <p:cTn id="89" dur="1" fill="hold">
                                          <p:stCondLst>
                                            <p:cond delay="0"/>
                                          </p:stCondLst>
                                        </p:cTn>
                                        <p:tgtEl>
                                          <p:spTgt spid="30"/>
                                        </p:tgtEl>
                                        <p:attrNameLst>
                                          <p:attrName>style.visibility</p:attrName>
                                        </p:attrNameLst>
                                      </p:cBhvr>
                                      <p:to>
                                        <p:strVal val="hidden"/>
                                      </p:to>
                                    </p:set>
                                  </p:childTnLst>
                                </p:cTn>
                              </p:par>
                              <p:par>
                                <p:cTn id="90" presetID="1" presetClass="exit" presetSubtype="0" fill="hold" grpId="2" nodeType="withEffect">
                                  <p:stCondLst>
                                    <p:cond delay="0"/>
                                  </p:stCondLst>
                                  <p:childTnLst>
                                    <p:set>
                                      <p:cBhvr>
                                        <p:cTn id="91" dur="1" fill="hold">
                                          <p:stCondLst>
                                            <p:cond delay="0"/>
                                          </p:stCondLst>
                                        </p:cTn>
                                        <p:tgtEl>
                                          <p:spTgt spid="31"/>
                                        </p:tgtEl>
                                        <p:attrNameLst>
                                          <p:attrName>style.visibility</p:attrName>
                                        </p:attrNameLst>
                                      </p:cBhvr>
                                      <p:to>
                                        <p:strVal val="hidden"/>
                                      </p:to>
                                    </p:set>
                                  </p:childTnLst>
                                </p:cTn>
                              </p:par>
                              <p:par>
                                <p:cTn id="92" presetID="1" presetClass="exit" presetSubtype="0" fill="hold" grpId="2" nodeType="withEffect">
                                  <p:stCondLst>
                                    <p:cond delay="0"/>
                                  </p:stCondLst>
                                  <p:childTnLst>
                                    <p:set>
                                      <p:cBhvr>
                                        <p:cTn id="93" dur="1" fill="hold">
                                          <p:stCondLst>
                                            <p:cond delay="0"/>
                                          </p:stCondLst>
                                        </p:cTn>
                                        <p:tgtEl>
                                          <p:spTgt spid="32"/>
                                        </p:tgtEl>
                                        <p:attrNameLst>
                                          <p:attrName>style.visibility</p:attrName>
                                        </p:attrNameLst>
                                      </p:cBhvr>
                                      <p:to>
                                        <p:strVal val="hidden"/>
                                      </p:to>
                                    </p:set>
                                  </p:childTnLst>
                                </p:cTn>
                              </p:par>
                              <p:par>
                                <p:cTn id="94" presetID="1" presetClass="exit" presetSubtype="0" fill="hold" grpId="2" nodeType="withEffect">
                                  <p:stCondLst>
                                    <p:cond delay="0"/>
                                  </p:stCondLst>
                                  <p:childTnLst>
                                    <p:set>
                                      <p:cBhvr>
                                        <p:cTn id="95" dur="1" fill="hold">
                                          <p:stCondLst>
                                            <p:cond delay="0"/>
                                          </p:stCondLst>
                                        </p:cTn>
                                        <p:tgtEl>
                                          <p:spTgt spid="33"/>
                                        </p:tgtEl>
                                        <p:attrNameLst>
                                          <p:attrName>style.visibility</p:attrName>
                                        </p:attrNameLst>
                                      </p:cBhvr>
                                      <p:to>
                                        <p:strVal val="hidden"/>
                                      </p:to>
                                    </p:set>
                                  </p:childTnLst>
                                </p:cTn>
                              </p:par>
                              <p:par>
                                <p:cTn id="96" presetID="1" presetClass="exit" presetSubtype="0" fill="hold" grpId="2" nodeType="withEffect">
                                  <p:stCondLst>
                                    <p:cond delay="0"/>
                                  </p:stCondLst>
                                  <p:childTnLst>
                                    <p:set>
                                      <p:cBhvr>
                                        <p:cTn id="97" dur="1" fill="hold">
                                          <p:stCondLst>
                                            <p:cond delay="0"/>
                                          </p:stCondLst>
                                        </p:cTn>
                                        <p:tgtEl>
                                          <p:spTgt spid="34"/>
                                        </p:tgtEl>
                                        <p:attrNameLst>
                                          <p:attrName>style.visibility</p:attrName>
                                        </p:attrNameLst>
                                      </p:cBhvr>
                                      <p:to>
                                        <p:strVal val="hidden"/>
                                      </p:to>
                                    </p:set>
                                  </p:childTnLst>
                                </p:cTn>
                              </p:par>
                              <p:par>
                                <p:cTn id="98" presetID="1" presetClass="exit" presetSubtype="0" fill="hold" grpId="2" nodeType="withEffect">
                                  <p:stCondLst>
                                    <p:cond delay="0"/>
                                  </p:stCondLst>
                                  <p:childTnLst>
                                    <p:set>
                                      <p:cBhvr>
                                        <p:cTn id="99" dur="1" fill="hold">
                                          <p:stCondLst>
                                            <p:cond delay="0"/>
                                          </p:stCondLst>
                                        </p:cTn>
                                        <p:tgtEl>
                                          <p:spTgt spid="35"/>
                                        </p:tgtEl>
                                        <p:attrNameLst>
                                          <p:attrName>style.visibility</p:attrName>
                                        </p:attrNameLst>
                                      </p:cBhvr>
                                      <p:to>
                                        <p:strVal val="hidden"/>
                                      </p:to>
                                    </p:set>
                                  </p:childTnLst>
                                </p:cTn>
                              </p:par>
                              <p:par>
                                <p:cTn id="100" presetID="1" presetClass="exit" presetSubtype="0" fill="hold" grpId="2" nodeType="withEffect">
                                  <p:stCondLst>
                                    <p:cond delay="0"/>
                                  </p:stCondLst>
                                  <p:childTnLst>
                                    <p:set>
                                      <p:cBhvr>
                                        <p:cTn id="101" dur="1" fill="hold">
                                          <p:stCondLst>
                                            <p:cond delay="0"/>
                                          </p:stCondLst>
                                        </p:cTn>
                                        <p:tgtEl>
                                          <p:spTgt spid="36"/>
                                        </p:tgtEl>
                                        <p:attrNameLst>
                                          <p:attrName>style.visibility</p:attrName>
                                        </p:attrNameLst>
                                      </p:cBhvr>
                                      <p:to>
                                        <p:strVal val="hidden"/>
                                      </p:to>
                                    </p:set>
                                  </p:childTnLst>
                                </p:cTn>
                              </p:par>
                              <p:par>
                                <p:cTn id="102" presetID="1" presetClass="entr" presetSubtype="0" fill="hold" grpId="0" nodeType="withEffect">
                                  <p:stCondLst>
                                    <p:cond delay="0"/>
                                  </p:stCondLst>
                                  <p:childTnLst>
                                    <p:set>
                                      <p:cBhvr>
                                        <p:cTn id="103" dur="1" fill="hold">
                                          <p:stCondLst>
                                            <p:cond delay="0"/>
                                          </p:stCondLst>
                                        </p:cTn>
                                        <p:tgtEl>
                                          <p:spTgt spid="37"/>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38"/>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39"/>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40"/>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41"/>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42"/>
                                        </p:tgtEl>
                                        <p:attrNameLst>
                                          <p:attrName>style.visibility</p:attrName>
                                        </p:attrNameLst>
                                      </p:cBhvr>
                                      <p:to>
                                        <p:strVal val="visible"/>
                                      </p:to>
                                    </p:set>
                                  </p:childTnLst>
                                </p:cTn>
                              </p:par>
                              <p:par>
                                <p:cTn id="114" presetID="1" presetClass="entr" presetSubtype="0" fill="hold" grpId="0" nodeType="withEffect">
                                  <p:stCondLst>
                                    <p:cond delay="0"/>
                                  </p:stCondLst>
                                  <p:childTnLst>
                                    <p:set>
                                      <p:cBhvr>
                                        <p:cTn id="115" dur="1" fill="hold">
                                          <p:stCondLst>
                                            <p:cond delay="0"/>
                                          </p:stCondLst>
                                        </p:cTn>
                                        <p:tgtEl>
                                          <p:spTgt spid="43"/>
                                        </p:tgtEl>
                                        <p:attrNameLst>
                                          <p:attrName>style.visibility</p:attrName>
                                        </p:attrNameLst>
                                      </p:cBhvr>
                                      <p:to>
                                        <p:strVal val="visible"/>
                                      </p:to>
                                    </p:set>
                                  </p:childTnLst>
                                </p:cTn>
                              </p:par>
                              <p:par>
                                <p:cTn id="116" presetID="1" presetClass="entr" presetSubtype="0" fill="hold" grpId="0" nodeType="withEffect">
                                  <p:stCondLst>
                                    <p:cond delay="0"/>
                                  </p:stCondLst>
                                  <p:childTnLst>
                                    <p:set>
                                      <p:cBhvr>
                                        <p:cTn id="117" dur="1" fill="hold">
                                          <p:stCondLst>
                                            <p:cond delay="0"/>
                                          </p:stCondLst>
                                        </p:cTn>
                                        <p:tgtEl>
                                          <p:spTgt spid="44"/>
                                        </p:tgtEl>
                                        <p:attrNameLst>
                                          <p:attrName>style.visibility</p:attrName>
                                        </p:attrNameLst>
                                      </p:cBhvr>
                                      <p:to>
                                        <p:strVal val="visible"/>
                                      </p:to>
                                    </p:set>
                                  </p:childTnLst>
                                </p:cTn>
                              </p:par>
                              <p:par>
                                <p:cTn id="118" presetID="0" presetClass="path" presetSubtype="0" repeatCount="indefinite" fill="hold" grpId="1" nodeType="withEffect">
                                  <p:stCondLst>
                                    <p:cond delay="0"/>
                                  </p:stCondLst>
                                  <p:childTnLst>
                                    <p:animMotion origin="layout" path="M 0 0 L 0.05538 -0.12095 L 0.11076 -0.02659 L 0.06614 0.16397 L 0 0 Z " pathEditMode="relative" ptsTypes="AAAAA">
                                      <p:cBhvr>
                                        <p:cTn id="119" dur="3000" fill="hold"/>
                                        <p:tgtEl>
                                          <p:spTgt spid="37"/>
                                        </p:tgtEl>
                                        <p:attrNameLst>
                                          <p:attrName>ppt_x</p:attrName>
                                          <p:attrName>ppt_y</p:attrName>
                                        </p:attrNameLst>
                                      </p:cBhvr>
                                    </p:animMotion>
                                  </p:childTnLst>
                                </p:cTn>
                              </p:par>
                              <p:par>
                                <p:cTn id="120" presetID="0" presetClass="path" presetSubtype="0" repeatCount="indefinite" fill="hold" grpId="1" nodeType="withEffect">
                                  <p:stCondLst>
                                    <p:cond delay="0"/>
                                  </p:stCondLst>
                                  <p:childTnLst>
                                    <p:animMotion origin="layout" path="M -3.33333E-6 0.00833 L -0.0908 0.15981 L -0.13246 0.01457 C -0.13402 0.0118 -0.1368 0.00972 -0.13698 0.00625 C -0.13767 -0.00693 -0.13767 -0.00878 -0.12621 -0.03052 L -0.06319 -0.12881 L 0.0415 -0.08186 L -3.33333E-6 0.00833 Z " pathEditMode="relative" rAng="0" ptsTypes="AAffAAAA">
                                      <p:cBhvr>
                                        <p:cTn id="121" dur="3000" fill="hold"/>
                                        <p:tgtEl>
                                          <p:spTgt spid="41"/>
                                        </p:tgtEl>
                                        <p:attrNameLst>
                                          <p:attrName>ppt_x</p:attrName>
                                          <p:attrName>ppt_y</p:attrName>
                                        </p:attrNameLst>
                                      </p:cBhvr>
                                      <p:rCtr x="-48" y="7"/>
                                    </p:animMotion>
                                  </p:childTnLst>
                                </p:cTn>
                              </p:par>
                              <p:par>
                                <p:cTn id="122" presetID="0" presetClass="path" presetSubtype="0" repeatCount="indefinite" fill="hold" grpId="1" nodeType="withEffect">
                                  <p:stCondLst>
                                    <p:cond delay="0"/>
                                  </p:stCondLst>
                                  <p:childTnLst>
                                    <p:animMotion origin="layout" path="M -3.33333E-6 0.01041 L 0.10313 -0.13066 L 0.11858 -0.10014 L -0.05833 -0.05712 L -0.04913 0.15172 L -3.33333E-6 0.01041 Z " pathEditMode="relative" rAng="0" ptsTypes="AAAAAA">
                                      <p:cBhvr>
                                        <p:cTn id="123" dur="3000" fill="hold"/>
                                        <p:tgtEl>
                                          <p:spTgt spid="39"/>
                                        </p:tgtEl>
                                        <p:attrNameLst>
                                          <p:attrName>ppt_x</p:attrName>
                                          <p:attrName>ppt_y</p:attrName>
                                        </p:attrNameLst>
                                      </p:cBhvr>
                                      <p:rCtr x="30" y="0"/>
                                    </p:animMotion>
                                  </p:childTnLst>
                                </p:cTn>
                              </p:par>
                              <p:par>
                                <p:cTn id="124" presetID="0" presetClass="path" presetSubtype="0" repeatCount="indefinite" fill="hold" grpId="1" nodeType="withEffect">
                                  <p:stCondLst>
                                    <p:cond delay="0"/>
                                  </p:stCondLst>
                                  <p:childTnLst>
                                    <p:animMotion origin="layout" path="M 1.11022E-16 0.02497 L 0.12465 -0.04047 L 0.03385 -0.16744 L -0.05694 -0.108 L 1.11022E-16 0.02497 Z " pathEditMode="relative" rAng="0" ptsTypes="AAAAA">
                                      <p:cBhvr>
                                        <p:cTn id="125" dur="3000" fill="hold"/>
                                        <p:tgtEl>
                                          <p:spTgt spid="38"/>
                                        </p:tgtEl>
                                        <p:attrNameLst>
                                          <p:attrName>ppt_x</p:attrName>
                                          <p:attrName>ppt_y</p:attrName>
                                        </p:attrNameLst>
                                      </p:cBhvr>
                                      <p:rCtr x="34" y="-96"/>
                                    </p:animMotion>
                                  </p:childTnLst>
                                </p:cTn>
                              </p:par>
                              <p:par>
                                <p:cTn id="126" presetID="0" presetClass="path" presetSubtype="0" repeatCount="indefinite" fill="hold" grpId="1" nodeType="withEffect">
                                  <p:stCondLst>
                                    <p:cond delay="0"/>
                                  </p:stCondLst>
                                  <p:childTnLst>
                                    <p:animMotion origin="layout" path="M 1.11022E-16 0.01619 L 0.02378 0.07215 L 0.12153 -0.00925 L 0.08281 -0.1834 L -0.05451 -0.08835 L -0.00434 0.00532 " pathEditMode="relative" rAng="0" ptsTypes="AAAAAA">
                                      <p:cBhvr>
                                        <p:cTn id="127" dur="3000" fill="hold"/>
                                        <p:tgtEl>
                                          <p:spTgt spid="40"/>
                                        </p:tgtEl>
                                        <p:attrNameLst>
                                          <p:attrName>ppt_x</p:attrName>
                                          <p:attrName>ppt_y</p:attrName>
                                        </p:attrNameLst>
                                      </p:cBhvr>
                                      <p:rCtr x="34" y="-72"/>
                                    </p:animMotion>
                                  </p:childTnLst>
                                </p:cTn>
                              </p:par>
                              <p:par>
                                <p:cTn id="128" presetID="0" presetClass="path" presetSubtype="0" repeatCount="indefinite" fill="hold" grpId="1" nodeType="withEffect">
                                  <p:stCondLst>
                                    <p:cond delay="0"/>
                                  </p:stCondLst>
                                  <p:childTnLst>
                                    <p:animMotion origin="layout" path="M 0 0.02474 L 0.04705 0.04995 L -0.13177 0.0444 L 0.04774 -0.10754 L -0.10781 -0.18918 L -0.13247 -0.10477 L 0 0.02474 Z " pathEditMode="relative" rAng="0" ptsTypes="AAAAAAA">
                                      <p:cBhvr>
                                        <p:cTn id="129" dur="3000" fill="hold"/>
                                        <p:tgtEl>
                                          <p:spTgt spid="42"/>
                                        </p:tgtEl>
                                        <p:attrNameLst>
                                          <p:attrName>ppt_x</p:attrName>
                                          <p:attrName>ppt_y</p:attrName>
                                        </p:attrNameLst>
                                      </p:cBhvr>
                                      <p:rCtr x="-42" y="-94"/>
                                    </p:animMotion>
                                  </p:childTnLst>
                                </p:cTn>
                              </p:par>
                              <p:par>
                                <p:cTn id="130" presetID="0" presetClass="path" presetSubtype="0" repeatCount="indefinite" fill="hold" grpId="1" nodeType="withEffect">
                                  <p:stCondLst>
                                    <p:cond delay="0"/>
                                  </p:stCondLst>
                                  <p:childTnLst>
                                    <p:animMotion origin="layout" path="M 0 0 L 0 0.04861 L 0.0007 -0.23958 L 0 -0.00671 " pathEditMode="relative" ptsTypes="AAAA">
                                      <p:cBhvr>
                                        <p:cTn id="131" dur="3000" fill="hold"/>
                                        <p:tgtEl>
                                          <p:spTgt spid="44"/>
                                        </p:tgtEl>
                                        <p:attrNameLst>
                                          <p:attrName>ppt_x</p:attrName>
                                          <p:attrName>ppt_y</p:attrName>
                                        </p:attrNameLst>
                                      </p:cBhvr>
                                    </p:animMotion>
                                  </p:childTnLst>
                                </p:cTn>
                              </p:par>
                              <p:par>
                                <p:cTn id="132" presetID="0" presetClass="path" presetSubtype="0" repeatCount="indefinite" fill="hold" grpId="1" nodeType="withEffect">
                                  <p:stCondLst>
                                    <p:cond delay="0"/>
                                  </p:stCondLst>
                                  <p:childTnLst>
                                    <p:animMotion origin="layout" path="M -3.33333E-6 0.01457 L 0.04028 0.00901 L 0.01493 -0.15519 L -0.14288 0.02405 L -0.04427 0.13182 L -3.33333E-6 0.01457 Z " pathEditMode="relative" rAng="0" ptsTypes="AAAAAA">
                                      <p:cBhvr>
                                        <p:cTn id="133" dur="3000" fill="hold"/>
                                        <p:tgtEl>
                                          <p:spTgt spid="43"/>
                                        </p:tgtEl>
                                        <p:attrNameLst>
                                          <p:attrName>ppt_x</p:attrName>
                                          <p:attrName>ppt_y</p:attrName>
                                        </p:attrNameLst>
                                      </p:cBhvr>
                                      <p:rCtr x="-51" y="-26"/>
                                    </p:animMotion>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grpId="0" nodeType="clickEffect">
                                  <p:stCondLst>
                                    <p:cond delay="0"/>
                                  </p:stCondLst>
                                  <p:childTnLst>
                                    <p:set>
                                      <p:cBhvr>
                                        <p:cTn id="137" dur="1" fill="hold">
                                          <p:stCondLst>
                                            <p:cond delay="0"/>
                                          </p:stCondLst>
                                        </p:cTn>
                                        <p:tgtEl>
                                          <p:spTgt spid="56"/>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55"/>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nodeType="clickEffect">
                                  <p:stCondLst>
                                    <p:cond delay="0"/>
                                  </p:stCondLst>
                                  <p:childTnLst>
                                    <p:set>
                                      <p:cBhvr>
                                        <p:cTn id="145"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9" grpId="0" animBg="1"/>
      <p:bldP spid="29" grpId="1" animBg="1"/>
      <p:bldP spid="29" grpId="2" animBg="1"/>
      <p:bldP spid="30" grpId="0" animBg="1"/>
      <p:bldP spid="30" grpId="1" animBg="1"/>
      <p:bldP spid="30" grpId="2" animBg="1"/>
      <p:bldP spid="31" grpId="0" animBg="1"/>
      <p:bldP spid="31" grpId="1" animBg="1"/>
      <p:bldP spid="31" grpId="2" animBg="1"/>
      <p:bldP spid="32" grpId="0" animBg="1"/>
      <p:bldP spid="32" grpId="1" animBg="1"/>
      <p:bldP spid="32" grpId="2" animBg="1"/>
      <p:bldP spid="33" grpId="0" animBg="1"/>
      <p:bldP spid="33" grpId="1" animBg="1"/>
      <p:bldP spid="33" grpId="2" animBg="1"/>
      <p:bldP spid="34" grpId="0" animBg="1"/>
      <p:bldP spid="34" grpId="1" animBg="1"/>
      <p:bldP spid="34" grpId="2" animBg="1"/>
      <p:bldP spid="35" grpId="0" animBg="1"/>
      <p:bldP spid="35" grpId="1" animBg="1"/>
      <p:bldP spid="35" grpId="2" animBg="1"/>
      <p:bldP spid="36" grpId="0" animBg="1"/>
      <p:bldP spid="36" grpId="1" animBg="1"/>
      <p:bldP spid="36" grpId="2"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51" grpId="0" animBg="1"/>
      <p:bldP spid="58" grpId="0"/>
      <p:bldP spid="56" grpId="0"/>
      <p:bldP spid="5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T-92-Ch19</a:t>
            </a:r>
          </a:p>
        </p:txBody>
      </p:sp>
      <p:sp>
        <p:nvSpPr>
          <p:cNvPr id="3174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4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4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1"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2"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3"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1754" name="Rectangle 11"/>
          <p:cNvSpPr>
            <a:spLocks noChangeArrowheads="1"/>
          </p:cNvSpPr>
          <p:nvPr/>
        </p:nvSpPr>
        <p:spPr bwMode="auto">
          <a:xfrm>
            <a:off x="381000" y="533400"/>
            <a:ext cx="8458200" cy="1200329"/>
          </a:xfrm>
          <a:prstGeom prst="rect">
            <a:avLst/>
          </a:prstGeom>
          <a:noFill/>
          <a:ln w="9525">
            <a:noFill/>
            <a:miter lim="800000"/>
            <a:headEnd/>
            <a:tailEnd/>
          </a:ln>
        </p:spPr>
        <p:txBody>
          <a:bodyPr>
            <a:spAutoFit/>
          </a:bodyPr>
          <a:lstStyle/>
          <a:p>
            <a:r>
              <a:rPr lang="en-US" dirty="0">
                <a:latin typeface="+mn-lt"/>
              </a:rPr>
              <a:t>Q17. Five moles of an ideal monatomic gas with an initial temperature of 127 </a:t>
            </a:r>
            <a:r>
              <a:rPr lang="en-US" dirty="0" err="1">
                <a:latin typeface="+mn-lt"/>
              </a:rPr>
              <a:t>oC</a:t>
            </a:r>
            <a:r>
              <a:rPr lang="en-US" dirty="0">
                <a:latin typeface="+mn-lt"/>
              </a:rPr>
              <a:t> expand, and in the process absorb 1200 J as heat and do 2100 J of work. What is the final temperature of the gas?</a:t>
            </a:r>
          </a:p>
          <a:p>
            <a:r>
              <a:rPr lang="en-US" dirty="0">
                <a:latin typeface="+mn-lt"/>
              </a:rPr>
              <a:t>A) 113 °C</a:t>
            </a:r>
          </a:p>
        </p:txBody>
      </p:sp>
      <p:sp>
        <p:nvSpPr>
          <p:cNvPr id="31755" name="Rectangle 12"/>
          <p:cNvSpPr>
            <a:spLocks noChangeArrowheads="1"/>
          </p:cNvSpPr>
          <p:nvPr/>
        </p:nvSpPr>
        <p:spPr bwMode="auto">
          <a:xfrm>
            <a:off x="304800" y="1704536"/>
            <a:ext cx="8153400" cy="2031325"/>
          </a:xfrm>
          <a:prstGeom prst="rect">
            <a:avLst/>
          </a:prstGeom>
          <a:noFill/>
          <a:ln w="9525">
            <a:noFill/>
            <a:miter lim="800000"/>
            <a:headEnd/>
            <a:tailEnd/>
          </a:ln>
        </p:spPr>
        <p:txBody>
          <a:bodyPr wrap="square">
            <a:spAutoFit/>
          </a:bodyPr>
          <a:lstStyle/>
          <a:p>
            <a:r>
              <a:rPr lang="en-US" dirty="0">
                <a:latin typeface="+mn-lt"/>
              </a:rPr>
              <a:t>Q18. In an adiabatic process for an ideal gas, the pressure decreases. Which of the following statements is CORRECT?</a:t>
            </a:r>
          </a:p>
          <a:p>
            <a:r>
              <a:rPr lang="en-US" dirty="0">
                <a:latin typeface="+mn-lt"/>
              </a:rPr>
              <a:t>A) The internal energy decreases.</a:t>
            </a:r>
          </a:p>
          <a:p>
            <a:r>
              <a:rPr lang="en-US" dirty="0">
                <a:latin typeface="+mn-lt"/>
              </a:rPr>
              <a:t>B) The internal energy increases.</a:t>
            </a:r>
          </a:p>
          <a:p>
            <a:r>
              <a:rPr lang="en-US" dirty="0">
                <a:latin typeface="+mn-lt"/>
              </a:rPr>
              <a:t>C) The internal energy remains constant.</a:t>
            </a:r>
          </a:p>
          <a:p>
            <a:r>
              <a:rPr lang="en-US" dirty="0">
                <a:latin typeface="+mn-lt"/>
              </a:rPr>
              <a:t>D) The work done is zero.</a:t>
            </a:r>
          </a:p>
          <a:p>
            <a:r>
              <a:rPr lang="en-US" dirty="0">
                <a:latin typeface="+mn-lt"/>
              </a:rPr>
              <a:t>E) The work is done on the system.</a:t>
            </a:r>
          </a:p>
        </p:txBody>
      </p:sp>
      <p:sp>
        <p:nvSpPr>
          <p:cNvPr id="12" name="Rectangle 11"/>
          <p:cNvSpPr/>
          <p:nvPr/>
        </p:nvSpPr>
        <p:spPr>
          <a:xfrm>
            <a:off x="228600" y="3886200"/>
            <a:ext cx="8839200" cy="923330"/>
          </a:xfrm>
          <a:prstGeom prst="rect">
            <a:avLst/>
          </a:prstGeom>
        </p:spPr>
        <p:txBody>
          <a:bodyPr wrap="square">
            <a:spAutoFit/>
          </a:bodyPr>
          <a:lstStyle/>
          <a:p>
            <a:r>
              <a:rPr lang="en-US" dirty="0">
                <a:latin typeface="+mn-lt"/>
              </a:rPr>
              <a:t>Q19. Heat flows into a monatomic gas, and the volume increases while the pressure is kept constant. What fraction of the heat energy is used to do the expansion work of the gas?</a:t>
            </a:r>
          </a:p>
          <a:p>
            <a:r>
              <a:rPr lang="en-US" dirty="0">
                <a:latin typeface="+mn-lt"/>
              </a:rPr>
              <a:t>A) 2/5</a:t>
            </a:r>
          </a:p>
        </p:txBody>
      </p:sp>
      <p:grpSp>
        <p:nvGrpSpPr>
          <p:cNvPr id="15" name="Group 14"/>
          <p:cNvGrpSpPr/>
          <p:nvPr/>
        </p:nvGrpSpPr>
        <p:grpSpPr>
          <a:xfrm>
            <a:off x="152400" y="4572000"/>
            <a:ext cx="8820150" cy="2214211"/>
            <a:chOff x="152400" y="4572000"/>
            <a:chExt cx="8820150" cy="2214211"/>
          </a:xfrm>
        </p:grpSpPr>
        <p:sp>
          <p:nvSpPr>
            <p:cNvPr id="13" name="Rectangle 12"/>
            <p:cNvSpPr/>
            <p:nvPr/>
          </p:nvSpPr>
          <p:spPr>
            <a:xfrm>
              <a:off x="152400" y="4826675"/>
              <a:ext cx="6019800" cy="1754326"/>
            </a:xfrm>
            <a:prstGeom prst="rect">
              <a:avLst/>
            </a:prstGeom>
          </p:spPr>
          <p:txBody>
            <a:bodyPr wrap="square">
              <a:spAutoFit/>
            </a:bodyPr>
            <a:lstStyle/>
            <a:p>
              <a:r>
                <a:rPr lang="en-US" dirty="0">
                  <a:latin typeface="+mn-lt"/>
                </a:rPr>
                <a:t>Q20. Two moles of an ideal monatomic gas go through the cycle shown in the </a:t>
              </a:r>
              <a:r>
                <a:rPr lang="en-US" i="1" dirty="0">
                  <a:latin typeface="+mn-lt"/>
                </a:rPr>
                <a:t>p-V diagram in </a:t>
              </a:r>
              <a:r>
                <a:rPr lang="en-US" b="1" i="1" dirty="0">
                  <a:latin typeface="+mn-lt"/>
                </a:rPr>
                <a:t>Figure 2. </a:t>
              </a:r>
              <a:r>
                <a:rPr lang="en-US" dirty="0">
                  <a:latin typeface="+mn-lt"/>
                </a:rPr>
                <a:t>For the complete cycle, 800 J of heat flows out of the gas. States A and B have temperatures </a:t>
              </a:r>
              <a:r>
                <a:rPr lang="en-US" i="1" dirty="0">
                  <a:latin typeface="+mn-lt"/>
                </a:rPr>
                <a:t>TA = 200 </a:t>
              </a:r>
              <a:r>
                <a:rPr lang="en-US" dirty="0">
                  <a:latin typeface="+mn-lt"/>
                </a:rPr>
                <a:t>K and </a:t>
              </a:r>
              <a:r>
                <a:rPr lang="en-US" i="1" dirty="0">
                  <a:latin typeface="+mn-lt"/>
                </a:rPr>
                <a:t>TB = 300 K. What is the work during process C→A?</a:t>
              </a:r>
            </a:p>
            <a:p>
              <a:r>
                <a:rPr lang="en-US" dirty="0"/>
                <a:t>A) – 2462 J</a:t>
              </a:r>
              <a:endParaRPr lang="en-US" dirty="0">
                <a:latin typeface="+mn-lt"/>
              </a:endParaRPr>
            </a:p>
          </p:txBody>
        </p:sp>
        <p:pic>
          <p:nvPicPr>
            <p:cNvPr id="54274" name="Picture 2"/>
            <p:cNvPicPr>
              <a:picLocks noChangeAspect="1" noChangeArrowheads="1"/>
            </p:cNvPicPr>
            <p:nvPr/>
          </p:nvPicPr>
          <p:blipFill>
            <a:blip r:embed="rId2" cstate="print"/>
            <a:srcRect/>
            <a:stretch>
              <a:fillRect/>
            </a:stretch>
          </p:blipFill>
          <p:spPr bwMode="auto">
            <a:xfrm>
              <a:off x="6248400" y="4572000"/>
              <a:ext cx="2724150" cy="2214211"/>
            </a:xfrm>
            <a:prstGeom prst="rect">
              <a:avLst/>
            </a:prstGeom>
            <a:noFill/>
            <a:ln w="9525">
              <a:noFill/>
              <a:miter lim="800000"/>
              <a:headEnd/>
              <a:tailEnd/>
            </a:ln>
            <a:effectLst/>
          </p:spPr>
        </p:pic>
      </p:gr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T-91-Ch19</a:t>
            </a:r>
          </a:p>
        </p:txBody>
      </p:sp>
      <p:sp>
        <p:nvSpPr>
          <p:cNvPr id="3277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2779" name="Rectangle 14"/>
          <p:cNvSpPr>
            <a:spLocks noChangeArrowheads="1"/>
          </p:cNvSpPr>
          <p:nvPr/>
        </p:nvSpPr>
        <p:spPr bwMode="auto">
          <a:xfrm>
            <a:off x="381000" y="4570274"/>
            <a:ext cx="8229600" cy="1200329"/>
          </a:xfrm>
          <a:prstGeom prst="rect">
            <a:avLst/>
          </a:prstGeom>
          <a:noFill/>
          <a:ln w="9525">
            <a:noFill/>
            <a:miter lim="800000"/>
            <a:headEnd/>
            <a:tailEnd/>
          </a:ln>
        </p:spPr>
        <p:txBody>
          <a:bodyPr>
            <a:spAutoFit/>
          </a:bodyPr>
          <a:lstStyle/>
          <a:p>
            <a:r>
              <a:rPr lang="en-US" dirty="0"/>
              <a:t>Q17. An ideal monatomic gas, initially at 300 K, occupies a volume of 1.50 m3. It expands adiabatically to twice its original volume. What is the final temperature of the gas?</a:t>
            </a:r>
          </a:p>
          <a:p>
            <a:r>
              <a:rPr lang="en-US" dirty="0"/>
              <a:t>A) 190 K</a:t>
            </a:r>
            <a:endParaRPr lang="en-US" dirty="0">
              <a:latin typeface="+mn-lt"/>
            </a:endParaRPr>
          </a:p>
        </p:txBody>
      </p:sp>
      <p:sp>
        <p:nvSpPr>
          <p:cNvPr id="32780" name="Rectangle 15"/>
          <p:cNvSpPr>
            <a:spLocks noChangeArrowheads="1"/>
          </p:cNvSpPr>
          <p:nvPr/>
        </p:nvSpPr>
        <p:spPr bwMode="auto">
          <a:xfrm>
            <a:off x="457200" y="3018472"/>
            <a:ext cx="8382000" cy="1477328"/>
          </a:xfrm>
          <a:prstGeom prst="rect">
            <a:avLst/>
          </a:prstGeom>
          <a:noFill/>
          <a:ln w="9525">
            <a:noFill/>
            <a:miter lim="800000"/>
            <a:headEnd/>
            <a:tailEnd/>
          </a:ln>
        </p:spPr>
        <p:txBody>
          <a:bodyPr wrap="square">
            <a:spAutoFit/>
          </a:bodyPr>
          <a:lstStyle/>
          <a:p>
            <a:r>
              <a:rPr lang="en-US" dirty="0"/>
              <a:t>Q16.</a:t>
            </a:r>
          </a:p>
          <a:p>
            <a:r>
              <a:rPr lang="en-US" dirty="0"/>
              <a:t>An ideal gas occupies a volume of 1.5 m3 at 20 °C and under a pressure of 0.10 atm. The gas is heated at constant pressure to 50 °C. What is the work done by the gas?</a:t>
            </a:r>
          </a:p>
          <a:p>
            <a:r>
              <a:rPr lang="en-US" dirty="0"/>
              <a:t>A) 1.6 kJ</a:t>
            </a:r>
            <a:endParaRPr lang="en-US" dirty="0">
              <a:latin typeface="+mn-lt"/>
            </a:endParaRPr>
          </a:p>
        </p:txBody>
      </p:sp>
      <p:sp>
        <p:nvSpPr>
          <p:cNvPr id="14" name="Rectangle 13"/>
          <p:cNvSpPr/>
          <p:nvPr/>
        </p:nvSpPr>
        <p:spPr>
          <a:xfrm>
            <a:off x="457200" y="914400"/>
            <a:ext cx="8001000" cy="2031325"/>
          </a:xfrm>
          <a:prstGeom prst="rect">
            <a:avLst/>
          </a:prstGeom>
        </p:spPr>
        <p:txBody>
          <a:bodyPr wrap="square">
            <a:spAutoFit/>
          </a:bodyPr>
          <a:lstStyle/>
          <a:p>
            <a:r>
              <a:rPr lang="en-US" dirty="0"/>
              <a:t>Q15.</a:t>
            </a:r>
          </a:p>
          <a:p>
            <a:r>
              <a:rPr lang="en-US" dirty="0"/>
              <a:t>An ideal gas undergoes a constant-pressure process. The RMS speed :</a:t>
            </a:r>
          </a:p>
          <a:p>
            <a:r>
              <a:rPr lang="en-US" dirty="0"/>
              <a:t>A) Increases as the volume increases.</a:t>
            </a:r>
          </a:p>
          <a:p>
            <a:r>
              <a:rPr lang="en-US" dirty="0"/>
              <a:t>B) Decreases as the volume increases.</a:t>
            </a:r>
          </a:p>
          <a:p>
            <a:r>
              <a:rPr lang="en-US" dirty="0"/>
              <a:t>C) Decreases as the temperature increases.</a:t>
            </a:r>
          </a:p>
          <a:p>
            <a:r>
              <a:rPr lang="en-US" dirty="0"/>
              <a:t>D) Doubles if the temperature is doubled.</a:t>
            </a:r>
          </a:p>
          <a:p>
            <a:r>
              <a:rPr lang="en-US" dirty="0"/>
              <a:t>E) Decreases by one-half if the temperature is doubled.</a:t>
            </a:r>
            <a:endParaRPr lang="en-US" dirty="0">
              <a:latin typeface="+mn-lt"/>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T-82-Ch19</a:t>
            </a:r>
          </a:p>
        </p:txBody>
      </p:sp>
      <p:sp>
        <p:nvSpPr>
          <p:cNvPr id="3481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3"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4"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5"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4826" name="Rectangle 11"/>
          <p:cNvSpPr>
            <a:spLocks noChangeArrowheads="1"/>
          </p:cNvSpPr>
          <p:nvPr/>
        </p:nvSpPr>
        <p:spPr bwMode="auto">
          <a:xfrm>
            <a:off x="457200" y="609600"/>
            <a:ext cx="6096000" cy="1477328"/>
          </a:xfrm>
          <a:prstGeom prst="rect">
            <a:avLst/>
          </a:prstGeom>
          <a:noFill/>
          <a:ln w="9525">
            <a:noFill/>
            <a:miter lim="800000"/>
            <a:headEnd/>
            <a:tailEnd/>
          </a:ln>
        </p:spPr>
        <p:txBody>
          <a:bodyPr wrap="square">
            <a:spAutoFit/>
          </a:bodyPr>
          <a:lstStyle/>
          <a:p>
            <a:r>
              <a:rPr lang="en-US" dirty="0"/>
              <a:t>Q14. Three moles of a monatomic ideal gas at room temperature T1 = 300K and pressure P1 undergo an isobaric then an adiabatic expansion, as shown in Figure 3. Calculate the final temperature of the gas T3. (γ= 1.67).</a:t>
            </a:r>
          </a:p>
          <a:p>
            <a:r>
              <a:rPr lang="en-US" dirty="0"/>
              <a:t>A) 457 K</a:t>
            </a:r>
            <a:endParaRPr lang="en-US" dirty="0">
              <a:latin typeface="+mn-lt"/>
            </a:endParaRPr>
          </a:p>
        </p:txBody>
      </p:sp>
      <p:sp>
        <p:nvSpPr>
          <p:cNvPr id="34827" name="Rectangle 12"/>
          <p:cNvSpPr>
            <a:spLocks noChangeArrowheads="1"/>
          </p:cNvSpPr>
          <p:nvPr/>
        </p:nvSpPr>
        <p:spPr bwMode="auto">
          <a:xfrm>
            <a:off x="457200" y="2457271"/>
            <a:ext cx="8153400" cy="923330"/>
          </a:xfrm>
          <a:prstGeom prst="rect">
            <a:avLst/>
          </a:prstGeom>
          <a:noFill/>
          <a:ln w="9525">
            <a:noFill/>
            <a:miter lim="800000"/>
            <a:headEnd/>
            <a:tailEnd/>
          </a:ln>
        </p:spPr>
        <p:txBody>
          <a:bodyPr wrap="square">
            <a:spAutoFit/>
          </a:bodyPr>
          <a:lstStyle/>
          <a:p>
            <a:r>
              <a:rPr lang="en-US" dirty="0"/>
              <a:t>Q15. A 0.050-m3 container has 5.00 moles of argon gas at a pressure of 1.00 atm. What is the </a:t>
            </a:r>
            <a:r>
              <a:rPr lang="en-US" dirty="0" err="1"/>
              <a:t>rms</a:t>
            </a:r>
            <a:r>
              <a:rPr lang="en-US" dirty="0"/>
              <a:t> speed of the argon molecules? (</a:t>
            </a:r>
            <a:r>
              <a:rPr lang="en-US" dirty="0" err="1"/>
              <a:t>MAr</a:t>
            </a:r>
            <a:r>
              <a:rPr lang="en-US" dirty="0"/>
              <a:t> = 40.0 g/mole)</a:t>
            </a:r>
          </a:p>
          <a:p>
            <a:r>
              <a:rPr lang="en-US" dirty="0"/>
              <a:t>A) 275 m/s</a:t>
            </a:r>
            <a:endParaRPr lang="en-US" dirty="0">
              <a:latin typeface="+mn-lt"/>
            </a:endParaRPr>
          </a:p>
        </p:txBody>
      </p:sp>
      <p:sp>
        <p:nvSpPr>
          <p:cNvPr id="12" name="Rectangle 11"/>
          <p:cNvSpPr/>
          <p:nvPr/>
        </p:nvSpPr>
        <p:spPr>
          <a:xfrm>
            <a:off x="457200" y="3581400"/>
            <a:ext cx="6477000" cy="1754326"/>
          </a:xfrm>
          <a:prstGeom prst="rect">
            <a:avLst/>
          </a:prstGeom>
        </p:spPr>
        <p:txBody>
          <a:bodyPr wrap="square">
            <a:spAutoFit/>
          </a:bodyPr>
          <a:lstStyle/>
          <a:p>
            <a:r>
              <a:rPr lang="en-US" dirty="0"/>
              <a:t>Q16. In the PV diagram shown in Figure 4, the ideal gas does 10 J of work when taken along the isothermal process from </a:t>
            </a:r>
            <a:r>
              <a:rPr lang="en-US" i="1" dirty="0"/>
              <a:t>a to b and 8.0 J of work when taken along the adiabatic process </a:t>
            </a:r>
            <a:r>
              <a:rPr lang="en-US" dirty="0"/>
              <a:t>from </a:t>
            </a:r>
            <a:r>
              <a:rPr lang="en-US" i="1" dirty="0"/>
              <a:t>b to c. What is the change in internal energy of the gas when it is taken along the </a:t>
            </a:r>
            <a:r>
              <a:rPr lang="en-US" dirty="0"/>
              <a:t>straight path from </a:t>
            </a:r>
            <a:r>
              <a:rPr lang="en-US" i="1" dirty="0"/>
              <a:t>a to c?</a:t>
            </a:r>
          </a:p>
          <a:p>
            <a:r>
              <a:rPr lang="en-US" dirty="0"/>
              <a:t>A) − 8.0 J</a:t>
            </a:r>
            <a:endParaRPr lang="en-US" dirty="0">
              <a:latin typeface="+mn-lt"/>
            </a:endParaRPr>
          </a:p>
        </p:txBody>
      </p:sp>
      <p:pic>
        <p:nvPicPr>
          <p:cNvPr id="55298" name="Picture 2"/>
          <p:cNvPicPr>
            <a:picLocks noChangeAspect="1" noChangeArrowheads="1"/>
          </p:cNvPicPr>
          <p:nvPr/>
        </p:nvPicPr>
        <p:blipFill>
          <a:blip r:embed="rId2" cstate="print"/>
          <a:srcRect/>
          <a:stretch>
            <a:fillRect/>
          </a:stretch>
        </p:blipFill>
        <p:spPr bwMode="auto">
          <a:xfrm>
            <a:off x="6553200" y="228600"/>
            <a:ext cx="2287471" cy="1895475"/>
          </a:xfrm>
          <a:prstGeom prst="rect">
            <a:avLst/>
          </a:prstGeom>
          <a:noFill/>
          <a:ln w="9525">
            <a:noFill/>
            <a:miter lim="800000"/>
            <a:headEnd/>
            <a:tailEnd/>
          </a:ln>
          <a:effectLst/>
        </p:spPr>
      </p:pic>
      <p:pic>
        <p:nvPicPr>
          <p:cNvPr id="55299" name="Picture 3"/>
          <p:cNvPicPr>
            <a:picLocks noChangeAspect="1" noChangeArrowheads="1"/>
          </p:cNvPicPr>
          <p:nvPr/>
        </p:nvPicPr>
        <p:blipFill>
          <a:blip r:embed="rId3" cstate="print"/>
          <a:srcRect/>
          <a:stretch>
            <a:fillRect/>
          </a:stretch>
        </p:blipFill>
        <p:spPr bwMode="auto">
          <a:xfrm>
            <a:off x="6934200" y="3352800"/>
            <a:ext cx="1962150" cy="1921058"/>
          </a:xfrm>
          <a:prstGeom prst="rect">
            <a:avLst/>
          </a:prstGeom>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T-81-Ch19</a:t>
            </a:r>
          </a:p>
        </p:txBody>
      </p:sp>
      <p:sp>
        <p:nvSpPr>
          <p:cNvPr id="3686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6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6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1"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2"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6873"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802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023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 name="Rectangle 24"/>
          <p:cNvSpPr/>
          <p:nvPr/>
        </p:nvSpPr>
        <p:spPr>
          <a:xfrm>
            <a:off x="304800" y="3352800"/>
            <a:ext cx="8534400" cy="3293209"/>
          </a:xfrm>
          <a:prstGeom prst="rect">
            <a:avLst/>
          </a:prstGeom>
        </p:spPr>
        <p:txBody>
          <a:bodyPr wrap="square">
            <a:spAutoFit/>
          </a:bodyPr>
          <a:lstStyle/>
          <a:p>
            <a:r>
              <a:rPr lang="en-US" sz="1600" dirty="0">
                <a:latin typeface="+mn-lt"/>
              </a:rPr>
              <a:t>Q14. What is the change in the internal energy of a 1.00 mole of a monatomic ideal gas that goes from point 1 (T1= 455K and pressure P1 = 1.00 </a:t>
            </a:r>
            <a:r>
              <a:rPr lang="en-US" sz="1600" dirty="0" err="1">
                <a:latin typeface="+mn-lt"/>
              </a:rPr>
              <a:t>atm</a:t>
            </a:r>
            <a:r>
              <a:rPr lang="en-US" sz="1600" dirty="0">
                <a:latin typeface="+mn-lt"/>
              </a:rPr>
              <a:t>) to point 2 (T2 = 300 K and pressure P2 = 1.00 atm.)? </a:t>
            </a:r>
          </a:p>
          <a:p>
            <a:r>
              <a:rPr lang="en-US" sz="1600" dirty="0">
                <a:latin typeface="+mn-lt"/>
              </a:rPr>
              <a:t>(</a:t>
            </a:r>
            <a:r>
              <a:rPr lang="en-US" sz="1600" dirty="0" err="1">
                <a:latin typeface="+mn-lt"/>
              </a:rPr>
              <a:t>Ans</a:t>
            </a:r>
            <a:r>
              <a:rPr lang="en-US" sz="1600" dirty="0">
                <a:latin typeface="+mn-lt"/>
              </a:rPr>
              <a:t>: 	-1930 J)</a:t>
            </a:r>
          </a:p>
          <a:p>
            <a:endParaRPr lang="en-US" sz="1600" dirty="0">
              <a:latin typeface="+mn-lt"/>
            </a:endParaRPr>
          </a:p>
          <a:p>
            <a:r>
              <a:rPr lang="en-US" sz="1600" dirty="0">
                <a:latin typeface="+mn-lt"/>
              </a:rPr>
              <a:t>Q15. The mass of an oxygen molecule is 16 times that of a hydrogen molecule. At room temperature, the ratio of the </a:t>
            </a:r>
            <a:r>
              <a:rPr lang="en-US" sz="1600" dirty="0" err="1">
                <a:latin typeface="+mn-lt"/>
              </a:rPr>
              <a:t>rms</a:t>
            </a:r>
            <a:r>
              <a:rPr lang="en-US" sz="1600" dirty="0">
                <a:latin typeface="+mn-lt"/>
              </a:rPr>
              <a:t> speed of an oxygen molecule to that of a hydrogen molecule is: </a:t>
            </a:r>
          </a:p>
          <a:p>
            <a:r>
              <a:rPr lang="en-US" sz="1600" dirty="0">
                <a:latin typeface="+mn-lt"/>
              </a:rPr>
              <a:t>(</a:t>
            </a:r>
            <a:r>
              <a:rPr lang="en-US" sz="1600" dirty="0" err="1">
                <a:latin typeface="+mn-lt"/>
              </a:rPr>
              <a:t>Ans</a:t>
            </a:r>
            <a:r>
              <a:rPr lang="en-US" sz="1600" dirty="0">
                <a:latin typeface="+mn-lt"/>
              </a:rPr>
              <a:t>: ¼)</a:t>
            </a:r>
          </a:p>
          <a:p>
            <a:endParaRPr lang="en-US" sz="1600" dirty="0">
              <a:latin typeface="+mn-lt"/>
            </a:endParaRPr>
          </a:p>
          <a:p>
            <a:r>
              <a:rPr lang="en-US" sz="1600" dirty="0">
                <a:latin typeface="+mn-lt"/>
              </a:rPr>
              <a:t>Q16. A 0.825 mol of an ideal gas undergoes an isothermal process. The initial volume is 0.20 m</a:t>
            </a:r>
            <a:r>
              <a:rPr lang="en-US" sz="1600" baseline="30000" dirty="0">
                <a:latin typeface="+mn-lt"/>
              </a:rPr>
              <a:t>3</a:t>
            </a:r>
            <a:r>
              <a:rPr lang="en-US" sz="1600" dirty="0">
                <a:latin typeface="+mn-lt"/>
              </a:rPr>
              <a:t> and the final volume is 0.30 m</a:t>
            </a:r>
            <a:r>
              <a:rPr lang="en-US" sz="1600" baseline="30000" dirty="0">
                <a:latin typeface="+mn-lt"/>
              </a:rPr>
              <a:t>3</a:t>
            </a:r>
            <a:r>
              <a:rPr lang="en-US" sz="1600" dirty="0">
                <a:latin typeface="+mn-lt"/>
              </a:rPr>
              <a:t>. If the heat added to the gas is 1000 J, find the temperature of the gas. </a:t>
            </a:r>
          </a:p>
          <a:p>
            <a:r>
              <a:rPr lang="en-US" sz="1600" dirty="0">
                <a:latin typeface="+mn-lt"/>
              </a:rPr>
              <a:t>(</a:t>
            </a:r>
            <a:r>
              <a:rPr lang="en-US" sz="1600" dirty="0" err="1">
                <a:latin typeface="+mn-lt"/>
              </a:rPr>
              <a:t>Ans</a:t>
            </a:r>
            <a:r>
              <a:rPr lang="en-US" sz="1600" dirty="0">
                <a:latin typeface="+mn-lt"/>
              </a:rPr>
              <a:t>: </a:t>
            </a:r>
            <a:r>
              <a:rPr lang="fr-FR" sz="1600" dirty="0">
                <a:latin typeface="+mn-lt"/>
              </a:rPr>
              <a:t>360 K)</a:t>
            </a:r>
            <a:endParaRPr lang="en-US" sz="1600" dirty="0">
              <a:latin typeface="+mn-lt"/>
            </a:endParaRPr>
          </a:p>
          <a:p>
            <a:endParaRPr lang="en-US" sz="1600" dirty="0">
              <a:latin typeface="+mn-lt"/>
            </a:endParaRPr>
          </a:p>
        </p:txBody>
      </p:sp>
      <p:sp>
        <p:nvSpPr>
          <p:cNvPr id="22" name="Rectangle 21"/>
          <p:cNvSpPr/>
          <p:nvPr/>
        </p:nvSpPr>
        <p:spPr>
          <a:xfrm>
            <a:off x="304800" y="762000"/>
            <a:ext cx="6477000" cy="1077218"/>
          </a:xfrm>
          <a:prstGeom prst="rect">
            <a:avLst/>
          </a:prstGeom>
        </p:spPr>
        <p:txBody>
          <a:bodyPr wrap="square">
            <a:spAutoFit/>
          </a:bodyPr>
          <a:lstStyle/>
          <a:p>
            <a:r>
              <a:rPr lang="en-US" sz="1600" dirty="0">
                <a:latin typeface="+mn-lt"/>
              </a:rPr>
              <a:t>Q12.A gas expands from a volume of 2.00 m</a:t>
            </a:r>
            <a:r>
              <a:rPr lang="en-US" sz="1600" baseline="30000" dirty="0">
                <a:latin typeface="+mn-lt"/>
              </a:rPr>
              <a:t>3</a:t>
            </a:r>
            <a:r>
              <a:rPr lang="en-US" sz="1600" dirty="0">
                <a:latin typeface="+mn-lt"/>
              </a:rPr>
              <a:t> to a volume of 6.00 m</a:t>
            </a:r>
            <a:r>
              <a:rPr lang="en-US" sz="1600" baseline="30000" dirty="0">
                <a:latin typeface="+mn-lt"/>
              </a:rPr>
              <a:t>3</a:t>
            </a:r>
            <a:r>
              <a:rPr lang="en-US" sz="1600" dirty="0">
                <a:latin typeface="+mn-lt"/>
              </a:rPr>
              <a:t> along two different paths as shown in Fig 2. The heat added to the gas along path IAF equals 1.68 × 10</a:t>
            </a:r>
            <a:r>
              <a:rPr lang="en-US" sz="1600" baseline="30000" dirty="0">
                <a:latin typeface="+mn-lt"/>
              </a:rPr>
              <a:t>6</a:t>
            </a:r>
            <a:r>
              <a:rPr lang="en-US" sz="1600" dirty="0">
                <a:latin typeface="+mn-lt"/>
              </a:rPr>
              <a:t> J. Find the heat added during path IF. </a:t>
            </a:r>
          </a:p>
          <a:p>
            <a:r>
              <a:rPr lang="en-US" sz="1600" dirty="0">
                <a:latin typeface="+mn-lt"/>
              </a:rPr>
              <a:t>(</a:t>
            </a:r>
            <a:r>
              <a:rPr lang="en-US" sz="1600" dirty="0" err="1">
                <a:latin typeface="+mn-lt"/>
              </a:rPr>
              <a:t>Ans</a:t>
            </a:r>
            <a:r>
              <a:rPr lang="en-US" sz="1600" dirty="0">
                <a:latin typeface="+mn-lt"/>
              </a:rPr>
              <a:t>: 1.48 × 10</a:t>
            </a:r>
            <a:r>
              <a:rPr lang="en-US" sz="1600" baseline="30000" dirty="0">
                <a:latin typeface="+mn-lt"/>
              </a:rPr>
              <a:t>6</a:t>
            </a:r>
            <a:r>
              <a:rPr lang="en-US" sz="1600" dirty="0">
                <a:latin typeface="+mn-lt"/>
              </a:rPr>
              <a:t> J)</a:t>
            </a:r>
          </a:p>
        </p:txBody>
      </p:sp>
      <p:pic>
        <p:nvPicPr>
          <p:cNvPr id="50181" name="Picture 5"/>
          <p:cNvPicPr>
            <a:picLocks noChangeAspect="1" noChangeArrowheads="1"/>
          </p:cNvPicPr>
          <p:nvPr/>
        </p:nvPicPr>
        <p:blipFill>
          <a:blip r:embed="rId2" cstate="print"/>
          <a:srcRect/>
          <a:stretch>
            <a:fillRect/>
          </a:stretch>
        </p:blipFill>
        <p:spPr bwMode="auto">
          <a:xfrm>
            <a:off x="7086600" y="533400"/>
            <a:ext cx="1752600" cy="1498406"/>
          </a:xfrm>
          <a:prstGeom prst="rect">
            <a:avLst/>
          </a:prstGeom>
          <a:noFill/>
          <a:ln w="9525">
            <a:noFill/>
            <a:miter lim="800000"/>
            <a:headEnd/>
            <a:tailEnd/>
          </a:ln>
        </p:spPr>
      </p:pic>
      <p:grpSp>
        <p:nvGrpSpPr>
          <p:cNvPr id="17" name="Group 16"/>
          <p:cNvGrpSpPr/>
          <p:nvPr/>
        </p:nvGrpSpPr>
        <p:grpSpPr>
          <a:xfrm>
            <a:off x="304800" y="1880431"/>
            <a:ext cx="6858000" cy="1495514"/>
            <a:chOff x="304800" y="1880431"/>
            <a:chExt cx="6858000" cy="1495514"/>
          </a:xfrm>
        </p:grpSpPr>
        <p:sp>
          <p:nvSpPr>
            <p:cNvPr id="23" name="Rectangle 22"/>
            <p:cNvSpPr/>
            <p:nvPr/>
          </p:nvSpPr>
          <p:spPr>
            <a:xfrm>
              <a:off x="304800" y="2140803"/>
              <a:ext cx="5181600" cy="1077218"/>
            </a:xfrm>
            <a:prstGeom prst="rect">
              <a:avLst/>
            </a:prstGeom>
          </p:spPr>
          <p:txBody>
            <a:bodyPr wrap="square">
              <a:spAutoFit/>
            </a:bodyPr>
            <a:lstStyle/>
            <a:p>
              <a:r>
                <a:rPr lang="en-US" sz="1600" dirty="0">
                  <a:latin typeface="+mn-lt"/>
                </a:rPr>
                <a:t>Q13: Fig. 3. shows a cycle undergone by 1.0 mol of a monatomic ideal gas. What is the heat added to the gas during the whole cycle? </a:t>
              </a:r>
            </a:p>
            <a:p>
              <a:r>
                <a:rPr lang="en-US" sz="1600" dirty="0">
                  <a:latin typeface="+mn-lt"/>
                </a:rPr>
                <a:t>(</a:t>
              </a:r>
              <a:r>
                <a:rPr lang="en-US" sz="1600" dirty="0" err="1">
                  <a:latin typeface="+mn-lt"/>
                </a:rPr>
                <a:t>Ans</a:t>
              </a:r>
              <a:r>
                <a:rPr lang="en-US" sz="1600" dirty="0">
                  <a:latin typeface="+mn-lt"/>
                </a:rPr>
                <a:t>: 520 J)</a:t>
              </a:r>
            </a:p>
          </p:txBody>
        </p:sp>
        <p:pic>
          <p:nvPicPr>
            <p:cNvPr id="50182" name="Picture 6" descr="F19_25"/>
            <p:cNvPicPr>
              <a:picLocks noChangeAspect="1" noChangeArrowheads="1"/>
            </p:cNvPicPr>
            <p:nvPr/>
          </p:nvPicPr>
          <p:blipFill>
            <a:blip r:embed="rId3" cstate="print"/>
            <a:srcRect/>
            <a:stretch>
              <a:fillRect/>
            </a:stretch>
          </p:blipFill>
          <p:spPr bwMode="auto">
            <a:xfrm>
              <a:off x="5562600" y="1880431"/>
              <a:ext cx="1600200" cy="1495514"/>
            </a:xfrm>
            <a:prstGeom prst="rect">
              <a:avLst/>
            </a:prstGeom>
            <a:noFill/>
            <a:ln w="9525">
              <a:noFill/>
              <a:miter lim="800000"/>
              <a:headEnd/>
              <a:tailEnd/>
            </a:ln>
          </p:spPr>
        </p:pic>
      </p:gr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T-72-Ch19</a:t>
            </a:r>
          </a:p>
        </p:txBody>
      </p:sp>
      <p:sp>
        <p:nvSpPr>
          <p:cNvPr id="3789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7898" name="Rectangle 5"/>
          <p:cNvSpPr>
            <a:spLocks noChangeArrowheads="1"/>
          </p:cNvSpPr>
          <p:nvPr/>
        </p:nvSpPr>
        <p:spPr bwMode="auto">
          <a:xfrm>
            <a:off x="533400" y="2485072"/>
            <a:ext cx="8305800" cy="1477328"/>
          </a:xfrm>
          <a:prstGeom prst="rect">
            <a:avLst/>
          </a:prstGeom>
          <a:noFill/>
          <a:ln w="9525">
            <a:noFill/>
            <a:miter lim="800000"/>
            <a:headEnd/>
            <a:tailEnd/>
          </a:ln>
        </p:spPr>
        <p:txBody>
          <a:bodyPr wrap="square" anchor="ctr">
            <a:spAutoFit/>
          </a:bodyPr>
          <a:lstStyle/>
          <a:p>
            <a:r>
              <a:rPr lang="en-US" b="1" dirty="0"/>
              <a:t>Q16</a:t>
            </a:r>
            <a:r>
              <a:rPr lang="en-US" dirty="0"/>
              <a:t>. </a:t>
            </a:r>
          </a:p>
          <a:p>
            <a:r>
              <a:rPr lang="en-US" dirty="0"/>
              <a:t>An ideal gas is initially at a pressure of 1.40 </a:t>
            </a:r>
            <a:r>
              <a:rPr lang="en-US" dirty="0" err="1"/>
              <a:t>atm</a:t>
            </a:r>
            <a:r>
              <a:rPr lang="en-US" dirty="0"/>
              <a:t> and has a volume of 3.50 L. It expands isothermally to a final pressure of 0.600 atm. What is the work done in the process? </a:t>
            </a:r>
          </a:p>
          <a:p>
            <a:r>
              <a:rPr lang="en-US" dirty="0"/>
              <a:t>(</a:t>
            </a:r>
            <a:r>
              <a:rPr lang="en-US" dirty="0" err="1"/>
              <a:t>Ans</a:t>
            </a:r>
            <a:r>
              <a:rPr lang="en-US" dirty="0"/>
              <a:t>:  + 420 J)</a:t>
            </a:r>
          </a:p>
        </p:txBody>
      </p:sp>
      <p:sp>
        <p:nvSpPr>
          <p:cNvPr id="11" name="Rectangle 10"/>
          <p:cNvSpPr/>
          <p:nvPr/>
        </p:nvSpPr>
        <p:spPr>
          <a:xfrm>
            <a:off x="533400" y="884872"/>
            <a:ext cx="6019800" cy="1477328"/>
          </a:xfrm>
          <a:prstGeom prst="rect">
            <a:avLst/>
          </a:prstGeom>
        </p:spPr>
        <p:txBody>
          <a:bodyPr wrap="square">
            <a:spAutoFit/>
          </a:bodyPr>
          <a:lstStyle/>
          <a:p>
            <a:r>
              <a:rPr lang="en-US" b="1" dirty="0"/>
              <a:t>Q15. </a:t>
            </a:r>
          </a:p>
          <a:p>
            <a:r>
              <a:rPr lang="en-US" dirty="0"/>
              <a:t>An ideal monatomic gas expands from state A to state B along the straight line path shown. Below in Fig. 1. Calculate the heat absorbed by the gas in the process. </a:t>
            </a:r>
          </a:p>
          <a:p>
            <a:r>
              <a:rPr lang="en-US" dirty="0"/>
              <a:t>(</a:t>
            </a:r>
            <a:r>
              <a:rPr lang="en-US" dirty="0" err="1"/>
              <a:t>Ans</a:t>
            </a:r>
            <a:r>
              <a:rPr lang="en-US" dirty="0"/>
              <a:t>:  +962 J)</a:t>
            </a:r>
          </a:p>
        </p:txBody>
      </p:sp>
      <p:sp>
        <p:nvSpPr>
          <p:cNvPr id="12" name="Rectangle 11"/>
          <p:cNvSpPr/>
          <p:nvPr/>
        </p:nvSpPr>
        <p:spPr>
          <a:xfrm>
            <a:off x="533400" y="4343400"/>
            <a:ext cx="5334000" cy="1477328"/>
          </a:xfrm>
          <a:prstGeom prst="rect">
            <a:avLst/>
          </a:prstGeom>
        </p:spPr>
        <p:txBody>
          <a:bodyPr wrap="square">
            <a:spAutoFit/>
          </a:bodyPr>
          <a:lstStyle/>
          <a:p>
            <a:r>
              <a:rPr lang="en-US" b="1" dirty="0"/>
              <a:t>Q17</a:t>
            </a:r>
            <a:r>
              <a:rPr lang="en-US" dirty="0"/>
              <a:t>. </a:t>
            </a:r>
          </a:p>
          <a:p>
            <a:r>
              <a:rPr lang="en-US" dirty="0"/>
              <a:t>One mole of an ideal monatomic gas is taken through an adiabatic process, as shown in the Fig. 2. Calculate the work done in this process. </a:t>
            </a:r>
          </a:p>
          <a:p>
            <a:r>
              <a:rPr lang="en-US" dirty="0"/>
              <a:t>(</a:t>
            </a:r>
            <a:r>
              <a:rPr lang="en-US" dirty="0" err="1"/>
              <a:t>Ans</a:t>
            </a:r>
            <a:r>
              <a:rPr lang="en-US" dirty="0"/>
              <a:t>: 7.8 kJ)</a:t>
            </a:r>
          </a:p>
        </p:txBody>
      </p:sp>
      <p:pic>
        <p:nvPicPr>
          <p:cNvPr id="60418" name="Picture 2"/>
          <p:cNvPicPr>
            <a:picLocks noChangeAspect="1" noChangeArrowheads="1"/>
          </p:cNvPicPr>
          <p:nvPr/>
        </p:nvPicPr>
        <p:blipFill>
          <a:blip r:embed="rId2" cstate="print"/>
          <a:srcRect/>
          <a:stretch>
            <a:fillRect/>
          </a:stretch>
        </p:blipFill>
        <p:spPr bwMode="auto">
          <a:xfrm>
            <a:off x="6934200" y="1066800"/>
            <a:ext cx="1371600" cy="1457325"/>
          </a:xfrm>
          <a:prstGeom prst="rect">
            <a:avLst/>
          </a:prstGeom>
          <a:noFill/>
          <a:ln w="9525">
            <a:noFill/>
            <a:miter lim="800000"/>
            <a:headEnd/>
            <a:tailEnd/>
          </a:ln>
        </p:spPr>
      </p:pic>
      <p:pic>
        <p:nvPicPr>
          <p:cNvPr id="60419" name="Picture 3"/>
          <p:cNvPicPr>
            <a:picLocks noChangeAspect="1" noChangeArrowheads="1"/>
          </p:cNvPicPr>
          <p:nvPr/>
        </p:nvPicPr>
        <p:blipFill>
          <a:blip r:embed="rId3" cstate="print"/>
          <a:srcRect/>
          <a:stretch>
            <a:fillRect/>
          </a:stretch>
        </p:blipFill>
        <p:spPr bwMode="auto">
          <a:xfrm>
            <a:off x="6172554" y="4267199"/>
            <a:ext cx="2133246" cy="1814099"/>
          </a:xfrm>
          <a:prstGeom prst="rect">
            <a:avLst/>
          </a:prstGeom>
          <a:noFill/>
          <a:ln w="9525">
            <a:noFill/>
            <a:miter lim="800000"/>
            <a:headEnd/>
            <a:tailEn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T-71-Ch19</a:t>
            </a:r>
          </a:p>
        </p:txBody>
      </p:sp>
      <p:sp>
        <p:nvSpPr>
          <p:cNvPr id="38915"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16"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17"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18"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19"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20"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21"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8922" name="Rectangle 5"/>
          <p:cNvSpPr>
            <a:spLocks noChangeArrowheads="1"/>
          </p:cNvSpPr>
          <p:nvPr/>
        </p:nvSpPr>
        <p:spPr bwMode="auto">
          <a:xfrm>
            <a:off x="76200" y="685800"/>
            <a:ext cx="8229600" cy="2862322"/>
          </a:xfrm>
          <a:prstGeom prst="rect">
            <a:avLst/>
          </a:prstGeom>
          <a:noFill/>
          <a:ln w="9525">
            <a:noFill/>
            <a:miter lim="800000"/>
            <a:headEnd/>
            <a:tailEnd/>
          </a:ln>
        </p:spPr>
        <p:txBody>
          <a:bodyPr wrap="square" anchor="ctr">
            <a:spAutoFit/>
          </a:bodyPr>
          <a:lstStyle/>
          <a:p>
            <a:r>
              <a:rPr lang="en-US" b="1" dirty="0"/>
              <a:t>Q13</a:t>
            </a:r>
            <a:r>
              <a:rPr lang="en-US" dirty="0"/>
              <a:t>.  	</a:t>
            </a:r>
          </a:p>
          <a:p>
            <a:r>
              <a:rPr lang="en-US" dirty="0"/>
              <a:t>A gas initially at a temperature of 0 </a:t>
            </a:r>
            <a:r>
              <a:rPr lang="en-US" baseline="30000" dirty="0" err="1"/>
              <a:t>o</a:t>
            </a:r>
            <a:r>
              <a:rPr lang="en-US" dirty="0" err="1"/>
              <a:t>C</a:t>
            </a:r>
            <a:r>
              <a:rPr lang="en-US" dirty="0"/>
              <a:t> and a pressure of 100 </a:t>
            </a:r>
            <a:r>
              <a:rPr lang="en-US" dirty="0" err="1"/>
              <a:t>kPa</a:t>
            </a:r>
            <a:r>
              <a:rPr lang="en-US" dirty="0"/>
              <a:t> is compressed isothermally from 30 L to 20 L. What is the work required? </a:t>
            </a:r>
          </a:p>
          <a:p>
            <a:r>
              <a:rPr lang="en-US" dirty="0"/>
              <a:t>(1.2 kJ)</a:t>
            </a:r>
          </a:p>
          <a:p>
            <a:endParaRPr lang="en-US" dirty="0"/>
          </a:p>
          <a:p>
            <a:r>
              <a:rPr lang="en-US" b="1" dirty="0"/>
              <a:t>Q19.</a:t>
            </a:r>
            <a:r>
              <a:rPr lang="en-US" dirty="0"/>
              <a:t>	</a:t>
            </a:r>
          </a:p>
          <a:p>
            <a:r>
              <a:rPr lang="en-US" dirty="0"/>
              <a:t>An ideal monatomic gas, undergoes an adiabatic expansion to one-third of its initial pressure. Find the ratio of the final volume to the initial volume. </a:t>
            </a:r>
          </a:p>
          <a:p>
            <a:r>
              <a:rPr lang="en-US" dirty="0"/>
              <a:t>(</a:t>
            </a:r>
            <a:r>
              <a:rPr lang="en-US" dirty="0" err="1"/>
              <a:t>Ans</a:t>
            </a:r>
            <a:r>
              <a:rPr lang="en-US" dirty="0"/>
              <a:t>: 1.9)</a:t>
            </a:r>
          </a:p>
          <a:p>
            <a:endParaRPr lang="en-US" dirty="0"/>
          </a:p>
        </p:txBody>
      </p:sp>
      <p:sp>
        <p:nvSpPr>
          <p:cNvPr id="13" name="Rectangle 12"/>
          <p:cNvSpPr/>
          <p:nvPr/>
        </p:nvSpPr>
        <p:spPr>
          <a:xfrm>
            <a:off x="152400" y="3810000"/>
            <a:ext cx="4572000" cy="1477328"/>
          </a:xfrm>
          <a:prstGeom prst="rect">
            <a:avLst/>
          </a:prstGeom>
        </p:spPr>
        <p:txBody>
          <a:bodyPr>
            <a:spAutoFit/>
          </a:bodyPr>
          <a:lstStyle/>
          <a:p>
            <a:r>
              <a:rPr lang="en-US" b="1" dirty="0"/>
              <a:t>Q20.</a:t>
            </a:r>
            <a:r>
              <a:rPr lang="en-US" dirty="0"/>
              <a:t>	A gas undergoes the cyclic process shown in the figure1. The net heat absorbed during the complete cycle is 1000 J. Find the work done by the gas for the process c to a. (</a:t>
            </a:r>
            <a:r>
              <a:rPr lang="en-US" dirty="0" err="1"/>
              <a:t>Ans</a:t>
            </a:r>
            <a:r>
              <a:rPr lang="en-US" dirty="0"/>
              <a:t>: -1000 J)</a:t>
            </a:r>
          </a:p>
        </p:txBody>
      </p:sp>
      <p:pic>
        <p:nvPicPr>
          <p:cNvPr id="59394" name="Picture 2"/>
          <p:cNvPicPr>
            <a:picLocks noChangeAspect="1" noChangeArrowheads="1"/>
          </p:cNvPicPr>
          <p:nvPr/>
        </p:nvPicPr>
        <p:blipFill>
          <a:blip r:embed="rId2" cstate="print"/>
          <a:srcRect/>
          <a:stretch>
            <a:fillRect/>
          </a:stretch>
        </p:blipFill>
        <p:spPr bwMode="auto">
          <a:xfrm>
            <a:off x="5244529" y="3617858"/>
            <a:ext cx="2832671" cy="2173342"/>
          </a:xfrm>
          <a:prstGeom prst="rect">
            <a:avLst/>
          </a:prstGeom>
          <a:noFill/>
          <a:ln w="9525">
            <a:noFill/>
            <a:miter lim="800000"/>
            <a:headEnd/>
            <a:tailEnd/>
          </a:ln>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T-62-Ch19</a:t>
            </a:r>
          </a:p>
        </p:txBody>
      </p:sp>
      <p:sp>
        <p:nvSpPr>
          <p:cNvPr id="39939"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0"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1"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3"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4"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5"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39946" name="Rectangle 5"/>
          <p:cNvSpPr>
            <a:spLocks noChangeArrowheads="1"/>
          </p:cNvSpPr>
          <p:nvPr/>
        </p:nvSpPr>
        <p:spPr bwMode="auto">
          <a:xfrm>
            <a:off x="152400" y="685800"/>
            <a:ext cx="8915400" cy="2585323"/>
          </a:xfrm>
          <a:prstGeom prst="rect">
            <a:avLst/>
          </a:prstGeom>
          <a:noFill/>
          <a:ln w="9525">
            <a:noFill/>
            <a:miter lim="800000"/>
            <a:headEnd/>
            <a:tailEnd/>
          </a:ln>
        </p:spPr>
        <p:txBody>
          <a:bodyPr anchor="ctr">
            <a:spAutoFit/>
          </a:bodyPr>
          <a:lstStyle/>
          <a:p>
            <a:r>
              <a:rPr lang="en-US" b="1" dirty="0"/>
              <a:t>Q14. </a:t>
            </a:r>
            <a:r>
              <a:rPr lang="en-US" dirty="0"/>
              <a:t>  </a:t>
            </a:r>
          </a:p>
          <a:p>
            <a:r>
              <a:rPr lang="en-US" dirty="0"/>
              <a:t>One mole of an ideal monatomic gas, initially at 300 K, expands adiabatically to twice of its initial volume. The work done in this process is: </a:t>
            </a:r>
          </a:p>
          <a:p>
            <a:r>
              <a:rPr lang="en-US" dirty="0"/>
              <a:t>(</a:t>
            </a:r>
            <a:r>
              <a:rPr lang="en-US" dirty="0" err="1"/>
              <a:t>Ans</a:t>
            </a:r>
            <a:r>
              <a:rPr lang="en-US" dirty="0"/>
              <a:t>: 1.4 J)</a:t>
            </a:r>
          </a:p>
          <a:p>
            <a:endParaRPr lang="en-US" dirty="0"/>
          </a:p>
          <a:p>
            <a:r>
              <a:rPr lang="en-US" b="1" dirty="0"/>
              <a:t>Q15.</a:t>
            </a:r>
            <a:r>
              <a:rPr lang="en-US" dirty="0"/>
              <a:t>  </a:t>
            </a:r>
          </a:p>
          <a:p>
            <a:r>
              <a:rPr lang="en-US" dirty="0"/>
              <a:t>One mole of a monatomic ideal gas absorbs heat at constant pressure and its temperature rises from 40 </a:t>
            </a:r>
            <a:r>
              <a:rPr lang="en-US" dirty="0">
                <a:sym typeface="Symbol"/>
              </a:rPr>
              <a:t></a:t>
            </a:r>
            <a:r>
              <a:rPr lang="en-US" dirty="0"/>
              <a:t>C to 90 </a:t>
            </a:r>
            <a:r>
              <a:rPr lang="en-US" dirty="0">
                <a:sym typeface="Symbol"/>
              </a:rPr>
              <a:t></a:t>
            </a:r>
            <a:r>
              <a:rPr lang="en-US" dirty="0"/>
              <a:t>C. The heat absorbed in the process is </a:t>
            </a:r>
          </a:p>
          <a:p>
            <a:r>
              <a:rPr lang="en-US" dirty="0"/>
              <a:t>(</a:t>
            </a:r>
            <a:r>
              <a:rPr lang="en-US" dirty="0" err="1"/>
              <a:t>Ans</a:t>
            </a:r>
            <a:r>
              <a:rPr lang="en-US" dirty="0"/>
              <a:t>: 1.0 kJ)</a:t>
            </a:r>
          </a:p>
        </p:txBody>
      </p:sp>
      <p:sp>
        <p:nvSpPr>
          <p:cNvPr id="11" name="Rectangle 10"/>
          <p:cNvSpPr/>
          <p:nvPr/>
        </p:nvSpPr>
        <p:spPr>
          <a:xfrm>
            <a:off x="152400" y="3810000"/>
            <a:ext cx="6248400" cy="1754326"/>
          </a:xfrm>
          <a:prstGeom prst="rect">
            <a:avLst/>
          </a:prstGeom>
        </p:spPr>
        <p:txBody>
          <a:bodyPr wrap="square">
            <a:spAutoFit/>
          </a:bodyPr>
          <a:lstStyle/>
          <a:p>
            <a:r>
              <a:rPr lang="en-US" b="1" dirty="0"/>
              <a:t>Q16.</a:t>
            </a:r>
            <a:r>
              <a:rPr lang="en-US" dirty="0"/>
              <a:t> </a:t>
            </a:r>
          </a:p>
          <a:p>
            <a:r>
              <a:rPr lang="en-US" dirty="0"/>
              <a:t>Two moles of an ideal monatomic gas are compressed adiabatically from A to B and then further compressed isothermally from B to C as shown in the figure 1. Calculate the net heat transfer in the process from A to C. </a:t>
            </a:r>
          </a:p>
          <a:p>
            <a:r>
              <a:rPr lang="en-US" dirty="0"/>
              <a:t>(</a:t>
            </a:r>
            <a:r>
              <a:rPr lang="en-US" dirty="0" err="1"/>
              <a:t>Ans</a:t>
            </a:r>
            <a:r>
              <a:rPr lang="en-US" dirty="0"/>
              <a:t>: -6.7 kJ)</a:t>
            </a:r>
          </a:p>
        </p:txBody>
      </p:sp>
      <p:pic>
        <p:nvPicPr>
          <p:cNvPr id="58370" name="Picture 2"/>
          <p:cNvPicPr>
            <a:picLocks noChangeAspect="1" noChangeArrowheads="1"/>
          </p:cNvPicPr>
          <p:nvPr/>
        </p:nvPicPr>
        <p:blipFill>
          <a:blip r:embed="rId2" cstate="print"/>
          <a:srcRect/>
          <a:stretch>
            <a:fillRect/>
          </a:stretch>
        </p:blipFill>
        <p:spPr bwMode="auto">
          <a:xfrm>
            <a:off x="6477000" y="3886200"/>
            <a:ext cx="2133600" cy="2511426"/>
          </a:xfrm>
          <a:prstGeom prst="rect">
            <a:avLst/>
          </a:prstGeom>
          <a:noFill/>
          <a:ln w="9525">
            <a:noFill/>
            <a:miter lim="800000"/>
            <a:headEnd/>
            <a:tailEnd/>
          </a:ln>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T-61-Ch19</a:t>
            </a:r>
          </a:p>
        </p:txBody>
      </p:sp>
      <p:sp>
        <p:nvSpPr>
          <p:cNvPr id="40963"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4"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5"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6"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7"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8"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69"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0970" name="Rectangle 5"/>
          <p:cNvSpPr>
            <a:spLocks noChangeArrowheads="1"/>
          </p:cNvSpPr>
          <p:nvPr/>
        </p:nvSpPr>
        <p:spPr bwMode="auto">
          <a:xfrm>
            <a:off x="152400" y="685800"/>
            <a:ext cx="8915400" cy="2585323"/>
          </a:xfrm>
          <a:prstGeom prst="rect">
            <a:avLst/>
          </a:prstGeom>
          <a:noFill/>
          <a:ln w="9525">
            <a:noFill/>
            <a:miter lim="800000"/>
            <a:headEnd/>
            <a:tailEnd/>
          </a:ln>
        </p:spPr>
        <p:txBody>
          <a:bodyPr anchor="ctr">
            <a:spAutoFit/>
          </a:bodyPr>
          <a:lstStyle/>
          <a:p>
            <a:r>
              <a:rPr lang="fr-FR" b="1" dirty="0"/>
              <a:t>Q14.</a:t>
            </a:r>
            <a:r>
              <a:rPr lang="fr-FR" dirty="0"/>
              <a:t> </a:t>
            </a:r>
          </a:p>
          <a:p>
            <a:r>
              <a:rPr lang="en-US" dirty="0"/>
              <a:t>One mole of a diatomic ideal gas is initially at a temperature of 127 </a:t>
            </a:r>
            <a:r>
              <a:rPr lang="en-US" baseline="30000" dirty="0" err="1"/>
              <a:t>o</a:t>
            </a:r>
            <a:r>
              <a:rPr lang="en-US" dirty="0" err="1"/>
              <a:t>C</a:t>
            </a:r>
            <a:r>
              <a:rPr lang="en-US" dirty="0"/>
              <a:t> and has a volume of 0.090 m</a:t>
            </a:r>
            <a:r>
              <a:rPr lang="en-US" baseline="30000" dirty="0"/>
              <a:t>3</a:t>
            </a:r>
            <a:r>
              <a:rPr lang="en-US" dirty="0"/>
              <a:t>. The gas is compressed adiabatically to a volume of 0.045 m</a:t>
            </a:r>
            <a:r>
              <a:rPr lang="en-US" baseline="30000" dirty="0"/>
              <a:t>3</a:t>
            </a:r>
            <a:r>
              <a:rPr lang="en-US" dirty="0"/>
              <a:t>. What is the final temperature? (</a:t>
            </a:r>
            <a:r>
              <a:rPr lang="en-US" dirty="0" err="1"/>
              <a:t>Ans</a:t>
            </a:r>
            <a:r>
              <a:rPr lang="en-US" dirty="0"/>
              <a:t>: 528 K)</a:t>
            </a:r>
          </a:p>
          <a:p>
            <a:endParaRPr lang="en-US" dirty="0"/>
          </a:p>
          <a:p>
            <a:r>
              <a:rPr lang="en-US" b="1" dirty="0"/>
              <a:t>Q15. </a:t>
            </a:r>
          </a:p>
          <a:p>
            <a:r>
              <a:rPr lang="en-US" dirty="0"/>
              <a:t>6 moles of an ideal gas are kept at a constant temperature of 60 .0 </a:t>
            </a:r>
            <a:r>
              <a:rPr lang="en-US" baseline="30000" dirty="0" err="1"/>
              <a:t>o</a:t>
            </a:r>
            <a:r>
              <a:rPr lang="en-US" dirty="0" err="1"/>
              <a:t>C</a:t>
            </a:r>
            <a:r>
              <a:rPr lang="en-US" dirty="0"/>
              <a:t> while the pressure of the gas is increased from 1.00 </a:t>
            </a:r>
            <a:r>
              <a:rPr lang="en-US" dirty="0" err="1"/>
              <a:t>atm</a:t>
            </a:r>
            <a:r>
              <a:rPr lang="en-US" dirty="0"/>
              <a:t> to 4.00 atm. Find the heat involved during this process. (</a:t>
            </a:r>
            <a:r>
              <a:rPr lang="en-US" dirty="0" err="1"/>
              <a:t>Ans</a:t>
            </a:r>
            <a:r>
              <a:rPr lang="en-US" dirty="0"/>
              <a:t>: -23 kJ)</a:t>
            </a:r>
          </a:p>
        </p:txBody>
      </p:sp>
      <p:sp>
        <p:nvSpPr>
          <p:cNvPr id="11" name="Rectangle 10"/>
          <p:cNvSpPr/>
          <p:nvPr/>
        </p:nvSpPr>
        <p:spPr>
          <a:xfrm>
            <a:off x="228600" y="3531275"/>
            <a:ext cx="4572000" cy="2031325"/>
          </a:xfrm>
          <a:prstGeom prst="rect">
            <a:avLst/>
          </a:prstGeom>
        </p:spPr>
        <p:txBody>
          <a:bodyPr>
            <a:spAutoFit/>
          </a:bodyPr>
          <a:lstStyle/>
          <a:p>
            <a:r>
              <a:rPr lang="en-US" b="1" dirty="0"/>
              <a:t>Q16</a:t>
            </a:r>
            <a:r>
              <a:rPr lang="en-US" dirty="0"/>
              <a:t>. </a:t>
            </a:r>
          </a:p>
          <a:p>
            <a:r>
              <a:rPr lang="en-US" dirty="0"/>
              <a:t>A sample of one mole of an ideal gas is taken through the cyclic process ABCA as shown in the Figure 1. What is the net energy added to the gas as heat during the cycle? </a:t>
            </a:r>
          </a:p>
          <a:p>
            <a:r>
              <a:rPr lang="fr-FR" dirty="0"/>
              <a:t>(Ans: 12 kJ)</a:t>
            </a:r>
            <a:endParaRPr lang="en-US" dirty="0"/>
          </a:p>
        </p:txBody>
      </p:sp>
      <p:pic>
        <p:nvPicPr>
          <p:cNvPr id="57346" name="Picture 2"/>
          <p:cNvPicPr>
            <a:picLocks noChangeAspect="1" noChangeArrowheads="1"/>
          </p:cNvPicPr>
          <p:nvPr/>
        </p:nvPicPr>
        <p:blipFill>
          <a:blip r:embed="rId2" cstate="print"/>
          <a:srcRect/>
          <a:stretch>
            <a:fillRect/>
          </a:stretch>
        </p:blipFill>
        <p:spPr bwMode="auto">
          <a:xfrm>
            <a:off x="5638800" y="3810000"/>
            <a:ext cx="1981200" cy="1715911"/>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T-52-Ch19</a:t>
            </a:r>
          </a:p>
        </p:txBody>
      </p:sp>
      <p:sp>
        <p:nvSpPr>
          <p:cNvPr id="41987"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8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8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0"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1"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2"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3"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1994" name="Rectangle 5"/>
          <p:cNvSpPr>
            <a:spLocks noChangeArrowheads="1"/>
          </p:cNvSpPr>
          <p:nvPr/>
        </p:nvSpPr>
        <p:spPr bwMode="auto">
          <a:xfrm>
            <a:off x="152400" y="685800"/>
            <a:ext cx="8915400" cy="4524315"/>
          </a:xfrm>
          <a:prstGeom prst="rect">
            <a:avLst/>
          </a:prstGeom>
          <a:noFill/>
          <a:ln w="9525">
            <a:noFill/>
            <a:miter lim="800000"/>
            <a:headEnd/>
            <a:tailEnd/>
          </a:ln>
        </p:spPr>
        <p:txBody>
          <a:bodyPr anchor="ctr">
            <a:spAutoFit/>
          </a:bodyPr>
          <a:lstStyle/>
          <a:p>
            <a:r>
              <a:rPr lang="en-US" b="1" dirty="0"/>
              <a:t>Q#2. </a:t>
            </a:r>
            <a:r>
              <a:rPr lang="en-US" dirty="0"/>
              <a:t>	</a:t>
            </a:r>
          </a:p>
          <a:p>
            <a:r>
              <a:rPr lang="en-US" dirty="0"/>
              <a:t>One mole of an ideal gas is cooled at constant pressure process from 100 </a:t>
            </a:r>
            <a:r>
              <a:rPr lang="en-US" baseline="30000" dirty="0" err="1"/>
              <a:t>o</a:t>
            </a:r>
            <a:r>
              <a:rPr lang="en-US" dirty="0" err="1"/>
              <a:t>C</a:t>
            </a:r>
            <a:r>
              <a:rPr lang="en-US" dirty="0"/>
              <a:t> to 40 </a:t>
            </a:r>
            <a:r>
              <a:rPr lang="en-US" baseline="30000" dirty="0" err="1"/>
              <a:t>o</a:t>
            </a:r>
            <a:r>
              <a:rPr lang="en-US" dirty="0" err="1"/>
              <a:t>C.</a:t>
            </a:r>
            <a:r>
              <a:rPr lang="en-US" dirty="0"/>
              <a:t> Calculate the work done during the process. </a:t>
            </a:r>
          </a:p>
          <a:p>
            <a:r>
              <a:rPr lang="en-US" dirty="0"/>
              <a:t>(</a:t>
            </a:r>
            <a:r>
              <a:rPr lang="en-US" dirty="0" err="1"/>
              <a:t>Ans</a:t>
            </a:r>
            <a:r>
              <a:rPr lang="en-US" dirty="0"/>
              <a:t>: –500 J) </a:t>
            </a:r>
          </a:p>
          <a:p>
            <a:endParaRPr lang="en-US" dirty="0"/>
          </a:p>
          <a:p>
            <a:r>
              <a:rPr lang="en-US" b="1" dirty="0"/>
              <a:t>Q#10. </a:t>
            </a:r>
            <a:r>
              <a:rPr lang="en-US" dirty="0"/>
              <a:t>	</a:t>
            </a:r>
          </a:p>
          <a:p>
            <a:r>
              <a:rPr lang="en-US" dirty="0"/>
              <a:t>A sample of argon gas ( </a:t>
            </a:r>
            <a:r>
              <a:rPr lang="en-US" dirty="0" err="1"/>
              <a:t>M</a:t>
            </a:r>
            <a:r>
              <a:rPr lang="en-US" baseline="-25000" dirty="0" err="1"/>
              <a:t>Ar</a:t>
            </a:r>
            <a:r>
              <a:rPr lang="en-US" baseline="-25000" dirty="0"/>
              <a:t> </a:t>
            </a:r>
            <a:r>
              <a:rPr lang="en-US" dirty="0"/>
              <a:t>= 40 g/mole) is at four times the absolute temperature of hydrogen gas (M</a:t>
            </a:r>
            <a:r>
              <a:rPr lang="en-US" baseline="-25000" dirty="0"/>
              <a:t>H </a:t>
            </a:r>
            <a:r>
              <a:rPr lang="en-US" dirty="0"/>
              <a:t>= 2 g/mole). The ratio of the </a:t>
            </a:r>
            <a:r>
              <a:rPr lang="en-US" dirty="0" err="1"/>
              <a:t>rms</a:t>
            </a:r>
            <a:r>
              <a:rPr lang="en-US" dirty="0"/>
              <a:t> speed of the argon atoms to that of hydrogen molecules is:  </a:t>
            </a:r>
          </a:p>
          <a:p>
            <a:r>
              <a:rPr lang="en-US" dirty="0"/>
              <a:t>(</a:t>
            </a:r>
            <a:r>
              <a:rPr lang="en-US" dirty="0" err="1"/>
              <a:t>Ans</a:t>
            </a:r>
            <a:r>
              <a:rPr lang="en-US" dirty="0"/>
              <a:t>: 0.45 )</a:t>
            </a:r>
          </a:p>
          <a:p>
            <a:endParaRPr lang="en-US" dirty="0"/>
          </a:p>
          <a:p>
            <a:r>
              <a:rPr lang="en-US" b="1" dirty="0"/>
              <a:t>Q#20. </a:t>
            </a:r>
            <a:r>
              <a:rPr lang="en-US" dirty="0"/>
              <a:t> </a:t>
            </a:r>
          </a:p>
          <a:p>
            <a:r>
              <a:rPr lang="en-US" dirty="0"/>
              <a:t>A monatomic ideal gas is compressed adiabatically from an initial pressure of 1 </a:t>
            </a:r>
            <a:r>
              <a:rPr lang="en-US" dirty="0" err="1"/>
              <a:t>atm</a:t>
            </a:r>
            <a:r>
              <a:rPr lang="en-US" dirty="0"/>
              <a:t> and volume of 800 cm</a:t>
            </a:r>
            <a:r>
              <a:rPr lang="en-US" baseline="30000" dirty="0"/>
              <a:t>3 </a:t>
            </a:r>
            <a:r>
              <a:rPr lang="en-US" dirty="0"/>
              <a:t>to a volume of 400 cm</a:t>
            </a:r>
            <a:r>
              <a:rPr lang="en-US" baseline="30000" dirty="0"/>
              <a:t>3</a:t>
            </a:r>
            <a:r>
              <a:rPr lang="en-US" dirty="0"/>
              <a:t>. If the initial temperature of the gas is 20 </a:t>
            </a:r>
            <a:r>
              <a:rPr lang="en-US" baseline="30000" dirty="0" err="1"/>
              <a:t>o</a:t>
            </a:r>
            <a:r>
              <a:rPr lang="en-US" dirty="0" err="1"/>
              <a:t>C</a:t>
            </a:r>
            <a:r>
              <a:rPr lang="en-US" dirty="0"/>
              <a:t>, what is the final temperature of the gas? (Take γ=1.67) </a:t>
            </a:r>
          </a:p>
          <a:p>
            <a:r>
              <a:rPr lang="en-US" dirty="0"/>
              <a:t>(</a:t>
            </a:r>
            <a:r>
              <a:rPr lang="en-US" dirty="0" err="1"/>
              <a:t>Ans</a:t>
            </a:r>
            <a:r>
              <a:rPr lang="en-US" dirty="0"/>
              <a:t>: 466 K.)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
          <p:cNvSpPr txBox="1">
            <a:spLocks noChangeArrowheads="1"/>
          </p:cNvSpPr>
          <p:nvPr/>
        </p:nvSpPr>
        <p:spPr bwMode="auto">
          <a:xfrm>
            <a:off x="2667000" y="0"/>
            <a:ext cx="2331087" cy="707886"/>
          </a:xfrm>
          <a:prstGeom prst="rect">
            <a:avLst/>
          </a:prstGeom>
          <a:noFill/>
          <a:ln w="9525">
            <a:noFill/>
            <a:miter lim="800000"/>
            <a:headEnd/>
            <a:tailEnd/>
          </a:ln>
        </p:spPr>
        <p:txBody>
          <a:bodyPr wrap="none">
            <a:spAutoFit/>
          </a:bodyPr>
          <a:lstStyle/>
          <a:p>
            <a:pPr algn="ctr"/>
            <a:r>
              <a:rPr lang="en-US" sz="4000" dirty="0">
                <a:latin typeface="Calibri" pitchFamily="34" charset="0"/>
              </a:rPr>
              <a:t>T-51-Ch19</a:t>
            </a:r>
          </a:p>
        </p:txBody>
      </p:sp>
      <p:sp>
        <p:nvSpPr>
          <p:cNvPr id="43011" name="Rectangle 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3"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4"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5"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6"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7"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43018" name="Rectangle 5"/>
          <p:cNvSpPr>
            <a:spLocks noChangeArrowheads="1"/>
          </p:cNvSpPr>
          <p:nvPr/>
        </p:nvSpPr>
        <p:spPr bwMode="auto">
          <a:xfrm>
            <a:off x="152400" y="685800"/>
            <a:ext cx="8915400" cy="1200329"/>
          </a:xfrm>
          <a:prstGeom prst="rect">
            <a:avLst/>
          </a:prstGeom>
          <a:noFill/>
          <a:ln w="9525">
            <a:noFill/>
            <a:miter lim="800000"/>
            <a:headEnd/>
            <a:tailEnd/>
          </a:ln>
        </p:spPr>
        <p:txBody>
          <a:bodyPr anchor="ctr">
            <a:spAutoFit/>
          </a:bodyPr>
          <a:lstStyle/>
          <a:p>
            <a:r>
              <a:rPr lang="en-US" b="1" dirty="0"/>
              <a:t>Q#13. </a:t>
            </a:r>
            <a:r>
              <a:rPr lang="en-US" dirty="0"/>
              <a:t>	</a:t>
            </a:r>
          </a:p>
          <a:p>
            <a:r>
              <a:rPr lang="en-US" dirty="0"/>
              <a:t>A sample of an ideal gas is compressed by a piston from 10 m</a:t>
            </a:r>
            <a:r>
              <a:rPr lang="en-US" baseline="30000" dirty="0"/>
              <a:t>3 </a:t>
            </a:r>
            <a:r>
              <a:rPr lang="en-US" dirty="0"/>
              <a:t>to 5 m</a:t>
            </a:r>
            <a:r>
              <a:rPr lang="en-US" baseline="30000" dirty="0"/>
              <a:t>3 </a:t>
            </a:r>
            <a:r>
              <a:rPr lang="en-US" dirty="0"/>
              <a:t>and simultaneously cooled from 540 K to 270 K. As a result there is: </a:t>
            </a:r>
          </a:p>
          <a:p>
            <a:r>
              <a:rPr lang="en-US" dirty="0"/>
              <a:t>(</a:t>
            </a:r>
            <a:r>
              <a:rPr lang="en-US" dirty="0" err="1"/>
              <a:t>Ans</a:t>
            </a:r>
            <a:r>
              <a:rPr lang="en-US" dirty="0"/>
              <a:t>: No change in pressure.  </a:t>
            </a:r>
          </a:p>
        </p:txBody>
      </p:sp>
      <p:sp>
        <p:nvSpPr>
          <p:cNvPr id="11" name="Rectangle 10"/>
          <p:cNvSpPr/>
          <p:nvPr/>
        </p:nvSpPr>
        <p:spPr>
          <a:xfrm>
            <a:off x="152400" y="1981200"/>
            <a:ext cx="6324600" cy="1754326"/>
          </a:xfrm>
          <a:prstGeom prst="rect">
            <a:avLst/>
          </a:prstGeom>
        </p:spPr>
        <p:txBody>
          <a:bodyPr wrap="square">
            <a:spAutoFit/>
          </a:bodyPr>
          <a:lstStyle/>
          <a:p>
            <a:r>
              <a:rPr lang="en-US" b="1" dirty="0"/>
              <a:t>Q#14. </a:t>
            </a:r>
            <a:r>
              <a:rPr lang="en-US" dirty="0"/>
              <a:t>	</a:t>
            </a:r>
          </a:p>
          <a:p>
            <a:r>
              <a:rPr lang="en-US" dirty="0"/>
              <a:t>An ideal gas expands at constant pressure of 120 </a:t>
            </a:r>
            <a:r>
              <a:rPr lang="en-US" dirty="0" err="1"/>
              <a:t>kPa</a:t>
            </a:r>
            <a:r>
              <a:rPr lang="en-US" dirty="0"/>
              <a:t> from (a) to (b) as shown in the Figure 1. It is then compressed isothermally to point (c) where the volume is </a:t>
            </a:r>
            <a:r>
              <a:rPr lang="en-US" dirty="0" err="1"/>
              <a:t>is</a:t>
            </a:r>
            <a:r>
              <a:rPr lang="en-US" dirty="0"/>
              <a:t> 40 L. Find the net work done during these two processes </a:t>
            </a:r>
          </a:p>
          <a:p>
            <a:r>
              <a:rPr lang="en-US" dirty="0"/>
              <a:t>( </a:t>
            </a:r>
            <a:r>
              <a:rPr lang="en-US" dirty="0" err="1"/>
              <a:t>Ans</a:t>
            </a:r>
            <a:r>
              <a:rPr lang="en-US" dirty="0"/>
              <a:t>: 1060 J )</a:t>
            </a:r>
          </a:p>
        </p:txBody>
      </p:sp>
      <p:sp>
        <p:nvSpPr>
          <p:cNvPr id="12" name="Rectangle 11"/>
          <p:cNvSpPr/>
          <p:nvPr/>
        </p:nvSpPr>
        <p:spPr>
          <a:xfrm>
            <a:off x="152400" y="4993478"/>
            <a:ext cx="5410200" cy="1477328"/>
          </a:xfrm>
          <a:prstGeom prst="rect">
            <a:avLst/>
          </a:prstGeom>
        </p:spPr>
        <p:txBody>
          <a:bodyPr wrap="square">
            <a:spAutoFit/>
          </a:bodyPr>
          <a:lstStyle/>
          <a:p>
            <a:r>
              <a:rPr lang="en-US" b="1" dirty="0"/>
              <a:t>Q#16.</a:t>
            </a:r>
            <a:r>
              <a:rPr lang="en-US" dirty="0"/>
              <a:t> </a:t>
            </a:r>
          </a:p>
          <a:p>
            <a:r>
              <a:rPr lang="en-US" dirty="0"/>
              <a:t>In the Figure 2 below, paths 1 and 3 are isotherms and paths 2 and 4 are adiabatic. Which path results in the highest heat transferred to the gas?  </a:t>
            </a:r>
          </a:p>
          <a:p>
            <a:r>
              <a:rPr lang="en-US" dirty="0"/>
              <a:t>(</a:t>
            </a:r>
            <a:r>
              <a:rPr lang="en-US" dirty="0" err="1"/>
              <a:t>Ans</a:t>
            </a:r>
            <a:r>
              <a:rPr lang="en-US" dirty="0"/>
              <a:t>: Path 1)</a:t>
            </a:r>
          </a:p>
        </p:txBody>
      </p:sp>
      <p:sp>
        <p:nvSpPr>
          <p:cNvPr id="13" name="Rectangle 12"/>
          <p:cNvSpPr/>
          <p:nvPr/>
        </p:nvSpPr>
        <p:spPr>
          <a:xfrm>
            <a:off x="152400" y="3828871"/>
            <a:ext cx="8382000" cy="1200329"/>
          </a:xfrm>
          <a:prstGeom prst="rect">
            <a:avLst/>
          </a:prstGeom>
        </p:spPr>
        <p:txBody>
          <a:bodyPr wrap="square">
            <a:spAutoFit/>
          </a:bodyPr>
          <a:lstStyle/>
          <a:p>
            <a:r>
              <a:rPr lang="en-US" b="1" dirty="0"/>
              <a:t>Q#15.</a:t>
            </a:r>
            <a:r>
              <a:rPr lang="en-US" dirty="0"/>
              <a:t> </a:t>
            </a:r>
          </a:p>
          <a:p>
            <a:r>
              <a:rPr lang="en-US" dirty="0"/>
              <a:t>Two moles of ideal gas are at 20 </a:t>
            </a:r>
            <a:r>
              <a:rPr lang="en-US" baseline="30000" dirty="0" err="1"/>
              <a:t>o</a:t>
            </a:r>
            <a:r>
              <a:rPr lang="en-US" dirty="0" err="1"/>
              <a:t>C</a:t>
            </a:r>
            <a:r>
              <a:rPr lang="en-US" dirty="0"/>
              <a:t> and a pressure of 200 </a:t>
            </a:r>
            <a:r>
              <a:rPr lang="en-US" dirty="0" err="1"/>
              <a:t>kPa</a:t>
            </a:r>
            <a:r>
              <a:rPr lang="en-US" dirty="0"/>
              <a:t>. If the gas is heated to 40 </a:t>
            </a:r>
            <a:r>
              <a:rPr lang="en-US" baseline="30000" dirty="0" err="1"/>
              <a:t>o</a:t>
            </a:r>
            <a:r>
              <a:rPr lang="en-US" dirty="0" err="1"/>
              <a:t>C</a:t>
            </a:r>
            <a:r>
              <a:rPr lang="en-US" dirty="0"/>
              <a:t>, and its pressure is reduced by 30%, what is the new volume? </a:t>
            </a:r>
          </a:p>
          <a:p>
            <a:r>
              <a:rPr lang="en-US" dirty="0"/>
              <a:t>(</a:t>
            </a:r>
            <a:r>
              <a:rPr lang="en-US" dirty="0" err="1"/>
              <a:t>Ans</a:t>
            </a:r>
            <a:r>
              <a:rPr lang="en-US" dirty="0"/>
              <a:t>: 37 L) </a:t>
            </a:r>
          </a:p>
        </p:txBody>
      </p:sp>
      <p:pic>
        <p:nvPicPr>
          <p:cNvPr id="56322" name="Picture 2"/>
          <p:cNvPicPr>
            <a:picLocks noChangeAspect="1" noChangeArrowheads="1"/>
          </p:cNvPicPr>
          <p:nvPr/>
        </p:nvPicPr>
        <p:blipFill>
          <a:blip r:embed="rId2" cstate="print"/>
          <a:srcRect/>
          <a:stretch>
            <a:fillRect/>
          </a:stretch>
        </p:blipFill>
        <p:spPr bwMode="auto">
          <a:xfrm>
            <a:off x="6248400" y="4727575"/>
            <a:ext cx="2057400" cy="2040255"/>
          </a:xfrm>
          <a:prstGeom prst="rect">
            <a:avLst/>
          </a:prstGeom>
          <a:noFill/>
          <a:ln w="9525">
            <a:noFill/>
            <a:miter lim="800000"/>
            <a:headEnd/>
            <a:tailEnd/>
          </a:ln>
        </p:spPr>
      </p:pic>
      <p:pic>
        <p:nvPicPr>
          <p:cNvPr id="56323" name="Picture 3"/>
          <p:cNvPicPr>
            <a:picLocks noChangeAspect="1" noChangeArrowheads="1"/>
          </p:cNvPicPr>
          <p:nvPr/>
        </p:nvPicPr>
        <p:blipFill>
          <a:blip r:embed="rId3" cstate="print"/>
          <a:srcRect/>
          <a:stretch>
            <a:fillRect/>
          </a:stretch>
        </p:blipFill>
        <p:spPr bwMode="auto">
          <a:xfrm>
            <a:off x="6705600" y="2151975"/>
            <a:ext cx="1828800" cy="171551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10"/>
          <p:cNvGrpSpPr>
            <a:grpSpLocks/>
          </p:cNvGrpSpPr>
          <p:nvPr/>
        </p:nvGrpSpPr>
        <p:grpSpPr bwMode="auto">
          <a:xfrm>
            <a:off x="6705600" y="990600"/>
            <a:ext cx="2286000" cy="2514600"/>
            <a:chOff x="5257800" y="1905000"/>
            <a:chExt cx="2286000" cy="2514600"/>
          </a:xfrm>
        </p:grpSpPr>
        <p:sp>
          <p:nvSpPr>
            <p:cNvPr id="5" name="Rectangle 4"/>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4" name="Group 9"/>
          <p:cNvGrpSpPr>
            <a:grpSpLocks/>
          </p:cNvGrpSpPr>
          <p:nvPr/>
        </p:nvGrpSpPr>
        <p:grpSpPr bwMode="auto">
          <a:xfrm>
            <a:off x="7010400" y="1143000"/>
            <a:ext cx="1676400" cy="838200"/>
            <a:chOff x="5562600" y="2057400"/>
            <a:chExt cx="1676400" cy="838200"/>
          </a:xfrm>
        </p:grpSpPr>
        <p:sp>
          <p:nvSpPr>
            <p:cNvPr id="8" name="Rectangle 7"/>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12" name="Oval 11"/>
          <p:cNvSpPr/>
          <p:nvPr/>
        </p:nvSpPr>
        <p:spPr>
          <a:xfrm>
            <a:off x="7543800"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Oval 12"/>
          <p:cNvSpPr/>
          <p:nvPr/>
        </p:nvSpPr>
        <p:spPr>
          <a:xfrm>
            <a:off x="7467600"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75438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74676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Oval 15"/>
          <p:cNvSpPr/>
          <p:nvPr/>
        </p:nvSpPr>
        <p:spPr>
          <a:xfrm>
            <a:off x="82296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81534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8" name="Oval 17"/>
          <p:cNvSpPr/>
          <p:nvPr/>
        </p:nvSpPr>
        <p:spPr>
          <a:xfrm>
            <a:off x="8229600"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9" name="Oval 18"/>
          <p:cNvSpPr/>
          <p:nvPr/>
        </p:nvSpPr>
        <p:spPr>
          <a:xfrm>
            <a:off x="8153400" y="2971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Rectangle 19"/>
          <p:cNvSpPr/>
          <p:nvPr/>
        </p:nvSpPr>
        <p:spPr>
          <a:xfrm>
            <a:off x="6705600" y="3200400"/>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Oval 28"/>
          <p:cNvSpPr/>
          <p:nvPr/>
        </p:nvSpPr>
        <p:spPr>
          <a:xfrm>
            <a:off x="7543800"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Oval 29"/>
          <p:cNvSpPr/>
          <p:nvPr/>
        </p:nvSpPr>
        <p:spPr>
          <a:xfrm>
            <a:off x="7467600"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Oval 30"/>
          <p:cNvSpPr/>
          <p:nvPr/>
        </p:nvSpPr>
        <p:spPr>
          <a:xfrm>
            <a:off x="75438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Oval 31"/>
          <p:cNvSpPr/>
          <p:nvPr/>
        </p:nvSpPr>
        <p:spPr>
          <a:xfrm>
            <a:off x="74676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3" name="Oval 32"/>
          <p:cNvSpPr/>
          <p:nvPr/>
        </p:nvSpPr>
        <p:spPr>
          <a:xfrm>
            <a:off x="8229600"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4" name="Oval 33"/>
          <p:cNvSpPr/>
          <p:nvPr/>
        </p:nvSpPr>
        <p:spPr>
          <a:xfrm>
            <a:off x="8153400"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Oval 34"/>
          <p:cNvSpPr/>
          <p:nvPr/>
        </p:nvSpPr>
        <p:spPr>
          <a:xfrm>
            <a:off x="8229600"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6" name="Oval 35"/>
          <p:cNvSpPr/>
          <p:nvPr/>
        </p:nvSpPr>
        <p:spPr>
          <a:xfrm>
            <a:off x="8153400" y="2971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7" name="Oval 36"/>
          <p:cNvSpPr/>
          <p:nvPr/>
        </p:nvSpPr>
        <p:spPr>
          <a:xfrm>
            <a:off x="7543800" y="1981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Oval 37"/>
          <p:cNvSpPr/>
          <p:nvPr/>
        </p:nvSpPr>
        <p:spPr>
          <a:xfrm>
            <a:off x="7467600" y="2438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Oval 38"/>
          <p:cNvSpPr/>
          <p:nvPr/>
        </p:nvSpPr>
        <p:spPr>
          <a:xfrm>
            <a:off x="7543800" y="2133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Oval 39"/>
          <p:cNvSpPr/>
          <p:nvPr/>
        </p:nvSpPr>
        <p:spPr>
          <a:xfrm>
            <a:off x="7467600" y="2590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1" name="Oval 40"/>
          <p:cNvSpPr/>
          <p:nvPr/>
        </p:nvSpPr>
        <p:spPr>
          <a:xfrm>
            <a:off x="8229600" y="2133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2" name="Oval 41"/>
          <p:cNvSpPr/>
          <p:nvPr/>
        </p:nvSpPr>
        <p:spPr>
          <a:xfrm>
            <a:off x="8153400" y="2590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3" name="Oval 42"/>
          <p:cNvSpPr/>
          <p:nvPr/>
        </p:nvSpPr>
        <p:spPr>
          <a:xfrm>
            <a:off x="8229600" y="2286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Oval 43"/>
          <p:cNvSpPr/>
          <p:nvPr/>
        </p:nvSpPr>
        <p:spPr>
          <a:xfrm>
            <a:off x="8153400" y="2743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 name="Rectangle 50"/>
          <p:cNvSpPr/>
          <p:nvPr/>
        </p:nvSpPr>
        <p:spPr>
          <a:xfrm>
            <a:off x="7239000" y="1143000"/>
            <a:ext cx="3048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3" name="Title 7"/>
          <p:cNvSpPr txBox="1">
            <a:spLocks/>
          </p:cNvSpPr>
          <p:nvPr/>
        </p:nvSpPr>
        <p:spPr>
          <a:xfrm>
            <a:off x="0" y="0"/>
            <a:ext cx="8229600" cy="1020763"/>
          </a:xfrm>
          <a:prstGeom prst="rect">
            <a:avLst/>
          </a:prstGeom>
          <a:ln>
            <a:noFill/>
          </a:ln>
        </p:spPr>
        <p:txBody>
          <a:bodyPr/>
          <a:lstStyle/>
          <a:p>
            <a:pPr algn="ctr" fontAlgn="auto">
              <a:spcBef>
                <a:spcPts val="0"/>
              </a:spcBef>
              <a:spcAft>
                <a:spcPts val="0"/>
              </a:spcAft>
              <a:defRPr/>
            </a:pPr>
            <a:r>
              <a:rPr lang="en-US" sz="3600" b="1" u="sng" dirty="0">
                <a:solidFill>
                  <a:srgbClr val="0000FF"/>
                </a:solidFill>
                <a:latin typeface="Comic Sans MS" pitchFamily="66" charset="0"/>
                <a:ea typeface="+mj-ea"/>
                <a:cs typeface="+mn-cs"/>
              </a:rPr>
              <a:t>Equation of </a:t>
            </a:r>
            <a:r>
              <a:rPr lang="en-US" sz="3600" b="1" u="sng" dirty="0" err="1">
                <a:solidFill>
                  <a:srgbClr val="0000FF"/>
                </a:solidFill>
                <a:latin typeface="Comic Sans MS" pitchFamily="66" charset="0"/>
                <a:ea typeface="+mj-ea"/>
                <a:cs typeface="+mn-cs"/>
              </a:rPr>
              <a:t>STate</a:t>
            </a:r>
            <a:endParaRPr lang="en-US" sz="3600" b="1" u="sng" dirty="0">
              <a:solidFill>
                <a:srgbClr val="00B0F0"/>
              </a:solidFill>
              <a:latin typeface="+mj-lt"/>
              <a:ea typeface="+mj-ea"/>
              <a:cs typeface="+mj-cs"/>
            </a:endParaRPr>
          </a:p>
        </p:txBody>
      </p:sp>
      <p:sp>
        <p:nvSpPr>
          <p:cNvPr id="1071" name="TextBox 55"/>
          <p:cNvSpPr txBox="1">
            <a:spLocks noChangeArrowheads="1"/>
          </p:cNvSpPr>
          <p:nvPr/>
        </p:nvSpPr>
        <p:spPr bwMode="auto">
          <a:xfrm>
            <a:off x="533400" y="838200"/>
            <a:ext cx="5486400" cy="923330"/>
          </a:xfrm>
          <a:prstGeom prst="rect">
            <a:avLst/>
          </a:prstGeom>
          <a:noFill/>
          <a:ln w="9525">
            <a:noFill/>
            <a:miter lim="800000"/>
            <a:headEnd/>
            <a:tailEnd/>
          </a:ln>
        </p:spPr>
        <p:txBody>
          <a:bodyPr wrap="square">
            <a:spAutoFit/>
          </a:bodyPr>
          <a:lstStyle/>
          <a:p>
            <a:r>
              <a:rPr lang="en-US" b="1" dirty="0">
                <a:latin typeface="Comic Sans MS" pitchFamily="66" charset="0"/>
              </a:rPr>
              <a:t>1 mole of any gas at fixed volume(V) and temperature(T) exerts same pressure (P) in the container. The relation is:</a:t>
            </a:r>
          </a:p>
        </p:txBody>
      </p:sp>
      <p:grpSp>
        <p:nvGrpSpPr>
          <p:cNvPr id="24" name="Group 62"/>
          <p:cNvGrpSpPr>
            <a:grpSpLocks/>
          </p:cNvGrpSpPr>
          <p:nvPr/>
        </p:nvGrpSpPr>
        <p:grpSpPr bwMode="auto">
          <a:xfrm>
            <a:off x="647885" y="1981200"/>
            <a:ext cx="4686115" cy="990600"/>
            <a:chOff x="1537665" y="2895556"/>
            <a:chExt cx="4876561" cy="991160"/>
          </a:xfrm>
        </p:grpSpPr>
        <p:graphicFrame>
          <p:nvGraphicFramePr>
            <p:cNvPr id="11" name="Object 2"/>
            <p:cNvGraphicFramePr>
              <a:graphicFrameLocks noChangeAspect="1"/>
            </p:cNvGraphicFramePr>
            <p:nvPr/>
          </p:nvGraphicFramePr>
          <p:xfrm>
            <a:off x="2845869" y="2895556"/>
            <a:ext cx="1704576" cy="464158"/>
          </p:xfrm>
          <a:graphic>
            <a:graphicData uri="http://schemas.openxmlformats.org/presentationml/2006/ole">
              <mc:AlternateContent xmlns:mc="http://schemas.openxmlformats.org/markup-compatibility/2006">
                <mc:Choice xmlns:v="urn:schemas-microsoft-com:vml" Requires="v">
                  <p:oleObj spid="_x0000_s2054" name="Equation" r:id="rId4" imgW="622080" imgH="177480" progId="Equation.3">
                    <p:embed/>
                  </p:oleObj>
                </mc:Choice>
                <mc:Fallback>
                  <p:oleObj name="Equation" r:id="rId4" imgW="622080" imgH="177480" progId="Equation.3">
                    <p:embed/>
                    <p:pic>
                      <p:nvPicPr>
                        <p:cNvPr id="11"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5869" y="2895556"/>
                          <a:ext cx="1704576" cy="4641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73" name="Rectangle 61"/>
            <p:cNvSpPr>
              <a:spLocks noChangeArrowheads="1"/>
            </p:cNvSpPr>
            <p:nvPr/>
          </p:nvSpPr>
          <p:spPr bwMode="auto">
            <a:xfrm>
              <a:off x="1537665" y="3517174"/>
              <a:ext cx="4876561" cy="369542"/>
            </a:xfrm>
            <a:prstGeom prst="rect">
              <a:avLst/>
            </a:prstGeom>
            <a:noFill/>
            <a:ln w="9525">
              <a:noFill/>
              <a:miter lim="800000"/>
              <a:headEnd/>
              <a:tailEnd/>
            </a:ln>
          </p:spPr>
          <p:txBody>
            <a:bodyPr wrap="none">
              <a:spAutoFit/>
            </a:bodyPr>
            <a:lstStyle/>
            <a:p>
              <a:r>
                <a:rPr lang="en-US" b="1" dirty="0">
                  <a:latin typeface="Comic Sans MS" pitchFamily="66" charset="0"/>
                </a:rPr>
                <a:t>R = 8.31J/</a:t>
              </a:r>
              <a:r>
                <a:rPr lang="en-US" b="1" dirty="0" err="1">
                  <a:latin typeface="Comic Sans MS" pitchFamily="66" charset="0"/>
                </a:rPr>
                <a:t>mol.K</a:t>
              </a:r>
              <a:r>
                <a:rPr lang="en-US" b="1" dirty="0">
                  <a:latin typeface="Comic Sans MS" pitchFamily="66" charset="0"/>
                </a:rPr>
                <a:t>, is a molar gas constant</a:t>
              </a:r>
              <a:endParaRPr lang="en-US" dirty="0">
                <a:latin typeface="Calibri" pitchFamily="34" charset="0"/>
              </a:endParaRPr>
            </a:p>
          </p:txBody>
        </p:sp>
      </p:grpSp>
      <p:grpSp>
        <p:nvGrpSpPr>
          <p:cNvPr id="60" name="Group 59"/>
          <p:cNvGrpSpPr/>
          <p:nvPr/>
        </p:nvGrpSpPr>
        <p:grpSpPr>
          <a:xfrm>
            <a:off x="228600" y="4358847"/>
            <a:ext cx="5433758" cy="1599398"/>
            <a:chOff x="228600" y="4358847"/>
            <a:chExt cx="5433758" cy="1599398"/>
          </a:xfrm>
        </p:grpSpPr>
        <p:sp>
          <p:nvSpPr>
            <p:cNvPr id="1070" name="Rectangle 63"/>
            <p:cNvSpPr>
              <a:spLocks noChangeArrowheads="1"/>
            </p:cNvSpPr>
            <p:nvPr/>
          </p:nvSpPr>
          <p:spPr bwMode="auto">
            <a:xfrm>
              <a:off x="228600" y="4358847"/>
              <a:ext cx="5107488" cy="369332"/>
            </a:xfrm>
            <a:prstGeom prst="rect">
              <a:avLst/>
            </a:prstGeom>
            <a:noFill/>
            <a:ln w="9525">
              <a:noFill/>
              <a:miter lim="800000"/>
              <a:headEnd/>
              <a:tailEnd/>
            </a:ln>
          </p:spPr>
          <p:txBody>
            <a:bodyPr wrap="none">
              <a:spAutoFit/>
            </a:bodyPr>
            <a:lstStyle/>
            <a:p>
              <a:r>
                <a:rPr lang="en-US" b="1" dirty="0">
                  <a:latin typeface="Comic Sans MS" pitchFamily="66" charset="0"/>
                </a:rPr>
                <a:t>If there are “N” molecules in the container</a:t>
              </a:r>
              <a:endParaRPr lang="en-US" dirty="0">
                <a:latin typeface="Calibri" pitchFamily="34" charset="0"/>
              </a:endParaRPr>
            </a:p>
          </p:txBody>
        </p:sp>
        <p:graphicFrame>
          <p:nvGraphicFramePr>
            <p:cNvPr id="22" name="Object 4"/>
            <p:cNvGraphicFramePr>
              <a:graphicFrameLocks noChangeAspect="1"/>
            </p:cNvGraphicFramePr>
            <p:nvPr/>
          </p:nvGraphicFramePr>
          <p:xfrm>
            <a:off x="2232025" y="4737100"/>
            <a:ext cx="795338" cy="444500"/>
          </p:xfrm>
          <a:graphic>
            <a:graphicData uri="http://schemas.openxmlformats.org/presentationml/2006/ole">
              <mc:AlternateContent xmlns:mc="http://schemas.openxmlformats.org/markup-compatibility/2006">
                <mc:Choice xmlns:v="urn:schemas-microsoft-com:vml" Requires="v">
                  <p:oleObj spid="_x0000_s2055" name="Equation" r:id="rId6" imgW="431640" imgH="253800" progId="Equation.3">
                    <p:embed/>
                  </p:oleObj>
                </mc:Choice>
                <mc:Fallback>
                  <p:oleObj name="Equation" r:id="rId6" imgW="431640" imgH="253800" progId="Equation.3">
                    <p:embed/>
                    <p:pic>
                      <p:nvPicPr>
                        <p:cNvPr id="22"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2025" y="4737100"/>
                          <a:ext cx="795338" cy="44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 name="Object 5"/>
            <p:cNvGraphicFramePr>
              <a:graphicFrameLocks noChangeAspect="1"/>
            </p:cNvGraphicFramePr>
            <p:nvPr/>
          </p:nvGraphicFramePr>
          <p:xfrm>
            <a:off x="2143102" y="5257800"/>
            <a:ext cx="1285898" cy="311362"/>
          </p:xfrm>
          <a:graphic>
            <a:graphicData uri="http://schemas.openxmlformats.org/presentationml/2006/ole">
              <mc:AlternateContent xmlns:mc="http://schemas.openxmlformats.org/markup-compatibility/2006">
                <mc:Choice xmlns:v="urn:schemas-microsoft-com:vml" Requires="v">
                  <p:oleObj spid="_x0000_s2056" name="Equation" r:id="rId8" imgW="698400" imgH="177480" progId="Equation.3">
                    <p:embed/>
                  </p:oleObj>
                </mc:Choice>
                <mc:Fallback>
                  <p:oleObj name="Equation" r:id="rId8" imgW="698400" imgH="177480" progId="Equation.3">
                    <p:embed/>
                    <p:pic>
                      <p:nvPicPr>
                        <p:cNvPr id="23"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43102" y="5257800"/>
                          <a:ext cx="1285898" cy="311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69" name="Rectangle 69"/>
            <p:cNvSpPr>
              <a:spLocks noChangeArrowheads="1"/>
            </p:cNvSpPr>
            <p:nvPr/>
          </p:nvSpPr>
          <p:spPr bwMode="auto">
            <a:xfrm>
              <a:off x="304801" y="5650468"/>
              <a:ext cx="5357557" cy="307777"/>
            </a:xfrm>
            <a:prstGeom prst="rect">
              <a:avLst/>
            </a:prstGeom>
            <a:noFill/>
            <a:ln w="9525">
              <a:noFill/>
              <a:miter lim="800000"/>
              <a:headEnd/>
              <a:tailEnd/>
            </a:ln>
          </p:spPr>
          <p:txBody>
            <a:bodyPr wrap="none">
              <a:spAutoFit/>
            </a:bodyPr>
            <a:lstStyle/>
            <a:p>
              <a:r>
                <a:rPr lang="en-US" sz="1400" b="1" dirty="0">
                  <a:latin typeface="Comic Sans MS" pitchFamily="66" charset="0"/>
                </a:rPr>
                <a:t>Where, k = R/N</a:t>
              </a:r>
              <a:r>
                <a:rPr lang="en-US" sz="1400" b="1" baseline="-25000" dirty="0">
                  <a:latin typeface="Comic Sans MS" pitchFamily="66" charset="0"/>
                </a:rPr>
                <a:t>A</a:t>
              </a:r>
              <a:r>
                <a:rPr lang="en-US" sz="1400" b="1" dirty="0">
                  <a:latin typeface="Comic Sans MS" pitchFamily="66" charset="0"/>
                </a:rPr>
                <a:t> = 1.38x10</a:t>
              </a:r>
              <a:r>
                <a:rPr lang="en-US" sz="1400" b="1" baseline="30000" dirty="0">
                  <a:latin typeface="Comic Sans MS" pitchFamily="66" charset="0"/>
                </a:rPr>
                <a:t>-23</a:t>
              </a:r>
              <a:r>
                <a:rPr lang="en-US" sz="1400" b="1" dirty="0">
                  <a:latin typeface="Comic Sans MS" pitchFamily="66" charset="0"/>
                </a:rPr>
                <a:t> J/K = Boltzmann constant</a:t>
              </a:r>
              <a:endParaRPr lang="en-US" sz="1400" dirty="0">
                <a:latin typeface="Calibri" pitchFamily="34" charset="0"/>
              </a:endParaRPr>
            </a:p>
          </p:txBody>
        </p:sp>
      </p:grpSp>
      <p:sp>
        <p:nvSpPr>
          <p:cNvPr id="74" name="Rectangle 73"/>
          <p:cNvSpPr>
            <a:spLocks noChangeArrowheads="1"/>
          </p:cNvSpPr>
          <p:nvPr/>
        </p:nvSpPr>
        <p:spPr bwMode="auto">
          <a:xfrm>
            <a:off x="255428" y="6172200"/>
            <a:ext cx="8355172" cy="338554"/>
          </a:xfrm>
          <a:prstGeom prst="rect">
            <a:avLst/>
          </a:prstGeom>
          <a:noFill/>
          <a:ln w="9525">
            <a:noFill/>
            <a:miter lim="800000"/>
            <a:headEnd/>
            <a:tailEnd/>
          </a:ln>
        </p:spPr>
        <p:txBody>
          <a:bodyPr wrap="none">
            <a:spAutoFit/>
          </a:bodyPr>
          <a:lstStyle/>
          <a:p>
            <a:r>
              <a:rPr lang="en-US" sz="1600" b="1" dirty="0">
                <a:solidFill>
                  <a:srgbClr val="0000FF"/>
                </a:solidFill>
                <a:latin typeface="Comic Sans MS" pitchFamily="66" charset="0"/>
              </a:rPr>
              <a:t>Pressure (P), Volume (V) and temperature (T) are called thermodynamic variables</a:t>
            </a:r>
            <a:endParaRPr lang="en-US" sz="1600" dirty="0">
              <a:solidFill>
                <a:srgbClr val="0000FF"/>
              </a:solidFill>
              <a:latin typeface="Calibri" pitchFamily="34" charset="0"/>
            </a:endParaRPr>
          </a:p>
        </p:txBody>
      </p:sp>
      <p:grpSp>
        <p:nvGrpSpPr>
          <p:cNvPr id="59" name="Group 58"/>
          <p:cNvGrpSpPr/>
          <p:nvPr/>
        </p:nvGrpSpPr>
        <p:grpSpPr>
          <a:xfrm>
            <a:off x="1600199" y="3276600"/>
            <a:ext cx="2185412" cy="914400"/>
            <a:chOff x="1600199" y="3276600"/>
            <a:chExt cx="2185412" cy="914400"/>
          </a:xfrm>
        </p:grpSpPr>
        <p:graphicFrame>
          <p:nvGraphicFramePr>
            <p:cNvPr id="2" name="Object 3"/>
            <p:cNvGraphicFramePr>
              <a:graphicFrameLocks noChangeAspect="1"/>
            </p:cNvGraphicFramePr>
            <p:nvPr/>
          </p:nvGraphicFramePr>
          <p:xfrm>
            <a:off x="1600199" y="3733800"/>
            <a:ext cx="1856661" cy="457200"/>
          </p:xfrm>
          <a:graphic>
            <a:graphicData uri="http://schemas.openxmlformats.org/presentationml/2006/ole">
              <mc:AlternateContent xmlns:mc="http://schemas.openxmlformats.org/markup-compatibility/2006">
                <mc:Choice xmlns:v="urn:schemas-microsoft-com:vml" Requires="v">
                  <p:oleObj spid="_x0000_s2057" name="Equation" r:id="rId10" imgW="685800" imgH="177480" progId="Equation.3">
                    <p:embed/>
                  </p:oleObj>
                </mc:Choice>
                <mc:Fallback>
                  <p:oleObj name="Equation" r:id="rId10" imgW="685800" imgH="177480" progId="Equation.3">
                    <p:embed/>
                    <p:pic>
                      <p:nvPicPr>
                        <p:cNvPr id="2" name="Object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600199" y="3733800"/>
                          <a:ext cx="1856661"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7" name="Rectangle 59"/>
            <p:cNvSpPr>
              <a:spLocks noChangeArrowheads="1"/>
            </p:cNvSpPr>
            <p:nvPr/>
          </p:nvSpPr>
          <p:spPr bwMode="auto">
            <a:xfrm>
              <a:off x="1616427" y="3276600"/>
              <a:ext cx="2169184" cy="369332"/>
            </a:xfrm>
            <a:prstGeom prst="rect">
              <a:avLst/>
            </a:prstGeom>
            <a:noFill/>
            <a:ln w="9525">
              <a:noFill/>
              <a:miter lim="800000"/>
              <a:headEnd/>
              <a:tailEnd/>
            </a:ln>
          </p:spPr>
          <p:txBody>
            <a:bodyPr wrap="none">
              <a:spAutoFit/>
            </a:bodyPr>
            <a:lstStyle/>
            <a:p>
              <a:r>
                <a:rPr lang="en-US" b="1" dirty="0">
                  <a:solidFill>
                    <a:srgbClr val="FF0000"/>
                  </a:solidFill>
                  <a:latin typeface="Comic Sans MS" pitchFamily="66" charset="0"/>
                </a:rPr>
                <a:t>For n mole of gas</a:t>
              </a:r>
              <a:endParaRPr lang="en-US" dirty="0">
                <a:solidFill>
                  <a:srgbClr val="FF0000"/>
                </a:solidFill>
                <a:latin typeface="Calibri" pitchFamily="34" charset="0"/>
              </a:endParaRPr>
            </a:p>
          </p:txBody>
        </p:sp>
      </p:grpSp>
      <mc:AlternateContent xmlns:mc="http://schemas.openxmlformats.org/markup-compatibility/2006" xmlns:p14="http://schemas.microsoft.com/office/powerpoint/2010/main">
        <mc:Choice Requires="p14">
          <p:contentPart p14:bwMode="auto" r:id="rId12">
            <p14:nvContentPartPr>
              <p14:cNvPr id="10" name="Ink 9">
                <a:extLst>
                  <a:ext uri="{FF2B5EF4-FFF2-40B4-BE49-F238E27FC236}">
                    <a16:creationId xmlns:a16="http://schemas.microsoft.com/office/drawing/2014/main" id="{940150D3-0557-4907-BFD6-0418CC174D2A}"/>
                  </a:ext>
                </a:extLst>
              </p14:cNvPr>
              <p14:cNvContentPartPr/>
              <p14:nvPr/>
            </p14:nvContentPartPr>
            <p14:xfrm>
              <a:off x="1122836" y="2614198"/>
              <a:ext cx="8640" cy="3960"/>
            </p14:xfrm>
          </p:contentPart>
        </mc:Choice>
        <mc:Fallback xmlns="">
          <p:pic>
            <p:nvPicPr>
              <p:cNvPr id="10" name="Ink 9">
                <a:extLst>
                  <a:ext uri="{FF2B5EF4-FFF2-40B4-BE49-F238E27FC236}">
                    <a16:creationId xmlns:a16="http://schemas.microsoft.com/office/drawing/2014/main" id="{940150D3-0557-4907-BFD6-0418CC174D2A}"/>
                  </a:ext>
                </a:extLst>
              </p:cNvPr>
              <p:cNvPicPr/>
              <p:nvPr/>
            </p:nvPicPr>
            <p:blipFill>
              <a:blip r:embed="rId13"/>
              <a:stretch>
                <a:fillRect/>
              </a:stretch>
            </p:blipFill>
            <p:spPr>
              <a:xfrm>
                <a:off x="1059836" y="2551558"/>
                <a:ext cx="134280" cy="12960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grpId="0" nodeType="clickEffect">
                                  <p:stCondLst>
                                    <p:cond delay="0"/>
                                  </p:stCondLst>
                                  <p:childTnLst>
                                    <p:animMotion origin="layout" path="M 0.00521 -0.00485 L 0.11511 -0.003 L 0.05591 0.13599 L -0.05955 0.08164 L 0.01094 -0.03677 L 0.1165 0.07031 L 0.0066 0.00833 " pathEditMode="relative" ptsTypes="AAAAAAA">
                                      <p:cBhvr>
                                        <p:cTn id="6" dur="3000" fill="hold"/>
                                        <p:tgtEl>
                                          <p:spTgt spid="12"/>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8" dur="3000" fill="hold"/>
                                        <p:tgtEl>
                                          <p:spTgt spid="13"/>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10" dur="3000" fill="hold"/>
                                        <p:tgtEl>
                                          <p:spTgt spid="14"/>
                                        </p:tgtEl>
                                        <p:attrNameLst>
                                          <p:attrName>ppt_x</p:attrName>
                                          <p:attrName>ppt_y</p:attrName>
                                        </p:attrNameLst>
                                      </p:cBhvr>
                                      <p:rCtr x="8" y="62"/>
                                    </p:animMotion>
                                  </p:childTnLst>
                                </p:cTn>
                              </p:par>
                              <p:par>
                                <p:cTn id="1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12" dur="3000" fill="hold"/>
                                        <p:tgtEl>
                                          <p:spTgt spid="15"/>
                                        </p:tgtEl>
                                        <p:attrNameLst>
                                          <p:attrName>ppt_x</p:attrName>
                                          <p:attrName>ppt_y</p:attrName>
                                        </p:attrNameLst>
                                      </p:cBhvr>
                                      <p:rCtr x="28" y="15"/>
                                    </p:animMotion>
                                  </p:childTnLst>
                                </p:cTn>
                              </p:par>
                              <p:par>
                                <p:cTn id="1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14" dur="5000" fill="hold"/>
                                        <p:tgtEl>
                                          <p:spTgt spid="16"/>
                                        </p:tgtEl>
                                        <p:attrNameLst>
                                          <p:attrName>ppt_x</p:attrName>
                                          <p:attrName>ppt_y</p:attrName>
                                        </p:attrNameLst>
                                      </p:cBhvr>
                                      <p:rCtr x="-1" y="62"/>
                                    </p:animMotion>
                                  </p:childTnLst>
                                </p:cTn>
                              </p:par>
                              <p:par>
                                <p:cTn id="1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16" dur="5000" fill="hold"/>
                                        <p:tgtEl>
                                          <p:spTgt spid="17"/>
                                        </p:tgtEl>
                                        <p:attrNameLst>
                                          <p:attrName>ppt_x</p:attrName>
                                          <p:attrName>ppt_y</p:attrName>
                                        </p:attrNameLst>
                                      </p:cBhvr>
                                      <p:rCtr x="29" y="5"/>
                                    </p:animMotion>
                                  </p:childTnLst>
                                </p:cTn>
                              </p:par>
                              <p:par>
                                <p:cTn id="1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18" dur="5000" fill="hold"/>
                                        <p:tgtEl>
                                          <p:spTgt spid="18"/>
                                        </p:tgtEl>
                                        <p:attrNameLst>
                                          <p:attrName>ppt_x</p:attrName>
                                          <p:attrName>ppt_y</p:attrName>
                                        </p:attrNameLst>
                                      </p:cBhvr>
                                      <p:rCtr x="-6" y="62"/>
                                    </p:animMotion>
                                  </p:childTnLst>
                                </p:cTn>
                              </p:par>
                              <p:par>
                                <p:cTn id="1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20" dur="5000" fill="hold"/>
                                        <p:tgtEl>
                                          <p:spTgt spid="19"/>
                                        </p:tgtEl>
                                        <p:attrNameLst>
                                          <p:attrName>ppt_x</p:attrName>
                                          <p:attrName>ppt_y</p:attrName>
                                        </p:attrNameLst>
                                      </p:cBhvr>
                                      <p:rCtr x="31" y="16"/>
                                    </p:animMotion>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wipe(down)">
                                      <p:cBhvr>
                                        <p:cTn id="25" dur="5000"/>
                                        <p:tgtEl>
                                          <p:spTgt spid="20"/>
                                        </p:tgtEl>
                                      </p:cBhvr>
                                    </p:animEffect>
                                  </p:childTnLst>
                                </p:cTn>
                              </p:par>
                            </p:childTnLst>
                          </p:cTn>
                        </p:par>
                        <p:par>
                          <p:cTn id="26" fill="hold">
                            <p:stCondLst>
                              <p:cond delay="5000"/>
                            </p:stCondLst>
                            <p:childTnLst>
                              <p:par>
                                <p:cTn id="27" presetID="1" presetClass="exit" presetSubtype="0" fill="hold" nodeType="afterEffect">
                                  <p:stCondLst>
                                    <p:cond delay="0"/>
                                  </p:stCondLst>
                                  <p:childTnLst>
                                    <p:set>
                                      <p:cBhvr>
                                        <p:cTn id="28" dur="1" fill="hold">
                                          <p:stCondLst>
                                            <p:cond delay="0"/>
                                          </p:stCondLst>
                                        </p:cTn>
                                        <p:tgtEl>
                                          <p:spTgt spid="12"/>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13"/>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4"/>
                                        </p:tgtEl>
                                        <p:attrNameLst>
                                          <p:attrName>style.visibility</p:attrName>
                                        </p:attrNameLst>
                                      </p:cBhvr>
                                      <p:to>
                                        <p:strVal val="hidden"/>
                                      </p:to>
                                    </p:set>
                                  </p:childTnLst>
                                </p:cTn>
                              </p:par>
                              <p:par>
                                <p:cTn id="33" presetID="1" presetClass="exit" presetSubtype="0" fill="hold" nodeType="withEffect">
                                  <p:stCondLst>
                                    <p:cond delay="0"/>
                                  </p:stCondLst>
                                  <p:childTnLst>
                                    <p:set>
                                      <p:cBhvr>
                                        <p:cTn id="34" dur="1" fill="hold">
                                          <p:stCondLst>
                                            <p:cond delay="0"/>
                                          </p:stCondLst>
                                        </p:cTn>
                                        <p:tgtEl>
                                          <p:spTgt spid="15"/>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16"/>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7"/>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8"/>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19"/>
                                        </p:tgtEl>
                                        <p:attrNameLst>
                                          <p:attrName>style.visibility</p:attrName>
                                        </p:attrNameLst>
                                      </p:cBhvr>
                                      <p:to>
                                        <p:strVal val="hidden"/>
                                      </p:to>
                                    </p:set>
                                  </p:childTnLst>
                                </p:cTn>
                              </p:par>
                              <p:par>
                                <p:cTn id="43" presetID="1" presetClass="entr" presetSubtype="0" fill="hold" grpId="1"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31"/>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0" presetClass="path" presetSubtype="0" repeatCount="indefinite" fill="hold" grpId="0" nodeType="withEffect">
                                  <p:stCondLst>
                                    <p:cond delay="0"/>
                                  </p:stCondLst>
                                  <p:childTnLst>
                                    <p:animMotion origin="layout" path="M 0.00521 -0.00485 L 0.11511 -0.003 L 0.05591 0.13599 L -0.05955 0.08164 L 0.01094 -0.03677 L 0.1165 0.07031 L 0.0066 0.00833 " pathEditMode="relative" ptsTypes="AAAAAAA">
                                      <p:cBhvr>
                                        <p:cTn id="60" dur="1000" fill="hold"/>
                                        <p:tgtEl>
                                          <p:spTgt spid="29"/>
                                        </p:tgtEl>
                                        <p:attrNameLst>
                                          <p:attrName>ppt_x</p:attrName>
                                          <p:attrName>ppt_y</p:attrName>
                                        </p:attrNameLst>
                                      </p:cBhvr>
                                    </p:animMotion>
                                  </p:childTnLst>
                                </p:cTn>
                              </p:par>
                              <p:par>
                                <p:cTn id="61"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62" dur="1000" fill="hold"/>
                                        <p:tgtEl>
                                          <p:spTgt spid="30"/>
                                        </p:tgtEl>
                                        <p:attrNameLst>
                                          <p:attrName>ppt_x</p:attrName>
                                          <p:attrName>ppt_y</p:attrName>
                                        </p:attrNameLst>
                                      </p:cBhvr>
                                    </p:animMotion>
                                  </p:childTnLst>
                                </p:cTn>
                              </p:par>
                              <p:par>
                                <p:cTn id="63"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64" dur="1000" fill="hold"/>
                                        <p:tgtEl>
                                          <p:spTgt spid="31"/>
                                        </p:tgtEl>
                                        <p:attrNameLst>
                                          <p:attrName>ppt_x</p:attrName>
                                          <p:attrName>ppt_y</p:attrName>
                                        </p:attrNameLst>
                                      </p:cBhvr>
                                      <p:rCtr x="8" y="62"/>
                                    </p:animMotion>
                                  </p:childTnLst>
                                </p:cTn>
                              </p:par>
                              <p:par>
                                <p:cTn id="65"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66" dur="1000" fill="hold"/>
                                        <p:tgtEl>
                                          <p:spTgt spid="32"/>
                                        </p:tgtEl>
                                        <p:attrNameLst>
                                          <p:attrName>ppt_x</p:attrName>
                                          <p:attrName>ppt_y</p:attrName>
                                        </p:attrNameLst>
                                      </p:cBhvr>
                                      <p:rCtr x="28" y="15"/>
                                    </p:animMotion>
                                  </p:childTnLst>
                                </p:cTn>
                              </p:par>
                              <p:par>
                                <p:cTn id="67"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68" dur="1000" fill="hold"/>
                                        <p:tgtEl>
                                          <p:spTgt spid="33"/>
                                        </p:tgtEl>
                                        <p:attrNameLst>
                                          <p:attrName>ppt_x</p:attrName>
                                          <p:attrName>ppt_y</p:attrName>
                                        </p:attrNameLst>
                                      </p:cBhvr>
                                      <p:rCtr x="-1" y="62"/>
                                    </p:animMotion>
                                  </p:childTnLst>
                                </p:cTn>
                              </p:par>
                              <p:par>
                                <p:cTn id="69"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70" dur="1000" fill="hold"/>
                                        <p:tgtEl>
                                          <p:spTgt spid="34"/>
                                        </p:tgtEl>
                                        <p:attrNameLst>
                                          <p:attrName>ppt_x</p:attrName>
                                          <p:attrName>ppt_y</p:attrName>
                                        </p:attrNameLst>
                                      </p:cBhvr>
                                      <p:rCtr x="29" y="5"/>
                                    </p:animMotion>
                                  </p:childTnLst>
                                </p:cTn>
                              </p:par>
                              <p:par>
                                <p:cTn id="71"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72" dur="1000" fill="hold"/>
                                        <p:tgtEl>
                                          <p:spTgt spid="35"/>
                                        </p:tgtEl>
                                        <p:attrNameLst>
                                          <p:attrName>ppt_x</p:attrName>
                                          <p:attrName>ppt_y</p:attrName>
                                        </p:attrNameLst>
                                      </p:cBhvr>
                                      <p:rCtr x="-6" y="62"/>
                                    </p:animMotion>
                                  </p:childTnLst>
                                </p:cTn>
                              </p:par>
                              <p:par>
                                <p:cTn id="73"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74" dur="1000" fill="hold"/>
                                        <p:tgtEl>
                                          <p:spTgt spid="36"/>
                                        </p:tgtEl>
                                        <p:attrNameLst>
                                          <p:attrName>ppt_x</p:attrName>
                                          <p:attrName>ppt_y</p:attrName>
                                        </p:attrNameLst>
                                      </p:cBhvr>
                                      <p:rCtr x="31" y="16"/>
                                    </p:animMotion>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0" nodeType="clickEffect">
                                  <p:stCondLst>
                                    <p:cond delay="0"/>
                                  </p:stCondLst>
                                  <p:childTnLst>
                                    <p:set>
                                      <p:cBhvr>
                                        <p:cTn id="78" dur="1" fill="hold">
                                          <p:stCondLst>
                                            <p:cond delay="0"/>
                                          </p:stCondLst>
                                        </p:cTn>
                                        <p:tgtEl>
                                          <p:spTgt spid="51"/>
                                        </p:tgtEl>
                                        <p:attrNameLst>
                                          <p:attrName>style.visibility</p:attrName>
                                        </p:attrNameLst>
                                      </p:cBhvr>
                                      <p:to>
                                        <p:strVal val="hidden"/>
                                      </p:to>
                                    </p:set>
                                  </p:childTnLst>
                                </p:cTn>
                              </p:par>
                              <p:par>
                                <p:cTn id="79" presetID="64" presetClass="path" presetSubtype="0" accel="50000" decel="50000" fill="hold" nodeType="withEffect">
                                  <p:stCondLst>
                                    <p:cond delay="0"/>
                                  </p:stCondLst>
                                  <p:childTnLst>
                                    <p:animMotion origin="layout" path="M 0 2.94172E-6 L 0 -0.11656 " pathEditMode="relative" rAng="0" ptsTypes="AA">
                                      <p:cBhvr>
                                        <p:cTn id="80" dur="2000" fill="hold"/>
                                        <p:tgtEl>
                                          <p:spTgt spid="4"/>
                                        </p:tgtEl>
                                        <p:attrNameLst>
                                          <p:attrName>ppt_x</p:attrName>
                                          <p:attrName>ppt_y</p:attrName>
                                        </p:attrNameLst>
                                      </p:cBhvr>
                                      <p:rCtr x="0" y="-58"/>
                                    </p:animMotion>
                                  </p:childTnLst>
                                </p:cTn>
                              </p:par>
                            </p:childTnLst>
                          </p:cTn>
                        </p:par>
                        <p:par>
                          <p:cTn id="81" fill="hold">
                            <p:stCondLst>
                              <p:cond delay="2000"/>
                            </p:stCondLst>
                            <p:childTnLst>
                              <p:par>
                                <p:cTn id="82" presetID="1" presetClass="exit" presetSubtype="0" fill="hold" grpId="2" nodeType="afterEffect">
                                  <p:stCondLst>
                                    <p:cond delay="0"/>
                                  </p:stCondLst>
                                  <p:childTnLst>
                                    <p:set>
                                      <p:cBhvr>
                                        <p:cTn id="83" dur="1" fill="hold">
                                          <p:stCondLst>
                                            <p:cond delay="0"/>
                                          </p:stCondLst>
                                        </p:cTn>
                                        <p:tgtEl>
                                          <p:spTgt spid="29"/>
                                        </p:tgtEl>
                                        <p:attrNameLst>
                                          <p:attrName>style.visibility</p:attrName>
                                        </p:attrNameLst>
                                      </p:cBhvr>
                                      <p:to>
                                        <p:strVal val="hidden"/>
                                      </p:to>
                                    </p:set>
                                  </p:childTnLst>
                                </p:cTn>
                              </p:par>
                              <p:par>
                                <p:cTn id="84" presetID="1" presetClass="exit" presetSubtype="0" fill="hold" grpId="2" nodeType="withEffect">
                                  <p:stCondLst>
                                    <p:cond delay="0"/>
                                  </p:stCondLst>
                                  <p:childTnLst>
                                    <p:set>
                                      <p:cBhvr>
                                        <p:cTn id="85" dur="1" fill="hold">
                                          <p:stCondLst>
                                            <p:cond delay="0"/>
                                          </p:stCondLst>
                                        </p:cTn>
                                        <p:tgtEl>
                                          <p:spTgt spid="30"/>
                                        </p:tgtEl>
                                        <p:attrNameLst>
                                          <p:attrName>style.visibility</p:attrName>
                                        </p:attrNameLst>
                                      </p:cBhvr>
                                      <p:to>
                                        <p:strVal val="hidden"/>
                                      </p:to>
                                    </p:set>
                                  </p:childTnLst>
                                </p:cTn>
                              </p:par>
                              <p:par>
                                <p:cTn id="86" presetID="1" presetClass="exit" presetSubtype="0" fill="hold" grpId="2" nodeType="withEffect">
                                  <p:stCondLst>
                                    <p:cond delay="0"/>
                                  </p:stCondLst>
                                  <p:childTnLst>
                                    <p:set>
                                      <p:cBhvr>
                                        <p:cTn id="87" dur="1" fill="hold">
                                          <p:stCondLst>
                                            <p:cond delay="0"/>
                                          </p:stCondLst>
                                        </p:cTn>
                                        <p:tgtEl>
                                          <p:spTgt spid="31"/>
                                        </p:tgtEl>
                                        <p:attrNameLst>
                                          <p:attrName>style.visibility</p:attrName>
                                        </p:attrNameLst>
                                      </p:cBhvr>
                                      <p:to>
                                        <p:strVal val="hidden"/>
                                      </p:to>
                                    </p:set>
                                  </p:childTnLst>
                                </p:cTn>
                              </p:par>
                              <p:par>
                                <p:cTn id="88" presetID="1" presetClass="exit" presetSubtype="0" fill="hold" grpId="2" nodeType="withEffect">
                                  <p:stCondLst>
                                    <p:cond delay="0"/>
                                  </p:stCondLst>
                                  <p:childTnLst>
                                    <p:set>
                                      <p:cBhvr>
                                        <p:cTn id="89" dur="1" fill="hold">
                                          <p:stCondLst>
                                            <p:cond delay="0"/>
                                          </p:stCondLst>
                                        </p:cTn>
                                        <p:tgtEl>
                                          <p:spTgt spid="32"/>
                                        </p:tgtEl>
                                        <p:attrNameLst>
                                          <p:attrName>style.visibility</p:attrName>
                                        </p:attrNameLst>
                                      </p:cBhvr>
                                      <p:to>
                                        <p:strVal val="hidden"/>
                                      </p:to>
                                    </p:set>
                                  </p:childTnLst>
                                </p:cTn>
                              </p:par>
                              <p:par>
                                <p:cTn id="90" presetID="1" presetClass="exit" presetSubtype="0" fill="hold" grpId="2" nodeType="withEffect">
                                  <p:stCondLst>
                                    <p:cond delay="0"/>
                                  </p:stCondLst>
                                  <p:childTnLst>
                                    <p:set>
                                      <p:cBhvr>
                                        <p:cTn id="91" dur="1" fill="hold">
                                          <p:stCondLst>
                                            <p:cond delay="0"/>
                                          </p:stCondLst>
                                        </p:cTn>
                                        <p:tgtEl>
                                          <p:spTgt spid="33"/>
                                        </p:tgtEl>
                                        <p:attrNameLst>
                                          <p:attrName>style.visibility</p:attrName>
                                        </p:attrNameLst>
                                      </p:cBhvr>
                                      <p:to>
                                        <p:strVal val="hidden"/>
                                      </p:to>
                                    </p:set>
                                  </p:childTnLst>
                                </p:cTn>
                              </p:par>
                              <p:par>
                                <p:cTn id="92" presetID="1" presetClass="exit" presetSubtype="0" fill="hold" grpId="2" nodeType="withEffect">
                                  <p:stCondLst>
                                    <p:cond delay="0"/>
                                  </p:stCondLst>
                                  <p:childTnLst>
                                    <p:set>
                                      <p:cBhvr>
                                        <p:cTn id="93" dur="1" fill="hold">
                                          <p:stCondLst>
                                            <p:cond delay="0"/>
                                          </p:stCondLst>
                                        </p:cTn>
                                        <p:tgtEl>
                                          <p:spTgt spid="34"/>
                                        </p:tgtEl>
                                        <p:attrNameLst>
                                          <p:attrName>style.visibility</p:attrName>
                                        </p:attrNameLst>
                                      </p:cBhvr>
                                      <p:to>
                                        <p:strVal val="hidden"/>
                                      </p:to>
                                    </p:set>
                                  </p:childTnLst>
                                </p:cTn>
                              </p:par>
                              <p:par>
                                <p:cTn id="94" presetID="1" presetClass="exit" presetSubtype="0" fill="hold" grpId="2" nodeType="withEffect">
                                  <p:stCondLst>
                                    <p:cond delay="0"/>
                                  </p:stCondLst>
                                  <p:childTnLst>
                                    <p:set>
                                      <p:cBhvr>
                                        <p:cTn id="95" dur="1" fill="hold">
                                          <p:stCondLst>
                                            <p:cond delay="0"/>
                                          </p:stCondLst>
                                        </p:cTn>
                                        <p:tgtEl>
                                          <p:spTgt spid="35"/>
                                        </p:tgtEl>
                                        <p:attrNameLst>
                                          <p:attrName>style.visibility</p:attrName>
                                        </p:attrNameLst>
                                      </p:cBhvr>
                                      <p:to>
                                        <p:strVal val="hidden"/>
                                      </p:to>
                                    </p:set>
                                  </p:childTnLst>
                                </p:cTn>
                              </p:par>
                              <p:par>
                                <p:cTn id="96" presetID="1" presetClass="exit" presetSubtype="0" fill="hold" grpId="2" nodeType="withEffect">
                                  <p:stCondLst>
                                    <p:cond delay="0"/>
                                  </p:stCondLst>
                                  <p:childTnLst>
                                    <p:set>
                                      <p:cBhvr>
                                        <p:cTn id="97" dur="1" fill="hold">
                                          <p:stCondLst>
                                            <p:cond delay="0"/>
                                          </p:stCondLst>
                                        </p:cTn>
                                        <p:tgtEl>
                                          <p:spTgt spid="36"/>
                                        </p:tgtEl>
                                        <p:attrNameLst>
                                          <p:attrName>style.visibility</p:attrName>
                                        </p:attrNameLst>
                                      </p:cBhvr>
                                      <p:to>
                                        <p:strVal val="hidden"/>
                                      </p:to>
                                    </p:set>
                                  </p:childTnLst>
                                </p:cTn>
                              </p:par>
                              <p:par>
                                <p:cTn id="98" presetID="1" presetClass="entr" presetSubtype="0" fill="hold" grpId="0" nodeType="withEffect">
                                  <p:stCondLst>
                                    <p:cond delay="0"/>
                                  </p:stCondLst>
                                  <p:childTnLst>
                                    <p:set>
                                      <p:cBhvr>
                                        <p:cTn id="99" dur="1" fill="hold">
                                          <p:stCondLst>
                                            <p:cond delay="0"/>
                                          </p:stCondLst>
                                        </p:cTn>
                                        <p:tgtEl>
                                          <p:spTgt spid="37"/>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38"/>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39"/>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40"/>
                                        </p:tgtEl>
                                        <p:attrNameLst>
                                          <p:attrName>style.visibility</p:attrName>
                                        </p:attrNameLst>
                                      </p:cBhvr>
                                      <p:to>
                                        <p:strVal val="visible"/>
                                      </p:to>
                                    </p:set>
                                  </p:childTnLst>
                                </p:cTn>
                              </p:par>
                              <p:par>
                                <p:cTn id="106" presetID="1" presetClass="entr" presetSubtype="0" fill="hold" grpId="0" nodeType="withEffect">
                                  <p:stCondLst>
                                    <p:cond delay="0"/>
                                  </p:stCondLst>
                                  <p:childTnLst>
                                    <p:set>
                                      <p:cBhvr>
                                        <p:cTn id="107" dur="1" fill="hold">
                                          <p:stCondLst>
                                            <p:cond delay="0"/>
                                          </p:stCondLst>
                                        </p:cTn>
                                        <p:tgtEl>
                                          <p:spTgt spid="41"/>
                                        </p:tgtEl>
                                        <p:attrNameLst>
                                          <p:attrName>style.visibility</p:attrName>
                                        </p:attrNameLst>
                                      </p:cBhvr>
                                      <p:to>
                                        <p:strVal val="visible"/>
                                      </p:to>
                                    </p:set>
                                  </p:childTnLst>
                                </p:cTn>
                              </p:par>
                              <p:par>
                                <p:cTn id="108" presetID="1" presetClass="entr" presetSubtype="0" fill="hold" grpId="0" nodeType="withEffect">
                                  <p:stCondLst>
                                    <p:cond delay="0"/>
                                  </p:stCondLst>
                                  <p:childTnLst>
                                    <p:set>
                                      <p:cBhvr>
                                        <p:cTn id="109" dur="1" fill="hold">
                                          <p:stCondLst>
                                            <p:cond delay="0"/>
                                          </p:stCondLst>
                                        </p:cTn>
                                        <p:tgtEl>
                                          <p:spTgt spid="42"/>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43"/>
                                        </p:tgtEl>
                                        <p:attrNameLst>
                                          <p:attrName>style.visibility</p:attrName>
                                        </p:attrNameLst>
                                      </p:cBhvr>
                                      <p:to>
                                        <p:strVal val="visible"/>
                                      </p:to>
                                    </p:set>
                                  </p:childTnLst>
                                </p:cTn>
                              </p:par>
                              <p:par>
                                <p:cTn id="112" presetID="1" presetClass="entr" presetSubtype="0"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childTnLst>
                                </p:cTn>
                              </p:par>
                              <p:par>
                                <p:cTn id="114" presetID="0" presetClass="path" presetSubtype="0" repeatCount="indefinite" fill="hold" grpId="1" nodeType="withEffect">
                                  <p:stCondLst>
                                    <p:cond delay="0"/>
                                  </p:stCondLst>
                                  <p:childTnLst>
                                    <p:animMotion origin="layout" path="M 0 0 L 0.05538 -0.12095 L 0.11076 -0.02659 L 0.06614 0.16397 L 0 0 Z " pathEditMode="relative" ptsTypes="AAAAA">
                                      <p:cBhvr>
                                        <p:cTn id="115" dur="3000" fill="hold"/>
                                        <p:tgtEl>
                                          <p:spTgt spid="37"/>
                                        </p:tgtEl>
                                        <p:attrNameLst>
                                          <p:attrName>ppt_x</p:attrName>
                                          <p:attrName>ppt_y</p:attrName>
                                        </p:attrNameLst>
                                      </p:cBhvr>
                                    </p:animMotion>
                                  </p:childTnLst>
                                </p:cTn>
                              </p:par>
                              <p:par>
                                <p:cTn id="116" presetID="0" presetClass="path" presetSubtype="0" repeatCount="indefinite" fill="hold" grpId="1" nodeType="withEffect">
                                  <p:stCondLst>
                                    <p:cond delay="0"/>
                                  </p:stCondLst>
                                  <p:childTnLst>
                                    <p:animMotion origin="layout" path="M -3.33333E-6 0.00833 L -0.0908 0.15981 L -0.13246 0.01457 C -0.13402 0.0118 -0.1368 0.00972 -0.13698 0.00625 C -0.13767 -0.00693 -0.13767 -0.00878 -0.12621 -0.03052 L -0.06319 -0.12881 L 0.0415 -0.08186 L -3.33333E-6 0.00833 Z " pathEditMode="relative" rAng="0" ptsTypes="AAffAAAA">
                                      <p:cBhvr>
                                        <p:cTn id="117" dur="3000" fill="hold"/>
                                        <p:tgtEl>
                                          <p:spTgt spid="41"/>
                                        </p:tgtEl>
                                        <p:attrNameLst>
                                          <p:attrName>ppt_x</p:attrName>
                                          <p:attrName>ppt_y</p:attrName>
                                        </p:attrNameLst>
                                      </p:cBhvr>
                                      <p:rCtr x="-48" y="7"/>
                                    </p:animMotion>
                                  </p:childTnLst>
                                </p:cTn>
                              </p:par>
                              <p:par>
                                <p:cTn id="118" presetID="0" presetClass="path" presetSubtype="0" repeatCount="indefinite" fill="hold" grpId="1" nodeType="withEffect">
                                  <p:stCondLst>
                                    <p:cond delay="0"/>
                                  </p:stCondLst>
                                  <p:childTnLst>
                                    <p:animMotion origin="layout" path="M -3.33333E-6 0.01041 L 0.10313 -0.13066 L 0.11858 -0.10014 L -0.05833 -0.05712 L -0.04913 0.15172 L -3.33333E-6 0.01041 Z " pathEditMode="relative" rAng="0" ptsTypes="AAAAAA">
                                      <p:cBhvr>
                                        <p:cTn id="119" dur="3000" fill="hold"/>
                                        <p:tgtEl>
                                          <p:spTgt spid="39"/>
                                        </p:tgtEl>
                                        <p:attrNameLst>
                                          <p:attrName>ppt_x</p:attrName>
                                          <p:attrName>ppt_y</p:attrName>
                                        </p:attrNameLst>
                                      </p:cBhvr>
                                      <p:rCtr x="30" y="0"/>
                                    </p:animMotion>
                                  </p:childTnLst>
                                </p:cTn>
                              </p:par>
                              <p:par>
                                <p:cTn id="120" presetID="0" presetClass="path" presetSubtype="0" repeatCount="indefinite" fill="hold" grpId="1" nodeType="withEffect">
                                  <p:stCondLst>
                                    <p:cond delay="0"/>
                                  </p:stCondLst>
                                  <p:childTnLst>
                                    <p:animMotion origin="layout" path="M 1.11022E-16 0.02497 L 0.12465 -0.04047 L 0.03385 -0.16744 L -0.05694 -0.108 L 1.11022E-16 0.02497 Z " pathEditMode="relative" rAng="0" ptsTypes="AAAAA">
                                      <p:cBhvr>
                                        <p:cTn id="121" dur="3000" fill="hold"/>
                                        <p:tgtEl>
                                          <p:spTgt spid="38"/>
                                        </p:tgtEl>
                                        <p:attrNameLst>
                                          <p:attrName>ppt_x</p:attrName>
                                          <p:attrName>ppt_y</p:attrName>
                                        </p:attrNameLst>
                                      </p:cBhvr>
                                      <p:rCtr x="34" y="-96"/>
                                    </p:animMotion>
                                  </p:childTnLst>
                                </p:cTn>
                              </p:par>
                              <p:par>
                                <p:cTn id="122" presetID="0" presetClass="path" presetSubtype="0" repeatCount="indefinite" fill="hold" grpId="1" nodeType="withEffect">
                                  <p:stCondLst>
                                    <p:cond delay="0"/>
                                  </p:stCondLst>
                                  <p:childTnLst>
                                    <p:animMotion origin="layout" path="M 1.11022E-16 0.01619 L 0.02378 0.07215 L 0.12153 -0.00925 L 0.08281 -0.1834 L -0.05451 -0.08835 L -0.00434 0.00532 " pathEditMode="relative" rAng="0" ptsTypes="AAAAAA">
                                      <p:cBhvr>
                                        <p:cTn id="123" dur="3000" fill="hold"/>
                                        <p:tgtEl>
                                          <p:spTgt spid="40"/>
                                        </p:tgtEl>
                                        <p:attrNameLst>
                                          <p:attrName>ppt_x</p:attrName>
                                          <p:attrName>ppt_y</p:attrName>
                                        </p:attrNameLst>
                                      </p:cBhvr>
                                      <p:rCtr x="34" y="-72"/>
                                    </p:animMotion>
                                  </p:childTnLst>
                                </p:cTn>
                              </p:par>
                              <p:par>
                                <p:cTn id="124" presetID="0" presetClass="path" presetSubtype="0" repeatCount="indefinite" fill="hold" grpId="1" nodeType="withEffect">
                                  <p:stCondLst>
                                    <p:cond delay="0"/>
                                  </p:stCondLst>
                                  <p:childTnLst>
                                    <p:animMotion origin="layout" path="M 0 0.02474 L 0.04705 0.04995 L -0.13177 0.0444 L 0.04774 -0.10754 L -0.10781 -0.18918 L -0.13247 -0.10477 L 0 0.02474 Z " pathEditMode="relative" rAng="0" ptsTypes="AAAAAAA">
                                      <p:cBhvr>
                                        <p:cTn id="125" dur="3000" fill="hold"/>
                                        <p:tgtEl>
                                          <p:spTgt spid="42"/>
                                        </p:tgtEl>
                                        <p:attrNameLst>
                                          <p:attrName>ppt_x</p:attrName>
                                          <p:attrName>ppt_y</p:attrName>
                                        </p:attrNameLst>
                                      </p:cBhvr>
                                      <p:rCtr x="-42" y="-94"/>
                                    </p:animMotion>
                                  </p:childTnLst>
                                </p:cTn>
                              </p:par>
                              <p:par>
                                <p:cTn id="126" presetID="0" presetClass="path" presetSubtype="0" repeatCount="indefinite" fill="hold" grpId="1" nodeType="withEffect">
                                  <p:stCondLst>
                                    <p:cond delay="0"/>
                                  </p:stCondLst>
                                  <p:childTnLst>
                                    <p:animMotion origin="layout" path="M 0 0 L 0 0.04861 L 0.0007 -0.23958 L 0 -0.00671 " pathEditMode="relative" ptsTypes="AAAA">
                                      <p:cBhvr>
                                        <p:cTn id="127" dur="3000" fill="hold"/>
                                        <p:tgtEl>
                                          <p:spTgt spid="44"/>
                                        </p:tgtEl>
                                        <p:attrNameLst>
                                          <p:attrName>ppt_x</p:attrName>
                                          <p:attrName>ppt_y</p:attrName>
                                        </p:attrNameLst>
                                      </p:cBhvr>
                                    </p:animMotion>
                                  </p:childTnLst>
                                </p:cTn>
                              </p:par>
                              <p:par>
                                <p:cTn id="128" presetID="0" presetClass="path" presetSubtype="0" repeatCount="indefinite" fill="hold" grpId="1" nodeType="withEffect">
                                  <p:stCondLst>
                                    <p:cond delay="0"/>
                                  </p:stCondLst>
                                  <p:childTnLst>
                                    <p:animMotion origin="layout" path="M -3.33333E-6 0.01457 L 0.04028 0.00901 L 0.01493 -0.15519 L -0.14288 0.02405 L -0.04427 0.13182 L -3.33333E-6 0.01457 Z " pathEditMode="relative" rAng="0" ptsTypes="AAAAAA">
                                      <p:cBhvr>
                                        <p:cTn id="129" dur="3000" fill="hold"/>
                                        <p:tgtEl>
                                          <p:spTgt spid="43"/>
                                        </p:tgtEl>
                                        <p:attrNameLst>
                                          <p:attrName>ppt_x</p:attrName>
                                          <p:attrName>ppt_y</p:attrName>
                                        </p:attrNameLst>
                                      </p:cBhvr>
                                      <p:rCtr x="-51" y="-26"/>
                                    </p:animMotion>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grpId="0" nodeType="clickEffect">
                                  <p:stCondLst>
                                    <p:cond delay="0"/>
                                  </p:stCondLst>
                                  <p:childTnLst>
                                    <p:set>
                                      <p:cBhvr>
                                        <p:cTn id="133" dur="1" fill="hold">
                                          <p:stCondLst>
                                            <p:cond delay="0"/>
                                          </p:stCondLst>
                                        </p:cTn>
                                        <p:tgtEl>
                                          <p:spTgt spid="1071"/>
                                        </p:tgtEl>
                                        <p:attrNameLst>
                                          <p:attrName>style.visibility</p:attrName>
                                        </p:attrNameLst>
                                      </p:cBhvr>
                                      <p:to>
                                        <p:strVal val="visible"/>
                                      </p:to>
                                    </p:set>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nodeType="clickEffect">
                                  <p:stCondLst>
                                    <p:cond delay="0"/>
                                  </p:stCondLst>
                                  <p:childTnLst>
                                    <p:set>
                                      <p:cBhvr>
                                        <p:cTn id="137" dur="1" fill="hold">
                                          <p:stCondLst>
                                            <p:cond delay="0"/>
                                          </p:stCondLst>
                                        </p:cTn>
                                        <p:tgtEl>
                                          <p:spTgt spid="24"/>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nodeType="clickEffect">
                                  <p:stCondLst>
                                    <p:cond delay="0"/>
                                  </p:stCondLst>
                                  <p:childTnLst>
                                    <p:set>
                                      <p:cBhvr>
                                        <p:cTn id="141" dur="1" fill="hold">
                                          <p:stCondLst>
                                            <p:cond delay="0"/>
                                          </p:stCondLst>
                                        </p:cTn>
                                        <p:tgtEl>
                                          <p:spTgt spid="59"/>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nodeType="clickEffect">
                                  <p:stCondLst>
                                    <p:cond delay="0"/>
                                  </p:stCondLst>
                                  <p:childTnLst>
                                    <p:set>
                                      <p:cBhvr>
                                        <p:cTn id="145" dur="1" fill="hold">
                                          <p:stCondLst>
                                            <p:cond delay="0"/>
                                          </p:stCondLst>
                                        </p:cTn>
                                        <p:tgtEl>
                                          <p:spTgt spid="60"/>
                                        </p:tgtEl>
                                        <p:attrNameLst>
                                          <p:attrName>style.visibility</p:attrName>
                                        </p:attrNameLst>
                                      </p:cBhvr>
                                      <p:to>
                                        <p:strVal val="visible"/>
                                      </p:to>
                                    </p:set>
                                  </p:childTnLst>
                                </p:cTn>
                              </p:par>
                            </p:childTnLst>
                          </p:cTn>
                        </p:par>
                      </p:childTnLst>
                    </p:cTn>
                  </p:par>
                  <p:par>
                    <p:cTn id="146" fill="hold">
                      <p:stCondLst>
                        <p:cond delay="indefinite"/>
                      </p:stCondLst>
                      <p:childTnLst>
                        <p:par>
                          <p:cTn id="147" fill="hold">
                            <p:stCondLst>
                              <p:cond delay="0"/>
                            </p:stCondLst>
                            <p:childTnLst>
                              <p:par>
                                <p:cTn id="148" presetID="1" presetClass="entr" presetSubtype="0" fill="hold" grpId="1" nodeType="clickEffect">
                                  <p:stCondLst>
                                    <p:cond delay="0"/>
                                  </p:stCondLst>
                                  <p:childTnLst>
                                    <p:set>
                                      <p:cBhvr>
                                        <p:cTn id="149" dur="1" fill="hold">
                                          <p:stCondLst>
                                            <p:cond delay="0"/>
                                          </p:stCondLst>
                                        </p:cTn>
                                        <p:tgtEl>
                                          <p:spTgt spid="74"/>
                                        </p:tgtEl>
                                        <p:attrNameLst>
                                          <p:attrName>style.visibility</p:attrName>
                                        </p:attrNameLst>
                                      </p:cBhvr>
                                      <p:to>
                                        <p:strVal val="visible"/>
                                      </p:to>
                                    </p:set>
                                  </p:childTnLst>
                                </p:cTn>
                              </p:par>
                            </p:childTnLst>
                          </p:cTn>
                        </p:par>
                      </p:childTnLst>
                    </p:cTn>
                  </p:par>
                  <p:par>
                    <p:cTn id="150" fill="hold">
                      <p:stCondLst>
                        <p:cond delay="indefinite"/>
                      </p:stCondLst>
                      <p:childTnLst>
                        <p:par>
                          <p:cTn id="151" fill="hold">
                            <p:stCondLst>
                              <p:cond delay="0"/>
                            </p:stCondLst>
                            <p:childTnLst>
                              <p:par>
                                <p:cTn id="152" presetID="1" presetClass="entr" presetSubtype="0" fill="hold" grpId="0" nodeType="clickEffect">
                                  <p:stCondLst>
                                    <p:cond delay="0"/>
                                  </p:stCondLst>
                                  <p:childTnLst>
                                    <p:set>
                                      <p:cBhvr>
                                        <p:cTn id="153"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9" grpId="0" animBg="1"/>
      <p:bldP spid="29" grpId="1" animBg="1"/>
      <p:bldP spid="29" grpId="2" animBg="1"/>
      <p:bldP spid="30" grpId="0" animBg="1"/>
      <p:bldP spid="30" grpId="1" animBg="1"/>
      <p:bldP spid="30" grpId="2" animBg="1"/>
      <p:bldP spid="31" grpId="0" animBg="1"/>
      <p:bldP spid="31" grpId="1" animBg="1"/>
      <p:bldP spid="31" grpId="2" animBg="1"/>
      <p:bldP spid="32" grpId="0" animBg="1"/>
      <p:bldP spid="32" grpId="1" animBg="1"/>
      <p:bldP spid="32" grpId="2" animBg="1"/>
      <p:bldP spid="33" grpId="0" animBg="1"/>
      <p:bldP spid="33" grpId="1" animBg="1"/>
      <p:bldP spid="33" grpId="2" animBg="1"/>
      <p:bldP spid="34" grpId="0" animBg="1"/>
      <p:bldP spid="34" grpId="1" animBg="1"/>
      <p:bldP spid="34" grpId="2" animBg="1"/>
      <p:bldP spid="35" grpId="0" animBg="1"/>
      <p:bldP spid="35" grpId="1" animBg="1"/>
      <p:bldP spid="35" grpId="2" animBg="1"/>
      <p:bldP spid="36" grpId="0" animBg="1"/>
      <p:bldP spid="36" grpId="1" animBg="1"/>
      <p:bldP spid="36" grpId="2"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51" grpId="0" animBg="1"/>
      <p:bldP spid="1071" grpId="0"/>
      <p:bldP spid="74" grpId="0"/>
      <p:bldP spid="74"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1219200" y="1219200"/>
            <a:ext cx="2133600" cy="6858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19200" y="4648200"/>
            <a:ext cx="2133600" cy="12192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0" name="Group 59"/>
          <p:cNvGrpSpPr/>
          <p:nvPr/>
        </p:nvGrpSpPr>
        <p:grpSpPr>
          <a:xfrm>
            <a:off x="1466104" y="4278868"/>
            <a:ext cx="1810496" cy="1386920"/>
            <a:chOff x="1466104" y="4278868"/>
            <a:chExt cx="1810496" cy="1386920"/>
          </a:xfrm>
        </p:grpSpPr>
        <p:graphicFrame>
          <p:nvGraphicFramePr>
            <p:cNvPr id="2" name="Object 5"/>
            <p:cNvGraphicFramePr>
              <a:graphicFrameLocks noChangeAspect="1"/>
            </p:cNvGraphicFramePr>
            <p:nvPr>
              <p:extLst>
                <p:ext uri="{D42A27DB-BD31-4B8C-83A1-F6EECF244321}">
                  <p14:modId xmlns:p14="http://schemas.microsoft.com/office/powerpoint/2010/main" val="2130785446"/>
                </p:ext>
              </p:extLst>
            </p:nvPr>
          </p:nvGraphicFramePr>
          <p:xfrm>
            <a:off x="1646238" y="4910138"/>
            <a:ext cx="1331912" cy="755650"/>
          </p:xfrm>
          <a:graphic>
            <a:graphicData uri="http://schemas.openxmlformats.org/presentationml/2006/ole">
              <mc:AlternateContent xmlns:mc="http://schemas.openxmlformats.org/markup-compatibility/2006">
                <mc:Choice xmlns:v="urn:schemas-microsoft-com:vml" Requires="v">
                  <p:oleObj spid="_x0000_s3078" name="Equation" r:id="rId3" imgW="723600" imgH="431640" progId="Equation.DSMT4">
                    <p:embed/>
                  </p:oleObj>
                </mc:Choice>
                <mc:Fallback>
                  <p:oleObj name="Equation" r:id="rId3" imgW="723600" imgH="431640" progId="Equation.DSMT4">
                    <p:embed/>
                    <p:pic>
                      <p:nvPicPr>
                        <p:cNvPr id="2" name="Object 5"/>
                        <p:cNvPicPr>
                          <a:picLocks noChangeAspect="1" noChangeArrowheads="1"/>
                        </p:cNvPicPr>
                        <p:nvPr/>
                      </p:nvPicPr>
                      <p:blipFill>
                        <a:blip r:embed="rId4"/>
                        <a:srcRect/>
                        <a:stretch>
                          <a:fillRect/>
                        </a:stretch>
                      </p:blipFill>
                      <p:spPr bwMode="auto">
                        <a:xfrm>
                          <a:off x="1646238" y="4910138"/>
                          <a:ext cx="1331912" cy="75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5" name="Rectangle 11"/>
            <p:cNvSpPr>
              <a:spLocks noChangeArrowheads="1"/>
            </p:cNvSpPr>
            <p:nvPr/>
          </p:nvSpPr>
          <p:spPr bwMode="auto">
            <a:xfrm>
              <a:off x="1466104" y="4278868"/>
              <a:ext cx="1810496" cy="369332"/>
            </a:xfrm>
            <a:prstGeom prst="rect">
              <a:avLst/>
            </a:prstGeom>
            <a:noFill/>
            <a:ln w="9525">
              <a:noFill/>
              <a:miter lim="800000"/>
              <a:headEnd/>
              <a:tailEnd/>
            </a:ln>
          </p:spPr>
          <p:txBody>
            <a:bodyPr wrap="none">
              <a:spAutoFit/>
            </a:bodyPr>
            <a:lstStyle/>
            <a:p>
              <a:r>
                <a:rPr lang="en-US" b="1" dirty="0">
                  <a:solidFill>
                    <a:srgbClr val="FF0000"/>
                  </a:solidFill>
                  <a:latin typeface="+mn-lt"/>
                </a:rPr>
                <a:t>Dividing (ii) by (</a:t>
              </a:r>
              <a:r>
                <a:rPr lang="en-US" b="1" dirty="0" err="1">
                  <a:solidFill>
                    <a:srgbClr val="FF0000"/>
                  </a:solidFill>
                  <a:latin typeface="+mn-lt"/>
                </a:rPr>
                <a:t>i</a:t>
              </a:r>
              <a:r>
                <a:rPr lang="en-US" b="1" dirty="0">
                  <a:solidFill>
                    <a:srgbClr val="FF0000"/>
                  </a:solidFill>
                  <a:latin typeface="+mn-lt"/>
                </a:rPr>
                <a:t>)</a:t>
              </a:r>
            </a:p>
          </p:txBody>
        </p:sp>
      </p:grpSp>
      <p:sp>
        <p:nvSpPr>
          <p:cNvPr id="7" name="Title 7"/>
          <p:cNvSpPr txBox="1">
            <a:spLocks/>
          </p:cNvSpPr>
          <p:nvPr/>
        </p:nvSpPr>
        <p:spPr>
          <a:xfrm>
            <a:off x="0" y="0"/>
            <a:ext cx="8229600" cy="1020763"/>
          </a:xfrm>
          <a:prstGeom prst="rect">
            <a:avLst/>
          </a:prstGeom>
          <a:ln>
            <a:noFill/>
          </a:ln>
        </p:spPr>
        <p:txBody>
          <a:bodyPr/>
          <a:lstStyle/>
          <a:p>
            <a:pPr algn="ctr" fontAlgn="auto">
              <a:spcBef>
                <a:spcPts val="0"/>
              </a:spcBef>
              <a:spcAft>
                <a:spcPts val="0"/>
              </a:spcAft>
              <a:defRPr/>
            </a:pPr>
            <a:r>
              <a:rPr lang="en-US" sz="3600" b="1" u="sng" dirty="0">
                <a:solidFill>
                  <a:srgbClr val="0000FF"/>
                </a:solidFill>
                <a:latin typeface="Comic Sans MS" pitchFamily="66" charset="0"/>
                <a:ea typeface="+mj-ea"/>
                <a:cs typeface="+mn-cs"/>
              </a:rPr>
              <a:t>Equation of State</a:t>
            </a:r>
            <a:endParaRPr lang="en-US" sz="3600" b="1" u="sng" dirty="0">
              <a:solidFill>
                <a:srgbClr val="00B0F0"/>
              </a:solidFill>
              <a:latin typeface="+mj-lt"/>
              <a:ea typeface="+mj-ea"/>
              <a:cs typeface="+mj-cs"/>
            </a:endParaRPr>
          </a:p>
        </p:txBody>
      </p:sp>
      <p:grpSp>
        <p:nvGrpSpPr>
          <p:cNvPr id="58" name="Group 57"/>
          <p:cNvGrpSpPr/>
          <p:nvPr/>
        </p:nvGrpSpPr>
        <p:grpSpPr>
          <a:xfrm>
            <a:off x="1143000" y="2133600"/>
            <a:ext cx="2549525" cy="933450"/>
            <a:chOff x="1143000" y="2133600"/>
            <a:chExt cx="2549525" cy="933450"/>
          </a:xfrm>
        </p:grpSpPr>
        <p:graphicFrame>
          <p:nvGraphicFramePr>
            <p:cNvPr id="10" name="Object 4"/>
            <p:cNvGraphicFramePr>
              <a:graphicFrameLocks noChangeAspect="1"/>
            </p:cNvGraphicFramePr>
            <p:nvPr>
              <p:extLst>
                <p:ext uri="{D42A27DB-BD31-4B8C-83A1-F6EECF244321}">
                  <p14:modId xmlns:p14="http://schemas.microsoft.com/office/powerpoint/2010/main" val="2928036251"/>
                </p:ext>
              </p:extLst>
            </p:nvPr>
          </p:nvGraphicFramePr>
          <p:xfrm>
            <a:off x="1217613" y="2667000"/>
            <a:ext cx="2474912" cy="400050"/>
          </p:xfrm>
          <a:graphic>
            <a:graphicData uri="http://schemas.openxmlformats.org/presentationml/2006/ole">
              <mc:AlternateContent xmlns:mc="http://schemas.openxmlformats.org/markup-compatibility/2006">
                <mc:Choice xmlns:v="urn:schemas-microsoft-com:vml" Requires="v">
                  <p:oleObj spid="_x0000_s3079" name="Equation" r:id="rId5" imgW="1346040" imgH="228600" progId="Equation.DSMT4">
                    <p:embed/>
                  </p:oleObj>
                </mc:Choice>
                <mc:Fallback>
                  <p:oleObj name="Equation" r:id="rId5" imgW="1346040" imgH="228600" progId="Equation.DSMT4">
                    <p:embed/>
                    <p:pic>
                      <p:nvPicPr>
                        <p:cNvPr id="10" name="Object 4"/>
                        <p:cNvPicPr>
                          <a:picLocks noChangeAspect="1" noChangeArrowheads="1"/>
                        </p:cNvPicPr>
                        <p:nvPr/>
                      </p:nvPicPr>
                      <p:blipFill>
                        <a:blip r:embed="rId6"/>
                        <a:srcRect/>
                        <a:stretch>
                          <a:fillRect/>
                        </a:stretch>
                      </p:blipFill>
                      <p:spPr bwMode="auto">
                        <a:xfrm>
                          <a:off x="1217613" y="2667000"/>
                          <a:ext cx="2474912"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p:cNvSpPr txBox="1"/>
            <p:nvPr/>
          </p:nvSpPr>
          <p:spPr>
            <a:xfrm>
              <a:off x="1143000" y="2133600"/>
              <a:ext cx="2236510" cy="369332"/>
            </a:xfrm>
            <a:prstGeom prst="rect">
              <a:avLst/>
            </a:prstGeom>
            <a:noFill/>
          </p:spPr>
          <p:txBody>
            <a:bodyPr wrap="none" rtlCol="0">
              <a:spAutoFit/>
            </a:bodyPr>
            <a:lstStyle/>
            <a:p>
              <a:r>
                <a:rPr lang="en-US" b="1" dirty="0">
                  <a:solidFill>
                    <a:srgbClr val="FF0000"/>
                  </a:solidFill>
                </a:rPr>
                <a:t>For the initial state</a:t>
              </a:r>
            </a:p>
          </p:txBody>
        </p:sp>
      </p:grpSp>
      <p:grpSp>
        <p:nvGrpSpPr>
          <p:cNvPr id="59" name="Group 58"/>
          <p:cNvGrpSpPr/>
          <p:nvPr/>
        </p:nvGrpSpPr>
        <p:grpSpPr>
          <a:xfrm>
            <a:off x="1219200" y="3124200"/>
            <a:ext cx="2555875" cy="846138"/>
            <a:chOff x="1219200" y="3124200"/>
            <a:chExt cx="2555875" cy="846138"/>
          </a:xfrm>
        </p:grpSpPr>
        <p:graphicFrame>
          <p:nvGraphicFramePr>
            <p:cNvPr id="3" name="Object 6"/>
            <p:cNvGraphicFramePr>
              <a:graphicFrameLocks noChangeAspect="1"/>
            </p:cNvGraphicFramePr>
            <p:nvPr>
              <p:extLst>
                <p:ext uri="{D42A27DB-BD31-4B8C-83A1-F6EECF244321}">
                  <p14:modId xmlns:p14="http://schemas.microsoft.com/office/powerpoint/2010/main" val="282845794"/>
                </p:ext>
              </p:extLst>
            </p:nvPr>
          </p:nvGraphicFramePr>
          <p:xfrm>
            <a:off x="1347788" y="3614738"/>
            <a:ext cx="2427287" cy="355600"/>
          </p:xfrm>
          <a:graphic>
            <a:graphicData uri="http://schemas.openxmlformats.org/presentationml/2006/ole">
              <mc:AlternateContent xmlns:mc="http://schemas.openxmlformats.org/markup-compatibility/2006">
                <mc:Choice xmlns:v="urn:schemas-microsoft-com:vml" Requires="v">
                  <p:oleObj spid="_x0000_s3080" name="Equation" r:id="rId7" imgW="1320480" imgH="203040" progId="Equation.DSMT4">
                    <p:embed/>
                  </p:oleObj>
                </mc:Choice>
                <mc:Fallback>
                  <p:oleObj name="Equation" r:id="rId7" imgW="1320480" imgH="203040" progId="Equation.DSMT4">
                    <p:embed/>
                    <p:pic>
                      <p:nvPicPr>
                        <p:cNvPr id="3" name="Object 6"/>
                        <p:cNvPicPr>
                          <a:picLocks noChangeAspect="1" noChangeArrowheads="1"/>
                        </p:cNvPicPr>
                        <p:nvPr/>
                      </p:nvPicPr>
                      <p:blipFill>
                        <a:blip r:embed="rId8"/>
                        <a:srcRect/>
                        <a:stretch>
                          <a:fillRect/>
                        </a:stretch>
                      </p:blipFill>
                      <p:spPr bwMode="auto">
                        <a:xfrm>
                          <a:off x="1347788" y="3614738"/>
                          <a:ext cx="2427287" cy="35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1219200" y="3124200"/>
              <a:ext cx="2108269" cy="369332"/>
            </a:xfrm>
            <a:prstGeom prst="rect">
              <a:avLst/>
            </a:prstGeom>
            <a:noFill/>
          </p:spPr>
          <p:txBody>
            <a:bodyPr wrap="none" rtlCol="0">
              <a:spAutoFit/>
            </a:bodyPr>
            <a:lstStyle/>
            <a:p>
              <a:r>
                <a:rPr lang="en-US" b="1" dirty="0">
                  <a:solidFill>
                    <a:srgbClr val="FF0000"/>
                  </a:solidFill>
                </a:rPr>
                <a:t>For the final state</a:t>
              </a:r>
            </a:p>
          </p:txBody>
        </p:sp>
      </p:grpSp>
      <p:grpSp>
        <p:nvGrpSpPr>
          <p:cNvPr id="57" name="Group 56"/>
          <p:cNvGrpSpPr/>
          <p:nvPr/>
        </p:nvGrpSpPr>
        <p:grpSpPr>
          <a:xfrm>
            <a:off x="152400" y="838200"/>
            <a:ext cx="4519186" cy="914400"/>
            <a:chOff x="152400" y="838200"/>
            <a:chExt cx="4519186" cy="914400"/>
          </a:xfrm>
        </p:grpSpPr>
        <p:sp>
          <p:nvSpPr>
            <p:cNvPr id="14" name="TextBox 13"/>
            <p:cNvSpPr txBox="1"/>
            <p:nvPr/>
          </p:nvSpPr>
          <p:spPr>
            <a:xfrm>
              <a:off x="152400" y="838200"/>
              <a:ext cx="4519186" cy="369332"/>
            </a:xfrm>
            <a:prstGeom prst="rect">
              <a:avLst/>
            </a:prstGeom>
            <a:noFill/>
          </p:spPr>
          <p:txBody>
            <a:bodyPr wrap="none" rtlCol="0">
              <a:spAutoFit/>
            </a:bodyPr>
            <a:lstStyle/>
            <a:p>
              <a:r>
                <a:rPr lang="en-US" b="1" dirty="0">
                  <a:solidFill>
                    <a:srgbClr val="FF0000"/>
                  </a:solidFill>
                </a:rPr>
                <a:t>Equation of state for n mole of any gas:</a:t>
              </a:r>
            </a:p>
          </p:txBody>
        </p:sp>
        <p:graphicFrame>
          <p:nvGraphicFramePr>
            <p:cNvPr id="4" name="Object 3"/>
            <p:cNvGraphicFramePr>
              <a:graphicFrameLocks noChangeAspect="1"/>
            </p:cNvGraphicFramePr>
            <p:nvPr/>
          </p:nvGraphicFramePr>
          <p:xfrm>
            <a:off x="1295400" y="1295400"/>
            <a:ext cx="1857375" cy="457200"/>
          </p:xfrm>
          <a:graphic>
            <a:graphicData uri="http://schemas.openxmlformats.org/presentationml/2006/ole">
              <mc:AlternateContent xmlns:mc="http://schemas.openxmlformats.org/markup-compatibility/2006">
                <mc:Choice xmlns:v="urn:schemas-microsoft-com:vml" Requires="v">
                  <p:oleObj spid="_x0000_s3081" name="Equation" r:id="rId9" imgW="685800" imgH="177480" progId="Equation.3">
                    <p:embed/>
                  </p:oleObj>
                </mc:Choice>
                <mc:Fallback>
                  <p:oleObj name="Equation" r:id="rId9" imgW="685800" imgH="177480" progId="Equation.3">
                    <p:embed/>
                    <p:pic>
                      <p:nvPicPr>
                        <p:cNvPr id="4"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95400" y="1295400"/>
                          <a:ext cx="1857375"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4" name="Rectangle 53"/>
          <p:cNvSpPr/>
          <p:nvPr/>
        </p:nvSpPr>
        <p:spPr>
          <a:xfrm>
            <a:off x="4935141" y="835700"/>
            <a:ext cx="3810000" cy="2031325"/>
          </a:xfrm>
          <a:prstGeom prst="rect">
            <a:avLst/>
          </a:prstGeom>
        </p:spPr>
        <p:txBody>
          <a:bodyPr wrap="square">
            <a:spAutoFit/>
          </a:bodyPr>
          <a:lstStyle/>
          <a:p>
            <a:r>
              <a:rPr lang="en-US" b="1" dirty="0"/>
              <a:t>T52-Q#15.</a:t>
            </a:r>
            <a:r>
              <a:rPr lang="en-US" dirty="0"/>
              <a:t> </a:t>
            </a:r>
          </a:p>
          <a:p>
            <a:r>
              <a:rPr lang="en-US" dirty="0"/>
              <a:t>Two moles of ideal gas are at 20 </a:t>
            </a:r>
            <a:r>
              <a:rPr lang="en-US" baseline="30000" dirty="0" err="1"/>
              <a:t>o</a:t>
            </a:r>
            <a:r>
              <a:rPr lang="en-US" dirty="0" err="1"/>
              <a:t>C</a:t>
            </a:r>
            <a:r>
              <a:rPr lang="en-US" dirty="0"/>
              <a:t> and a pressure of 200 </a:t>
            </a:r>
            <a:r>
              <a:rPr lang="en-US" dirty="0" err="1"/>
              <a:t>kPa</a:t>
            </a:r>
            <a:r>
              <a:rPr lang="en-US" dirty="0"/>
              <a:t>. If the gas is heated to 40 </a:t>
            </a:r>
            <a:r>
              <a:rPr lang="en-US" baseline="30000" dirty="0" err="1"/>
              <a:t>o</a:t>
            </a:r>
            <a:r>
              <a:rPr lang="en-US" dirty="0" err="1"/>
              <a:t>C</a:t>
            </a:r>
            <a:r>
              <a:rPr lang="en-US" dirty="0"/>
              <a:t>, and its pressure is reduced by 30%, what is the new volume? </a:t>
            </a:r>
          </a:p>
          <a:p>
            <a:r>
              <a:rPr lang="en-US" dirty="0"/>
              <a:t>(</a:t>
            </a:r>
            <a:r>
              <a:rPr lang="en-US" dirty="0" err="1"/>
              <a:t>Ans</a:t>
            </a:r>
            <a:r>
              <a:rPr lang="en-US" dirty="0"/>
              <a:t>: 37 L) </a:t>
            </a:r>
          </a:p>
        </p:txBody>
      </p:sp>
      <p:cxnSp>
        <p:nvCxnSpPr>
          <p:cNvPr id="56" name="Straight Connector 55"/>
          <p:cNvCxnSpPr/>
          <p:nvPr/>
        </p:nvCxnSpPr>
        <p:spPr>
          <a:xfrm rot="5400000">
            <a:off x="2057400" y="3657600"/>
            <a:ext cx="5334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60"/>
                                        </p:tgtEl>
                                        <p:attrNameLst>
                                          <p:attrName>style.visibility</p:attrName>
                                        </p:attrNameLst>
                                      </p:cBhvr>
                                      <p:to>
                                        <p:strVal val="visible"/>
                                      </p:to>
                                    </p:set>
                                    <p:animEffect transition="in" filter="blinds(horizontal)">
                                      <p:cBhvr>
                                        <p:cTn id="19" dur="500"/>
                                        <p:tgtEl>
                                          <p:spTgt spid="6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56"/>
                                        </p:tgtEl>
                                        <p:attrNameLst>
                                          <p:attrName>style.visibility</p:attrName>
                                        </p:attrNameLst>
                                      </p:cBhvr>
                                      <p:to>
                                        <p:strVal val="visible"/>
                                      </p:to>
                                    </p:set>
                                    <p:animEffect transition="in" filter="wipe(down)">
                                      <p:cBhvr>
                                        <p:cTn id="28" dur="500"/>
                                        <p:tgtEl>
                                          <p:spTgt spid="56"/>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1" grpId="0" animBg="1"/>
      <p:bldP spid="5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228600" y="46038"/>
            <a:ext cx="8610600" cy="1020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Keeping Pressure (P) Constant: Isobaric</a:t>
            </a:r>
            <a:endParaRPr lang="en-US" sz="2800" b="1" u="sng" dirty="0">
              <a:solidFill>
                <a:srgbClr val="00B0F0"/>
              </a:solidFill>
              <a:latin typeface="+mj-lt"/>
              <a:ea typeface="+mj-ea"/>
              <a:cs typeface="+mj-cs"/>
            </a:endParaRPr>
          </a:p>
        </p:txBody>
      </p:sp>
      <p:graphicFrame>
        <p:nvGraphicFramePr>
          <p:cNvPr id="23" name="Object 4"/>
          <p:cNvGraphicFramePr>
            <a:graphicFrameLocks noChangeAspect="1"/>
          </p:cNvGraphicFramePr>
          <p:nvPr>
            <p:extLst>
              <p:ext uri="{D42A27DB-BD31-4B8C-83A1-F6EECF244321}">
                <p14:modId xmlns:p14="http://schemas.microsoft.com/office/powerpoint/2010/main" val="3375536202"/>
              </p:ext>
            </p:extLst>
          </p:nvPr>
        </p:nvGraphicFramePr>
        <p:xfrm>
          <a:off x="4489450" y="2803525"/>
          <a:ext cx="890588" cy="755650"/>
        </p:xfrm>
        <a:graphic>
          <a:graphicData uri="http://schemas.openxmlformats.org/presentationml/2006/ole">
            <mc:AlternateContent xmlns:mc="http://schemas.openxmlformats.org/markup-compatibility/2006">
              <mc:Choice xmlns:v="urn:schemas-microsoft-com:vml" Requires="v">
                <p:oleObj spid="_x0000_s4100" name="Equation" r:id="rId4" imgW="482400" imgH="431640" progId="Equation.DSMT4">
                  <p:embed/>
                </p:oleObj>
              </mc:Choice>
              <mc:Fallback>
                <p:oleObj name="Equation" r:id="rId4" imgW="482400" imgH="431640" progId="Equation.DSMT4">
                  <p:embed/>
                  <p:pic>
                    <p:nvPicPr>
                      <p:cNvPr id="23" name="Object 4"/>
                      <p:cNvPicPr>
                        <a:picLocks noChangeAspect="1" noChangeArrowheads="1"/>
                      </p:cNvPicPr>
                      <p:nvPr/>
                    </p:nvPicPr>
                    <p:blipFill>
                      <a:blip r:embed="rId5"/>
                      <a:srcRect/>
                      <a:stretch>
                        <a:fillRect/>
                      </a:stretch>
                    </p:blipFill>
                    <p:spPr bwMode="auto">
                      <a:xfrm>
                        <a:off x="4489450" y="2803525"/>
                        <a:ext cx="890588" cy="75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6152" name="Group 43"/>
          <p:cNvGrpSpPr>
            <a:grpSpLocks/>
          </p:cNvGrpSpPr>
          <p:nvPr/>
        </p:nvGrpSpPr>
        <p:grpSpPr bwMode="auto">
          <a:xfrm>
            <a:off x="6837363" y="1066800"/>
            <a:ext cx="2286000" cy="2514600"/>
            <a:chOff x="5257800" y="1905000"/>
            <a:chExt cx="2286000" cy="2514600"/>
          </a:xfrm>
        </p:grpSpPr>
        <p:sp>
          <p:nvSpPr>
            <p:cNvPr id="45" name="Rectangle 44"/>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45"/>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46"/>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3" name="Group 47"/>
          <p:cNvGrpSpPr>
            <a:grpSpLocks/>
          </p:cNvGrpSpPr>
          <p:nvPr/>
        </p:nvGrpSpPr>
        <p:grpSpPr bwMode="auto">
          <a:xfrm>
            <a:off x="7142163" y="1219200"/>
            <a:ext cx="1676400" cy="838200"/>
            <a:chOff x="5562600" y="2057400"/>
            <a:chExt cx="1676400" cy="838200"/>
          </a:xfrm>
        </p:grpSpPr>
        <p:sp>
          <p:nvSpPr>
            <p:cNvPr id="49" name="Rectangle 48"/>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0" name="Rectangle 49"/>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2" name="Oval 51"/>
          <p:cNvSpPr/>
          <p:nvPr/>
        </p:nvSpPr>
        <p:spPr>
          <a:xfrm>
            <a:off x="7675563" y="2286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Oval 53"/>
          <p:cNvSpPr/>
          <p:nvPr/>
        </p:nvSpPr>
        <p:spPr>
          <a:xfrm>
            <a:off x="7599363" y="2743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Oval 54"/>
          <p:cNvSpPr/>
          <p:nvPr/>
        </p:nvSpPr>
        <p:spPr>
          <a:xfrm>
            <a:off x="7675563" y="2438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Oval 55"/>
          <p:cNvSpPr/>
          <p:nvPr/>
        </p:nvSpPr>
        <p:spPr>
          <a:xfrm>
            <a:off x="7599363" y="2895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Oval 56"/>
          <p:cNvSpPr/>
          <p:nvPr/>
        </p:nvSpPr>
        <p:spPr>
          <a:xfrm>
            <a:off x="8361363" y="2438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Oval 57"/>
          <p:cNvSpPr/>
          <p:nvPr/>
        </p:nvSpPr>
        <p:spPr>
          <a:xfrm>
            <a:off x="8285163" y="2895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Oval 58"/>
          <p:cNvSpPr/>
          <p:nvPr/>
        </p:nvSpPr>
        <p:spPr>
          <a:xfrm>
            <a:off x="8361363" y="2590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Oval 59"/>
          <p:cNvSpPr/>
          <p:nvPr/>
        </p:nvSpPr>
        <p:spPr>
          <a:xfrm>
            <a:off x="8285163" y="3048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2" name="Rectangle 61"/>
          <p:cNvSpPr/>
          <p:nvPr/>
        </p:nvSpPr>
        <p:spPr>
          <a:xfrm>
            <a:off x="6837363" y="3276600"/>
            <a:ext cx="2286000" cy="304800"/>
          </a:xfrm>
          <a:prstGeom prst="rect">
            <a:avLst/>
          </a:prstGeom>
          <a:gradFill flip="none" rotWithShape="1">
            <a:gsLst>
              <a:gs pos="0">
                <a:srgbClr val="FFF200"/>
              </a:gs>
              <a:gs pos="45000">
                <a:srgbClr val="FF7A00"/>
              </a:gs>
              <a:gs pos="70000">
                <a:srgbClr val="FF0300"/>
              </a:gs>
              <a:gs pos="100000">
                <a:srgbClr val="4D0808"/>
              </a:gs>
            </a:gsLst>
            <a:lin ang="5400000" scaled="0"/>
            <a:tileRect/>
          </a:gradFill>
          <a:ln>
            <a:solidFill>
              <a:srgbClr val="BF322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Oval 76"/>
          <p:cNvSpPr/>
          <p:nvPr/>
        </p:nvSpPr>
        <p:spPr>
          <a:xfrm>
            <a:off x="7675563" y="2057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1" name="Oval 80"/>
          <p:cNvSpPr/>
          <p:nvPr/>
        </p:nvSpPr>
        <p:spPr>
          <a:xfrm>
            <a:off x="7599363"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2" name="Oval 81"/>
          <p:cNvSpPr/>
          <p:nvPr/>
        </p:nvSpPr>
        <p:spPr>
          <a:xfrm>
            <a:off x="7675563"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3" name="Oval 82"/>
          <p:cNvSpPr/>
          <p:nvPr/>
        </p:nvSpPr>
        <p:spPr>
          <a:xfrm>
            <a:off x="7599363"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4" name="Oval 83"/>
          <p:cNvSpPr/>
          <p:nvPr/>
        </p:nvSpPr>
        <p:spPr>
          <a:xfrm>
            <a:off x="8361363"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5" name="Oval 84"/>
          <p:cNvSpPr/>
          <p:nvPr/>
        </p:nvSpPr>
        <p:spPr>
          <a:xfrm>
            <a:off x="8285163"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6" name="Oval 85"/>
          <p:cNvSpPr/>
          <p:nvPr/>
        </p:nvSpPr>
        <p:spPr>
          <a:xfrm>
            <a:off x="8361363"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7" name="Oval 86"/>
          <p:cNvSpPr/>
          <p:nvPr/>
        </p:nvSpPr>
        <p:spPr>
          <a:xfrm>
            <a:off x="8285163"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4" name="Group 95"/>
          <p:cNvGrpSpPr>
            <a:grpSpLocks/>
          </p:cNvGrpSpPr>
          <p:nvPr/>
        </p:nvGrpSpPr>
        <p:grpSpPr bwMode="auto">
          <a:xfrm>
            <a:off x="228600" y="762000"/>
            <a:ext cx="3124200" cy="1981200"/>
            <a:chOff x="228600" y="914400"/>
            <a:chExt cx="3124200" cy="1981200"/>
          </a:xfrm>
        </p:grpSpPr>
        <p:sp>
          <p:nvSpPr>
            <p:cNvPr id="89" name="Rectangle 88"/>
            <p:cNvSpPr/>
            <p:nvPr/>
          </p:nvSpPr>
          <p:spPr>
            <a:xfrm>
              <a:off x="228600" y="914400"/>
              <a:ext cx="3124200" cy="1981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179" name="Group 93"/>
            <p:cNvGrpSpPr>
              <a:grpSpLocks/>
            </p:cNvGrpSpPr>
            <p:nvPr/>
          </p:nvGrpSpPr>
          <p:grpSpPr bwMode="auto">
            <a:xfrm>
              <a:off x="533400" y="1600200"/>
              <a:ext cx="2438400" cy="914400"/>
              <a:chOff x="533400" y="3352800"/>
              <a:chExt cx="2438400" cy="914400"/>
            </a:xfrm>
          </p:grpSpPr>
          <p:sp>
            <p:nvSpPr>
              <p:cNvPr id="90" name="Rectangle 89"/>
              <p:cNvSpPr/>
              <p:nvPr/>
            </p:nvSpPr>
            <p:spPr>
              <a:xfrm>
                <a:off x="533400" y="3352800"/>
                <a:ext cx="2438400" cy="9144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10" name="Object 7"/>
              <p:cNvGraphicFramePr>
                <a:graphicFrameLocks noChangeAspect="1"/>
              </p:cNvGraphicFramePr>
              <p:nvPr>
                <p:extLst>
                  <p:ext uri="{D42A27DB-BD31-4B8C-83A1-F6EECF244321}">
                    <p14:modId xmlns:p14="http://schemas.microsoft.com/office/powerpoint/2010/main" val="445254272"/>
                  </p:ext>
                </p:extLst>
              </p:nvPr>
            </p:nvGraphicFramePr>
            <p:xfrm>
              <a:off x="908050" y="3641725"/>
              <a:ext cx="1612900" cy="382588"/>
            </p:xfrm>
            <a:graphic>
              <a:graphicData uri="http://schemas.openxmlformats.org/presentationml/2006/ole">
                <mc:AlternateContent xmlns:mc="http://schemas.openxmlformats.org/markup-compatibility/2006">
                  <mc:Choice xmlns:v="urn:schemas-microsoft-com:vml" Requires="v">
                    <p:oleObj spid="_x0000_s4101" name="Equation" r:id="rId6" imgW="914400" imgH="228600" progId="Equation.DSMT4">
                      <p:embed/>
                    </p:oleObj>
                  </mc:Choice>
                  <mc:Fallback>
                    <p:oleObj name="Equation" r:id="rId6" imgW="914400" imgH="228600" progId="Equation.DSMT4">
                      <p:embed/>
                      <p:pic>
                        <p:nvPicPr>
                          <p:cNvPr id="10" name="Object 7"/>
                          <p:cNvPicPr>
                            <a:picLocks noChangeAspect="1" noChangeArrowheads="1"/>
                          </p:cNvPicPr>
                          <p:nvPr/>
                        </p:nvPicPr>
                        <p:blipFill>
                          <a:blip r:embed="rId7"/>
                          <a:srcRect/>
                          <a:stretch>
                            <a:fillRect/>
                          </a:stretch>
                        </p:blipFill>
                        <p:spPr bwMode="auto">
                          <a:xfrm>
                            <a:off x="908050" y="3641725"/>
                            <a:ext cx="1612900"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6180" name="Rectangle 90"/>
            <p:cNvSpPr>
              <a:spLocks noChangeArrowheads="1"/>
            </p:cNvSpPr>
            <p:nvPr/>
          </p:nvSpPr>
          <p:spPr bwMode="auto">
            <a:xfrm>
              <a:off x="304800" y="990600"/>
              <a:ext cx="2816797" cy="307777"/>
            </a:xfrm>
            <a:prstGeom prst="rect">
              <a:avLst/>
            </a:prstGeom>
            <a:noFill/>
            <a:ln w="9525">
              <a:noFill/>
              <a:miter lim="800000"/>
              <a:headEnd/>
              <a:tailEnd/>
            </a:ln>
          </p:spPr>
          <p:txBody>
            <a:bodyPr wrap="none">
              <a:spAutoFit/>
            </a:bodyPr>
            <a:lstStyle/>
            <a:p>
              <a:r>
                <a:rPr lang="en-US" sz="1400" b="1">
                  <a:latin typeface="Comic Sans MS" pitchFamily="66" charset="0"/>
                </a:rPr>
                <a:t>Work done in isobaric process</a:t>
              </a:r>
              <a:endParaRPr lang="en-US" sz="1400">
                <a:latin typeface="Calibri" pitchFamily="34" charset="0"/>
              </a:endParaRPr>
            </a:p>
          </p:txBody>
        </p:sp>
      </p:grpSp>
      <p:sp>
        <p:nvSpPr>
          <p:cNvPr id="80" name="Rectangle 79"/>
          <p:cNvSpPr/>
          <p:nvPr/>
        </p:nvSpPr>
        <p:spPr bwMode="auto">
          <a:xfrm>
            <a:off x="762000" y="4191000"/>
            <a:ext cx="7162800" cy="1752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4" name="Down Arrow 43"/>
          <p:cNvSpPr/>
          <p:nvPr/>
        </p:nvSpPr>
        <p:spPr>
          <a:xfrm>
            <a:off x="4648200" y="2209800"/>
            <a:ext cx="6858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3429000" y="685800"/>
            <a:ext cx="3048000" cy="646331"/>
          </a:xfrm>
          <a:prstGeom prst="rect">
            <a:avLst/>
          </a:prstGeom>
          <a:noFill/>
        </p:spPr>
        <p:txBody>
          <a:bodyPr wrap="square" rtlCol="0">
            <a:spAutoFit/>
          </a:bodyPr>
          <a:lstStyle/>
          <a:p>
            <a:pPr algn="ctr"/>
            <a:r>
              <a:rPr lang="en-US" b="1" dirty="0">
                <a:solidFill>
                  <a:srgbClr val="FF0000"/>
                </a:solidFill>
                <a:latin typeface="+mn-lt"/>
              </a:rPr>
              <a:t>Change Temperature and Volume at fixed Pressure</a:t>
            </a:r>
          </a:p>
        </p:txBody>
      </p:sp>
      <p:sp>
        <p:nvSpPr>
          <p:cNvPr id="61" name="Rectangle 4"/>
          <p:cNvSpPr txBox="1">
            <a:spLocks noChangeArrowheads="1"/>
          </p:cNvSpPr>
          <p:nvPr/>
        </p:nvSpPr>
        <p:spPr bwMode="auto">
          <a:xfrm>
            <a:off x="1219200" y="4267200"/>
            <a:ext cx="6096000" cy="1371600"/>
          </a:xfrm>
          <a:prstGeom prst="rect">
            <a:avLst/>
          </a:prstGeom>
          <a:noFill/>
          <a:ln w="76200">
            <a:noFill/>
            <a:miter lim="800000"/>
            <a:headEnd/>
            <a:tailEnd/>
          </a:ln>
        </p:spPr>
        <p:txBody>
          <a:bodyPr/>
          <a:lstStyle/>
          <a:p>
            <a:r>
              <a:rPr lang="en-US" b="1" u="sng" dirty="0">
                <a:latin typeface="Calibri" pitchFamily="34" charset="0"/>
              </a:rPr>
              <a:t>T052: </a:t>
            </a:r>
            <a:r>
              <a:rPr lang="en-US" b="1" dirty="0">
                <a:latin typeface="Calibri" pitchFamily="34" charset="0"/>
              </a:rPr>
              <a:t>Q#2. </a:t>
            </a:r>
          </a:p>
          <a:p>
            <a:r>
              <a:rPr lang="en-US" dirty="0">
                <a:latin typeface="Calibri" pitchFamily="34" charset="0"/>
              </a:rPr>
              <a:t>One mole of an ideal gas is cooled at constant pressure process from 100 </a:t>
            </a:r>
            <a:r>
              <a:rPr lang="en-US" baseline="30000" dirty="0" err="1">
                <a:latin typeface="Calibri" pitchFamily="34" charset="0"/>
              </a:rPr>
              <a:t>o</a:t>
            </a:r>
            <a:r>
              <a:rPr lang="en-US" dirty="0" err="1">
                <a:latin typeface="Calibri" pitchFamily="34" charset="0"/>
              </a:rPr>
              <a:t>C</a:t>
            </a:r>
            <a:r>
              <a:rPr lang="en-US" dirty="0">
                <a:latin typeface="Calibri" pitchFamily="34" charset="0"/>
              </a:rPr>
              <a:t> to 40 </a:t>
            </a:r>
            <a:r>
              <a:rPr lang="en-US" baseline="30000" dirty="0" err="1">
                <a:latin typeface="Calibri" pitchFamily="34" charset="0"/>
              </a:rPr>
              <a:t>o</a:t>
            </a:r>
            <a:r>
              <a:rPr lang="en-US" dirty="0" err="1">
                <a:latin typeface="Calibri" pitchFamily="34" charset="0"/>
              </a:rPr>
              <a:t>C.</a:t>
            </a:r>
            <a:r>
              <a:rPr lang="en-US" dirty="0">
                <a:latin typeface="Calibri" pitchFamily="34" charset="0"/>
              </a:rPr>
              <a:t> Calculate the work done during the process. </a:t>
            </a:r>
          </a:p>
          <a:p>
            <a:r>
              <a:rPr lang="en-US" dirty="0">
                <a:latin typeface="Calibri" pitchFamily="34" charset="0"/>
              </a:rPr>
              <a:t>(</a:t>
            </a:r>
            <a:r>
              <a:rPr lang="en-US" dirty="0" err="1">
                <a:latin typeface="Calibri" pitchFamily="34" charset="0"/>
              </a:rPr>
              <a:t>Ans</a:t>
            </a:r>
            <a:r>
              <a:rPr lang="en-US" dirty="0">
                <a:latin typeface="Calibri" pitchFamily="34" charset="0"/>
              </a:rPr>
              <a:t>: –500 J) </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F937868F-204C-4FCF-ADA6-7CD899A13208}"/>
                  </a:ext>
                </a:extLst>
              </p:cNvPr>
              <p:cNvSpPr txBox="1"/>
              <p:nvPr/>
            </p:nvSpPr>
            <p:spPr>
              <a:xfrm>
                <a:off x="4454703" y="1457624"/>
                <a:ext cx="1072794" cy="5638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𝑜</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m:t>
                              </m:r>
                            </m:sub>
                          </m:sSub>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𝑜</m:t>
                              </m:r>
                            </m:sub>
                          </m:sSub>
                        </m:den>
                      </m:f>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𝑃𝑉</m:t>
                          </m:r>
                        </m:num>
                        <m:den>
                          <m:r>
                            <a:rPr lang="en-US" b="0" i="1" smtClean="0">
                              <a:latin typeface="Cambria Math" panose="02040503050406030204" pitchFamily="18" charset="0"/>
                            </a:rPr>
                            <m:t>𝑇</m:t>
                          </m:r>
                        </m:den>
                      </m:f>
                    </m:oMath>
                  </m:oMathPara>
                </a14:m>
                <a:endParaRPr lang="en-US" dirty="0"/>
              </a:p>
            </p:txBody>
          </p:sp>
        </mc:Choice>
        <mc:Fallback xmlns="">
          <p:sp>
            <p:nvSpPr>
              <p:cNvPr id="2" name="TextBox 1">
                <a:extLst>
                  <a:ext uri="{FF2B5EF4-FFF2-40B4-BE49-F238E27FC236}">
                    <a16:creationId xmlns:a16="http://schemas.microsoft.com/office/drawing/2014/main" id="{F937868F-204C-4FCF-ADA6-7CD899A13208}"/>
                  </a:ext>
                </a:extLst>
              </p:cNvPr>
              <p:cNvSpPr txBox="1">
                <a:spLocks noRot="1" noChangeAspect="1" noMove="1" noResize="1" noEditPoints="1" noAdjustHandles="1" noChangeArrowheads="1" noChangeShapeType="1" noTextEdit="1"/>
              </p:cNvSpPr>
              <p:nvPr/>
            </p:nvSpPr>
            <p:spPr>
              <a:xfrm>
                <a:off x="4454703" y="1457624"/>
                <a:ext cx="1072794" cy="563872"/>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D7FA8CF-38CA-4431-8793-5E411B596A40}"/>
                  </a:ext>
                </a:extLst>
              </p:cNvPr>
              <p:cNvSpPr txBox="1"/>
              <p:nvPr/>
            </p:nvSpPr>
            <p:spPr>
              <a:xfrm>
                <a:off x="4458967" y="1447703"/>
                <a:ext cx="1140377" cy="5653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𝑜</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m:t>
                              </m:r>
                            </m:sub>
                          </m:sSub>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𝑜</m:t>
                              </m:r>
                            </m:sub>
                          </m:sSub>
                        </m:den>
                      </m:f>
                      <m:r>
                        <a:rPr lang="en-US" b="0" i="1" smtClean="0">
                          <a:latin typeface="Cambria Math" panose="02040503050406030204" pitchFamily="18" charset="0"/>
                        </a:rPr>
                        <m:t>=</m:t>
                      </m:r>
                      <m:f>
                        <m:fPr>
                          <m:ctrlPr>
                            <a:rPr lang="en-US"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𝑃</m:t>
                              </m:r>
                            </m:e>
                            <m:sub>
                              <m:r>
                                <a:rPr lang="en-US" i="1">
                                  <a:latin typeface="Cambria Math" panose="02040503050406030204" pitchFamily="18" charset="0"/>
                                </a:rPr>
                                <m:t>𝑜</m:t>
                              </m:r>
                            </m:sub>
                          </m:sSub>
                          <m:r>
                            <a:rPr lang="en-US" b="0" i="1" smtClean="0">
                              <a:latin typeface="Cambria Math" panose="02040503050406030204" pitchFamily="18" charset="0"/>
                            </a:rPr>
                            <m:t>𝑉</m:t>
                          </m:r>
                        </m:num>
                        <m:den>
                          <m:r>
                            <a:rPr lang="en-US" b="0" i="1" smtClean="0">
                              <a:latin typeface="Cambria Math" panose="02040503050406030204" pitchFamily="18" charset="0"/>
                            </a:rPr>
                            <m:t>𝑇</m:t>
                          </m:r>
                        </m:den>
                      </m:f>
                    </m:oMath>
                  </m:oMathPara>
                </a14:m>
                <a:endParaRPr lang="en-US" dirty="0"/>
              </a:p>
            </p:txBody>
          </p:sp>
        </mc:Choice>
        <mc:Fallback xmlns="">
          <p:sp>
            <p:nvSpPr>
              <p:cNvPr id="5" name="TextBox 4">
                <a:extLst>
                  <a:ext uri="{FF2B5EF4-FFF2-40B4-BE49-F238E27FC236}">
                    <a16:creationId xmlns:a16="http://schemas.microsoft.com/office/drawing/2014/main" id="{7D7FA8CF-38CA-4431-8793-5E411B596A40}"/>
                  </a:ext>
                </a:extLst>
              </p:cNvPr>
              <p:cNvSpPr txBox="1">
                <a:spLocks noRot="1" noChangeAspect="1" noMove="1" noResize="1" noEditPoints="1" noAdjustHandles="1" noChangeArrowheads="1" noChangeShapeType="1" noTextEdit="1"/>
              </p:cNvSpPr>
              <p:nvPr/>
            </p:nvSpPr>
            <p:spPr>
              <a:xfrm>
                <a:off x="4458967" y="1447703"/>
                <a:ext cx="1140377" cy="565348"/>
              </a:xfrm>
              <a:prstGeom prst="rect">
                <a:avLst/>
              </a:prstGeom>
              <a:blipFill>
                <a:blip r:embed="rId9"/>
                <a:stretch>
                  <a:fillRect/>
                </a:stretch>
              </a:blipFill>
            </p:spPr>
            <p:txBody>
              <a:bodyPr/>
              <a:lstStyle/>
              <a:p>
                <a:r>
                  <a:rPr lang="en-US">
                    <a:noFill/>
                  </a:rPr>
                  <a:t> </a:t>
                </a:r>
              </a:p>
            </p:txBody>
          </p:sp>
        </mc:Fallback>
      </mc:AlternateContent>
      <p:grpSp>
        <p:nvGrpSpPr>
          <p:cNvPr id="8" name="Group 7">
            <a:extLst>
              <a:ext uri="{FF2B5EF4-FFF2-40B4-BE49-F238E27FC236}">
                <a16:creationId xmlns:a16="http://schemas.microsoft.com/office/drawing/2014/main" id="{8A6032B6-B6C9-491D-8B3C-A5DEDF22FB1C}"/>
              </a:ext>
            </a:extLst>
          </p:cNvPr>
          <p:cNvGrpSpPr/>
          <p:nvPr/>
        </p:nvGrpSpPr>
        <p:grpSpPr>
          <a:xfrm>
            <a:off x="4444340" y="1452073"/>
            <a:ext cx="933236" cy="266700"/>
            <a:chOff x="4444340" y="1452073"/>
            <a:chExt cx="933236" cy="266700"/>
          </a:xfrm>
        </p:grpSpPr>
        <p:cxnSp>
          <p:nvCxnSpPr>
            <p:cNvPr id="7" name="Straight Connector 6">
              <a:extLst>
                <a:ext uri="{FF2B5EF4-FFF2-40B4-BE49-F238E27FC236}">
                  <a16:creationId xmlns:a16="http://schemas.microsoft.com/office/drawing/2014/main" id="{416E2890-17CA-46BA-8A16-4DB8E71B1AF3}"/>
                </a:ext>
              </a:extLst>
            </p:cNvPr>
            <p:cNvCxnSpPr/>
            <p:nvPr/>
          </p:nvCxnSpPr>
          <p:spPr>
            <a:xfrm flipH="1">
              <a:off x="4444340" y="1452073"/>
              <a:ext cx="304800" cy="2667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386249C-8558-4830-9EFF-F762783F2C94}"/>
                </a:ext>
              </a:extLst>
            </p:cNvPr>
            <p:cNvCxnSpPr/>
            <p:nvPr/>
          </p:nvCxnSpPr>
          <p:spPr>
            <a:xfrm flipH="1">
              <a:off x="5072776" y="1452073"/>
              <a:ext cx="304800" cy="2667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pic>
        <p:nvPicPr>
          <p:cNvPr id="6" name="Picture 2" descr="F19_01">
            <a:extLst>
              <a:ext uri="{FF2B5EF4-FFF2-40B4-BE49-F238E27FC236}">
                <a16:creationId xmlns:a16="http://schemas.microsoft.com/office/drawing/2014/main" id="{DBDCC2C6-5FE9-4743-9529-9850C0CE276F}"/>
              </a:ext>
            </a:extLst>
          </p:cNvPr>
          <p:cNvPicPr>
            <a:picLocks noChangeAspect="1" noChangeArrowheads="1"/>
          </p:cNvPicPr>
          <p:nvPr/>
        </p:nvPicPr>
        <p:blipFill>
          <a:blip r:embed="rId10" cstate="print"/>
          <a:srcRect/>
          <a:stretch>
            <a:fillRect/>
          </a:stretch>
        </p:blipFill>
        <p:spPr bwMode="auto">
          <a:xfrm>
            <a:off x="5399534" y="3905250"/>
            <a:ext cx="3287266" cy="27241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repeatCount="indefinite" fill="hold" grpId="0" nodeType="clickEffect">
                                  <p:stCondLst>
                                    <p:cond delay="0"/>
                                  </p:stCondLst>
                                  <p:childTnLst>
                                    <p:animMotion origin="layout" path="M 0.00521 -0.00485 L 0.11511 -0.003 L 0.05591 0.13599 L -0.05955 0.08164 L 0.01094 -0.03677 L 0.1165 0.07031 L 0.0066 0.00833 " pathEditMode="relative" ptsTypes="AAAAAAA">
                                      <p:cBhvr>
                                        <p:cTn id="24" dur="3000" fill="hold"/>
                                        <p:tgtEl>
                                          <p:spTgt spid="52"/>
                                        </p:tgtEl>
                                        <p:attrNameLst>
                                          <p:attrName>ppt_x</p:attrName>
                                          <p:attrName>ppt_y</p:attrName>
                                        </p:attrNameLst>
                                      </p:cBhvr>
                                    </p:animMotion>
                                  </p:childTnLst>
                                </p:cTn>
                              </p:par>
                              <p:par>
                                <p:cTn id="25"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26" dur="3000" fill="hold"/>
                                        <p:tgtEl>
                                          <p:spTgt spid="54"/>
                                        </p:tgtEl>
                                        <p:attrNameLst>
                                          <p:attrName>ppt_x</p:attrName>
                                          <p:attrName>ppt_y</p:attrName>
                                        </p:attrNameLst>
                                      </p:cBhvr>
                                    </p:animMotion>
                                  </p:childTnLst>
                                </p:cTn>
                              </p:par>
                              <p:par>
                                <p:cTn id="27"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28" dur="3000" fill="hold"/>
                                        <p:tgtEl>
                                          <p:spTgt spid="55"/>
                                        </p:tgtEl>
                                        <p:attrNameLst>
                                          <p:attrName>ppt_x</p:attrName>
                                          <p:attrName>ppt_y</p:attrName>
                                        </p:attrNameLst>
                                      </p:cBhvr>
                                      <p:rCtr x="8" y="62"/>
                                    </p:animMotion>
                                  </p:childTnLst>
                                </p:cTn>
                              </p:par>
                              <p:par>
                                <p:cTn id="29"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30" dur="3000" fill="hold"/>
                                        <p:tgtEl>
                                          <p:spTgt spid="56"/>
                                        </p:tgtEl>
                                        <p:attrNameLst>
                                          <p:attrName>ppt_x</p:attrName>
                                          <p:attrName>ppt_y</p:attrName>
                                        </p:attrNameLst>
                                      </p:cBhvr>
                                      <p:rCtr x="28" y="15"/>
                                    </p:animMotion>
                                  </p:childTnLst>
                                </p:cTn>
                              </p:par>
                              <p:par>
                                <p:cTn id="31"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32" dur="5000" fill="hold"/>
                                        <p:tgtEl>
                                          <p:spTgt spid="57"/>
                                        </p:tgtEl>
                                        <p:attrNameLst>
                                          <p:attrName>ppt_x</p:attrName>
                                          <p:attrName>ppt_y</p:attrName>
                                        </p:attrNameLst>
                                      </p:cBhvr>
                                      <p:rCtr x="-1" y="62"/>
                                    </p:animMotion>
                                  </p:childTnLst>
                                </p:cTn>
                              </p:par>
                              <p:par>
                                <p:cTn id="33"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34" dur="5000" fill="hold"/>
                                        <p:tgtEl>
                                          <p:spTgt spid="58"/>
                                        </p:tgtEl>
                                        <p:attrNameLst>
                                          <p:attrName>ppt_x</p:attrName>
                                          <p:attrName>ppt_y</p:attrName>
                                        </p:attrNameLst>
                                      </p:cBhvr>
                                      <p:rCtr x="29" y="5"/>
                                    </p:animMotion>
                                  </p:childTnLst>
                                </p:cTn>
                              </p:par>
                              <p:par>
                                <p:cTn id="35"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36" dur="5000" fill="hold"/>
                                        <p:tgtEl>
                                          <p:spTgt spid="59"/>
                                        </p:tgtEl>
                                        <p:attrNameLst>
                                          <p:attrName>ppt_x</p:attrName>
                                          <p:attrName>ppt_y</p:attrName>
                                        </p:attrNameLst>
                                      </p:cBhvr>
                                      <p:rCtr x="-6" y="62"/>
                                    </p:animMotion>
                                  </p:childTnLst>
                                </p:cTn>
                              </p:par>
                              <p:par>
                                <p:cTn id="37"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38" dur="5000" fill="hold"/>
                                        <p:tgtEl>
                                          <p:spTgt spid="60"/>
                                        </p:tgtEl>
                                        <p:attrNameLst>
                                          <p:attrName>ppt_x</p:attrName>
                                          <p:attrName>ppt_y</p:attrName>
                                        </p:attrNameLst>
                                      </p:cBhvr>
                                      <p:rCtr x="31" y="16"/>
                                    </p:animMotion>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62"/>
                                        </p:tgtEl>
                                        <p:attrNameLst>
                                          <p:attrName>style.visibility</p:attrName>
                                        </p:attrNameLst>
                                      </p:cBhvr>
                                      <p:to>
                                        <p:strVal val="visible"/>
                                      </p:to>
                                    </p:set>
                                    <p:animEffect transition="in" filter="wipe(down)">
                                      <p:cBhvr>
                                        <p:cTn id="43" dur="5000"/>
                                        <p:tgtEl>
                                          <p:spTgt spid="62"/>
                                        </p:tgtEl>
                                      </p:cBhvr>
                                    </p:animEffect>
                                  </p:childTnLst>
                                </p:cTn>
                              </p:par>
                              <p:par>
                                <p:cTn id="44" presetID="64" presetClass="path" presetSubtype="0" accel="50000" decel="50000" fill="hold" nodeType="withEffect">
                                  <p:stCondLst>
                                    <p:cond delay="0"/>
                                  </p:stCondLst>
                                  <p:childTnLst>
                                    <p:animMotion origin="layout" path="M 0 2.94172E-6 L 0 -0.11656 " pathEditMode="relative" rAng="0" ptsTypes="AA">
                                      <p:cBhvr>
                                        <p:cTn id="45" dur="5000" fill="hold"/>
                                        <p:tgtEl>
                                          <p:spTgt spid="3"/>
                                        </p:tgtEl>
                                        <p:attrNameLst>
                                          <p:attrName>ppt_x</p:attrName>
                                          <p:attrName>ppt_y</p:attrName>
                                        </p:attrNameLst>
                                      </p:cBhvr>
                                      <p:rCtr x="0" y="-58"/>
                                    </p:animMotion>
                                  </p:childTnLst>
                                </p:cTn>
                              </p:par>
                            </p:childTnLst>
                          </p:cTn>
                        </p:par>
                        <p:par>
                          <p:cTn id="46" fill="hold">
                            <p:stCondLst>
                              <p:cond delay="5000"/>
                            </p:stCondLst>
                            <p:childTnLst>
                              <p:par>
                                <p:cTn id="47" presetID="1" presetClass="exit" presetSubtype="0" fill="hold" nodeType="afterEffect">
                                  <p:stCondLst>
                                    <p:cond delay="0"/>
                                  </p:stCondLst>
                                  <p:childTnLst>
                                    <p:set>
                                      <p:cBhvr>
                                        <p:cTn id="48" dur="1" fill="hold">
                                          <p:stCondLst>
                                            <p:cond delay="0"/>
                                          </p:stCondLst>
                                        </p:cTn>
                                        <p:tgtEl>
                                          <p:spTgt spid="52"/>
                                        </p:tgtEl>
                                        <p:attrNameLst>
                                          <p:attrName>style.visibility</p:attrName>
                                        </p:attrNameLst>
                                      </p:cBhvr>
                                      <p:to>
                                        <p:strVal val="hidden"/>
                                      </p:to>
                                    </p:set>
                                  </p:childTnLst>
                                </p:cTn>
                              </p:par>
                              <p:par>
                                <p:cTn id="49" presetID="1" presetClass="exit" presetSubtype="0" fill="hold" nodeType="withEffect">
                                  <p:stCondLst>
                                    <p:cond delay="0"/>
                                  </p:stCondLst>
                                  <p:childTnLst>
                                    <p:set>
                                      <p:cBhvr>
                                        <p:cTn id="50" dur="1" fill="hold">
                                          <p:stCondLst>
                                            <p:cond delay="0"/>
                                          </p:stCondLst>
                                        </p:cTn>
                                        <p:tgtEl>
                                          <p:spTgt spid="54"/>
                                        </p:tgtEl>
                                        <p:attrNameLst>
                                          <p:attrName>style.visibility</p:attrName>
                                        </p:attrNameLst>
                                      </p:cBhvr>
                                      <p:to>
                                        <p:strVal val="hidden"/>
                                      </p:to>
                                    </p:set>
                                  </p:childTnLst>
                                </p:cTn>
                              </p:par>
                              <p:par>
                                <p:cTn id="51" presetID="1" presetClass="exit" presetSubtype="0" fill="hold" nodeType="withEffect">
                                  <p:stCondLst>
                                    <p:cond delay="0"/>
                                  </p:stCondLst>
                                  <p:childTnLst>
                                    <p:set>
                                      <p:cBhvr>
                                        <p:cTn id="52" dur="1" fill="hold">
                                          <p:stCondLst>
                                            <p:cond delay="0"/>
                                          </p:stCondLst>
                                        </p:cTn>
                                        <p:tgtEl>
                                          <p:spTgt spid="55"/>
                                        </p:tgtEl>
                                        <p:attrNameLst>
                                          <p:attrName>style.visibility</p:attrName>
                                        </p:attrNameLst>
                                      </p:cBhvr>
                                      <p:to>
                                        <p:strVal val="hidden"/>
                                      </p:to>
                                    </p:set>
                                  </p:childTnLst>
                                </p:cTn>
                              </p:par>
                              <p:par>
                                <p:cTn id="53" presetID="1" presetClass="exit" presetSubtype="0" fill="hold" nodeType="withEffect">
                                  <p:stCondLst>
                                    <p:cond delay="0"/>
                                  </p:stCondLst>
                                  <p:childTnLst>
                                    <p:set>
                                      <p:cBhvr>
                                        <p:cTn id="54" dur="1" fill="hold">
                                          <p:stCondLst>
                                            <p:cond delay="0"/>
                                          </p:stCondLst>
                                        </p:cTn>
                                        <p:tgtEl>
                                          <p:spTgt spid="56"/>
                                        </p:tgtEl>
                                        <p:attrNameLst>
                                          <p:attrName>style.visibility</p:attrName>
                                        </p:attrNameLst>
                                      </p:cBhvr>
                                      <p:to>
                                        <p:strVal val="hidden"/>
                                      </p:to>
                                    </p:set>
                                  </p:childTnLst>
                                </p:cTn>
                              </p:par>
                              <p:par>
                                <p:cTn id="55" presetID="1" presetClass="exit" presetSubtype="0" fill="hold" nodeType="withEffect">
                                  <p:stCondLst>
                                    <p:cond delay="0"/>
                                  </p:stCondLst>
                                  <p:childTnLst>
                                    <p:set>
                                      <p:cBhvr>
                                        <p:cTn id="56" dur="1" fill="hold">
                                          <p:stCondLst>
                                            <p:cond delay="0"/>
                                          </p:stCondLst>
                                        </p:cTn>
                                        <p:tgtEl>
                                          <p:spTgt spid="57"/>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58"/>
                                        </p:tgtEl>
                                        <p:attrNameLst>
                                          <p:attrName>style.visibility</p:attrName>
                                        </p:attrNameLst>
                                      </p:cBhvr>
                                      <p:to>
                                        <p:strVal val="hidden"/>
                                      </p:to>
                                    </p:set>
                                  </p:childTnLst>
                                </p:cTn>
                              </p:par>
                              <p:par>
                                <p:cTn id="59" presetID="1" presetClass="exit" presetSubtype="0" fill="hold" nodeType="withEffect">
                                  <p:stCondLst>
                                    <p:cond delay="0"/>
                                  </p:stCondLst>
                                  <p:childTnLst>
                                    <p:set>
                                      <p:cBhvr>
                                        <p:cTn id="60" dur="1" fill="hold">
                                          <p:stCondLst>
                                            <p:cond delay="0"/>
                                          </p:stCondLst>
                                        </p:cTn>
                                        <p:tgtEl>
                                          <p:spTgt spid="59"/>
                                        </p:tgtEl>
                                        <p:attrNameLst>
                                          <p:attrName>style.visibility</p:attrName>
                                        </p:attrNameLst>
                                      </p:cBhvr>
                                      <p:to>
                                        <p:strVal val="hidden"/>
                                      </p:to>
                                    </p:set>
                                  </p:childTnLst>
                                </p:cTn>
                              </p:par>
                              <p:par>
                                <p:cTn id="61" presetID="1" presetClass="exit" presetSubtype="0" fill="hold" nodeType="withEffect">
                                  <p:stCondLst>
                                    <p:cond delay="0"/>
                                  </p:stCondLst>
                                  <p:childTnLst>
                                    <p:set>
                                      <p:cBhvr>
                                        <p:cTn id="62" dur="1" fill="hold">
                                          <p:stCondLst>
                                            <p:cond delay="0"/>
                                          </p:stCondLst>
                                        </p:cTn>
                                        <p:tgtEl>
                                          <p:spTgt spid="60"/>
                                        </p:tgtEl>
                                        <p:attrNameLst>
                                          <p:attrName>style.visibility</p:attrName>
                                        </p:attrNameLst>
                                      </p:cBhvr>
                                      <p:to>
                                        <p:strVal val="hidden"/>
                                      </p:to>
                                    </p:set>
                                  </p:childTnLst>
                                </p:cTn>
                              </p:par>
                              <p:par>
                                <p:cTn id="63" presetID="1" presetClass="entr" presetSubtype="0" fill="hold" grpId="0" nodeType="withEffect">
                                  <p:stCondLst>
                                    <p:cond delay="0"/>
                                  </p:stCondLst>
                                  <p:childTnLst>
                                    <p:set>
                                      <p:cBhvr>
                                        <p:cTn id="64" dur="1" fill="hold">
                                          <p:stCondLst>
                                            <p:cond delay="0"/>
                                          </p:stCondLst>
                                        </p:cTn>
                                        <p:tgtEl>
                                          <p:spTgt spid="7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8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8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8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87"/>
                                        </p:tgtEl>
                                        <p:attrNameLst>
                                          <p:attrName>style.visibility</p:attrName>
                                        </p:attrNameLst>
                                      </p:cBhvr>
                                      <p:to>
                                        <p:strVal val="visible"/>
                                      </p:to>
                                    </p:set>
                                  </p:childTnLst>
                                </p:cTn>
                              </p:par>
                              <p:par>
                                <p:cTn id="79" presetID="0" presetClass="path" presetSubtype="0" repeatCount="indefinite" fill="hold" grpId="1" nodeType="withEffect">
                                  <p:stCondLst>
                                    <p:cond delay="0"/>
                                  </p:stCondLst>
                                  <p:childTnLst>
                                    <p:animMotion origin="layout" path="M 0 0 L 0.05538 -0.12095 L 0.11076 -0.02659 L 0.06614 0.16397 L 0 0 Z " pathEditMode="relative" ptsTypes="AAAAA">
                                      <p:cBhvr>
                                        <p:cTn id="80" dur="3000" fill="hold"/>
                                        <p:tgtEl>
                                          <p:spTgt spid="77"/>
                                        </p:tgtEl>
                                        <p:attrNameLst>
                                          <p:attrName>ppt_x</p:attrName>
                                          <p:attrName>ppt_y</p:attrName>
                                        </p:attrNameLst>
                                      </p:cBhvr>
                                    </p:animMotion>
                                  </p:childTnLst>
                                </p:cTn>
                              </p:par>
                              <p:par>
                                <p:cTn id="81" presetID="0" presetClass="path" presetSubtype="0" repeatCount="indefinite" fill="hold" grpId="1" nodeType="withEffect">
                                  <p:stCondLst>
                                    <p:cond delay="0"/>
                                  </p:stCondLst>
                                  <p:childTnLst>
                                    <p:animMotion origin="layout" path="M -3.33333E-6 0.00833 L -0.0908 0.15981 L -0.13246 0.01457 C -0.13402 0.0118 -0.1368 0.00972 -0.13698 0.00625 C -0.13767 -0.00693 -0.13767 -0.00878 -0.12621 -0.03052 L -0.06319 -0.12881 L 0.0415 -0.08186 L -3.33333E-6 0.00833 Z " pathEditMode="relative" rAng="0" ptsTypes="AAffAAAA">
                                      <p:cBhvr>
                                        <p:cTn id="82" dur="3000" fill="hold"/>
                                        <p:tgtEl>
                                          <p:spTgt spid="84"/>
                                        </p:tgtEl>
                                        <p:attrNameLst>
                                          <p:attrName>ppt_x</p:attrName>
                                          <p:attrName>ppt_y</p:attrName>
                                        </p:attrNameLst>
                                      </p:cBhvr>
                                      <p:rCtr x="-48" y="7"/>
                                    </p:animMotion>
                                  </p:childTnLst>
                                </p:cTn>
                              </p:par>
                              <p:par>
                                <p:cTn id="83" presetID="0" presetClass="path" presetSubtype="0" repeatCount="indefinite" fill="hold" grpId="1" nodeType="withEffect">
                                  <p:stCondLst>
                                    <p:cond delay="0"/>
                                  </p:stCondLst>
                                  <p:childTnLst>
                                    <p:animMotion origin="layout" path="M -3.33333E-6 0.01041 L 0.10313 -0.13066 L 0.11858 -0.10014 L -0.05833 -0.05712 L -0.04913 0.15172 L -3.33333E-6 0.01041 Z " pathEditMode="relative" rAng="0" ptsTypes="AAAAAA">
                                      <p:cBhvr>
                                        <p:cTn id="84" dur="3000" fill="hold"/>
                                        <p:tgtEl>
                                          <p:spTgt spid="82"/>
                                        </p:tgtEl>
                                        <p:attrNameLst>
                                          <p:attrName>ppt_x</p:attrName>
                                          <p:attrName>ppt_y</p:attrName>
                                        </p:attrNameLst>
                                      </p:cBhvr>
                                      <p:rCtr x="30" y="0"/>
                                    </p:animMotion>
                                  </p:childTnLst>
                                </p:cTn>
                              </p:par>
                              <p:par>
                                <p:cTn id="85" presetID="0" presetClass="path" presetSubtype="0" repeatCount="indefinite" fill="hold" grpId="1" nodeType="withEffect">
                                  <p:stCondLst>
                                    <p:cond delay="0"/>
                                  </p:stCondLst>
                                  <p:childTnLst>
                                    <p:animMotion origin="layout" path="M 1.11022E-16 0.02497 L 0.12465 -0.04047 L 0.03385 -0.16744 L -0.05694 -0.108 L 1.11022E-16 0.02497 Z " pathEditMode="relative" rAng="0" ptsTypes="AAAAA">
                                      <p:cBhvr>
                                        <p:cTn id="86" dur="3000" fill="hold"/>
                                        <p:tgtEl>
                                          <p:spTgt spid="81"/>
                                        </p:tgtEl>
                                        <p:attrNameLst>
                                          <p:attrName>ppt_x</p:attrName>
                                          <p:attrName>ppt_y</p:attrName>
                                        </p:attrNameLst>
                                      </p:cBhvr>
                                      <p:rCtr x="34" y="-96"/>
                                    </p:animMotion>
                                  </p:childTnLst>
                                </p:cTn>
                              </p:par>
                              <p:par>
                                <p:cTn id="87" presetID="0" presetClass="path" presetSubtype="0" repeatCount="indefinite" fill="hold" grpId="1" nodeType="withEffect">
                                  <p:stCondLst>
                                    <p:cond delay="0"/>
                                  </p:stCondLst>
                                  <p:childTnLst>
                                    <p:animMotion origin="layout" path="M 1.11022E-16 0.01619 L 0.02378 0.07215 L 0.12153 -0.00925 L 0.08281 -0.1834 L -0.05451 -0.08835 L -0.00434 0.00532 " pathEditMode="relative" rAng="0" ptsTypes="AAAAAA">
                                      <p:cBhvr>
                                        <p:cTn id="88" dur="3000" fill="hold"/>
                                        <p:tgtEl>
                                          <p:spTgt spid="83"/>
                                        </p:tgtEl>
                                        <p:attrNameLst>
                                          <p:attrName>ppt_x</p:attrName>
                                          <p:attrName>ppt_y</p:attrName>
                                        </p:attrNameLst>
                                      </p:cBhvr>
                                      <p:rCtr x="34" y="-72"/>
                                    </p:animMotion>
                                  </p:childTnLst>
                                </p:cTn>
                              </p:par>
                              <p:par>
                                <p:cTn id="89" presetID="0" presetClass="path" presetSubtype="0" repeatCount="indefinite" fill="hold" grpId="1" nodeType="withEffect">
                                  <p:stCondLst>
                                    <p:cond delay="0"/>
                                  </p:stCondLst>
                                  <p:childTnLst>
                                    <p:animMotion origin="layout" path="M 0 0.02474 L 0.04705 0.04995 L -0.13177 0.0444 L 0.04774 -0.10754 L -0.10781 -0.18918 L -0.13247 -0.10477 L 0 0.02474 Z " pathEditMode="relative" rAng="0" ptsTypes="AAAAAAA">
                                      <p:cBhvr>
                                        <p:cTn id="90" dur="3000" fill="hold"/>
                                        <p:tgtEl>
                                          <p:spTgt spid="85"/>
                                        </p:tgtEl>
                                        <p:attrNameLst>
                                          <p:attrName>ppt_x</p:attrName>
                                          <p:attrName>ppt_y</p:attrName>
                                        </p:attrNameLst>
                                      </p:cBhvr>
                                      <p:rCtr x="-42" y="-94"/>
                                    </p:animMotion>
                                  </p:childTnLst>
                                </p:cTn>
                              </p:par>
                              <p:par>
                                <p:cTn id="91" presetID="0" presetClass="path" presetSubtype="0" repeatCount="indefinite" fill="hold" grpId="1" nodeType="withEffect">
                                  <p:stCondLst>
                                    <p:cond delay="0"/>
                                  </p:stCondLst>
                                  <p:childTnLst>
                                    <p:animMotion origin="layout" path="M 0 0 L 0 0.04861 L 0.0007 -0.23958 L 0 -0.00671 " pathEditMode="relative" ptsTypes="AAAA">
                                      <p:cBhvr>
                                        <p:cTn id="92" dur="3000" fill="hold"/>
                                        <p:tgtEl>
                                          <p:spTgt spid="87"/>
                                        </p:tgtEl>
                                        <p:attrNameLst>
                                          <p:attrName>ppt_x</p:attrName>
                                          <p:attrName>ppt_y</p:attrName>
                                        </p:attrNameLst>
                                      </p:cBhvr>
                                    </p:animMotion>
                                  </p:childTnLst>
                                </p:cTn>
                              </p:par>
                              <p:par>
                                <p:cTn id="93" presetID="0" presetClass="path" presetSubtype="0" repeatCount="indefinite" fill="hold" grpId="1" nodeType="withEffect">
                                  <p:stCondLst>
                                    <p:cond delay="0"/>
                                  </p:stCondLst>
                                  <p:childTnLst>
                                    <p:animMotion origin="layout" path="M -3.33333E-6 0.01457 L 0.04028 0.00901 L 0.01493 -0.15519 L -0.14288 0.02405 L -0.04427 0.13182 L -3.33333E-6 0.01457 Z " pathEditMode="relative" rAng="0" ptsTypes="AAAAAA">
                                      <p:cBhvr>
                                        <p:cTn id="94" dur="3000" fill="hold"/>
                                        <p:tgtEl>
                                          <p:spTgt spid="86"/>
                                        </p:tgtEl>
                                        <p:attrNameLst>
                                          <p:attrName>ppt_x</p:attrName>
                                          <p:attrName>ppt_y</p:attrName>
                                        </p:attrNameLst>
                                      </p:cBhvr>
                                      <p:rCtr x="-51" y="-26"/>
                                    </p:animMotion>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4"/>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3" presetClass="entr" presetSubtype="10" fill="hold" grpId="0" nodeType="clickEffect">
                                  <p:stCondLst>
                                    <p:cond delay="0"/>
                                  </p:stCondLst>
                                  <p:childTnLst>
                                    <p:set>
                                      <p:cBhvr>
                                        <p:cTn id="102" dur="1" fill="hold">
                                          <p:stCondLst>
                                            <p:cond delay="0"/>
                                          </p:stCondLst>
                                        </p:cTn>
                                        <p:tgtEl>
                                          <p:spTgt spid="80"/>
                                        </p:tgtEl>
                                        <p:attrNameLst>
                                          <p:attrName>style.visibility</p:attrName>
                                        </p:attrNameLst>
                                      </p:cBhvr>
                                      <p:to>
                                        <p:strVal val="visible"/>
                                      </p:to>
                                    </p:set>
                                    <p:animEffect transition="in" filter="blinds(horizontal)">
                                      <p:cBhvr>
                                        <p:cTn id="103"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4" grpId="0" animBg="1"/>
      <p:bldP spid="55" grpId="0" animBg="1"/>
      <p:bldP spid="56" grpId="0" animBg="1"/>
      <p:bldP spid="57" grpId="0" animBg="1"/>
      <p:bldP spid="58" grpId="0" animBg="1"/>
      <p:bldP spid="59" grpId="0" animBg="1"/>
      <p:bldP spid="60" grpId="0" animBg="1"/>
      <p:bldP spid="62" grpId="0" animBg="1"/>
      <p:bldP spid="77" grpId="0" animBg="1"/>
      <p:bldP spid="77"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0" grpId="0" animBg="1"/>
      <p:bldP spid="44" grpId="0" animBg="1"/>
      <p:bldP spid="2"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031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7"/>
          <p:cNvSpPr txBox="1">
            <a:spLocks/>
          </p:cNvSpPr>
          <p:nvPr/>
        </p:nvSpPr>
        <p:spPr>
          <a:xfrm>
            <a:off x="228600" y="46038"/>
            <a:ext cx="8610600" cy="1020762"/>
          </a:xfrm>
          <a:prstGeom prst="rect">
            <a:avLst/>
          </a:prstGeom>
          <a:ln>
            <a:noFill/>
          </a:ln>
        </p:spPr>
        <p:txBody>
          <a:bodyPr/>
          <a:lstStyle/>
          <a:p>
            <a:pPr algn="ctr" fontAlgn="auto">
              <a:spcBef>
                <a:spcPts val="0"/>
              </a:spcBef>
              <a:spcAft>
                <a:spcPts val="0"/>
              </a:spcAft>
              <a:defRPr/>
            </a:pPr>
            <a:r>
              <a:rPr lang="en-US" sz="2800" b="1" u="sng" dirty="0">
                <a:solidFill>
                  <a:srgbClr val="0000FF"/>
                </a:solidFill>
                <a:latin typeface="Comic Sans MS" pitchFamily="66" charset="0"/>
                <a:cs typeface="+mn-cs"/>
              </a:rPr>
              <a:t>Keeping Temperature (T) Constant: Isothermal</a:t>
            </a:r>
            <a:endParaRPr lang="en-US" sz="2800" b="1" u="sng" dirty="0">
              <a:solidFill>
                <a:srgbClr val="00B0F0"/>
              </a:solidFill>
              <a:latin typeface="+mj-lt"/>
              <a:ea typeface="+mj-ea"/>
              <a:cs typeface="+mj-cs"/>
            </a:endParaRPr>
          </a:p>
        </p:txBody>
      </p:sp>
      <p:graphicFrame>
        <p:nvGraphicFramePr>
          <p:cNvPr id="23" name="Object 4"/>
          <p:cNvGraphicFramePr>
            <a:graphicFrameLocks noChangeAspect="1"/>
          </p:cNvGraphicFramePr>
          <p:nvPr>
            <p:extLst>
              <p:ext uri="{D42A27DB-BD31-4B8C-83A1-F6EECF244321}">
                <p14:modId xmlns:p14="http://schemas.microsoft.com/office/powerpoint/2010/main" val="3361077167"/>
              </p:ext>
            </p:extLst>
          </p:nvPr>
        </p:nvGraphicFramePr>
        <p:xfrm>
          <a:off x="4313238" y="2941638"/>
          <a:ext cx="1214437" cy="400050"/>
        </p:xfrm>
        <a:graphic>
          <a:graphicData uri="http://schemas.openxmlformats.org/presentationml/2006/ole">
            <mc:AlternateContent xmlns:mc="http://schemas.openxmlformats.org/markup-compatibility/2006">
              <mc:Choice xmlns:v="urn:schemas-microsoft-com:vml" Requires="v">
                <p:oleObj spid="_x0000_s5127" name="Equation" r:id="rId4" imgW="660240" imgH="228600" progId="Equation.DSMT4">
                  <p:embed/>
                </p:oleObj>
              </mc:Choice>
              <mc:Fallback>
                <p:oleObj name="Equation" r:id="rId4" imgW="660240" imgH="228600" progId="Equation.DSMT4">
                  <p:embed/>
                  <p:pic>
                    <p:nvPicPr>
                      <p:cNvPr id="23" name="Object 4"/>
                      <p:cNvPicPr>
                        <a:picLocks noChangeAspect="1" noChangeArrowheads="1"/>
                      </p:cNvPicPr>
                      <p:nvPr/>
                    </p:nvPicPr>
                    <p:blipFill>
                      <a:blip r:embed="rId5"/>
                      <a:srcRect/>
                      <a:stretch>
                        <a:fillRect/>
                      </a:stretch>
                    </p:blipFill>
                    <p:spPr bwMode="auto">
                      <a:xfrm>
                        <a:off x="4313238" y="2941638"/>
                        <a:ext cx="1214437"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108" name="Group 43"/>
          <p:cNvGrpSpPr>
            <a:grpSpLocks/>
          </p:cNvGrpSpPr>
          <p:nvPr/>
        </p:nvGrpSpPr>
        <p:grpSpPr bwMode="auto">
          <a:xfrm>
            <a:off x="6837363" y="1066800"/>
            <a:ext cx="2286000" cy="2514600"/>
            <a:chOff x="5257800" y="1905000"/>
            <a:chExt cx="2286000" cy="2514600"/>
          </a:xfrm>
        </p:grpSpPr>
        <p:sp>
          <p:nvSpPr>
            <p:cNvPr id="45" name="Rectangle 44"/>
            <p:cNvSpPr/>
            <p:nvPr/>
          </p:nvSpPr>
          <p:spPr>
            <a:xfrm>
              <a:off x="52578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6" name="Rectangle 45"/>
            <p:cNvSpPr/>
            <p:nvPr/>
          </p:nvSpPr>
          <p:spPr>
            <a:xfrm>
              <a:off x="7239000" y="1905000"/>
              <a:ext cx="3048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7" name="Rectangle 46"/>
            <p:cNvSpPr/>
            <p:nvPr/>
          </p:nvSpPr>
          <p:spPr>
            <a:xfrm>
              <a:off x="5257800" y="4114800"/>
              <a:ext cx="2286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grpSp>
        <p:nvGrpSpPr>
          <p:cNvPr id="4" name="Group 47"/>
          <p:cNvGrpSpPr>
            <a:grpSpLocks/>
          </p:cNvGrpSpPr>
          <p:nvPr/>
        </p:nvGrpSpPr>
        <p:grpSpPr bwMode="auto">
          <a:xfrm>
            <a:off x="7142163" y="1219200"/>
            <a:ext cx="1676400" cy="838200"/>
            <a:chOff x="5562600" y="2057400"/>
            <a:chExt cx="1676400" cy="838200"/>
          </a:xfrm>
        </p:grpSpPr>
        <p:sp>
          <p:nvSpPr>
            <p:cNvPr id="49" name="Rectangle 48"/>
            <p:cNvSpPr/>
            <p:nvPr/>
          </p:nvSpPr>
          <p:spPr>
            <a:xfrm>
              <a:off x="5562600" y="2590800"/>
              <a:ext cx="16764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0" name="Rectangle 49"/>
            <p:cNvSpPr/>
            <p:nvPr/>
          </p:nvSpPr>
          <p:spPr>
            <a:xfrm>
              <a:off x="6248400" y="2057400"/>
              <a:ext cx="228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sp>
        <p:nvSpPr>
          <p:cNvPr id="52" name="Oval 51"/>
          <p:cNvSpPr/>
          <p:nvPr/>
        </p:nvSpPr>
        <p:spPr>
          <a:xfrm>
            <a:off x="7675563" y="2286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4" name="Oval 53"/>
          <p:cNvSpPr/>
          <p:nvPr/>
        </p:nvSpPr>
        <p:spPr>
          <a:xfrm>
            <a:off x="7599363" y="2743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5" name="Oval 54"/>
          <p:cNvSpPr/>
          <p:nvPr/>
        </p:nvSpPr>
        <p:spPr>
          <a:xfrm>
            <a:off x="7675563" y="2438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6" name="Oval 55"/>
          <p:cNvSpPr/>
          <p:nvPr/>
        </p:nvSpPr>
        <p:spPr>
          <a:xfrm>
            <a:off x="7599363" y="2895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7" name="Oval 56"/>
          <p:cNvSpPr/>
          <p:nvPr/>
        </p:nvSpPr>
        <p:spPr>
          <a:xfrm>
            <a:off x="8361363" y="2438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8" name="Oval 57"/>
          <p:cNvSpPr/>
          <p:nvPr/>
        </p:nvSpPr>
        <p:spPr>
          <a:xfrm>
            <a:off x="8285163" y="2895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9" name="Oval 58"/>
          <p:cNvSpPr/>
          <p:nvPr/>
        </p:nvSpPr>
        <p:spPr>
          <a:xfrm>
            <a:off x="8361363" y="2590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0" name="Oval 59"/>
          <p:cNvSpPr/>
          <p:nvPr/>
        </p:nvSpPr>
        <p:spPr>
          <a:xfrm>
            <a:off x="8285163" y="3048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7" name="Oval 76"/>
          <p:cNvSpPr/>
          <p:nvPr/>
        </p:nvSpPr>
        <p:spPr>
          <a:xfrm>
            <a:off x="7675563" y="2057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1" name="Oval 80"/>
          <p:cNvSpPr/>
          <p:nvPr/>
        </p:nvSpPr>
        <p:spPr>
          <a:xfrm>
            <a:off x="7599363" y="25146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2" name="Oval 81"/>
          <p:cNvSpPr/>
          <p:nvPr/>
        </p:nvSpPr>
        <p:spPr>
          <a:xfrm>
            <a:off x="7675563"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3" name="Oval 82"/>
          <p:cNvSpPr/>
          <p:nvPr/>
        </p:nvSpPr>
        <p:spPr>
          <a:xfrm>
            <a:off x="7599363"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4" name="Oval 83"/>
          <p:cNvSpPr/>
          <p:nvPr/>
        </p:nvSpPr>
        <p:spPr>
          <a:xfrm>
            <a:off x="8361363" y="22098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5" name="Oval 84"/>
          <p:cNvSpPr/>
          <p:nvPr/>
        </p:nvSpPr>
        <p:spPr>
          <a:xfrm>
            <a:off x="8285163" y="26670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6" name="Oval 85"/>
          <p:cNvSpPr/>
          <p:nvPr/>
        </p:nvSpPr>
        <p:spPr>
          <a:xfrm>
            <a:off x="8361363" y="23622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7" name="Oval 86"/>
          <p:cNvSpPr/>
          <p:nvPr/>
        </p:nvSpPr>
        <p:spPr>
          <a:xfrm>
            <a:off x="8285163" y="2819400"/>
            <a:ext cx="76200" cy="762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8" name="Rectangle 87"/>
          <p:cNvSpPr/>
          <p:nvPr/>
        </p:nvSpPr>
        <p:spPr>
          <a:xfrm>
            <a:off x="7370763" y="1219200"/>
            <a:ext cx="304800" cy="5334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5"/>
          <p:cNvGrpSpPr>
            <a:grpSpLocks/>
          </p:cNvGrpSpPr>
          <p:nvPr/>
        </p:nvGrpSpPr>
        <p:grpSpPr bwMode="auto">
          <a:xfrm>
            <a:off x="228600" y="762000"/>
            <a:ext cx="3124200" cy="4171950"/>
            <a:chOff x="228600" y="914400"/>
            <a:chExt cx="3124200" cy="4172049"/>
          </a:xfrm>
        </p:grpSpPr>
        <p:sp>
          <p:nvSpPr>
            <p:cNvPr id="89" name="Rectangle 88"/>
            <p:cNvSpPr/>
            <p:nvPr/>
          </p:nvSpPr>
          <p:spPr>
            <a:xfrm>
              <a:off x="228600" y="914400"/>
              <a:ext cx="3124200" cy="411489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10" name="Object 5"/>
            <p:cNvGraphicFramePr>
              <a:graphicFrameLocks noChangeAspect="1"/>
            </p:cNvGraphicFramePr>
            <p:nvPr/>
          </p:nvGraphicFramePr>
          <p:xfrm>
            <a:off x="2101850" y="2133600"/>
            <a:ext cx="793750" cy="497814"/>
          </p:xfrm>
          <a:graphic>
            <a:graphicData uri="http://schemas.openxmlformats.org/presentationml/2006/ole">
              <mc:AlternateContent xmlns:mc="http://schemas.openxmlformats.org/markup-compatibility/2006">
                <mc:Choice xmlns:v="urn:schemas-microsoft-com:vml" Requires="v">
                  <p:oleObj spid="_x0000_s5128" name="Equation" r:id="rId6" imgW="596880" imgH="393480" progId="Equation.3">
                    <p:embed/>
                  </p:oleObj>
                </mc:Choice>
                <mc:Fallback>
                  <p:oleObj name="Equation" r:id="rId6" imgW="596880" imgH="393480" progId="Equation.3">
                    <p:embed/>
                    <p:pic>
                      <p:nvPicPr>
                        <p:cNvPr id="1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01850" y="2133600"/>
                          <a:ext cx="793750" cy="4978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bject 8"/>
            <p:cNvGraphicFramePr>
              <a:graphicFrameLocks noChangeAspect="1"/>
            </p:cNvGraphicFramePr>
            <p:nvPr>
              <p:extLst>
                <p:ext uri="{D42A27DB-BD31-4B8C-83A1-F6EECF244321}">
                  <p14:modId xmlns:p14="http://schemas.microsoft.com/office/powerpoint/2010/main" val="2761617292"/>
                </p:ext>
              </p:extLst>
            </p:nvPr>
          </p:nvGraphicFramePr>
          <p:xfrm>
            <a:off x="850900" y="2600365"/>
            <a:ext cx="1587500" cy="727092"/>
          </p:xfrm>
          <a:graphic>
            <a:graphicData uri="http://schemas.openxmlformats.org/presentationml/2006/ole">
              <mc:AlternateContent xmlns:mc="http://schemas.openxmlformats.org/markup-compatibility/2006">
                <mc:Choice xmlns:v="urn:schemas-microsoft-com:vml" Requires="v">
                  <p:oleObj spid="_x0000_s5129" name="Equation" r:id="rId8" imgW="1028520" imgH="495000" progId="Equation.DSMT4">
                    <p:embed/>
                  </p:oleObj>
                </mc:Choice>
                <mc:Fallback>
                  <p:oleObj name="Equation" r:id="rId8" imgW="1028520" imgH="495000" progId="Equation.DSMT4">
                    <p:embed/>
                    <p:pic>
                      <p:nvPicPr>
                        <p:cNvPr id="3" name="Object 8"/>
                        <p:cNvPicPr>
                          <a:picLocks noChangeAspect="1" noChangeArrowheads="1"/>
                        </p:cNvPicPr>
                        <p:nvPr/>
                      </p:nvPicPr>
                      <p:blipFill>
                        <a:blip r:embed="rId9"/>
                        <a:srcRect/>
                        <a:stretch>
                          <a:fillRect/>
                        </a:stretch>
                      </p:blipFill>
                      <p:spPr bwMode="auto">
                        <a:xfrm>
                          <a:off x="850900" y="2600365"/>
                          <a:ext cx="1587500" cy="7270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4132" name="Group 93"/>
            <p:cNvGrpSpPr>
              <a:grpSpLocks/>
            </p:cNvGrpSpPr>
            <p:nvPr/>
          </p:nvGrpSpPr>
          <p:grpSpPr bwMode="auto">
            <a:xfrm>
              <a:off x="533400" y="3429000"/>
              <a:ext cx="2438400" cy="914400"/>
              <a:chOff x="533400" y="5181600"/>
              <a:chExt cx="2438400" cy="914400"/>
            </a:xfrm>
          </p:grpSpPr>
          <p:sp>
            <p:nvSpPr>
              <p:cNvPr id="90" name="Rectangle 89"/>
              <p:cNvSpPr/>
              <p:nvPr/>
            </p:nvSpPr>
            <p:spPr>
              <a:xfrm>
                <a:off x="533400" y="5181660"/>
                <a:ext cx="2438400" cy="91442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aphicFrame>
            <p:nvGraphicFramePr>
              <p:cNvPr id="6" name="Object 9"/>
              <p:cNvGraphicFramePr>
                <a:graphicFrameLocks noChangeAspect="1"/>
              </p:cNvGraphicFramePr>
              <p:nvPr>
                <p:extLst>
                  <p:ext uri="{D42A27DB-BD31-4B8C-83A1-F6EECF244321}">
                    <p14:modId xmlns:p14="http://schemas.microsoft.com/office/powerpoint/2010/main" val="3982249211"/>
                  </p:ext>
                </p:extLst>
              </p:nvPr>
            </p:nvGraphicFramePr>
            <p:xfrm>
              <a:off x="762000" y="5251450"/>
              <a:ext cx="1905000" cy="810120"/>
            </p:xfrm>
            <a:graphic>
              <a:graphicData uri="http://schemas.openxmlformats.org/presentationml/2006/ole">
                <mc:AlternateContent xmlns:mc="http://schemas.openxmlformats.org/markup-compatibility/2006">
                  <mc:Choice xmlns:v="urn:schemas-microsoft-com:vml" Requires="v">
                    <p:oleObj spid="_x0000_s5130" name="Equation" r:id="rId10" imgW="1079280" imgH="482400" progId="Equation.DSMT4">
                      <p:embed/>
                    </p:oleObj>
                  </mc:Choice>
                  <mc:Fallback>
                    <p:oleObj name="Equation" r:id="rId10" imgW="1079280" imgH="482400" progId="Equation.DSMT4">
                      <p:embed/>
                      <p:pic>
                        <p:nvPicPr>
                          <p:cNvPr id="6" name="Object 9"/>
                          <p:cNvPicPr>
                            <a:picLocks noChangeAspect="1" noChangeArrowheads="1"/>
                          </p:cNvPicPr>
                          <p:nvPr/>
                        </p:nvPicPr>
                        <p:blipFill>
                          <a:blip r:embed="rId11"/>
                          <a:srcRect/>
                          <a:stretch>
                            <a:fillRect/>
                          </a:stretch>
                        </p:blipFill>
                        <p:spPr bwMode="auto">
                          <a:xfrm>
                            <a:off x="762000" y="5251450"/>
                            <a:ext cx="1905000" cy="8101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4133" name="Rectangle 90"/>
            <p:cNvSpPr>
              <a:spLocks noChangeArrowheads="1"/>
            </p:cNvSpPr>
            <p:nvPr/>
          </p:nvSpPr>
          <p:spPr bwMode="auto">
            <a:xfrm>
              <a:off x="304800" y="990600"/>
              <a:ext cx="3047629" cy="307777"/>
            </a:xfrm>
            <a:prstGeom prst="rect">
              <a:avLst/>
            </a:prstGeom>
            <a:noFill/>
            <a:ln w="9525">
              <a:noFill/>
              <a:miter lim="800000"/>
              <a:headEnd/>
              <a:tailEnd/>
            </a:ln>
          </p:spPr>
          <p:txBody>
            <a:bodyPr wrap="none">
              <a:spAutoFit/>
            </a:bodyPr>
            <a:lstStyle/>
            <a:p>
              <a:r>
                <a:rPr lang="en-US" sz="1400" b="1">
                  <a:latin typeface="Comic Sans MS" pitchFamily="66" charset="0"/>
                </a:rPr>
                <a:t>Work done in isothermal process</a:t>
              </a:r>
              <a:endParaRPr lang="en-US" sz="1400">
                <a:latin typeface="Calibri" pitchFamily="34" charset="0"/>
              </a:endParaRPr>
            </a:p>
          </p:txBody>
        </p:sp>
        <p:graphicFrame>
          <p:nvGraphicFramePr>
            <p:cNvPr id="8" name="Object 10"/>
            <p:cNvGraphicFramePr>
              <a:graphicFrameLocks noChangeAspect="1"/>
            </p:cNvGraphicFramePr>
            <p:nvPr>
              <p:extLst>
                <p:ext uri="{D42A27DB-BD31-4B8C-83A1-F6EECF244321}">
                  <p14:modId xmlns:p14="http://schemas.microsoft.com/office/powerpoint/2010/main" val="874006020"/>
                </p:ext>
              </p:extLst>
            </p:nvPr>
          </p:nvGraphicFramePr>
          <p:xfrm>
            <a:off x="838200" y="1381136"/>
            <a:ext cx="1501775" cy="742968"/>
          </p:xfrm>
          <a:graphic>
            <a:graphicData uri="http://schemas.openxmlformats.org/presentationml/2006/ole">
              <mc:AlternateContent xmlns:mc="http://schemas.openxmlformats.org/markup-compatibility/2006">
                <mc:Choice xmlns:v="urn:schemas-microsoft-com:vml" Requires="v">
                  <p:oleObj spid="_x0000_s5131" name="Equation" r:id="rId12" imgW="723600" imgH="495000" progId="Equation.DSMT4">
                    <p:embed/>
                  </p:oleObj>
                </mc:Choice>
                <mc:Fallback>
                  <p:oleObj name="Equation" r:id="rId12" imgW="723600" imgH="495000" progId="Equation.DSMT4">
                    <p:embed/>
                    <p:pic>
                      <p:nvPicPr>
                        <p:cNvPr id="8" name="Object 10"/>
                        <p:cNvPicPr>
                          <a:picLocks noChangeAspect="1" noChangeArrowheads="1"/>
                        </p:cNvPicPr>
                        <p:nvPr/>
                      </p:nvPicPr>
                      <p:blipFill>
                        <a:blip r:embed="rId13"/>
                        <a:srcRect/>
                        <a:stretch>
                          <a:fillRect/>
                        </a:stretch>
                      </p:blipFill>
                      <p:spPr bwMode="auto">
                        <a:xfrm>
                          <a:off x="838200" y="1381136"/>
                          <a:ext cx="1501775" cy="74296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34" name="Rectangle 94"/>
            <p:cNvSpPr>
              <a:spLocks noChangeArrowheads="1"/>
            </p:cNvSpPr>
            <p:nvPr/>
          </p:nvSpPr>
          <p:spPr bwMode="auto">
            <a:xfrm>
              <a:off x="304800" y="4419600"/>
              <a:ext cx="2852063" cy="666849"/>
            </a:xfrm>
            <a:prstGeom prst="rect">
              <a:avLst/>
            </a:prstGeom>
            <a:noFill/>
            <a:ln w="9525">
              <a:noFill/>
              <a:miter lim="800000"/>
              <a:headEnd/>
              <a:tailEnd/>
            </a:ln>
          </p:spPr>
          <p:txBody>
            <a:bodyPr wrap="none">
              <a:spAutoFit/>
            </a:bodyPr>
            <a:lstStyle/>
            <a:p>
              <a:r>
                <a:rPr lang="en-US" sz="1400" b="1" dirty="0">
                  <a:latin typeface="Comic Sans MS" pitchFamily="66" charset="0"/>
                </a:rPr>
                <a:t>If V &gt; V</a:t>
              </a:r>
              <a:r>
                <a:rPr lang="en-US" sz="1400" b="1" baseline="-25000" dirty="0">
                  <a:latin typeface="Comic Sans MS" pitchFamily="66" charset="0"/>
                </a:rPr>
                <a:t>0 </a:t>
              </a:r>
              <a:r>
                <a:rPr lang="en-US" sz="1400" b="1" dirty="0">
                  <a:latin typeface="Comic Sans MS" pitchFamily="66" charset="0"/>
                </a:rPr>
                <a:t>, expansion W &gt;0</a:t>
              </a:r>
            </a:p>
            <a:p>
              <a:r>
                <a:rPr lang="en-US" sz="1400" b="1" dirty="0">
                  <a:latin typeface="Comic Sans MS" pitchFamily="66" charset="0"/>
                </a:rPr>
                <a:t>If V &lt; V</a:t>
              </a:r>
              <a:r>
                <a:rPr lang="en-US" sz="1400" b="1" baseline="-25000" dirty="0">
                  <a:latin typeface="Comic Sans MS" pitchFamily="66" charset="0"/>
                </a:rPr>
                <a:t>0 </a:t>
              </a:r>
              <a:r>
                <a:rPr lang="en-US" sz="1400" b="1" dirty="0">
                  <a:latin typeface="Comic Sans MS" pitchFamily="66" charset="0"/>
                </a:rPr>
                <a:t>, compression W &lt;0</a:t>
              </a:r>
              <a:endParaRPr lang="en-US" sz="1400" baseline="-25000" dirty="0">
                <a:latin typeface="Calibri" pitchFamily="34" charset="0"/>
              </a:endParaRPr>
            </a:p>
            <a:p>
              <a:endParaRPr lang="en-US" sz="1400" baseline="-25000" dirty="0">
                <a:latin typeface="Calibri" pitchFamily="34" charset="0"/>
              </a:endParaRPr>
            </a:p>
          </p:txBody>
        </p:sp>
      </p:grpSp>
      <p:grpSp>
        <p:nvGrpSpPr>
          <p:cNvPr id="7" name="Group 98"/>
          <p:cNvGrpSpPr>
            <a:grpSpLocks/>
          </p:cNvGrpSpPr>
          <p:nvPr/>
        </p:nvGrpSpPr>
        <p:grpSpPr bwMode="auto">
          <a:xfrm>
            <a:off x="5399534" y="3905250"/>
            <a:ext cx="3287266" cy="2724150"/>
            <a:chOff x="228600" y="4876800"/>
            <a:chExt cx="2438400" cy="2057400"/>
          </a:xfrm>
        </p:grpSpPr>
        <p:pic>
          <p:nvPicPr>
            <p:cNvPr id="4129" name="Picture 2" descr="F19_01"/>
            <p:cNvPicPr>
              <a:picLocks noChangeAspect="1" noChangeArrowheads="1"/>
            </p:cNvPicPr>
            <p:nvPr/>
          </p:nvPicPr>
          <p:blipFill>
            <a:blip r:embed="rId14" cstate="print"/>
            <a:srcRect/>
            <a:stretch>
              <a:fillRect/>
            </a:stretch>
          </p:blipFill>
          <p:spPr bwMode="auto">
            <a:xfrm>
              <a:off x="228600" y="4876800"/>
              <a:ext cx="2438400" cy="2057400"/>
            </a:xfrm>
            <a:prstGeom prst="rect">
              <a:avLst/>
            </a:prstGeom>
            <a:noFill/>
            <a:ln w="9525">
              <a:noFill/>
              <a:miter lim="800000"/>
              <a:headEnd/>
              <a:tailEnd/>
            </a:ln>
          </p:spPr>
        </p:pic>
        <p:sp>
          <p:nvSpPr>
            <p:cNvPr id="4130" name="TextBox 97"/>
            <p:cNvSpPr txBox="1">
              <a:spLocks noChangeArrowheads="1"/>
            </p:cNvSpPr>
            <p:nvPr/>
          </p:nvSpPr>
          <p:spPr bwMode="auto">
            <a:xfrm>
              <a:off x="951695" y="4953000"/>
              <a:ext cx="1409360" cy="276999"/>
            </a:xfrm>
            <a:prstGeom prst="rect">
              <a:avLst/>
            </a:prstGeom>
            <a:noFill/>
            <a:ln w="9525">
              <a:noFill/>
              <a:miter lim="800000"/>
              <a:headEnd/>
              <a:tailEnd/>
            </a:ln>
          </p:spPr>
          <p:txBody>
            <a:bodyPr wrap="none">
              <a:spAutoFit/>
            </a:bodyPr>
            <a:lstStyle/>
            <a:p>
              <a:r>
                <a:rPr lang="en-US" sz="1200" b="1">
                  <a:solidFill>
                    <a:srgbClr val="FF0000"/>
                  </a:solidFill>
                  <a:latin typeface="Comic Sans MS" pitchFamily="66" charset="0"/>
                </a:rPr>
                <a:t>Three isotherms</a:t>
              </a:r>
            </a:p>
          </p:txBody>
        </p:sp>
      </p:grpSp>
      <p:sp>
        <p:nvSpPr>
          <p:cNvPr id="51" name="Down Arrow 50"/>
          <p:cNvSpPr/>
          <p:nvPr/>
        </p:nvSpPr>
        <p:spPr>
          <a:xfrm>
            <a:off x="4648200" y="2438400"/>
            <a:ext cx="5334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3429000" y="685800"/>
            <a:ext cx="3048000" cy="646331"/>
          </a:xfrm>
          <a:prstGeom prst="rect">
            <a:avLst/>
          </a:prstGeom>
          <a:noFill/>
        </p:spPr>
        <p:txBody>
          <a:bodyPr wrap="square" rtlCol="0">
            <a:spAutoFit/>
          </a:bodyPr>
          <a:lstStyle/>
          <a:p>
            <a:pPr algn="ctr"/>
            <a:r>
              <a:rPr lang="en-US" b="1" dirty="0">
                <a:solidFill>
                  <a:srgbClr val="FF0000"/>
                </a:solidFill>
                <a:latin typeface="+mn-lt"/>
              </a:rPr>
              <a:t>Change Pressure and Volume at fixed Temperature</a:t>
            </a:r>
          </a:p>
        </p:txBody>
      </p:sp>
      <mc:AlternateContent xmlns:mc="http://schemas.openxmlformats.org/markup-compatibility/2006" xmlns:a14="http://schemas.microsoft.com/office/drawing/2010/main">
        <mc:Choice Requires="a14">
          <p:sp>
            <p:nvSpPr>
              <p:cNvPr id="61" name="TextBox 60">
                <a:extLst>
                  <a:ext uri="{FF2B5EF4-FFF2-40B4-BE49-F238E27FC236}">
                    <a16:creationId xmlns:a16="http://schemas.microsoft.com/office/drawing/2014/main" id="{8011C0D0-639B-4F9E-99E2-4A49E14B0137}"/>
                  </a:ext>
                </a:extLst>
              </p:cNvPr>
              <p:cNvSpPr txBox="1"/>
              <p:nvPr/>
            </p:nvSpPr>
            <p:spPr>
              <a:xfrm>
                <a:off x="4344711" y="1529259"/>
                <a:ext cx="1237839" cy="56534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𝑜</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m:t>
                              </m:r>
                            </m:sub>
                          </m:sSub>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𝑜</m:t>
                              </m:r>
                            </m:sub>
                          </m:sSub>
                        </m:den>
                      </m:f>
                      <m:r>
                        <a:rPr lang="en-US" b="0" i="1" smtClean="0">
                          <a:latin typeface="Cambria Math" panose="02040503050406030204" pitchFamily="18" charset="0"/>
                        </a:rPr>
                        <m:t>=</m:t>
                      </m:r>
                      <m:f>
                        <m:fPr>
                          <m:ctrlPr>
                            <a:rPr lang="en-US"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𝑃</m:t>
                              </m:r>
                            </m:e>
                            <m:sub/>
                          </m:sSub>
                          <m:r>
                            <a:rPr lang="en-US" b="0" i="1" smtClean="0">
                              <a:latin typeface="Cambria Math" panose="02040503050406030204" pitchFamily="18" charset="0"/>
                            </a:rPr>
                            <m:t>𝑉</m:t>
                          </m:r>
                        </m:num>
                        <m:den>
                          <m:r>
                            <a:rPr lang="en-US" b="0" i="1" smtClean="0">
                              <a:latin typeface="Cambria Math" panose="02040503050406030204" pitchFamily="18" charset="0"/>
                            </a:rPr>
                            <m:t>𝑇</m:t>
                          </m:r>
                        </m:den>
                      </m:f>
                    </m:oMath>
                  </m:oMathPara>
                </a14:m>
                <a:endParaRPr lang="en-US" dirty="0"/>
              </a:p>
            </p:txBody>
          </p:sp>
        </mc:Choice>
        <mc:Fallback xmlns="">
          <p:sp>
            <p:nvSpPr>
              <p:cNvPr id="61" name="TextBox 60">
                <a:extLst>
                  <a:ext uri="{FF2B5EF4-FFF2-40B4-BE49-F238E27FC236}">
                    <a16:creationId xmlns:a16="http://schemas.microsoft.com/office/drawing/2014/main" id="{8011C0D0-639B-4F9E-99E2-4A49E14B0137}"/>
                  </a:ext>
                </a:extLst>
              </p:cNvPr>
              <p:cNvSpPr txBox="1">
                <a:spLocks noRot="1" noChangeAspect="1" noMove="1" noResize="1" noEditPoints="1" noAdjustHandles="1" noChangeArrowheads="1" noChangeShapeType="1" noTextEdit="1"/>
              </p:cNvSpPr>
              <p:nvPr/>
            </p:nvSpPr>
            <p:spPr>
              <a:xfrm>
                <a:off x="4344711" y="1529259"/>
                <a:ext cx="1237839" cy="565348"/>
              </a:xfrm>
              <a:prstGeom prst="rect">
                <a:avLst/>
              </a:prstGeom>
              <a:blipFill>
                <a:blip r:embed="rId1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4" name="TextBox 63">
                <a:extLst>
                  <a:ext uri="{FF2B5EF4-FFF2-40B4-BE49-F238E27FC236}">
                    <a16:creationId xmlns:a16="http://schemas.microsoft.com/office/drawing/2014/main" id="{CB1DFF8D-DA0A-496B-A70B-32F8797F3DFB}"/>
                  </a:ext>
                </a:extLst>
              </p:cNvPr>
              <p:cNvSpPr txBox="1"/>
              <p:nvPr/>
            </p:nvSpPr>
            <p:spPr>
              <a:xfrm>
                <a:off x="4193510" y="1535302"/>
                <a:ext cx="1560788" cy="56534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𝑃</m:t>
                              </m:r>
                            </m:e>
                            <m:sub>
                              <m:r>
                                <a:rPr lang="en-US" b="0" i="1" smtClean="0">
                                  <a:latin typeface="Cambria Math" panose="02040503050406030204" pitchFamily="18" charset="0"/>
                                </a:rPr>
                                <m:t>𝑜</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m:t>
                              </m:r>
                            </m:sub>
                          </m:sSub>
                        </m:num>
                        <m:den>
                          <m:sSub>
                            <m:sSubPr>
                              <m:ctrlPr>
                                <a:rPr lang="en-US"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𝑜</m:t>
                              </m:r>
                            </m:sub>
                          </m:sSub>
                        </m:den>
                      </m:f>
                      <m:r>
                        <a:rPr lang="en-US" b="0" i="1" smtClean="0">
                          <a:latin typeface="Cambria Math" panose="02040503050406030204" pitchFamily="18" charset="0"/>
                        </a:rPr>
                        <m:t>=</m:t>
                      </m:r>
                      <m:f>
                        <m:fPr>
                          <m:ctrlPr>
                            <a:rPr lang="en-US"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𝑃</m:t>
                              </m:r>
                            </m:e>
                            <m:sub/>
                          </m:sSub>
                          <m:r>
                            <a:rPr lang="en-US" b="0" i="1" smtClean="0">
                              <a:latin typeface="Cambria Math" panose="02040503050406030204" pitchFamily="18" charset="0"/>
                            </a:rPr>
                            <m:t>𝑉</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𝑇</m:t>
                              </m:r>
                            </m:e>
                            <m:sub>
                              <m:r>
                                <a:rPr lang="en-US" b="0" i="1" smtClean="0">
                                  <a:latin typeface="Cambria Math" panose="02040503050406030204" pitchFamily="18" charset="0"/>
                                </a:rPr>
                                <m:t>0</m:t>
                              </m:r>
                            </m:sub>
                          </m:sSub>
                        </m:den>
                      </m:f>
                    </m:oMath>
                  </m:oMathPara>
                </a14:m>
                <a:endParaRPr lang="en-US" dirty="0"/>
              </a:p>
            </p:txBody>
          </p:sp>
        </mc:Choice>
        <mc:Fallback xmlns="">
          <p:sp>
            <p:nvSpPr>
              <p:cNvPr id="64" name="TextBox 63">
                <a:extLst>
                  <a:ext uri="{FF2B5EF4-FFF2-40B4-BE49-F238E27FC236}">
                    <a16:creationId xmlns:a16="http://schemas.microsoft.com/office/drawing/2014/main" id="{CB1DFF8D-DA0A-496B-A70B-32F8797F3DFB}"/>
                  </a:ext>
                </a:extLst>
              </p:cNvPr>
              <p:cNvSpPr txBox="1">
                <a:spLocks noRot="1" noChangeAspect="1" noMove="1" noResize="1" noEditPoints="1" noAdjustHandles="1" noChangeArrowheads="1" noChangeShapeType="1" noTextEdit="1"/>
              </p:cNvSpPr>
              <p:nvPr/>
            </p:nvSpPr>
            <p:spPr>
              <a:xfrm>
                <a:off x="4193510" y="1535302"/>
                <a:ext cx="1560788" cy="565348"/>
              </a:xfrm>
              <a:prstGeom prst="rect">
                <a:avLst/>
              </a:prstGeom>
              <a:blipFill>
                <a:blip r:embed="rId16"/>
                <a:stretch>
                  <a:fillRect/>
                </a:stretch>
              </a:blipFill>
            </p:spPr>
            <p:txBody>
              <a:bodyPr/>
              <a:lstStyle/>
              <a:p>
                <a:r>
                  <a:rPr lang="en-US">
                    <a:noFill/>
                  </a:rPr>
                  <a:t> </a:t>
                </a:r>
              </a:p>
            </p:txBody>
          </p:sp>
        </mc:Fallback>
      </mc:AlternateContent>
      <p:grpSp>
        <p:nvGrpSpPr>
          <p:cNvPr id="65" name="Group 64">
            <a:extLst>
              <a:ext uri="{FF2B5EF4-FFF2-40B4-BE49-F238E27FC236}">
                <a16:creationId xmlns:a16="http://schemas.microsoft.com/office/drawing/2014/main" id="{2C2A9254-9F2D-4259-A11F-EBFD3E160C04}"/>
              </a:ext>
            </a:extLst>
          </p:cNvPr>
          <p:cNvGrpSpPr/>
          <p:nvPr/>
        </p:nvGrpSpPr>
        <p:grpSpPr>
          <a:xfrm>
            <a:off x="4433641" y="1884556"/>
            <a:ext cx="933236" cy="266700"/>
            <a:chOff x="4444340" y="1452073"/>
            <a:chExt cx="933236" cy="266700"/>
          </a:xfrm>
        </p:grpSpPr>
        <p:cxnSp>
          <p:nvCxnSpPr>
            <p:cNvPr id="66" name="Straight Connector 65">
              <a:extLst>
                <a:ext uri="{FF2B5EF4-FFF2-40B4-BE49-F238E27FC236}">
                  <a16:creationId xmlns:a16="http://schemas.microsoft.com/office/drawing/2014/main" id="{44DB08CF-D552-49CE-B57F-DDF276559981}"/>
                </a:ext>
              </a:extLst>
            </p:cNvPr>
            <p:cNvCxnSpPr/>
            <p:nvPr/>
          </p:nvCxnSpPr>
          <p:spPr>
            <a:xfrm flipH="1">
              <a:off x="4444340" y="1452073"/>
              <a:ext cx="304800" cy="2667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F5C654A-BDDD-4E13-A32E-44BF28CB6442}"/>
                </a:ext>
              </a:extLst>
            </p:cNvPr>
            <p:cNvCxnSpPr/>
            <p:nvPr/>
          </p:nvCxnSpPr>
          <p:spPr>
            <a:xfrm flipH="1">
              <a:off x="5072776" y="1452073"/>
              <a:ext cx="304800" cy="2667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repeatCount="indefinite" fill="hold" grpId="0" nodeType="clickEffect">
                                  <p:stCondLst>
                                    <p:cond delay="0"/>
                                  </p:stCondLst>
                                  <p:childTnLst>
                                    <p:animMotion origin="layout" path="M 0.00521 -0.00485 L 0.11511 -0.003 L 0.05591 0.13599 L -0.05955 0.08164 L 0.01094 -0.03677 L 0.1165 0.07031 L 0.0066 0.00833 " pathEditMode="relative" ptsTypes="AAAAAAA">
                                      <p:cBhvr>
                                        <p:cTn id="6" dur="3000" fill="hold"/>
                                        <p:tgtEl>
                                          <p:spTgt spid="52"/>
                                        </p:tgtEl>
                                        <p:attrNameLst>
                                          <p:attrName>ppt_x</p:attrName>
                                          <p:attrName>ppt_y</p:attrName>
                                        </p:attrNameLst>
                                      </p:cBhvr>
                                    </p:animMotion>
                                  </p:childTnLst>
                                </p:cTn>
                              </p:par>
                              <p:par>
                                <p:cTn id="7" presetID="0" presetClass="path" presetSubtype="0" repeatCount="indefinite" fill="hold" grpId="0" nodeType="withEffect">
                                  <p:stCondLst>
                                    <p:cond delay="0"/>
                                  </p:stCondLst>
                                  <p:childTnLst>
                                    <p:animMotion origin="layout" path="M 0.00781 -0.00763 L 0.07934 -0.1027 L 0.12431 -0.03701 L 0.01545 0.07009 L -0.05156 -0.04719 L -0.00208 -0.00902 " pathEditMode="relative" ptsTypes="AAAAAA">
                                      <p:cBhvr>
                                        <p:cTn id="8" dur="3000" fill="hold"/>
                                        <p:tgtEl>
                                          <p:spTgt spid="54"/>
                                        </p:tgtEl>
                                        <p:attrNameLst>
                                          <p:attrName>ppt_x</p:attrName>
                                          <p:attrName>ppt_y</p:attrName>
                                        </p:attrNameLst>
                                      </p:cBhvr>
                                    </p:animMotion>
                                  </p:childTnLst>
                                </p:cTn>
                              </p:par>
                              <p:par>
                                <p:cTn id="9" presetID="0" presetClass="path" presetSubtype="0" repeatCount="indefinite" fill="hold" grpId="0" nodeType="withEffect">
                                  <p:stCondLst>
                                    <p:cond delay="0"/>
                                  </p:stCondLst>
                                  <p:childTnLst>
                                    <p:animMotion origin="layout" path="M 0.01632 -0.03678 L 0.11927 0.01411 L 0.02882 0.11913 L -0.06632 0.01642 L 0.02969 -0.06385 L 0.10226 0.08397 L 0.01389 -0.02337 " pathEditMode="relative" rAng="1169967" ptsTypes="AAAAAAA">
                                      <p:cBhvr>
                                        <p:cTn id="10" dur="3000" fill="hold"/>
                                        <p:tgtEl>
                                          <p:spTgt spid="55"/>
                                        </p:tgtEl>
                                        <p:attrNameLst>
                                          <p:attrName>ppt_x</p:attrName>
                                          <p:attrName>ppt_y</p:attrName>
                                        </p:attrNameLst>
                                      </p:cBhvr>
                                      <p:rCtr x="8" y="62"/>
                                    </p:animMotion>
                                  </p:childTnLst>
                                </p:cTn>
                              </p:par>
                              <p:par>
                                <p:cTn id="11" presetID="0" presetClass="path" presetSubtype="0" repeatCount="indefinite" fill="hold" grpId="0" nodeType="withEffect">
                                  <p:stCondLst>
                                    <p:cond delay="0"/>
                                  </p:stCondLst>
                                  <p:childTnLst>
                                    <p:animMotion origin="layout" path="M 1.11022E-16 -0.02568 L 0.08958 -0.03262 L 0.11128 0.04002 L -0.01528 0.02753 L -0.04115 -0.0923 L -0.00833 -0.03354 " pathEditMode="relative" rAng="1882772" ptsTypes="AAAAAA">
                                      <p:cBhvr>
                                        <p:cTn id="12" dur="3000" fill="hold"/>
                                        <p:tgtEl>
                                          <p:spTgt spid="56"/>
                                        </p:tgtEl>
                                        <p:attrNameLst>
                                          <p:attrName>ppt_x</p:attrName>
                                          <p:attrName>ppt_y</p:attrName>
                                        </p:attrNameLst>
                                      </p:cBhvr>
                                      <p:rCtr x="28" y="15"/>
                                    </p:animMotion>
                                  </p:childTnLst>
                                </p:cTn>
                              </p:par>
                              <p:par>
                                <p:cTn id="13" presetID="0" presetClass="path" presetSubtype="0" repeatCount="indefinite" fill="hold" grpId="0" nodeType="withEffect">
                                  <p:stCondLst>
                                    <p:cond delay="0"/>
                                  </p:stCondLst>
                                  <p:childTnLst>
                                    <p:animMotion origin="layout" path="M -0.04861 -0.03701 L 0.04497 0.03863 L -0.0592 0.11843 L -0.1375 -0.00717 L -0.03125 -0.06061 L 0.01789 0.10317 L -0.0526 -0.02498 " pathEditMode="relative" rAng="1853097" ptsTypes="AAAAAAA">
                                      <p:cBhvr>
                                        <p:cTn id="14" dur="5000" fill="hold"/>
                                        <p:tgtEl>
                                          <p:spTgt spid="57"/>
                                        </p:tgtEl>
                                        <p:attrNameLst>
                                          <p:attrName>ppt_x</p:attrName>
                                          <p:attrName>ppt_y</p:attrName>
                                        </p:attrNameLst>
                                      </p:cBhvr>
                                      <p:rCtr x="-1" y="62"/>
                                    </p:animMotion>
                                  </p:childTnLst>
                                </p:cTn>
                              </p:par>
                              <p:par>
                                <p:cTn id="15" presetID="0" presetClass="path" presetSubtype="0" repeatCount="indefinite" fill="hold" grpId="0" nodeType="withEffect">
                                  <p:stCondLst>
                                    <p:cond delay="0"/>
                                  </p:stCondLst>
                                  <p:childTnLst>
                                    <p:animMotion origin="layout" path="M -0.06215 -0.06385 L 0.02951 -0.12006 L 0.05503 -0.03771 L -0.07483 0.01295 L -0.10747 -0.12815 L -0.07101 -0.0694 " pathEditMode="relative" rAng="1208178" ptsTypes="AAAAAA">
                                      <p:cBhvr>
                                        <p:cTn id="16" dur="5000" fill="hold"/>
                                        <p:tgtEl>
                                          <p:spTgt spid="58"/>
                                        </p:tgtEl>
                                        <p:attrNameLst>
                                          <p:attrName>ppt_x</p:attrName>
                                          <p:attrName>ppt_y</p:attrName>
                                        </p:attrNameLst>
                                      </p:cBhvr>
                                      <p:rCtr x="29" y="5"/>
                                    </p:animMotion>
                                  </p:childTnLst>
                                </p:cTn>
                              </p:par>
                              <p:par>
                                <p:cTn id="17" presetID="0" presetClass="path" presetSubtype="0" repeatCount="indefinite" fill="hold" grpId="0" nodeType="withEffect">
                                  <p:stCondLst>
                                    <p:cond delay="0"/>
                                  </p:stCondLst>
                                  <p:childTnLst>
                                    <p:animMotion origin="layout" path="M -0.05225 -0.05944 L 0.03386 0.03146 L -0.07639 0.09392 L -0.14288 -0.04279 L -0.03298 -0.07957 L 0.00157 0.09068 L -0.05729 -0.04765 " pathEditMode="relative" rAng="2253291" ptsTypes="AAAAAAA">
                                      <p:cBhvr>
                                        <p:cTn id="18" dur="5000" fill="hold"/>
                                        <p:tgtEl>
                                          <p:spTgt spid="59"/>
                                        </p:tgtEl>
                                        <p:attrNameLst>
                                          <p:attrName>ppt_x</p:attrName>
                                          <p:attrName>ppt_y</p:attrName>
                                        </p:attrNameLst>
                                      </p:cBhvr>
                                      <p:rCtr x="-6" y="62"/>
                                    </p:animMotion>
                                  </p:childTnLst>
                                </p:cTn>
                              </p:par>
                              <p:par>
                                <p:cTn id="19" presetID="0" presetClass="path" presetSubtype="0" repeatCount="indefinite" fill="hold" grpId="0" nodeType="withEffect">
                                  <p:stCondLst>
                                    <p:cond delay="0"/>
                                  </p:stCondLst>
                                  <p:childTnLst>
                                    <p:animMotion origin="layout" path="M -0.06927 -0.06477 L 0.03264 -0.08074 L 0.05347 0.00601 L -0.08889 -0.00047 L -0.11267 -0.14042 L -0.07882 -0.0731 " pathEditMode="relative" rAng="1882772" ptsTypes="AAAAAA">
                                      <p:cBhvr>
                                        <p:cTn id="20" dur="5000" fill="hold"/>
                                        <p:tgtEl>
                                          <p:spTgt spid="60"/>
                                        </p:tgtEl>
                                        <p:attrNameLst>
                                          <p:attrName>ppt_x</p:attrName>
                                          <p:attrName>ppt_y</p:attrName>
                                        </p:attrNameLst>
                                      </p:cBhvr>
                                      <p:rCtr x="31" y="16"/>
                                    </p:animMotion>
                                  </p:childTnLst>
                                </p:cTn>
                              </p:par>
                              <p:par>
                                <p:cTn id="21" presetID="1" presetClass="exit" presetSubtype="0" fill="hold" grpId="0" nodeType="withEffect">
                                  <p:stCondLst>
                                    <p:cond delay="0"/>
                                  </p:stCondLst>
                                  <p:childTnLst>
                                    <p:set>
                                      <p:cBhvr>
                                        <p:cTn id="22" dur="1" fill="hold">
                                          <p:stCondLst>
                                            <p:cond delay="0"/>
                                          </p:stCondLst>
                                        </p:cTn>
                                        <p:tgtEl>
                                          <p:spTgt spid="88"/>
                                        </p:tgtEl>
                                        <p:attrNameLst>
                                          <p:attrName>style.visibility</p:attrName>
                                        </p:attrNameLst>
                                      </p:cBhvr>
                                      <p:to>
                                        <p:strVal val="hidden"/>
                                      </p:to>
                                    </p:set>
                                  </p:childTnLst>
                                </p:cTn>
                              </p:par>
                              <p:par>
                                <p:cTn id="23" presetID="64" presetClass="path" presetSubtype="0" accel="50000" decel="50000" fill="hold" nodeType="withEffect">
                                  <p:stCondLst>
                                    <p:cond delay="0"/>
                                  </p:stCondLst>
                                  <p:childTnLst>
                                    <p:animMotion origin="layout" path="M 0 2.94172E-6 L 0 -0.11656 " pathEditMode="relative" rAng="0" ptsTypes="AA">
                                      <p:cBhvr>
                                        <p:cTn id="24" dur="5000" fill="hold"/>
                                        <p:tgtEl>
                                          <p:spTgt spid="4"/>
                                        </p:tgtEl>
                                        <p:attrNameLst>
                                          <p:attrName>ppt_x</p:attrName>
                                          <p:attrName>ppt_y</p:attrName>
                                        </p:attrNameLst>
                                      </p:cBhvr>
                                      <p:rCtr x="0" y="-58"/>
                                    </p:animMotion>
                                  </p:childTnLst>
                                </p:cTn>
                              </p:par>
                            </p:childTnLst>
                          </p:cTn>
                        </p:par>
                        <p:par>
                          <p:cTn id="25" fill="hold">
                            <p:stCondLst>
                              <p:cond delay="5000"/>
                            </p:stCondLst>
                            <p:childTnLst>
                              <p:par>
                                <p:cTn id="26" presetID="1" presetClass="exit" presetSubtype="0" fill="hold" nodeType="afterEffect">
                                  <p:stCondLst>
                                    <p:cond delay="0"/>
                                  </p:stCondLst>
                                  <p:childTnLst>
                                    <p:set>
                                      <p:cBhvr>
                                        <p:cTn id="27" dur="1" fill="hold">
                                          <p:stCondLst>
                                            <p:cond delay="0"/>
                                          </p:stCondLst>
                                        </p:cTn>
                                        <p:tgtEl>
                                          <p:spTgt spid="52"/>
                                        </p:tgtEl>
                                        <p:attrNameLst>
                                          <p:attrName>style.visibility</p:attrName>
                                        </p:attrNameLst>
                                      </p:cBhvr>
                                      <p:to>
                                        <p:strVal val="hidden"/>
                                      </p:to>
                                    </p:set>
                                  </p:childTnLst>
                                </p:cTn>
                              </p:par>
                              <p:par>
                                <p:cTn id="28" presetID="1" presetClass="exit" presetSubtype="0" fill="hold" nodeType="withEffect">
                                  <p:stCondLst>
                                    <p:cond delay="0"/>
                                  </p:stCondLst>
                                  <p:childTnLst>
                                    <p:set>
                                      <p:cBhvr>
                                        <p:cTn id="29" dur="1" fill="hold">
                                          <p:stCondLst>
                                            <p:cond delay="0"/>
                                          </p:stCondLst>
                                        </p:cTn>
                                        <p:tgtEl>
                                          <p:spTgt spid="54"/>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55"/>
                                        </p:tgtEl>
                                        <p:attrNameLst>
                                          <p:attrName>style.visibility</p:attrName>
                                        </p:attrNameLst>
                                      </p:cBhvr>
                                      <p:to>
                                        <p:strVal val="hidden"/>
                                      </p:to>
                                    </p:set>
                                  </p:childTnLst>
                                </p:cTn>
                              </p:par>
                              <p:par>
                                <p:cTn id="32" presetID="1" presetClass="exit" presetSubtype="0" fill="hold" nodeType="withEffect">
                                  <p:stCondLst>
                                    <p:cond delay="0"/>
                                  </p:stCondLst>
                                  <p:childTnLst>
                                    <p:set>
                                      <p:cBhvr>
                                        <p:cTn id="33" dur="1" fill="hold">
                                          <p:stCondLst>
                                            <p:cond delay="0"/>
                                          </p:stCondLst>
                                        </p:cTn>
                                        <p:tgtEl>
                                          <p:spTgt spid="56"/>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57"/>
                                        </p:tgtEl>
                                        <p:attrNameLst>
                                          <p:attrName>style.visibility</p:attrName>
                                        </p:attrNameLst>
                                      </p:cBhvr>
                                      <p:to>
                                        <p:strVal val="hidden"/>
                                      </p:to>
                                    </p:set>
                                  </p:childTnLst>
                                </p:cTn>
                              </p:par>
                              <p:par>
                                <p:cTn id="36" presetID="1" presetClass="exit" presetSubtype="0" fill="hold" nodeType="withEffect">
                                  <p:stCondLst>
                                    <p:cond delay="0"/>
                                  </p:stCondLst>
                                  <p:childTnLst>
                                    <p:set>
                                      <p:cBhvr>
                                        <p:cTn id="37" dur="1" fill="hold">
                                          <p:stCondLst>
                                            <p:cond delay="0"/>
                                          </p:stCondLst>
                                        </p:cTn>
                                        <p:tgtEl>
                                          <p:spTgt spid="58"/>
                                        </p:tgtEl>
                                        <p:attrNameLst>
                                          <p:attrName>style.visibility</p:attrName>
                                        </p:attrNameLst>
                                      </p:cBhvr>
                                      <p:to>
                                        <p:strVal val="hidden"/>
                                      </p:to>
                                    </p:set>
                                  </p:childTnLst>
                                </p:cTn>
                              </p:par>
                              <p:par>
                                <p:cTn id="38" presetID="1" presetClass="exit" presetSubtype="0" fill="hold" nodeType="withEffect">
                                  <p:stCondLst>
                                    <p:cond delay="0"/>
                                  </p:stCondLst>
                                  <p:childTnLst>
                                    <p:set>
                                      <p:cBhvr>
                                        <p:cTn id="39" dur="1" fill="hold">
                                          <p:stCondLst>
                                            <p:cond delay="0"/>
                                          </p:stCondLst>
                                        </p:cTn>
                                        <p:tgtEl>
                                          <p:spTgt spid="59"/>
                                        </p:tgtEl>
                                        <p:attrNameLst>
                                          <p:attrName>style.visibility</p:attrName>
                                        </p:attrNameLst>
                                      </p:cBhvr>
                                      <p:to>
                                        <p:strVal val="hidden"/>
                                      </p:to>
                                    </p:set>
                                  </p:childTnLst>
                                </p:cTn>
                              </p:par>
                              <p:par>
                                <p:cTn id="40" presetID="1" presetClass="exit" presetSubtype="0" fill="hold" nodeType="withEffect">
                                  <p:stCondLst>
                                    <p:cond delay="0"/>
                                  </p:stCondLst>
                                  <p:childTnLst>
                                    <p:set>
                                      <p:cBhvr>
                                        <p:cTn id="41" dur="1" fill="hold">
                                          <p:stCondLst>
                                            <p:cond delay="0"/>
                                          </p:stCondLst>
                                        </p:cTn>
                                        <p:tgtEl>
                                          <p:spTgt spid="60"/>
                                        </p:tgtEl>
                                        <p:attrNameLst>
                                          <p:attrName>style.visibility</p:attrName>
                                        </p:attrNameLst>
                                      </p:cBhvr>
                                      <p:to>
                                        <p:strVal val="hidden"/>
                                      </p:to>
                                    </p:set>
                                  </p:childTnLst>
                                </p:cTn>
                              </p:par>
                              <p:par>
                                <p:cTn id="42" presetID="1" presetClass="entr" presetSubtype="0" fill="hold" grpId="0" nodeType="withEffect">
                                  <p:stCondLst>
                                    <p:cond delay="0"/>
                                  </p:stCondLst>
                                  <p:childTnLst>
                                    <p:set>
                                      <p:cBhvr>
                                        <p:cTn id="43" dur="1" fill="hold">
                                          <p:stCondLst>
                                            <p:cond delay="0"/>
                                          </p:stCondLst>
                                        </p:cTn>
                                        <p:tgtEl>
                                          <p:spTgt spid="77"/>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81"/>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82"/>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83"/>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84"/>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85"/>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86"/>
                                        </p:tgtEl>
                                        <p:attrNameLst>
                                          <p:attrName>style.visibility</p:attrName>
                                        </p:attrNameLst>
                                      </p:cBhvr>
                                      <p:to>
                                        <p:strVal val="visible"/>
                                      </p:to>
                                    </p:set>
                                  </p:childTnLst>
                                </p:cTn>
                              </p:par>
                              <p:par>
                                <p:cTn id="56" presetID="1" presetClass="entr" presetSubtype="0" fill="hold" grpId="0" nodeType="withEffect">
                                  <p:stCondLst>
                                    <p:cond delay="0"/>
                                  </p:stCondLst>
                                  <p:childTnLst>
                                    <p:set>
                                      <p:cBhvr>
                                        <p:cTn id="57" dur="1" fill="hold">
                                          <p:stCondLst>
                                            <p:cond delay="0"/>
                                          </p:stCondLst>
                                        </p:cTn>
                                        <p:tgtEl>
                                          <p:spTgt spid="87"/>
                                        </p:tgtEl>
                                        <p:attrNameLst>
                                          <p:attrName>style.visibility</p:attrName>
                                        </p:attrNameLst>
                                      </p:cBhvr>
                                      <p:to>
                                        <p:strVal val="visible"/>
                                      </p:to>
                                    </p:set>
                                  </p:childTnLst>
                                </p:cTn>
                              </p:par>
                              <p:par>
                                <p:cTn id="58" presetID="0" presetClass="path" presetSubtype="0" repeatCount="indefinite" fill="hold" grpId="1" nodeType="withEffect">
                                  <p:stCondLst>
                                    <p:cond delay="0"/>
                                  </p:stCondLst>
                                  <p:childTnLst>
                                    <p:animMotion origin="layout" path="M 0 0 L 0.05538 -0.12095 L 0.11076 -0.02659 L 0.06614 0.16397 L 0 0 Z " pathEditMode="relative" ptsTypes="AAAAA">
                                      <p:cBhvr>
                                        <p:cTn id="59" dur="3000" fill="hold"/>
                                        <p:tgtEl>
                                          <p:spTgt spid="77"/>
                                        </p:tgtEl>
                                        <p:attrNameLst>
                                          <p:attrName>ppt_x</p:attrName>
                                          <p:attrName>ppt_y</p:attrName>
                                        </p:attrNameLst>
                                      </p:cBhvr>
                                    </p:animMotion>
                                  </p:childTnLst>
                                </p:cTn>
                              </p:par>
                              <p:par>
                                <p:cTn id="60" presetID="0" presetClass="path" presetSubtype="0" repeatCount="indefinite" fill="hold" grpId="1" nodeType="withEffect">
                                  <p:stCondLst>
                                    <p:cond delay="0"/>
                                  </p:stCondLst>
                                  <p:childTnLst>
                                    <p:animMotion origin="layout" path="M -3.33333E-6 0.00833 L -0.0908 0.15981 L -0.13246 0.01457 C -0.13402 0.0118 -0.1368 0.00972 -0.13698 0.00625 C -0.13767 -0.00693 -0.13767 -0.00878 -0.12621 -0.03052 L -0.06319 -0.12881 L 0.0415 -0.08186 L -3.33333E-6 0.00833 Z " pathEditMode="relative" rAng="0" ptsTypes="AAffAAAA">
                                      <p:cBhvr>
                                        <p:cTn id="61" dur="3000" fill="hold"/>
                                        <p:tgtEl>
                                          <p:spTgt spid="84"/>
                                        </p:tgtEl>
                                        <p:attrNameLst>
                                          <p:attrName>ppt_x</p:attrName>
                                          <p:attrName>ppt_y</p:attrName>
                                        </p:attrNameLst>
                                      </p:cBhvr>
                                      <p:rCtr x="-48" y="7"/>
                                    </p:animMotion>
                                  </p:childTnLst>
                                </p:cTn>
                              </p:par>
                              <p:par>
                                <p:cTn id="62" presetID="0" presetClass="path" presetSubtype="0" repeatCount="indefinite" fill="hold" grpId="1" nodeType="withEffect">
                                  <p:stCondLst>
                                    <p:cond delay="0"/>
                                  </p:stCondLst>
                                  <p:childTnLst>
                                    <p:animMotion origin="layout" path="M -3.33333E-6 0.01041 L 0.10313 -0.13066 L 0.11858 -0.10014 L -0.05833 -0.05712 L -0.04913 0.15172 L -3.33333E-6 0.01041 Z " pathEditMode="relative" rAng="0" ptsTypes="AAAAAA">
                                      <p:cBhvr>
                                        <p:cTn id="63" dur="3000" fill="hold"/>
                                        <p:tgtEl>
                                          <p:spTgt spid="82"/>
                                        </p:tgtEl>
                                        <p:attrNameLst>
                                          <p:attrName>ppt_x</p:attrName>
                                          <p:attrName>ppt_y</p:attrName>
                                        </p:attrNameLst>
                                      </p:cBhvr>
                                      <p:rCtr x="30" y="0"/>
                                    </p:animMotion>
                                  </p:childTnLst>
                                </p:cTn>
                              </p:par>
                              <p:par>
                                <p:cTn id="64" presetID="0" presetClass="path" presetSubtype="0" repeatCount="indefinite" fill="hold" grpId="1" nodeType="withEffect">
                                  <p:stCondLst>
                                    <p:cond delay="0"/>
                                  </p:stCondLst>
                                  <p:childTnLst>
                                    <p:animMotion origin="layout" path="M 1.11022E-16 0.02497 L 0.12465 -0.04047 L 0.03385 -0.16744 L -0.05694 -0.108 L 1.11022E-16 0.02497 Z " pathEditMode="relative" rAng="0" ptsTypes="AAAAA">
                                      <p:cBhvr>
                                        <p:cTn id="65" dur="3000" fill="hold"/>
                                        <p:tgtEl>
                                          <p:spTgt spid="81"/>
                                        </p:tgtEl>
                                        <p:attrNameLst>
                                          <p:attrName>ppt_x</p:attrName>
                                          <p:attrName>ppt_y</p:attrName>
                                        </p:attrNameLst>
                                      </p:cBhvr>
                                      <p:rCtr x="34" y="-96"/>
                                    </p:animMotion>
                                  </p:childTnLst>
                                </p:cTn>
                              </p:par>
                              <p:par>
                                <p:cTn id="66" presetID="0" presetClass="path" presetSubtype="0" repeatCount="indefinite" fill="hold" grpId="1" nodeType="withEffect">
                                  <p:stCondLst>
                                    <p:cond delay="0"/>
                                  </p:stCondLst>
                                  <p:childTnLst>
                                    <p:animMotion origin="layout" path="M 1.11022E-16 0.01619 L 0.02378 0.07215 L 0.12153 -0.00925 L 0.08281 -0.1834 L -0.05451 -0.08835 L -0.00434 0.00532 " pathEditMode="relative" rAng="0" ptsTypes="AAAAAA">
                                      <p:cBhvr>
                                        <p:cTn id="67" dur="3000" fill="hold"/>
                                        <p:tgtEl>
                                          <p:spTgt spid="83"/>
                                        </p:tgtEl>
                                        <p:attrNameLst>
                                          <p:attrName>ppt_x</p:attrName>
                                          <p:attrName>ppt_y</p:attrName>
                                        </p:attrNameLst>
                                      </p:cBhvr>
                                      <p:rCtr x="34" y="-72"/>
                                    </p:animMotion>
                                  </p:childTnLst>
                                </p:cTn>
                              </p:par>
                              <p:par>
                                <p:cTn id="68" presetID="0" presetClass="path" presetSubtype="0" repeatCount="indefinite" fill="hold" grpId="1" nodeType="withEffect">
                                  <p:stCondLst>
                                    <p:cond delay="0"/>
                                  </p:stCondLst>
                                  <p:childTnLst>
                                    <p:animMotion origin="layout" path="M 0 0.02474 L 0.04705 0.04995 L -0.13177 0.0444 L 0.04774 -0.10754 L -0.10781 -0.18918 L -0.13247 -0.10477 L 0 0.02474 Z " pathEditMode="relative" rAng="0" ptsTypes="AAAAAAA">
                                      <p:cBhvr>
                                        <p:cTn id="69" dur="3000" fill="hold"/>
                                        <p:tgtEl>
                                          <p:spTgt spid="85"/>
                                        </p:tgtEl>
                                        <p:attrNameLst>
                                          <p:attrName>ppt_x</p:attrName>
                                          <p:attrName>ppt_y</p:attrName>
                                        </p:attrNameLst>
                                      </p:cBhvr>
                                      <p:rCtr x="-42" y="-94"/>
                                    </p:animMotion>
                                  </p:childTnLst>
                                </p:cTn>
                              </p:par>
                              <p:par>
                                <p:cTn id="70" presetID="0" presetClass="path" presetSubtype="0" repeatCount="indefinite" fill="hold" grpId="1" nodeType="withEffect">
                                  <p:stCondLst>
                                    <p:cond delay="0"/>
                                  </p:stCondLst>
                                  <p:childTnLst>
                                    <p:animMotion origin="layout" path="M 0 0 L 0 0.04861 L 0.0007 -0.23958 L 0 -0.00671 " pathEditMode="relative" ptsTypes="AAAA">
                                      <p:cBhvr>
                                        <p:cTn id="71" dur="3000" fill="hold"/>
                                        <p:tgtEl>
                                          <p:spTgt spid="87"/>
                                        </p:tgtEl>
                                        <p:attrNameLst>
                                          <p:attrName>ppt_x</p:attrName>
                                          <p:attrName>ppt_y</p:attrName>
                                        </p:attrNameLst>
                                      </p:cBhvr>
                                    </p:animMotion>
                                  </p:childTnLst>
                                </p:cTn>
                              </p:par>
                              <p:par>
                                <p:cTn id="72" presetID="0" presetClass="path" presetSubtype="0" repeatCount="indefinite" fill="hold" grpId="1" nodeType="withEffect">
                                  <p:stCondLst>
                                    <p:cond delay="0"/>
                                  </p:stCondLst>
                                  <p:childTnLst>
                                    <p:animMotion origin="layout" path="M -3.33333E-6 0.01457 L 0.04028 0.00901 L 0.01493 -0.15519 L -0.14288 0.02405 L -0.04427 0.13182 L -3.33333E-6 0.01457 Z " pathEditMode="relative" rAng="0" ptsTypes="AAAAAA">
                                      <p:cBhvr>
                                        <p:cTn id="73" dur="3000" fill="hold"/>
                                        <p:tgtEl>
                                          <p:spTgt spid="86"/>
                                        </p:tgtEl>
                                        <p:attrNameLst>
                                          <p:attrName>ppt_x</p:attrName>
                                          <p:attrName>ppt_y</p:attrName>
                                        </p:attrNameLst>
                                      </p:cBhvr>
                                      <p:rCtr x="-51" y="-26"/>
                                    </p:animMotion>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0" nodeType="clickEffect">
                                  <p:stCondLst>
                                    <p:cond delay="0"/>
                                  </p:stCondLst>
                                  <p:childTnLst>
                                    <p:set>
                                      <p:cBhvr>
                                        <p:cTn id="77" dur="1" fill="hold">
                                          <p:stCondLst>
                                            <p:cond delay="0"/>
                                          </p:stCondLst>
                                        </p:cTn>
                                        <p:tgtEl>
                                          <p:spTgt spid="61"/>
                                        </p:tgtEl>
                                        <p:attrNameLst>
                                          <p:attrName>style.visibility</p:attrName>
                                        </p:attrNameLst>
                                      </p:cBhvr>
                                      <p:to>
                                        <p:strVal val="hidden"/>
                                      </p:to>
                                    </p:set>
                                  </p:childTnLst>
                                </p:cTn>
                              </p:par>
                              <p:par>
                                <p:cTn id="78" presetID="1" presetClass="entr" presetSubtype="0" fill="hold" grpId="0" nodeType="withEffect">
                                  <p:stCondLst>
                                    <p:cond delay="0"/>
                                  </p:stCondLst>
                                  <p:childTnLst>
                                    <p:set>
                                      <p:cBhvr>
                                        <p:cTn id="79" dur="1" fill="hold">
                                          <p:stCondLst>
                                            <p:cond delay="0"/>
                                          </p:stCondLst>
                                        </p:cTn>
                                        <p:tgtEl>
                                          <p:spTgt spid="64"/>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stCondLst>
                                    <p:cond delay="0"/>
                                  </p:stCondLst>
                                  <p:childTnLst>
                                    <p:set>
                                      <p:cBhvr>
                                        <p:cTn id="83" dur="1" fill="hold">
                                          <p:stCondLst>
                                            <p:cond delay="0"/>
                                          </p:stCondLst>
                                        </p:cTn>
                                        <p:tgtEl>
                                          <p:spTgt spid="65"/>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51"/>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23"/>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5"/>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nodeType="clickEffect">
                                  <p:stCondLst>
                                    <p:cond delay="0"/>
                                  </p:stCondLst>
                                  <p:childTnLst>
                                    <p:set>
                                      <p:cBhvr>
                                        <p:cTn id="99"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4" grpId="0" animBg="1"/>
      <p:bldP spid="55" grpId="0" animBg="1"/>
      <p:bldP spid="56" grpId="0" animBg="1"/>
      <p:bldP spid="57" grpId="0" animBg="1"/>
      <p:bldP spid="58" grpId="0" animBg="1"/>
      <p:bldP spid="59" grpId="0" animBg="1"/>
      <p:bldP spid="60" grpId="0" animBg="1"/>
      <p:bldP spid="77" grpId="0" animBg="1"/>
      <p:bldP spid="77"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51" grpId="0" animBg="1"/>
      <p:bldP spid="61" grpId="0"/>
      <p:bldP spid="6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14355</TotalTime>
  <Words>5654</Words>
  <Application>Microsoft Office PowerPoint</Application>
  <PresentationFormat>On-screen Show (4:3)</PresentationFormat>
  <Paragraphs>408</Paragraphs>
  <Slides>49</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49</vt:i4>
      </vt:variant>
    </vt:vector>
  </HeadingPairs>
  <TitlesOfParts>
    <vt:vector size="59" baseType="lpstr">
      <vt:lpstr>Arial</vt:lpstr>
      <vt:lpstr>Calibri</vt:lpstr>
      <vt:lpstr>Cambria Math</vt:lpstr>
      <vt:lpstr>Comic Sans MS</vt:lpstr>
      <vt:lpstr>Georgia</vt:lpstr>
      <vt:lpstr>Helvetica Neue</vt:lpstr>
      <vt:lpstr>Symbol</vt:lpstr>
      <vt:lpstr>Office Theme</vt:lpstr>
      <vt:lpstr>Equation</vt:lpstr>
      <vt:lpstr>معادلة</vt:lpstr>
      <vt:lpstr>Chapter 19</vt:lpstr>
      <vt:lpstr>Lecture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Lecture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19</dc:title>
  <dc:creator>d-paal</dc:creator>
  <cp:lastModifiedBy>Mohammad Ashraf Gondal</cp:lastModifiedBy>
  <cp:revision>115</cp:revision>
  <dcterms:created xsi:type="dcterms:W3CDTF">2010-03-19T08:41:45Z</dcterms:created>
  <dcterms:modified xsi:type="dcterms:W3CDTF">2021-01-16T11:47:20Z</dcterms:modified>
</cp:coreProperties>
</file>