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2"/>
  </p:notesMasterIdLst>
  <p:sldIdLst>
    <p:sldId id="266" r:id="rId2"/>
    <p:sldId id="269" r:id="rId3"/>
    <p:sldId id="350" r:id="rId4"/>
    <p:sldId id="351" r:id="rId5"/>
    <p:sldId id="352" r:id="rId6"/>
    <p:sldId id="353" r:id="rId7"/>
    <p:sldId id="394" r:id="rId8"/>
    <p:sldId id="395" r:id="rId9"/>
    <p:sldId id="354" r:id="rId10"/>
    <p:sldId id="393" r:id="rId11"/>
    <p:sldId id="437" r:id="rId12"/>
    <p:sldId id="396" r:id="rId13"/>
    <p:sldId id="402" r:id="rId14"/>
    <p:sldId id="405" r:id="rId15"/>
    <p:sldId id="397" r:id="rId16"/>
    <p:sldId id="403" r:id="rId17"/>
    <p:sldId id="406" r:id="rId18"/>
    <p:sldId id="399" r:id="rId19"/>
    <p:sldId id="407" r:id="rId20"/>
    <p:sldId id="439" r:id="rId21"/>
    <p:sldId id="440" r:id="rId22"/>
    <p:sldId id="441" r:id="rId23"/>
    <p:sldId id="408" r:id="rId24"/>
    <p:sldId id="414" r:id="rId25"/>
    <p:sldId id="400" r:id="rId26"/>
    <p:sldId id="372" r:id="rId27"/>
    <p:sldId id="375" r:id="rId28"/>
    <p:sldId id="443" r:id="rId29"/>
    <p:sldId id="409" r:id="rId30"/>
    <p:sldId id="423" r:id="rId31"/>
    <p:sldId id="442" r:id="rId32"/>
    <p:sldId id="432" r:id="rId33"/>
    <p:sldId id="435" r:id="rId34"/>
    <p:sldId id="365" r:id="rId35"/>
    <p:sldId id="424" r:id="rId36"/>
    <p:sldId id="366" r:id="rId37"/>
    <p:sldId id="363" r:id="rId38"/>
    <p:sldId id="433" r:id="rId39"/>
    <p:sldId id="434" r:id="rId40"/>
    <p:sldId id="386" r:id="rId41"/>
    <p:sldId id="436" r:id="rId42"/>
    <p:sldId id="438" r:id="rId43"/>
    <p:sldId id="368" r:id="rId44"/>
    <p:sldId id="429" r:id="rId45"/>
    <p:sldId id="428" r:id="rId46"/>
    <p:sldId id="427" r:id="rId47"/>
    <p:sldId id="388" r:id="rId48"/>
    <p:sldId id="426" r:id="rId49"/>
    <p:sldId id="390" r:id="rId50"/>
    <p:sldId id="389" r:id="rId51"/>
    <p:sldId id="391" r:id="rId52"/>
    <p:sldId id="431" r:id="rId53"/>
    <p:sldId id="430" r:id="rId54"/>
    <p:sldId id="445" r:id="rId55"/>
    <p:sldId id="446" r:id="rId56"/>
    <p:sldId id="447" r:id="rId57"/>
    <p:sldId id="448" r:id="rId58"/>
    <p:sldId id="449" r:id="rId59"/>
    <p:sldId id="450" r:id="rId60"/>
    <p:sldId id="45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94718" autoAdjust="0"/>
  </p:normalViewPr>
  <p:slideViewPr>
    <p:cSldViewPr>
      <p:cViewPr varScale="1">
        <p:scale>
          <a:sx n="68" d="100"/>
          <a:sy n="68"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0CEDB-2B99-45B5-868E-4C90B5F5BADA}" type="datetimeFigureOut">
              <a:rPr lang="en-US" smtClean="0"/>
              <a:pPr/>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C0648-7584-4F3D-A465-5E6E78F434F4}" type="slidenum">
              <a:rPr lang="en-US" smtClean="0"/>
              <a:pPr/>
              <a:t>‹#›</a:t>
            </a:fld>
            <a:endParaRPr lang="en-US"/>
          </a:p>
        </p:txBody>
      </p:sp>
    </p:spTree>
    <p:extLst>
      <p:ext uri="{BB962C8B-B14F-4D97-AF65-F5344CB8AC3E}">
        <p14:creationId xmlns:p14="http://schemas.microsoft.com/office/powerpoint/2010/main" val="336183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FE49DA-9BAC-4FE2-B616-28FA6CEF963F}" type="slidenum">
              <a:rPr lang="en-US" smtClean="0"/>
              <a:pPr/>
              <a:t>4</a:t>
            </a:fld>
            <a:endParaRPr lang="en-US"/>
          </a:p>
        </p:txBody>
      </p:sp>
    </p:spTree>
    <p:extLst>
      <p:ext uri="{BB962C8B-B14F-4D97-AF65-F5344CB8AC3E}">
        <p14:creationId xmlns:p14="http://schemas.microsoft.com/office/powerpoint/2010/main" val="298480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053182-4A76-48E9-A52D-29ECE8BD05B4}" type="slidenum">
              <a:rPr lang="en-US" smtClean="0"/>
              <a:pPr/>
              <a:t>36</a:t>
            </a:fld>
            <a:endParaRPr lang="en-US"/>
          </a:p>
        </p:txBody>
      </p:sp>
    </p:spTree>
    <p:extLst>
      <p:ext uri="{BB962C8B-B14F-4D97-AF65-F5344CB8AC3E}">
        <p14:creationId xmlns:p14="http://schemas.microsoft.com/office/powerpoint/2010/main" val="82607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ADEC1-D7C5-4758-9610-58994CD5DFA9}" type="slidenum">
              <a:rPr lang="en-US" smtClean="0"/>
              <a:pPr/>
              <a:t>‹#›</a:t>
            </a:fld>
            <a:endParaRPr lang="en-US"/>
          </a:p>
        </p:txBody>
      </p:sp>
      <p:cxnSp>
        <p:nvCxnSpPr>
          <p:cNvPr id="5" name="Straight Connector 4"/>
          <p:cNvCxnSpPr/>
          <p:nvPr userDrawn="1"/>
        </p:nvCxnSpPr>
        <p:spPr>
          <a:xfrm>
            <a:off x="0" y="7620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BAFFD-0A9F-4608-809D-5DF02808DECB}"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BAFFD-0A9F-4608-809D-5DF02808DECB}" type="datetimeFigureOut">
              <a:rPr lang="en-US" smtClean="0"/>
              <a:pPr/>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ADEC1-D7C5-4758-9610-58994CD5D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28.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3.wmf"/><Relationship Id="rId18" Type="http://schemas.openxmlformats.org/officeDocument/2006/relationships/oleObject" Target="../embeddings/oleObject36.bin"/><Relationship Id="rId3" Type="http://schemas.openxmlformats.org/officeDocument/2006/relationships/image" Target="../media/image23.jpeg"/><Relationship Id="rId7" Type="http://schemas.openxmlformats.org/officeDocument/2006/relationships/image" Target="../media/image40.wmf"/><Relationship Id="rId12" Type="http://schemas.openxmlformats.org/officeDocument/2006/relationships/oleObject" Target="../embeddings/oleObject33.bin"/><Relationship Id="rId17" Type="http://schemas.openxmlformats.org/officeDocument/2006/relationships/image" Target="../media/image45.wmf"/><Relationship Id="rId2" Type="http://schemas.openxmlformats.org/officeDocument/2006/relationships/slideLayout" Target="../slideLayouts/slideLayout7.xml"/><Relationship Id="rId16" Type="http://schemas.openxmlformats.org/officeDocument/2006/relationships/oleObject" Target="../embeddings/oleObject35.bin"/><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32.bin"/><Relationship Id="rId19" Type="http://schemas.openxmlformats.org/officeDocument/2006/relationships/image" Target="../media/image46.wmf"/><Relationship Id="rId4" Type="http://schemas.openxmlformats.org/officeDocument/2006/relationships/oleObject" Target="../embeddings/oleObject29.bin"/><Relationship Id="rId9" Type="http://schemas.openxmlformats.org/officeDocument/2006/relationships/image" Target="../media/image41.wmf"/><Relationship Id="rId1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1.wmf"/><Relationship Id="rId18" Type="http://schemas.openxmlformats.org/officeDocument/2006/relationships/oleObject" Target="../embeddings/oleObject44.bin"/><Relationship Id="rId3" Type="http://schemas.openxmlformats.org/officeDocument/2006/relationships/image" Target="../media/image57.emf"/><Relationship Id="rId21" Type="http://schemas.openxmlformats.org/officeDocument/2006/relationships/image" Target="../media/image55.wmf"/><Relationship Id="rId7" Type="http://schemas.openxmlformats.org/officeDocument/2006/relationships/image" Target="../media/image48.wmf"/><Relationship Id="rId12" Type="http://schemas.openxmlformats.org/officeDocument/2006/relationships/oleObject" Target="../embeddings/oleObject41.bin"/><Relationship Id="rId17" Type="http://schemas.openxmlformats.org/officeDocument/2006/relationships/image" Target="../media/image53.wmf"/><Relationship Id="rId2" Type="http://schemas.openxmlformats.org/officeDocument/2006/relationships/slideLayout" Target="../slideLayouts/slideLayout7.xml"/><Relationship Id="rId16" Type="http://schemas.openxmlformats.org/officeDocument/2006/relationships/oleObject" Target="../embeddings/oleObject43.bin"/><Relationship Id="rId20" Type="http://schemas.openxmlformats.org/officeDocument/2006/relationships/oleObject" Target="../embeddings/oleObject45.bin"/><Relationship Id="rId1" Type="http://schemas.openxmlformats.org/officeDocument/2006/relationships/vmlDrawing" Target="../drawings/vmlDrawing14.vml"/><Relationship Id="rId6" Type="http://schemas.openxmlformats.org/officeDocument/2006/relationships/oleObject" Target="../embeddings/oleObject38.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10" Type="http://schemas.openxmlformats.org/officeDocument/2006/relationships/oleObject" Target="../embeddings/oleObject40.bin"/><Relationship Id="rId19" Type="http://schemas.openxmlformats.org/officeDocument/2006/relationships/image" Target="../media/image54.wmf"/><Relationship Id="rId4" Type="http://schemas.openxmlformats.org/officeDocument/2006/relationships/oleObject" Target="../embeddings/oleObject37.bin"/><Relationship Id="rId9" Type="http://schemas.openxmlformats.org/officeDocument/2006/relationships/image" Target="../media/image49.wmf"/><Relationship Id="rId14" Type="http://schemas.openxmlformats.org/officeDocument/2006/relationships/oleObject" Target="../embeddings/oleObject42.bin"/><Relationship Id="rId22"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4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66.jpeg"/><Relationship Id="rId4" Type="http://schemas.openxmlformats.org/officeDocument/2006/relationships/image" Target="../media/image6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71.wmf"/><Relationship Id="rId3" Type="http://schemas.openxmlformats.org/officeDocument/2006/relationships/image" Target="../media/image73.jpeg"/><Relationship Id="rId7" Type="http://schemas.openxmlformats.org/officeDocument/2006/relationships/image" Target="../media/image68.wmf"/><Relationship Id="rId12"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6.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9.wmf"/><Relationship Id="rId14"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5.wmf"/><Relationship Id="rId5" Type="http://schemas.openxmlformats.org/officeDocument/2006/relationships/oleObject" Target="../embeddings/oleObject62.bin"/><Relationship Id="rId4" Type="http://schemas.openxmlformats.org/officeDocument/2006/relationships/image" Target="../media/image7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emf"/></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en.wikipedia.org/wiki/List_of_artificial_objects_escaping_from_the_Solar_System" TargetMode="Externa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77.emf"/><Relationship Id="rId1" Type="http://schemas.openxmlformats.org/officeDocument/2006/relationships/slideLayout" Target="../slideLayouts/slideLayout7.xml"/><Relationship Id="rId5" Type="http://schemas.openxmlformats.org/officeDocument/2006/relationships/image" Target="../media/image78.emf"/><Relationship Id="rId4" Type="http://schemas.openxmlformats.org/officeDocument/2006/relationships/image" Target="../media/image97.emf"/></Relationships>
</file>

<file path=ppt/slides/_rels/slide53.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jpe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6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2" Type="http://schemas.openxmlformats.org/officeDocument/2006/relationships/slideLayout" Target="../slideLayouts/slideLayout7.xml"/><Relationship Id="rId16" Type="http://schemas.openxmlformats.org/officeDocument/2006/relationships/image" Target="../media/image14.wmf"/><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 Id="rId1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143000" y="2029361"/>
            <a:ext cx="6539034" cy="2862322"/>
          </a:xfrm>
          <a:prstGeom prst="rect">
            <a:avLst/>
          </a:prstGeom>
          <a:noFill/>
          <a:ln w="9525">
            <a:noFill/>
            <a:miter lim="800000"/>
            <a:headEnd/>
            <a:tailEnd/>
          </a:ln>
        </p:spPr>
        <p:txBody>
          <a:bodyPr wrap="none">
            <a:spAutoFit/>
          </a:bodyPr>
          <a:lstStyle/>
          <a:p>
            <a:pPr algn="ctr" rtl="0"/>
            <a:r>
              <a:rPr lang="en-US" sz="6000" b="1" dirty="0">
                <a:solidFill>
                  <a:srgbClr val="0000FF"/>
                </a:solidFill>
                <a:latin typeface="Calibri" pitchFamily="34" charset="0"/>
              </a:rPr>
              <a:t>Chapter 5</a:t>
            </a:r>
          </a:p>
          <a:p>
            <a:pPr algn="ctr" rtl="0"/>
            <a:r>
              <a:rPr lang="en-US" sz="6000" b="1" dirty="0">
                <a:solidFill>
                  <a:srgbClr val="0000FF"/>
                </a:solidFill>
                <a:latin typeface="Calibri" pitchFamily="34" charset="0"/>
              </a:rPr>
              <a:t>Newton’s laws</a:t>
            </a:r>
          </a:p>
          <a:p>
            <a:pPr algn="ctr" rtl="0"/>
            <a:r>
              <a:rPr lang="en-US" sz="6000" b="1" dirty="0">
                <a:solidFill>
                  <a:srgbClr val="0000FF"/>
                </a:solidFill>
                <a:latin typeface="Calibri" pitchFamily="34" charset="0"/>
              </a:rPr>
              <a:t>Free Body Diagrams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F05_05"/>
          <p:cNvPicPr>
            <a:picLocks noChangeAspect="1" noChangeArrowheads="1"/>
          </p:cNvPicPr>
          <p:nvPr/>
        </p:nvPicPr>
        <p:blipFill>
          <a:blip r:embed="rId3" cstate="print"/>
          <a:srcRect/>
          <a:stretch>
            <a:fillRect/>
          </a:stretch>
        </p:blipFill>
        <p:spPr bwMode="auto">
          <a:xfrm>
            <a:off x="533400" y="838200"/>
            <a:ext cx="4800600" cy="3398811"/>
          </a:xfrm>
          <a:prstGeom prst="rect">
            <a:avLst/>
          </a:prstGeom>
          <a:noFill/>
        </p:spPr>
      </p:pic>
      <p:sp>
        <p:nvSpPr>
          <p:cNvPr id="4" name="TextBox 3"/>
          <p:cNvSpPr txBox="1"/>
          <p:nvPr/>
        </p:nvSpPr>
        <p:spPr>
          <a:xfrm>
            <a:off x="1707117" y="0"/>
            <a:ext cx="6139566" cy="769441"/>
          </a:xfrm>
          <a:prstGeom prst="rect">
            <a:avLst/>
          </a:prstGeom>
          <a:noFill/>
        </p:spPr>
        <p:txBody>
          <a:bodyPr wrap="none" rtlCol="0">
            <a:spAutoFit/>
          </a:bodyPr>
          <a:lstStyle/>
          <a:p>
            <a:r>
              <a:rPr lang="en-US" sz="4400" b="1" dirty="0"/>
              <a:t>Draw: Free Body Diagram</a:t>
            </a:r>
          </a:p>
        </p:txBody>
      </p:sp>
      <p:sp>
        <p:nvSpPr>
          <p:cNvPr id="5" name="Rectangle 4"/>
          <p:cNvSpPr/>
          <p:nvPr/>
        </p:nvSpPr>
        <p:spPr>
          <a:xfrm>
            <a:off x="3200400" y="1143000"/>
            <a:ext cx="17526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TextBox 5"/>
          <p:cNvSpPr txBox="1"/>
          <p:nvPr/>
        </p:nvSpPr>
        <p:spPr>
          <a:xfrm>
            <a:off x="5444309" y="1219200"/>
            <a:ext cx="3242491" cy="338554"/>
          </a:xfrm>
          <a:prstGeom prst="rect">
            <a:avLst/>
          </a:prstGeom>
          <a:noFill/>
        </p:spPr>
        <p:txBody>
          <a:bodyPr wrap="none" rtlCol="0">
            <a:spAutoFit/>
          </a:bodyPr>
          <a:lstStyle/>
          <a:p>
            <a:r>
              <a:rPr lang="en-US" sz="1600" b="1" dirty="0"/>
              <a:t>Write the Force Equations for </a:t>
            </a:r>
            <a:r>
              <a:rPr lang="en-US" sz="1600" b="1" dirty="0" err="1"/>
              <a:t>i</a:t>
            </a:r>
            <a:r>
              <a:rPr lang="en-US" sz="1600" b="1" dirty="0"/>
              <a:t> and j</a:t>
            </a:r>
          </a:p>
        </p:txBody>
      </p:sp>
      <p:sp>
        <p:nvSpPr>
          <p:cNvPr id="18" name="TextBox 17"/>
          <p:cNvSpPr txBox="1"/>
          <p:nvPr/>
        </p:nvSpPr>
        <p:spPr>
          <a:xfrm>
            <a:off x="6447916" y="1737211"/>
            <a:ext cx="1235275" cy="369332"/>
          </a:xfrm>
          <a:prstGeom prst="rect">
            <a:avLst/>
          </a:prstGeom>
          <a:noFill/>
        </p:spPr>
        <p:txBody>
          <a:bodyPr wrap="none" rtlCol="0">
            <a:spAutoFit/>
          </a:bodyPr>
          <a:lstStyle/>
          <a:p>
            <a:r>
              <a:rPr lang="en-US" b="1" u="sng" dirty="0">
                <a:solidFill>
                  <a:srgbClr val="FF0000"/>
                </a:solidFill>
              </a:rPr>
              <a:t>X-direction</a:t>
            </a:r>
          </a:p>
        </p:txBody>
      </p:sp>
      <p:graphicFrame>
        <p:nvGraphicFramePr>
          <p:cNvPr id="325638" name="Object 6"/>
          <p:cNvGraphicFramePr>
            <a:graphicFrameLocks noChangeAspect="1"/>
          </p:cNvGraphicFramePr>
          <p:nvPr>
            <p:extLst>
              <p:ext uri="{D42A27DB-BD31-4B8C-83A1-F6EECF244321}">
                <p14:modId xmlns:p14="http://schemas.microsoft.com/office/powerpoint/2010/main" val="3542399871"/>
              </p:ext>
            </p:extLst>
          </p:nvPr>
        </p:nvGraphicFramePr>
        <p:xfrm>
          <a:off x="6019800" y="2362200"/>
          <a:ext cx="2535237" cy="290513"/>
        </p:xfrm>
        <a:graphic>
          <a:graphicData uri="http://schemas.openxmlformats.org/presentationml/2006/ole">
            <mc:AlternateContent xmlns:mc="http://schemas.openxmlformats.org/markup-compatibility/2006">
              <mc:Choice xmlns:v="urn:schemas-microsoft-com:vml" Requires="v">
                <p:oleObj spid="_x0000_s325768" name="Equation" r:id="rId4" imgW="1968480" imgH="241200" progId="Equation.3">
                  <p:embed/>
                </p:oleObj>
              </mc:Choice>
              <mc:Fallback>
                <p:oleObj name="Equation" r:id="rId4" imgW="1968480" imgH="2412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362200"/>
                        <a:ext cx="2535237"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553200" y="4148693"/>
            <a:ext cx="1217641" cy="369332"/>
          </a:xfrm>
          <a:prstGeom prst="rect">
            <a:avLst/>
          </a:prstGeom>
          <a:noFill/>
        </p:spPr>
        <p:txBody>
          <a:bodyPr wrap="none" rtlCol="0">
            <a:spAutoFit/>
          </a:bodyPr>
          <a:lstStyle/>
          <a:p>
            <a:r>
              <a:rPr lang="en-US" b="1" u="sng" dirty="0">
                <a:solidFill>
                  <a:srgbClr val="FF0000"/>
                </a:solidFill>
              </a:rPr>
              <a:t>y-direction</a:t>
            </a:r>
          </a:p>
        </p:txBody>
      </p:sp>
      <p:graphicFrame>
        <p:nvGraphicFramePr>
          <p:cNvPr id="325639" name="Object 7"/>
          <p:cNvGraphicFramePr>
            <a:graphicFrameLocks noChangeAspect="1"/>
          </p:cNvGraphicFramePr>
          <p:nvPr>
            <p:extLst>
              <p:ext uri="{D42A27DB-BD31-4B8C-83A1-F6EECF244321}">
                <p14:modId xmlns:p14="http://schemas.microsoft.com/office/powerpoint/2010/main" val="2738443562"/>
              </p:ext>
            </p:extLst>
          </p:nvPr>
        </p:nvGraphicFramePr>
        <p:xfrm>
          <a:off x="6019800" y="4800600"/>
          <a:ext cx="2516187" cy="282575"/>
        </p:xfrm>
        <a:graphic>
          <a:graphicData uri="http://schemas.openxmlformats.org/presentationml/2006/ole">
            <mc:AlternateContent xmlns:mc="http://schemas.openxmlformats.org/markup-compatibility/2006">
              <mc:Choice xmlns:v="urn:schemas-microsoft-com:vml" Requires="v">
                <p:oleObj spid="_x0000_s325769" name="Equation" r:id="rId6" imgW="2108160" imgH="253800" progId="Equation.3">
                  <p:embed/>
                </p:oleObj>
              </mc:Choice>
              <mc:Fallback>
                <p:oleObj name="Equation" r:id="rId6" imgW="2108160" imgH="2538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800600"/>
                        <a:ext cx="251618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56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5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3791166"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Sample Problems</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a:spLocks noChangeArrowheads="1"/>
          </p:cNvSpPr>
          <p:nvPr/>
        </p:nvSpPr>
        <p:spPr bwMode="auto">
          <a:xfrm>
            <a:off x="228600" y="1905000"/>
            <a:ext cx="8915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 Two forces act on a 2 kg object to produce an acceleration </a:t>
            </a:r>
            <a:r>
              <a:rPr lang="en-US" b="1" dirty="0"/>
              <a:t>a</a:t>
            </a:r>
            <a:r>
              <a:rPr lang="en-US" dirty="0"/>
              <a:t>=(2m/s)</a:t>
            </a:r>
            <a:r>
              <a:rPr lang="en-US" b="1" dirty="0" err="1"/>
              <a:t>i</a:t>
            </a:r>
            <a:r>
              <a:rPr lang="en-US" dirty="0"/>
              <a:t>+(-1m/s)</a:t>
            </a:r>
            <a:r>
              <a:rPr lang="en-US" b="1" dirty="0"/>
              <a:t>j</a:t>
            </a:r>
            <a:r>
              <a:rPr lang="en-US" dirty="0"/>
              <a:t>+0</a:t>
            </a:r>
            <a:r>
              <a:rPr lang="en-US" b="1" dirty="0"/>
              <a:t>k</a:t>
            </a:r>
            <a:r>
              <a:rPr lang="en-US" dirty="0"/>
              <a:t> . One of the forces is </a:t>
            </a:r>
            <a:r>
              <a:rPr lang="en-US" b="1" dirty="0"/>
              <a:t>F</a:t>
            </a:r>
            <a:r>
              <a:rPr lang="en-US" b="1" baseline="-25000" dirty="0"/>
              <a:t>1</a:t>
            </a:r>
            <a:r>
              <a:rPr lang="en-US" dirty="0"/>
              <a:t>=(2N)</a:t>
            </a:r>
            <a:r>
              <a:rPr lang="en-US" b="1" dirty="0" err="1"/>
              <a:t>i</a:t>
            </a:r>
            <a:r>
              <a:rPr lang="en-US" dirty="0"/>
              <a:t>+(3N)</a:t>
            </a:r>
            <a:r>
              <a:rPr lang="en-US" b="1" dirty="0"/>
              <a:t>j</a:t>
            </a:r>
            <a:r>
              <a:rPr lang="en-US" dirty="0"/>
              <a:t>+(-1N)</a:t>
            </a:r>
            <a:r>
              <a:rPr lang="en-US" b="1" dirty="0"/>
              <a:t>k</a:t>
            </a:r>
            <a:r>
              <a:rPr lang="en-US" dirty="0"/>
              <a:t> </a:t>
            </a:r>
          </a:p>
          <a:p>
            <a:r>
              <a:rPr lang="en-US" dirty="0"/>
              <a:t>What is the other force? </a:t>
            </a:r>
          </a:p>
          <a:p>
            <a:r>
              <a:rPr lang="pt-BR" dirty="0"/>
              <a:t>A)</a:t>
            </a:r>
            <a:r>
              <a:rPr lang="pt-BR" b="1" dirty="0"/>
              <a:t> F</a:t>
            </a:r>
            <a:r>
              <a:rPr lang="pt-BR" b="1" baseline="-25000" dirty="0"/>
              <a:t>2</a:t>
            </a:r>
            <a:r>
              <a:rPr lang="pt-BR" dirty="0"/>
              <a:t>=(2N)</a:t>
            </a:r>
            <a:r>
              <a:rPr lang="pt-BR" b="1" dirty="0"/>
              <a:t>i</a:t>
            </a:r>
            <a:r>
              <a:rPr lang="pt-BR" dirty="0"/>
              <a:t>+(-5N)</a:t>
            </a:r>
            <a:r>
              <a:rPr lang="pt-BR" b="1" dirty="0"/>
              <a:t>j</a:t>
            </a:r>
            <a:r>
              <a:rPr lang="pt-BR" dirty="0"/>
              <a:t>+(1N)</a:t>
            </a:r>
            <a:r>
              <a:rPr lang="pt-BR" b="1" dirty="0"/>
              <a:t>k</a:t>
            </a:r>
            <a:endParaRPr lang="en-US" b="1" dirty="0"/>
          </a:p>
        </p:txBody>
      </p:sp>
      <p:sp>
        <p:nvSpPr>
          <p:cNvPr id="14" name="Rectangle 5"/>
          <p:cNvSpPr>
            <a:spLocks noChangeArrowheads="1"/>
          </p:cNvSpPr>
          <p:nvPr/>
        </p:nvSpPr>
        <p:spPr bwMode="auto">
          <a:xfrm>
            <a:off x="152400" y="36325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Q2</a:t>
            </a:r>
            <a:r>
              <a:rPr lang="en-US" sz="2000" dirty="0"/>
              <a:t>. Only two forces act upon a 5.0 kg box.  One of the forces is  (6 </a:t>
            </a:r>
            <a:r>
              <a:rPr lang="en-US" sz="2000" b="1" dirty="0" err="1"/>
              <a:t>i</a:t>
            </a:r>
            <a:r>
              <a:rPr lang="en-US" sz="2000" dirty="0"/>
              <a:t> +8 </a:t>
            </a:r>
            <a:r>
              <a:rPr lang="en-US" sz="2000" b="1" dirty="0"/>
              <a:t>j) N</a:t>
            </a:r>
            <a:r>
              <a:rPr lang="en-US" sz="2000" dirty="0"/>
              <a:t> . If the box moves at a constant velocity of (1.6 </a:t>
            </a:r>
            <a:r>
              <a:rPr lang="en-US" sz="2000" b="1" dirty="0" err="1"/>
              <a:t>i</a:t>
            </a:r>
            <a:r>
              <a:rPr lang="en-US" sz="2000" dirty="0"/>
              <a:t> +1.2 </a:t>
            </a:r>
            <a:r>
              <a:rPr lang="en-US" sz="2000" b="1" dirty="0"/>
              <a:t>j</a:t>
            </a:r>
            <a:r>
              <a:rPr lang="en-US" sz="2000" dirty="0"/>
              <a:t>) m/s , what is the magnitude of the second force?( </a:t>
            </a:r>
            <a:r>
              <a:rPr lang="en-US" sz="2000" dirty="0" err="1"/>
              <a:t>Ans</a:t>
            </a:r>
            <a:r>
              <a:rPr lang="en-US" sz="2000" dirty="0"/>
              <a:t>: 10. N)</a:t>
            </a:r>
          </a:p>
        </p:txBody>
      </p:sp>
      <p:sp>
        <p:nvSpPr>
          <p:cNvPr id="12" name="Subtitle 2"/>
          <p:cNvSpPr txBox="1">
            <a:spLocks/>
          </p:cNvSpPr>
          <p:nvPr/>
        </p:nvSpPr>
        <p:spPr>
          <a:xfrm>
            <a:off x="228600" y="914400"/>
            <a:ext cx="8458200" cy="838200"/>
          </a:xfrm>
          <a:prstGeom prst="rect">
            <a:avLst/>
          </a:prstGeom>
        </p:spPr>
        <p:txBody>
          <a:bodyPr>
            <a:normAutofit fontScale="92500" lnSpcReduction="20000"/>
          </a:bodyPr>
          <a:lstStyle/>
          <a:p>
            <a:pPr marL="342900" marR="0" lvl="0" indent="-342900" defTabSz="914400" rtl="1"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a:ln>
                  <a:noFill/>
                </a:ln>
                <a:solidFill>
                  <a:srgbClr val="0000FF"/>
                </a:solidFill>
                <a:effectLst/>
                <a:uLnTx/>
                <a:uFillTx/>
                <a:latin typeface="+mn-lt"/>
                <a:ea typeface="+mn-ea"/>
                <a:cs typeface="+mn-cs"/>
              </a:rPr>
              <a:t>Ch5-Q6: </a:t>
            </a:r>
          </a:p>
          <a:p>
            <a:pPr marL="342900" marR="0" lvl="0" indent="-342900" defTabSz="914400" rtl="1"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a:ln>
                  <a:noFill/>
                </a:ln>
                <a:solidFill>
                  <a:srgbClr val="0000FF"/>
                </a:solidFill>
                <a:effectLst/>
                <a:uLnTx/>
                <a:uFillTx/>
                <a:latin typeface="+mn-lt"/>
                <a:ea typeface="+mn-ea"/>
                <a:cs typeface="+mn-cs"/>
              </a:rPr>
              <a:t>While two forces acts on it, a particle is to move at the constant velocity v = (3m/s )</a:t>
            </a:r>
            <a:r>
              <a:rPr kumimoji="0" lang="en-US" sz="1800" b="0" i="0" u="none" strike="noStrike" kern="1200" cap="none" spc="0" normalizeH="0" baseline="0" noProof="0" dirty="0" err="1">
                <a:ln>
                  <a:noFill/>
                </a:ln>
                <a:solidFill>
                  <a:srgbClr val="0000FF"/>
                </a:solidFill>
                <a:effectLst/>
                <a:uLnTx/>
                <a:uFillTx/>
                <a:latin typeface="+mn-lt"/>
                <a:ea typeface="+mn-ea"/>
                <a:cs typeface="+mn-cs"/>
              </a:rPr>
              <a:t>i</a:t>
            </a:r>
            <a:r>
              <a:rPr kumimoji="0" lang="en-US" sz="1800" b="0" i="0" u="none" strike="noStrike" kern="1200" cap="none" spc="0" normalizeH="0" baseline="0" noProof="0" dirty="0">
                <a:ln>
                  <a:noFill/>
                </a:ln>
                <a:solidFill>
                  <a:srgbClr val="0000FF"/>
                </a:solidFill>
                <a:effectLst/>
                <a:uLnTx/>
                <a:uFillTx/>
                <a:latin typeface="+mn-lt"/>
                <a:ea typeface="+mn-ea"/>
                <a:cs typeface="+mn-cs"/>
              </a:rPr>
              <a:t>-(4m/s)j. One</a:t>
            </a:r>
            <a:r>
              <a:rPr kumimoji="0" lang="en-US" sz="1800" b="0" i="0" u="none" strike="noStrike" kern="1200" cap="none" spc="0" normalizeH="0" noProof="0" dirty="0">
                <a:ln>
                  <a:noFill/>
                </a:ln>
                <a:solidFill>
                  <a:srgbClr val="0000FF"/>
                </a:solidFill>
                <a:effectLst/>
                <a:uLnTx/>
                <a:uFillTx/>
                <a:latin typeface="+mn-lt"/>
                <a:ea typeface="+mn-ea"/>
                <a:cs typeface="+mn-cs"/>
              </a:rPr>
              <a:t> </a:t>
            </a:r>
            <a:r>
              <a:rPr kumimoji="0" lang="en-US" sz="1800" b="0" i="0" u="none" strike="noStrike" kern="1200" cap="none" spc="0" normalizeH="0" baseline="0" noProof="0" dirty="0">
                <a:ln>
                  <a:noFill/>
                </a:ln>
                <a:solidFill>
                  <a:srgbClr val="0000FF"/>
                </a:solidFill>
                <a:effectLst/>
                <a:uLnTx/>
                <a:uFillTx/>
                <a:latin typeface="+mn-lt"/>
                <a:ea typeface="+mn-ea"/>
                <a:cs typeface="+mn-cs"/>
              </a:rPr>
              <a:t>of the forces is F1 = (2N)</a:t>
            </a:r>
            <a:r>
              <a:rPr kumimoji="0" lang="en-US" sz="1800" b="0" i="0" u="none" strike="noStrike" kern="1200" cap="none" spc="0" normalizeH="0" baseline="0" noProof="0" dirty="0" err="1">
                <a:ln>
                  <a:noFill/>
                </a:ln>
                <a:solidFill>
                  <a:srgbClr val="0000FF"/>
                </a:solidFill>
                <a:effectLst/>
                <a:uLnTx/>
                <a:uFillTx/>
                <a:latin typeface="+mn-lt"/>
                <a:ea typeface="+mn-ea"/>
                <a:cs typeface="+mn-cs"/>
              </a:rPr>
              <a:t>i</a:t>
            </a:r>
            <a:r>
              <a:rPr kumimoji="0" lang="en-US" sz="1800" b="0" i="0" u="none" strike="noStrike" kern="1200" cap="none" spc="0" normalizeH="0" baseline="0" noProof="0" dirty="0">
                <a:ln>
                  <a:noFill/>
                </a:ln>
                <a:solidFill>
                  <a:srgbClr val="0000FF"/>
                </a:solidFill>
                <a:effectLst/>
                <a:uLnTx/>
                <a:uFillTx/>
                <a:latin typeface="+mn-lt"/>
                <a:ea typeface="+mn-ea"/>
                <a:cs typeface="+mn-cs"/>
              </a:rPr>
              <a:t> + (-6N)j. What is the other force?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7117" y="0"/>
            <a:ext cx="5907836" cy="769441"/>
          </a:xfrm>
          <a:prstGeom prst="rect">
            <a:avLst/>
          </a:prstGeom>
          <a:noFill/>
        </p:spPr>
        <p:txBody>
          <a:bodyPr wrap="none" rtlCol="0">
            <a:spAutoFit/>
          </a:bodyPr>
          <a:lstStyle/>
          <a:p>
            <a:r>
              <a:rPr lang="en-US" sz="4400" b="1" dirty="0"/>
              <a:t>Different Type of Forces</a:t>
            </a:r>
          </a:p>
        </p:txBody>
      </p:sp>
      <p:sp>
        <p:nvSpPr>
          <p:cNvPr id="6" name="TextBox 5"/>
          <p:cNvSpPr txBox="1"/>
          <p:nvPr/>
        </p:nvSpPr>
        <p:spPr>
          <a:xfrm>
            <a:off x="1219200" y="1371600"/>
            <a:ext cx="4386072" cy="707886"/>
          </a:xfrm>
          <a:prstGeom prst="rect">
            <a:avLst/>
          </a:prstGeom>
          <a:noFill/>
        </p:spPr>
        <p:txBody>
          <a:bodyPr wrap="none" rtlCol="0">
            <a:spAutoFit/>
          </a:bodyPr>
          <a:lstStyle/>
          <a:p>
            <a:r>
              <a:rPr lang="en-US" sz="4000" dirty="0"/>
              <a:t>1. Normal Force (F</a:t>
            </a:r>
            <a:r>
              <a:rPr lang="en-US" sz="4000" baseline="-25000" dirty="0"/>
              <a:t>N</a:t>
            </a:r>
            <a:r>
              <a:rPr lang="en-US" sz="4000" dirty="0"/>
              <a:t>)</a:t>
            </a:r>
          </a:p>
        </p:txBody>
      </p:sp>
      <p:sp>
        <p:nvSpPr>
          <p:cNvPr id="7" name="TextBox 6"/>
          <p:cNvSpPr txBox="1"/>
          <p:nvPr/>
        </p:nvSpPr>
        <p:spPr>
          <a:xfrm>
            <a:off x="1219200" y="3581400"/>
            <a:ext cx="3067763" cy="707886"/>
          </a:xfrm>
          <a:prstGeom prst="rect">
            <a:avLst/>
          </a:prstGeom>
          <a:noFill/>
        </p:spPr>
        <p:txBody>
          <a:bodyPr wrap="none" rtlCol="0">
            <a:spAutoFit/>
          </a:bodyPr>
          <a:lstStyle/>
          <a:p>
            <a:r>
              <a:rPr lang="en-US" sz="4000" dirty="0"/>
              <a:t>3. Tension  (T)</a:t>
            </a:r>
          </a:p>
        </p:txBody>
      </p:sp>
      <p:sp>
        <p:nvSpPr>
          <p:cNvPr id="9" name="TextBox 8"/>
          <p:cNvSpPr txBox="1"/>
          <p:nvPr/>
        </p:nvSpPr>
        <p:spPr>
          <a:xfrm>
            <a:off x="1219200" y="2438400"/>
            <a:ext cx="5446043" cy="707886"/>
          </a:xfrm>
          <a:prstGeom prst="rect">
            <a:avLst/>
          </a:prstGeom>
          <a:noFill/>
        </p:spPr>
        <p:txBody>
          <a:bodyPr wrap="none" rtlCol="0">
            <a:spAutoFit/>
          </a:bodyPr>
          <a:lstStyle/>
          <a:p>
            <a:r>
              <a:rPr lang="en-US" sz="4000" dirty="0"/>
              <a:t>2. Gravitational Force (</a:t>
            </a:r>
            <a:r>
              <a:rPr lang="en-US" sz="4000" dirty="0" err="1"/>
              <a:t>F</a:t>
            </a:r>
            <a:r>
              <a:rPr lang="en-US" sz="4000" baseline="-25000" dirty="0" err="1"/>
              <a:t>g</a:t>
            </a:r>
            <a:r>
              <a:rPr lang="en-US" sz="4000" dirty="0"/>
              <a:t>)</a:t>
            </a:r>
          </a:p>
        </p:txBody>
      </p:sp>
      <p:sp>
        <p:nvSpPr>
          <p:cNvPr id="10" name="TextBox 9"/>
          <p:cNvSpPr txBox="1"/>
          <p:nvPr/>
        </p:nvSpPr>
        <p:spPr>
          <a:xfrm>
            <a:off x="1219200" y="4495800"/>
            <a:ext cx="5431039" cy="707886"/>
          </a:xfrm>
          <a:prstGeom prst="rect">
            <a:avLst/>
          </a:prstGeom>
          <a:noFill/>
        </p:spPr>
        <p:txBody>
          <a:bodyPr wrap="none" rtlCol="0">
            <a:spAutoFit/>
          </a:bodyPr>
          <a:lstStyle/>
          <a:p>
            <a:r>
              <a:rPr lang="en-US" sz="4000" dirty="0"/>
              <a:t>4. Friction  (f) </a:t>
            </a:r>
            <a:r>
              <a:rPr lang="en-US" sz="4000" dirty="0">
                <a:solidFill>
                  <a:srgbClr val="0000FF"/>
                </a:solidFill>
              </a:rPr>
              <a:t>(Chapter 6)</a:t>
            </a:r>
          </a:p>
        </p:txBody>
      </p:sp>
      <p:sp>
        <p:nvSpPr>
          <p:cNvPr id="11" name="TextBox 10"/>
          <p:cNvSpPr txBox="1"/>
          <p:nvPr/>
        </p:nvSpPr>
        <p:spPr>
          <a:xfrm>
            <a:off x="1219200" y="5464314"/>
            <a:ext cx="6831550" cy="707886"/>
          </a:xfrm>
          <a:prstGeom prst="rect">
            <a:avLst/>
          </a:prstGeom>
          <a:noFill/>
        </p:spPr>
        <p:txBody>
          <a:bodyPr wrap="none" rtlCol="0">
            <a:spAutoFit/>
          </a:bodyPr>
          <a:lstStyle/>
          <a:p>
            <a:r>
              <a:rPr lang="en-US" sz="4000" dirty="0"/>
              <a:t>5. Centripetal Force </a:t>
            </a:r>
            <a:r>
              <a:rPr lang="en-US" sz="4000" dirty="0">
                <a:solidFill>
                  <a:srgbClr val="0000FF"/>
                </a:solidFill>
              </a:rPr>
              <a:t>(Chapter 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3581400"/>
            <a:ext cx="5105400" cy="3200400"/>
            <a:chOff x="6864606" y="2743200"/>
            <a:chExt cx="2279394" cy="1881187"/>
          </a:xfrm>
        </p:grpSpPr>
        <p:pic>
          <p:nvPicPr>
            <p:cNvPr id="3" name="Picture 2" descr="table.jpg"/>
            <p:cNvPicPr>
              <a:picLocks noChangeAspect="1"/>
            </p:cNvPicPr>
            <p:nvPr/>
          </p:nvPicPr>
          <p:blipFill>
            <a:blip r:embed="rId3" cstate="print"/>
            <a:stretch>
              <a:fillRect/>
            </a:stretch>
          </p:blipFill>
          <p:spPr>
            <a:xfrm>
              <a:off x="6864606" y="2743200"/>
              <a:ext cx="2279394" cy="1881187"/>
            </a:xfrm>
            <a:prstGeom prst="rect">
              <a:avLst/>
            </a:prstGeom>
          </p:spPr>
        </p:pic>
        <p:sp>
          <p:nvSpPr>
            <p:cNvPr id="4" name="Rectangle 3"/>
            <p:cNvSpPr/>
            <p:nvPr/>
          </p:nvSpPr>
          <p:spPr>
            <a:xfrm rot="405271">
              <a:off x="7488420" y="2921165"/>
              <a:ext cx="457200" cy="381000"/>
            </a:xfrm>
            <a:prstGeom prst="rect">
              <a:avLst/>
            </a:prstGeom>
            <a:solidFill>
              <a:srgbClr val="FF0000"/>
            </a:solidFill>
            <a:ln>
              <a:solidFill>
                <a:srgbClr val="FF0000"/>
              </a:solidFill>
            </a:ln>
            <a:scene3d>
              <a:camera prst="orthographicFront">
                <a:rot lat="21087772" lon="15544323" rev="16942749"/>
              </a:camera>
              <a:lightRig rig="threePt" dir="t"/>
            </a:scene3d>
            <a:sp3d>
              <a:bevelT w="0" h="349250"/>
              <a:bevelB w="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rot="5400000" flipH="1" flipV="1">
            <a:off x="1137166" y="2977634"/>
            <a:ext cx="1535668"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8"/>
          <p:cNvGrpSpPr/>
          <p:nvPr/>
        </p:nvGrpSpPr>
        <p:grpSpPr>
          <a:xfrm>
            <a:off x="5257800" y="2362200"/>
            <a:ext cx="3810000" cy="33528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707117" y="0"/>
            <a:ext cx="4191725" cy="769441"/>
          </a:xfrm>
          <a:prstGeom prst="rect">
            <a:avLst/>
          </a:prstGeom>
          <a:noFill/>
        </p:spPr>
        <p:txBody>
          <a:bodyPr wrap="none" rtlCol="0">
            <a:spAutoFit/>
          </a:bodyPr>
          <a:lstStyle/>
          <a:p>
            <a:r>
              <a:rPr lang="en-US" sz="4400" b="1" dirty="0"/>
              <a:t>Normal Force(F</a:t>
            </a:r>
            <a:r>
              <a:rPr lang="en-US" sz="4400" b="1" baseline="-25000" dirty="0"/>
              <a:t>N</a:t>
            </a:r>
            <a:r>
              <a:rPr lang="en-US" sz="4400" b="1" dirty="0"/>
              <a:t>)</a:t>
            </a:r>
          </a:p>
        </p:txBody>
      </p:sp>
      <p:sp>
        <p:nvSpPr>
          <p:cNvPr id="23" name="TextBox 22"/>
          <p:cNvSpPr txBox="1"/>
          <p:nvPr/>
        </p:nvSpPr>
        <p:spPr>
          <a:xfrm>
            <a:off x="1066800" y="1143000"/>
            <a:ext cx="6858000" cy="646331"/>
          </a:xfrm>
          <a:prstGeom prst="rect">
            <a:avLst/>
          </a:prstGeom>
          <a:noFill/>
        </p:spPr>
        <p:txBody>
          <a:bodyPr wrap="square" rtlCol="0">
            <a:spAutoFit/>
          </a:bodyPr>
          <a:lstStyle/>
          <a:p>
            <a:pPr algn="ctr"/>
            <a:r>
              <a:rPr lang="en-US" b="1" dirty="0">
                <a:solidFill>
                  <a:srgbClr val="FF0000"/>
                </a:solidFill>
              </a:rPr>
              <a:t>A reaction from the contact surface that is always perpendicular to the body is called normal force</a:t>
            </a:r>
          </a:p>
        </p:txBody>
      </p:sp>
      <p:grpSp>
        <p:nvGrpSpPr>
          <p:cNvPr id="28" name="Group 27"/>
          <p:cNvGrpSpPr/>
          <p:nvPr/>
        </p:nvGrpSpPr>
        <p:grpSpPr>
          <a:xfrm>
            <a:off x="1981200" y="2438400"/>
            <a:ext cx="4150468" cy="685800"/>
            <a:chOff x="1981200" y="2438400"/>
            <a:chExt cx="4150468" cy="685800"/>
          </a:xfrm>
        </p:grpSpPr>
        <p:sp>
          <p:nvSpPr>
            <p:cNvPr id="24" name="TextBox 23"/>
            <p:cNvSpPr txBox="1"/>
            <p:nvPr/>
          </p:nvSpPr>
          <p:spPr>
            <a:xfrm>
              <a:off x="2286000" y="2438400"/>
              <a:ext cx="3845668" cy="369332"/>
            </a:xfrm>
            <a:prstGeom prst="rect">
              <a:avLst/>
            </a:prstGeom>
            <a:noFill/>
          </p:spPr>
          <p:txBody>
            <a:bodyPr wrap="none" rtlCol="0">
              <a:spAutoFit/>
            </a:bodyPr>
            <a:lstStyle/>
            <a:p>
              <a:r>
                <a:rPr lang="en-US" dirty="0"/>
                <a:t>Normal force on Red block by the table</a:t>
              </a:r>
            </a:p>
          </p:txBody>
        </p:sp>
        <p:cxnSp>
          <p:nvCxnSpPr>
            <p:cNvPr id="26" name="Straight Arrow Connector 25"/>
            <p:cNvCxnSpPr/>
            <p:nvPr/>
          </p:nvCxnSpPr>
          <p:spPr>
            <a:xfrm rot="10800000" flipV="1">
              <a:off x="1981200" y="28194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162800" y="4191000"/>
            <a:ext cx="1067406" cy="826532"/>
            <a:chOff x="7162800" y="2590800"/>
            <a:chExt cx="1067406" cy="826532"/>
          </a:xfrm>
        </p:grpSpPr>
        <p:sp>
          <p:nvSpPr>
            <p:cNvPr id="30" name="TextBox 29"/>
            <p:cNvSpPr txBox="1"/>
            <p:nvPr/>
          </p:nvSpPr>
          <p:spPr>
            <a:xfrm>
              <a:off x="7543800" y="3048000"/>
              <a:ext cx="686406" cy="369332"/>
            </a:xfrm>
            <a:prstGeom prst="rect">
              <a:avLst/>
            </a:prstGeom>
            <a:noFill/>
          </p:spPr>
          <p:txBody>
            <a:bodyPr wrap="none" rtlCol="0">
              <a:spAutoFit/>
            </a:bodyPr>
            <a:lstStyle/>
            <a:p>
              <a:r>
                <a:rPr lang="en-US" dirty="0"/>
                <a:t>Block</a:t>
              </a:r>
            </a:p>
          </p:txBody>
        </p:sp>
        <p:cxnSp>
          <p:nvCxnSpPr>
            <p:cNvPr id="31" name="Straight Arrow Connector 30"/>
            <p:cNvCxnSpPr>
              <a:stCxn id="30" idx="1"/>
            </p:cNvCxnSpPr>
            <p:nvPr/>
          </p:nvCxnSpPr>
          <p:spPr>
            <a:xfrm rot="10800000">
              <a:off x="7162800" y="2590800"/>
              <a:ext cx="381000" cy="641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946900" y="2605008"/>
            <a:ext cx="480646" cy="1483360"/>
            <a:chOff x="6946900" y="2605008"/>
            <a:chExt cx="480646" cy="1483360"/>
          </a:xfrm>
        </p:grpSpPr>
        <p:grpSp>
          <p:nvGrpSpPr>
            <p:cNvPr id="13" name="Group 16"/>
            <p:cNvGrpSpPr/>
            <p:nvPr/>
          </p:nvGrpSpPr>
          <p:grpSpPr>
            <a:xfrm>
              <a:off x="7010400" y="2605008"/>
              <a:ext cx="417146" cy="1379560"/>
              <a:chOff x="7973704" y="609600"/>
              <a:chExt cx="417146" cy="1379560"/>
            </a:xfrm>
          </p:grpSpPr>
          <p:cxnSp>
            <p:nvCxnSpPr>
              <p:cNvPr id="14" name="Straight Connector 13"/>
              <p:cNvCxnSpPr/>
              <p:nvPr/>
            </p:nvCxnSpPr>
            <p:spPr>
              <a:xfrm rot="16200000" flipV="1">
                <a:off x="7283924" y="12993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32" name="Oval 31"/>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8290" name="Object 2"/>
          <p:cNvGraphicFramePr>
            <a:graphicFrameLocks noChangeAspect="1"/>
          </p:cNvGraphicFramePr>
          <p:nvPr/>
        </p:nvGraphicFramePr>
        <p:xfrm>
          <a:off x="6132513" y="5735638"/>
          <a:ext cx="1958975" cy="800100"/>
        </p:xfrm>
        <a:graphic>
          <a:graphicData uri="http://schemas.openxmlformats.org/presentationml/2006/ole">
            <mc:AlternateContent xmlns:mc="http://schemas.openxmlformats.org/markup-compatibility/2006">
              <mc:Choice xmlns:v="urn:schemas-microsoft-com:vml" Requires="v">
                <p:oleObj spid="_x0000_s268328" name="Equation" r:id="rId4" imgW="622080" imgH="253800" progId="Equation.3">
                  <p:embed/>
                </p:oleObj>
              </mc:Choice>
              <mc:Fallback>
                <p:oleObj name="Equation" r:id="rId4" imgW="62208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513" y="5735638"/>
                        <a:ext cx="19589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707117" y="0"/>
            <a:ext cx="4191725" cy="769441"/>
          </a:xfrm>
          <a:prstGeom prst="rect">
            <a:avLst/>
          </a:prstGeom>
          <a:noFill/>
        </p:spPr>
        <p:txBody>
          <a:bodyPr wrap="none" rtlCol="0">
            <a:spAutoFit/>
          </a:bodyPr>
          <a:lstStyle/>
          <a:p>
            <a:r>
              <a:rPr lang="en-US" sz="4400" b="1" dirty="0"/>
              <a:t>Normal Force(F</a:t>
            </a:r>
            <a:r>
              <a:rPr lang="en-US" sz="4400" b="1" baseline="-25000" dirty="0"/>
              <a:t>N</a:t>
            </a:r>
            <a:r>
              <a:rPr lang="en-US" sz="4400" b="1" dirty="0"/>
              <a:t>)</a:t>
            </a:r>
          </a:p>
        </p:txBody>
      </p:sp>
      <p:sp>
        <p:nvSpPr>
          <p:cNvPr id="23" name="TextBox 22"/>
          <p:cNvSpPr txBox="1"/>
          <p:nvPr/>
        </p:nvSpPr>
        <p:spPr>
          <a:xfrm>
            <a:off x="685800" y="838200"/>
            <a:ext cx="8278035" cy="369332"/>
          </a:xfrm>
          <a:prstGeom prst="rect">
            <a:avLst/>
          </a:prstGeom>
          <a:noFill/>
        </p:spPr>
        <p:txBody>
          <a:bodyPr wrap="none" rtlCol="0">
            <a:spAutoFit/>
          </a:bodyPr>
          <a:lstStyle/>
          <a:p>
            <a:r>
              <a:rPr lang="en-US" b="1" dirty="0">
                <a:solidFill>
                  <a:srgbClr val="0000FF"/>
                </a:solidFill>
              </a:rPr>
              <a:t>Normal Force is always Normal (Perpendicular) to the body from the contact surface.</a:t>
            </a:r>
          </a:p>
        </p:txBody>
      </p:sp>
      <p:grpSp>
        <p:nvGrpSpPr>
          <p:cNvPr id="55" name="Group 54"/>
          <p:cNvGrpSpPr/>
          <p:nvPr/>
        </p:nvGrpSpPr>
        <p:grpSpPr>
          <a:xfrm>
            <a:off x="344910" y="4114800"/>
            <a:ext cx="3541290" cy="2590800"/>
            <a:chOff x="344910" y="4114800"/>
            <a:chExt cx="3541290" cy="2590800"/>
          </a:xfrm>
        </p:grpSpPr>
        <p:grpSp>
          <p:nvGrpSpPr>
            <p:cNvPr id="5" name="Group 18"/>
            <p:cNvGrpSpPr/>
            <p:nvPr/>
          </p:nvGrpSpPr>
          <p:grpSpPr>
            <a:xfrm>
              <a:off x="762000" y="4114800"/>
              <a:ext cx="2895600" cy="23622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44910" y="6336268"/>
              <a:ext cx="3541290" cy="369332"/>
            </a:xfrm>
            <a:prstGeom prst="rect">
              <a:avLst/>
            </a:prstGeom>
            <a:noFill/>
          </p:spPr>
          <p:txBody>
            <a:bodyPr wrap="none" rtlCol="0">
              <a:spAutoFit/>
            </a:bodyPr>
            <a:lstStyle/>
            <a:p>
              <a:r>
                <a:rPr lang="en-US" dirty="0"/>
                <a:t>Free body diagram for Normal force</a:t>
              </a:r>
            </a:p>
          </p:txBody>
        </p:sp>
        <p:grpSp>
          <p:nvGrpSpPr>
            <p:cNvPr id="8" name="Group 32"/>
            <p:cNvGrpSpPr/>
            <p:nvPr/>
          </p:nvGrpSpPr>
          <p:grpSpPr>
            <a:xfrm rot="16200000">
              <a:off x="1192287" y="4357125"/>
              <a:ext cx="470388" cy="1483361"/>
              <a:chOff x="6946900" y="2605007"/>
              <a:chExt cx="470388" cy="1483361"/>
            </a:xfrm>
          </p:grpSpPr>
          <p:grpSp>
            <p:nvGrpSpPr>
              <p:cNvPr id="9" name="Group 16"/>
              <p:cNvGrpSpPr/>
              <p:nvPr/>
            </p:nvGrpSpPr>
            <p:grpSpPr>
              <a:xfrm>
                <a:off x="7023101" y="2605007"/>
                <a:ext cx="394187" cy="1379560"/>
                <a:chOff x="7986405" y="609599"/>
                <a:chExt cx="394187" cy="1379560"/>
              </a:xfrm>
            </p:grpSpPr>
            <p:cxnSp>
              <p:nvCxnSpPr>
                <p:cNvPr id="14" name="Straight Connector 13"/>
                <p:cNvCxnSpPr/>
                <p:nvPr/>
              </p:nvCxnSpPr>
              <p:spPr>
                <a:xfrm rot="16200000" flipV="1">
                  <a:off x="7296625" y="1299379"/>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5400000">
                  <a:off x="8001001"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32" name="Oval 31"/>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1905000" y="1447800"/>
            <a:ext cx="1524000" cy="2057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Wall</a:t>
            </a:r>
          </a:p>
        </p:txBody>
      </p:sp>
      <p:sp>
        <p:nvSpPr>
          <p:cNvPr id="27" name="Rectangle 26"/>
          <p:cNvSpPr/>
          <p:nvPr/>
        </p:nvSpPr>
        <p:spPr>
          <a:xfrm>
            <a:off x="1587500" y="1905000"/>
            <a:ext cx="3048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762000" y="1981200"/>
            <a:ext cx="914400" cy="380999"/>
            <a:chOff x="762000" y="3505200"/>
            <a:chExt cx="914400" cy="380999"/>
          </a:xfrm>
        </p:grpSpPr>
        <p:cxnSp>
          <p:nvCxnSpPr>
            <p:cNvPr id="29" name="Straight Arrow Connector 28"/>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cxnSp>
        <p:nvCxnSpPr>
          <p:cNvPr id="39" name="Straight Connector 38"/>
          <p:cNvCxnSpPr/>
          <p:nvPr/>
        </p:nvCxnSpPr>
        <p:spPr>
          <a:xfrm rot="5400000">
            <a:off x="1752600" y="4038600"/>
            <a:ext cx="5334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ight Triangle 39"/>
          <p:cNvSpPr/>
          <p:nvPr/>
        </p:nvSpPr>
        <p:spPr>
          <a:xfrm rot="16200000">
            <a:off x="6362700" y="1257300"/>
            <a:ext cx="1485900" cy="2628900"/>
          </a:xfrm>
          <a:prstGeom prst="rtTriangl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3537516">
            <a:off x="6457237" y="21264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3510244">
            <a:off x="6113806" y="1835569"/>
            <a:ext cx="914400" cy="380999"/>
            <a:chOff x="762000" y="3505200"/>
            <a:chExt cx="914400" cy="380999"/>
          </a:xfrm>
        </p:grpSpPr>
        <p:cxnSp>
          <p:nvCxnSpPr>
            <p:cNvPr id="43" name="Straight Arrow Connector 42"/>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54" name="Group 53"/>
          <p:cNvGrpSpPr/>
          <p:nvPr/>
        </p:nvGrpSpPr>
        <p:grpSpPr>
          <a:xfrm>
            <a:off x="5145510" y="3812698"/>
            <a:ext cx="3541290" cy="2881234"/>
            <a:chOff x="5145510" y="3812698"/>
            <a:chExt cx="3541290" cy="2881234"/>
          </a:xfrm>
        </p:grpSpPr>
        <p:grpSp>
          <p:nvGrpSpPr>
            <p:cNvPr id="45" name="Group 18"/>
            <p:cNvGrpSpPr/>
            <p:nvPr/>
          </p:nvGrpSpPr>
          <p:grpSpPr>
            <a:xfrm>
              <a:off x="5486400" y="4038600"/>
              <a:ext cx="2895600" cy="2362200"/>
              <a:chOff x="4343400" y="609600"/>
              <a:chExt cx="4419600" cy="4419600"/>
            </a:xfrm>
          </p:grpSpPr>
          <p:cxnSp>
            <p:nvCxnSpPr>
              <p:cNvPr id="46" name="Straight Connector 45"/>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32"/>
            <p:cNvGrpSpPr/>
            <p:nvPr/>
          </p:nvGrpSpPr>
          <p:grpSpPr>
            <a:xfrm rot="19528844">
              <a:off x="6347889" y="3812698"/>
              <a:ext cx="470388" cy="1483361"/>
              <a:chOff x="6946900" y="2605007"/>
              <a:chExt cx="470388" cy="1483361"/>
            </a:xfrm>
          </p:grpSpPr>
          <p:grpSp>
            <p:nvGrpSpPr>
              <p:cNvPr id="49" name="Group 16"/>
              <p:cNvGrpSpPr/>
              <p:nvPr/>
            </p:nvGrpSpPr>
            <p:grpSpPr>
              <a:xfrm>
                <a:off x="7023101" y="2605007"/>
                <a:ext cx="394187" cy="1379560"/>
                <a:chOff x="7986405" y="609599"/>
                <a:chExt cx="394187" cy="1379560"/>
              </a:xfrm>
            </p:grpSpPr>
            <p:cxnSp>
              <p:nvCxnSpPr>
                <p:cNvPr id="51" name="Straight Connector 50"/>
                <p:cNvCxnSpPr/>
                <p:nvPr/>
              </p:nvCxnSpPr>
              <p:spPr>
                <a:xfrm rot="16200000" flipV="1">
                  <a:off x="7296625" y="1299379"/>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5400000">
                  <a:off x="8001001"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50" name="Oval 49"/>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5145510" y="6324600"/>
              <a:ext cx="3541290" cy="369332"/>
            </a:xfrm>
            <a:prstGeom prst="rect">
              <a:avLst/>
            </a:prstGeom>
            <a:noFill/>
          </p:spPr>
          <p:txBody>
            <a:bodyPr wrap="none" rtlCol="0">
              <a:spAutoFit/>
            </a:bodyPr>
            <a:lstStyle/>
            <a:p>
              <a:r>
                <a:rPr lang="en-US" dirty="0"/>
                <a:t>Free body diagram for Normal force</a:t>
              </a:r>
            </a:p>
          </p:txBody>
        </p:sp>
      </p:grpSp>
      <p:cxnSp>
        <p:nvCxnSpPr>
          <p:cNvPr id="3" name="Straight Arrow Connector 2"/>
          <p:cNvCxnSpPr>
            <a:stCxn id="10" idx="1"/>
          </p:cNvCxnSpPr>
          <p:nvPr/>
        </p:nvCxnSpPr>
        <p:spPr>
          <a:xfrm flipH="1">
            <a:off x="2237207" y="4786381"/>
            <a:ext cx="617976" cy="367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5183" y="4601715"/>
            <a:ext cx="654346" cy="369332"/>
          </a:xfrm>
          <a:prstGeom prst="rect">
            <a:avLst/>
          </a:prstGeom>
          <a:noFill/>
          <a:ln>
            <a:solidFill>
              <a:schemeClr val="tx1"/>
            </a:solidFill>
          </a:ln>
        </p:spPr>
        <p:txBody>
          <a:bodyPr wrap="none" rtlCol="1">
            <a:spAutoFit/>
          </a:bodyPr>
          <a:lstStyle/>
          <a:p>
            <a:r>
              <a:rPr lang="en-US" dirty="0"/>
              <a:t>body</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arth.gif"/>
          <p:cNvPicPr>
            <a:picLocks noChangeAspect="1"/>
          </p:cNvPicPr>
          <p:nvPr/>
        </p:nvPicPr>
        <p:blipFill>
          <a:blip r:embed="rId3" cstate="print"/>
          <a:stretch>
            <a:fillRect/>
          </a:stretch>
        </p:blipFill>
        <p:spPr>
          <a:xfrm>
            <a:off x="-2057400" y="4999381"/>
            <a:ext cx="9829800" cy="8716619"/>
          </a:xfrm>
          <a:prstGeom prst="rect">
            <a:avLst/>
          </a:prstGeom>
        </p:spPr>
      </p:pic>
      <p:sp>
        <p:nvSpPr>
          <p:cNvPr id="19" name="Flowchart: Magnetic Disk 18"/>
          <p:cNvSpPr/>
          <p:nvPr/>
        </p:nvSpPr>
        <p:spPr>
          <a:xfrm>
            <a:off x="1752600" y="2895600"/>
            <a:ext cx="4572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9"/>
          <p:cNvGrpSpPr/>
          <p:nvPr/>
        </p:nvGrpSpPr>
        <p:grpSpPr>
          <a:xfrm>
            <a:off x="3422650" y="2831068"/>
            <a:ext cx="152400" cy="1447800"/>
            <a:chOff x="2514600" y="1905000"/>
            <a:chExt cx="152400" cy="1447800"/>
          </a:xfrm>
        </p:grpSpPr>
        <p:sp>
          <p:nvSpPr>
            <p:cNvPr id="21" name="Oval 20"/>
            <p:cNvSpPr/>
            <p:nvPr/>
          </p:nvSpPr>
          <p:spPr>
            <a:xfrm>
              <a:off x="2514600" y="1905000"/>
              <a:ext cx="152400" cy="152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1901020" y="2663020"/>
              <a:ext cx="1379560"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202885" y="4355068"/>
            <a:ext cx="530915" cy="369332"/>
          </a:xfrm>
          <a:prstGeom prst="rect">
            <a:avLst/>
          </a:prstGeom>
          <a:noFill/>
        </p:spPr>
        <p:txBody>
          <a:bodyPr wrap="none" rtlCol="0">
            <a:spAutoFit/>
          </a:bodyPr>
          <a:lstStyle/>
          <a:p>
            <a:r>
              <a:rPr lang="en-US" dirty="0"/>
              <a:t> mg</a:t>
            </a:r>
          </a:p>
        </p:txBody>
      </p:sp>
      <p:grpSp>
        <p:nvGrpSpPr>
          <p:cNvPr id="3" name="Group 34"/>
          <p:cNvGrpSpPr/>
          <p:nvPr/>
        </p:nvGrpSpPr>
        <p:grpSpPr>
          <a:xfrm>
            <a:off x="1676400" y="3276600"/>
            <a:ext cx="478016" cy="1512332"/>
            <a:chOff x="1676400" y="3276600"/>
            <a:chExt cx="478016" cy="1512332"/>
          </a:xfrm>
        </p:grpSpPr>
        <p:cxnSp>
          <p:nvCxnSpPr>
            <p:cNvPr id="26" name="Straight Connector 25"/>
            <p:cNvCxnSpPr/>
            <p:nvPr/>
          </p:nvCxnSpPr>
          <p:spPr>
            <a:xfrm rot="5400000">
              <a:off x="1447800" y="3810000"/>
              <a:ext cx="1066800"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76400" y="4419600"/>
              <a:ext cx="478016" cy="369332"/>
            </a:xfrm>
            <a:prstGeom prst="rect">
              <a:avLst/>
            </a:prstGeom>
          </p:spPr>
          <p:txBody>
            <a:bodyPr wrap="none">
              <a:spAutoFit/>
            </a:bodyPr>
            <a:lstStyle/>
            <a:p>
              <a:r>
                <a:rPr lang="en-US" dirty="0"/>
                <a:t>mg</a:t>
              </a:r>
            </a:p>
          </p:txBody>
        </p:sp>
      </p:grpSp>
      <p:sp>
        <p:nvSpPr>
          <p:cNvPr id="11" name="TextBox 10"/>
          <p:cNvSpPr txBox="1"/>
          <p:nvPr/>
        </p:nvSpPr>
        <p:spPr>
          <a:xfrm>
            <a:off x="1707117" y="0"/>
            <a:ext cx="5632119" cy="769441"/>
          </a:xfrm>
          <a:prstGeom prst="rect">
            <a:avLst/>
          </a:prstGeom>
          <a:noFill/>
        </p:spPr>
        <p:txBody>
          <a:bodyPr wrap="none" rtlCol="0">
            <a:spAutoFit/>
          </a:bodyPr>
          <a:lstStyle/>
          <a:p>
            <a:r>
              <a:rPr lang="en-US" sz="4400" b="1" dirty="0"/>
              <a:t>Gravitational Force (</a:t>
            </a:r>
            <a:r>
              <a:rPr lang="en-US" sz="4400" b="1" dirty="0" err="1"/>
              <a:t>F</a:t>
            </a:r>
            <a:r>
              <a:rPr lang="en-US" sz="4400" b="1" baseline="-25000" dirty="0" err="1"/>
              <a:t>g</a:t>
            </a:r>
            <a:r>
              <a:rPr lang="en-US" sz="4400" b="1" dirty="0"/>
              <a:t>)</a:t>
            </a:r>
          </a:p>
        </p:txBody>
      </p:sp>
      <p:graphicFrame>
        <p:nvGraphicFramePr>
          <p:cNvPr id="267266" name="Object 2"/>
          <p:cNvGraphicFramePr>
            <a:graphicFrameLocks noChangeAspect="1"/>
          </p:cNvGraphicFramePr>
          <p:nvPr/>
        </p:nvGraphicFramePr>
        <p:xfrm>
          <a:off x="5653088" y="1600200"/>
          <a:ext cx="2640012" cy="841375"/>
        </p:xfrm>
        <a:graphic>
          <a:graphicData uri="http://schemas.openxmlformats.org/presentationml/2006/ole">
            <mc:AlternateContent xmlns:mc="http://schemas.openxmlformats.org/markup-compatibility/2006">
              <mc:Choice xmlns:v="urn:schemas-microsoft-com:vml" Requires="v">
                <p:oleObj spid="_x0000_s267342" name="Equation" r:id="rId4" imgW="838080" imgH="266400" progId="Equation.3">
                  <p:embed/>
                </p:oleObj>
              </mc:Choice>
              <mc:Fallback>
                <p:oleObj name="Equation" r:id="rId4" imgW="838080" imgH="26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088" y="1600200"/>
                        <a:ext cx="264001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7" name="Object 3"/>
          <p:cNvGraphicFramePr>
            <a:graphicFrameLocks noChangeAspect="1"/>
          </p:cNvGraphicFramePr>
          <p:nvPr/>
        </p:nvGraphicFramePr>
        <p:xfrm>
          <a:off x="6045200" y="3578225"/>
          <a:ext cx="2160588" cy="841375"/>
        </p:xfrm>
        <a:graphic>
          <a:graphicData uri="http://schemas.openxmlformats.org/presentationml/2006/ole">
            <mc:AlternateContent xmlns:mc="http://schemas.openxmlformats.org/markup-compatibility/2006">
              <mc:Choice xmlns:v="urn:schemas-microsoft-com:vml" Requires="v">
                <p:oleObj spid="_x0000_s267343" name="Equation" r:id="rId6" imgW="685800" imgH="266400" progId="Equation.3">
                  <p:embed/>
                </p:oleObj>
              </mc:Choice>
              <mc:Fallback>
                <p:oleObj name="Equation" r:id="rId6" imgW="685800" imgH="266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200" y="3578225"/>
                        <a:ext cx="21605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6629400" y="2819400"/>
            <a:ext cx="660758" cy="646331"/>
          </a:xfrm>
          <a:prstGeom prst="rect">
            <a:avLst/>
          </a:prstGeom>
          <a:noFill/>
        </p:spPr>
        <p:txBody>
          <a:bodyPr wrap="none" rtlCol="0">
            <a:spAutoFit/>
          </a:bodyPr>
          <a:lstStyle/>
          <a:p>
            <a:r>
              <a:rPr lang="en-US" sz="3600" b="1" dirty="0">
                <a:solidFill>
                  <a:srgbClr val="0000FF"/>
                </a:solidFill>
              </a:rPr>
              <a:t>Or</a:t>
            </a:r>
          </a:p>
        </p:txBody>
      </p:sp>
      <p:sp>
        <p:nvSpPr>
          <p:cNvPr id="15" name="TextBox 14"/>
          <p:cNvSpPr txBox="1"/>
          <p:nvPr/>
        </p:nvSpPr>
        <p:spPr>
          <a:xfrm>
            <a:off x="609600" y="990600"/>
            <a:ext cx="4572000" cy="1384995"/>
          </a:xfrm>
          <a:prstGeom prst="rect">
            <a:avLst/>
          </a:prstGeom>
          <a:noFill/>
        </p:spPr>
        <p:txBody>
          <a:bodyPr wrap="square" rtlCol="0">
            <a:spAutoFit/>
          </a:bodyPr>
          <a:lstStyle/>
          <a:p>
            <a:r>
              <a:rPr lang="en-US" sz="2800" b="1" dirty="0">
                <a:solidFill>
                  <a:srgbClr val="0000FF"/>
                </a:solidFill>
              </a:rPr>
              <a:t>Any body in or above the surface of the earth is subject to the gravitational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72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7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8"/>
          <p:cNvGrpSpPr/>
          <p:nvPr/>
        </p:nvGrpSpPr>
        <p:grpSpPr>
          <a:xfrm>
            <a:off x="5257800" y="838200"/>
            <a:ext cx="3810000" cy="33528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707117" y="0"/>
            <a:ext cx="4650184" cy="769441"/>
          </a:xfrm>
          <a:prstGeom prst="rect">
            <a:avLst/>
          </a:prstGeom>
          <a:noFill/>
        </p:spPr>
        <p:txBody>
          <a:bodyPr wrap="none" rtlCol="0">
            <a:spAutoFit/>
          </a:bodyPr>
          <a:lstStyle/>
          <a:p>
            <a:r>
              <a:rPr lang="en-US" sz="4400" b="1" dirty="0"/>
              <a:t>Force On The Block</a:t>
            </a:r>
          </a:p>
        </p:txBody>
      </p:sp>
      <p:sp>
        <p:nvSpPr>
          <p:cNvPr id="30" name="TextBox 29"/>
          <p:cNvSpPr txBox="1"/>
          <p:nvPr/>
        </p:nvSpPr>
        <p:spPr>
          <a:xfrm>
            <a:off x="6248400" y="4267200"/>
            <a:ext cx="1962653" cy="369332"/>
          </a:xfrm>
          <a:prstGeom prst="rect">
            <a:avLst/>
          </a:prstGeom>
          <a:noFill/>
        </p:spPr>
        <p:txBody>
          <a:bodyPr wrap="none" rtlCol="0">
            <a:spAutoFit/>
          </a:bodyPr>
          <a:lstStyle/>
          <a:p>
            <a:r>
              <a:rPr lang="en-US" dirty="0"/>
              <a:t>Free Body Diagram</a:t>
            </a:r>
          </a:p>
        </p:txBody>
      </p:sp>
      <p:grpSp>
        <p:nvGrpSpPr>
          <p:cNvPr id="8" name="Group 7"/>
          <p:cNvGrpSpPr/>
          <p:nvPr/>
        </p:nvGrpSpPr>
        <p:grpSpPr>
          <a:xfrm>
            <a:off x="6553200" y="2399268"/>
            <a:ext cx="533400" cy="1519260"/>
            <a:chOff x="4724400" y="1854200"/>
            <a:chExt cx="533400" cy="1519260"/>
          </a:xfrm>
        </p:grpSpPr>
        <p:cxnSp>
          <p:nvCxnSpPr>
            <p:cNvPr id="10" name="Straight Connector 9"/>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4400" y="2883932"/>
              <a:ext cx="478016" cy="369332"/>
            </a:xfrm>
            <a:prstGeom prst="rect">
              <a:avLst/>
            </a:prstGeom>
          </p:spPr>
          <p:txBody>
            <a:bodyPr wrap="none">
              <a:spAutoFit/>
            </a:bodyPr>
            <a:lstStyle/>
            <a:p>
              <a:r>
                <a:rPr lang="en-US" dirty="0"/>
                <a:t>mg</a:t>
              </a:r>
            </a:p>
          </p:txBody>
        </p:sp>
        <p:sp>
          <p:nvSpPr>
            <p:cNvPr id="9" name="Oval 8"/>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6"/>
          <p:cNvGrpSpPr/>
          <p:nvPr/>
        </p:nvGrpSpPr>
        <p:grpSpPr>
          <a:xfrm>
            <a:off x="7016620" y="1002268"/>
            <a:ext cx="417146" cy="1379560"/>
            <a:chOff x="7973704" y="457200"/>
            <a:chExt cx="417146" cy="1379560"/>
          </a:xfrm>
        </p:grpSpPr>
        <p:cxnSp>
          <p:nvCxnSpPr>
            <p:cNvPr id="14" name="Straight Connector 13"/>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aphicFrame>
        <p:nvGraphicFramePr>
          <p:cNvPr id="270338" name="Object 2"/>
          <p:cNvGraphicFramePr>
            <a:graphicFrameLocks noChangeAspect="1"/>
          </p:cNvGraphicFramePr>
          <p:nvPr>
            <p:extLst>
              <p:ext uri="{D42A27DB-BD31-4B8C-83A1-F6EECF244321}">
                <p14:modId xmlns:p14="http://schemas.microsoft.com/office/powerpoint/2010/main" val="247269757"/>
              </p:ext>
            </p:extLst>
          </p:nvPr>
        </p:nvGraphicFramePr>
        <p:xfrm>
          <a:off x="3733800" y="4724400"/>
          <a:ext cx="1741487" cy="333375"/>
        </p:xfrm>
        <a:graphic>
          <a:graphicData uri="http://schemas.openxmlformats.org/presentationml/2006/ole">
            <mc:AlternateContent xmlns:mc="http://schemas.openxmlformats.org/markup-compatibility/2006">
              <mc:Choice xmlns:v="urn:schemas-microsoft-com:vml" Requires="v">
                <p:oleObj spid="_x0000_s270443" name="Equation" r:id="rId3" imgW="901440" imgH="228600" progId="Equation.3">
                  <p:embed/>
                </p:oleObj>
              </mc:Choice>
              <mc:Fallback>
                <p:oleObj name="Equation" r:id="rId3" imgW="901440" imgH="228600" progId="Equation.3">
                  <p:embed/>
                  <p:pic>
                    <p:nvPicPr>
                      <p:cNvPr id="0" name="Picture 2"/>
                      <p:cNvPicPr>
                        <a:picLocks noChangeAspect="1" noChangeArrowheads="1"/>
                      </p:cNvPicPr>
                      <p:nvPr/>
                    </p:nvPicPr>
                    <p:blipFill>
                      <a:blip r:embed="rId4"/>
                      <a:srcRect/>
                      <a:stretch>
                        <a:fillRect/>
                      </a:stretch>
                    </p:blipFill>
                    <p:spPr bwMode="auto">
                      <a:xfrm>
                        <a:off x="3733800" y="4724400"/>
                        <a:ext cx="174148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1" name="Object 5"/>
          <p:cNvGraphicFramePr>
            <a:graphicFrameLocks noChangeAspect="1"/>
          </p:cNvGraphicFramePr>
          <p:nvPr/>
        </p:nvGraphicFramePr>
        <p:xfrm>
          <a:off x="3838575" y="6000750"/>
          <a:ext cx="1089025" cy="327025"/>
        </p:xfrm>
        <a:graphic>
          <a:graphicData uri="http://schemas.openxmlformats.org/presentationml/2006/ole">
            <mc:AlternateContent xmlns:mc="http://schemas.openxmlformats.org/markup-compatibility/2006">
              <mc:Choice xmlns:v="urn:schemas-microsoft-com:vml" Requires="v">
                <p:oleObj spid="_x0000_s270444" name="Equation" r:id="rId5" imgW="571320" imgH="228600" progId="Equation.3">
                  <p:embed/>
                </p:oleObj>
              </mc:Choice>
              <mc:Fallback>
                <p:oleObj name="Equation" r:id="rId5" imgW="57132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575" y="6000750"/>
                        <a:ext cx="1089025"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3733800" y="59436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90800" y="5257800"/>
            <a:ext cx="3497561" cy="369332"/>
          </a:xfrm>
          <a:prstGeom prst="rect">
            <a:avLst/>
          </a:prstGeom>
          <a:noFill/>
        </p:spPr>
        <p:txBody>
          <a:bodyPr wrap="none" rtlCol="0">
            <a:spAutoFit/>
          </a:bodyPr>
          <a:lstStyle/>
          <a:p>
            <a:r>
              <a:rPr lang="en-US" b="1" dirty="0">
                <a:solidFill>
                  <a:srgbClr val="0000FF"/>
                </a:solidFill>
              </a:rPr>
              <a:t>Since the body is not moving, </a:t>
            </a:r>
            <a:r>
              <a:rPr lang="en-US" b="1" i="1" dirty="0">
                <a:solidFill>
                  <a:srgbClr val="0000FF"/>
                </a:solidFill>
              </a:rPr>
              <a:t>a = 0</a:t>
            </a:r>
          </a:p>
        </p:txBody>
      </p:sp>
      <p:grpSp>
        <p:nvGrpSpPr>
          <p:cNvPr id="44" name="Group 43"/>
          <p:cNvGrpSpPr/>
          <p:nvPr/>
        </p:nvGrpSpPr>
        <p:grpSpPr>
          <a:xfrm>
            <a:off x="228600" y="750332"/>
            <a:ext cx="4215367" cy="3516868"/>
            <a:chOff x="228600" y="750332"/>
            <a:chExt cx="4215367" cy="3516868"/>
          </a:xfrm>
        </p:grpSpPr>
        <p:grpSp>
          <p:nvGrpSpPr>
            <p:cNvPr id="5" name="Group 4"/>
            <p:cNvGrpSpPr/>
            <p:nvPr/>
          </p:nvGrpSpPr>
          <p:grpSpPr>
            <a:xfrm>
              <a:off x="1524000" y="2145268"/>
              <a:ext cx="478016" cy="1664732"/>
              <a:chOff x="7315200" y="2971800"/>
              <a:chExt cx="478016" cy="1664732"/>
            </a:xfrm>
          </p:grpSpPr>
          <p:cxnSp>
            <p:nvCxnSpPr>
              <p:cNvPr id="6" name="Straight Connector 5"/>
              <p:cNvCxnSpPr/>
              <p:nvPr/>
            </p:nvCxnSpPr>
            <p:spPr>
              <a:xfrm>
                <a:off x="7696200" y="2971800"/>
                <a:ext cx="0" cy="1207532"/>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15200" y="4267200"/>
                <a:ext cx="478016" cy="369332"/>
              </a:xfrm>
              <a:prstGeom prst="rect">
                <a:avLst/>
              </a:prstGeom>
            </p:spPr>
            <p:txBody>
              <a:bodyPr wrap="none">
                <a:spAutoFit/>
              </a:bodyPr>
              <a:lstStyle/>
              <a:p>
                <a:r>
                  <a:rPr lang="en-US" dirty="0"/>
                  <a:t>mg</a:t>
                </a:r>
              </a:p>
            </p:txBody>
          </p:sp>
        </p:grpSp>
        <p:grpSp>
          <p:nvGrpSpPr>
            <p:cNvPr id="33" name="Group 19"/>
            <p:cNvGrpSpPr/>
            <p:nvPr/>
          </p:nvGrpSpPr>
          <p:grpSpPr>
            <a:xfrm>
              <a:off x="228600" y="1752600"/>
              <a:ext cx="4215367" cy="2514600"/>
              <a:chOff x="990600" y="3048000"/>
              <a:chExt cx="4215367" cy="2514600"/>
            </a:xfrm>
          </p:grpSpPr>
          <p:sp>
            <p:nvSpPr>
              <p:cNvPr id="38" name="TextBox 37"/>
              <p:cNvSpPr txBox="1"/>
              <p:nvPr/>
            </p:nvSpPr>
            <p:spPr>
              <a:xfrm>
                <a:off x="2514600" y="4648200"/>
                <a:ext cx="369012" cy="369332"/>
              </a:xfrm>
              <a:prstGeom prst="rect">
                <a:avLst/>
              </a:prstGeom>
              <a:noFill/>
            </p:spPr>
            <p:txBody>
              <a:bodyPr wrap="none" rtlCol="0">
                <a:spAutoFit/>
              </a:bodyPr>
              <a:lstStyle/>
              <a:p>
                <a:r>
                  <a:rPr lang="en-US" dirty="0"/>
                  <a:t>F</a:t>
                </a:r>
                <a:r>
                  <a:rPr lang="en-US" baseline="-25000" dirty="0"/>
                  <a:t>1</a:t>
                </a:r>
              </a:p>
            </p:txBody>
          </p:sp>
          <p:pic>
            <p:nvPicPr>
              <p:cNvPr id="39" name="Picture 2" descr="http://www.furniturenation.co.uk/solid-oak-furniture-range/solid-oak-furniture-images/malvern-extending-table.JPG"/>
              <p:cNvPicPr>
                <a:picLocks noChangeAspect="1" noChangeArrowheads="1"/>
              </p:cNvPicPr>
              <p:nvPr/>
            </p:nvPicPr>
            <p:blipFill>
              <a:blip r:embed="rId7" cstate="print"/>
              <a:srcRect/>
              <a:stretch>
                <a:fillRect/>
              </a:stretch>
            </p:blipFill>
            <p:spPr bwMode="auto">
              <a:xfrm>
                <a:off x="990600" y="3276600"/>
                <a:ext cx="4215367" cy="2286000"/>
              </a:xfrm>
              <a:prstGeom prst="rect">
                <a:avLst/>
              </a:prstGeom>
              <a:noFill/>
            </p:spPr>
          </p:pic>
          <p:sp>
            <p:nvSpPr>
              <p:cNvPr id="40" name="Cube 39"/>
              <p:cNvSpPr/>
              <p:nvPr/>
            </p:nvSpPr>
            <p:spPr>
              <a:xfrm>
                <a:off x="2286000" y="3048000"/>
                <a:ext cx="990600" cy="609600"/>
              </a:xfrm>
              <a:prstGeom prst="cube">
                <a:avLst/>
              </a:prstGeom>
              <a:solidFill>
                <a:srgbClr val="FF0000"/>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2667000" y="3657600"/>
                <a:ext cx="0" cy="1143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438950" y="750332"/>
              <a:ext cx="466050" cy="1078468"/>
              <a:chOff x="1438950" y="1447800"/>
              <a:chExt cx="466050" cy="1078468"/>
            </a:xfrm>
          </p:grpSpPr>
          <p:cxnSp>
            <p:nvCxnSpPr>
              <p:cNvPr id="12" name="Straight Connector 11"/>
              <p:cNvCxnSpPr/>
              <p:nvPr/>
            </p:nvCxnSpPr>
            <p:spPr>
              <a:xfrm flipV="1">
                <a:off x="1905000" y="1447800"/>
                <a:ext cx="0" cy="1078468"/>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38950" y="1459468"/>
                <a:ext cx="389850" cy="369332"/>
              </a:xfrm>
              <a:prstGeom prst="rect">
                <a:avLst/>
              </a:prstGeom>
              <a:noFill/>
            </p:spPr>
            <p:txBody>
              <a:bodyPr wrap="none" rtlCol="0">
                <a:spAutoFit/>
              </a:bodyPr>
              <a:lstStyle/>
              <a:p>
                <a:r>
                  <a:rPr lang="en-US" dirty="0"/>
                  <a:t>F</a:t>
                </a:r>
                <a:r>
                  <a:rPr lang="en-US" baseline="-25000" dirty="0"/>
                  <a:t>N</a:t>
                </a:r>
              </a:p>
            </p:txBody>
          </p:sp>
        </p:grpSp>
        <p:sp>
          <p:nvSpPr>
            <p:cNvPr id="43" name="TextBox 42"/>
            <p:cNvSpPr txBox="1"/>
            <p:nvPr/>
          </p:nvSpPr>
          <p:spPr>
            <a:xfrm>
              <a:off x="1676400" y="3505200"/>
              <a:ext cx="478016" cy="369332"/>
            </a:xfrm>
            <a:prstGeom prst="rect">
              <a:avLst/>
            </a:prstGeom>
            <a:noFill/>
          </p:spPr>
          <p:txBody>
            <a:bodyPr wrap="none" rtlCol="0">
              <a:spAutoFit/>
            </a:bodyPr>
            <a:lstStyle/>
            <a:p>
              <a:r>
                <a:rPr lang="en-US" dirty="0"/>
                <a:t>mg</a:t>
              </a:r>
            </a:p>
          </p:txBody>
        </p:sp>
      </p:grpSp>
      <p:sp>
        <p:nvSpPr>
          <p:cNvPr id="2" name="TextBox 1"/>
          <p:cNvSpPr txBox="1"/>
          <p:nvPr/>
        </p:nvSpPr>
        <p:spPr>
          <a:xfrm>
            <a:off x="3962400" y="4267200"/>
            <a:ext cx="1323439" cy="369332"/>
          </a:xfrm>
          <a:prstGeom prst="rect">
            <a:avLst/>
          </a:prstGeom>
          <a:noFill/>
        </p:spPr>
        <p:txBody>
          <a:bodyPr wrap="none" rtlCol="0">
            <a:spAutoFit/>
          </a:bodyPr>
          <a:lstStyle/>
          <a:p>
            <a:r>
              <a:rPr lang="en-US" b="1" u="sng" dirty="0"/>
              <a:t>y -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47757" y="0"/>
            <a:ext cx="8820043" cy="769441"/>
          </a:xfrm>
          <a:prstGeom prst="rect">
            <a:avLst/>
          </a:prstGeom>
          <a:noFill/>
        </p:spPr>
        <p:txBody>
          <a:bodyPr wrap="none" rtlCol="0">
            <a:spAutoFit/>
          </a:bodyPr>
          <a:lstStyle/>
          <a:p>
            <a:r>
              <a:rPr lang="en-US" sz="4400" b="1" dirty="0"/>
              <a:t>Normal Force and gravitational Force</a:t>
            </a:r>
          </a:p>
        </p:txBody>
      </p:sp>
      <p:sp>
        <p:nvSpPr>
          <p:cNvPr id="23" name="TextBox 22"/>
          <p:cNvSpPr txBox="1"/>
          <p:nvPr/>
        </p:nvSpPr>
        <p:spPr>
          <a:xfrm>
            <a:off x="1406685" y="838200"/>
            <a:ext cx="6594562" cy="369332"/>
          </a:xfrm>
          <a:prstGeom prst="rect">
            <a:avLst/>
          </a:prstGeom>
          <a:noFill/>
        </p:spPr>
        <p:txBody>
          <a:bodyPr wrap="none" rtlCol="0">
            <a:spAutoFit/>
          </a:bodyPr>
          <a:lstStyle/>
          <a:p>
            <a:r>
              <a:rPr lang="en-US" b="1" dirty="0">
                <a:solidFill>
                  <a:srgbClr val="0000FF"/>
                </a:solidFill>
              </a:rPr>
              <a:t>The block not only has normal force but also has gravitational force</a:t>
            </a:r>
          </a:p>
        </p:txBody>
      </p:sp>
      <p:sp>
        <p:nvSpPr>
          <p:cNvPr id="25" name="Rectangle 24"/>
          <p:cNvSpPr/>
          <p:nvPr/>
        </p:nvSpPr>
        <p:spPr>
          <a:xfrm>
            <a:off x="1905000" y="1371600"/>
            <a:ext cx="1524000" cy="2057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Wall</a:t>
            </a:r>
          </a:p>
        </p:txBody>
      </p:sp>
      <p:sp>
        <p:nvSpPr>
          <p:cNvPr id="27" name="Rectangle 26"/>
          <p:cNvSpPr/>
          <p:nvPr/>
        </p:nvSpPr>
        <p:spPr>
          <a:xfrm>
            <a:off x="1587500" y="1828800"/>
            <a:ext cx="3048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5"/>
          <p:cNvGrpSpPr/>
          <p:nvPr/>
        </p:nvGrpSpPr>
        <p:grpSpPr>
          <a:xfrm>
            <a:off x="762000" y="1905000"/>
            <a:ext cx="914400" cy="380999"/>
            <a:chOff x="762000" y="3505200"/>
            <a:chExt cx="914400" cy="380999"/>
          </a:xfrm>
        </p:grpSpPr>
        <p:cxnSp>
          <p:nvCxnSpPr>
            <p:cNvPr id="29" name="Straight Arrow Connector 28"/>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cxnSp>
        <p:nvCxnSpPr>
          <p:cNvPr id="39" name="Straight Connector 38"/>
          <p:cNvCxnSpPr/>
          <p:nvPr/>
        </p:nvCxnSpPr>
        <p:spPr>
          <a:xfrm rot="5400000">
            <a:off x="1752600" y="4038600"/>
            <a:ext cx="5334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ight Triangle 39"/>
          <p:cNvSpPr/>
          <p:nvPr/>
        </p:nvSpPr>
        <p:spPr>
          <a:xfrm rot="16200000">
            <a:off x="6362700" y="1092200"/>
            <a:ext cx="1485900" cy="2628900"/>
          </a:xfrm>
          <a:prstGeom prst="rtTriangl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3537516">
            <a:off x="6457237" y="19613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1"/>
          <p:cNvGrpSpPr/>
          <p:nvPr/>
        </p:nvGrpSpPr>
        <p:grpSpPr>
          <a:xfrm rot="3510244">
            <a:off x="6113806" y="1670469"/>
            <a:ext cx="914400" cy="380999"/>
            <a:chOff x="762000" y="3505200"/>
            <a:chExt cx="914400" cy="380999"/>
          </a:xfrm>
        </p:grpSpPr>
        <p:cxnSp>
          <p:nvCxnSpPr>
            <p:cNvPr id="43" name="Straight Arrow Connector 42"/>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36" name="Group 35"/>
          <p:cNvGrpSpPr/>
          <p:nvPr/>
        </p:nvGrpSpPr>
        <p:grpSpPr>
          <a:xfrm rot="16200000">
            <a:off x="882929" y="2634736"/>
            <a:ext cx="1142208" cy="446329"/>
            <a:chOff x="533400" y="3440664"/>
            <a:chExt cx="1142208" cy="446329"/>
          </a:xfrm>
        </p:grpSpPr>
        <p:cxnSp>
          <p:nvCxnSpPr>
            <p:cNvPr id="37" name="Straight Arrow Connector 36"/>
            <p:cNvCxnSpPr/>
            <p:nvPr/>
          </p:nvCxnSpPr>
          <p:spPr>
            <a:xfrm rot="10800000">
              <a:off x="533400" y="3886198"/>
              <a:ext cx="1142208" cy="7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0296" y="3440664"/>
              <a:ext cx="478016" cy="369332"/>
            </a:xfrm>
            <a:prstGeom prst="rect">
              <a:avLst/>
            </a:prstGeom>
            <a:noFill/>
          </p:spPr>
          <p:txBody>
            <a:bodyPr wrap="none" rtlCol="0">
              <a:spAutoFit/>
            </a:bodyPr>
            <a:lstStyle/>
            <a:p>
              <a:r>
                <a:rPr lang="en-US" dirty="0"/>
                <a:t>mg</a:t>
              </a:r>
            </a:p>
          </p:txBody>
        </p:sp>
      </p:grpSp>
      <p:grpSp>
        <p:nvGrpSpPr>
          <p:cNvPr id="70" name="Group 69"/>
          <p:cNvGrpSpPr/>
          <p:nvPr/>
        </p:nvGrpSpPr>
        <p:grpSpPr>
          <a:xfrm>
            <a:off x="990600" y="3810000"/>
            <a:ext cx="2895600" cy="2743200"/>
            <a:chOff x="990600" y="3581400"/>
            <a:chExt cx="2895600" cy="2743200"/>
          </a:xfrm>
        </p:grpSpPr>
        <p:grpSp>
          <p:nvGrpSpPr>
            <p:cNvPr id="2" name="Group 54"/>
            <p:cNvGrpSpPr/>
            <p:nvPr/>
          </p:nvGrpSpPr>
          <p:grpSpPr>
            <a:xfrm>
              <a:off x="990600" y="3581400"/>
              <a:ext cx="2895600" cy="2743200"/>
              <a:chOff x="762000" y="4114800"/>
              <a:chExt cx="2895600" cy="2743200"/>
            </a:xfrm>
          </p:grpSpPr>
          <p:grpSp>
            <p:nvGrpSpPr>
              <p:cNvPr id="3" name="Group 18"/>
              <p:cNvGrpSpPr/>
              <p:nvPr/>
            </p:nvGrpSpPr>
            <p:grpSpPr>
              <a:xfrm>
                <a:off x="762000" y="4114800"/>
                <a:ext cx="2895600" cy="23622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214561" y="6488668"/>
                <a:ext cx="2062039" cy="369332"/>
              </a:xfrm>
              <a:prstGeom prst="rect">
                <a:avLst/>
              </a:prstGeom>
              <a:noFill/>
            </p:spPr>
            <p:txBody>
              <a:bodyPr wrap="none" rtlCol="0">
                <a:spAutoFit/>
              </a:bodyPr>
              <a:lstStyle/>
              <a:p>
                <a:r>
                  <a:rPr lang="en-US" dirty="0"/>
                  <a:t>Free body diagram </a:t>
                </a:r>
              </a:p>
            </p:txBody>
          </p:sp>
          <p:grpSp>
            <p:nvGrpSpPr>
              <p:cNvPr id="4" name="Group 32"/>
              <p:cNvGrpSpPr/>
              <p:nvPr/>
            </p:nvGrpSpPr>
            <p:grpSpPr>
              <a:xfrm rot="16200000">
                <a:off x="1301458" y="4466296"/>
                <a:ext cx="470388" cy="1265019"/>
                <a:chOff x="6946900" y="2823349"/>
                <a:chExt cx="470388" cy="1265019"/>
              </a:xfrm>
            </p:grpSpPr>
            <p:grpSp>
              <p:nvGrpSpPr>
                <p:cNvPr id="5" name="Group 16"/>
                <p:cNvGrpSpPr/>
                <p:nvPr/>
              </p:nvGrpSpPr>
              <p:grpSpPr>
                <a:xfrm>
                  <a:off x="7023101" y="2823349"/>
                  <a:ext cx="394187" cy="1161220"/>
                  <a:chOff x="7986405" y="827941"/>
                  <a:chExt cx="394187" cy="1161220"/>
                </a:xfrm>
              </p:grpSpPr>
              <p:cxnSp>
                <p:nvCxnSpPr>
                  <p:cNvPr id="14" name="Straight Connector 13"/>
                  <p:cNvCxnSpPr/>
                  <p:nvPr/>
                </p:nvCxnSpPr>
                <p:spPr>
                  <a:xfrm rot="16200000" flipV="1">
                    <a:off x="7410925" y="1413680"/>
                    <a:ext cx="1150961" cy="1"/>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5400000">
                    <a:off x="8001001"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32" name="Oval 31"/>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rot="16200000">
              <a:off x="1487632" y="5159138"/>
              <a:ext cx="1176606" cy="470934"/>
              <a:chOff x="880002" y="3655530"/>
              <a:chExt cx="1176606" cy="470934"/>
            </a:xfrm>
          </p:grpSpPr>
          <p:cxnSp>
            <p:nvCxnSpPr>
              <p:cNvPr id="48" name="Straight Arrow Connector 47"/>
              <p:cNvCxnSpPr>
                <a:stCxn id="32" idx="2"/>
              </p:cNvCxnSpPr>
              <p:nvPr/>
            </p:nvCxnSpPr>
            <p:spPr>
              <a:xfrm flipH="1">
                <a:off x="1066006" y="4123925"/>
                <a:ext cx="990602" cy="25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80002" y="3655530"/>
                <a:ext cx="478016" cy="369332"/>
              </a:xfrm>
              <a:prstGeom prst="rect">
                <a:avLst/>
              </a:prstGeom>
              <a:noFill/>
            </p:spPr>
            <p:txBody>
              <a:bodyPr wrap="none" rtlCol="0">
                <a:spAutoFit/>
              </a:bodyPr>
              <a:lstStyle/>
              <a:p>
                <a:r>
                  <a:rPr lang="en-US" dirty="0"/>
                  <a:t>mg</a:t>
                </a:r>
              </a:p>
            </p:txBody>
          </p:sp>
        </p:grpSp>
      </p:grpSp>
      <p:grpSp>
        <p:nvGrpSpPr>
          <p:cNvPr id="58" name="Group 57"/>
          <p:cNvGrpSpPr/>
          <p:nvPr/>
        </p:nvGrpSpPr>
        <p:grpSpPr>
          <a:xfrm rot="16200000">
            <a:off x="5800450" y="2721255"/>
            <a:ext cx="1200706" cy="457202"/>
            <a:chOff x="398702" y="3440664"/>
            <a:chExt cx="1200706" cy="457202"/>
          </a:xfrm>
        </p:grpSpPr>
        <p:cxnSp>
          <p:nvCxnSpPr>
            <p:cNvPr id="59" name="Straight Arrow Connector 58"/>
            <p:cNvCxnSpPr/>
            <p:nvPr/>
          </p:nvCxnSpPr>
          <p:spPr>
            <a:xfrm rot="10800000">
              <a:off x="532606" y="3897864"/>
              <a:ext cx="106680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98702" y="3440664"/>
              <a:ext cx="478016" cy="369332"/>
            </a:xfrm>
            <a:prstGeom prst="rect">
              <a:avLst/>
            </a:prstGeom>
            <a:noFill/>
          </p:spPr>
          <p:txBody>
            <a:bodyPr wrap="none" rtlCol="0">
              <a:spAutoFit/>
            </a:bodyPr>
            <a:lstStyle/>
            <a:p>
              <a:r>
                <a:rPr lang="en-US" dirty="0"/>
                <a:t>mg</a:t>
              </a:r>
            </a:p>
          </p:txBody>
        </p:sp>
      </p:grpSp>
      <p:grpSp>
        <p:nvGrpSpPr>
          <p:cNvPr id="71" name="Group 70"/>
          <p:cNvGrpSpPr/>
          <p:nvPr/>
        </p:nvGrpSpPr>
        <p:grpSpPr>
          <a:xfrm>
            <a:off x="5715000" y="3812698"/>
            <a:ext cx="2895600" cy="2969102"/>
            <a:chOff x="5486400" y="3812698"/>
            <a:chExt cx="2895600" cy="2969102"/>
          </a:xfrm>
        </p:grpSpPr>
        <p:grpSp>
          <p:nvGrpSpPr>
            <p:cNvPr id="8" name="Group 53"/>
            <p:cNvGrpSpPr/>
            <p:nvPr/>
          </p:nvGrpSpPr>
          <p:grpSpPr>
            <a:xfrm>
              <a:off x="5486400" y="3812698"/>
              <a:ext cx="2895600" cy="2969102"/>
              <a:chOff x="5486400" y="3812698"/>
              <a:chExt cx="2895600" cy="2969102"/>
            </a:xfrm>
          </p:grpSpPr>
          <p:grpSp>
            <p:nvGrpSpPr>
              <p:cNvPr id="9" name="Group 18"/>
              <p:cNvGrpSpPr/>
              <p:nvPr/>
            </p:nvGrpSpPr>
            <p:grpSpPr>
              <a:xfrm>
                <a:off x="5486400" y="4038600"/>
                <a:ext cx="2895600" cy="2362200"/>
                <a:chOff x="4343400" y="609600"/>
                <a:chExt cx="4419600" cy="4419600"/>
              </a:xfrm>
            </p:grpSpPr>
            <p:cxnSp>
              <p:nvCxnSpPr>
                <p:cNvPr id="46" name="Straight Connector 45"/>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32"/>
              <p:cNvGrpSpPr/>
              <p:nvPr/>
            </p:nvGrpSpPr>
            <p:grpSpPr>
              <a:xfrm rot="19528844">
                <a:off x="6347889" y="3812698"/>
                <a:ext cx="470388" cy="1483361"/>
                <a:chOff x="6946900" y="2605007"/>
                <a:chExt cx="470388" cy="1483361"/>
              </a:xfrm>
            </p:grpSpPr>
            <p:grpSp>
              <p:nvGrpSpPr>
                <p:cNvPr id="11" name="Group 16"/>
                <p:cNvGrpSpPr/>
                <p:nvPr/>
              </p:nvGrpSpPr>
              <p:grpSpPr>
                <a:xfrm>
                  <a:off x="7023101" y="2605007"/>
                  <a:ext cx="394187" cy="1379560"/>
                  <a:chOff x="7986405" y="609599"/>
                  <a:chExt cx="394187" cy="1379560"/>
                </a:xfrm>
              </p:grpSpPr>
              <p:cxnSp>
                <p:nvCxnSpPr>
                  <p:cNvPr id="51" name="Straight Connector 50"/>
                  <p:cNvCxnSpPr/>
                  <p:nvPr/>
                </p:nvCxnSpPr>
                <p:spPr>
                  <a:xfrm rot="16200000" flipV="1">
                    <a:off x="7296625" y="1299379"/>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5400000">
                    <a:off x="8001001"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50" name="Oval 49"/>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5933293" y="6412468"/>
                <a:ext cx="1991507" cy="369332"/>
              </a:xfrm>
              <a:prstGeom prst="rect">
                <a:avLst/>
              </a:prstGeom>
              <a:noFill/>
            </p:spPr>
            <p:txBody>
              <a:bodyPr wrap="none" rtlCol="0">
                <a:spAutoFit/>
              </a:bodyPr>
              <a:lstStyle/>
              <a:p>
                <a:r>
                  <a:rPr lang="en-US" dirty="0"/>
                  <a:t>Free body diagram </a:t>
                </a:r>
              </a:p>
            </p:txBody>
          </p:sp>
        </p:grpSp>
        <p:grpSp>
          <p:nvGrpSpPr>
            <p:cNvPr id="67" name="Group 66"/>
            <p:cNvGrpSpPr/>
            <p:nvPr/>
          </p:nvGrpSpPr>
          <p:grpSpPr>
            <a:xfrm rot="16200000">
              <a:off x="5990950" y="5629554"/>
              <a:ext cx="1200706" cy="457202"/>
              <a:chOff x="398702" y="3440664"/>
              <a:chExt cx="1200706" cy="457202"/>
            </a:xfrm>
          </p:grpSpPr>
          <p:cxnSp>
            <p:nvCxnSpPr>
              <p:cNvPr id="68" name="Straight Arrow Connector 67"/>
              <p:cNvCxnSpPr/>
              <p:nvPr/>
            </p:nvCxnSpPr>
            <p:spPr>
              <a:xfrm rot="10800000">
                <a:off x="532606" y="3897864"/>
                <a:ext cx="106680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98702" y="3440664"/>
                <a:ext cx="478016" cy="369332"/>
              </a:xfrm>
              <a:prstGeom prst="rect">
                <a:avLst/>
              </a:prstGeom>
              <a:noFill/>
            </p:spPr>
            <p:txBody>
              <a:bodyPr wrap="none" rtlCol="0">
                <a:spAutoFit/>
              </a:bodyPr>
              <a:lstStyle/>
              <a:p>
                <a:r>
                  <a:rPr lang="en-US" dirty="0"/>
                  <a:t>mg</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85470" y="0"/>
            <a:ext cx="2729530" cy="769441"/>
          </a:xfrm>
          <a:prstGeom prst="rect">
            <a:avLst/>
          </a:prstGeom>
          <a:noFill/>
        </p:spPr>
        <p:txBody>
          <a:bodyPr wrap="none" rtlCol="0">
            <a:spAutoFit/>
          </a:bodyPr>
          <a:lstStyle/>
          <a:p>
            <a:r>
              <a:rPr lang="en-US" sz="4400" b="1" dirty="0"/>
              <a:t>Tension (T)</a:t>
            </a:r>
          </a:p>
        </p:txBody>
      </p:sp>
      <p:sp>
        <p:nvSpPr>
          <p:cNvPr id="15" name="TextBox 14"/>
          <p:cNvSpPr txBox="1"/>
          <p:nvPr/>
        </p:nvSpPr>
        <p:spPr>
          <a:xfrm>
            <a:off x="1295401" y="914400"/>
            <a:ext cx="6096000" cy="707886"/>
          </a:xfrm>
          <a:prstGeom prst="rect">
            <a:avLst/>
          </a:prstGeom>
          <a:noFill/>
        </p:spPr>
        <p:txBody>
          <a:bodyPr wrap="square" rtlCol="0">
            <a:spAutoFit/>
          </a:bodyPr>
          <a:lstStyle/>
          <a:p>
            <a:pPr algn="ctr"/>
            <a:r>
              <a:rPr lang="en-US" sz="2000" b="1" dirty="0">
                <a:solidFill>
                  <a:srgbClr val="0000FF"/>
                </a:solidFill>
              </a:rPr>
              <a:t>When a body is pulled by a rope, cable, cord or other such objects, the force on the body is called tension</a:t>
            </a:r>
          </a:p>
        </p:txBody>
      </p:sp>
      <p:sp>
        <p:nvSpPr>
          <p:cNvPr id="16" name="TextBox 15"/>
          <p:cNvSpPr txBox="1"/>
          <p:nvPr/>
        </p:nvSpPr>
        <p:spPr>
          <a:xfrm>
            <a:off x="1219200" y="5877580"/>
            <a:ext cx="7086600" cy="523220"/>
          </a:xfrm>
          <a:prstGeom prst="rect">
            <a:avLst/>
          </a:prstGeom>
          <a:noFill/>
        </p:spPr>
        <p:txBody>
          <a:bodyPr wrap="square" rtlCol="0">
            <a:spAutoFit/>
          </a:bodyPr>
          <a:lstStyle/>
          <a:p>
            <a:pPr algn="ctr"/>
            <a:r>
              <a:rPr lang="en-US" sz="2800" b="1" dirty="0">
                <a:solidFill>
                  <a:srgbClr val="0000FF"/>
                </a:solidFill>
              </a:rPr>
              <a:t>Tension is directed always away from the body</a:t>
            </a:r>
          </a:p>
        </p:txBody>
      </p:sp>
      <p:pic>
        <p:nvPicPr>
          <p:cNvPr id="329730" name="Picture 2" descr="http://i1.dailyrecord.co.uk/incoming/article1822119.ece/ALTERNATES/s615/Volunteers-pull-on-a-rope-to-try-and-force-the-elephant-to-pull-itself-free-1822119.jpg"/>
          <p:cNvPicPr>
            <a:picLocks noChangeAspect="1" noChangeArrowheads="1"/>
          </p:cNvPicPr>
          <p:nvPr/>
        </p:nvPicPr>
        <p:blipFill>
          <a:blip r:embed="rId2" cstate="print"/>
          <a:srcRect/>
          <a:stretch>
            <a:fillRect/>
          </a:stretch>
        </p:blipFill>
        <p:spPr bwMode="auto">
          <a:xfrm>
            <a:off x="4276725" y="2057400"/>
            <a:ext cx="4029075" cy="2686051"/>
          </a:xfrm>
          <a:prstGeom prst="rect">
            <a:avLst/>
          </a:prstGeom>
          <a:noFill/>
        </p:spPr>
      </p:pic>
      <p:grpSp>
        <p:nvGrpSpPr>
          <p:cNvPr id="14" name="Group 13"/>
          <p:cNvGrpSpPr/>
          <p:nvPr/>
        </p:nvGrpSpPr>
        <p:grpSpPr>
          <a:xfrm>
            <a:off x="7324725" y="2971800"/>
            <a:ext cx="533400" cy="457200"/>
            <a:chOff x="5334000" y="2883932"/>
            <a:chExt cx="533400" cy="457200"/>
          </a:xfrm>
        </p:grpSpPr>
        <p:cxnSp>
          <p:nvCxnSpPr>
            <p:cNvPr id="12" name="Straight Arrow Connector 11"/>
            <p:cNvCxnSpPr/>
            <p:nvPr/>
          </p:nvCxnSpPr>
          <p:spPr>
            <a:xfrm flipV="1">
              <a:off x="5334000" y="3278188"/>
              <a:ext cx="533400" cy="6294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000" y="2883932"/>
              <a:ext cx="296876" cy="369332"/>
            </a:xfrm>
            <a:prstGeom prst="rect">
              <a:avLst/>
            </a:prstGeom>
            <a:solidFill>
              <a:srgbClr val="0000FF"/>
            </a:solidFill>
          </p:spPr>
          <p:txBody>
            <a:bodyPr wrap="none" rtlCol="0">
              <a:spAutoFit/>
            </a:bodyPr>
            <a:lstStyle/>
            <a:p>
              <a:r>
                <a:rPr lang="en-US" b="1" dirty="0">
                  <a:solidFill>
                    <a:srgbClr val="FFFF00"/>
                  </a:solidFill>
                </a:rPr>
                <a:t>T</a:t>
              </a:r>
            </a:p>
          </p:txBody>
        </p:sp>
      </p:grpSp>
      <p:grpSp>
        <p:nvGrpSpPr>
          <p:cNvPr id="25" name="Group 24"/>
          <p:cNvGrpSpPr/>
          <p:nvPr/>
        </p:nvGrpSpPr>
        <p:grpSpPr>
          <a:xfrm>
            <a:off x="5275249" y="3048000"/>
            <a:ext cx="373076" cy="533400"/>
            <a:chOff x="5418124" y="2807732"/>
            <a:chExt cx="373076" cy="533400"/>
          </a:xfrm>
        </p:grpSpPr>
        <p:cxnSp>
          <p:nvCxnSpPr>
            <p:cNvPr id="27" name="Straight Arrow Connector 26"/>
            <p:cNvCxnSpPr/>
            <p:nvPr/>
          </p:nvCxnSpPr>
          <p:spPr>
            <a:xfrm>
              <a:off x="5553075" y="3264932"/>
              <a:ext cx="238125" cy="7620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8124" y="2807732"/>
              <a:ext cx="361959" cy="369332"/>
            </a:xfrm>
            <a:prstGeom prst="rect">
              <a:avLst/>
            </a:prstGeom>
            <a:solidFill>
              <a:srgbClr val="0000FF"/>
            </a:solidFill>
          </p:spPr>
          <p:txBody>
            <a:bodyPr wrap="none" rtlCol="0">
              <a:spAutoFit/>
            </a:bodyPr>
            <a:lstStyle/>
            <a:p>
              <a:r>
                <a:rPr lang="en-US" b="1" dirty="0">
                  <a:solidFill>
                    <a:srgbClr val="FFFF00"/>
                  </a:solidFill>
                </a:rPr>
                <a:t>T’</a:t>
              </a:r>
            </a:p>
          </p:txBody>
        </p:sp>
      </p:grpSp>
      <p:grpSp>
        <p:nvGrpSpPr>
          <p:cNvPr id="42" name="Group 41"/>
          <p:cNvGrpSpPr/>
          <p:nvPr/>
        </p:nvGrpSpPr>
        <p:grpSpPr>
          <a:xfrm>
            <a:off x="888124" y="1828800"/>
            <a:ext cx="2921876" cy="2743200"/>
            <a:chOff x="888124" y="1828800"/>
            <a:chExt cx="2921876" cy="2743200"/>
          </a:xfrm>
        </p:grpSpPr>
        <p:grpSp>
          <p:nvGrpSpPr>
            <p:cNvPr id="32" name="Group 31"/>
            <p:cNvGrpSpPr/>
            <p:nvPr/>
          </p:nvGrpSpPr>
          <p:grpSpPr>
            <a:xfrm>
              <a:off x="888124" y="1828800"/>
              <a:ext cx="2921876" cy="2743200"/>
              <a:chOff x="888124" y="3810000"/>
              <a:chExt cx="2921876" cy="2743200"/>
            </a:xfrm>
          </p:grpSpPr>
          <p:grpSp>
            <p:nvGrpSpPr>
              <p:cNvPr id="22" name="Group 18"/>
              <p:cNvGrpSpPr/>
              <p:nvPr/>
            </p:nvGrpSpPr>
            <p:grpSpPr>
              <a:xfrm>
                <a:off x="888124" y="3810000"/>
                <a:ext cx="2921876" cy="2362200"/>
                <a:chOff x="4953000" y="609600"/>
                <a:chExt cx="2921876" cy="4419600"/>
              </a:xfrm>
            </p:grpSpPr>
            <p:cxnSp>
              <p:nvCxnSpPr>
                <p:cNvPr id="29" name="Straight Connector 28"/>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4953000" y="2743203"/>
                  <a:ext cx="2921876" cy="4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443161" y="6183868"/>
                <a:ext cx="2062039" cy="369332"/>
              </a:xfrm>
              <a:prstGeom prst="rect">
                <a:avLst/>
              </a:prstGeom>
              <a:noFill/>
            </p:spPr>
            <p:txBody>
              <a:bodyPr wrap="none" rtlCol="0">
                <a:spAutoFit/>
              </a:bodyPr>
              <a:lstStyle/>
              <a:p>
                <a:r>
                  <a:rPr lang="en-US" dirty="0"/>
                  <a:t>Free body diagram </a:t>
                </a:r>
              </a:p>
            </p:txBody>
          </p:sp>
          <p:sp>
            <p:nvSpPr>
              <p:cNvPr id="26" name="Oval 25"/>
              <p:cNvSpPr/>
              <p:nvPr/>
            </p:nvSpPr>
            <p:spPr>
              <a:xfrm rot="16200000">
                <a:off x="2245364" y="4876801"/>
                <a:ext cx="152400" cy="152400"/>
              </a:xfrm>
              <a:prstGeom prst="ellipse">
                <a:avLst/>
              </a:prstGeom>
              <a:blipFill>
                <a:blip r:embed="rId3" cstate="prin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6200000" flipH="1">
                <a:off x="2875280" y="4475482"/>
                <a:ext cx="1" cy="955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46566" y="4568634"/>
                <a:ext cx="296876" cy="369332"/>
              </a:xfrm>
              <a:prstGeom prst="rect">
                <a:avLst/>
              </a:prstGeom>
              <a:noFill/>
            </p:spPr>
            <p:txBody>
              <a:bodyPr wrap="none" rtlCol="0">
                <a:spAutoFit/>
              </a:bodyPr>
              <a:lstStyle/>
              <a:p>
                <a:r>
                  <a:rPr lang="en-US" dirty="0"/>
                  <a:t>T</a:t>
                </a:r>
              </a:p>
            </p:txBody>
          </p:sp>
        </p:grpSp>
        <p:cxnSp>
          <p:nvCxnSpPr>
            <p:cNvPr id="39" name="Straight Arrow Connector 38"/>
            <p:cNvCxnSpPr/>
            <p:nvPr/>
          </p:nvCxnSpPr>
          <p:spPr>
            <a:xfrm flipH="1">
              <a:off x="2006600" y="2971800"/>
              <a:ext cx="228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81200" y="2514600"/>
              <a:ext cx="359970" cy="369332"/>
            </a:xfrm>
            <a:prstGeom prst="rect">
              <a:avLst/>
            </a:prstGeom>
            <a:noFill/>
          </p:spPr>
          <p:txBody>
            <a:bodyPr wrap="none" rtlCol="0">
              <a:spAutoFit/>
            </a:bodyPr>
            <a:lstStyle/>
            <a:p>
              <a:r>
                <a:rPr lang="en-US" dirty="0"/>
                <a:t>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707117" y="162580"/>
            <a:ext cx="5771836" cy="400110"/>
          </a:xfrm>
          <a:prstGeom prst="rect">
            <a:avLst/>
          </a:prstGeom>
          <a:noFill/>
        </p:spPr>
        <p:txBody>
          <a:bodyPr wrap="none" rtlCol="0">
            <a:spAutoFit/>
          </a:bodyPr>
          <a:lstStyle/>
          <a:p>
            <a:r>
              <a:rPr lang="en-US" sz="2000" b="1" dirty="0"/>
              <a:t>Example1: Block moving on ideal Frictionless surface</a:t>
            </a:r>
          </a:p>
        </p:txBody>
      </p:sp>
      <p:cxnSp>
        <p:nvCxnSpPr>
          <p:cNvPr id="27" name="Straight Connector 26"/>
          <p:cNvCxnSpPr/>
          <p:nvPr/>
        </p:nvCxnSpPr>
        <p:spPr>
          <a:xfrm>
            <a:off x="1752600" y="2519340"/>
            <a:ext cx="15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424354" y="1193800"/>
            <a:ext cx="417146" cy="1379560"/>
            <a:chOff x="7973704" y="457200"/>
            <a:chExt cx="417146" cy="1379560"/>
          </a:xfrm>
        </p:grpSpPr>
        <p:cxnSp>
          <p:nvCxnSpPr>
            <p:cNvPr id="44" name="Straight Connector 43"/>
            <p:cNvCxnSpPr/>
            <p:nvPr/>
          </p:nvCxnSpPr>
          <p:spPr>
            <a:xfrm rot="16200000" flipV="1">
              <a:off x="7283924" y="1146980"/>
              <a:ext cx="1379560" cy="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01000"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46" name="Group 45"/>
          <p:cNvGrpSpPr/>
          <p:nvPr/>
        </p:nvGrpSpPr>
        <p:grpSpPr>
          <a:xfrm>
            <a:off x="1422400" y="2208768"/>
            <a:ext cx="1358900" cy="369332"/>
            <a:chOff x="4508500" y="2971800"/>
            <a:chExt cx="1358900" cy="369332"/>
          </a:xfrm>
        </p:grpSpPr>
        <p:cxnSp>
          <p:nvCxnSpPr>
            <p:cNvPr id="47" name="Straight Arrow Connector 46"/>
            <p:cNvCxnSpPr/>
            <p:nvPr/>
          </p:nvCxnSpPr>
          <p:spPr>
            <a:xfrm>
              <a:off x="4508500" y="3276600"/>
              <a:ext cx="13589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6400" y="2971800"/>
              <a:ext cx="296876" cy="369332"/>
            </a:xfrm>
            <a:prstGeom prst="rect">
              <a:avLst/>
            </a:prstGeom>
            <a:noFill/>
          </p:spPr>
          <p:txBody>
            <a:bodyPr wrap="none" rtlCol="0">
              <a:spAutoFit/>
            </a:bodyPr>
            <a:lstStyle/>
            <a:p>
              <a:r>
                <a:rPr lang="en-US" dirty="0"/>
                <a:t>T</a:t>
              </a:r>
            </a:p>
          </p:txBody>
        </p:sp>
      </p:grpSp>
      <p:grpSp>
        <p:nvGrpSpPr>
          <p:cNvPr id="56" name="Group 55"/>
          <p:cNvGrpSpPr/>
          <p:nvPr/>
        </p:nvGrpSpPr>
        <p:grpSpPr>
          <a:xfrm>
            <a:off x="5257800" y="838200"/>
            <a:ext cx="3810000" cy="3798332"/>
            <a:chOff x="5257800" y="838200"/>
            <a:chExt cx="3810000" cy="3798332"/>
          </a:xfrm>
        </p:grpSpPr>
        <p:grpSp>
          <p:nvGrpSpPr>
            <p:cNvPr id="8" name="Group 18"/>
            <p:cNvGrpSpPr/>
            <p:nvPr/>
          </p:nvGrpSpPr>
          <p:grpSpPr>
            <a:xfrm>
              <a:off x="5257800" y="838200"/>
              <a:ext cx="3810000" cy="33528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248400" y="4267200"/>
              <a:ext cx="1962653" cy="369332"/>
            </a:xfrm>
            <a:prstGeom prst="rect">
              <a:avLst/>
            </a:prstGeom>
            <a:noFill/>
          </p:spPr>
          <p:txBody>
            <a:bodyPr wrap="none" rtlCol="0">
              <a:spAutoFit/>
            </a:bodyPr>
            <a:lstStyle/>
            <a:p>
              <a:r>
                <a:rPr lang="en-US" dirty="0"/>
                <a:t>Free Body Diagram</a:t>
              </a:r>
            </a:p>
          </p:txBody>
        </p:sp>
        <p:grpSp>
          <p:nvGrpSpPr>
            <p:cNvPr id="55" name="Group 54"/>
            <p:cNvGrpSpPr/>
            <p:nvPr/>
          </p:nvGrpSpPr>
          <p:grpSpPr>
            <a:xfrm>
              <a:off x="6553200" y="1002268"/>
              <a:ext cx="1879600" cy="2916260"/>
              <a:chOff x="6553200" y="1002268"/>
              <a:chExt cx="1879600" cy="2916260"/>
            </a:xfrm>
          </p:grpSpPr>
          <p:grpSp>
            <p:nvGrpSpPr>
              <p:cNvPr id="16" name="Group 7"/>
              <p:cNvGrpSpPr/>
              <p:nvPr/>
            </p:nvGrpSpPr>
            <p:grpSpPr>
              <a:xfrm>
                <a:off x="6553200" y="2399268"/>
                <a:ext cx="533400" cy="1519260"/>
                <a:chOff x="4724400" y="1854200"/>
                <a:chExt cx="533400" cy="1519260"/>
              </a:xfrm>
            </p:grpSpPr>
            <p:cxnSp>
              <p:nvCxnSpPr>
                <p:cNvPr id="10" name="Straight Connector 9"/>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4400" y="2883932"/>
                  <a:ext cx="478016" cy="369332"/>
                </a:xfrm>
                <a:prstGeom prst="rect">
                  <a:avLst/>
                </a:prstGeom>
              </p:spPr>
              <p:txBody>
                <a:bodyPr wrap="none">
                  <a:spAutoFit/>
                </a:bodyPr>
                <a:lstStyle/>
                <a:p>
                  <a:r>
                    <a:rPr lang="en-US" dirty="0"/>
                    <a:t>mg</a:t>
                  </a:r>
                </a:p>
              </p:txBody>
            </p:sp>
            <p:sp>
              <p:nvSpPr>
                <p:cNvPr id="9" name="Oval 8"/>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016620" y="1002268"/>
                <a:ext cx="417146" cy="1379560"/>
                <a:chOff x="7973704" y="457200"/>
                <a:chExt cx="417146" cy="1379560"/>
              </a:xfrm>
            </p:grpSpPr>
            <p:cxnSp>
              <p:nvCxnSpPr>
                <p:cNvPr id="14" name="Straight Connector 13"/>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50" name="Group 49"/>
              <p:cNvGrpSpPr/>
              <p:nvPr/>
            </p:nvGrpSpPr>
            <p:grpSpPr>
              <a:xfrm>
                <a:off x="7073900" y="2157968"/>
                <a:ext cx="1358900" cy="369332"/>
                <a:chOff x="4508500" y="2971800"/>
                <a:chExt cx="1358900" cy="369332"/>
              </a:xfrm>
            </p:grpSpPr>
            <p:cxnSp>
              <p:nvCxnSpPr>
                <p:cNvPr id="51" name="Straight Arrow Connector 50"/>
                <p:cNvCxnSpPr/>
                <p:nvPr/>
              </p:nvCxnSpPr>
              <p:spPr>
                <a:xfrm>
                  <a:off x="4508500" y="3276600"/>
                  <a:ext cx="13589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86400" y="2971800"/>
                  <a:ext cx="296876" cy="369332"/>
                </a:xfrm>
                <a:prstGeom prst="rect">
                  <a:avLst/>
                </a:prstGeom>
                <a:noFill/>
              </p:spPr>
              <p:txBody>
                <a:bodyPr wrap="none" rtlCol="0">
                  <a:spAutoFit/>
                </a:bodyPr>
                <a:lstStyle/>
                <a:p>
                  <a:r>
                    <a:rPr lang="en-US" dirty="0"/>
                    <a:t>T</a:t>
                  </a:r>
                </a:p>
              </p:txBody>
            </p:sp>
          </p:grpSp>
        </p:grpSp>
      </p:grpSp>
      <p:grpSp>
        <p:nvGrpSpPr>
          <p:cNvPr id="54" name="Group 53"/>
          <p:cNvGrpSpPr/>
          <p:nvPr/>
        </p:nvGrpSpPr>
        <p:grpSpPr>
          <a:xfrm>
            <a:off x="115269" y="2743200"/>
            <a:ext cx="2678731" cy="690540"/>
            <a:chOff x="115269" y="2743200"/>
            <a:chExt cx="2678731" cy="690540"/>
          </a:xfrm>
        </p:grpSpPr>
        <p:grpSp>
          <p:nvGrpSpPr>
            <p:cNvPr id="35" name="Group 34"/>
            <p:cNvGrpSpPr/>
            <p:nvPr/>
          </p:nvGrpSpPr>
          <p:grpSpPr>
            <a:xfrm>
              <a:off x="127000" y="2747940"/>
              <a:ext cx="2667000" cy="685800"/>
              <a:chOff x="127000" y="2209800"/>
              <a:chExt cx="2667000" cy="685800"/>
            </a:xfrm>
          </p:grpSpPr>
          <p:sp>
            <p:nvSpPr>
              <p:cNvPr id="33" name="Rectangle 32"/>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115269" y="2743200"/>
              <a:ext cx="1180131" cy="246221"/>
            </a:xfrm>
            <a:prstGeom prst="rect">
              <a:avLst/>
            </a:prstGeom>
            <a:noFill/>
          </p:spPr>
          <p:txBody>
            <a:bodyPr wrap="none" rtlCol="0">
              <a:spAutoFit/>
            </a:bodyPr>
            <a:lstStyle/>
            <a:p>
              <a:r>
                <a:rPr lang="en-US" sz="1000" dirty="0"/>
                <a:t>Frictionless surface</a:t>
              </a:r>
            </a:p>
          </p:txBody>
        </p:sp>
      </p:grpSp>
      <p:grpSp>
        <p:nvGrpSpPr>
          <p:cNvPr id="39" name="Group 7"/>
          <p:cNvGrpSpPr/>
          <p:nvPr/>
        </p:nvGrpSpPr>
        <p:grpSpPr>
          <a:xfrm>
            <a:off x="969784" y="2582840"/>
            <a:ext cx="478016" cy="1379560"/>
            <a:chOff x="4724400" y="1993900"/>
            <a:chExt cx="478016" cy="1379560"/>
          </a:xfrm>
        </p:grpSpPr>
        <p:cxnSp>
          <p:nvCxnSpPr>
            <p:cNvPr id="40" name="Straight Connector 39"/>
            <p:cNvCxnSpPr/>
            <p:nvPr/>
          </p:nvCxnSpPr>
          <p:spPr>
            <a:xfrm rot="5400000">
              <a:off x="4491820" y="2683680"/>
              <a:ext cx="1379560" cy="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24400" y="2883932"/>
              <a:ext cx="478016" cy="369332"/>
            </a:xfrm>
            <a:prstGeom prst="rect">
              <a:avLst/>
            </a:prstGeom>
          </p:spPr>
          <p:txBody>
            <a:bodyPr wrap="none">
              <a:spAutoFit/>
            </a:bodyPr>
            <a:lstStyle/>
            <a:p>
              <a:r>
                <a:rPr lang="en-US" dirty="0"/>
                <a:t>mg</a:t>
              </a:r>
            </a:p>
          </p:txBody>
        </p:sp>
      </p:grpSp>
      <p:grpSp>
        <p:nvGrpSpPr>
          <p:cNvPr id="37" name="Group 36"/>
          <p:cNvGrpSpPr/>
          <p:nvPr/>
        </p:nvGrpSpPr>
        <p:grpSpPr>
          <a:xfrm>
            <a:off x="2590800" y="4343400"/>
            <a:ext cx="3581400" cy="2133600"/>
            <a:chOff x="5257800" y="4572000"/>
            <a:chExt cx="3581400" cy="2133600"/>
          </a:xfrm>
        </p:grpSpPr>
        <p:sp>
          <p:nvSpPr>
            <p:cNvPr id="38" name="TextBox 37"/>
            <p:cNvSpPr txBox="1"/>
            <p:nvPr/>
          </p:nvSpPr>
          <p:spPr>
            <a:xfrm>
              <a:off x="5257800" y="4572000"/>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42" name="Rectangle 41"/>
            <p:cNvSpPr/>
            <p:nvPr/>
          </p:nvSpPr>
          <p:spPr>
            <a:xfrm>
              <a:off x="5257800" y="4953000"/>
              <a:ext cx="1447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9" name="Object 10"/>
            <p:cNvGraphicFramePr>
              <a:graphicFrameLocks noChangeAspect="1"/>
            </p:cNvGraphicFramePr>
            <p:nvPr>
              <p:extLst>
                <p:ext uri="{D42A27DB-BD31-4B8C-83A1-F6EECF244321}">
                  <p14:modId xmlns:p14="http://schemas.microsoft.com/office/powerpoint/2010/main" val="506335254"/>
                </p:ext>
              </p:extLst>
            </p:nvPr>
          </p:nvGraphicFramePr>
          <p:xfrm>
            <a:off x="5518150" y="5443538"/>
            <a:ext cx="852488" cy="381000"/>
          </p:xfrm>
          <a:graphic>
            <a:graphicData uri="http://schemas.openxmlformats.org/presentationml/2006/ole">
              <mc:AlternateContent xmlns:mc="http://schemas.openxmlformats.org/markup-compatibility/2006">
                <mc:Choice xmlns:v="urn:schemas-microsoft-com:vml" Requires="v">
                  <p:oleObj spid="_x0000_s271489" name="معادلة" r:id="rId3" imgW="533160" imgH="228600" progId="Equation.3">
                    <p:embed/>
                  </p:oleObj>
                </mc:Choice>
                <mc:Fallback>
                  <p:oleObj name="معادلة" r:id="rId3" imgW="533160" imgH="228600" progId="Equation.3">
                    <p:embed/>
                    <p:pic>
                      <p:nvPicPr>
                        <p:cNvPr id="0" name="Picture 3"/>
                        <p:cNvPicPr>
                          <a:picLocks noChangeAspect="1" noChangeArrowheads="1"/>
                        </p:cNvPicPr>
                        <p:nvPr/>
                      </p:nvPicPr>
                      <p:blipFill>
                        <a:blip r:embed="rId4"/>
                        <a:srcRect/>
                        <a:stretch>
                          <a:fillRect/>
                        </a:stretch>
                      </p:blipFill>
                      <p:spPr bwMode="auto">
                        <a:xfrm>
                          <a:off x="5518150" y="5443538"/>
                          <a:ext cx="852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56"/>
            <p:cNvSpPr/>
            <p:nvPr/>
          </p:nvSpPr>
          <p:spPr>
            <a:xfrm>
              <a:off x="7391400" y="4953000"/>
              <a:ext cx="1447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Object 11"/>
            <p:cNvGraphicFramePr>
              <a:graphicFrameLocks noChangeAspect="1"/>
            </p:cNvGraphicFramePr>
            <p:nvPr>
              <p:extLst>
                <p:ext uri="{D42A27DB-BD31-4B8C-83A1-F6EECF244321}">
                  <p14:modId xmlns:p14="http://schemas.microsoft.com/office/powerpoint/2010/main" val="1322938579"/>
                </p:ext>
              </p:extLst>
            </p:nvPr>
          </p:nvGraphicFramePr>
          <p:xfrm>
            <a:off x="7429500" y="5438775"/>
            <a:ext cx="1257300" cy="379413"/>
          </p:xfrm>
          <a:graphic>
            <a:graphicData uri="http://schemas.openxmlformats.org/presentationml/2006/ole">
              <mc:AlternateContent xmlns:mc="http://schemas.openxmlformats.org/markup-compatibility/2006">
                <mc:Choice xmlns:v="urn:schemas-microsoft-com:vml" Requires="v">
                  <p:oleObj spid="_x0000_s271490" name="معادلة" r:id="rId5" imgW="787320" imgH="228600" progId="Equation.3">
                    <p:embed/>
                  </p:oleObj>
                </mc:Choice>
                <mc:Fallback>
                  <p:oleObj name="معادلة" r:id="rId5" imgW="787320" imgH="228600" progId="Equation.3">
                    <p:embed/>
                    <p:pic>
                      <p:nvPicPr>
                        <p:cNvPr id="0" name="Picture 4"/>
                        <p:cNvPicPr>
                          <a:picLocks noChangeAspect="1" noChangeArrowheads="1"/>
                        </p:cNvPicPr>
                        <p:nvPr/>
                      </p:nvPicPr>
                      <p:blipFill>
                        <a:blip r:embed="rId6"/>
                        <a:srcRect/>
                        <a:stretch>
                          <a:fillRect/>
                        </a:stretch>
                      </p:blipFill>
                      <p:spPr bwMode="auto">
                        <a:xfrm>
                          <a:off x="7429500" y="5438775"/>
                          <a:ext cx="1257300"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5334000" y="4953000"/>
              <a:ext cx="1257717" cy="369332"/>
            </a:xfrm>
            <a:prstGeom prst="rect">
              <a:avLst/>
            </a:prstGeom>
            <a:noFill/>
          </p:spPr>
          <p:txBody>
            <a:bodyPr wrap="none" rtlCol="0">
              <a:spAutoFit/>
            </a:bodyPr>
            <a:lstStyle/>
            <a:p>
              <a:r>
                <a:rPr lang="en-US" b="1" dirty="0">
                  <a:solidFill>
                    <a:srgbClr val="FFFF00"/>
                  </a:solidFill>
                </a:rPr>
                <a:t>X-Direction</a:t>
              </a:r>
            </a:p>
          </p:txBody>
        </p:sp>
        <p:sp>
          <p:nvSpPr>
            <p:cNvPr id="60" name="TextBox 59"/>
            <p:cNvSpPr txBox="1"/>
            <p:nvPr/>
          </p:nvSpPr>
          <p:spPr>
            <a:xfrm>
              <a:off x="7543800" y="4953000"/>
              <a:ext cx="1251305" cy="369332"/>
            </a:xfrm>
            <a:prstGeom prst="rect">
              <a:avLst/>
            </a:prstGeom>
            <a:noFill/>
          </p:spPr>
          <p:txBody>
            <a:bodyPr wrap="none" rtlCol="0">
              <a:spAutoFit/>
            </a:bodyPr>
            <a:lstStyle/>
            <a:p>
              <a:r>
                <a:rPr lang="en-US" b="1" dirty="0">
                  <a:solidFill>
                    <a:srgbClr val="FFFF00"/>
                  </a:solidFill>
                </a:rPr>
                <a:t>Y-Direction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535166" y="2667000"/>
            <a:ext cx="3408434" cy="1107996"/>
          </a:xfrm>
          <a:prstGeom prst="rect">
            <a:avLst/>
          </a:prstGeom>
          <a:noFill/>
          <a:ln w="9525">
            <a:noFill/>
            <a:miter lim="800000"/>
            <a:headEnd/>
            <a:tailEnd/>
          </a:ln>
        </p:spPr>
        <p:txBody>
          <a:bodyPr wrap="none">
            <a:spAutoFit/>
          </a:bodyPr>
          <a:lstStyle/>
          <a:p>
            <a:pPr algn="l" rtl="0"/>
            <a:r>
              <a:rPr lang="en-US" sz="6600" b="1" dirty="0">
                <a:latin typeface="Calibri" pitchFamily="34" charset="0"/>
              </a:rPr>
              <a:t>Lecture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191000" y="914400"/>
            <a:ext cx="4491867" cy="923330"/>
          </a:xfrm>
          <a:prstGeom prst="rect">
            <a:avLst/>
          </a:prstGeom>
          <a:noFill/>
        </p:spPr>
        <p:txBody>
          <a:bodyPr wrap="square" rtlCol="0">
            <a:spAutoFit/>
          </a:bodyPr>
          <a:lstStyle/>
          <a:p>
            <a:r>
              <a:rPr lang="en-US" dirty="0"/>
              <a:t>a) Force F</a:t>
            </a:r>
            <a:r>
              <a:rPr lang="en-US" baseline="-25000" dirty="0"/>
              <a:t>1</a:t>
            </a:r>
            <a:r>
              <a:rPr lang="en-US" dirty="0"/>
              <a:t> acts on a block at an angle </a:t>
            </a:r>
            <a:r>
              <a:rPr lang="el-GR" dirty="0">
                <a:latin typeface="Calibri"/>
              </a:rPr>
              <a:t>θ</a:t>
            </a:r>
            <a:r>
              <a:rPr lang="en-US" dirty="0">
                <a:latin typeface="Calibri"/>
              </a:rPr>
              <a:t> to slide it on the frictionless table with an acceleration “</a:t>
            </a:r>
            <a:r>
              <a:rPr lang="en-US" i="1" dirty="0">
                <a:latin typeface="Calibri"/>
              </a:rPr>
              <a:t>a</a:t>
            </a:r>
            <a:r>
              <a:rPr lang="en-US" dirty="0">
                <a:latin typeface="Calibri"/>
              </a:rPr>
              <a:t>”</a:t>
            </a:r>
            <a:r>
              <a:rPr lang="en-US" dirty="0"/>
              <a:t> </a:t>
            </a:r>
          </a:p>
        </p:txBody>
      </p:sp>
      <p:grpSp>
        <p:nvGrpSpPr>
          <p:cNvPr id="55" name="Group 54"/>
          <p:cNvGrpSpPr/>
          <p:nvPr/>
        </p:nvGrpSpPr>
        <p:grpSpPr>
          <a:xfrm>
            <a:off x="5257800" y="1764268"/>
            <a:ext cx="3810000" cy="3798332"/>
            <a:chOff x="5257800" y="1764268"/>
            <a:chExt cx="3810000" cy="3798332"/>
          </a:xfrm>
        </p:grpSpPr>
        <p:grpSp>
          <p:nvGrpSpPr>
            <p:cNvPr id="21" name="Group 20"/>
            <p:cNvGrpSpPr/>
            <p:nvPr/>
          </p:nvGrpSpPr>
          <p:grpSpPr>
            <a:xfrm>
              <a:off x="5257800" y="1764268"/>
              <a:ext cx="3810000" cy="3798332"/>
              <a:chOff x="5257800" y="838200"/>
              <a:chExt cx="3810000" cy="3798332"/>
            </a:xfrm>
          </p:grpSpPr>
          <p:grpSp>
            <p:nvGrpSpPr>
              <p:cNvPr id="22" name="Group 18"/>
              <p:cNvGrpSpPr/>
              <p:nvPr/>
            </p:nvGrpSpPr>
            <p:grpSpPr>
              <a:xfrm>
                <a:off x="5257800" y="838200"/>
                <a:ext cx="3810000" cy="3352800"/>
                <a:chOff x="4343400" y="609600"/>
                <a:chExt cx="4419600" cy="4419600"/>
              </a:xfrm>
            </p:grpSpPr>
            <p:cxnSp>
              <p:nvCxnSpPr>
                <p:cNvPr id="35" name="Straight Connector 34"/>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248400" y="4267200"/>
                <a:ext cx="1962653" cy="369332"/>
              </a:xfrm>
              <a:prstGeom prst="rect">
                <a:avLst/>
              </a:prstGeom>
              <a:noFill/>
            </p:spPr>
            <p:txBody>
              <a:bodyPr wrap="none" rtlCol="0">
                <a:spAutoFit/>
              </a:bodyPr>
              <a:lstStyle/>
              <a:p>
                <a:r>
                  <a:rPr lang="en-US" dirty="0"/>
                  <a:t>Free Body Diagram</a:t>
                </a:r>
              </a:p>
            </p:txBody>
          </p:sp>
          <p:grpSp>
            <p:nvGrpSpPr>
              <p:cNvPr id="24" name="Group 54"/>
              <p:cNvGrpSpPr/>
              <p:nvPr/>
            </p:nvGrpSpPr>
            <p:grpSpPr>
              <a:xfrm>
                <a:off x="6553200" y="1002268"/>
                <a:ext cx="1683331" cy="2916260"/>
                <a:chOff x="6553200" y="1002268"/>
                <a:chExt cx="1683331" cy="2916260"/>
              </a:xfrm>
            </p:grpSpPr>
            <p:grpSp>
              <p:nvGrpSpPr>
                <p:cNvPr id="25" name="Group 7"/>
                <p:cNvGrpSpPr/>
                <p:nvPr/>
              </p:nvGrpSpPr>
              <p:grpSpPr>
                <a:xfrm>
                  <a:off x="6553200" y="2399268"/>
                  <a:ext cx="533400" cy="1519260"/>
                  <a:chOff x="4724400" y="1854200"/>
                  <a:chExt cx="533400" cy="1519260"/>
                </a:xfrm>
              </p:grpSpPr>
              <p:cxnSp>
                <p:nvCxnSpPr>
                  <p:cNvPr id="32" name="Straight Connector 31"/>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4400" y="2883932"/>
                    <a:ext cx="478016" cy="369332"/>
                  </a:xfrm>
                  <a:prstGeom prst="rect">
                    <a:avLst/>
                  </a:prstGeom>
                </p:spPr>
                <p:txBody>
                  <a:bodyPr wrap="none">
                    <a:spAutoFit/>
                  </a:bodyPr>
                  <a:lstStyle/>
                  <a:p>
                    <a:r>
                      <a:rPr lang="en-US" dirty="0"/>
                      <a:t>mg</a:t>
                    </a:r>
                  </a:p>
                </p:txBody>
              </p:sp>
              <p:sp>
                <p:nvSpPr>
                  <p:cNvPr id="34" name="Oval 33"/>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6629400" y="1002268"/>
                  <a:ext cx="389850" cy="1379560"/>
                  <a:chOff x="7586484" y="457200"/>
                  <a:chExt cx="389850" cy="1379560"/>
                </a:xfrm>
              </p:grpSpPr>
              <p:cxnSp>
                <p:nvCxnSpPr>
                  <p:cNvPr id="30" name="Straight Connector 29"/>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86484" y="586264"/>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27" name="Group 49"/>
                <p:cNvGrpSpPr/>
                <p:nvPr/>
              </p:nvGrpSpPr>
              <p:grpSpPr>
                <a:xfrm>
                  <a:off x="7073900" y="1359932"/>
                  <a:ext cx="1162631" cy="1167368"/>
                  <a:chOff x="4508500" y="2173764"/>
                  <a:chExt cx="1162631" cy="1167368"/>
                </a:xfrm>
              </p:grpSpPr>
              <p:cxnSp>
                <p:nvCxnSpPr>
                  <p:cNvPr id="28" name="Straight Arrow Connector 27"/>
                  <p:cNvCxnSpPr/>
                  <p:nvPr/>
                </p:nvCxnSpPr>
                <p:spPr>
                  <a:xfrm flipV="1">
                    <a:off x="4508500" y="2173764"/>
                    <a:ext cx="1079500" cy="11028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6400" y="2971800"/>
                    <a:ext cx="184731" cy="369332"/>
                  </a:xfrm>
                  <a:prstGeom prst="rect">
                    <a:avLst/>
                  </a:prstGeom>
                  <a:noFill/>
                </p:spPr>
                <p:txBody>
                  <a:bodyPr wrap="none" rtlCol="0">
                    <a:spAutoFit/>
                  </a:bodyPr>
                  <a:lstStyle/>
                  <a:p>
                    <a:endParaRPr lang="en-US" dirty="0"/>
                  </a:p>
                </p:txBody>
              </p:sp>
            </p:grpSp>
          </p:grpSp>
        </p:grpSp>
        <p:sp>
          <p:nvSpPr>
            <p:cNvPr id="38" name="Arc 37"/>
            <p:cNvSpPr/>
            <p:nvPr/>
          </p:nvSpPr>
          <p:spPr>
            <a:xfrm>
              <a:off x="7467600" y="2971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96200" y="2819400"/>
              <a:ext cx="308098" cy="369332"/>
            </a:xfrm>
            <a:prstGeom prst="rect">
              <a:avLst/>
            </a:prstGeom>
          </p:spPr>
          <p:txBody>
            <a:bodyPr wrap="none">
              <a:spAutoFit/>
            </a:bodyPr>
            <a:lstStyle/>
            <a:p>
              <a:r>
                <a:rPr lang="el-GR" dirty="0"/>
                <a:t>θ</a:t>
              </a:r>
              <a:endParaRPr lang="en-US" dirty="0"/>
            </a:p>
          </p:txBody>
        </p:sp>
        <p:sp>
          <p:nvSpPr>
            <p:cNvPr id="40" name="TextBox 39"/>
            <p:cNvSpPr txBox="1"/>
            <p:nvPr/>
          </p:nvSpPr>
          <p:spPr>
            <a:xfrm>
              <a:off x="7543800" y="2362200"/>
              <a:ext cx="369012" cy="369332"/>
            </a:xfrm>
            <a:prstGeom prst="rect">
              <a:avLst/>
            </a:prstGeom>
            <a:noFill/>
          </p:spPr>
          <p:txBody>
            <a:bodyPr wrap="none" rtlCol="0">
              <a:spAutoFit/>
            </a:bodyPr>
            <a:lstStyle/>
            <a:p>
              <a:r>
                <a:rPr lang="en-US" dirty="0"/>
                <a:t>F</a:t>
              </a:r>
              <a:r>
                <a:rPr lang="en-US" baseline="-25000" dirty="0"/>
                <a:t>1</a:t>
              </a:r>
            </a:p>
          </p:txBody>
        </p:sp>
      </p:grpSp>
      <p:grpSp>
        <p:nvGrpSpPr>
          <p:cNvPr id="41" name="Group 40"/>
          <p:cNvGrpSpPr/>
          <p:nvPr/>
        </p:nvGrpSpPr>
        <p:grpSpPr>
          <a:xfrm>
            <a:off x="228600" y="4267200"/>
            <a:ext cx="5105400" cy="1524000"/>
            <a:chOff x="4267200" y="4572000"/>
            <a:chExt cx="5105400" cy="1524000"/>
          </a:xfrm>
        </p:grpSpPr>
        <p:sp>
          <p:nvSpPr>
            <p:cNvPr id="42" name="TextBox 41"/>
            <p:cNvSpPr txBox="1"/>
            <p:nvPr/>
          </p:nvSpPr>
          <p:spPr>
            <a:xfrm>
              <a:off x="5257800" y="4572000"/>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43" name="Rectangle 42"/>
            <p:cNvSpPr/>
            <p:nvPr/>
          </p:nvSpPr>
          <p:spPr>
            <a:xfrm>
              <a:off x="4267200" y="4953000"/>
              <a:ext cx="1905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6934200" y="4953000"/>
              <a:ext cx="2438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11"/>
            <p:cNvGraphicFramePr>
              <a:graphicFrameLocks noChangeAspect="1"/>
            </p:cNvGraphicFramePr>
            <p:nvPr/>
          </p:nvGraphicFramePr>
          <p:xfrm>
            <a:off x="4451350" y="5507038"/>
            <a:ext cx="1501775" cy="358775"/>
          </p:xfrm>
          <a:graphic>
            <a:graphicData uri="http://schemas.openxmlformats.org/presentationml/2006/ole">
              <mc:AlternateContent xmlns:mc="http://schemas.openxmlformats.org/markup-compatibility/2006">
                <mc:Choice xmlns:v="urn:schemas-microsoft-com:vml" Requires="v">
                  <p:oleObj spid="_x0000_s347215" name="Equation" r:id="rId3" imgW="939600" imgH="215640" progId="Equation.3">
                    <p:embed/>
                  </p:oleObj>
                </mc:Choice>
                <mc:Fallback>
                  <p:oleObj name="Equation" r:id="rId3" imgW="93960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5507038"/>
                          <a:ext cx="1501775"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4495800" y="4953000"/>
              <a:ext cx="1236877" cy="369332"/>
            </a:xfrm>
            <a:prstGeom prst="rect">
              <a:avLst/>
            </a:prstGeom>
            <a:noFill/>
          </p:spPr>
          <p:txBody>
            <a:bodyPr wrap="none" rtlCol="0">
              <a:spAutoFit/>
            </a:bodyPr>
            <a:lstStyle/>
            <a:p>
              <a:r>
                <a:rPr lang="en-US" b="1" dirty="0">
                  <a:solidFill>
                    <a:srgbClr val="FFFF00"/>
                  </a:solidFill>
                </a:rPr>
                <a:t>x-Direction</a:t>
              </a:r>
            </a:p>
          </p:txBody>
        </p:sp>
        <p:sp>
          <p:nvSpPr>
            <p:cNvPr id="48" name="TextBox 47"/>
            <p:cNvSpPr txBox="1"/>
            <p:nvPr/>
          </p:nvSpPr>
          <p:spPr>
            <a:xfrm>
              <a:off x="7543800" y="4953000"/>
              <a:ext cx="1251305" cy="369332"/>
            </a:xfrm>
            <a:prstGeom prst="rect">
              <a:avLst/>
            </a:prstGeom>
            <a:noFill/>
          </p:spPr>
          <p:txBody>
            <a:bodyPr wrap="none" rtlCol="0">
              <a:spAutoFit/>
            </a:bodyPr>
            <a:lstStyle/>
            <a:p>
              <a:r>
                <a:rPr lang="en-US" b="1" dirty="0">
                  <a:solidFill>
                    <a:srgbClr val="FFFF00"/>
                  </a:solidFill>
                </a:rPr>
                <a:t>Y-Direction</a:t>
              </a:r>
            </a:p>
          </p:txBody>
        </p:sp>
        <p:graphicFrame>
          <p:nvGraphicFramePr>
            <p:cNvPr id="44" name="Object 10"/>
            <p:cNvGraphicFramePr>
              <a:graphicFrameLocks noChangeAspect="1"/>
            </p:cNvGraphicFramePr>
            <p:nvPr/>
          </p:nvGraphicFramePr>
          <p:xfrm>
            <a:off x="7010400" y="5334000"/>
            <a:ext cx="2297112" cy="381000"/>
          </p:xfrm>
          <a:graphic>
            <a:graphicData uri="http://schemas.openxmlformats.org/presentationml/2006/ole">
              <mc:AlternateContent xmlns:mc="http://schemas.openxmlformats.org/markup-compatibility/2006">
                <mc:Choice xmlns:v="urn:schemas-microsoft-com:vml" Requires="v">
                  <p:oleObj spid="_x0000_s347216" name="Equation" r:id="rId5" imgW="1434960" imgH="228600" progId="Equation.3">
                    <p:embed/>
                  </p:oleObj>
                </mc:Choice>
                <mc:Fallback>
                  <p:oleObj name="Equation" r:id="rId5" imgW="14349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5334000"/>
                          <a:ext cx="22971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 name="TextBox 48"/>
          <p:cNvSpPr txBox="1"/>
          <p:nvPr/>
        </p:nvSpPr>
        <p:spPr>
          <a:xfrm>
            <a:off x="762000" y="228600"/>
            <a:ext cx="3104440" cy="369332"/>
          </a:xfrm>
          <a:prstGeom prst="rect">
            <a:avLst/>
          </a:prstGeom>
          <a:noFill/>
        </p:spPr>
        <p:txBody>
          <a:bodyPr wrap="none" rtlCol="0">
            <a:spAutoFit/>
          </a:bodyPr>
          <a:lstStyle/>
          <a:p>
            <a:r>
              <a:rPr lang="en-US" b="1" dirty="0"/>
              <a:t>Example 2: Frictionless surface</a:t>
            </a:r>
          </a:p>
        </p:txBody>
      </p:sp>
      <p:grpSp>
        <p:nvGrpSpPr>
          <p:cNvPr id="57" name="Group 56"/>
          <p:cNvGrpSpPr/>
          <p:nvPr/>
        </p:nvGrpSpPr>
        <p:grpSpPr>
          <a:xfrm>
            <a:off x="228600" y="990600"/>
            <a:ext cx="4215367" cy="3276600"/>
            <a:chOff x="228600" y="990600"/>
            <a:chExt cx="4215367" cy="3276600"/>
          </a:xfrm>
        </p:grpSpPr>
        <p:grpSp>
          <p:nvGrpSpPr>
            <p:cNvPr id="54" name="Group 53"/>
            <p:cNvGrpSpPr/>
            <p:nvPr/>
          </p:nvGrpSpPr>
          <p:grpSpPr>
            <a:xfrm>
              <a:off x="228600" y="990600"/>
              <a:ext cx="4215367" cy="3276600"/>
              <a:chOff x="228600" y="990600"/>
              <a:chExt cx="4215367" cy="3276600"/>
            </a:xfrm>
          </p:grpSpPr>
          <p:grpSp>
            <p:nvGrpSpPr>
              <p:cNvPr id="20" name="Group 19"/>
              <p:cNvGrpSpPr/>
              <p:nvPr/>
            </p:nvGrpSpPr>
            <p:grpSpPr>
              <a:xfrm>
                <a:off x="228600" y="990600"/>
                <a:ext cx="4215367" cy="3276600"/>
                <a:chOff x="990600" y="2286000"/>
                <a:chExt cx="4215367" cy="3276600"/>
              </a:xfrm>
            </p:grpSpPr>
            <p:sp>
              <p:nvSpPr>
                <p:cNvPr id="13" name="TextBox 12"/>
                <p:cNvSpPr txBox="1"/>
                <p:nvPr/>
              </p:nvSpPr>
              <p:spPr>
                <a:xfrm>
                  <a:off x="3429000" y="2286000"/>
                  <a:ext cx="369012" cy="369332"/>
                </a:xfrm>
                <a:prstGeom prst="rect">
                  <a:avLst/>
                </a:prstGeom>
                <a:noFill/>
              </p:spPr>
              <p:txBody>
                <a:bodyPr wrap="none" rtlCol="0">
                  <a:spAutoFit/>
                </a:bodyPr>
                <a:lstStyle/>
                <a:p>
                  <a:r>
                    <a:rPr lang="en-US" dirty="0"/>
                    <a:t>F</a:t>
                  </a:r>
                  <a:r>
                    <a:rPr lang="en-US" baseline="-25000" dirty="0"/>
                    <a:t>1</a:t>
                  </a:r>
                </a:p>
              </p:txBody>
            </p:sp>
            <p:pic>
              <p:nvPicPr>
                <p:cNvPr id="347138" name="Picture 2" descr="http://www.furniturenation.co.uk/solid-oak-furniture-range/solid-oak-furniture-images/malvern-extending-table.JPG"/>
                <p:cNvPicPr>
                  <a:picLocks noChangeAspect="1" noChangeArrowheads="1"/>
                </p:cNvPicPr>
                <p:nvPr/>
              </p:nvPicPr>
              <p:blipFill>
                <a:blip r:embed="rId7" cstate="print"/>
                <a:srcRect/>
                <a:stretch>
                  <a:fillRect/>
                </a:stretch>
              </p:blipFill>
              <p:spPr bwMode="auto">
                <a:xfrm>
                  <a:off x="990600" y="3276600"/>
                  <a:ext cx="4215367" cy="2286000"/>
                </a:xfrm>
                <a:prstGeom prst="rect">
                  <a:avLst/>
                </a:prstGeom>
                <a:noFill/>
              </p:spPr>
            </p:pic>
            <p:sp>
              <p:nvSpPr>
                <p:cNvPr id="17" name="Cube 16"/>
                <p:cNvSpPr/>
                <p:nvPr/>
              </p:nvSpPr>
              <p:spPr>
                <a:xfrm>
                  <a:off x="2286000" y="3048000"/>
                  <a:ext cx="990600" cy="609600"/>
                </a:xfrm>
                <a:prstGeom prst="cube">
                  <a:avLst/>
                </a:prstGeom>
                <a:solidFill>
                  <a:srgbClr val="FF0000"/>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124200" y="2438400"/>
                  <a:ext cx="1143000" cy="762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048000" y="1371600"/>
                <a:ext cx="460498" cy="838200"/>
                <a:chOff x="3048000" y="1371600"/>
                <a:chExt cx="460498" cy="838200"/>
              </a:xfrm>
            </p:grpSpPr>
            <p:sp>
              <p:nvSpPr>
                <p:cNvPr id="51" name="Arc 50"/>
                <p:cNvSpPr/>
                <p:nvPr/>
              </p:nvSpPr>
              <p:spPr>
                <a:xfrm>
                  <a:off x="3048000" y="1447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3200400" y="1371600"/>
                  <a:ext cx="308098" cy="369332"/>
                </a:xfrm>
                <a:prstGeom prst="rect">
                  <a:avLst/>
                </a:prstGeom>
              </p:spPr>
              <p:txBody>
                <a:bodyPr wrap="none">
                  <a:spAutoFit/>
                </a:bodyPr>
                <a:lstStyle/>
                <a:p>
                  <a:r>
                    <a:rPr lang="el-GR" dirty="0"/>
                    <a:t>θ</a:t>
                  </a:r>
                  <a:endParaRPr lang="en-US" dirty="0"/>
                </a:p>
              </p:txBody>
            </p:sp>
          </p:grpSp>
          <p:cxnSp>
            <p:nvCxnSpPr>
              <p:cNvPr id="53" name="Straight Connector 52"/>
              <p:cNvCxnSpPr/>
              <p:nvPr/>
            </p:nvCxnSpPr>
            <p:spPr>
              <a:xfrm>
                <a:off x="2362200" y="1905000"/>
                <a:ext cx="1143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524000" y="2390001"/>
              <a:ext cx="1558183" cy="276999"/>
            </a:xfrm>
            <a:prstGeom prst="rect">
              <a:avLst/>
            </a:prstGeom>
            <a:noFill/>
          </p:spPr>
          <p:txBody>
            <a:bodyPr wrap="none" rtlCol="0">
              <a:spAutoFit/>
            </a:bodyPr>
            <a:lstStyle/>
            <a:p>
              <a:r>
                <a:rPr lang="en-US" sz="1200" dirty="0"/>
                <a:t>Ideal frictionless table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86200" y="914400"/>
            <a:ext cx="4953000" cy="923330"/>
          </a:xfrm>
          <a:prstGeom prst="rect">
            <a:avLst/>
          </a:prstGeom>
          <a:noFill/>
        </p:spPr>
        <p:txBody>
          <a:bodyPr wrap="square" rtlCol="0">
            <a:spAutoFit/>
          </a:bodyPr>
          <a:lstStyle/>
          <a:p>
            <a:r>
              <a:rPr lang="en-US" dirty="0"/>
              <a:t>b) Force F</a:t>
            </a:r>
            <a:r>
              <a:rPr lang="en-US" baseline="-25000" dirty="0"/>
              <a:t>1</a:t>
            </a:r>
            <a:r>
              <a:rPr lang="en-US" dirty="0"/>
              <a:t> and F</a:t>
            </a:r>
            <a:r>
              <a:rPr lang="en-US" baseline="-25000" dirty="0"/>
              <a:t>2 </a:t>
            </a:r>
            <a:r>
              <a:rPr lang="en-US" dirty="0"/>
              <a:t>act on a block at an angle </a:t>
            </a:r>
            <a:r>
              <a:rPr lang="el-GR" dirty="0">
                <a:latin typeface="Calibri"/>
              </a:rPr>
              <a:t>θ</a:t>
            </a:r>
            <a:r>
              <a:rPr lang="en-US" dirty="0">
                <a:latin typeface="Calibri"/>
              </a:rPr>
              <a:t> and </a:t>
            </a:r>
            <a:r>
              <a:rPr lang="el-GR" dirty="0">
                <a:latin typeface="Calibri"/>
              </a:rPr>
              <a:t>φ</a:t>
            </a:r>
            <a:r>
              <a:rPr lang="en-US" dirty="0">
                <a:latin typeface="Calibri"/>
              </a:rPr>
              <a:t> respectively to slide it on a frictionless table with an acceleration “</a:t>
            </a:r>
            <a:r>
              <a:rPr lang="en-US" i="1" dirty="0">
                <a:latin typeface="Calibri"/>
              </a:rPr>
              <a:t>a</a:t>
            </a:r>
            <a:r>
              <a:rPr lang="en-US" dirty="0">
                <a:latin typeface="Calibri"/>
              </a:rPr>
              <a:t>” as shown in figure.</a:t>
            </a:r>
            <a:r>
              <a:rPr lang="en-US" dirty="0"/>
              <a:t> </a:t>
            </a:r>
          </a:p>
        </p:txBody>
      </p:sp>
      <p:grpSp>
        <p:nvGrpSpPr>
          <p:cNvPr id="9" name="Group 40"/>
          <p:cNvGrpSpPr/>
          <p:nvPr/>
        </p:nvGrpSpPr>
        <p:grpSpPr>
          <a:xfrm>
            <a:off x="76200" y="4267200"/>
            <a:ext cx="6096000" cy="1524000"/>
            <a:chOff x="4114800" y="4572000"/>
            <a:chExt cx="6096000" cy="1524000"/>
          </a:xfrm>
        </p:grpSpPr>
        <p:sp>
          <p:nvSpPr>
            <p:cNvPr id="42" name="TextBox 41"/>
            <p:cNvSpPr txBox="1"/>
            <p:nvPr/>
          </p:nvSpPr>
          <p:spPr>
            <a:xfrm>
              <a:off x="5257800" y="4572000"/>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43" name="Rectangle 42"/>
            <p:cNvSpPr/>
            <p:nvPr/>
          </p:nvSpPr>
          <p:spPr>
            <a:xfrm>
              <a:off x="4114800" y="4953000"/>
              <a:ext cx="2895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7086600" y="5029200"/>
              <a:ext cx="3124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11"/>
            <p:cNvGraphicFramePr>
              <a:graphicFrameLocks noChangeAspect="1"/>
            </p:cNvGraphicFramePr>
            <p:nvPr/>
          </p:nvGraphicFramePr>
          <p:xfrm>
            <a:off x="4260849" y="5410200"/>
            <a:ext cx="2597151" cy="284162"/>
          </p:xfrm>
          <a:graphic>
            <a:graphicData uri="http://schemas.openxmlformats.org/presentationml/2006/ole">
              <mc:AlternateContent xmlns:mc="http://schemas.openxmlformats.org/markup-compatibility/2006">
                <mc:Choice xmlns:v="urn:schemas-microsoft-com:vml" Requires="v">
                  <p:oleObj spid="_x0000_s371790" name="Equation" r:id="rId3" imgW="1625400" imgH="215640" progId="Equation.3">
                    <p:embed/>
                  </p:oleObj>
                </mc:Choice>
                <mc:Fallback>
                  <p:oleObj name="Equation" r:id="rId3" imgW="162540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49" y="5410200"/>
                          <a:ext cx="2597151"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4495800" y="4953000"/>
              <a:ext cx="1236877" cy="369332"/>
            </a:xfrm>
            <a:prstGeom prst="rect">
              <a:avLst/>
            </a:prstGeom>
            <a:noFill/>
          </p:spPr>
          <p:txBody>
            <a:bodyPr wrap="none" rtlCol="0">
              <a:spAutoFit/>
            </a:bodyPr>
            <a:lstStyle/>
            <a:p>
              <a:r>
                <a:rPr lang="en-US" b="1" dirty="0">
                  <a:solidFill>
                    <a:srgbClr val="FFFF00"/>
                  </a:solidFill>
                </a:rPr>
                <a:t>x-Direction</a:t>
              </a:r>
            </a:p>
          </p:txBody>
        </p:sp>
        <p:sp>
          <p:nvSpPr>
            <p:cNvPr id="48" name="TextBox 47"/>
            <p:cNvSpPr txBox="1"/>
            <p:nvPr/>
          </p:nvSpPr>
          <p:spPr>
            <a:xfrm>
              <a:off x="7543800" y="4953000"/>
              <a:ext cx="1251305" cy="369332"/>
            </a:xfrm>
            <a:prstGeom prst="rect">
              <a:avLst/>
            </a:prstGeom>
            <a:noFill/>
          </p:spPr>
          <p:txBody>
            <a:bodyPr wrap="none" rtlCol="0">
              <a:spAutoFit/>
            </a:bodyPr>
            <a:lstStyle/>
            <a:p>
              <a:r>
                <a:rPr lang="en-US" b="1" dirty="0">
                  <a:solidFill>
                    <a:srgbClr val="FFFF00"/>
                  </a:solidFill>
                </a:rPr>
                <a:t>Y-Direction</a:t>
              </a:r>
            </a:p>
          </p:txBody>
        </p:sp>
        <p:graphicFrame>
          <p:nvGraphicFramePr>
            <p:cNvPr id="44" name="Object 10"/>
            <p:cNvGraphicFramePr>
              <a:graphicFrameLocks noChangeAspect="1"/>
            </p:cNvGraphicFramePr>
            <p:nvPr/>
          </p:nvGraphicFramePr>
          <p:xfrm>
            <a:off x="7167563" y="5334000"/>
            <a:ext cx="2967037" cy="304800"/>
          </p:xfrm>
          <a:graphic>
            <a:graphicData uri="http://schemas.openxmlformats.org/presentationml/2006/ole">
              <mc:AlternateContent xmlns:mc="http://schemas.openxmlformats.org/markup-compatibility/2006">
                <mc:Choice xmlns:v="urn:schemas-microsoft-com:vml" Requires="v">
                  <p:oleObj spid="_x0000_s371791" name="Equation" r:id="rId5" imgW="2095200" imgH="228600" progId="Equation.3">
                    <p:embed/>
                  </p:oleObj>
                </mc:Choice>
                <mc:Fallback>
                  <p:oleObj name="Equation" r:id="rId5" imgW="209520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5334000"/>
                          <a:ext cx="296703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 name="TextBox 48"/>
          <p:cNvSpPr txBox="1"/>
          <p:nvPr/>
        </p:nvSpPr>
        <p:spPr>
          <a:xfrm>
            <a:off x="762000" y="228600"/>
            <a:ext cx="3157339" cy="369332"/>
          </a:xfrm>
          <a:prstGeom prst="rect">
            <a:avLst/>
          </a:prstGeom>
          <a:noFill/>
        </p:spPr>
        <p:txBody>
          <a:bodyPr wrap="none" rtlCol="0">
            <a:spAutoFit/>
          </a:bodyPr>
          <a:lstStyle/>
          <a:p>
            <a:r>
              <a:rPr lang="en-US" b="1" dirty="0"/>
              <a:t>Example 3 : Frictionless surface</a:t>
            </a:r>
          </a:p>
        </p:txBody>
      </p:sp>
      <p:cxnSp>
        <p:nvCxnSpPr>
          <p:cNvPr id="37" name="Straight Arrow Connector 36"/>
          <p:cNvCxnSpPr/>
          <p:nvPr/>
        </p:nvCxnSpPr>
        <p:spPr>
          <a:xfrm>
            <a:off x="914400" y="1066800"/>
            <a:ext cx="609600" cy="9144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43000" y="1143000"/>
            <a:ext cx="369012" cy="369332"/>
          </a:xfrm>
          <a:prstGeom prst="rect">
            <a:avLst/>
          </a:prstGeom>
          <a:noFill/>
        </p:spPr>
        <p:txBody>
          <a:bodyPr wrap="none" rtlCol="0">
            <a:spAutoFit/>
          </a:bodyPr>
          <a:lstStyle/>
          <a:p>
            <a:r>
              <a:rPr lang="en-US" dirty="0"/>
              <a:t>F</a:t>
            </a:r>
            <a:r>
              <a:rPr lang="en-US" baseline="-25000" dirty="0"/>
              <a:t>2</a:t>
            </a:r>
          </a:p>
        </p:txBody>
      </p:sp>
      <p:grpSp>
        <p:nvGrpSpPr>
          <p:cNvPr id="65" name="Group 64"/>
          <p:cNvGrpSpPr/>
          <p:nvPr/>
        </p:nvGrpSpPr>
        <p:grpSpPr>
          <a:xfrm>
            <a:off x="3048000" y="1371600"/>
            <a:ext cx="460498" cy="838200"/>
            <a:chOff x="3048000" y="1371600"/>
            <a:chExt cx="460498" cy="838200"/>
          </a:xfrm>
        </p:grpSpPr>
        <p:sp>
          <p:nvSpPr>
            <p:cNvPr id="56" name="Arc 55"/>
            <p:cNvSpPr/>
            <p:nvPr/>
          </p:nvSpPr>
          <p:spPr>
            <a:xfrm>
              <a:off x="3048000" y="1447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56"/>
            <p:cNvSpPr/>
            <p:nvPr/>
          </p:nvSpPr>
          <p:spPr>
            <a:xfrm>
              <a:off x="3200400" y="1371600"/>
              <a:ext cx="308098" cy="369332"/>
            </a:xfrm>
            <a:prstGeom prst="rect">
              <a:avLst/>
            </a:prstGeom>
          </p:spPr>
          <p:txBody>
            <a:bodyPr wrap="none">
              <a:spAutoFit/>
            </a:bodyPr>
            <a:lstStyle/>
            <a:p>
              <a:r>
                <a:rPr lang="el-GR" dirty="0"/>
                <a:t>θ</a:t>
              </a:r>
              <a:endParaRPr lang="en-US" dirty="0"/>
            </a:p>
          </p:txBody>
        </p:sp>
      </p:grpSp>
      <p:sp>
        <p:nvSpPr>
          <p:cNvPr id="59" name="Arc 58"/>
          <p:cNvSpPr/>
          <p:nvPr/>
        </p:nvSpPr>
        <p:spPr>
          <a:xfrm rot="13769504">
            <a:off x="1067567" y="1438593"/>
            <a:ext cx="457200" cy="609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Rectangle 59"/>
          <p:cNvSpPr/>
          <p:nvPr/>
        </p:nvSpPr>
        <p:spPr>
          <a:xfrm>
            <a:off x="685800" y="1447800"/>
            <a:ext cx="335348" cy="369332"/>
          </a:xfrm>
          <a:prstGeom prst="rect">
            <a:avLst/>
          </a:prstGeom>
        </p:spPr>
        <p:txBody>
          <a:bodyPr wrap="none">
            <a:spAutoFit/>
          </a:bodyPr>
          <a:lstStyle/>
          <a:p>
            <a:r>
              <a:rPr lang="el-GR" dirty="0"/>
              <a:t>φ</a:t>
            </a:r>
            <a:endParaRPr lang="en-US" dirty="0"/>
          </a:p>
        </p:txBody>
      </p:sp>
      <p:grpSp>
        <p:nvGrpSpPr>
          <p:cNvPr id="64" name="Group 63"/>
          <p:cNvGrpSpPr/>
          <p:nvPr/>
        </p:nvGrpSpPr>
        <p:grpSpPr>
          <a:xfrm>
            <a:off x="5257800" y="1764268"/>
            <a:ext cx="3810000" cy="3798332"/>
            <a:chOff x="5257800" y="1764268"/>
            <a:chExt cx="3810000" cy="3798332"/>
          </a:xfrm>
        </p:grpSpPr>
        <p:grpSp>
          <p:nvGrpSpPr>
            <p:cNvPr id="3" name="Group 20"/>
            <p:cNvGrpSpPr/>
            <p:nvPr/>
          </p:nvGrpSpPr>
          <p:grpSpPr>
            <a:xfrm>
              <a:off x="5257800" y="1764268"/>
              <a:ext cx="3810000" cy="3798332"/>
              <a:chOff x="5257800" y="838200"/>
              <a:chExt cx="3810000" cy="3798332"/>
            </a:xfrm>
          </p:grpSpPr>
          <p:grpSp>
            <p:nvGrpSpPr>
              <p:cNvPr id="4" name="Group 18"/>
              <p:cNvGrpSpPr/>
              <p:nvPr/>
            </p:nvGrpSpPr>
            <p:grpSpPr>
              <a:xfrm>
                <a:off x="5257800" y="838200"/>
                <a:ext cx="3810000" cy="3352800"/>
                <a:chOff x="4343400" y="609600"/>
                <a:chExt cx="4419600" cy="4419600"/>
              </a:xfrm>
            </p:grpSpPr>
            <p:cxnSp>
              <p:nvCxnSpPr>
                <p:cNvPr id="35" name="Straight Connector 34"/>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248400" y="4267200"/>
                <a:ext cx="1962653" cy="369332"/>
              </a:xfrm>
              <a:prstGeom prst="rect">
                <a:avLst/>
              </a:prstGeom>
              <a:noFill/>
            </p:spPr>
            <p:txBody>
              <a:bodyPr wrap="none" rtlCol="0">
                <a:spAutoFit/>
              </a:bodyPr>
              <a:lstStyle/>
              <a:p>
                <a:r>
                  <a:rPr lang="en-US" dirty="0"/>
                  <a:t>Free Body Diagram</a:t>
                </a:r>
              </a:p>
            </p:txBody>
          </p:sp>
          <p:grpSp>
            <p:nvGrpSpPr>
              <p:cNvPr id="5" name="Group 54"/>
              <p:cNvGrpSpPr/>
              <p:nvPr/>
            </p:nvGrpSpPr>
            <p:grpSpPr>
              <a:xfrm>
                <a:off x="6553200" y="1002268"/>
                <a:ext cx="1683331" cy="2916260"/>
                <a:chOff x="6553200" y="1002268"/>
                <a:chExt cx="1683331" cy="2916260"/>
              </a:xfrm>
            </p:grpSpPr>
            <p:grpSp>
              <p:nvGrpSpPr>
                <p:cNvPr id="6" name="Group 7"/>
                <p:cNvGrpSpPr/>
                <p:nvPr/>
              </p:nvGrpSpPr>
              <p:grpSpPr>
                <a:xfrm>
                  <a:off x="6553200" y="2399268"/>
                  <a:ext cx="533400" cy="1519260"/>
                  <a:chOff x="4724400" y="1854200"/>
                  <a:chExt cx="533400" cy="1519260"/>
                </a:xfrm>
              </p:grpSpPr>
              <p:cxnSp>
                <p:nvCxnSpPr>
                  <p:cNvPr id="32" name="Straight Connector 31"/>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4400" y="2883932"/>
                    <a:ext cx="478016" cy="369332"/>
                  </a:xfrm>
                  <a:prstGeom prst="rect">
                    <a:avLst/>
                  </a:prstGeom>
                </p:spPr>
                <p:txBody>
                  <a:bodyPr wrap="none">
                    <a:spAutoFit/>
                  </a:bodyPr>
                  <a:lstStyle/>
                  <a:p>
                    <a:r>
                      <a:rPr lang="en-US" dirty="0"/>
                      <a:t>mg</a:t>
                    </a:r>
                  </a:p>
                </p:txBody>
              </p:sp>
              <p:sp>
                <p:nvSpPr>
                  <p:cNvPr id="34" name="Oval 33"/>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629400" y="1002268"/>
                  <a:ext cx="389850" cy="1379560"/>
                  <a:chOff x="7586484" y="457200"/>
                  <a:chExt cx="389850" cy="1379560"/>
                </a:xfrm>
              </p:grpSpPr>
              <p:cxnSp>
                <p:nvCxnSpPr>
                  <p:cNvPr id="30" name="Straight Connector 29"/>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86484" y="586264"/>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 name="Group 49"/>
                <p:cNvGrpSpPr/>
                <p:nvPr/>
              </p:nvGrpSpPr>
              <p:grpSpPr>
                <a:xfrm>
                  <a:off x="7073900" y="1359932"/>
                  <a:ext cx="1162631" cy="1167368"/>
                  <a:chOff x="4508500" y="2173764"/>
                  <a:chExt cx="1162631" cy="1167368"/>
                </a:xfrm>
              </p:grpSpPr>
              <p:cxnSp>
                <p:nvCxnSpPr>
                  <p:cNvPr id="28" name="Straight Arrow Connector 27"/>
                  <p:cNvCxnSpPr/>
                  <p:nvPr/>
                </p:nvCxnSpPr>
                <p:spPr>
                  <a:xfrm flipV="1">
                    <a:off x="4508500" y="2173764"/>
                    <a:ext cx="1079500" cy="11028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6400" y="2971800"/>
                    <a:ext cx="184731" cy="369332"/>
                  </a:xfrm>
                  <a:prstGeom prst="rect">
                    <a:avLst/>
                  </a:prstGeom>
                  <a:noFill/>
                </p:spPr>
                <p:txBody>
                  <a:bodyPr wrap="none" rtlCol="0">
                    <a:spAutoFit/>
                  </a:bodyPr>
                  <a:lstStyle/>
                  <a:p>
                    <a:endParaRPr lang="en-US" dirty="0"/>
                  </a:p>
                </p:txBody>
              </p:sp>
            </p:grpSp>
          </p:grpSp>
        </p:grpSp>
        <p:sp>
          <p:nvSpPr>
            <p:cNvPr id="38" name="Arc 37"/>
            <p:cNvSpPr/>
            <p:nvPr/>
          </p:nvSpPr>
          <p:spPr>
            <a:xfrm>
              <a:off x="7467600" y="2971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96200" y="2819400"/>
              <a:ext cx="308098" cy="369332"/>
            </a:xfrm>
            <a:prstGeom prst="rect">
              <a:avLst/>
            </a:prstGeom>
          </p:spPr>
          <p:txBody>
            <a:bodyPr wrap="none">
              <a:spAutoFit/>
            </a:bodyPr>
            <a:lstStyle/>
            <a:p>
              <a:r>
                <a:rPr lang="el-GR" dirty="0"/>
                <a:t>θ</a:t>
              </a:r>
              <a:endParaRPr lang="en-US" dirty="0"/>
            </a:p>
          </p:txBody>
        </p:sp>
        <p:sp>
          <p:nvSpPr>
            <p:cNvPr id="40" name="TextBox 39"/>
            <p:cNvSpPr txBox="1"/>
            <p:nvPr/>
          </p:nvSpPr>
          <p:spPr>
            <a:xfrm>
              <a:off x="7543800" y="2362200"/>
              <a:ext cx="369012" cy="369332"/>
            </a:xfrm>
            <a:prstGeom prst="rect">
              <a:avLst/>
            </a:prstGeom>
            <a:noFill/>
          </p:spPr>
          <p:txBody>
            <a:bodyPr wrap="none" rtlCol="0">
              <a:spAutoFit/>
            </a:bodyPr>
            <a:lstStyle/>
            <a:p>
              <a:r>
                <a:rPr lang="en-US" dirty="0"/>
                <a:t>F</a:t>
              </a:r>
              <a:r>
                <a:rPr lang="en-US" baseline="-25000" dirty="0"/>
                <a:t>1</a:t>
              </a:r>
            </a:p>
          </p:txBody>
        </p:sp>
        <p:cxnSp>
          <p:nvCxnSpPr>
            <p:cNvPr id="51" name="Straight Arrow Connector 50"/>
            <p:cNvCxnSpPr>
              <a:stCxn id="34" idx="5"/>
            </p:cNvCxnSpPr>
            <p:nvPr/>
          </p:nvCxnSpPr>
          <p:spPr>
            <a:xfrm>
              <a:off x="7064282" y="3455418"/>
              <a:ext cx="631918" cy="81178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15200" y="4038600"/>
              <a:ext cx="369012" cy="369332"/>
            </a:xfrm>
            <a:prstGeom prst="rect">
              <a:avLst/>
            </a:prstGeom>
            <a:noFill/>
          </p:spPr>
          <p:txBody>
            <a:bodyPr wrap="none" rtlCol="0">
              <a:spAutoFit/>
            </a:bodyPr>
            <a:lstStyle/>
            <a:p>
              <a:r>
                <a:rPr lang="en-US" dirty="0"/>
                <a:t>F</a:t>
              </a:r>
              <a:r>
                <a:rPr lang="en-US" baseline="-25000" dirty="0"/>
                <a:t>2</a:t>
              </a:r>
            </a:p>
          </p:txBody>
        </p:sp>
        <p:sp>
          <p:nvSpPr>
            <p:cNvPr id="62" name="Arc 61"/>
            <p:cNvSpPr/>
            <p:nvPr/>
          </p:nvSpPr>
          <p:spPr>
            <a:xfrm>
              <a:off x="7239000" y="34290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7391400" y="3429000"/>
              <a:ext cx="381000" cy="369332"/>
            </a:xfrm>
            <a:prstGeom prst="rect">
              <a:avLst/>
            </a:prstGeom>
          </p:spPr>
          <p:txBody>
            <a:bodyPr wrap="square">
              <a:spAutoFit/>
            </a:bodyPr>
            <a:lstStyle/>
            <a:p>
              <a:r>
                <a:rPr lang="el-GR" dirty="0"/>
                <a:t>φ</a:t>
              </a:r>
              <a:endParaRPr lang="en-US" dirty="0"/>
            </a:p>
          </p:txBody>
        </p:sp>
      </p:grpSp>
      <p:grpSp>
        <p:nvGrpSpPr>
          <p:cNvPr id="67" name="Group 66"/>
          <p:cNvGrpSpPr/>
          <p:nvPr/>
        </p:nvGrpSpPr>
        <p:grpSpPr>
          <a:xfrm>
            <a:off x="228600" y="990600"/>
            <a:ext cx="4215367" cy="3276600"/>
            <a:chOff x="228600" y="990600"/>
            <a:chExt cx="4215367" cy="3276600"/>
          </a:xfrm>
        </p:grpSpPr>
        <p:grpSp>
          <p:nvGrpSpPr>
            <p:cNvPr id="2" name="Group 19"/>
            <p:cNvGrpSpPr/>
            <p:nvPr/>
          </p:nvGrpSpPr>
          <p:grpSpPr>
            <a:xfrm>
              <a:off x="228600" y="990600"/>
              <a:ext cx="4215367" cy="3276600"/>
              <a:chOff x="990600" y="2286000"/>
              <a:chExt cx="4215367" cy="3276600"/>
            </a:xfrm>
          </p:grpSpPr>
          <p:sp>
            <p:nvSpPr>
              <p:cNvPr id="13" name="TextBox 12"/>
              <p:cNvSpPr txBox="1"/>
              <p:nvPr/>
            </p:nvSpPr>
            <p:spPr>
              <a:xfrm>
                <a:off x="3429000" y="2286000"/>
                <a:ext cx="369012" cy="369332"/>
              </a:xfrm>
              <a:prstGeom prst="rect">
                <a:avLst/>
              </a:prstGeom>
              <a:noFill/>
            </p:spPr>
            <p:txBody>
              <a:bodyPr wrap="none" rtlCol="0">
                <a:spAutoFit/>
              </a:bodyPr>
              <a:lstStyle/>
              <a:p>
                <a:r>
                  <a:rPr lang="en-US" dirty="0"/>
                  <a:t>F</a:t>
                </a:r>
                <a:r>
                  <a:rPr lang="en-US" baseline="-25000" dirty="0"/>
                  <a:t>1</a:t>
                </a:r>
              </a:p>
            </p:txBody>
          </p:sp>
          <p:pic>
            <p:nvPicPr>
              <p:cNvPr id="347138" name="Picture 2" descr="http://www.furniturenation.co.uk/solid-oak-furniture-range/solid-oak-furniture-images/malvern-extending-table.JPG"/>
              <p:cNvPicPr>
                <a:picLocks noChangeAspect="1" noChangeArrowheads="1"/>
              </p:cNvPicPr>
              <p:nvPr/>
            </p:nvPicPr>
            <p:blipFill>
              <a:blip r:embed="rId7" cstate="print"/>
              <a:srcRect/>
              <a:stretch>
                <a:fillRect/>
              </a:stretch>
            </p:blipFill>
            <p:spPr bwMode="auto">
              <a:xfrm>
                <a:off x="990600" y="3276600"/>
                <a:ext cx="4215367" cy="2286000"/>
              </a:xfrm>
              <a:prstGeom prst="rect">
                <a:avLst/>
              </a:prstGeom>
              <a:noFill/>
            </p:spPr>
          </p:pic>
          <p:sp>
            <p:nvSpPr>
              <p:cNvPr id="17" name="Cube 16"/>
              <p:cNvSpPr/>
              <p:nvPr/>
            </p:nvSpPr>
            <p:spPr>
              <a:xfrm>
                <a:off x="2286000" y="3048000"/>
                <a:ext cx="990600" cy="609600"/>
              </a:xfrm>
              <a:prstGeom prst="cube">
                <a:avLst/>
              </a:prstGeom>
              <a:solidFill>
                <a:srgbClr val="FF0000"/>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124200" y="2438400"/>
                <a:ext cx="1143000" cy="762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1524000" y="2390001"/>
              <a:ext cx="1558183" cy="276999"/>
            </a:xfrm>
            <a:prstGeom prst="rect">
              <a:avLst/>
            </a:prstGeom>
            <a:noFill/>
          </p:spPr>
          <p:txBody>
            <a:bodyPr wrap="none" rtlCol="0">
              <a:spAutoFit/>
            </a:bodyPr>
            <a:lstStyle/>
            <a:p>
              <a:r>
                <a:rPr lang="en-US" sz="1200" dirty="0"/>
                <a:t>Ideal frictionless table</a:t>
              </a:r>
            </a:p>
          </p:txBody>
        </p:sp>
      </p:grpSp>
      <p:cxnSp>
        <p:nvCxnSpPr>
          <p:cNvPr id="11" name="Straight Connector 10"/>
          <p:cNvCxnSpPr/>
          <p:nvPr/>
        </p:nvCxnSpPr>
        <p:spPr>
          <a:xfrm flipV="1">
            <a:off x="381000" y="1905000"/>
            <a:ext cx="3429000" cy="2333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95400" y="2895600"/>
            <a:ext cx="609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p:cNvCxnSpPr>
          <p:nvPr/>
        </p:nvCxnSpPr>
        <p:spPr>
          <a:xfrm flipV="1">
            <a:off x="1600200" y="1524000"/>
            <a:ext cx="0" cy="1371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403600" y="1828800"/>
            <a:ext cx="1267018" cy="1752600"/>
            <a:chOff x="3403600" y="1828800"/>
            <a:chExt cx="1267018" cy="1752600"/>
          </a:xfrm>
        </p:grpSpPr>
        <p:grpSp>
          <p:nvGrpSpPr>
            <p:cNvPr id="5" name="Group 4"/>
            <p:cNvGrpSpPr/>
            <p:nvPr/>
          </p:nvGrpSpPr>
          <p:grpSpPr>
            <a:xfrm>
              <a:off x="3429000" y="2743200"/>
              <a:ext cx="492443" cy="838200"/>
              <a:chOff x="6197600" y="5562600"/>
              <a:chExt cx="492443" cy="838200"/>
            </a:xfrm>
          </p:grpSpPr>
          <p:cxnSp>
            <p:nvCxnSpPr>
              <p:cNvPr id="6" name="Straight Arrow Connector 5"/>
              <p:cNvCxnSpPr/>
              <p:nvPr/>
            </p:nvCxnSpPr>
            <p:spPr>
              <a:xfrm rot="5400000">
                <a:off x="5829300" y="5980906"/>
                <a:ext cx="838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97600" y="5791200"/>
                <a:ext cx="492443" cy="369332"/>
              </a:xfrm>
              <a:prstGeom prst="rect">
                <a:avLst/>
              </a:prstGeom>
              <a:noFill/>
            </p:spPr>
            <p:txBody>
              <a:bodyPr wrap="none" rtlCol="0">
                <a:spAutoFit/>
              </a:bodyPr>
              <a:lstStyle/>
              <a:p>
                <a:r>
                  <a:rPr lang="en-US" b="1" i="1" dirty="0"/>
                  <a:t>mg</a:t>
                </a:r>
                <a:endParaRPr lang="en-US" b="1" i="1" baseline="-25000" dirty="0"/>
              </a:p>
            </p:txBody>
          </p:sp>
        </p:grpSp>
        <p:grpSp>
          <p:nvGrpSpPr>
            <p:cNvPr id="8" name="Group 7"/>
            <p:cNvGrpSpPr/>
            <p:nvPr/>
          </p:nvGrpSpPr>
          <p:grpSpPr>
            <a:xfrm flipV="1">
              <a:off x="3429000" y="1828800"/>
              <a:ext cx="298480" cy="838200"/>
              <a:chOff x="6197600" y="5562600"/>
              <a:chExt cx="298480" cy="838200"/>
            </a:xfrm>
          </p:grpSpPr>
          <p:cxnSp>
            <p:nvCxnSpPr>
              <p:cNvPr id="9" name="Straight Arrow Connector 8"/>
              <p:cNvCxnSpPr/>
              <p:nvPr/>
            </p:nvCxnSpPr>
            <p:spPr>
              <a:xfrm rot="5400000">
                <a:off x="5829300" y="5980906"/>
                <a:ext cx="838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V="1">
                <a:off x="6197600" y="5791200"/>
                <a:ext cx="298480" cy="369332"/>
              </a:xfrm>
              <a:prstGeom prst="rect">
                <a:avLst/>
              </a:prstGeom>
              <a:noFill/>
            </p:spPr>
            <p:txBody>
              <a:bodyPr wrap="none" rtlCol="0">
                <a:spAutoFit/>
              </a:bodyPr>
              <a:lstStyle/>
              <a:p>
                <a:r>
                  <a:rPr lang="en-US" b="1" i="1" dirty="0"/>
                  <a:t>T</a:t>
                </a:r>
              </a:p>
            </p:txBody>
          </p:sp>
        </p:grpSp>
        <p:sp>
          <p:nvSpPr>
            <p:cNvPr id="11" name="Oval 10"/>
            <p:cNvSpPr/>
            <p:nvPr/>
          </p:nvSpPr>
          <p:spPr>
            <a:xfrm>
              <a:off x="3403600" y="26289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4191000" y="2362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0" y="2514600"/>
              <a:ext cx="479618" cy="369332"/>
            </a:xfrm>
            <a:prstGeom prst="rect">
              <a:avLst/>
            </a:prstGeom>
            <a:noFill/>
          </p:spPr>
          <p:txBody>
            <a:bodyPr wrap="none" rtlCol="0">
              <a:spAutoFit/>
            </a:bodyPr>
            <a:lstStyle/>
            <a:p>
              <a:r>
                <a:rPr lang="en-US" dirty="0"/>
                <a:t>ma</a:t>
              </a:r>
            </a:p>
          </p:txBody>
        </p:sp>
      </p:grpSp>
      <p:sp>
        <p:nvSpPr>
          <p:cNvPr id="15" name="TextBox 14"/>
          <p:cNvSpPr txBox="1"/>
          <p:nvPr/>
        </p:nvSpPr>
        <p:spPr>
          <a:xfrm>
            <a:off x="762000" y="228600"/>
            <a:ext cx="2632965" cy="369332"/>
          </a:xfrm>
          <a:prstGeom prst="rect">
            <a:avLst/>
          </a:prstGeom>
          <a:noFill/>
        </p:spPr>
        <p:txBody>
          <a:bodyPr wrap="none" rtlCol="0">
            <a:spAutoFit/>
          </a:bodyPr>
          <a:lstStyle/>
          <a:p>
            <a:r>
              <a:rPr lang="en-US" b="1" dirty="0"/>
              <a:t>Example 4: Vertical forces</a:t>
            </a:r>
          </a:p>
        </p:txBody>
      </p:sp>
      <p:sp>
        <p:nvSpPr>
          <p:cNvPr id="16" name="TextBox 15"/>
          <p:cNvSpPr txBox="1"/>
          <p:nvPr/>
        </p:nvSpPr>
        <p:spPr>
          <a:xfrm>
            <a:off x="3581400" y="914400"/>
            <a:ext cx="5101467" cy="646331"/>
          </a:xfrm>
          <a:prstGeom prst="rect">
            <a:avLst/>
          </a:prstGeom>
          <a:noFill/>
        </p:spPr>
        <p:txBody>
          <a:bodyPr wrap="square" rtlCol="0">
            <a:spAutoFit/>
          </a:bodyPr>
          <a:lstStyle/>
          <a:p>
            <a:r>
              <a:rPr lang="en-US" dirty="0"/>
              <a:t>c) A body of mass “m” tied to a rope with tension “T” is lowered with an acceleration “a”</a:t>
            </a:r>
          </a:p>
        </p:txBody>
      </p:sp>
      <p:graphicFrame>
        <p:nvGraphicFramePr>
          <p:cNvPr id="17" name="Object 11"/>
          <p:cNvGraphicFramePr>
            <a:graphicFrameLocks noChangeAspect="1"/>
          </p:cNvGraphicFramePr>
          <p:nvPr/>
        </p:nvGraphicFramePr>
        <p:xfrm>
          <a:off x="5562600" y="2209800"/>
          <a:ext cx="2056947" cy="381000"/>
        </p:xfrm>
        <a:graphic>
          <a:graphicData uri="http://schemas.openxmlformats.org/presentationml/2006/ole">
            <mc:AlternateContent xmlns:mc="http://schemas.openxmlformats.org/markup-compatibility/2006">
              <mc:Choice xmlns:v="urn:schemas-microsoft-com:vml" Requires="v">
                <p:oleObj spid="_x0000_s372814" name="Equation" r:id="rId3" imgW="901440" imgH="203040" progId="Equation.3">
                  <p:embed/>
                </p:oleObj>
              </mc:Choice>
              <mc:Fallback>
                <p:oleObj name="Equation" r:id="rId3" imgW="9014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09800"/>
                        <a:ext cx="205694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048000" y="4230469"/>
            <a:ext cx="5101467" cy="646331"/>
          </a:xfrm>
          <a:prstGeom prst="rect">
            <a:avLst/>
          </a:prstGeom>
          <a:noFill/>
        </p:spPr>
        <p:txBody>
          <a:bodyPr wrap="square" rtlCol="0">
            <a:spAutoFit/>
          </a:bodyPr>
          <a:lstStyle/>
          <a:p>
            <a:r>
              <a:rPr lang="en-US" dirty="0"/>
              <a:t>d) A body of mass “m” tied to a rope with tension “T” is pulled up with an acceleration “a”</a:t>
            </a:r>
          </a:p>
        </p:txBody>
      </p:sp>
      <p:grpSp>
        <p:nvGrpSpPr>
          <p:cNvPr id="20" name="Group 19"/>
          <p:cNvGrpSpPr/>
          <p:nvPr/>
        </p:nvGrpSpPr>
        <p:grpSpPr>
          <a:xfrm>
            <a:off x="3556000" y="5029200"/>
            <a:ext cx="1267018" cy="1752600"/>
            <a:chOff x="3403600" y="1828800"/>
            <a:chExt cx="1267018" cy="1752600"/>
          </a:xfrm>
        </p:grpSpPr>
        <p:grpSp>
          <p:nvGrpSpPr>
            <p:cNvPr id="21" name="Group 4"/>
            <p:cNvGrpSpPr/>
            <p:nvPr/>
          </p:nvGrpSpPr>
          <p:grpSpPr>
            <a:xfrm>
              <a:off x="3429000" y="2743200"/>
              <a:ext cx="492443" cy="838200"/>
              <a:chOff x="6197600" y="5562600"/>
              <a:chExt cx="492443" cy="838200"/>
            </a:xfrm>
          </p:grpSpPr>
          <p:cxnSp>
            <p:nvCxnSpPr>
              <p:cNvPr id="28" name="Straight Arrow Connector 27"/>
              <p:cNvCxnSpPr/>
              <p:nvPr/>
            </p:nvCxnSpPr>
            <p:spPr>
              <a:xfrm rot="5400000">
                <a:off x="5829300" y="5980906"/>
                <a:ext cx="838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197600" y="5791200"/>
                <a:ext cx="492443" cy="369332"/>
              </a:xfrm>
              <a:prstGeom prst="rect">
                <a:avLst/>
              </a:prstGeom>
              <a:noFill/>
              <a:ln>
                <a:noFill/>
              </a:ln>
            </p:spPr>
            <p:txBody>
              <a:bodyPr wrap="none" rtlCol="0">
                <a:spAutoFit/>
              </a:bodyPr>
              <a:lstStyle/>
              <a:p>
                <a:r>
                  <a:rPr lang="en-US" b="1" i="1" dirty="0"/>
                  <a:t>mg</a:t>
                </a:r>
                <a:endParaRPr lang="en-US" b="1" i="1" baseline="-25000" dirty="0"/>
              </a:p>
            </p:txBody>
          </p:sp>
        </p:grpSp>
        <p:grpSp>
          <p:nvGrpSpPr>
            <p:cNvPr id="22" name="Group 7"/>
            <p:cNvGrpSpPr/>
            <p:nvPr/>
          </p:nvGrpSpPr>
          <p:grpSpPr>
            <a:xfrm flipV="1">
              <a:off x="3429000" y="1828800"/>
              <a:ext cx="298480" cy="838200"/>
              <a:chOff x="6197600" y="5562600"/>
              <a:chExt cx="298480" cy="838200"/>
            </a:xfrm>
          </p:grpSpPr>
          <p:cxnSp>
            <p:nvCxnSpPr>
              <p:cNvPr id="26" name="Straight Arrow Connector 25"/>
              <p:cNvCxnSpPr/>
              <p:nvPr/>
            </p:nvCxnSpPr>
            <p:spPr>
              <a:xfrm rot="5400000">
                <a:off x="5829300" y="5980906"/>
                <a:ext cx="838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V="1">
                <a:off x="6197600" y="5791200"/>
                <a:ext cx="298480" cy="369332"/>
              </a:xfrm>
              <a:prstGeom prst="rect">
                <a:avLst/>
              </a:prstGeom>
              <a:noFill/>
              <a:ln>
                <a:noFill/>
              </a:ln>
            </p:spPr>
            <p:txBody>
              <a:bodyPr wrap="none" rtlCol="0">
                <a:spAutoFit/>
              </a:bodyPr>
              <a:lstStyle/>
              <a:p>
                <a:r>
                  <a:rPr lang="en-US" b="1" i="1" dirty="0"/>
                  <a:t>T</a:t>
                </a:r>
              </a:p>
            </p:txBody>
          </p:sp>
        </p:grpSp>
        <p:sp>
          <p:nvSpPr>
            <p:cNvPr id="23" name="Oval 22"/>
            <p:cNvSpPr/>
            <p:nvPr/>
          </p:nvSpPr>
          <p:spPr>
            <a:xfrm>
              <a:off x="3403600" y="26289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191000" y="2362200"/>
              <a:ext cx="0" cy="60960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91000" y="2514600"/>
              <a:ext cx="479618" cy="369332"/>
            </a:xfrm>
            <a:prstGeom prst="rect">
              <a:avLst/>
            </a:prstGeom>
            <a:noFill/>
            <a:ln>
              <a:noFill/>
            </a:ln>
          </p:spPr>
          <p:txBody>
            <a:bodyPr wrap="none" rtlCol="0">
              <a:spAutoFit/>
            </a:bodyPr>
            <a:lstStyle/>
            <a:p>
              <a:r>
                <a:rPr lang="en-US" dirty="0"/>
                <a:t>ma</a:t>
              </a:r>
            </a:p>
          </p:txBody>
        </p:sp>
      </p:grpSp>
      <p:graphicFrame>
        <p:nvGraphicFramePr>
          <p:cNvPr id="372739" name="Object 3"/>
          <p:cNvGraphicFramePr>
            <a:graphicFrameLocks noChangeAspect="1"/>
          </p:cNvGraphicFramePr>
          <p:nvPr/>
        </p:nvGraphicFramePr>
        <p:xfrm>
          <a:off x="5511800" y="5715000"/>
          <a:ext cx="1854200" cy="381000"/>
        </p:xfrm>
        <a:graphic>
          <a:graphicData uri="http://schemas.openxmlformats.org/presentationml/2006/ole">
            <mc:AlternateContent xmlns:mc="http://schemas.openxmlformats.org/markup-compatibility/2006">
              <mc:Choice xmlns:v="urn:schemas-microsoft-com:vml" Requires="v">
                <p:oleObj spid="_x0000_s372815" name="Equation" r:id="rId5" imgW="812520" imgH="203040" progId="Equation.3">
                  <p:embed/>
                </p:oleObj>
              </mc:Choice>
              <mc:Fallback>
                <p:oleObj name="Equation" r:id="rId5" imgW="81252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800" y="5715000"/>
                        <a:ext cx="1854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5"/>
          <p:cNvSpPr>
            <a:spLocks noChangeArrowheads="1"/>
          </p:cNvSpPr>
          <p:nvPr/>
        </p:nvSpPr>
        <p:spPr bwMode="auto">
          <a:xfrm>
            <a:off x="76200" y="4696360"/>
            <a:ext cx="2895600" cy="193899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Q5.</a:t>
            </a:r>
            <a:r>
              <a:rPr lang="en-US" sz="2000" dirty="0"/>
              <a:t>: A 5.0 kg block is lowered with a downward acceleration of 2.8m/s</a:t>
            </a:r>
            <a:r>
              <a:rPr lang="en-US" sz="2000" baseline="30000" dirty="0"/>
              <a:t>2</a:t>
            </a:r>
            <a:r>
              <a:rPr lang="en-US" sz="2000" dirty="0"/>
              <a:t> by means of a rope. The force of the block on the rope is:(Ans:35 N,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33400" y="0"/>
            <a:ext cx="5598264" cy="400110"/>
          </a:xfrm>
          <a:prstGeom prst="rect">
            <a:avLst/>
          </a:prstGeom>
          <a:noFill/>
        </p:spPr>
        <p:txBody>
          <a:bodyPr wrap="none" rtlCol="0">
            <a:spAutoFit/>
          </a:bodyPr>
          <a:lstStyle/>
          <a:p>
            <a:r>
              <a:rPr lang="en-US" sz="2000" b="1" dirty="0"/>
              <a:t>Example 4: Frictionless surface, tension and gravity</a:t>
            </a:r>
          </a:p>
        </p:txBody>
      </p:sp>
      <p:sp>
        <p:nvSpPr>
          <p:cNvPr id="25" name="Rectangle 24"/>
          <p:cNvSpPr/>
          <p:nvPr/>
        </p:nvSpPr>
        <p:spPr>
          <a:xfrm>
            <a:off x="1447800" y="1143000"/>
            <a:ext cx="1524000" cy="2057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Wall</a:t>
            </a:r>
          </a:p>
        </p:txBody>
      </p:sp>
      <p:sp>
        <p:nvSpPr>
          <p:cNvPr id="27" name="Rectangle 26"/>
          <p:cNvSpPr/>
          <p:nvPr/>
        </p:nvSpPr>
        <p:spPr>
          <a:xfrm>
            <a:off x="1130300" y="1981196"/>
            <a:ext cx="3048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
          <p:cNvGrpSpPr/>
          <p:nvPr/>
        </p:nvGrpSpPr>
        <p:grpSpPr>
          <a:xfrm>
            <a:off x="368300" y="2070096"/>
            <a:ext cx="914400" cy="380999"/>
            <a:chOff x="762000" y="3505200"/>
            <a:chExt cx="914400" cy="380999"/>
          </a:xfrm>
        </p:grpSpPr>
        <p:cxnSp>
          <p:nvCxnSpPr>
            <p:cNvPr id="29" name="Straight Arrow Connector 28"/>
            <p:cNvCxnSpPr/>
            <p:nvPr/>
          </p:nvCxnSpPr>
          <p:spPr>
            <a:xfrm rot="10800000">
              <a:off x="838200" y="3884611"/>
              <a:ext cx="838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cxnSp>
        <p:nvCxnSpPr>
          <p:cNvPr id="39" name="Straight Connector 38"/>
          <p:cNvCxnSpPr/>
          <p:nvPr/>
        </p:nvCxnSpPr>
        <p:spPr>
          <a:xfrm>
            <a:off x="4420394" y="1372394"/>
            <a:ext cx="44672" cy="487600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Group 35"/>
          <p:cNvGrpSpPr/>
          <p:nvPr/>
        </p:nvGrpSpPr>
        <p:grpSpPr>
          <a:xfrm rot="16200000">
            <a:off x="489229" y="2799832"/>
            <a:ext cx="1142208" cy="446329"/>
            <a:chOff x="533400" y="3440664"/>
            <a:chExt cx="1142208" cy="446329"/>
          </a:xfrm>
        </p:grpSpPr>
        <p:cxnSp>
          <p:nvCxnSpPr>
            <p:cNvPr id="37" name="Straight Arrow Connector 36"/>
            <p:cNvCxnSpPr/>
            <p:nvPr/>
          </p:nvCxnSpPr>
          <p:spPr>
            <a:xfrm rot="10800000">
              <a:off x="533400" y="3886198"/>
              <a:ext cx="1142208" cy="79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0296" y="3440664"/>
              <a:ext cx="478016" cy="369332"/>
            </a:xfrm>
            <a:prstGeom prst="rect">
              <a:avLst/>
            </a:prstGeom>
            <a:noFill/>
          </p:spPr>
          <p:txBody>
            <a:bodyPr wrap="none" rtlCol="0">
              <a:spAutoFit/>
            </a:bodyPr>
            <a:lstStyle/>
            <a:p>
              <a:r>
                <a:rPr lang="en-US" dirty="0"/>
                <a:t>mg</a:t>
              </a:r>
            </a:p>
          </p:txBody>
        </p:sp>
      </p:grpSp>
      <p:sp>
        <p:nvSpPr>
          <p:cNvPr id="54" name="Oval 53"/>
          <p:cNvSpPr/>
          <p:nvPr/>
        </p:nvSpPr>
        <p:spPr>
          <a:xfrm>
            <a:off x="1295400" y="106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308100" y="1168400"/>
            <a:ext cx="0" cy="812800"/>
          </a:xfrm>
          <a:custGeom>
            <a:avLst/>
            <a:gdLst>
              <a:gd name="connsiteX0" fmla="*/ 0 w 0"/>
              <a:gd name="connsiteY0" fmla="*/ 812800 h 812800"/>
              <a:gd name="connsiteX1" fmla="*/ 0 w 0"/>
              <a:gd name="connsiteY1" fmla="*/ 0 h 812800"/>
            </a:gdLst>
            <a:ahLst/>
            <a:cxnLst>
              <a:cxn ang="0">
                <a:pos x="connsiteX0" y="connsiteY0"/>
              </a:cxn>
              <a:cxn ang="0">
                <a:pos x="connsiteX1" y="connsiteY1"/>
              </a:cxn>
            </a:cxnLst>
            <a:rect l="l" t="t" r="r" b="b"/>
            <a:pathLst>
              <a:path h="812800">
                <a:moveTo>
                  <a:pt x="0" y="812800"/>
                </a:moveTo>
                <a:lnTo>
                  <a:pt x="0"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7" name="Group 66"/>
          <p:cNvGrpSpPr/>
          <p:nvPr/>
        </p:nvGrpSpPr>
        <p:grpSpPr>
          <a:xfrm>
            <a:off x="0" y="838200"/>
            <a:ext cx="1295400" cy="872067"/>
            <a:chOff x="457200" y="1066800"/>
            <a:chExt cx="1295400" cy="872067"/>
          </a:xfrm>
        </p:grpSpPr>
        <p:sp>
          <p:nvSpPr>
            <p:cNvPr id="65" name="TextBox 64"/>
            <p:cNvSpPr txBox="1"/>
            <p:nvPr/>
          </p:nvSpPr>
          <p:spPr>
            <a:xfrm>
              <a:off x="457200" y="1066800"/>
              <a:ext cx="664028" cy="369332"/>
            </a:xfrm>
            <a:prstGeom prst="rect">
              <a:avLst/>
            </a:prstGeom>
            <a:noFill/>
          </p:spPr>
          <p:txBody>
            <a:bodyPr wrap="none" rtlCol="0">
              <a:spAutoFit/>
            </a:bodyPr>
            <a:lstStyle/>
            <a:p>
              <a:r>
                <a:rPr lang="en-US" dirty="0"/>
                <a:t>Rope</a:t>
              </a:r>
            </a:p>
          </p:txBody>
        </p:sp>
        <p:sp>
          <p:nvSpPr>
            <p:cNvPr id="66" name="Freeform 65"/>
            <p:cNvSpPr/>
            <p:nvPr/>
          </p:nvSpPr>
          <p:spPr>
            <a:xfrm>
              <a:off x="812800" y="1447800"/>
              <a:ext cx="939800" cy="491067"/>
            </a:xfrm>
            <a:custGeom>
              <a:avLst/>
              <a:gdLst>
                <a:gd name="connsiteX0" fmla="*/ 0 w 939800"/>
                <a:gd name="connsiteY0" fmla="*/ 0 h 491067"/>
                <a:gd name="connsiteX1" fmla="*/ 368300 w 939800"/>
                <a:gd name="connsiteY1" fmla="*/ 431800 h 491067"/>
                <a:gd name="connsiteX2" fmla="*/ 939800 w 939800"/>
                <a:gd name="connsiteY2" fmla="*/ 355600 h 491067"/>
              </a:gdLst>
              <a:ahLst/>
              <a:cxnLst>
                <a:cxn ang="0">
                  <a:pos x="connsiteX0" y="connsiteY0"/>
                </a:cxn>
                <a:cxn ang="0">
                  <a:pos x="connsiteX1" y="connsiteY1"/>
                </a:cxn>
                <a:cxn ang="0">
                  <a:pos x="connsiteX2" y="connsiteY2"/>
                </a:cxn>
              </a:cxnLst>
              <a:rect l="l" t="t" r="r" b="b"/>
              <a:pathLst>
                <a:path w="939800" h="491067">
                  <a:moveTo>
                    <a:pt x="0" y="0"/>
                  </a:moveTo>
                  <a:cubicBezTo>
                    <a:pt x="105833" y="186266"/>
                    <a:pt x="211667" y="372533"/>
                    <a:pt x="368300" y="431800"/>
                  </a:cubicBezTo>
                  <a:cubicBezTo>
                    <a:pt x="524933" y="491067"/>
                    <a:pt x="732366" y="423333"/>
                    <a:pt x="939800" y="355600"/>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p:cNvGrpSpPr/>
          <p:nvPr/>
        </p:nvGrpSpPr>
        <p:grpSpPr>
          <a:xfrm>
            <a:off x="5791200" y="838200"/>
            <a:ext cx="2667000" cy="2712009"/>
            <a:chOff x="5791200" y="838200"/>
            <a:chExt cx="2667000" cy="2712009"/>
          </a:xfrm>
        </p:grpSpPr>
        <p:sp>
          <p:nvSpPr>
            <p:cNvPr id="41" name="Rectangle 40"/>
            <p:cNvSpPr/>
            <p:nvPr/>
          </p:nvSpPr>
          <p:spPr>
            <a:xfrm rot="3537516">
              <a:off x="6457237" y="19613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5791200" y="838200"/>
              <a:ext cx="2667000" cy="2712009"/>
              <a:chOff x="5791200" y="838200"/>
              <a:chExt cx="2667000" cy="2712009"/>
            </a:xfrm>
          </p:grpSpPr>
          <p:sp>
            <p:nvSpPr>
              <p:cNvPr id="40" name="Right Triangle 39"/>
              <p:cNvSpPr/>
              <p:nvPr/>
            </p:nvSpPr>
            <p:spPr>
              <a:xfrm rot="16200000">
                <a:off x="6362700" y="1092200"/>
                <a:ext cx="1485900" cy="2628900"/>
              </a:xfrm>
              <a:prstGeom prst="rtTriangl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p:cNvGrpSpPr/>
              <p:nvPr/>
            </p:nvGrpSpPr>
            <p:grpSpPr>
              <a:xfrm rot="3510244">
                <a:off x="6113806" y="1670469"/>
                <a:ext cx="914400" cy="380999"/>
                <a:chOff x="762000" y="3505200"/>
                <a:chExt cx="914400" cy="380999"/>
              </a:xfrm>
            </p:grpSpPr>
            <p:cxnSp>
              <p:nvCxnSpPr>
                <p:cNvPr id="43" name="Straight Arrow Connector 42"/>
                <p:cNvCxnSpPr/>
                <p:nvPr/>
              </p:nvCxnSpPr>
              <p:spPr>
                <a:xfrm rot="10800000">
                  <a:off x="838200" y="3884611"/>
                  <a:ext cx="838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11" name="Group 57"/>
              <p:cNvGrpSpPr/>
              <p:nvPr/>
            </p:nvGrpSpPr>
            <p:grpSpPr>
              <a:xfrm rot="16200000">
                <a:off x="5800450" y="2721255"/>
                <a:ext cx="1200706" cy="457202"/>
                <a:chOff x="398702" y="3440664"/>
                <a:chExt cx="1200706" cy="457202"/>
              </a:xfrm>
            </p:grpSpPr>
            <p:cxnSp>
              <p:nvCxnSpPr>
                <p:cNvPr id="59" name="Straight Arrow Connector 58"/>
                <p:cNvCxnSpPr/>
                <p:nvPr/>
              </p:nvCxnSpPr>
              <p:spPr>
                <a:xfrm rot="10800000">
                  <a:off x="532606" y="3897864"/>
                  <a:ext cx="1066802" cy="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98702" y="3440664"/>
                  <a:ext cx="478016" cy="369332"/>
                </a:xfrm>
                <a:prstGeom prst="rect">
                  <a:avLst/>
                </a:prstGeom>
                <a:noFill/>
              </p:spPr>
              <p:txBody>
                <a:bodyPr wrap="none" rtlCol="0">
                  <a:spAutoFit/>
                </a:bodyPr>
                <a:lstStyle/>
                <a:p>
                  <a:r>
                    <a:rPr lang="en-US" dirty="0"/>
                    <a:t>mg</a:t>
                  </a:r>
                </a:p>
              </p:txBody>
            </p:sp>
          </p:grpSp>
          <p:sp>
            <p:nvSpPr>
              <p:cNvPr id="63" name="Freeform 62"/>
              <p:cNvSpPr/>
              <p:nvPr/>
            </p:nvSpPr>
            <p:spPr>
              <a:xfrm>
                <a:off x="7061200" y="1485900"/>
                <a:ext cx="1270000" cy="673100"/>
              </a:xfrm>
              <a:custGeom>
                <a:avLst/>
                <a:gdLst>
                  <a:gd name="connsiteX0" fmla="*/ 0 w 1270000"/>
                  <a:gd name="connsiteY0" fmla="*/ 673100 h 673100"/>
                  <a:gd name="connsiteX1" fmla="*/ 1270000 w 1270000"/>
                  <a:gd name="connsiteY1" fmla="*/ 0 h 673100"/>
                </a:gdLst>
                <a:ahLst/>
                <a:cxnLst>
                  <a:cxn ang="0">
                    <a:pos x="connsiteX0" y="connsiteY0"/>
                  </a:cxn>
                  <a:cxn ang="0">
                    <a:pos x="connsiteX1" y="connsiteY1"/>
                  </a:cxn>
                </a:cxnLst>
                <a:rect l="l" t="t" r="r" b="b"/>
                <a:pathLst>
                  <a:path w="1270000" h="673100">
                    <a:moveTo>
                      <a:pt x="0" y="673100"/>
                    </a:moveTo>
                    <a:lnTo>
                      <a:pt x="1270000"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8229600" y="13716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7162800" y="838200"/>
                <a:ext cx="664028" cy="914400"/>
                <a:chOff x="7162800" y="838200"/>
                <a:chExt cx="664028" cy="914400"/>
              </a:xfrm>
            </p:grpSpPr>
            <p:sp>
              <p:nvSpPr>
                <p:cNvPr id="70" name="TextBox 69"/>
                <p:cNvSpPr txBox="1"/>
                <p:nvPr/>
              </p:nvSpPr>
              <p:spPr>
                <a:xfrm>
                  <a:off x="7162800" y="838200"/>
                  <a:ext cx="664028" cy="369332"/>
                </a:xfrm>
                <a:prstGeom prst="rect">
                  <a:avLst/>
                </a:prstGeom>
                <a:noFill/>
              </p:spPr>
              <p:txBody>
                <a:bodyPr wrap="none" rtlCol="0">
                  <a:spAutoFit/>
                </a:bodyPr>
                <a:lstStyle/>
                <a:p>
                  <a:r>
                    <a:rPr lang="en-US" dirty="0"/>
                    <a:t>Rope</a:t>
                  </a:r>
                </a:p>
              </p:txBody>
            </p:sp>
            <p:cxnSp>
              <p:nvCxnSpPr>
                <p:cNvPr id="72" name="Straight Arrow Connector 71"/>
                <p:cNvCxnSpPr>
                  <a:stCxn id="70" idx="2"/>
                </p:cNvCxnSpPr>
                <p:nvPr/>
              </p:nvCxnSpPr>
              <p:spPr>
                <a:xfrm rot="16200000" flipH="1">
                  <a:off x="7284873" y="1417473"/>
                  <a:ext cx="545068" cy="125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75" name="Group 35"/>
          <p:cNvGrpSpPr/>
          <p:nvPr/>
        </p:nvGrpSpPr>
        <p:grpSpPr>
          <a:xfrm rot="5400000" flipV="1">
            <a:off x="552331" y="1694540"/>
            <a:ext cx="1142208" cy="369332"/>
            <a:chOff x="533400" y="3528531"/>
            <a:chExt cx="1142208" cy="369332"/>
          </a:xfrm>
        </p:grpSpPr>
        <p:cxnSp>
          <p:nvCxnSpPr>
            <p:cNvPr id="76" name="Straight Arrow Connector 75"/>
            <p:cNvCxnSpPr/>
            <p:nvPr/>
          </p:nvCxnSpPr>
          <p:spPr>
            <a:xfrm rot="10800000">
              <a:off x="533400" y="3886198"/>
              <a:ext cx="1142208" cy="79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33422" y="3528531"/>
              <a:ext cx="296876" cy="369332"/>
            </a:xfrm>
            <a:prstGeom prst="rect">
              <a:avLst/>
            </a:prstGeom>
            <a:noFill/>
          </p:spPr>
          <p:txBody>
            <a:bodyPr wrap="none" rtlCol="0">
              <a:spAutoFit/>
            </a:bodyPr>
            <a:lstStyle/>
            <a:p>
              <a:r>
                <a:rPr lang="en-US" dirty="0"/>
                <a:t>T</a:t>
              </a:r>
            </a:p>
          </p:txBody>
        </p:sp>
      </p:grpSp>
      <p:grpSp>
        <p:nvGrpSpPr>
          <p:cNvPr id="97" name="Group 96"/>
          <p:cNvGrpSpPr/>
          <p:nvPr/>
        </p:nvGrpSpPr>
        <p:grpSpPr>
          <a:xfrm>
            <a:off x="1217692" y="3500422"/>
            <a:ext cx="2093976" cy="2042022"/>
            <a:chOff x="990600" y="3390900"/>
            <a:chExt cx="2895600" cy="2845659"/>
          </a:xfrm>
        </p:grpSpPr>
        <p:grpSp>
          <p:nvGrpSpPr>
            <p:cNvPr id="5" name="Group 69"/>
            <p:cNvGrpSpPr/>
            <p:nvPr/>
          </p:nvGrpSpPr>
          <p:grpSpPr>
            <a:xfrm>
              <a:off x="990600" y="3390900"/>
              <a:ext cx="2895600" cy="2845659"/>
              <a:chOff x="990600" y="3581400"/>
              <a:chExt cx="2895600" cy="2845659"/>
            </a:xfrm>
          </p:grpSpPr>
          <p:grpSp>
            <p:nvGrpSpPr>
              <p:cNvPr id="6" name="Group 54"/>
              <p:cNvGrpSpPr/>
              <p:nvPr/>
            </p:nvGrpSpPr>
            <p:grpSpPr>
              <a:xfrm>
                <a:off x="990600" y="3581400"/>
                <a:ext cx="2895600" cy="2845659"/>
                <a:chOff x="762000" y="4114800"/>
                <a:chExt cx="2895600" cy="2845659"/>
              </a:xfrm>
            </p:grpSpPr>
            <p:grpSp>
              <p:nvGrpSpPr>
                <p:cNvPr id="7" name="Group 18"/>
                <p:cNvGrpSpPr/>
                <p:nvPr/>
              </p:nvGrpSpPr>
              <p:grpSpPr>
                <a:xfrm>
                  <a:off x="762000" y="4114800"/>
                  <a:ext cx="2895600" cy="23622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922491" y="6488667"/>
                  <a:ext cx="2471322" cy="471792"/>
                </a:xfrm>
                <a:prstGeom prst="rect">
                  <a:avLst/>
                </a:prstGeom>
                <a:noFill/>
              </p:spPr>
              <p:txBody>
                <a:bodyPr wrap="none" rtlCol="0">
                  <a:spAutoFit/>
                </a:bodyPr>
                <a:lstStyle/>
                <a:p>
                  <a:r>
                    <a:rPr lang="en-US" sz="1600" dirty="0"/>
                    <a:t>Free body diagram </a:t>
                  </a:r>
                </a:p>
              </p:txBody>
            </p:sp>
            <p:grpSp>
              <p:nvGrpSpPr>
                <p:cNvPr id="8" name="Group 32"/>
                <p:cNvGrpSpPr/>
                <p:nvPr/>
              </p:nvGrpSpPr>
              <p:grpSpPr>
                <a:xfrm rot="16200000">
                  <a:off x="1300756" y="4466998"/>
                  <a:ext cx="471791" cy="1265020"/>
                  <a:chOff x="6945496" y="2823348"/>
                  <a:chExt cx="471791" cy="1265020"/>
                </a:xfrm>
              </p:grpSpPr>
              <p:grpSp>
                <p:nvGrpSpPr>
                  <p:cNvPr id="9" name="Group 16"/>
                  <p:cNvGrpSpPr/>
                  <p:nvPr/>
                </p:nvGrpSpPr>
                <p:grpSpPr>
                  <a:xfrm>
                    <a:off x="6945496" y="2823348"/>
                    <a:ext cx="471791" cy="1161221"/>
                    <a:chOff x="7908800" y="827940"/>
                    <a:chExt cx="471791" cy="1161221"/>
                  </a:xfrm>
                </p:grpSpPr>
                <p:cxnSp>
                  <p:nvCxnSpPr>
                    <p:cNvPr id="14" name="Straight Connector 13"/>
                    <p:cNvCxnSpPr/>
                    <p:nvPr/>
                  </p:nvCxnSpPr>
                  <p:spPr>
                    <a:xfrm rot="16200000" flipV="1">
                      <a:off x="7410925" y="1413680"/>
                      <a:ext cx="1150961" cy="1"/>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5400000">
                      <a:off x="7890665" y="846075"/>
                      <a:ext cx="508061" cy="471791"/>
                    </a:xfrm>
                    <a:prstGeom prst="rect">
                      <a:avLst/>
                    </a:prstGeom>
                    <a:noFill/>
                  </p:spPr>
                  <p:txBody>
                    <a:bodyPr wrap="none" rtlCol="0">
                      <a:spAutoFit/>
                    </a:bodyPr>
                    <a:lstStyle/>
                    <a:p>
                      <a:r>
                        <a:rPr lang="en-US" sz="1600" dirty="0"/>
                        <a:t>F</a:t>
                      </a:r>
                      <a:r>
                        <a:rPr lang="en-US" sz="1600" baseline="-25000" dirty="0"/>
                        <a:t>N</a:t>
                      </a:r>
                      <a:endParaRPr lang="en-US" sz="1600" dirty="0"/>
                    </a:p>
                  </p:txBody>
                </p:sp>
              </p:grpSp>
              <p:sp>
                <p:nvSpPr>
                  <p:cNvPr id="32" name="Oval 31"/>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0" name="Group 44"/>
              <p:cNvGrpSpPr/>
              <p:nvPr/>
            </p:nvGrpSpPr>
            <p:grpSpPr>
              <a:xfrm rot="16200000">
                <a:off x="1427623" y="5169734"/>
                <a:ext cx="1247211" cy="520348"/>
                <a:chOff x="809397" y="3606116"/>
                <a:chExt cx="1247211" cy="520348"/>
              </a:xfrm>
            </p:grpSpPr>
            <p:cxnSp>
              <p:nvCxnSpPr>
                <p:cNvPr id="48" name="Straight Arrow Connector 47"/>
                <p:cNvCxnSpPr>
                  <a:stCxn id="32" idx="2"/>
                </p:cNvCxnSpPr>
                <p:nvPr/>
              </p:nvCxnSpPr>
              <p:spPr>
                <a:xfrm flipH="1">
                  <a:off x="1066006" y="4123925"/>
                  <a:ext cx="990602" cy="253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09397" y="3606116"/>
                  <a:ext cx="619227" cy="468160"/>
                </a:xfrm>
                <a:prstGeom prst="rect">
                  <a:avLst/>
                </a:prstGeom>
                <a:noFill/>
              </p:spPr>
              <p:txBody>
                <a:bodyPr wrap="none" rtlCol="0">
                  <a:spAutoFit/>
                </a:bodyPr>
                <a:lstStyle/>
                <a:p>
                  <a:r>
                    <a:rPr lang="en-US" sz="1600" dirty="0"/>
                    <a:t>mg</a:t>
                  </a:r>
                </a:p>
              </p:txBody>
            </p:sp>
          </p:grpSp>
        </p:grpSp>
        <p:grpSp>
          <p:nvGrpSpPr>
            <p:cNvPr id="78" name="Group 35"/>
            <p:cNvGrpSpPr/>
            <p:nvPr/>
          </p:nvGrpSpPr>
          <p:grpSpPr>
            <a:xfrm rot="5400000" flipV="1">
              <a:off x="1657232" y="3728716"/>
              <a:ext cx="989806" cy="468161"/>
              <a:chOff x="533401" y="3479117"/>
              <a:chExt cx="989806" cy="468161"/>
            </a:xfrm>
          </p:grpSpPr>
          <p:cxnSp>
            <p:nvCxnSpPr>
              <p:cNvPr id="79" name="Straight Arrow Connector 78"/>
              <p:cNvCxnSpPr>
                <a:stCxn id="32" idx="6"/>
              </p:cNvCxnSpPr>
              <p:nvPr/>
            </p:nvCxnSpPr>
            <p:spPr>
              <a:xfrm flipH="1">
                <a:off x="533401" y="3882625"/>
                <a:ext cx="989806" cy="357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83940" y="3479117"/>
                <a:ext cx="395840" cy="468161"/>
              </a:xfrm>
              <a:prstGeom prst="rect">
                <a:avLst/>
              </a:prstGeom>
              <a:noFill/>
            </p:spPr>
            <p:txBody>
              <a:bodyPr wrap="none" rtlCol="0">
                <a:spAutoFit/>
              </a:bodyPr>
              <a:lstStyle/>
              <a:p>
                <a:r>
                  <a:rPr lang="en-US" sz="1600" dirty="0"/>
                  <a:t>T</a:t>
                </a:r>
              </a:p>
            </p:txBody>
          </p:sp>
        </p:grpSp>
      </p:grpSp>
      <p:grpSp>
        <p:nvGrpSpPr>
          <p:cNvPr id="81" name="Group 35"/>
          <p:cNvGrpSpPr/>
          <p:nvPr/>
        </p:nvGrpSpPr>
        <p:grpSpPr>
          <a:xfrm rot="9259225" flipV="1">
            <a:off x="6517676" y="1753242"/>
            <a:ext cx="1142208" cy="369332"/>
            <a:chOff x="533400" y="3528531"/>
            <a:chExt cx="1142208" cy="369332"/>
          </a:xfrm>
        </p:grpSpPr>
        <p:cxnSp>
          <p:nvCxnSpPr>
            <p:cNvPr id="82" name="Straight Arrow Connector 81"/>
            <p:cNvCxnSpPr/>
            <p:nvPr/>
          </p:nvCxnSpPr>
          <p:spPr>
            <a:xfrm rot="10800000">
              <a:off x="533400" y="3886198"/>
              <a:ext cx="1142208" cy="79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33422" y="3528531"/>
              <a:ext cx="296876" cy="369332"/>
            </a:xfrm>
            <a:prstGeom prst="rect">
              <a:avLst/>
            </a:prstGeom>
            <a:noFill/>
          </p:spPr>
          <p:txBody>
            <a:bodyPr wrap="none" rtlCol="0">
              <a:spAutoFit/>
            </a:bodyPr>
            <a:lstStyle/>
            <a:p>
              <a:r>
                <a:rPr lang="en-US" dirty="0"/>
                <a:t>T</a:t>
              </a:r>
            </a:p>
          </p:txBody>
        </p:sp>
      </p:grpSp>
      <p:grpSp>
        <p:nvGrpSpPr>
          <p:cNvPr id="100" name="Group 99"/>
          <p:cNvGrpSpPr/>
          <p:nvPr/>
        </p:nvGrpSpPr>
        <p:grpSpPr>
          <a:xfrm>
            <a:off x="5715000" y="3556000"/>
            <a:ext cx="2895600" cy="2579132"/>
            <a:chOff x="5715000" y="3556000"/>
            <a:chExt cx="2895600" cy="2579132"/>
          </a:xfrm>
        </p:grpSpPr>
        <p:grpSp>
          <p:nvGrpSpPr>
            <p:cNvPr id="99" name="Group 98"/>
            <p:cNvGrpSpPr/>
            <p:nvPr/>
          </p:nvGrpSpPr>
          <p:grpSpPr>
            <a:xfrm>
              <a:off x="5715000" y="3556000"/>
              <a:ext cx="2895600" cy="2579132"/>
              <a:chOff x="5715000" y="3556000"/>
              <a:chExt cx="2895600" cy="2579132"/>
            </a:xfrm>
          </p:grpSpPr>
          <p:grpSp>
            <p:nvGrpSpPr>
              <p:cNvPr id="12" name="Group 70"/>
              <p:cNvGrpSpPr/>
              <p:nvPr/>
            </p:nvGrpSpPr>
            <p:grpSpPr>
              <a:xfrm>
                <a:off x="5715000" y="3556000"/>
                <a:ext cx="2895600" cy="2579132"/>
                <a:chOff x="5486400" y="4038600"/>
                <a:chExt cx="2895600" cy="2579132"/>
              </a:xfrm>
            </p:grpSpPr>
            <p:grpSp>
              <p:nvGrpSpPr>
                <p:cNvPr id="13" name="Group 53"/>
                <p:cNvGrpSpPr/>
                <p:nvPr/>
              </p:nvGrpSpPr>
              <p:grpSpPr>
                <a:xfrm>
                  <a:off x="5486400" y="4038600"/>
                  <a:ext cx="2895600" cy="2579132"/>
                  <a:chOff x="5486400" y="4038600"/>
                  <a:chExt cx="2895600" cy="2579132"/>
                </a:xfrm>
              </p:grpSpPr>
              <p:grpSp>
                <p:nvGrpSpPr>
                  <p:cNvPr id="16" name="Group 18"/>
                  <p:cNvGrpSpPr/>
                  <p:nvPr/>
                </p:nvGrpSpPr>
                <p:grpSpPr>
                  <a:xfrm>
                    <a:off x="5486400" y="4038600"/>
                    <a:ext cx="2895600" cy="2362200"/>
                    <a:chOff x="4343400" y="609600"/>
                    <a:chExt cx="4419600" cy="4419600"/>
                  </a:xfrm>
                </p:grpSpPr>
                <p:cxnSp>
                  <p:nvCxnSpPr>
                    <p:cNvPr id="46" name="Straight Connector 45"/>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32"/>
                  <p:cNvGrpSpPr/>
                  <p:nvPr/>
                </p:nvGrpSpPr>
                <p:grpSpPr>
                  <a:xfrm rot="19528844">
                    <a:off x="6280253" y="4204884"/>
                    <a:ext cx="653843" cy="1114063"/>
                    <a:chOff x="6757418" y="2974305"/>
                    <a:chExt cx="653843" cy="1114063"/>
                  </a:xfrm>
                </p:grpSpPr>
                <p:grpSp>
                  <p:nvGrpSpPr>
                    <p:cNvPr id="18" name="Group 16"/>
                    <p:cNvGrpSpPr/>
                    <p:nvPr/>
                  </p:nvGrpSpPr>
                  <p:grpSpPr>
                    <a:xfrm>
                      <a:off x="6757418" y="2974305"/>
                      <a:ext cx="653843" cy="871493"/>
                      <a:chOff x="7720722" y="978897"/>
                      <a:chExt cx="653843" cy="871493"/>
                    </a:xfrm>
                  </p:grpSpPr>
                  <p:cxnSp>
                    <p:nvCxnSpPr>
                      <p:cNvPr id="51" name="Straight Connector 50"/>
                      <p:cNvCxnSpPr/>
                      <p:nvPr/>
                    </p:nvCxnSpPr>
                    <p:spPr>
                      <a:xfrm rot="18271156" flipV="1">
                        <a:off x="7579150" y="1181714"/>
                        <a:ext cx="810248" cy="527103"/>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5400000">
                        <a:off x="7994974" y="989156"/>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50" name="Oval 49"/>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5933293" y="6248400"/>
                    <a:ext cx="1991507" cy="369332"/>
                  </a:xfrm>
                  <a:prstGeom prst="rect">
                    <a:avLst/>
                  </a:prstGeom>
                  <a:noFill/>
                </p:spPr>
                <p:txBody>
                  <a:bodyPr wrap="none" rtlCol="0">
                    <a:spAutoFit/>
                  </a:bodyPr>
                  <a:lstStyle/>
                  <a:p>
                    <a:r>
                      <a:rPr lang="en-US" dirty="0"/>
                      <a:t>Free body diagram </a:t>
                    </a:r>
                  </a:p>
                </p:txBody>
              </p:sp>
            </p:grpSp>
            <p:sp>
              <p:nvSpPr>
                <p:cNvPr id="69" name="TextBox 68"/>
                <p:cNvSpPr txBox="1"/>
                <p:nvPr/>
              </p:nvSpPr>
              <p:spPr>
                <a:xfrm rot="16200000">
                  <a:off x="6308359" y="5635435"/>
                  <a:ext cx="478016" cy="369332"/>
                </a:xfrm>
                <a:prstGeom prst="rect">
                  <a:avLst/>
                </a:prstGeom>
                <a:noFill/>
              </p:spPr>
              <p:txBody>
                <a:bodyPr wrap="none" rtlCol="0">
                  <a:spAutoFit/>
                </a:bodyPr>
                <a:lstStyle/>
                <a:p>
                  <a:r>
                    <a:rPr lang="en-US" dirty="0"/>
                    <a:t>mg</a:t>
                  </a:r>
                </a:p>
              </p:txBody>
            </p:sp>
          </p:grpSp>
          <p:grpSp>
            <p:nvGrpSpPr>
              <p:cNvPr id="84" name="Group 35"/>
              <p:cNvGrpSpPr/>
              <p:nvPr/>
            </p:nvGrpSpPr>
            <p:grpSpPr>
              <a:xfrm rot="9259225" flipV="1">
                <a:off x="7088117" y="4105007"/>
                <a:ext cx="805504" cy="553205"/>
                <a:chOff x="821200" y="3528531"/>
                <a:chExt cx="805504" cy="553205"/>
              </a:xfrm>
            </p:grpSpPr>
            <p:cxnSp>
              <p:nvCxnSpPr>
                <p:cNvPr id="85" name="Straight Arrow Connector 84"/>
                <p:cNvCxnSpPr/>
                <p:nvPr/>
              </p:nvCxnSpPr>
              <p:spPr>
                <a:xfrm rot="9259225">
                  <a:off x="821200" y="3672431"/>
                  <a:ext cx="805504" cy="40930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3422" y="3528531"/>
                  <a:ext cx="296876" cy="369332"/>
                </a:xfrm>
                <a:prstGeom prst="rect">
                  <a:avLst/>
                </a:prstGeom>
                <a:noFill/>
              </p:spPr>
              <p:txBody>
                <a:bodyPr wrap="none" rtlCol="0">
                  <a:spAutoFit/>
                </a:bodyPr>
                <a:lstStyle/>
                <a:p>
                  <a:r>
                    <a:rPr lang="en-US" dirty="0"/>
                    <a:t>T</a:t>
                  </a:r>
                </a:p>
              </p:txBody>
            </p:sp>
          </p:grpSp>
        </p:grpSp>
        <p:cxnSp>
          <p:nvCxnSpPr>
            <p:cNvPr id="93" name="Straight Arrow Connector 92"/>
            <p:cNvCxnSpPr/>
            <p:nvPr/>
          </p:nvCxnSpPr>
          <p:spPr>
            <a:xfrm rot="16200000" flipH="1">
              <a:off x="6642101" y="5194299"/>
              <a:ext cx="838200"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296963" y="6299757"/>
            <a:ext cx="3923510" cy="369332"/>
          </a:xfrm>
          <a:prstGeom prst="rect">
            <a:avLst/>
          </a:prstGeom>
          <a:noFill/>
        </p:spPr>
        <p:txBody>
          <a:bodyPr wrap="none" rtlCol="1">
            <a:spAutoFit/>
          </a:bodyPr>
          <a:lstStyle/>
          <a:p>
            <a:r>
              <a:rPr lang="en-US" b="1" i="1" u="sng" dirty="0"/>
              <a:t>Write the equation in  </a:t>
            </a:r>
            <a:r>
              <a:rPr lang="en-US" b="1" i="1" u="sng" dirty="0" err="1"/>
              <a:t>i</a:t>
            </a:r>
            <a:r>
              <a:rPr lang="en-US" b="1" i="1" u="sng" dirty="0"/>
              <a:t> and j directions</a:t>
            </a:r>
            <a:endParaRPr lang="ar-SA"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09600" y="228600"/>
            <a:ext cx="4196855" cy="400110"/>
          </a:xfrm>
          <a:prstGeom prst="rect">
            <a:avLst/>
          </a:prstGeom>
          <a:noFill/>
        </p:spPr>
        <p:txBody>
          <a:bodyPr wrap="none" rtlCol="0">
            <a:spAutoFit/>
          </a:bodyPr>
          <a:lstStyle/>
          <a:p>
            <a:r>
              <a:rPr lang="en-US" sz="2000" b="1" dirty="0"/>
              <a:t>Example 6: Frictionless incline surface</a:t>
            </a:r>
          </a:p>
        </p:txBody>
      </p:sp>
      <p:cxnSp>
        <p:nvCxnSpPr>
          <p:cNvPr id="39" name="Straight Connector 38"/>
          <p:cNvCxnSpPr/>
          <p:nvPr/>
        </p:nvCxnSpPr>
        <p:spPr>
          <a:xfrm rot="5400000">
            <a:off x="1448594" y="4038600"/>
            <a:ext cx="5334000" cy="158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 name="Group 100"/>
          <p:cNvGrpSpPr/>
          <p:nvPr/>
        </p:nvGrpSpPr>
        <p:grpSpPr>
          <a:xfrm>
            <a:off x="5791200" y="838200"/>
            <a:ext cx="2667000" cy="2712009"/>
            <a:chOff x="5791200" y="838200"/>
            <a:chExt cx="2667000" cy="2712009"/>
          </a:xfrm>
        </p:grpSpPr>
        <p:sp>
          <p:nvSpPr>
            <p:cNvPr id="41" name="Rectangle 40"/>
            <p:cNvSpPr/>
            <p:nvPr/>
          </p:nvSpPr>
          <p:spPr>
            <a:xfrm rot="3537516">
              <a:off x="6457237" y="19613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7"/>
            <p:cNvGrpSpPr/>
            <p:nvPr/>
          </p:nvGrpSpPr>
          <p:grpSpPr>
            <a:xfrm>
              <a:off x="5791200" y="838200"/>
              <a:ext cx="2667000" cy="2712009"/>
              <a:chOff x="5791200" y="838200"/>
              <a:chExt cx="2667000" cy="2712009"/>
            </a:xfrm>
          </p:grpSpPr>
          <p:sp>
            <p:nvSpPr>
              <p:cNvPr id="40" name="Right Triangle 39"/>
              <p:cNvSpPr/>
              <p:nvPr/>
            </p:nvSpPr>
            <p:spPr>
              <a:xfrm rot="16200000">
                <a:off x="6362700" y="1092200"/>
                <a:ext cx="1485900" cy="26289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1"/>
              <p:cNvGrpSpPr/>
              <p:nvPr/>
            </p:nvGrpSpPr>
            <p:grpSpPr>
              <a:xfrm rot="3510244">
                <a:off x="6113806" y="1670469"/>
                <a:ext cx="914400" cy="380999"/>
                <a:chOff x="762000" y="3505200"/>
                <a:chExt cx="914400" cy="380999"/>
              </a:xfrm>
            </p:grpSpPr>
            <p:cxnSp>
              <p:nvCxnSpPr>
                <p:cNvPr id="43" name="Straight Arrow Connector 42"/>
                <p:cNvCxnSpPr/>
                <p:nvPr/>
              </p:nvCxnSpPr>
              <p:spPr>
                <a:xfrm rot="10800000">
                  <a:off x="838200" y="3884611"/>
                  <a:ext cx="838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 name="Group 57"/>
              <p:cNvGrpSpPr/>
              <p:nvPr/>
            </p:nvGrpSpPr>
            <p:grpSpPr>
              <a:xfrm rot="16200000">
                <a:off x="5800450" y="2721255"/>
                <a:ext cx="1200706" cy="457202"/>
                <a:chOff x="398702" y="3440664"/>
                <a:chExt cx="1200706" cy="457202"/>
              </a:xfrm>
            </p:grpSpPr>
            <p:cxnSp>
              <p:nvCxnSpPr>
                <p:cNvPr id="59" name="Straight Arrow Connector 58"/>
                <p:cNvCxnSpPr/>
                <p:nvPr/>
              </p:nvCxnSpPr>
              <p:spPr>
                <a:xfrm rot="10800000">
                  <a:off x="532606" y="3897864"/>
                  <a:ext cx="1066802" cy="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98702" y="3440664"/>
                  <a:ext cx="478016" cy="369332"/>
                </a:xfrm>
                <a:prstGeom prst="rect">
                  <a:avLst/>
                </a:prstGeom>
                <a:noFill/>
              </p:spPr>
              <p:txBody>
                <a:bodyPr wrap="none" rtlCol="0">
                  <a:spAutoFit/>
                </a:bodyPr>
                <a:lstStyle/>
                <a:p>
                  <a:r>
                    <a:rPr lang="en-US" dirty="0"/>
                    <a:t>mg</a:t>
                  </a:r>
                </a:p>
              </p:txBody>
            </p:sp>
          </p:grpSp>
          <p:sp>
            <p:nvSpPr>
              <p:cNvPr id="63" name="Freeform 62"/>
              <p:cNvSpPr/>
              <p:nvPr/>
            </p:nvSpPr>
            <p:spPr>
              <a:xfrm>
                <a:off x="7061200" y="1485900"/>
                <a:ext cx="1270000" cy="673100"/>
              </a:xfrm>
              <a:custGeom>
                <a:avLst/>
                <a:gdLst>
                  <a:gd name="connsiteX0" fmla="*/ 0 w 1270000"/>
                  <a:gd name="connsiteY0" fmla="*/ 673100 h 673100"/>
                  <a:gd name="connsiteX1" fmla="*/ 1270000 w 1270000"/>
                  <a:gd name="connsiteY1" fmla="*/ 0 h 673100"/>
                </a:gdLst>
                <a:ahLst/>
                <a:cxnLst>
                  <a:cxn ang="0">
                    <a:pos x="connsiteX0" y="connsiteY0"/>
                  </a:cxn>
                  <a:cxn ang="0">
                    <a:pos x="connsiteX1" y="connsiteY1"/>
                  </a:cxn>
                </a:cxnLst>
                <a:rect l="l" t="t" r="r" b="b"/>
                <a:pathLst>
                  <a:path w="1270000" h="673100">
                    <a:moveTo>
                      <a:pt x="0" y="673100"/>
                    </a:moveTo>
                    <a:lnTo>
                      <a:pt x="1270000"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8229600" y="13716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3"/>
              <p:cNvGrpSpPr/>
              <p:nvPr/>
            </p:nvGrpSpPr>
            <p:grpSpPr>
              <a:xfrm>
                <a:off x="7162800" y="838200"/>
                <a:ext cx="664028" cy="914400"/>
                <a:chOff x="7162800" y="838200"/>
                <a:chExt cx="664028" cy="914400"/>
              </a:xfrm>
            </p:grpSpPr>
            <p:sp>
              <p:nvSpPr>
                <p:cNvPr id="70" name="TextBox 69"/>
                <p:cNvSpPr txBox="1"/>
                <p:nvPr/>
              </p:nvSpPr>
              <p:spPr>
                <a:xfrm>
                  <a:off x="7162800" y="838200"/>
                  <a:ext cx="664028" cy="369332"/>
                </a:xfrm>
                <a:prstGeom prst="rect">
                  <a:avLst/>
                </a:prstGeom>
                <a:noFill/>
              </p:spPr>
              <p:txBody>
                <a:bodyPr wrap="none" rtlCol="0">
                  <a:spAutoFit/>
                </a:bodyPr>
                <a:lstStyle/>
                <a:p>
                  <a:r>
                    <a:rPr lang="en-US" dirty="0"/>
                    <a:t>Rope</a:t>
                  </a:r>
                </a:p>
              </p:txBody>
            </p:sp>
            <p:cxnSp>
              <p:nvCxnSpPr>
                <p:cNvPr id="72" name="Straight Arrow Connector 71"/>
                <p:cNvCxnSpPr>
                  <a:stCxn id="70" idx="2"/>
                </p:cNvCxnSpPr>
                <p:nvPr/>
              </p:nvCxnSpPr>
              <p:spPr>
                <a:xfrm rot="16200000" flipH="1">
                  <a:off x="7284873" y="1417473"/>
                  <a:ext cx="545068" cy="125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4" name="Group 35"/>
          <p:cNvGrpSpPr/>
          <p:nvPr/>
        </p:nvGrpSpPr>
        <p:grpSpPr>
          <a:xfrm rot="9259225" flipV="1">
            <a:off x="6517676" y="1753242"/>
            <a:ext cx="1142208" cy="369332"/>
            <a:chOff x="533400" y="3528531"/>
            <a:chExt cx="1142208" cy="369332"/>
          </a:xfrm>
        </p:grpSpPr>
        <p:cxnSp>
          <p:nvCxnSpPr>
            <p:cNvPr id="82" name="Straight Arrow Connector 81"/>
            <p:cNvCxnSpPr/>
            <p:nvPr/>
          </p:nvCxnSpPr>
          <p:spPr>
            <a:xfrm rot="10800000">
              <a:off x="533400" y="3886198"/>
              <a:ext cx="1142208" cy="79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33422" y="3528531"/>
              <a:ext cx="296876" cy="369332"/>
            </a:xfrm>
            <a:prstGeom prst="rect">
              <a:avLst/>
            </a:prstGeom>
            <a:noFill/>
          </p:spPr>
          <p:txBody>
            <a:bodyPr wrap="none" rtlCol="0">
              <a:spAutoFit/>
            </a:bodyPr>
            <a:lstStyle/>
            <a:p>
              <a:r>
                <a:rPr lang="en-US" dirty="0"/>
                <a:t>T</a:t>
              </a:r>
            </a:p>
          </p:txBody>
        </p:sp>
      </p:grpSp>
      <p:graphicFrame>
        <p:nvGraphicFramePr>
          <p:cNvPr id="273410" name="Object 2"/>
          <p:cNvGraphicFramePr>
            <a:graphicFrameLocks noChangeAspect="1"/>
          </p:cNvGraphicFramePr>
          <p:nvPr/>
        </p:nvGraphicFramePr>
        <p:xfrm>
          <a:off x="4394200" y="3970338"/>
          <a:ext cx="2141538" cy="338137"/>
        </p:xfrm>
        <a:graphic>
          <a:graphicData uri="http://schemas.openxmlformats.org/presentationml/2006/ole">
            <mc:AlternateContent xmlns:mc="http://schemas.openxmlformats.org/markup-compatibility/2006">
              <mc:Choice xmlns:v="urn:schemas-microsoft-com:vml" Requires="v">
                <p:oleObj spid="_x0000_s308531" name="Equation" r:id="rId4" imgW="1612800" imgH="253800" progId="Equation.3">
                  <p:embed/>
                </p:oleObj>
              </mc:Choice>
              <mc:Fallback>
                <p:oleObj name="Equation" r:id="rId4" imgW="161280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970338"/>
                        <a:ext cx="2141538"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4" name="Group 18"/>
          <p:cNvGrpSpPr/>
          <p:nvPr/>
        </p:nvGrpSpPr>
        <p:grpSpPr>
          <a:xfrm>
            <a:off x="6172200" y="3556000"/>
            <a:ext cx="2895600" cy="2362200"/>
            <a:chOff x="4227095" y="609600"/>
            <a:chExt cx="4419600" cy="4419600"/>
          </a:xfrm>
        </p:grpSpPr>
        <p:cxnSp>
          <p:nvCxnSpPr>
            <p:cNvPr id="46" name="Straight Connector 45"/>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227095"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Right Triangle 77"/>
          <p:cNvSpPr/>
          <p:nvPr/>
        </p:nvSpPr>
        <p:spPr>
          <a:xfrm rot="16200000">
            <a:off x="1333501" y="1016000"/>
            <a:ext cx="1485900" cy="26289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3537516">
            <a:off x="1428038" y="18851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41"/>
          <p:cNvGrpSpPr/>
          <p:nvPr/>
        </p:nvGrpSpPr>
        <p:grpSpPr>
          <a:xfrm rot="3510244">
            <a:off x="1084607" y="1594269"/>
            <a:ext cx="914400" cy="380999"/>
            <a:chOff x="762000" y="3505200"/>
            <a:chExt cx="914400" cy="380999"/>
          </a:xfrm>
        </p:grpSpPr>
        <p:cxnSp>
          <p:nvCxnSpPr>
            <p:cNvPr id="87" name="Straight Arrow Connector 86"/>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9" name="Group 88"/>
          <p:cNvGrpSpPr/>
          <p:nvPr/>
        </p:nvGrpSpPr>
        <p:grpSpPr>
          <a:xfrm rot="16200000">
            <a:off x="771251" y="2645055"/>
            <a:ext cx="1200706" cy="457202"/>
            <a:chOff x="398702" y="3440664"/>
            <a:chExt cx="1200706" cy="457202"/>
          </a:xfrm>
        </p:grpSpPr>
        <p:cxnSp>
          <p:nvCxnSpPr>
            <p:cNvPr id="90" name="Straight Arrow Connector 89"/>
            <p:cNvCxnSpPr/>
            <p:nvPr/>
          </p:nvCxnSpPr>
          <p:spPr>
            <a:xfrm rot="10800000">
              <a:off x="532606" y="3897864"/>
              <a:ext cx="106680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98702" y="3440664"/>
              <a:ext cx="478016" cy="369332"/>
            </a:xfrm>
            <a:prstGeom prst="rect">
              <a:avLst/>
            </a:prstGeom>
            <a:noFill/>
          </p:spPr>
          <p:txBody>
            <a:bodyPr wrap="none" rtlCol="0">
              <a:spAutoFit/>
            </a:bodyPr>
            <a:lstStyle/>
            <a:p>
              <a:r>
                <a:rPr lang="en-US" dirty="0"/>
                <a:t>mg</a:t>
              </a:r>
            </a:p>
          </p:txBody>
        </p:sp>
      </p:grpSp>
      <p:grpSp>
        <p:nvGrpSpPr>
          <p:cNvPr id="95" name="Group 94"/>
          <p:cNvGrpSpPr/>
          <p:nvPr/>
        </p:nvGrpSpPr>
        <p:grpSpPr>
          <a:xfrm>
            <a:off x="965200" y="2796401"/>
            <a:ext cx="444220" cy="530999"/>
            <a:chOff x="965200" y="2796401"/>
            <a:chExt cx="444220" cy="530999"/>
          </a:xfrm>
        </p:grpSpPr>
        <p:sp>
          <p:nvSpPr>
            <p:cNvPr id="92" name="Arc 91"/>
            <p:cNvSpPr/>
            <p:nvPr/>
          </p:nvSpPr>
          <p:spPr>
            <a:xfrm>
              <a:off x="965200" y="2870200"/>
              <a:ext cx="228600" cy="4572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1143000" y="2796401"/>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nvGrpSpPr>
          <p:cNvPr id="110" name="Group 109"/>
          <p:cNvGrpSpPr/>
          <p:nvPr/>
        </p:nvGrpSpPr>
        <p:grpSpPr>
          <a:xfrm>
            <a:off x="537945" y="2286000"/>
            <a:ext cx="1062255" cy="533400"/>
            <a:chOff x="537945" y="2286000"/>
            <a:chExt cx="1062255" cy="533400"/>
          </a:xfrm>
        </p:grpSpPr>
        <p:cxnSp>
          <p:nvCxnSpPr>
            <p:cNvPr id="104" name="Straight Arrow Connector 103"/>
            <p:cNvCxnSpPr/>
            <p:nvPr/>
          </p:nvCxnSpPr>
          <p:spPr>
            <a:xfrm rot="10800000" flipV="1">
              <a:off x="762000" y="2286000"/>
              <a:ext cx="838200" cy="533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20054387">
              <a:off x="537945" y="2360466"/>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grpSp>
        <p:nvGrpSpPr>
          <p:cNvPr id="132" name="Group 131"/>
          <p:cNvGrpSpPr/>
          <p:nvPr/>
        </p:nvGrpSpPr>
        <p:grpSpPr>
          <a:xfrm>
            <a:off x="-12700" y="3708400"/>
            <a:ext cx="2895600" cy="2362200"/>
            <a:chOff x="0" y="3708400"/>
            <a:chExt cx="2895600" cy="2362200"/>
          </a:xfrm>
        </p:grpSpPr>
        <p:cxnSp>
          <p:nvCxnSpPr>
            <p:cNvPr id="127" name="Straight Connector 126"/>
            <p:cNvCxnSpPr/>
            <p:nvPr/>
          </p:nvCxnSpPr>
          <p:spPr>
            <a:xfrm rot="5400000">
              <a:off x="165100" y="48895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0800000">
              <a:off x="0" y="4886873"/>
              <a:ext cx="289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Arrow Connector 96"/>
          <p:cNvCxnSpPr/>
          <p:nvPr/>
        </p:nvCxnSpPr>
        <p:spPr>
          <a:xfrm rot="16200000" flipH="1">
            <a:off x="1403350" y="2470150"/>
            <a:ext cx="1016002" cy="59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3378749">
            <a:off x="1674355" y="2538410"/>
            <a:ext cx="855427" cy="307777"/>
          </a:xfrm>
          <a:prstGeom prst="rect">
            <a:avLst/>
          </a:prstGeom>
          <a:noFill/>
        </p:spPr>
        <p:txBody>
          <a:bodyPr wrap="none" rtlCol="0">
            <a:spAutoFit/>
          </a:bodyPr>
          <a:lstStyle/>
          <a:p>
            <a:r>
              <a:rPr lang="en-US" sz="1400" dirty="0" err="1">
                <a:solidFill>
                  <a:srgbClr val="FFFF00"/>
                </a:solidFill>
              </a:rPr>
              <a:t>mgcos</a:t>
            </a:r>
            <a:r>
              <a:rPr lang="en-US" sz="1400" dirty="0">
                <a:solidFill>
                  <a:srgbClr val="FFFF00"/>
                </a:solidFill>
              </a:rPr>
              <a:t>(</a:t>
            </a:r>
            <a:r>
              <a:rPr lang="el-GR" sz="1400" dirty="0">
                <a:solidFill>
                  <a:srgbClr val="FFFF00"/>
                </a:solidFill>
              </a:rPr>
              <a:t>θ</a:t>
            </a:r>
            <a:r>
              <a:rPr lang="en-US" sz="1400" dirty="0">
                <a:solidFill>
                  <a:srgbClr val="FFFF00"/>
                </a:solidFill>
              </a:rPr>
              <a:t>)</a:t>
            </a:r>
          </a:p>
        </p:txBody>
      </p:sp>
      <p:grpSp>
        <p:nvGrpSpPr>
          <p:cNvPr id="170" name="Group 169"/>
          <p:cNvGrpSpPr/>
          <p:nvPr/>
        </p:nvGrpSpPr>
        <p:grpSpPr>
          <a:xfrm>
            <a:off x="1562380" y="2514600"/>
            <a:ext cx="444221" cy="353199"/>
            <a:chOff x="1562380" y="2514600"/>
            <a:chExt cx="444221" cy="353199"/>
          </a:xfrm>
        </p:grpSpPr>
        <p:sp>
          <p:nvSpPr>
            <p:cNvPr id="168" name="Arc 167"/>
            <p:cNvSpPr/>
            <p:nvPr/>
          </p:nvSpPr>
          <p:spPr>
            <a:xfrm rot="10800000">
              <a:off x="1625601" y="2514600"/>
              <a:ext cx="381000" cy="1524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1562380" y="2590800"/>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nvGrpSpPr>
          <p:cNvPr id="178" name="Group 177"/>
          <p:cNvGrpSpPr/>
          <p:nvPr/>
        </p:nvGrpSpPr>
        <p:grpSpPr>
          <a:xfrm>
            <a:off x="6568934" y="3699948"/>
            <a:ext cx="1863866" cy="1894752"/>
            <a:chOff x="6035534" y="3699948"/>
            <a:chExt cx="1863866" cy="1894752"/>
          </a:xfrm>
        </p:grpSpPr>
        <p:grpSp>
          <p:nvGrpSpPr>
            <p:cNvPr id="152" name="Group 151"/>
            <p:cNvGrpSpPr/>
            <p:nvPr/>
          </p:nvGrpSpPr>
          <p:grpSpPr>
            <a:xfrm>
              <a:off x="6035534" y="3699948"/>
              <a:ext cx="1863866" cy="1894752"/>
              <a:chOff x="320534" y="3871048"/>
              <a:chExt cx="1863866" cy="1894752"/>
            </a:xfrm>
          </p:grpSpPr>
          <p:grpSp>
            <p:nvGrpSpPr>
              <p:cNvPr id="153" name="Group 137"/>
              <p:cNvGrpSpPr/>
              <p:nvPr/>
            </p:nvGrpSpPr>
            <p:grpSpPr>
              <a:xfrm>
                <a:off x="320534" y="4864100"/>
                <a:ext cx="1008878" cy="495300"/>
                <a:chOff x="591322" y="2286000"/>
                <a:chExt cx="1008878" cy="495300"/>
              </a:xfrm>
            </p:grpSpPr>
            <p:cxnSp>
              <p:nvCxnSpPr>
                <p:cNvPr id="166" name="Straight Arrow Connector 165"/>
                <p:cNvCxnSpPr/>
                <p:nvPr/>
              </p:nvCxnSpPr>
              <p:spPr>
                <a:xfrm rot="10800000" flipV="1">
                  <a:off x="778788" y="2286000"/>
                  <a:ext cx="821412" cy="4953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rot="20054387">
                  <a:off x="591322" y="2290615"/>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sp>
            <p:nvSpPr>
              <p:cNvPr id="154" name="TextBox 153"/>
              <p:cNvSpPr txBox="1"/>
              <p:nvPr/>
            </p:nvSpPr>
            <p:spPr>
              <a:xfrm rot="16200000">
                <a:off x="821959" y="5305235"/>
                <a:ext cx="478016" cy="369332"/>
              </a:xfrm>
              <a:prstGeom prst="rect">
                <a:avLst/>
              </a:prstGeom>
              <a:noFill/>
            </p:spPr>
            <p:txBody>
              <a:bodyPr wrap="none" rtlCol="0">
                <a:spAutoFit/>
              </a:bodyPr>
              <a:lstStyle/>
              <a:p>
                <a:r>
                  <a:rPr lang="en-US" dirty="0"/>
                  <a:t>mg</a:t>
                </a:r>
              </a:p>
            </p:txBody>
          </p:sp>
          <p:grpSp>
            <p:nvGrpSpPr>
              <p:cNvPr id="155" name="Group 32"/>
              <p:cNvGrpSpPr/>
              <p:nvPr/>
            </p:nvGrpSpPr>
            <p:grpSpPr>
              <a:xfrm rot="19528844">
                <a:off x="873594" y="3871048"/>
                <a:ext cx="629023" cy="1075510"/>
                <a:chOff x="6838290" y="3012858"/>
                <a:chExt cx="629023" cy="1075510"/>
              </a:xfrm>
            </p:grpSpPr>
            <p:grpSp>
              <p:nvGrpSpPr>
                <p:cNvPr id="162" name="Group 16"/>
                <p:cNvGrpSpPr/>
                <p:nvPr/>
              </p:nvGrpSpPr>
              <p:grpSpPr>
                <a:xfrm>
                  <a:off x="6838290" y="3012858"/>
                  <a:ext cx="629023" cy="851541"/>
                  <a:chOff x="7801594" y="1017450"/>
                  <a:chExt cx="629023" cy="851541"/>
                </a:xfrm>
              </p:grpSpPr>
              <p:cxnSp>
                <p:nvCxnSpPr>
                  <p:cNvPr id="164" name="Straight Connector 163"/>
                  <p:cNvCxnSpPr/>
                  <p:nvPr/>
                </p:nvCxnSpPr>
                <p:spPr>
                  <a:xfrm rot="18271156" flipV="1">
                    <a:off x="7625791" y="1238228"/>
                    <a:ext cx="806566" cy="45496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rot="5400000">
                    <a:off x="8051026" y="1027709"/>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163" name="Oval 162"/>
                <p:cNvSpPr/>
                <p:nvPr/>
              </p:nvSpPr>
              <p:spPr>
                <a:xfrm>
                  <a:off x="6946900" y="39359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6" name="Straight Arrow Connector 155"/>
              <p:cNvCxnSpPr>
                <a:stCxn id="163" idx="6"/>
              </p:cNvCxnSpPr>
              <p:nvPr/>
            </p:nvCxnSpPr>
            <p:spPr>
              <a:xfrm flipV="1">
                <a:off x="1405579" y="4368800"/>
                <a:ext cx="778821" cy="45061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rot="9259225" flipV="1">
                <a:off x="1805772" y="4161580"/>
                <a:ext cx="296876" cy="369332"/>
              </a:xfrm>
              <a:prstGeom prst="rect">
                <a:avLst/>
              </a:prstGeom>
              <a:noFill/>
            </p:spPr>
            <p:txBody>
              <a:bodyPr wrap="none" rtlCol="0">
                <a:spAutoFit/>
              </a:bodyPr>
              <a:lstStyle/>
              <a:p>
                <a:r>
                  <a:rPr lang="en-US" dirty="0"/>
                  <a:t>T</a:t>
                </a:r>
              </a:p>
            </p:txBody>
          </p:sp>
          <p:cxnSp>
            <p:nvCxnSpPr>
              <p:cNvPr id="158" name="Straight Arrow Connector 157"/>
              <p:cNvCxnSpPr/>
              <p:nvPr/>
            </p:nvCxnSpPr>
            <p:spPr>
              <a:xfrm rot="16200000" flipH="1">
                <a:off x="914401" y="5346699"/>
                <a:ext cx="838200"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59" name="Group 132"/>
              <p:cNvGrpSpPr/>
              <p:nvPr/>
            </p:nvGrpSpPr>
            <p:grpSpPr>
              <a:xfrm rot="16200000">
                <a:off x="1173764" y="4999761"/>
                <a:ext cx="913082" cy="517402"/>
                <a:chOff x="699807" y="3669261"/>
                <a:chExt cx="913082" cy="517402"/>
              </a:xfrm>
            </p:grpSpPr>
            <p:cxnSp>
              <p:nvCxnSpPr>
                <p:cNvPr id="160" name="Straight Arrow Connector 159"/>
                <p:cNvCxnSpPr/>
                <p:nvPr/>
              </p:nvCxnSpPr>
              <p:spPr>
                <a:xfrm flipH="1">
                  <a:off x="699807" y="3669261"/>
                  <a:ext cx="785306"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rot="9033268">
                  <a:off x="757462" y="3878886"/>
                  <a:ext cx="855427" cy="307777"/>
                </a:xfrm>
                <a:prstGeom prst="rect">
                  <a:avLst/>
                </a:prstGeom>
                <a:noFill/>
              </p:spPr>
              <p:txBody>
                <a:bodyPr wrap="none" rtlCol="0">
                  <a:spAutoFit/>
                </a:bodyPr>
                <a:lstStyle/>
                <a:p>
                  <a:r>
                    <a:rPr lang="en-US" sz="1400" dirty="0" err="1"/>
                    <a:t>mgcos</a:t>
                  </a:r>
                  <a:r>
                    <a:rPr lang="en-US" sz="1400" dirty="0"/>
                    <a:t>(</a:t>
                  </a:r>
                  <a:r>
                    <a:rPr lang="el-GR" sz="1400" dirty="0"/>
                    <a:t>θ</a:t>
                  </a:r>
                  <a:r>
                    <a:rPr lang="en-US" sz="1400" dirty="0"/>
                    <a:t>)</a:t>
                  </a:r>
                </a:p>
              </p:txBody>
            </p:sp>
          </p:grpSp>
        </p:grpSp>
        <p:grpSp>
          <p:nvGrpSpPr>
            <p:cNvPr id="175" name="Group 174"/>
            <p:cNvGrpSpPr/>
            <p:nvPr/>
          </p:nvGrpSpPr>
          <p:grpSpPr>
            <a:xfrm>
              <a:off x="6997979" y="4904601"/>
              <a:ext cx="444221" cy="353199"/>
              <a:chOff x="1562380" y="2514600"/>
              <a:chExt cx="444221" cy="353199"/>
            </a:xfrm>
          </p:grpSpPr>
          <p:sp>
            <p:nvSpPr>
              <p:cNvPr id="176" name="Arc 175"/>
              <p:cNvSpPr/>
              <p:nvPr/>
            </p:nvSpPr>
            <p:spPr>
              <a:xfrm rot="10800000">
                <a:off x="1625601" y="2514600"/>
                <a:ext cx="381000" cy="152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TextBox 176"/>
              <p:cNvSpPr txBox="1"/>
              <p:nvPr/>
            </p:nvSpPr>
            <p:spPr>
              <a:xfrm>
                <a:off x="1562380" y="2590800"/>
                <a:ext cx="266420" cy="276999"/>
              </a:xfrm>
              <a:prstGeom prst="rect">
                <a:avLst/>
              </a:prstGeom>
              <a:noFill/>
              <a:ln>
                <a:noFill/>
              </a:ln>
            </p:spPr>
            <p:txBody>
              <a:bodyPr wrap="none" rtlCol="0">
                <a:spAutoFit/>
              </a:bodyPr>
              <a:lstStyle/>
              <a:p>
                <a:r>
                  <a:rPr lang="el-GR" sz="1200" b="1" dirty="0"/>
                  <a:t>θ</a:t>
                </a:r>
                <a:endParaRPr lang="en-US" sz="1200" b="1" dirty="0"/>
              </a:p>
            </p:txBody>
          </p:sp>
        </p:grpSp>
      </p:grpSp>
      <p:grpSp>
        <p:nvGrpSpPr>
          <p:cNvPr id="182" name="Group 181"/>
          <p:cNvGrpSpPr/>
          <p:nvPr/>
        </p:nvGrpSpPr>
        <p:grpSpPr>
          <a:xfrm>
            <a:off x="336115" y="3850214"/>
            <a:ext cx="1851166" cy="1896886"/>
            <a:chOff x="6035534" y="3697814"/>
            <a:chExt cx="1851166" cy="1896886"/>
          </a:xfrm>
        </p:grpSpPr>
        <p:grpSp>
          <p:nvGrpSpPr>
            <p:cNvPr id="183" name="Group 151"/>
            <p:cNvGrpSpPr/>
            <p:nvPr/>
          </p:nvGrpSpPr>
          <p:grpSpPr>
            <a:xfrm>
              <a:off x="6035534" y="3697814"/>
              <a:ext cx="1851166" cy="1896886"/>
              <a:chOff x="320534" y="3868914"/>
              <a:chExt cx="1851166" cy="1896886"/>
            </a:xfrm>
          </p:grpSpPr>
          <p:grpSp>
            <p:nvGrpSpPr>
              <p:cNvPr id="187" name="Group 137"/>
              <p:cNvGrpSpPr/>
              <p:nvPr/>
            </p:nvGrpSpPr>
            <p:grpSpPr>
              <a:xfrm>
                <a:off x="320534" y="4864100"/>
                <a:ext cx="1008878" cy="495300"/>
                <a:chOff x="591322" y="2286000"/>
                <a:chExt cx="1008878" cy="495300"/>
              </a:xfrm>
            </p:grpSpPr>
            <p:cxnSp>
              <p:nvCxnSpPr>
                <p:cNvPr id="200" name="Straight Arrow Connector 199"/>
                <p:cNvCxnSpPr/>
                <p:nvPr/>
              </p:nvCxnSpPr>
              <p:spPr>
                <a:xfrm rot="10800000" flipV="1">
                  <a:off x="778788" y="2286000"/>
                  <a:ext cx="821412" cy="4953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20054387">
                  <a:off x="591322" y="2290615"/>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sp>
            <p:nvSpPr>
              <p:cNvPr id="188" name="TextBox 187"/>
              <p:cNvSpPr txBox="1"/>
              <p:nvPr/>
            </p:nvSpPr>
            <p:spPr>
              <a:xfrm rot="16200000">
                <a:off x="879667" y="5305235"/>
                <a:ext cx="362600" cy="369332"/>
              </a:xfrm>
              <a:prstGeom prst="rect">
                <a:avLst/>
              </a:prstGeom>
              <a:noFill/>
            </p:spPr>
            <p:txBody>
              <a:bodyPr wrap="none" rtlCol="0">
                <a:spAutoFit/>
              </a:bodyPr>
              <a:lstStyle/>
              <a:p>
                <a:r>
                  <a:rPr lang="en-US" dirty="0" err="1"/>
                  <a:t>F</a:t>
                </a:r>
                <a:r>
                  <a:rPr lang="en-US" baseline="-25000" dirty="0" err="1"/>
                  <a:t>g</a:t>
                </a:r>
                <a:endParaRPr lang="en-US" dirty="0"/>
              </a:p>
            </p:txBody>
          </p:sp>
          <p:grpSp>
            <p:nvGrpSpPr>
              <p:cNvPr id="189" name="Group 32"/>
              <p:cNvGrpSpPr/>
              <p:nvPr/>
            </p:nvGrpSpPr>
            <p:grpSpPr>
              <a:xfrm rot="19528844">
                <a:off x="880464" y="3868914"/>
                <a:ext cx="625757" cy="1089240"/>
                <a:chOff x="6841556" y="3012858"/>
                <a:chExt cx="625757" cy="1089240"/>
              </a:xfrm>
            </p:grpSpPr>
            <p:grpSp>
              <p:nvGrpSpPr>
                <p:cNvPr id="196" name="Group 16"/>
                <p:cNvGrpSpPr/>
                <p:nvPr/>
              </p:nvGrpSpPr>
              <p:grpSpPr>
                <a:xfrm>
                  <a:off x="6841556" y="3012858"/>
                  <a:ext cx="625757" cy="869200"/>
                  <a:chOff x="7804860" y="1017450"/>
                  <a:chExt cx="625757" cy="869200"/>
                </a:xfrm>
              </p:grpSpPr>
              <p:cxnSp>
                <p:nvCxnSpPr>
                  <p:cNvPr id="198" name="Straight Connector 197"/>
                  <p:cNvCxnSpPr/>
                  <p:nvPr/>
                </p:nvCxnSpPr>
                <p:spPr>
                  <a:xfrm rot="18271156" flipV="1">
                    <a:off x="7629057" y="1255887"/>
                    <a:ext cx="806566" cy="45496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rot="5400000">
                    <a:off x="8051026" y="1027709"/>
                    <a:ext cx="389850" cy="369332"/>
                  </a:xfrm>
                  <a:prstGeom prst="rect">
                    <a:avLst/>
                  </a:prstGeom>
                  <a:noFill/>
                </p:spPr>
                <p:txBody>
                  <a:bodyPr wrap="none" rtlCol="0">
                    <a:spAutoFit/>
                  </a:bodyPr>
                  <a:lstStyle/>
                  <a:p>
                    <a:r>
                      <a:rPr lang="en-US" dirty="0"/>
                      <a:t>F</a:t>
                    </a:r>
                    <a:r>
                      <a:rPr lang="en-US" baseline="-25000" dirty="0"/>
                      <a:t>N</a:t>
                    </a:r>
                    <a:endParaRPr lang="en-US" dirty="0"/>
                  </a:p>
                </p:txBody>
              </p:sp>
            </p:grpSp>
            <p:sp>
              <p:nvSpPr>
                <p:cNvPr id="197" name="Oval 196"/>
                <p:cNvSpPr/>
                <p:nvPr/>
              </p:nvSpPr>
              <p:spPr>
                <a:xfrm>
                  <a:off x="6922042" y="394969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0" name="Straight Arrow Connector 189"/>
              <p:cNvCxnSpPr>
                <a:stCxn id="197" idx="6"/>
              </p:cNvCxnSpPr>
              <p:nvPr/>
            </p:nvCxnSpPr>
            <p:spPr>
              <a:xfrm flipV="1">
                <a:off x="1392879" y="4394200"/>
                <a:ext cx="778821" cy="450614"/>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16200000" flipH="1">
                <a:off x="914401" y="5346699"/>
                <a:ext cx="838200"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93" name="Group 132"/>
              <p:cNvGrpSpPr/>
              <p:nvPr/>
            </p:nvGrpSpPr>
            <p:grpSpPr>
              <a:xfrm rot="16200000">
                <a:off x="1173766" y="4999763"/>
                <a:ext cx="913082" cy="517402"/>
                <a:chOff x="699807" y="3669261"/>
                <a:chExt cx="913082" cy="517402"/>
              </a:xfrm>
            </p:grpSpPr>
            <p:cxnSp>
              <p:nvCxnSpPr>
                <p:cNvPr id="194" name="Straight Arrow Connector 193"/>
                <p:cNvCxnSpPr/>
                <p:nvPr/>
              </p:nvCxnSpPr>
              <p:spPr>
                <a:xfrm flipH="1">
                  <a:off x="699807" y="3669261"/>
                  <a:ext cx="785306"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rot="9033268">
                  <a:off x="757462" y="3878886"/>
                  <a:ext cx="855427" cy="307777"/>
                </a:xfrm>
                <a:prstGeom prst="rect">
                  <a:avLst/>
                </a:prstGeom>
                <a:noFill/>
              </p:spPr>
              <p:txBody>
                <a:bodyPr wrap="none" rtlCol="0">
                  <a:spAutoFit/>
                </a:bodyPr>
                <a:lstStyle/>
                <a:p>
                  <a:r>
                    <a:rPr lang="en-US" sz="1400" dirty="0" err="1"/>
                    <a:t>mgcos</a:t>
                  </a:r>
                  <a:r>
                    <a:rPr lang="en-US" sz="1400" dirty="0"/>
                    <a:t>(</a:t>
                  </a:r>
                  <a:r>
                    <a:rPr lang="el-GR" sz="1400" dirty="0"/>
                    <a:t>θ</a:t>
                  </a:r>
                  <a:r>
                    <a:rPr lang="en-US" sz="1400" dirty="0"/>
                    <a:t>)</a:t>
                  </a:r>
                </a:p>
              </p:txBody>
            </p:sp>
          </p:grpSp>
        </p:grpSp>
        <p:grpSp>
          <p:nvGrpSpPr>
            <p:cNvPr id="184" name="Group 174"/>
            <p:cNvGrpSpPr/>
            <p:nvPr/>
          </p:nvGrpSpPr>
          <p:grpSpPr>
            <a:xfrm>
              <a:off x="6997979" y="4904601"/>
              <a:ext cx="444221" cy="353199"/>
              <a:chOff x="1562380" y="2514600"/>
              <a:chExt cx="444221" cy="353199"/>
            </a:xfrm>
          </p:grpSpPr>
          <p:sp>
            <p:nvSpPr>
              <p:cNvPr id="185" name="Arc 184"/>
              <p:cNvSpPr/>
              <p:nvPr/>
            </p:nvSpPr>
            <p:spPr>
              <a:xfrm rot="10800000">
                <a:off x="1625601" y="2514600"/>
                <a:ext cx="381000" cy="152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TextBox 185"/>
              <p:cNvSpPr txBox="1"/>
              <p:nvPr/>
            </p:nvSpPr>
            <p:spPr>
              <a:xfrm>
                <a:off x="1562380" y="2590800"/>
                <a:ext cx="266420" cy="276999"/>
              </a:xfrm>
              <a:prstGeom prst="rect">
                <a:avLst/>
              </a:prstGeom>
              <a:noFill/>
              <a:ln>
                <a:noFill/>
              </a:ln>
            </p:spPr>
            <p:txBody>
              <a:bodyPr wrap="none" rtlCol="0">
                <a:spAutoFit/>
              </a:bodyPr>
              <a:lstStyle/>
              <a:p>
                <a:r>
                  <a:rPr lang="el-GR" sz="1200" b="1" dirty="0"/>
                  <a:t>θ</a:t>
                </a:r>
                <a:endParaRPr lang="en-US" sz="1200" b="1" dirty="0"/>
              </a:p>
            </p:txBody>
          </p:sp>
        </p:grpSp>
      </p:grpSp>
      <p:grpSp>
        <p:nvGrpSpPr>
          <p:cNvPr id="202" name="Group 201"/>
          <p:cNvGrpSpPr/>
          <p:nvPr/>
        </p:nvGrpSpPr>
        <p:grpSpPr>
          <a:xfrm rot="16200000">
            <a:off x="6472971" y="2523273"/>
            <a:ext cx="1016002" cy="643057"/>
            <a:chOff x="723113" y="3516862"/>
            <a:chExt cx="1016002" cy="643057"/>
          </a:xfrm>
        </p:grpSpPr>
        <p:cxnSp>
          <p:nvCxnSpPr>
            <p:cNvPr id="203" name="Straight Arrow Connector 202"/>
            <p:cNvCxnSpPr/>
            <p:nvPr/>
          </p:nvCxnSpPr>
          <p:spPr>
            <a:xfrm flipH="1">
              <a:off x="723113" y="3516862"/>
              <a:ext cx="1016002" cy="59690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rot="8778749">
              <a:off x="879703" y="3852142"/>
              <a:ext cx="855427" cy="307777"/>
            </a:xfrm>
            <a:prstGeom prst="rect">
              <a:avLst/>
            </a:prstGeom>
            <a:noFill/>
          </p:spPr>
          <p:txBody>
            <a:bodyPr wrap="none" rtlCol="0">
              <a:spAutoFit/>
            </a:bodyPr>
            <a:lstStyle/>
            <a:p>
              <a:r>
                <a:rPr lang="en-US" sz="1400" dirty="0" err="1">
                  <a:solidFill>
                    <a:srgbClr val="FFFF00"/>
                  </a:solidFill>
                </a:rPr>
                <a:t>mgcos</a:t>
              </a:r>
              <a:r>
                <a:rPr lang="en-US" sz="1400" dirty="0">
                  <a:solidFill>
                    <a:srgbClr val="FFFF00"/>
                  </a:solidFill>
                </a:rPr>
                <a:t>(</a:t>
              </a:r>
              <a:r>
                <a:rPr lang="el-GR" sz="1400" dirty="0">
                  <a:solidFill>
                    <a:srgbClr val="FFFF00"/>
                  </a:solidFill>
                </a:rPr>
                <a:t>θ</a:t>
              </a:r>
              <a:r>
                <a:rPr lang="en-US" sz="1400" dirty="0">
                  <a:solidFill>
                    <a:srgbClr val="FFFF00"/>
                  </a:solidFill>
                </a:rPr>
                <a:t>)</a:t>
              </a:r>
            </a:p>
          </p:txBody>
        </p:sp>
      </p:grpSp>
      <p:grpSp>
        <p:nvGrpSpPr>
          <p:cNvPr id="205" name="Group 204"/>
          <p:cNvGrpSpPr/>
          <p:nvPr/>
        </p:nvGrpSpPr>
        <p:grpSpPr>
          <a:xfrm>
            <a:off x="5554445" y="2349500"/>
            <a:ext cx="1062255" cy="469900"/>
            <a:chOff x="537945" y="2286000"/>
            <a:chExt cx="1062255" cy="469900"/>
          </a:xfrm>
        </p:grpSpPr>
        <p:cxnSp>
          <p:nvCxnSpPr>
            <p:cNvPr id="206" name="Straight Arrow Connector 205"/>
            <p:cNvCxnSpPr/>
            <p:nvPr/>
          </p:nvCxnSpPr>
          <p:spPr>
            <a:xfrm rot="10800000" flipV="1">
              <a:off x="698500" y="2286000"/>
              <a:ext cx="901700" cy="4699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rot="20054387">
              <a:off x="537945" y="2360466"/>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grpSp>
        <p:nvGrpSpPr>
          <p:cNvPr id="209" name="Group 208"/>
          <p:cNvGrpSpPr/>
          <p:nvPr/>
        </p:nvGrpSpPr>
        <p:grpSpPr>
          <a:xfrm>
            <a:off x="6591300" y="2514600"/>
            <a:ext cx="444221" cy="353199"/>
            <a:chOff x="1562380" y="2514600"/>
            <a:chExt cx="444221" cy="353199"/>
          </a:xfrm>
        </p:grpSpPr>
        <p:sp>
          <p:nvSpPr>
            <p:cNvPr id="210" name="Arc 209"/>
            <p:cNvSpPr/>
            <p:nvPr/>
          </p:nvSpPr>
          <p:spPr>
            <a:xfrm rot="10800000">
              <a:off x="1625601" y="2514600"/>
              <a:ext cx="381000" cy="1524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TextBox 210"/>
            <p:cNvSpPr txBox="1"/>
            <p:nvPr/>
          </p:nvSpPr>
          <p:spPr>
            <a:xfrm>
              <a:off x="1562380" y="2590800"/>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aphicFrame>
        <p:nvGraphicFramePr>
          <p:cNvPr id="308228" name="Object 4"/>
          <p:cNvGraphicFramePr>
            <a:graphicFrameLocks noChangeAspect="1"/>
          </p:cNvGraphicFramePr>
          <p:nvPr/>
        </p:nvGraphicFramePr>
        <p:xfrm>
          <a:off x="2125663" y="3665538"/>
          <a:ext cx="1887537" cy="338137"/>
        </p:xfrm>
        <a:graphic>
          <a:graphicData uri="http://schemas.openxmlformats.org/presentationml/2006/ole">
            <mc:AlternateContent xmlns:mc="http://schemas.openxmlformats.org/markup-compatibility/2006">
              <mc:Choice xmlns:v="urn:schemas-microsoft-com:vml" Requires="v">
                <p:oleObj spid="_x0000_s308532" name="Equation" r:id="rId6" imgW="1422360" imgH="253800" progId="Equation.3">
                  <p:embed/>
                </p:oleObj>
              </mc:Choice>
              <mc:Fallback>
                <p:oleObj name="Equation" r:id="rId6" imgW="1422360" imgH="253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5663" y="3665538"/>
                        <a:ext cx="1887537"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29" name="Object 5"/>
          <p:cNvGraphicFramePr>
            <a:graphicFrameLocks noChangeAspect="1"/>
          </p:cNvGraphicFramePr>
          <p:nvPr/>
        </p:nvGraphicFramePr>
        <p:xfrm>
          <a:off x="1727200" y="5791200"/>
          <a:ext cx="2376488" cy="354013"/>
        </p:xfrm>
        <a:graphic>
          <a:graphicData uri="http://schemas.openxmlformats.org/presentationml/2006/ole">
            <mc:AlternateContent xmlns:mc="http://schemas.openxmlformats.org/markup-compatibility/2006">
              <mc:Choice xmlns:v="urn:schemas-microsoft-com:vml" Requires="v">
                <p:oleObj spid="_x0000_s308533" name="Equation" r:id="rId8" imgW="1790640" imgH="266400" progId="Equation.3">
                  <p:embed/>
                </p:oleObj>
              </mc:Choice>
              <mc:Fallback>
                <p:oleObj name="Equation" r:id="rId8" imgW="1790640" imgH="2664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200" y="5791200"/>
                        <a:ext cx="2376488"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30" name="Object 6"/>
          <p:cNvGraphicFramePr>
            <a:graphicFrameLocks noChangeAspect="1"/>
          </p:cNvGraphicFramePr>
          <p:nvPr/>
        </p:nvGraphicFramePr>
        <p:xfrm>
          <a:off x="4395788" y="5791200"/>
          <a:ext cx="2374900" cy="354013"/>
        </p:xfrm>
        <a:graphic>
          <a:graphicData uri="http://schemas.openxmlformats.org/presentationml/2006/ole">
            <mc:AlternateContent xmlns:mc="http://schemas.openxmlformats.org/markup-compatibility/2006">
              <mc:Choice xmlns:v="urn:schemas-microsoft-com:vml" Requires="v">
                <p:oleObj spid="_x0000_s308534" name="Equation" r:id="rId10" imgW="1790640" imgH="266400" progId="Equation.3">
                  <p:embed/>
                </p:oleObj>
              </mc:Choice>
              <mc:Fallback>
                <p:oleObj name="Equation" r:id="rId10" imgW="1790640" imgH="2664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5788" y="5791200"/>
                        <a:ext cx="237490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31" name="Object 7"/>
          <p:cNvGraphicFramePr>
            <a:graphicFrameLocks noChangeAspect="1"/>
          </p:cNvGraphicFramePr>
          <p:nvPr/>
        </p:nvGraphicFramePr>
        <p:xfrm>
          <a:off x="2108200" y="6256338"/>
          <a:ext cx="1735138" cy="303212"/>
        </p:xfrm>
        <a:graphic>
          <a:graphicData uri="http://schemas.openxmlformats.org/presentationml/2006/ole">
            <mc:AlternateContent xmlns:mc="http://schemas.openxmlformats.org/markup-compatibility/2006">
              <mc:Choice xmlns:v="urn:schemas-microsoft-com:vml" Requires="v">
                <p:oleObj spid="_x0000_s308535" name="Equation" r:id="rId12" imgW="1307880" imgH="228600" progId="Equation.3">
                  <p:embed/>
                </p:oleObj>
              </mc:Choice>
              <mc:Fallback>
                <p:oleObj name="Equation" r:id="rId12" imgW="1307880" imgH="2286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8200" y="6256338"/>
                        <a:ext cx="1735138"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32" name="Object 8"/>
          <p:cNvGraphicFramePr>
            <a:graphicFrameLocks noChangeAspect="1"/>
          </p:cNvGraphicFramePr>
          <p:nvPr/>
        </p:nvGraphicFramePr>
        <p:xfrm>
          <a:off x="2540000" y="4181475"/>
          <a:ext cx="1296988" cy="271463"/>
        </p:xfrm>
        <a:graphic>
          <a:graphicData uri="http://schemas.openxmlformats.org/presentationml/2006/ole">
            <mc:AlternateContent xmlns:mc="http://schemas.openxmlformats.org/markup-compatibility/2006">
              <mc:Choice xmlns:v="urn:schemas-microsoft-com:vml" Requires="v">
                <p:oleObj spid="_x0000_s308536" name="Equation" r:id="rId14" imgW="977760" imgH="203040" progId="Equation.3">
                  <p:embed/>
                </p:oleObj>
              </mc:Choice>
              <mc:Fallback>
                <p:oleObj name="Equation" r:id="rId14" imgW="977760" imgH="20304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40000" y="4181475"/>
                        <a:ext cx="1296988"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33" name="Object 9"/>
          <p:cNvGraphicFramePr>
            <a:graphicFrameLocks noChangeAspect="1"/>
          </p:cNvGraphicFramePr>
          <p:nvPr/>
        </p:nvGraphicFramePr>
        <p:xfrm>
          <a:off x="4495800" y="4429125"/>
          <a:ext cx="1601788" cy="269875"/>
        </p:xfrm>
        <a:graphic>
          <a:graphicData uri="http://schemas.openxmlformats.org/presentationml/2006/ole">
            <mc:AlternateContent xmlns:mc="http://schemas.openxmlformats.org/markup-compatibility/2006">
              <mc:Choice xmlns:v="urn:schemas-microsoft-com:vml" Requires="v">
                <p:oleObj spid="_x0000_s308537" name="Equation" r:id="rId16" imgW="1206360" imgH="203040" progId="Equation.3">
                  <p:embed/>
                </p:oleObj>
              </mc:Choice>
              <mc:Fallback>
                <p:oleObj name="Equation" r:id="rId16" imgW="1206360" imgH="203040" progId="Equation.3">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4429125"/>
                        <a:ext cx="1601788"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34" name="Object 10"/>
          <p:cNvGraphicFramePr>
            <a:graphicFrameLocks noChangeAspect="1"/>
          </p:cNvGraphicFramePr>
          <p:nvPr/>
        </p:nvGraphicFramePr>
        <p:xfrm>
          <a:off x="4395788" y="6164263"/>
          <a:ext cx="1733550" cy="303212"/>
        </p:xfrm>
        <a:graphic>
          <a:graphicData uri="http://schemas.openxmlformats.org/presentationml/2006/ole">
            <mc:AlternateContent xmlns:mc="http://schemas.openxmlformats.org/markup-compatibility/2006">
              <mc:Choice xmlns:v="urn:schemas-microsoft-com:vml" Requires="v">
                <p:oleObj spid="_x0000_s308538" name="Equation" r:id="rId18" imgW="1307880" imgH="228600" progId="Equation.3">
                  <p:embed/>
                </p:oleObj>
              </mc:Choice>
              <mc:Fallback>
                <p:oleObj name="Equation" r:id="rId18" imgW="1307880" imgH="22860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5788" y="6164263"/>
                        <a:ext cx="173355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 name="TextBox 102"/>
          <p:cNvSpPr txBox="1"/>
          <p:nvPr/>
        </p:nvSpPr>
        <p:spPr>
          <a:xfrm>
            <a:off x="2590800" y="3276600"/>
            <a:ext cx="988989" cy="307777"/>
          </a:xfrm>
          <a:prstGeom prst="rect">
            <a:avLst/>
          </a:prstGeom>
          <a:noFill/>
        </p:spPr>
        <p:txBody>
          <a:bodyPr wrap="none" rtlCol="0">
            <a:spAutoFit/>
          </a:bodyPr>
          <a:lstStyle/>
          <a:p>
            <a:r>
              <a:rPr lang="en-US" sz="1400" b="1" u="sng" dirty="0">
                <a:solidFill>
                  <a:srgbClr val="0000FF"/>
                </a:solidFill>
              </a:rPr>
              <a:t>x-direction</a:t>
            </a:r>
          </a:p>
        </p:txBody>
      </p:sp>
      <p:sp>
        <p:nvSpPr>
          <p:cNvPr id="105" name="TextBox 104"/>
          <p:cNvSpPr txBox="1"/>
          <p:nvPr/>
        </p:nvSpPr>
        <p:spPr>
          <a:xfrm>
            <a:off x="2667000" y="5334000"/>
            <a:ext cx="992195" cy="307777"/>
          </a:xfrm>
          <a:prstGeom prst="rect">
            <a:avLst/>
          </a:prstGeom>
          <a:noFill/>
        </p:spPr>
        <p:txBody>
          <a:bodyPr wrap="none" rtlCol="0">
            <a:spAutoFit/>
          </a:bodyPr>
          <a:lstStyle/>
          <a:p>
            <a:r>
              <a:rPr lang="en-US" sz="1400" b="1" u="sng" dirty="0">
                <a:solidFill>
                  <a:srgbClr val="0000FF"/>
                </a:solidFill>
              </a:rPr>
              <a:t>y-direction</a:t>
            </a:r>
          </a:p>
        </p:txBody>
      </p:sp>
      <p:sp>
        <p:nvSpPr>
          <p:cNvPr id="106" name="TextBox 105"/>
          <p:cNvSpPr txBox="1"/>
          <p:nvPr/>
        </p:nvSpPr>
        <p:spPr>
          <a:xfrm>
            <a:off x="4649811" y="3578423"/>
            <a:ext cx="988989" cy="307777"/>
          </a:xfrm>
          <a:prstGeom prst="rect">
            <a:avLst/>
          </a:prstGeom>
          <a:noFill/>
        </p:spPr>
        <p:txBody>
          <a:bodyPr wrap="none" rtlCol="0">
            <a:spAutoFit/>
          </a:bodyPr>
          <a:lstStyle/>
          <a:p>
            <a:r>
              <a:rPr lang="en-US" sz="1400" b="1" u="sng" dirty="0">
                <a:solidFill>
                  <a:srgbClr val="0000FF"/>
                </a:solidFill>
              </a:rPr>
              <a:t>x-direction</a:t>
            </a:r>
          </a:p>
        </p:txBody>
      </p:sp>
      <p:sp>
        <p:nvSpPr>
          <p:cNvPr id="107" name="TextBox 106"/>
          <p:cNvSpPr txBox="1"/>
          <p:nvPr/>
        </p:nvSpPr>
        <p:spPr>
          <a:xfrm>
            <a:off x="4722805" y="5410200"/>
            <a:ext cx="992195" cy="307777"/>
          </a:xfrm>
          <a:prstGeom prst="rect">
            <a:avLst/>
          </a:prstGeom>
          <a:noFill/>
        </p:spPr>
        <p:txBody>
          <a:bodyPr wrap="none" rtlCol="0">
            <a:spAutoFit/>
          </a:bodyPr>
          <a:lstStyle/>
          <a:p>
            <a:r>
              <a:rPr lang="en-US" sz="1400" b="1" u="sng" dirty="0">
                <a:solidFill>
                  <a:srgbClr val="0000FF"/>
                </a:solidFill>
              </a:rPr>
              <a:t>y-direction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800000">
                                      <p:cBhvr>
                                        <p:cTn id="42" dur="2000" fill="hold"/>
                                        <p:tgtEl>
                                          <p:spTgt spid="18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82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82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82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82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0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0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0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7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8" presetClass="emph" presetSubtype="0" fill="hold" nodeType="clickEffect">
                                  <p:stCondLst>
                                    <p:cond delay="0"/>
                                  </p:stCondLst>
                                  <p:childTnLst>
                                    <p:animRot by="1800000">
                                      <p:cBhvr>
                                        <p:cTn id="101" dur="2000" fill="hold"/>
                                        <p:tgtEl>
                                          <p:spTgt spid="178"/>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0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7341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0823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0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0823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308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3" grpId="0"/>
      <p:bldP spid="105" grpId="0"/>
      <p:bldP spid="106" grpId="0"/>
      <p:bldP spid="1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52400" y="920936"/>
            <a:ext cx="3962400" cy="3803464"/>
            <a:chOff x="0" y="0"/>
            <a:chExt cx="3962400" cy="3803464"/>
          </a:xfrm>
        </p:grpSpPr>
        <p:pic>
          <p:nvPicPr>
            <p:cNvPr id="40963" name="Picture 3"/>
            <p:cNvPicPr>
              <a:picLocks noChangeAspect="1" noChangeArrowheads="1"/>
            </p:cNvPicPr>
            <p:nvPr/>
          </p:nvPicPr>
          <p:blipFill>
            <a:blip r:embed="rId3" cstate="print"/>
            <a:srcRect/>
            <a:stretch>
              <a:fillRect/>
            </a:stretch>
          </p:blipFill>
          <p:spPr bwMode="auto">
            <a:xfrm>
              <a:off x="0" y="0"/>
              <a:ext cx="3962400" cy="3803464"/>
            </a:xfrm>
            <a:prstGeom prst="rect">
              <a:avLst/>
            </a:prstGeom>
            <a:noFill/>
            <a:ln w="9525">
              <a:noFill/>
              <a:miter lim="800000"/>
              <a:headEnd/>
              <a:tailEnd/>
            </a:ln>
          </p:spPr>
        </p:pic>
        <p:sp>
          <p:nvSpPr>
            <p:cNvPr id="5" name="Rectangle 4"/>
            <p:cNvSpPr/>
            <p:nvPr/>
          </p:nvSpPr>
          <p:spPr>
            <a:xfrm>
              <a:off x="914400" y="31242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
          <p:cNvGrpSpPr/>
          <p:nvPr/>
        </p:nvGrpSpPr>
        <p:grpSpPr>
          <a:xfrm rot="5400000">
            <a:off x="1756176" y="1366994"/>
            <a:ext cx="373852" cy="838200"/>
            <a:chOff x="2904336" y="1447800"/>
            <a:chExt cx="373852" cy="838200"/>
          </a:xfrm>
        </p:grpSpPr>
        <p:sp>
          <p:nvSpPr>
            <p:cNvPr id="11" name="TextBox 10"/>
            <p:cNvSpPr txBox="1"/>
            <p:nvPr/>
          </p:nvSpPr>
          <p:spPr>
            <a:xfrm rot="16200000">
              <a:off x="2900483" y="1654856"/>
              <a:ext cx="377038" cy="369332"/>
            </a:xfrm>
            <a:prstGeom prst="rect">
              <a:avLst/>
            </a:prstGeom>
            <a:noFill/>
          </p:spPr>
          <p:txBody>
            <a:bodyPr wrap="square" rtlCol="0">
              <a:spAutoFit/>
            </a:bodyPr>
            <a:lstStyle/>
            <a:p>
              <a:r>
                <a:rPr lang="en-US" dirty="0"/>
                <a:t>T</a:t>
              </a:r>
              <a:r>
                <a:rPr lang="en-US" baseline="-25000" dirty="0"/>
                <a:t>A</a:t>
              </a:r>
            </a:p>
          </p:txBody>
        </p:sp>
        <p:cxnSp>
          <p:nvCxnSpPr>
            <p:cNvPr id="12" name="Straight Arrow Connector 11"/>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12800" y="2297668"/>
            <a:ext cx="439416" cy="1359932"/>
            <a:chOff x="3048000" y="2590800"/>
            <a:chExt cx="439416" cy="1359932"/>
          </a:xfrm>
        </p:grpSpPr>
        <p:cxnSp>
          <p:nvCxnSpPr>
            <p:cNvPr id="19" name="Straight Arrow Connector 18"/>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0" y="3581400"/>
              <a:ext cx="439416" cy="369332"/>
            </a:xfrm>
            <a:prstGeom prst="rect">
              <a:avLst/>
            </a:prstGeom>
            <a:noFill/>
          </p:spPr>
          <p:txBody>
            <a:bodyPr wrap="none" rtlCol="0">
              <a:spAutoFit/>
            </a:bodyPr>
            <a:lstStyle/>
            <a:p>
              <a:r>
                <a:rPr lang="en-US" dirty="0" err="1"/>
                <a:t>F</a:t>
              </a:r>
              <a:r>
                <a:rPr lang="en-US" baseline="-25000" dirty="0" err="1"/>
                <a:t>Ag</a:t>
              </a:r>
              <a:endParaRPr lang="en-US" baseline="-25000" dirty="0"/>
            </a:p>
          </p:txBody>
        </p:sp>
      </p:grpSp>
      <p:grpSp>
        <p:nvGrpSpPr>
          <p:cNvPr id="6" name="Group 20"/>
          <p:cNvGrpSpPr/>
          <p:nvPr/>
        </p:nvGrpSpPr>
        <p:grpSpPr>
          <a:xfrm>
            <a:off x="609600" y="1066800"/>
            <a:ext cx="466666" cy="914400"/>
            <a:chOff x="2819400" y="1447800"/>
            <a:chExt cx="466666" cy="914400"/>
          </a:xfrm>
        </p:grpSpPr>
        <p:sp>
          <p:nvSpPr>
            <p:cNvPr id="22" name="TextBox 21"/>
            <p:cNvSpPr txBox="1"/>
            <p:nvPr/>
          </p:nvSpPr>
          <p:spPr>
            <a:xfrm>
              <a:off x="2819400" y="1611868"/>
              <a:ext cx="466666" cy="369332"/>
            </a:xfrm>
            <a:prstGeom prst="rect">
              <a:avLst/>
            </a:prstGeom>
            <a:noFill/>
          </p:spPr>
          <p:txBody>
            <a:bodyPr wrap="none" rtlCol="0">
              <a:spAutoFit/>
            </a:bodyPr>
            <a:lstStyle/>
            <a:p>
              <a:r>
                <a:rPr lang="en-US" dirty="0"/>
                <a:t>F</a:t>
              </a:r>
              <a:r>
                <a:rPr lang="en-US" baseline="-25000" dirty="0"/>
                <a:t>AN</a:t>
              </a:r>
            </a:p>
          </p:txBody>
        </p:sp>
        <p:cxnSp>
          <p:nvCxnSpPr>
            <p:cNvPr id="23" name="Straight Arrow Connector 22"/>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295400" y="152400"/>
            <a:ext cx="5359544" cy="400110"/>
          </a:xfrm>
          <a:prstGeom prst="rect">
            <a:avLst/>
          </a:prstGeom>
          <a:noFill/>
        </p:spPr>
        <p:txBody>
          <a:bodyPr wrap="none" rtlCol="0">
            <a:spAutoFit/>
          </a:bodyPr>
          <a:lstStyle/>
          <a:p>
            <a:r>
              <a:rPr lang="en-US" sz="2000" b="1" dirty="0"/>
              <a:t>Example 7: horizontal and vertical force together</a:t>
            </a:r>
          </a:p>
        </p:txBody>
      </p:sp>
      <p:grpSp>
        <p:nvGrpSpPr>
          <p:cNvPr id="45" name="Group 44"/>
          <p:cNvGrpSpPr/>
          <p:nvPr/>
        </p:nvGrpSpPr>
        <p:grpSpPr>
          <a:xfrm>
            <a:off x="3218184" y="3745468"/>
            <a:ext cx="561372" cy="1359932"/>
            <a:chOff x="3048000" y="2590800"/>
            <a:chExt cx="561372" cy="1359932"/>
          </a:xfrm>
        </p:grpSpPr>
        <p:cxnSp>
          <p:nvCxnSpPr>
            <p:cNvPr id="46" name="Straight Arrow Connector 45"/>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0" y="3581400"/>
              <a:ext cx="561372" cy="369332"/>
            </a:xfrm>
            <a:prstGeom prst="rect">
              <a:avLst/>
            </a:prstGeom>
            <a:noFill/>
          </p:spPr>
          <p:txBody>
            <a:bodyPr wrap="none" rtlCol="0">
              <a:spAutoFit/>
            </a:bodyPr>
            <a:lstStyle/>
            <a:p>
              <a:r>
                <a:rPr lang="en-US" dirty="0" err="1"/>
                <a:t>m</a:t>
              </a:r>
              <a:r>
                <a:rPr lang="en-US" baseline="-25000" dirty="0" err="1"/>
                <a:t>B</a:t>
              </a:r>
              <a:r>
                <a:rPr lang="en-US" dirty="0" err="1"/>
                <a:t>g</a:t>
              </a:r>
              <a:endParaRPr lang="en-US" baseline="-25000" dirty="0"/>
            </a:p>
          </p:txBody>
        </p:sp>
      </p:grpSp>
      <p:grpSp>
        <p:nvGrpSpPr>
          <p:cNvPr id="48" name="Group 15"/>
          <p:cNvGrpSpPr/>
          <p:nvPr/>
        </p:nvGrpSpPr>
        <p:grpSpPr>
          <a:xfrm>
            <a:off x="3086100" y="2438400"/>
            <a:ext cx="373852" cy="838200"/>
            <a:chOff x="2904336" y="1447800"/>
            <a:chExt cx="373852" cy="838200"/>
          </a:xfrm>
        </p:grpSpPr>
        <p:sp>
          <p:nvSpPr>
            <p:cNvPr id="49" name="TextBox 48"/>
            <p:cNvSpPr txBox="1"/>
            <p:nvPr/>
          </p:nvSpPr>
          <p:spPr>
            <a:xfrm rot="16200000">
              <a:off x="2900483" y="1654856"/>
              <a:ext cx="377038" cy="369332"/>
            </a:xfrm>
            <a:prstGeom prst="rect">
              <a:avLst/>
            </a:prstGeom>
            <a:noFill/>
          </p:spPr>
          <p:txBody>
            <a:bodyPr wrap="square" rtlCol="0">
              <a:spAutoFit/>
            </a:bodyPr>
            <a:lstStyle/>
            <a:p>
              <a:r>
                <a:rPr lang="en-US" dirty="0"/>
                <a:t>T</a:t>
              </a:r>
              <a:r>
                <a:rPr lang="en-US" baseline="-25000" dirty="0"/>
                <a:t>B</a:t>
              </a:r>
            </a:p>
          </p:txBody>
        </p:sp>
        <p:cxnSp>
          <p:nvCxnSpPr>
            <p:cNvPr id="50" name="Straight Arrow Connector 49"/>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191000" y="812800"/>
            <a:ext cx="4876800" cy="3276600"/>
            <a:chOff x="4191000" y="812800"/>
            <a:chExt cx="4876800" cy="3276600"/>
          </a:xfrm>
        </p:grpSpPr>
        <p:sp>
          <p:nvSpPr>
            <p:cNvPr id="71" name="Rectangle 70"/>
            <p:cNvSpPr/>
            <p:nvPr/>
          </p:nvSpPr>
          <p:spPr>
            <a:xfrm>
              <a:off x="4191000" y="812800"/>
              <a:ext cx="4876800" cy="3276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5388034" y="838200"/>
              <a:ext cx="1393766" cy="2514600"/>
              <a:chOff x="5388034" y="838200"/>
              <a:chExt cx="1393766" cy="2514600"/>
            </a:xfrm>
          </p:grpSpPr>
          <p:sp>
            <p:nvSpPr>
              <p:cNvPr id="51" name="Oval 50"/>
              <p:cNvSpPr/>
              <p:nvPr/>
            </p:nvSpPr>
            <p:spPr>
              <a:xfrm>
                <a:off x="5715000" y="17653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nvGrpSpPr>
              <p:cNvPr id="52" name="Group 20"/>
              <p:cNvGrpSpPr/>
              <p:nvPr/>
            </p:nvGrpSpPr>
            <p:grpSpPr>
              <a:xfrm>
                <a:off x="5388034" y="838200"/>
                <a:ext cx="466666" cy="914400"/>
                <a:chOff x="2819400" y="1447800"/>
                <a:chExt cx="466666" cy="914400"/>
              </a:xfrm>
            </p:grpSpPr>
            <p:sp>
              <p:nvSpPr>
                <p:cNvPr id="53" name="TextBox 52"/>
                <p:cNvSpPr txBox="1"/>
                <p:nvPr/>
              </p:nvSpPr>
              <p:spPr>
                <a:xfrm>
                  <a:off x="2819400" y="1611868"/>
                  <a:ext cx="466666" cy="369332"/>
                </a:xfrm>
                <a:prstGeom prst="rect">
                  <a:avLst/>
                </a:prstGeom>
                <a:noFill/>
              </p:spPr>
              <p:txBody>
                <a:bodyPr wrap="none" rtlCol="0">
                  <a:spAutoFit/>
                </a:bodyPr>
                <a:lstStyle/>
                <a:p>
                  <a:r>
                    <a:rPr lang="en-US" dirty="0"/>
                    <a:t>F</a:t>
                  </a:r>
                  <a:r>
                    <a:rPr lang="en-US" baseline="-25000" dirty="0"/>
                    <a:t>AN</a:t>
                  </a:r>
                </a:p>
              </p:txBody>
            </p:sp>
            <p:cxnSp>
              <p:nvCxnSpPr>
                <p:cNvPr id="54" name="Straight Arrow Connector 53"/>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580384" y="1992868"/>
                <a:ext cx="567784" cy="1359932"/>
                <a:chOff x="3048000" y="2590800"/>
                <a:chExt cx="567784" cy="1359932"/>
              </a:xfrm>
            </p:grpSpPr>
            <p:cxnSp>
              <p:nvCxnSpPr>
                <p:cNvPr id="56" name="Straight Arrow Connector 55"/>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48000" y="3581400"/>
                  <a:ext cx="567784" cy="369332"/>
                </a:xfrm>
                <a:prstGeom prst="rect">
                  <a:avLst/>
                </a:prstGeom>
                <a:noFill/>
              </p:spPr>
              <p:txBody>
                <a:bodyPr wrap="none" rtlCol="0">
                  <a:spAutoFit/>
                </a:bodyPr>
                <a:lstStyle/>
                <a:p>
                  <a:r>
                    <a:rPr lang="en-US" dirty="0" err="1"/>
                    <a:t>m</a:t>
                  </a:r>
                  <a:r>
                    <a:rPr lang="en-US" baseline="-25000" dirty="0" err="1"/>
                    <a:t>A</a:t>
                  </a:r>
                  <a:r>
                    <a:rPr lang="en-US" dirty="0" err="1"/>
                    <a:t>g</a:t>
                  </a:r>
                  <a:endParaRPr lang="en-US" baseline="-25000" dirty="0"/>
                </a:p>
              </p:txBody>
            </p:sp>
          </p:grpSp>
          <p:grpSp>
            <p:nvGrpSpPr>
              <p:cNvPr id="58" name="Group 15"/>
              <p:cNvGrpSpPr/>
              <p:nvPr/>
            </p:nvGrpSpPr>
            <p:grpSpPr>
              <a:xfrm rot="5400000">
                <a:off x="6175774" y="1278094"/>
                <a:ext cx="373852" cy="838200"/>
                <a:chOff x="2904336" y="1447800"/>
                <a:chExt cx="373852" cy="838200"/>
              </a:xfrm>
            </p:grpSpPr>
            <p:sp>
              <p:nvSpPr>
                <p:cNvPr id="59" name="TextBox 58"/>
                <p:cNvSpPr txBox="1"/>
                <p:nvPr/>
              </p:nvSpPr>
              <p:spPr>
                <a:xfrm rot="16200000">
                  <a:off x="2900483" y="1654856"/>
                  <a:ext cx="377038" cy="369332"/>
                </a:xfrm>
                <a:prstGeom prst="rect">
                  <a:avLst/>
                </a:prstGeom>
                <a:noFill/>
              </p:spPr>
              <p:txBody>
                <a:bodyPr wrap="square" rtlCol="0">
                  <a:spAutoFit/>
                </a:bodyPr>
                <a:lstStyle/>
                <a:p>
                  <a:r>
                    <a:rPr lang="en-US" dirty="0"/>
                    <a:t>T</a:t>
                  </a:r>
                  <a:r>
                    <a:rPr lang="en-US" baseline="-25000" dirty="0"/>
                    <a:t>A</a:t>
                  </a:r>
                </a:p>
              </p:txBody>
            </p:sp>
            <p:cxnSp>
              <p:nvCxnSpPr>
                <p:cNvPr id="60" name="Straight Arrow Connector 59"/>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aphicFrame>
        <p:nvGraphicFramePr>
          <p:cNvPr id="272386" name="Object 2"/>
          <p:cNvGraphicFramePr>
            <a:graphicFrameLocks noChangeAspect="1"/>
          </p:cNvGraphicFramePr>
          <p:nvPr/>
        </p:nvGraphicFramePr>
        <p:xfrm>
          <a:off x="6951663" y="1143000"/>
          <a:ext cx="1854200" cy="290513"/>
        </p:xfrm>
        <a:graphic>
          <a:graphicData uri="http://schemas.openxmlformats.org/presentationml/2006/ole">
            <mc:AlternateContent xmlns:mc="http://schemas.openxmlformats.org/markup-compatibility/2006">
              <mc:Choice xmlns:v="urn:schemas-microsoft-com:vml" Requires="v">
                <p:oleObj spid="_x0000_s272767" name="Equation" r:id="rId4" imgW="1257120" imgH="253800" progId="Equation.3">
                  <p:embed/>
                </p:oleObj>
              </mc:Choice>
              <mc:Fallback>
                <p:oleObj name="Equation" r:id="rId4" imgW="125712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63" y="1143000"/>
                        <a:ext cx="1854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1" name="Group 80"/>
          <p:cNvGrpSpPr/>
          <p:nvPr/>
        </p:nvGrpSpPr>
        <p:grpSpPr>
          <a:xfrm>
            <a:off x="4191000" y="4152900"/>
            <a:ext cx="4876800" cy="2667000"/>
            <a:chOff x="4191000" y="4152900"/>
            <a:chExt cx="4876800" cy="2667000"/>
          </a:xfrm>
        </p:grpSpPr>
        <p:sp>
          <p:nvSpPr>
            <p:cNvPr id="72" name="Rectangle 71"/>
            <p:cNvSpPr/>
            <p:nvPr/>
          </p:nvSpPr>
          <p:spPr>
            <a:xfrm>
              <a:off x="4191000" y="4152900"/>
              <a:ext cx="4876800" cy="2667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67400" y="51943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nvGrpSpPr>
            <p:cNvPr id="62" name="Group 20"/>
            <p:cNvGrpSpPr/>
            <p:nvPr/>
          </p:nvGrpSpPr>
          <p:grpSpPr>
            <a:xfrm>
              <a:off x="5540434" y="4267200"/>
              <a:ext cx="458788" cy="914400"/>
              <a:chOff x="2819400" y="1447800"/>
              <a:chExt cx="458788" cy="914400"/>
            </a:xfrm>
          </p:grpSpPr>
          <p:sp>
            <p:nvSpPr>
              <p:cNvPr id="63" name="TextBox 62"/>
              <p:cNvSpPr txBox="1"/>
              <p:nvPr/>
            </p:nvSpPr>
            <p:spPr>
              <a:xfrm>
                <a:off x="2819400" y="1611868"/>
                <a:ext cx="380232" cy="369332"/>
              </a:xfrm>
              <a:prstGeom prst="rect">
                <a:avLst/>
              </a:prstGeom>
              <a:noFill/>
            </p:spPr>
            <p:txBody>
              <a:bodyPr wrap="none" rtlCol="0">
                <a:spAutoFit/>
              </a:bodyPr>
              <a:lstStyle/>
              <a:p>
                <a:r>
                  <a:rPr lang="en-US" dirty="0"/>
                  <a:t>T</a:t>
                </a:r>
                <a:r>
                  <a:rPr lang="en-US" baseline="-25000" dirty="0"/>
                  <a:t>B</a:t>
                </a:r>
              </a:p>
            </p:txBody>
          </p:sp>
          <p:cxnSp>
            <p:nvCxnSpPr>
              <p:cNvPr id="64" name="Straight Arrow Connector 63"/>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p:nvPr/>
          </p:nvCxnSpPr>
          <p:spPr>
            <a:xfrm rot="5400000">
              <a:off x="5479578" y="5905262"/>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28600" y="4419600"/>
            <a:ext cx="3048000" cy="1066800"/>
            <a:chOff x="685800" y="5289550"/>
            <a:chExt cx="3048000" cy="1066800"/>
          </a:xfrm>
        </p:grpSpPr>
        <p:sp>
          <p:nvSpPr>
            <p:cNvPr id="73" name="TextBox 72"/>
            <p:cNvSpPr txBox="1"/>
            <p:nvPr/>
          </p:nvSpPr>
          <p:spPr>
            <a:xfrm>
              <a:off x="685800" y="5289550"/>
              <a:ext cx="3048000" cy="523220"/>
            </a:xfrm>
            <a:prstGeom prst="rect">
              <a:avLst/>
            </a:prstGeom>
            <a:noFill/>
          </p:spPr>
          <p:txBody>
            <a:bodyPr wrap="square" rtlCol="0">
              <a:spAutoFit/>
            </a:bodyPr>
            <a:lstStyle/>
            <a:p>
              <a:r>
                <a:rPr lang="en-US" sz="1400" b="1" dirty="0">
                  <a:solidFill>
                    <a:srgbClr val="0000FF"/>
                  </a:solidFill>
                </a:rPr>
                <a:t>Since the rope is same and the pulley is </a:t>
              </a:r>
              <a:r>
                <a:rPr lang="en-US" sz="1400" b="1" dirty="0" err="1">
                  <a:solidFill>
                    <a:srgbClr val="0000FF"/>
                  </a:solidFill>
                </a:rPr>
                <a:t>massless</a:t>
              </a:r>
              <a:r>
                <a:rPr lang="en-US" sz="1400" b="1" dirty="0">
                  <a:solidFill>
                    <a:srgbClr val="0000FF"/>
                  </a:solidFill>
                </a:rPr>
                <a:t> and frictionless</a:t>
              </a:r>
            </a:p>
          </p:txBody>
        </p:sp>
        <p:graphicFrame>
          <p:nvGraphicFramePr>
            <p:cNvPr id="272388" name="Object 4"/>
            <p:cNvGraphicFramePr>
              <a:graphicFrameLocks noChangeAspect="1"/>
            </p:cNvGraphicFramePr>
            <p:nvPr/>
          </p:nvGraphicFramePr>
          <p:xfrm>
            <a:off x="1308100" y="5986463"/>
            <a:ext cx="1258888" cy="369887"/>
          </p:xfrm>
          <a:graphic>
            <a:graphicData uri="http://schemas.openxmlformats.org/presentationml/2006/ole">
              <mc:AlternateContent xmlns:mc="http://schemas.openxmlformats.org/markup-compatibility/2006">
                <mc:Choice xmlns:v="urn:schemas-microsoft-com:vml" Requires="v">
                  <p:oleObj spid="_x0000_s272768" name="Equation" r:id="rId6" imgW="736560" imgH="215640" progId="Equation.3">
                    <p:embed/>
                  </p:oleObj>
                </mc:Choice>
                <mc:Fallback>
                  <p:oleObj name="Equation" r:id="rId6" imgW="736560" imgH="2156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5986463"/>
                          <a:ext cx="1258888"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5" name="Group 74"/>
          <p:cNvGrpSpPr/>
          <p:nvPr/>
        </p:nvGrpSpPr>
        <p:grpSpPr>
          <a:xfrm>
            <a:off x="228600" y="5791200"/>
            <a:ext cx="2629887" cy="782638"/>
            <a:chOff x="838200" y="5486400"/>
            <a:chExt cx="2629887" cy="782638"/>
          </a:xfrm>
        </p:grpSpPr>
        <p:sp>
          <p:nvSpPr>
            <p:cNvPr id="76" name="TextBox 75"/>
            <p:cNvSpPr txBox="1"/>
            <p:nvPr/>
          </p:nvSpPr>
          <p:spPr>
            <a:xfrm>
              <a:off x="838200" y="5486400"/>
              <a:ext cx="2629887" cy="307777"/>
            </a:xfrm>
            <a:prstGeom prst="rect">
              <a:avLst/>
            </a:prstGeom>
            <a:noFill/>
          </p:spPr>
          <p:txBody>
            <a:bodyPr wrap="none" rtlCol="0">
              <a:spAutoFit/>
            </a:bodyPr>
            <a:lstStyle/>
            <a:p>
              <a:r>
                <a:rPr lang="en-US" sz="1400" b="1" dirty="0">
                  <a:solidFill>
                    <a:srgbClr val="0000FF"/>
                  </a:solidFill>
                </a:rPr>
                <a:t>Both bodies are moving together</a:t>
              </a:r>
            </a:p>
          </p:txBody>
        </p:sp>
        <p:graphicFrame>
          <p:nvGraphicFramePr>
            <p:cNvPr id="77" name="Object 4"/>
            <p:cNvGraphicFramePr>
              <a:graphicFrameLocks noChangeAspect="1"/>
            </p:cNvGraphicFramePr>
            <p:nvPr/>
          </p:nvGraphicFramePr>
          <p:xfrm>
            <a:off x="1690688" y="5899150"/>
            <a:ext cx="1258887" cy="369888"/>
          </p:xfrm>
          <a:graphic>
            <a:graphicData uri="http://schemas.openxmlformats.org/presentationml/2006/ole">
              <mc:AlternateContent xmlns:mc="http://schemas.openxmlformats.org/markup-compatibility/2006">
                <mc:Choice xmlns:v="urn:schemas-microsoft-com:vml" Requires="v">
                  <p:oleObj spid="_x0000_s272769" name="Equation" r:id="rId8" imgW="736560" imgH="215640" progId="Equation.3">
                    <p:embed/>
                  </p:oleObj>
                </mc:Choice>
                <mc:Fallback>
                  <p:oleObj name="Equation" r:id="rId8" imgW="736560" imgH="2156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0688" y="5899150"/>
                          <a:ext cx="1258887"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2390" name="Object 6"/>
          <p:cNvGraphicFramePr>
            <a:graphicFrameLocks noChangeAspect="1"/>
          </p:cNvGraphicFramePr>
          <p:nvPr/>
        </p:nvGraphicFramePr>
        <p:xfrm>
          <a:off x="7202488" y="2514600"/>
          <a:ext cx="1141412" cy="277812"/>
        </p:xfrm>
        <a:graphic>
          <a:graphicData uri="http://schemas.openxmlformats.org/presentationml/2006/ole">
            <mc:AlternateContent xmlns:mc="http://schemas.openxmlformats.org/markup-compatibility/2006">
              <mc:Choice xmlns:v="urn:schemas-microsoft-com:vml" Requires="v">
                <p:oleObj spid="_x0000_s272770" name="Equation" r:id="rId10" imgW="774360" imgH="241200" progId="Equation.3">
                  <p:embed/>
                </p:oleObj>
              </mc:Choice>
              <mc:Fallback>
                <p:oleObj name="Equation" r:id="rId10" imgW="77436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2488" y="2514600"/>
                        <a:ext cx="1141412" cy="27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1" name="Object 7"/>
          <p:cNvGraphicFramePr>
            <a:graphicFrameLocks noChangeAspect="1"/>
          </p:cNvGraphicFramePr>
          <p:nvPr/>
        </p:nvGraphicFramePr>
        <p:xfrm>
          <a:off x="6400800" y="4495800"/>
          <a:ext cx="2435225" cy="274638"/>
        </p:xfrm>
        <a:graphic>
          <a:graphicData uri="http://schemas.openxmlformats.org/presentationml/2006/ole">
            <mc:AlternateContent xmlns:mc="http://schemas.openxmlformats.org/markup-compatibility/2006">
              <mc:Choice xmlns:v="urn:schemas-microsoft-com:vml" Requires="v">
                <p:oleObj spid="_x0000_s272771" name="Equation" r:id="rId12" imgW="1701720" imgH="241200" progId="Equation.3">
                  <p:embed/>
                </p:oleObj>
              </mc:Choice>
              <mc:Fallback>
                <p:oleObj name="Equation" r:id="rId12" imgW="1701720" imgH="2412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4495800"/>
                        <a:ext cx="2435225"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2" name="Object 8"/>
          <p:cNvGraphicFramePr>
            <a:graphicFrameLocks noChangeAspect="1"/>
          </p:cNvGraphicFramePr>
          <p:nvPr/>
        </p:nvGraphicFramePr>
        <p:xfrm>
          <a:off x="7488238" y="1614488"/>
          <a:ext cx="1049337" cy="261937"/>
        </p:xfrm>
        <a:graphic>
          <a:graphicData uri="http://schemas.openxmlformats.org/presentationml/2006/ole">
            <mc:AlternateContent xmlns:mc="http://schemas.openxmlformats.org/markup-compatibility/2006">
              <mc:Choice xmlns:v="urn:schemas-microsoft-com:vml" Requires="v">
                <p:oleObj spid="_x0000_s272772" name="Equation" r:id="rId14" imgW="711000" imgH="228600" progId="Equation.3">
                  <p:embed/>
                </p:oleObj>
              </mc:Choice>
              <mc:Fallback>
                <p:oleObj name="Equation" r:id="rId14" imgW="711000" imgH="2286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8238" y="1614488"/>
                        <a:ext cx="1049337" cy="26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3" name="Object 9"/>
          <p:cNvGraphicFramePr>
            <a:graphicFrameLocks noChangeAspect="1"/>
          </p:cNvGraphicFramePr>
          <p:nvPr/>
        </p:nvGraphicFramePr>
        <p:xfrm>
          <a:off x="7316788" y="3409950"/>
          <a:ext cx="804862" cy="247650"/>
        </p:xfrm>
        <a:graphic>
          <a:graphicData uri="http://schemas.openxmlformats.org/presentationml/2006/ole">
            <mc:AlternateContent xmlns:mc="http://schemas.openxmlformats.org/markup-compatibility/2006">
              <mc:Choice xmlns:v="urn:schemas-microsoft-com:vml" Requires="v">
                <p:oleObj spid="_x0000_s272773" name="Equation" r:id="rId16" imgW="545760" imgH="215640" progId="Equation.3">
                  <p:embed/>
                </p:oleObj>
              </mc:Choice>
              <mc:Fallback>
                <p:oleObj name="Equation" r:id="rId16" imgW="545760" imgH="215640" progId="Equation.3">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6788" y="3409950"/>
                        <a:ext cx="804862"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Box 67"/>
          <p:cNvSpPr txBox="1"/>
          <p:nvPr/>
        </p:nvSpPr>
        <p:spPr>
          <a:xfrm>
            <a:off x="5715000" y="6324600"/>
            <a:ext cx="561372" cy="369332"/>
          </a:xfrm>
          <a:prstGeom prst="rect">
            <a:avLst/>
          </a:prstGeom>
          <a:noFill/>
        </p:spPr>
        <p:txBody>
          <a:bodyPr wrap="none" rtlCol="0">
            <a:spAutoFit/>
          </a:bodyPr>
          <a:lstStyle/>
          <a:p>
            <a:r>
              <a:rPr lang="en-US" dirty="0" err="1"/>
              <a:t>m</a:t>
            </a:r>
            <a:r>
              <a:rPr lang="en-US" baseline="-25000" dirty="0" err="1"/>
              <a:t>B</a:t>
            </a:r>
            <a:r>
              <a:rPr lang="en-US" dirty="0" err="1"/>
              <a:t>g</a:t>
            </a:r>
            <a:endParaRPr lang="en-US" baseline="-25000" dirty="0"/>
          </a:p>
        </p:txBody>
      </p:sp>
      <p:graphicFrame>
        <p:nvGraphicFramePr>
          <p:cNvPr id="272394" name="Object 10"/>
          <p:cNvGraphicFramePr>
            <a:graphicFrameLocks noChangeAspect="1"/>
          </p:cNvGraphicFramePr>
          <p:nvPr/>
        </p:nvGraphicFramePr>
        <p:xfrm>
          <a:off x="7037388" y="5683250"/>
          <a:ext cx="1490662" cy="246063"/>
        </p:xfrm>
        <a:graphic>
          <a:graphicData uri="http://schemas.openxmlformats.org/presentationml/2006/ole">
            <mc:AlternateContent xmlns:mc="http://schemas.openxmlformats.org/markup-compatibility/2006">
              <mc:Choice xmlns:v="urn:schemas-microsoft-com:vml" Requires="v">
                <p:oleObj spid="_x0000_s272774" name="Equation" r:id="rId18" imgW="1041120" imgH="215640" progId="Equation.3">
                  <p:embed/>
                </p:oleObj>
              </mc:Choice>
              <mc:Fallback>
                <p:oleObj name="Equation" r:id="rId18" imgW="1041120" imgH="21564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37388" y="5683250"/>
                        <a:ext cx="1490662"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5" name="Object 11"/>
          <p:cNvGraphicFramePr>
            <a:graphicFrameLocks noChangeAspect="1"/>
          </p:cNvGraphicFramePr>
          <p:nvPr>
            <p:extLst>
              <p:ext uri="{D42A27DB-BD31-4B8C-83A1-F6EECF244321}">
                <p14:modId xmlns:p14="http://schemas.microsoft.com/office/powerpoint/2010/main" val="1024806118"/>
              </p:ext>
            </p:extLst>
          </p:nvPr>
        </p:nvGraphicFramePr>
        <p:xfrm>
          <a:off x="6870700" y="5089525"/>
          <a:ext cx="1652588" cy="244475"/>
        </p:xfrm>
        <a:graphic>
          <a:graphicData uri="http://schemas.openxmlformats.org/presentationml/2006/ole">
            <mc:AlternateContent xmlns:mc="http://schemas.openxmlformats.org/markup-compatibility/2006">
              <mc:Choice xmlns:v="urn:schemas-microsoft-com:vml" Requires="v">
                <p:oleObj spid="_x0000_s272775" name="Equation" r:id="rId20" imgW="1155600" imgH="215640" progId="Equation.3">
                  <p:embed/>
                </p:oleObj>
              </mc:Choice>
              <mc:Fallback>
                <p:oleObj name="Equation" r:id="rId20" imgW="1155600" imgH="215640" progId="Equation.3">
                  <p:embed/>
                  <p:pic>
                    <p:nvPicPr>
                      <p:cNvPr id="0" name="Picture 11"/>
                      <p:cNvPicPr>
                        <a:picLocks noChangeAspect="1" noChangeArrowheads="1"/>
                      </p:cNvPicPr>
                      <p:nvPr/>
                    </p:nvPicPr>
                    <p:blipFill>
                      <a:blip r:embed="rId21"/>
                      <a:srcRect/>
                      <a:stretch>
                        <a:fillRect/>
                      </a:stretch>
                    </p:blipFill>
                    <p:spPr bwMode="auto">
                      <a:xfrm>
                        <a:off x="6870700" y="5089525"/>
                        <a:ext cx="1652588"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6" name="Object 12"/>
          <p:cNvGraphicFramePr>
            <a:graphicFrameLocks noChangeAspect="1"/>
          </p:cNvGraphicFramePr>
          <p:nvPr/>
        </p:nvGraphicFramePr>
        <p:xfrm>
          <a:off x="7246938" y="2971800"/>
          <a:ext cx="973137" cy="247650"/>
        </p:xfrm>
        <a:graphic>
          <a:graphicData uri="http://schemas.openxmlformats.org/presentationml/2006/ole">
            <mc:AlternateContent xmlns:mc="http://schemas.openxmlformats.org/markup-compatibility/2006">
              <mc:Choice xmlns:v="urn:schemas-microsoft-com:vml" Requires="v">
                <p:oleObj spid="_x0000_s272776" name="Equation" r:id="rId22" imgW="660240" imgH="215640" progId="Equation.3">
                  <p:embed/>
                </p:oleObj>
              </mc:Choice>
              <mc:Fallback>
                <p:oleObj name="Equation" r:id="rId22" imgW="660240" imgH="215640" progId="Equation.3">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46938" y="2971800"/>
                        <a:ext cx="973137"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7239000" y="838200"/>
            <a:ext cx="974177" cy="307777"/>
          </a:xfrm>
          <a:prstGeom prst="rect">
            <a:avLst/>
          </a:prstGeom>
          <a:noFill/>
        </p:spPr>
        <p:txBody>
          <a:bodyPr wrap="none" rtlCol="0">
            <a:spAutoFit/>
          </a:bodyPr>
          <a:lstStyle/>
          <a:p>
            <a:r>
              <a:rPr lang="en-US" sz="1400" u="sng" dirty="0">
                <a:solidFill>
                  <a:srgbClr val="0000FF"/>
                </a:solidFill>
              </a:rPr>
              <a:t>y-direction</a:t>
            </a:r>
          </a:p>
        </p:txBody>
      </p:sp>
      <p:sp>
        <p:nvSpPr>
          <p:cNvPr id="67" name="TextBox 66"/>
          <p:cNvSpPr txBox="1"/>
          <p:nvPr/>
        </p:nvSpPr>
        <p:spPr>
          <a:xfrm>
            <a:off x="7315200" y="2133600"/>
            <a:ext cx="970971" cy="307777"/>
          </a:xfrm>
          <a:prstGeom prst="rect">
            <a:avLst/>
          </a:prstGeom>
          <a:noFill/>
        </p:spPr>
        <p:txBody>
          <a:bodyPr wrap="none" rtlCol="0">
            <a:spAutoFit/>
          </a:bodyPr>
          <a:lstStyle/>
          <a:p>
            <a:r>
              <a:rPr lang="en-US" sz="1400" u="sng" dirty="0">
                <a:solidFill>
                  <a:srgbClr val="0000FF"/>
                </a:solidFill>
              </a:rPr>
              <a:t>x-direction</a:t>
            </a:r>
          </a:p>
        </p:txBody>
      </p:sp>
      <p:sp>
        <p:nvSpPr>
          <p:cNvPr id="69" name="TextBox 68"/>
          <p:cNvSpPr txBox="1"/>
          <p:nvPr/>
        </p:nvSpPr>
        <p:spPr>
          <a:xfrm>
            <a:off x="6934200" y="4191000"/>
            <a:ext cx="974177" cy="307777"/>
          </a:xfrm>
          <a:prstGeom prst="rect">
            <a:avLst/>
          </a:prstGeom>
          <a:noFill/>
        </p:spPr>
        <p:txBody>
          <a:bodyPr wrap="none" rtlCol="0">
            <a:spAutoFit/>
          </a:bodyPr>
          <a:lstStyle/>
          <a:p>
            <a:r>
              <a:rPr lang="en-US" sz="1400" u="sng" dirty="0">
                <a:solidFill>
                  <a:srgbClr val="0000FF"/>
                </a:solidFill>
              </a:rPr>
              <a:t>y-direction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3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3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23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23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239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23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723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72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 grpId="0"/>
      <p:bldP spid="67" grpId="0"/>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06989" y="133290"/>
            <a:ext cx="7448962" cy="400110"/>
          </a:xfrm>
          <a:prstGeom prst="rect">
            <a:avLst/>
          </a:prstGeom>
          <a:noFill/>
        </p:spPr>
        <p:txBody>
          <a:bodyPr wrap="none" rtlCol="0">
            <a:spAutoFit/>
          </a:bodyPr>
          <a:lstStyle/>
          <a:p>
            <a:r>
              <a:rPr lang="en-US" sz="2000" b="1" dirty="0"/>
              <a:t>Example 8: Frictionless and </a:t>
            </a:r>
            <a:r>
              <a:rPr lang="en-US" sz="2000" b="1" dirty="0" err="1"/>
              <a:t>massless</a:t>
            </a:r>
            <a:r>
              <a:rPr lang="en-US" sz="2000" b="1" dirty="0"/>
              <a:t> pulley with two hanging bodies</a:t>
            </a:r>
          </a:p>
        </p:txBody>
      </p:sp>
      <p:grpSp>
        <p:nvGrpSpPr>
          <p:cNvPr id="48" name="Group 47"/>
          <p:cNvGrpSpPr/>
          <p:nvPr/>
        </p:nvGrpSpPr>
        <p:grpSpPr>
          <a:xfrm>
            <a:off x="7162800" y="2438400"/>
            <a:ext cx="609462" cy="2057400"/>
            <a:chOff x="2590800" y="2514600"/>
            <a:chExt cx="609462" cy="2057400"/>
          </a:xfrm>
        </p:grpSpPr>
        <p:grpSp>
          <p:nvGrpSpPr>
            <p:cNvPr id="17" name="Group 24"/>
            <p:cNvGrpSpPr/>
            <p:nvPr/>
          </p:nvGrpSpPr>
          <p:grpSpPr>
            <a:xfrm>
              <a:off x="2590800" y="2514600"/>
              <a:ext cx="609462" cy="2057400"/>
              <a:chOff x="5500048" y="1170296"/>
              <a:chExt cx="609462" cy="2057400"/>
            </a:xfrm>
          </p:grpSpPr>
          <p:grpSp>
            <p:nvGrpSpPr>
              <p:cNvPr id="18" name="Group 4"/>
              <p:cNvGrpSpPr/>
              <p:nvPr/>
            </p:nvGrpSpPr>
            <p:grpSpPr>
              <a:xfrm>
                <a:off x="5500048" y="1170296"/>
                <a:ext cx="609462" cy="2057400"/>
                <a:chOff x="5246717" y="685800"/>
                <a:chExt cx="609462" cy="2057400"/>
              </a:xfrm>
            </p:grpSpPr>
            <p:grpSp>
              <p:nvGrpSpPr>
                <p:cNvPr id="21" name="Group 42"/>
                <p:cNvGrpSpPr/>
                <p:nvPr/>
              </p:nvGrpSpPr>
              <p:grpSpPr>
                <a:xfrm>
                  <a:off x="5246717" y="1535668"/>
                  <a:ext cx="609462" cy="1207532"/>
                  <a:chOff x="664984" y="1295400"/>
                  <a:chExt cx="609462" cy="1207532"/>
                </a:xfrm>
              </p:grpSpPr>
              <p:cxnSp>
                <p:nvCxnSpPr>
                  <p:cNvPr id="33" name="Straight Arrow Connector 32"/>
                  <p:cNvCxnSpPr/>
                  <p:nvPr/>
                </p:nvCxnSpPr>
                <p:spPr>
                  <a:xfrm rot="16200000" flipH="1">
                    <a:off x="488926" y="17137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4984" y="2133600"/>
                    <a:ext cx="609462" cy="369332"/>
                  </a:xfrm>
                  <a:prstGeom prst="rect">
                    <a:avLst/>
                  </a:prstGeom>
                  <a:noFill/>
                </p:spPr>
                <p:txBody>
                  <a:bodyPr wrap="none" rtlCol="0">
                    <a:spAutoFit/>
                  </a:bodyPr>
                  <a:lstStyle/>
                  <a:p>
                    <a:r>
                      <a:rPr lang="en-US" dirty="0"/>
                      <a:t>m</a:t>
                    </a:r>
                    <a:r>
                      <a:rPr lang="en-US" baseline="-25000" dirty="0"/>
                      <a:t>1</a:t>
                    </a:r>
                    <a:r>
                      <a:rPr lang="en-US" dirty="0"/>
                      <a:t> g</a:t>
                    </a:r>
                  </a:p>
                </p:txBody>
              </p:sp>
            </p:grpSp>
            <p:sp>
              <p:nvSpPr>
                <p:cNvPr id="29" name="Oval 28"/>
                <p:cNvSpPr/>
                <p:nvPr/>
              </p:nvSpPr>
              <p:spPr>
                <a:xfrm>
                  <a:off x="5410200" y="1447800"/>
                  <a:ext cx="762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9"/>
                <p:cNvGrpSpPr/>
                <p:nvPr/>
              </p:nvGrpSpPr>
              <p:grpSpPr>
                <a:xfrm>
                  <a:off x="5484750" y="685800"/>
                  <a:ext cx="345780" cy="838200"/>
                  <a:chOff x="3303896" y="1447800"/>
                  <a:chExt cx="345780" cy="838200"/>
                </a:xfrm>
              </p:grpSpPr>
              <p:sp>
                <p:nvSpPr>
                  <p:cNvPr id="31" name="TextBox 30"/>
                  <p:cNvSpPr txBox="1"/>
                  <p:nvPr/>
                </p:nvSpPr>
                <p:spPr>
                  <a:xfrm>
                    <a:off x="3352800" y="1688068"/>
                    <a:ext cx="296876" cy="369332"/>
                  </a:xfrm>
                  <a:prstGeom prst="rect">
                    <a:avLst/>
                  </a:prstGeom>
                  <a:noFill/>
                </p:spPr>
                <p:txBody>
                  <a:bodyPr wrap="none" rtlCol="0">
                    <a:spAutoFit/>
                  </a:bodyPr>
                  <a:lstStyle/>
                  <a:p>
                    <a:r>
                      <a:rPr lang="en-US" dirty="0"/>
                      <a:t>T</a:t>
                    </a:r>
                  </a:p>
                </p:txBody>
              </p:sp>
              <p:cxnSp>
                <p:nvCxnSpPr>
                  <p:cNvPr id="32" name="Straight Arrow Connector 31"/>
                  <p:cNvCxnSpPr/>
                  <p:nvPr/>
                </p:nvCxnSpPr>
                <p:spPr>
                  <a:xfrm rot="5400000" flipH="1" flipV="1">
                    <a:off x="2885590"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7" name="Oval 26"/>
              <p:cNvSpPr/>
              <p:nvPr/>
            </p:nvSpPr>
            <p:spPr>
              <a:xfrm>
                <a:off x="5617192" y="1905000"/>
                <a:ext cx="228600" cy="228600"/>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
          <p:nvSpPr>
            <p:cNvPr id="42" name="TextBox 41"/>
            <p:cNvSpPr txBox="1"/>
            <p:nvPr/>
          </p:nvSpPr>
          <p:spPr>
            <a:xfrm>
              <a:off x="2590800" y="3159456"/>
              <a:ext cx="447558" cy="369332"/>
            </a:xfrm>
            <a:prstGeom prst="rect">
              <a:avLst/>
            </a:prstGeom>
            <a:noFill/>
          </p:spPr>
          <p:txBody>
            <a:bodyPr wrap="none" rtlCol="0">
              <a:spAutoFit/>
            </a:bodyPr>
            <a:lstStyle/>
            <a:p>
              <a:r>
                <a:rPr lang="en-US" dirty="0"/>
                <a:t>m</a:t>
              </a:r>
              <a:r>
                <a:rPr lang="en-US" baseline="-25000" dirty="0"/>
                <a:t>1</a:t>
              </a:r>
            </a:p>
          </p:txBody>
        </p:sp>
      </p:grpSp>
      <p:grpSp>
        <p:nvGrpSpPr>
          <p:cNvPr id="49" name="Group 48"/>
          <p:cNvGrpSpPr/>
          <p:nvPr/>
        </p:nvGrpSpPr>
        <p:grpSpPr>
          <a:xfrm>
            <a:off x="1166950" y="2514600"/>
            <a:ext cx="609462" cy="2057400"/>
            <a:chOff x="3733938" y="2514600"/>
            <a:chExt cx="609462" cy="2057400"/>
          </a:xfrm>
        </p:grpSpPr>
        <p:grpSp>
          <p:nvGrpSpPr>
            <p:cNvPr id="11" name="Group 11"/>
            <p:cNvGrpSpPr/>
            <p:nvPr/>
          </p:nvGrpSpPr>
          <p:grpSpPr>
            <a:xfrm>
              <a:off x="3733938" y="2514600"/>
              <a:ext cx="609462" cy="2057400"/>
              <a:chOff x="5500048" y="1170296"/>
              <a:chExt cx="609462" cy="2057400"/>
            </a:xfrm>
          </p:grpSpPr>
          <p:grpSp>
            <p:nvGrpSpPr>
              <p:cNvPr id="12" name="Group 4"/>
              <p:cNvGrpSpPr/>
              <p:nvPr/>
            </p:nvGrpSpPr>
            <p:grpSpPr>
              <a:xfrm>
                <a:off x="5500048" y="1170296"/>
                <a:ext cx="609462" cy="2057400"/>
                <a:chOff x="5246717" y="685800"/>
                <a:chExt cx="609462" cy="2057400"/>
              </a:xfrm>
            </p:grpSpPr>
            <p:grpSp>
              <p:nvGrpSpPr>
                <p:cNvPr id="13" name="Group 42"/>
                <p:cNvGrpSpPr/>
                <p:nvPr/>
              </p:nvGrpSpPr>
              <p:grpSpPr>
                <a:xfrm>
                  <a:off x="5246717" y="1535668"/>
                  <a:ext cx="609462" cy="1207532"/>
                  <a:chOff x="664984" y="1295400"/>
                  <a:chExt cx="609462" cy="1207532"/>
                </a:xfrm>
              </p:grpSpPr>
              <p:cxnSp>
                <p:nvCxnSpPr>
                  <p:cNvPr id="23" name="Straight Arrow Connector 22"/>
                  <p:cNvCxnSpPr/>
                  <p:nvPr/>
                </p:nvCxnSpPr>
                <p:spPr>
                  <a:xfrm rot="16200000" flipH="1">
                    <a:off x="488926" y="17137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4984" y="2133600"/>
                    <a:ext cx="609462" cy="369332"/>
                  </a:xfrm>
                  <a:prstGeom prst="rect">
                    <a:avLst/>
                  </a:prstGeom>
                  <a:noFill/>
                </p:spPr>
                <p:txBody>
                  <a:bodyPr wrap="none" rtlCol="0">
                    <a:spAutoFit/>
                  </a:bodyPr>
                  <a:lstStyle/>
                  <a:p>
                    <a:r>
                      <a:rPr lang="en-US" dirty="0"/>
                      <a:t>m</a:t>
                    </a:r>
                    <a:r>
                      <a:rPr lang="en-US" baseline="-25000" dirty="0"/>
                      <a:t>2</a:t>
                    </a:r>
                    <a:r>
                      <a:rPr lang="en-US" dirty="0"/>
                      <a:t> g</a:t>
                    </a:r>
                  </a:p>
                </p:txBody>
              </p:sp>
            </p:grpSp>
            <p:sp>
              <p:nvSpPr>
                <p:cNvPr id="16" name="Oval 15"/>
                <p:cNvSpPr/>
                <p:nvPr/>
              </p:nvSpPr>
              <p:spPr>
                <a:xfrm>
                  <a:off x="5410200" y="1447800"/>
                  <a:ext cx="762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9"/>
                <p:cNvGrpSpPr/>
                <p:nvPr/>
              </p:nvGrpSpPr>
              <p:grpSpPr>
                <a:xfrm>
                  <a:off x="5484750" y="685800"/>
                  <a:ext cx="345780" cy="838200"/>
                  <a:chOff x="3303896" y="1447800"/>
                  <a:chExt cx="345780" cy="838200"/>
                </a:xfrm>
              </p:grpSpPr>
              <p:sp>
                <p:nvSpPr>
                  <p:cNvPr id="19" name="TextBox 18"/>
                  <p:cNvSpPr txBox="1"/>
                  <p:nvPr/>
                </p:nvSpPr>
                <p:spPr>
                  <a:xfrm>
                    <a:off x="3352800" y="1688068"/>
                    <a:ext cx="296876" cy="369332"/>
                  </a:xfrm>
                  <a:prstGeom prst="rect">
                    <a:avLst/>
                  </a:prstGeom>
                  <a:noFill/>
                </p:spPr>
                <p:txBody>
                  <a:bodyPr wrap="none" rtlCol="0">
                    <a:spAutoFit/>
                  </a:bodyPr>
                  <a:lstStyle/>
                  <a:p>
                    <a:r>
                      <a:rPr lang="en-US" dirty="0"/>
                      <a:t>T</a:t>
                    </a:r>
                  </a:p>
                </p:txBody>
              </p:sp>
              <p:cxnSp>
                <p:nvCxnSpPr>
                  <p:cNvPr id="20" name="Straight Arrow Connector 19"/>
                  <p:cNvCxnSpPr/>
                  <p:nvPr/>
                </p:nvCxnSpPr>
                <p:spPr>
                  <a:xfrm rot="5400000" flipH="1" flipV="1">
                    <a:off x="2885590"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Oval 13"/>
              <p:cNvSpPr/>
              <p:nvPr/>
            </p:nvSpPr>
            <p:spPr>
              <a:xfrm>
                <a:off x="5617192" y="1905000"/>
                <a:ext cx="228600" cy="228600"/>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3743442" y="3124200"/>
              <a:ext cx="447558" cy="369332"/>
            </a:xfrm>
            <a:prstGeom prst="rect">
              <a:avLst/>
            </a:prstGeom>
            <a:noFill/>
          </p:spPr>
          <p:txBody>
            <a:bodyPr wrap="none" rtlCol="0">
              <a:spAutoFit/>
            </a:bodyPr>
            <a:lstStyle/>
            <a:p>
              <a:r>
                <a:rPr lang="en-US" dirty="0"/>
                <a:t>m</a:t>
              </a:r>
              <a:r>
                <a:rPr lang="en-US" baseline="-25000" dirty="0"/>
                <a:t>2</a:t>
              </a:r>
            </a:p>
          </p:txBody>
        </p:sp>
      </p:grpSp>
      <p:sp>
        <p:nvSpPr>
          <p:cNvPr id="45" name="TextBox 44"/>
          <p:cNvSpPr txBox="1"/>
          <p:nvPr/>
        </p:nvSpPr>
        <p:spPr>
          <a:xfrm>
            <a:off x="533399" y="838200"/>
            <a:ext cx="8001001" cy="646331"/>
          </a:xfrm>
          <a:prstGeom prst="rect">
            <a:avLst/>
          </a:prstGeom>
          <a:noFill/>
        </p:spPr>
        <p:txBody>
          <a:bodyPr wrap="square" rtlCol="0">
            <a:spAutoFit/>
          </a:bodyPr>
          <a:lstStyle/>
          <a:p>
            <a:pPr algn="ctr"/>
            <a:r>
              <a:rPr lang="en-US" b="1" dirty="0">
                <a:solidFill>
                  <a:srgbClr val="0000FF"/>
                </a:solidFill>
              </a:rPr>
              <a:t>Since the rope is same and pulley is ideal (</a:t>
            </a:r>
            <a:r>
              <a:rPr lang="en-US" b="1" dirty="0" err="1">
                <a:solidFill>
                  <a:srgbClr val="0000FF"/>
                </a:solidFill>
              </a:rPr>
              <a:t>massless</a:t>
            </a:r>
            <a:r>
              <a:rPr lang="en-US" b="1" dirty="0">
                <a:solidFill>
                  <a:srgbClr val="0000FF"/>
                </a:solidFill>
              </a:rPr>
              <a:t> and frictionless) both bodies will have common tension (T)</a:t>
            </a:r>
          </a:p>
        </p:txBody>
      </p:sp>
      <p:sp>
        <p:nvSpPr>
          <p:cNvPr id="47" name="TextBox 46"/>
          <p:cNvSpPr txBox="1"/>
          <p:nvPr/>
        </p:nvSpPr>
        <p:spPr>
          <a:xfrm>
            <a:off x="714094" y="1535668"/>
            <a:ext cx="7601953" cy="369332"/>
          </a:xfrm>
          <a:prstGeom prst="rect">
            <a:avLst/>
          </a:prstGeom>
          <a:noFill/>
        </p:spPr>
        <p:txBody>
          <a:bodyPr wrap="none" rtlCol="0">
            <a:spAutoFit/>
          </a:bodyPr>
          <a:lstStyle/>
          <a:p>
            <a:r>
              <a:rPr lang="en-US" b="1" dirty="0">
                <a:solidFill>
                  <a:srgbClr val="0000FF"/>
                </a:solidFill>
              </a:rPr>
              <a:t>Since both bodies are moving together they will have common acceleration (a)</a:t>
            </a:r>
          </a:p>
        </p:txBody>
      </p:sp>
      <p:graphicFrame>
        <p:nvGraphicFramePr>
          <p:cNvPr id="247810" name="Object 2"/>
          <p:cNvGraphicFramePr>
            <a:graphicFrameLocks noChangeAspect="1"/>
          </p:cNvGraphicFramePr>
          <p:nvPr/>
        </p:nvGraphicFramePr>
        <p:xfrm>
          <a:off x="5876925" y="4662488"/>
          <a:ext cx="2886075" cy="366712"/>
        </p:xfrm>
        <a:graphic>
          <a:graphicData uri="http://schemas.openxmlformats.org/presentationml/2006/ole">
            <mc:AlternateContent xmlns:mc="http://schemas.openxmlformats.org/markup-compatibility/2006">
              <mc:Choice xmlns:v="urn:schemas-microsoft-com:vml" Requires="v">
                <p:oleObj spid="_x0000_s247962" name="Equation" r:id="rId3" imgW="1473120" imgH="241200" progId="Equation.3">
                  <p:embed/>
                </p:oleObj>
              </mc:Choice>
              <mc:Fallback>
                <p:oleObj name="Equation" r:id="rId3" imgW="147312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4662488"/>
                        <a:ext cx="2886075"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1" name="Object 3"/>
          <p:cNvGraphicFramePr>
            <a:graphicFrameLocks noChangeAspect="1"/>
          </p:cNvGraphicFramePr>
          <p:nvPr/>
        </p:nvGraphicFramePr>
        <p:xfrm>
          <a:off x="609600" y="4800600"/>
          <a:ext cx="2513012" cy="366713"/>
        </p:xfrm>
        <a:graphic>
          <a:graphicData uri="http://schemas.openxmlformats.org/presentationml/2006/ole">
            <mc:AlternateContent xmlns:mc="http://schemas.openxmlformats.org/markup-compatibility/2006">
              <mc:Choice xmlns:v="urn:schemas-microsoft-com:vml" Requires="v">
                <p:oleObj spid="_x0000_s247963" name="Equation" r:id="rId5" imgW="1282680" imgH="241200" progId="Equation.3">
                  <p:embed/>
                </p:oleObj>
              </mc:Choice>
              <mc:Fallback>
                <p:oleObj name="Equation" r:id="rId5" imgW="12826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800600"/>
                        <a:ext cx="251301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53"/>
          <p:cNvGrpSpPr/>
          <p:nvPr/>
        </p:nvGrpSpPr>
        <p:grpSpPr>
          <a:xfrm>
            <a:off x="3657600" y="2055420"/>
            <a:ext cx="1066800" cy="3278580"/>
            <a:chOff x="6553200" y="1815152"/>
            <a:chExt cx="1066800" cy="3278580"/>
          </a:xfrm>
        </p:grpSpPr>
        <p:grpSp>
          <p:nvGrpSpPr>
            <p:cNvPr id="4" name="Group 10"/>
            <p:cNvGrpSpPr/>
            <p:nvPr/>
          </p:nvGrpSpPr>
          <p:grpSpPr>
            <a:xfrm>
              <a:off x="6553200" y="1815152"/>
              <a:ext cx="1066800" cy="2528248"/>
              <a:chOff x="6553200" y="1815152"/>
              <a:chExt cx="1066800" cy="2528248"/>
            </a:xfrm>
          </p:grpSpPr>
          <p:grpSp>
            <p:nvGrpSpPr>
              <p:cNvPr id="7" name="Group 8"/>
              <p:cNvGrpSpPr/>
              <p:nvPr/>
            </p:nvGrpSpPr>
            <p:grpSpPr>
              <a:xfrm>
                <a:off x="6695364" y="1815152"/>
                <a:ext cx="924636" cy="2528248"/>
                <a:chOff x="3875964" y="1815152"/>
                <a:chExt cx="924636" cy="2528248"/>
              </a:xfrm>
            </p:grpSpPr>
            <p:grpSp>
              <p:nvGrpSpPr>
                <p:cNvPr id="9" name="Group 3"/>
                <p:cNvGrpSpPr/>
                <p:nvPr/>
              </p:nvGrpSpPr>
              <p:grpSpPr>
                <a:xfrm>
                  <a:off x="3886200" y="1828800"/>
                  <a:ext cx="609600" cy="685800"/>
                  <a:chOff x="3886200" y="1828800"/>
                  <a:chExt cx="609600" cy="685800"/>
                </a:xfrm>
              </p:grpSpPr>
              <p:sp>
                <p:nvSpPr>
                  <p:cNvPr id="2" name="Oval 1"/>
                  <p:cNvSpPr/>
                  <p:nvPr/>
                </p:nvSpPr>
                <p:spPr>
                  <a:xfrm>
                    <a:off x="3886200" y="1828800"/>
                    <a:ext cx="609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50056" y="2133600"/>
                    <a:ext cx="76200" cy="76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3875964" y="1815152"/>
                  <a:ext cx="313899" cy="1692323"/>
                </a:xfrm>
                <a:custGeom>
                  <a:avLst/>
                  <a:gdLst>
                    <a:gd name="connsiteX0" fmla="*/ 313899 w 313899"/>
                    <a:gd name="connsiteY0" fmla="*/ 0 h 1692323"/>
                    <a:gd name="connsiteX1" fmla="*/ 81887 w 313899"/>
                    <a:gd name="connsiteY1" fmla="*/ 95535 h 1692323"/>
                    <a:gd name="connsiteX2" fmla="*/ 13648 w 313899"/>
                    <a:gd name="connsiteY2" fmla="*/ 286603 h 1692323"/>
                    <a:gd name="connsiteX3" fmla="*/ 0 w 313899"/>
                    <a:gd name="connsiteY3" fmla="*/ 382138 h 1692323"/>
                    <a:gd name="connsiteX4" fmla="*/ 13648 w 313899"/>
                    <a:gd name="connsiteY4" fmla="*/ 1692323 h 1692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99" h="1692323">
                      <a:moveTo>
                        <a:pt x="313899" y="0"/>
                      </a:moveTo>
                      <a:lnTo>
                        <a:pt x="81887" y="95535"/>
                      </a:lnTo>
                      <a:lnTo>
                        <a:pt x="13648" y="286603"/>
                      </a:lnTo>
                      <a:lnTo>
                        <a:pt x="0" y="382138"/>
                      </a:lnTo>
                      <a:lnTo>
                        <a:pt x="13648" y="169232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135272" y="1815152"/>
                  <a:ext cx="368489" cy="2442949"/>
                </a:xfrm>
                <a:custGeom>
                  <a:avLst/>
                  <a:gdLst>
                    <a:gd name="connsiteX0" fmla="*/ 0 w 368489"/>
                    <a:gd name="connsiteY0" fmla="*/ 0 h 2442949"/>
                    <a:gd name="connsiteX1" fmla="*/ 272955 w 368489"/>
                    <a:gd name="connsiteY1" fmla="*/ 95535 h 2442949"/>
                    <a:gd name="connsiteX2" fmla="*/ 341194 w 368489"/>
                    <a:gd name="connsiteY2" fmla="*/ 218364 h 2442949"/>
                    <a:gd name="connsiteX3" fmla="*/ 354841 w 368489"/>
                    <a:gd name="connsiteY3" fmla="*/ 409433 h 2442949"/>
                    <a:gd name="connsiteX4" fmla="*/ 368489 w 368489"/>
                    <a:gd name="connsiteY4" fmla="*/ 2442949 h 24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89" h="2442949">
                      <a:moveTo>
                        <a:pt x="0" y="0"/>
                      </a:moveTo>
                      <a:lnTo>
                        <a:pt x="272955" y="95535"/>
                      </a:lnTo>
                      <a:lnTo>
                        <a:pt x="341194" y="218364"/>
                      </a:lnTo>
                      <a:lnTo>
                        <a:pt x="354841" y="409433"/>
                      </a:lnTo>
                      <a:cubicBezTo>
                        <a:pt x="359390" y="1087272"/>
                        <a:pt x="363940" y="1765110"/>
                        <a:pt x="368489" y="244294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343400" y="39624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1</a:t>
                  </a:r>
                  <a:endParaRPr lang="en-US" dirty="0"/>
                </a:p>
              </p:txBody>
            </p:sp>
          </p:grpSp>
          <p:sp>
            <p:nvSpPr>
              <p:cNvPr id="10" name="Rectangle 9"/>
              <p:cNvSpPr/>
              <p:nvPr/>
            </p:nvSpPr>
            <p:spPr>
              <a:xfrm>
                <a:off x="6553200" y="35052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t>
                </a:r>
                <a:r>
                  <a:rPr lang="en-US" sz="1600" baseline="-25000" dirty="0"/>
                  <a:t>2</a:t>
                </a:r>
                <a:endParaRPr lang="en-US" sz="1600" dirty="0"/>
              </a:p>
            </p:txBody>
          </p:sp>
        </p:grpSp>
        <p:sp>
          <p:nvSpPr>
            <p:cNvPr id="40" name="TextBox 39"/>
            <p:cNvSpPr txBox="1"/>
            <p:nvPr/>
          </p:nvSpPr>
          <p:spPr>
            <a:xfrm>
              <a:off x="6705600" y="4724400"/>
              <a:ext cx="825867" cy="369332"/>
            </a:xfrm>
            <a:prstGeom prst="rect">
              <a:avLst/>
            </a:prstGeom>
            <a:noFill/>
          </p:spPr>
          <p:txBody>
            <a:bodyPr wrap="none" rtlCol="0">
              <a:spAutoFit/>
            </a:bodyPr>
            <a:lstStyle/>
            <a:p>
              <a:r>
                <a:rPr lang="en-US" dirty="0"/>
                <a:t>m</a:t>
              </a:r>
              <a:r>
                <a:rPr lang="en-US" baseline="-25000" dirty="0"/>
                <a:t>1</a:t>
              </a:r>
              <a:r>
                <a:rPr lang="en-US" dirty="0"/>
                <a:t>&gt;m</a:t>
              </a:r>
              <a:r>
                <a:rPr lang="en-US" baseline="-25000" dirty="0"/>
                <a:t>2</a:t>
              </a:r>
            </a:p>
          </p:txBody>
        </p:sp>
      </p:grpSp>
      <p:grpSp>
        <p:nvGrpSpPr>
          <p:cNvPr id="50" name="Group 49"/>
          <p:cNvGrpSpPr/>
          <p:nvPr/>
        </p:nvGrpSpPr>
        <p:grpSpPr>
          <a:xfrm>
            <a:off x="8077200" y="2895600"/>
            <a:ext cx="295274" cy="533400"/>
            <a:chOff x="2362200" y="2971800"/>
            <a:chExt cx="295274" cy="533400"/>
          </a:xfrm>
        </p:grpSpPr>
        <p:cxnSp>
          <p:nvCxnSpPr>
            <p:cNvPr id="44" name="Straight Arrow Connector 43"/>
            <p:cNvCxnSpPr/>
            <p:nvPr/>
          </p:nvCxnSpPr>
          <p:spPr>
            <a:xfrm flipV="1">
              <a:off x="2362200" y="2971800"/>
              <a:ext cx="0" cy="533400"/>
            </a:xfrm>
            <a:prstGeom prst="straightConnector1">
              <a:avLst/>
            </a:prstGeom>
            <a:ln>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362200" y="3048000"/>
              <a:ext cx="295274" cy="369332"/>
            </a:xfrm>
            <a:prstGeom prst="rect">
              <a:avLst/>
            </a:prstGeom>
            <a:noFill/>
          </p:spPr>
          <p:txBody>
            <a:bodyPr wrap="none" rtlCol="0">
              <a:spAutoFit/>
            </a:bodyPr>
            <a:lstStyle/>
            <a:p>
              <a:r>
                <a:rPr lang="en-US" dirty="0"/>
                <a:t>a</a:t>
              </a:r>
            </a:p>
          </p:txBody>
        </p:sp>
      </p:grpSp>
      <p:grpSp>
        <p:nvGrpSpPr>
          <p:cNvPr id="51" name="Group 50"/>
          <p:cNvGrpSpPr/>
          <p:nvPr/>
        </p:nvGrpSpPr>
        <p:grpSpPr>
          <a:xfrm>
            <a:off x="1862138" y="3048000"/>
            <a:ext cx="295274" cy="533400"/>
            <a:chOff x="2362200" y="2971800"/>
            <a:chExt cx="295274" cy="533400"/>
          </a:xfrm>
        </p:grpSpPr>
        <p:cxnSp>
          <p:nvCxnSpPr>
            <p:cNvPr id="52" name="Straight Arrow Connector 51"/>
            <p:cNvCxnSpPr/>
            <p:nvPr/>
          </p:nvCxnSpPr>
          <p:spPr>
            <a:xfrm flipV="1">
              <a:off x="2362200" y="2971800"/>
              <a:ext cx="0" cy="5334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362200" y="3048000"/>
              <a:ext cx="295274" cy="369332"/>
            </a:xfrm>
            <a:prstGeom prst="rect">
              <a:avLst/>
            </a:prstGeom>
            <a:noFill/>
          </p:spPr>
          <p:txBody>
            <a:bodyPr wrap="none" rtlCol="0">
              <a:spAutoFit/>
            </a:bodyPr>
            <a:lstStyle/>
            <a:p>
              <a:r>
                <a:rPr lang="en-US" dirty="0"/>
                <a:t>a</a:t>
              </a:r>
            </a:p>
          </p:txBody>
        </p:sp>
      </p:grpSp>
      <p:graphicFrame>
        <p:nvGraphicFramePr>
          <p:cNvPr id="247812" name="Object 4"/>
          <p:cNvGraphicFramePr>
            <a:graphicFrameLocks noChangeAspect="1"/>
          </p:cNvGraphicFramePr>
          <p:nvPr/>
        </p:nvGraphicFramePr>
        <p:xfrm>
          <a:off x="6208713" y="5157788"/>
          <a:ext cx="1916112" cy="328612"/>
        </p:xfrm>
        <a:graphic>
          <a:graphicData uri="http://schemas.openxmlformats.org/presentationml/2006/ole">
            <mc:AlternateContent xmlns:mc="http://schemas.openxmlformats.org/markup-compatibility/2006">
              <mc:Choice xmlns:v="urn:schemas-microsoft-com:vml" Requires="v">
                <p:oleObj spid="_x0000_s247964" name="Equation" r:id="rId7" imgW="977760" imgH="215640" progId="Equation.3">
                  <p:embed/>
                </p:oleObj>
              </mc:Choice>
              <mc:Fallback>
                <p:oleObj name="Equation" r:id="rId7" imgW="97776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713" y="5157788"/>
                        <a:ext cx="1916112"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3" name="Object 5"/>
          <p:cNvGraphicFramePr>
            <a:graphicFrameLocks noChangeAspect="1"/>
          </p:cNvGraphicFramePr>
          <p:nvPr/>
        </p:nvGraphicFramePr>
        <p:xfrm>
          <a:off x="1109662" y="5443538"/>
          <a:ext cx="1816100" cy="328612"/>
        </p:xfrm>
        <a:graphic>
          <a:graphicData uri="http://schemas.openxmlformats.org/presentationml/2006/ole">
            <mc:AlternateContent xmlns:mc="http://schemas.openxmlformats.org/markup-compatibility/2006">
              <mc:Choice xmlns:v="urn:schemas-microsoft-com:vml" Requires="v">
                <p:oleObj spid="_x0000_s247965" name="Equation" r:id="rId9" imgW="927000" imgH="215640" progId="Equation.3">
                  <p:embed/>
                </p:oleObj>
              </mc:Choice>
              <mc:Fallback>
                <p:oleObj name="Equation" r:id="rId9" imgW="92700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662" y="5443538"/>
                        <a:ext cx="18161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8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8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3886200" y="1371600"/>
            <a:ext cx="4038600" cy="3235656"/>
            <a:chOff x="4648200" y="1371600"/>
            <a:chExt cx="4038600" cy="3235656"/>
          </a:xfrm>
        </p:grpSpPr>
        <p:grpSp>
          <p:nvGrpSpPr>
            <p:cNvPr id="3" name="Group 27"/>
            <p:cNvGrpSpPr/>
            <p:nvPr/>
          </p:nvGrpSpPr>
          <p:grpSpPr>
            <a:xfrm>
              <a:off x="4648200" y="1371600"/>
              <a:ext cx="4038600" cy="3235656"/>
              <a:chOff x="4648200" y="1371600"/>
              <a:chExt cx="4038600" cy="3235656"/>
            </a:xfrm>
          </p:grpSpPr>
          <p:grpSp>
            <p:nvGrpSpPr>
              <p:cNvPr id="13" name="Group 25"/>
              <p:cNvGrpSpPr/>
              <p:nvPr/>
            </p:nvGrpSpPr>
            <p:grpSpPr>
              <a:xfrm>
                <a:off x="4648200" y="1371600"/>
                <a:ext cx="4038600" cy="3235656"/>
                <a:chOff x="4648200" y="1371600"/>
                <a:chExt cx="4038600" cy="3235656"/>
              </a:xfrm>
            </p:grpSpPr>
            <p:grpSp>
              <p:nvGrpSpPr>
                <p:cNvPr id="26" name="Group 1"/>
                <p:cNvGrpSpPr/>
                <p:nvPr/>
              </p:nvGrpSpPr>
              <p:grpSpPr>
                <a:xfrm>
                  <a:off x="4648200" y="1371600"/>
                  <a:ext cx="3733800" cy="3235656"/>
                  <a:chOff x="5562600" y="345744"/>
                  <a:chExt cx="3733800" cy="3235656"/>
                </a:xfrm>
              </p:grpSpPr>
              <p:grpSp>
                <p:nvGrpSpPr>
                  <p:cNvPr id="28" name="Group 4"/>
                  <p:cNvGrpSpPr/>
                  <p:nvPr/>
                </p:nvGrpSpPr>
                <p:grpSpPr>
                  <a:xfrm>
                    <a:off x="5562600" y="615286"/>
                    <a:ext cx="3581400" cy="2966114"/>
                    <a:chOff x="5562600" y="615286"/>
                    <a:chExt cx="3581400" cy="2966114"/>
                  </a:xfrm>
                </p:grpSpPr>
                <p:sp>
                  <p:nvSpPr>
                    <p:cNvPr id="9" name="Rectangle 2"/>
                    <p:cNvSpPr/>
                    <p:nvPr/>
                  </p:nvSpPr>
                  <p:spPr>
                    <a:xfrm>
                      <a:off x="5562600" y="3200400"/>
                      <a:ext cx="35814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81935" y="615286"/>
                      <a:ext cx="3521122" cy="2620370"/>
                    </a:xfrm>
                    <a:custGeom>
                      <a:avLst/>
                      <a:gdLst>
                        <a:gd name="connsiteX0" fmla="*/ 0 w 3521122"/>
                        <a:gd name="connsiteY0" fmla="*/ 2593075 h 2620370"/>
                        <a:gd name="connsiteX1" fmla="*/ 3493827 w 3521122"/>
                        <a:gd name="connsiteY1" fmla="*/ 0 h 2620370"/>
                        <a:gd name="connsiteX2" fmla="*/ 3521122 w 3521122"/>
                        <a:gd name="connsiteY2" fmla="*/ 2620370 h 2620370"/>
                        <a:gd name="connsiteX3" fmla="*/ 0 w 3521122"/>
                        <a:gd name="connsiteY3" fmla="*/ 2593075 h 2620370"/>
                      </a:gdLst>
                      <a:ahLst/>
                      <a:cxnLst>
                        <a:cxn ang="0">
                          <a:pos x="connsiteX0" y="connsiteY0"/>
                        </a:cxn>
                        <a:cxn ang="0">
                          <a:pos x="connsiteX1" y="connsiteY1"/>
                        </a:cxn>
                        <a:cxn ang="0">
                          <a:pos x="connsiteX2" y="connsiteY2"/>
                        </a:cxn>
                        <a:cxn ang="0">
                          <a:pos x="connsiteX3" y="connsiteY3"/>
                        </a:cxn>
                      </a:cxnLst>
                      <a:rect l="l" t="t" r="r" b="b"/>
                      <a:pathLst>
                        <a:path w="3521122" h="2620370">
                          <a:moveTo>
                            <a:pt x="0" y="2593075"/>
                          </a:moveTo>
                          <a:lnTo>
                            <a:pt x="3493827" y="0"/>
                          </a:lnTo>
                          <a:lnTo>
                            <a:pt x="3521122" y="2620370"/>
                          </a:lnTo>
                          <a:lnTo>
                            <a:pt x="0" y="2593075"/>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p:nvSpPr>
                <p:spPr>
                  <a:xfrm rot="19489939">
                    <a:off x="6604298" y="1769841"/>
                    <a:ext cx="582652" cy="42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127845" y="2784143"/>
                    <a:ext cx="191069" cy="409433"/>
                  </a:xfrm>
                  <a:custGeom>
                    <a:avLst/>
                    <a:gdLst>
                      <a:gd name="connsiteX0" fmla="*/ 0 w 191069"/>
                      <a:gd name="connsiteY0" fmla="*/ 0 h 409433"/>
                      <a:gd name="connsiteX1" fmla="*/ 177421 w 191069"/>
                      <a:gd name="connsiteY1" fmla="*/ 109182 h 409433"/>
                      <a:gd name="connsiteX2" fmla="*/ 81886 w 191069"/>
                      <a:gd name="connsiteY2" fmla="*/ 409433 h 409433"/>
                    </a:gdLst>
                    <a:ahLst/>
                    <a:cxnLst>
                      <a:cxn ang="0">
                        <a:pos x="connsiteX0" y="connsiteY0"/>
                      </a:cxn>
                      <a:cxn ang="0">
                        <a:pos x="connsiteX1" y="connsiteY1"/>
                      </a:cxn>
                      <a:cxn ang="0">
                        <a:pos x="connsiteX2" y="connsiteY2"/>
                      </a:cxn>
                    </a:cxnLst>
                    <a:rect l="l" t="t" r="r" b="b"/>
                    <a:pathLst>
                      <a:path w="191069" h="409433">
                        <a:moveTo>
                          <a:pt x="0" y="0"/>
                        </a:moveTo>
                        <a:cubicBezTo>
                          <a:pt x="81886" y="20471"/>
                          <a:pt x="163773" y="40943"/>
                          <a:pt x="177421" y="109182"/>
                        </a:cubicBezTo>
                        <a:cubicBezTo>
                          <a:pt x="191069" y="177421"/>
                          <a:pt x="136477" y="293427"/>
                          <a:pt x="81886" y="40943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400800" y="2667000"/>
                    <a:ext cx="336952" cy="369332"/>
                  </a:xfrm>
                  <a:prstGeom prst="rect">
                    <a:avLst/>
                  </a:prstGeom>
                  <a:noFill/>
                </p:spPr>
                <p:txBody>
                  <a:bodyPr wrap="none" rtlCol="0">
                    <a:spAutoFit/>
                  </a:bodyPr>
                  <a:lstStyle/>
                  <a:p>
                    <a:r>
                      <a:rPr lang="el-GR" dirty="0"/>
                      <a:t>Θ</a:t>
                    </a:r>
                    <a:endParaRPr lang="en-US" dirty="0"/>
                  </a:p>
                </p:txBody>
              </p:sp>
              <p:sp>
                <p:nvSpPr>
                  <p:cNvPr id="7" name="Oval 6"/>
                  <p:cNvSpPr/>
                  <p:nvPr/>
                </p:nvSpPr>
                <p:spPr>
                  <a:xfrm>
                    <a:off x="8991600" y="345744"/>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3"/>
                    <a:endCxn id="7" idx="1"/>
                  </p:cNvCxnSpPr>
                  <p:nvPr/>
                </p:nvCxnSpPr>
                <p:spPr>
                  <a:xfrm flipV="1">
                    <a:off x="7133775" y="401540"/>
                    <a:ext cx="1902462" cy="141470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a:off x="8379725" y="1569493"/>
                  <a:ext cx="13648" cy="1214650"/>
                </a:xfrm>
                <a:custGeom>
                  <a:avLst/>
                  <a:gdLst>
                    <a:gd name="connsiteX0" fmla="*/ 0 w 13648"/>
                    <a:gd name="connsiteY0" fmla="*/ 0 h 1214650"/>
                    <a:gd name="connsiteX1" fmla="*/ 13648 w 13648"/>
                    <a:gd name="connsiteY1" fmla="*/ 1214650 h 1214650"/>
                  </a:gdLst>
                  <a:ahLst/>
                  <a:cxnLst>
                    <a:cxn ang="0">
                      <a:pos x="connsiteX0" y="connsiteY0"/>
                    </a:cxn>
                    <a:cxn ang="0">
                      <a:pos x="connsiteX1" y="connsiteY1"/>
                    </a:cxn>
                  </a:cxnLst>
                  <a:rect l="l" t="t" r="r" b="b"/>
                  <a:pathLst>
                    <a:path w="13648" h="1214650">
                      <a:moveTo>
                        <a:pt x="0" y="0"/>
                      </a:moveTo>
                      <a:lnTo>
                        <a:pt x="13648" y="121465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8229600" y="26670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903388" y="2667000"/>
                <a:ext cx="317716" cy="369332"/>
              </a:xfrm>
              <a:prstGeom prst="rect">
                <a:avLst/>
              </a:prstGeom>
              <a:noFill/>
            </p:spPr>
            <p:txBody>
              <a:bodyPr wrap="none" rtlCol="0">
                <a:spAutoFit/>
              </a:bodyPr>
              <a:lstStyle/>
              <a:p>
                <a:r>
                  <a:rPr lang="en-US" dirty="0">
                    <a:solidFill>
                      <a:schemeClr val="bg1"/>
                    </a:solidFill>
                  </a:rPr>
                  <a:t>A</a:t>
                </a:r>
              </a:p>
            </p:txBody>
          </p:sp>
        </p:grpSp>
        <p:sp>
          <p:nvSpPr>
            <p:cNvPr id="29" name="TextBox 28"/>
            <p:cNvSpPr txBox="1"/>
            <p:nvPr/>
          </p:nvSpPr>
          <p:spPr>
            <a:xfrm>
              <a:off x="8292884" y="2667000"/>
              <a:ext cx="309700" cy="369332"/>
            </a:xfrm>
            <a:prstGeom prst="rect">
              <a:avLst/>
            </a:prstGeom>
            <a:noFill/>
          </p:spPr>
          <p:txBody>
            <a:bodyPr wrap="none" rtlCol="0">
              <a:spAutoFit/>
            </a:bodyPr>
            <a:lstStyle/>
            <a:p>
              <a:r>
                <a:rPr lang="en-US" dirty="0">
                  <a:solidFill>
                    <a:schemeClr val="bg1"/>
                  </a:solidFill>
                </a:rPr>
                <a:t>B</a:t>
              </a:r>
            </a:p>
          </p:txBody>
        </p:sp>
      </p:grpSp>
      <p:grpSp>
        <p:nvGrpSpPr>
          <p:cNvPr id="30" name="Group 67"/>
          <p:cNvGrpSpPr/>
          <p:nvPr/>
        </p:nvGrpSpPr>
        <p:grpSpPr>
          <a:xfrm>
            <a:off x="5257800" y="2016456"/>
            <a:ext cx="1233524" cy="990600"/>
            <a:chOff x="6019800" y="2016456"/>
            <a:chExt cx="1233524" cy="990600"/>
          </a:xfrm>
        </p:grpSpPr>
        <p:cxnSp>
          <p:nvCxnSpPr>
            <p:cNvPr id="11" name="Straight Arrow Connector 10"/>
            <p:cNvCxnSpPr/>
            <p:nvPr/>
          </p:nvCxnSpPr>
          <p:spPr>
            <a:xfrm flipV="1">
              <a:off x="6019800" y="2057400"/>
              <a:ext cx="1233524" cy="94965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53200" y="2016456"/>
              <a:ext cx="296876" cy="369332"/>
            </a:xfrm>
            <a:prstGeom prst="rect">
              <a:avLst/>
            </a:prstGeom>
            <a:noFill/>
          </p:spPr>
          <p:txBody>
            <a:bodyPr wrap="none" rtlCol="0">
              <a:spAutoFit/>
            </a:bodyPr>
            <a:lstStyle/>
            <a:p>
              <a:r>
                <a:rPr lang="en-US" dirty="0"/>
                <a:t>T</a:t>
              </a:r>
            </a:p>
          </p:txBody>
        </p:sp>
      </p:grpSp>
      <p:grpSp>
        <p:nvGrpSpPr>
          <p:cNvPr id="31" name="Group 30"/>
          <p:cNvGrpSpPr/>
          <p:nvPr/>
        </p:nvGrpSpPr>
        <p:grpSpPr>
          <a:xfrm>
            <a:off x="5105400" y="3007056"/>
            <a:ext cx="567784" cy="2133600"/>
            <a:chOff x="5867400" y="3007056"/>
            <a:chExt cx="567784" cy="2133600"/>
          </a:xfrm>
        </p:grpSpPr>
        <p:cxnSp>
          <p:nvCxnSpPr>
            <p:cNvPr id="12" name="Straight Arrow Connector 11"/>
            <p:cNvCxnSpPr/>
            <p:nvPr/>
          </p:nvCxnSpPr>
          <p:spPr>
            <a:xfrm rot="5400000">
              <a:off x="5106194" y="3920662"/>
              <a:ext cx="18288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67400" y="4771324"/>
              <a:ext cx="567784" cy="369332"/>
            </a:xfrm>
            <a:prstGeom prst="rect">
              <a:avLst/>
            </a:prstGeom>
            <a:noFill/>
          </p:spPr>
          <p:txBody>
            <a:bodyPr wrap="none" rtlCol="0">
              <a:spAutoFit/>
            </a:bodyPr>
            <a:lstStyle/>
            <a:p>
              <a:r>
                <a:rPr lang="en-US" dirty="0" err="1"/>
                <a:t>m</a:t>
              </a:r>
              <a:r>
                <a:rPr lang="en-US" baseline="-25000" dirty="0" err="1"/>
                <a:t>A</a:t>
              </a:r>
              <a:r>
                <a:rPr lang="en-US" dirty="0" err="1"/>
                <a:t>g</a:t>
              </a:r>
              <a:endParaRPr lang="en-US" dirty="0"/>
            </a:p>
          </p:txBody>
        </p:sp>
      </p:grpSp>
      <p:grpSp>
        <p:nvGrpSpPr>
          <p:cNvPr id="32" name="Group 68"/>
          <p:cNvGrpSpPr/>
          <p:nvPr/>
        </p:nvGrpSpPr>
        <p:grpSpPr>
          <a:xfrm>
            <a:off x="3581400" y="2919063"/>
            <a:ext cx="2667000" cy="1383392"/>
            <a:chOff x="4343400" y="2919063"/>
            <a:chExt cx="2667000" cy="1383392"/>
          </a:xfrm>
        </p:grpSpPr>
        <p:grpSp>
          <p:nvGrpSpPr>
            <p:cNvPr id="35" name="Group 12"/>
            <p:cNvGrpSpPr/>
            <p:nvPr/>
          </p:nvGrpSpPr>
          <p:grpSpPr>
            <a:xfrm>
              <a:off x="4419600" y="3007056"/>
              <a:ext cx="2590800" cy="1295399"/>
              <a:chOff x="5334000" y="1981200"/>
              <a:chExt cx="2590800" cy="1295399"/>
            </a:xfrm>
          </p:grpSpPr>
          <p:cxnSp>
            <p:nvCxnSpPr>
              <p:cNvPr id="14" name="Straight Arrow Connector 13"/>
              <p:cNvCxnSpPr/>
              <p:nvPr/>
            </p:nvCxnSpPr>
            <p:spPr>
              <a:xfrm rot="10800000" flipV="1">
                <a:off x="5334000" y="1981201"/>
                <a:ext cx="1600200" cy="114299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781800" y="2133600"/>
                <a:ext cx="1295399"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6933063" y="2374710"/>
                <a:ext cx="300250" cy="181971"/>
              </a:xfrm>
              <a:custGeom>
                <a:avLst/>
                <a:gdLst>
                  <a:gd name="connsiteX0" fmla="*/ 0 w 300250"/>
                  <a:gd name="connsiteY0" fmla="*/ 109183 h 181971"/>
                  <a:gd name="connsiteX1" fmla="*/ 177421 w 300250"/>
                  <a:gd name="connsiteY1" fmla="*/ 163774 h 181971"/>
                  <a:gd name="connsiteX2" fmla="*/ 300250 w 300250"/>
                  <a:gd name="connsiteY2" fmla="*/ 0 h 181971"/>
                </a:gdLst>
                <a:ahLst/>
                <a:cxnLst>
                  <a:cxn ang="0">
                    <a:pos x="connsiteX0" y="connsiteY0"/>
                  </a:cxn>
                  <a:cxn ang="0">
                    <a:pos x="connsiteX1" y="connsiteY1"/>
                  </a:cxn>
                  <a:cxn ang="0">
                    <a:pos x="connsiteX2" y="connsiteY2"/>
                  </a:cxn>
                </a:cxnLst>
                <a:rect l="l" t="t" r="r" b="b"/>
                <a:pathLst>
                  <a:path w="300250" h="181971">
                    <a:moveTo>
                      <a:pt x="0" y="109183"/>
                    </a:moveTo>
                    <a:cubicBezTo>
                      <a:pt x="63689" y="145577"/>
                      <a:pt x="127379" y="181971"/>
                      <a:pt x="177421" y="163774"/>
                    </a:cubicBezTo>
                    <a:cubicBezTo>
                      <a:pt x="227463" y="145577"/>
                      <a:pt x="263856" y="72788"/>
                      <a:pt x="30025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010400" y="2678668"/>
                <a:ext cx="336952" cy="369332"/>
              </a:xfrm>
              <a:prstGeom prst="rect">
                <a:avLst/>
              </a:prstGeom>
              <a:noFill/>
            </p:spPr>
            <p:txBody>
              <a:bodyPr wrap="none" rtlCol="0">
                <a:spAutoFit/>
              </a:bodyPr>
              <a:lstStyle/>
              <a:p>
                <a:r>
                  <a:rPr lang="el-GR" dirty="0"/>
                  <a:t>Θ</a:t>
                </a:r>
                <a:endParaRPr lang="en-US" dirty="0"/>
              </a:p>
            </p:txBody>
          </p:sp>
        </p:grpSp>
        <p:sp>
          <p:nvSpPr>
            <p:cNvPr id="20" name="TextBox 19"/>
            <p:cNvSpPr txBox="1"/>
            <p:nvPr/>
          </p:nvSpPr>
          <p:spPr>
            <a:xfrm rot="3198685">
              <a:off x="6086956" y="3314043"/>
              <a:ext cx="1159292" cy="369332"/>
            </a:xfrm>
            <a:prstGeom prst="rect">
              <a:avLst/>
            </a:prstGeom>
            <a:noFill/>
          </p:spPr>
          <p:txBody>
            <a:bodyPr wrap="none" rtlCol="0">
              <a:spAutoFit/>
            </a:bodyPr>
            <a:lstStyle/>
            <a:p>
              <a:r>
                <a:rPr lang="en-US" dirty="0"/>
                <a:t>mg Cos(</a:t>
              </a:r>
              <a:r>
                <a:rPr lang="el-GR" dirty="0"/>
                <a:t>Θ</a:t>
              </a:r>
              <a:r>
                <a:rPr lang="en-US" dirty="0"/>
                <a:t>)</a:t>
              </a:r>
            </a:p>
          </p:txBody>
        </p:sp>
        <p:sp>
          <p:nvSpPr>
            <p:cNvPr id="21" name="TextBox 20"/>
            <p:cNvSpPr txBox="1"/>
            <p:nvPr/>
          </p:nvSpPr>
          <p:spPr>
            <a:xfrm rot="19530114">
              <a:off x="4343400" y="3347933"/>
              <a:ext cx="1104790" cy="369332"/>
            </a:xfrm>
            <a:prstGeom prst="rect">
              <a:avLst/>
            </a:prstGeom>
            <a:noFill/>
          </p:spPr>
          <p:txBody>
            <a:bodyPr wrap="none" rtlCol="0">
              <a:spAutoFit/>
            </a:bodyPr>
            <a:lstStyle/>
            <a:p>
              <a:r>
                <a:rPr lang="en-US" dirty="0"/>
                <a:t>mg Sin(</a:t>
              </a:r>
              <a:r>
                <a:rPr lang="el-GR" dirty="0"/>
                <a:t>Θ</a:t>
              </a:r>
              <a:r>
                <a:rPr lang="en-US" dirty="0"/>
                <a:t>)</a:t>
              </a:r>
            </a:p>
          </p:txBody>
        </p:sp>
      </p:grpSp>
      <p:grpSp>
        <p:nvGrpSpPr>
          <p:cNvPr id="36" name="Group 66"/>
          <p:cNvGrpSpPr/>
          <p:nvPr/>
        </p:nvGrpSpPr>
        <p:grpSpPr>
          <a:xfrm>
            <a:off x="4267200" y="1787856"/>
            <a:ext cx="990600" cy="1219198"/>
            <a:chOff x="5029200" y="1787856"/>
            <a:chExt cx="990600" cy="1219198"/>
          </a:xfrm>
        </p:grpSpPr>
        <p:cxnSp>
          <p:nvCxnSpPr>
            <p:cNvPr id="22" name="Straight Arrow Connector 21"/>
            <p:cNvCxnSpPr/>
            <p:nvPr/>
          </p:nvCxnSpPr>
          <p:spPr>
            <a:xfrm rot="16200000" flipV="1">
              <a:off x="4914901" y="1902155"/>
              <a:ext cx="1219198"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2092656"/>
              <a:ext cx="389850" cy="369332"/>
            </a:xfrm>
            <a:prstGeom prst="rect">
              <a:avLst/>
            </a:prstGeom>
            <a:noFill/>
          </p:spPr>
          <p:txBody>
            <a:bodyPr wrap="none" rtlCol="0">
              <a:spAutoFit/>
            </a:bodyPr>
            <a:lstStyle/>
            <a:p>
              <a:r>
                <a:rPr lang="en-US" dirty="0"/>
                <a:t>F</a:t>
              </a:r>
              <a:r>
                <a:rPr lang="en-US" baseline="-25000" dirty="0"/>
                <a:t>N</a:t>
              </a:r>
            </a:p>
          </p:txBody>
        </p:sp>
      </p:grpSp>
      <p:grpSp>
        <p:nvGrpSpPr>
          <p:cNvPr id="39" name="Group 31"/>
          <p:cNvGrpSpPr/>
          <p:nvPr/>
        </p:nvGrpSpPr>
        <p:grpSpPr>
          <a:xfrm>
            <a:off x="7530152" y="2895600"/>
            <a:ext cx="561372" cy="1512332"/>
            <a:chOff x="5867400" y="3007056"/>
            <a:chExt cx="561372" cy="1512332"/>
          </a:xfrm>
        </p:grpSpPr>
        <p:cxnSp>
          <p:nvCxnSpPr>
            <p:cNvPr id="33" name="Straight Arrow Connector 32"/>
            <p:cNvCxnSpPr/>
            <p:nvPr/>
          </p:nvCxnSpPr>
          <p:spPr>
            <a:xfrm rot="5400000">
              <a:off x="5410994" y="3615862"/>
              <a:ext cx="12192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67400" y="4150056"/>
              <a:ext cx="561372" cy="369332"/>
            </a:xfrm>
            <a:prstGeom prst="rect">
              <a:avLst/>
            </a:prstGeom>
            <a:noFill/>
          </p:spPr>
          <p:txBody>
            <a:bodyPr wrap="none" rtlCol="0">
              <a:spAutoFit/>
            </a:bodyPr>
            <a:lstStyle/>
            <a:p>
              <a:r>
                <a:rPr lang="en-US" dirty="0" err="1"/>
                <a:t>m</a:t>
              </a:r>
              <a:r>
                <a:rPr lang="en-US" baseline="-25000" dirty="0" err="1"/>
                <a:t>B</a:t>
              </a:r>
              <a:r>
                <a:rPr lang="en-US" dirty="0" err="1"/>
                <a:t>g</a:t>
              </a:r>
              <a:endParaRPr lang="en-US" dirty="0"/>
            </a:p>
          </p:txBody>
        </p:sp>
      </p:grpSp>
      <p:cxnSp>
        <p:nvCxnSpPr>
          <p:cNvPr id="37" name="Straight Arrow Connector 36"/>
          <p:cNvCxnSpPr/>
          <p:nvPr/>
        </p:nvCxnSpPr>
        <p:spPr>
          <a:xfrm rot="16200000" flipV="1">
            <a:off x="7193620" y="2345704"/>
            <a:ext cx="915194" cy="3378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0000" y="2204112"/>
            <a:ext cx="296876" cy="369332"/>
          </a:xfrm>
          <a:prstGeom prst="rect">
            <a:avLst/>
          </a:prstGeom>
          <a:noFill/>
        </p:spPr>
        <p:txBody>
          <a:bodyPr wrap="none" rtlCol="0">
            <a:spAutoFit/>
          </a:bodyPr>
          <a:lstStyle/>
          <a:p>
            <a:r>
              <a:rPr lang="en-US" dirty="0"/>
              <a:t>T</a:t>
            </a:r>
          </a:p>
        </p:txBody>
      </p:sp>
      <p:grpSp>
        <p:nvGrpSpPr>
          <p:cNvPr id="44" name="Group 54"/>
          <p:cNvGrpSpPr/>
          <p:nvPr/>
        </p:nvGrpSpPr>
        <p:grpSpPr>
          <a:xfrm>
            <a:off x="83650" y="1981201"/>
            <a:ext cx="2735750" cy="3311855"/>
            <a:chOff x="693250" y="1981201"/>
            <a:chExt cx="2735750" cy="3311855"/>
          </a:xfrm>
        </p:grpSpPr>
        <p:grpSp>
          <p:nvGrpSpPr>
            <p:cNvPr id="55" name="Group 38"/>
            <p:cNvGrpSpPr/>
            <p:nvPr/>
          </p:nvGrpSpPr>
          <p:grpSpPr>
            <a:xfrm>
              <a:off x="762000" y="3159456"/>
              <a:ext cx="2438400" cy="1295399"/>
              <a:chOff x="5486400" y="1981200"/>
              <a:chExt cx="2438400" cy="1295399"/>
            </a:xfrm>
          </p:grpSpPr>
          <p:cxnSp>
            <p:nvCxnSpPr>
              <p:cNvPr id="40" name="Straight Arrow Connector 39"/>
              <p:cNvCxnSpPr/>
              <p:nvPr/>
            </p:nvCxnSpPr>
            <p:spPr>
              <a:xfrm rot="10800000" flipV="1">
                <a:off x="5486400" y="1981200"/>
                <a:ext cx="1447800" cy="103154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6781800" y="2133600"/>
                <a:ext cx="1295399"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6933063" y="2374710"/>
                <a:ext cx="300250" cy="181971"/>
              </a:xfrm>
              <a:custGeom>
                <a:avLst/>
                <a:gdLst>
                  <a:gd name="connsiteX0" fmla="*/ 0 w 300250"/>
                  <a:gd name="connsiteY0" fmla="*/ 109183 h 181971"/>
                  <a:gd name="connsiteX1" fmla="*/ 177421 w 300250"/>
                  <a:gd name="connsiteY1" fmla="*/ 163774 h 181971"/>
                  <a:gd name="connsiteX2" fmla="*/ 300250 w 300250"/>
                  <a:gd name="connsiteY2" fmla="*/ 0 h 181971"/>
                </a:gdLst>
                <a:ahLst/>
                <a:cxnLst>
                  <a:cxn ang="0">
                    <a:pos x="connsiteX0" y="connsiteY0"/>
                  </a:cxn>
                  <a:cxn ang="0">
                    <a:pos x="connsiteX1" y="connsiteY1"/>
                  </a:cxn>
                  <a:cxn ang="0">
                    <a:pos x="connsiteX2" y="connsiteY2"/>
                  </a:cxn>
                </a:cxnLst>
                <a:rect l="l" t="t" r="r" b="b"/>
                <a:pathLst>
                  <a:path w="300250" h="181971">
                    <a:moveTo>
                      <a:pt x="0" y="109183"/>
                    </a:moveTo>
                    <a:cubicBezTo>
                      <a:pt x="63689" y="145577"/>
                      <a:pt x="127379" y="181971"/>
                      <a:pt x="177421" y="163774"/>
                    </a:cubicBezTo>
                    <a:cubicBezTo>
                      <a:pt x="227463" y="145577"/>
                      <a:pt x="263856" y="72788"/>
                      <a:pt x="30025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7010400" y="2678668"/>
                <a:ext cx="336952" cy="369332"/>
              </a:xfrm>
              <a:prstGeom prst="rect">
                <a:avLst/>
              </a:prstGeom>
              <a:noFill/>
            </p:spPr>
            <p:txBody>
              <a:bodyPr wrap="none" rtlCol="0">
                <a:spAutoFit/>
              </a:bodyPr>
              <a:lstStyle/>
              <a:p>
                <a:r>
                  <a:rPr lang="el-GR" dirty="0"/>
                  <a:t>Θ</a:t>
                </a:r>
                <a:endParaRPr lang="en-US" dirty="0"/>
              </a:p>
            </p:txBody>
          </p:sp>
        </p:grpSp>
        <p:grpSp>
          <p:nvGrpSpPr>
            <p:cNvPr id="56" name="Group 43"/>
            <p:cNvGrpSpPr/>
            <p:nvPr/>
          </p:nvGrpSpPr>
          <p:grpSpPr>
            <a:xfrm>
              <a:off x="2057400" y="3159456"/>
              <a:ext cx="567784" cy="2133600"/>
              <a:chOff x="5867400" y="3007056"/>
              <a:chExt cx="567784" cy="2133600"/>
            </a:xfrm>
          </p:grpSpPr>
          <p:cxnSp>
            <p:nvCxnSpPr>
              <p:cNvPr id="45" name="Straight Arrow Connector 44"/>
              <p:cNvCxnSpPr/>
              <p:nvPr/>
            </p:nvCxnSpPr>
            <p:spPr>
              <a:xfrm rot="5400000">
                <a:off x="5104606" y="3920662"/>
                <a:ext cx="18288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867400" y="4771324"/>
                <a:ext cx="567784" cy="369332"/>
              </a:xfrm>
              <a:prstGeom prst="rect">
                <a:avLst/>
              </a:prstGeom>
              <a:noFill/>
            </p:spPr>
            <p:txBody>
              <a:bodyPr wrap="none" rtlCol="0">
                <a:spAutoFit/>
              </a:bodyPr>
              <a:lstStyle/>
              <a:p>
                <a:r>
                  <a:rPr lang="en-US" dirty="0" err="1"/>
                  <a:t>m</a:t>
                </a:r>
                <a:r>
                  <a:rPr lang="en-US" baseline="-25000" dirty="0" err="1"/>
                  <a:t>A</a:t>
                </a:r>
                <a:r>
                  <a:rPr lang="en-US" dirty="0" err="1"/>
                  <a:t>g</a:t>
                </a:r>
                <a:endParaRPr lang="en-US" dirty="0"/>
              </a:p>
            </p:txBody>
          </p:sp>
        </p:grpSp>
        <p:sp>
          <p:nvSpPr>
            <p:cNvPr id="47" name="TextBox 46"/>
            <p:cNvSpPr txBox="1"/>
            <p:nvPr/>
          </p:nvSpPr>
          <p:spPr>
            <a:xfrm rot="3198685">
              <a:off x="2353156" y="3466443"/>
              <a:ext cx="1159292" cy="369332"/>
            </a:xfrm>
            <a:prstGeom prst="rect">
              <a:avLst/>
            </a:prstGeom>
            <a:noFill/>
          </p:spPr>
          <p:txBody>
            <a:bodyPr wrap="none" rtlCol="0">
              <a:spAutoFit/>
            </a:bodyPr>
            <a:lstStyle/>
            <a:p>
              <a:r>
                <a:rPr lang="en-US" dirty="0"/>
                <a:t>mg Cos(</a:t>
              </a:r>
              <a:r>
                <a:rPr lang="el-GR" dirty="0"/>
                <a:t>Θ</a:t>
              </a:r>
              <a:r>
                <a:rPr lang="en-US" dirty="0"/>
                <a:t>)</a:t>
              </a:r>
            </a:p>
          </p:txBody>
        </p:sp>
        <p:sp>
          <p:nvSpPr>
            <p:cNvPr id="48" name="TextBox 47"/>
            <p:cNvSpPr txBox="1"/>
            <p:nvPr/>
          </p:nvSpPr>
          <p:spPr>
            <a:xfrm rot="19530114">
              <a:off x="693250" y="3500333"/>
              <a:ext cx="1104790" cy="369332"/>
            </a:xfrm>
            <a:prstGeom prst="rect">
              <a:avLst/>
            </a:prstGeom>
            <a:noFill/>
          </p:spPr>
          <p:txBody>
            <a:bodyPr wrap="none" rtlCol="0">
              <a:spAutoFit/>
            </a:bodyPr>
            <a:lstStyle/>
            <a:p>
              <a:r>
                <a:rPr lang="en-US" dirty="0"/>
                <a:t>mg Sin(</a:t>
              </a:r>
              <a:r>
                <a:rPr lang="el-GR" dirty="0"/>
                <a:t>Θ</a:t>
              </a:r>
              <a:r>
                <a:rPr lang="en-US" dirty="0"/>
                <a:t>)</a:t>
              </a:r>
            </a:p>
          </p:txBody>
        </p:sp>
        <p:cxnSp>
          <p:nvCxnSpPr>
            <p:cNvPr id="49" name="Straight Arrow Connector 48"/>
            <p:cNvCxnSpPr/>
            <p:nvPr/>
          </p:nvCxnSpPr>
          <p:spPr>
            <a:xfrm rot="16200000" flipV="1">
              <a:off x="1118549" y="2095500"/>
              <a:ext cx="1219198"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76400" y="2245056"/>
              <a:ext cx="389850" cy="369332"/>
            </a:xfrm>
            <a:prstGeom prst="rect">
              <a:avLst/>
            </a:prstGeom>
            <a:noFill/>
          </p:spPr>
          <p:txBody>
            <a:bodyPr wrap="none" rtlCol="0">
              <a:spAutoFit/>
            </a:bodyPr>
            <a:lstStyle/>
            <a:p>
              <a:r>
                <a:rPr lang="en-US" dirty="0"/>
                <a:t>F</a:t>
              </a:r>
              <a:r>
                <a:rPr lang="en-US" baseline="-25000" dirty="0"/>
                <a:t>N</a:t>
              </a:r>
            </a:p>
          </p:txBody>
        </p:sp>
        <p:sp>
          <p:nvSpPr>
            <p:cNvPr id="51" name="TextBox 50"/>
            <p:cNvSpPr txBox="1"/>
            <p:nvPr/>
          </p:nvSpPr>
          <p:spPr>
            <a:xfrm>
              <a:off x="2827324" y="2168856"/>
              <a:ext cx="296876" cy="369332"/>
            </a:xfrm>
            <a:prstGeom prst="rect">
              <a:avLst/>
            </a:prstGeom>
            <a:noFill/>
          </p:spPr>
          <p:txBody>
            <a:bodyPr wrap="none" rtlCol="0">
              <a:spAutoFit/>
            </a:bodyPr>
            <a:lstStyle/>
            <a:p>
              <a:r>
                <a:rPr lang="en-US" dirty="0"/>
                <a:t>T</a:t>
              </a:r>
            </a:p>
          </p:txBody>
        </p:sp>
        <p:cxnSp>
          <p:nvCxnSpPr>
            <p:cNvPr id="52" name="Straight Arrow Connector 51"/>
            <p:cNvCxnSpPr/>
            <p:nvPr/>
          </p:nvCxnSpPr>
          <p:spPr>
            <a:xfrm flipV="1">
              <a:off x="2209800" y="2168856"/>
              <a:ext cx="1219200"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133600" y="3048000"/>
              <a:ext cx="152400" cy="2286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044484" y="2983468"/>
              <a:ext cx="317716" cy="369332"/>
            </a:xfrm>
            <a:prstGeom prst="rect">
              <a:avLst/>
            </a:prstGeom>
            <a:noFill/>
          </p:spPr>
          <p:txBody>
            <a:bodyPr wrap="none" rtlCol="0">
              <a:spAutoFit/>
            </a:bodyPr>
            <a:lstStyle/>
            <a:p>
              <a:r>
                <a:rPr lang="en-US" dirty="0">
                  <a:solidFill>
                    <a:schemeClr val="bg1"/>
                  </a:solidFill>
                </a:rPr>
                <a:t>A</a:t>
              </a:r>
            </a:p>
          </p:txBody>
        </p:sp>
      </p:grpSp>
      <p:grpSp>
        <p:nvGrpSpPr>
          <p:cNvPr id="61" name="Group 65"/>
          <p:cNvGrpSpPr/>
          <p:nvPr/>
        </p:nvGrpSpPr>
        <p:grpSpPr>
          <a:xfrm>
            <a:off x="8569712" y="2057400"/>
            <a:ext cx="574288" cy="2457778"/>
            <a:chOff x="3568484" y="2102554"/>
            <a:chExt cx="574288" cy="2457778"/>
          </a:xfrm>
        </p:grpSpPr>
        <p:grpSp>
          <p:nvGrpSpPr>
            <p:cNvPr id="62" name="Group 55"/>
            <p:cNvGrpSpPr/>
            <p:nvPr/>
          </p:nvGrpSpPr>
          <p:grpSpPr>
            <a:xfrm>
              <a:off x="3581400" y="3048000"/>
              <a:ext cx="561372" cy="1512332"/>
              <a:chOff x="5867400" y="3007056"/>
              <a:chExt cx="561372" cy="1512332"/>
            </a:xfrm>
          </p:grpSpPr>
          <p:cxnSp>
            <p:nvCxnSpPr>
              <p:cNvPr id="57" name="Straight Arrow Connector 56"/>
              <p:cNvCxnSpPr/>
              <p:nvPr/>
            </p:nvCxnSpPr>
            <p:spPr>
              <a:xfrm rot="5400000">
                <a:off x="5410994" y="3615862"/>
                <a:ext cx="12192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867400" y="4150056"/>
                <a:ext cx="561372" cy="369332"/>
              </a:xfrm>
              <a:prstGeom prst="rect">
                <a:avLst/>
              </a:prstGeom>
              <a:noFill/>
            </p:spPr>
            <p:txBody>
              <a:bodyPr wrap="none" rtlCol="0">
                <a:spAutoFit/>
              </a:bodyPr>
              <a:lstStyle/>
              <a:p>
                <a:r>
                  <a:rPr lang="en-US" dirty="0" err="1"/>
                  <a:t>m</a:t>
                </a:r>
                <a:r>
                  <a:rPr lang="en-US" baseline="-25000" dirty="0" err="1"/>
                  <a:t>B</a:t>
                </a:r>
                <a:r>
                  <a:rPr lang="en-US" dirty="0" err="1"/>
                  <a:t>g</a:t>
                </a:r>
                <a:endParaRPr lang="en-US" dirty="0"/>
              </a:p>
            </p:txBody>
          </p:sp>
        </p:grpSp>
        <p:cxnSp>
          <p:nvCxnSpPr>
            <p:cNvPr id="59" name="Straight Arrow Connector 58"/>
            <p:cNvCxnSpPr/>
            <p:nvPr/>
          </p:nvCxnSpPr>
          <p:spPr>
            <a:xfrm rot="16200000" flipV="1">
              <a:off x="3298383" y="2536383"/>
              <a:ext cx="869246"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41724" y="2356512"/>
              <a:ext cx="296876" cy="369332"/>
            </a:xfrm>
            <a:prstGeom prst="rect">
              <a:avLst/>
            </a:prstGeom>
            <a:noFill/>
          </p:spPr>
          <p:txBody>
            <a:bodyPr wrap="none" rtlCol="0">
              <a:spAutoFit/>
            </a:bodyPr>
            <a:lstStyle/>
            <a:p>
              <a:r>
                <a:rPr lang="en-US" dirty="0"/>
                <a:t>T</a:t>
              </a:r>
            </a:p>
          </p:txBody>
        </p:sp>
        <p:sp>
          <p:nvSpPr>
            <p:cNvPr id="64" name="Oval 63"/>
            <p:cNvSpPr/>
            <p:nvPr/>
          </p:nvSpPr>
          <p:spPr>
            <a:xfrm>
              <a:off x="3657600" y="2895600"/>
              <a:ext cx="152400" cy="228600"/>
            </a:xfrm>
            <a:prstGeom prst="ellipse">
              <a:avLst/>
            </a:prstGeom>
            <a:solidFill>
              <a:srgbClr val="75DB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568484" y="2819400"/>
              <a:ext cx="309700" cy="369332"/>
            </a:xfrm>
            <a:prstGeom prst="rect">
              <a:avLst/>
            </a:prstGeom>
            <a:noFill/>
          </p:spPr>
          <p:txBody>
            <a:bodyPr wrap="none" rtlCol="0">
              <a:spAutoFit/>
            </a:bodyPr>
            <a:lstStyle/>
            <a:p>
              <a:r>
                <a:rPr lang="en-US" dirty="0">
                  <a:solidFill>
                    <a:schemeClr val="bg1"/>
                  </a:solidFill>
                </a:rPr>
                <a:t>B</a:t>
              </a:r>
            </a:p>
          </p:txBody>
        </p:sp>
      </p:grpSp>
      <p:sp>
        <p:nvSpPr>
          <p:cNvPr id="66" name="TextBox 65"/>
          <p:cNvSpPr txBox="1"/>
          <p:nvPr/>
        </p:nvSpPr>
        <p:spPr>
          <a:xfrm>
            <a:off x="593983" y="209490"/>
            <a:ext cx="5186035" cy="400110"/>
          </a:xfrm>
          <a:prstGeom prst="rect">
            <a:avLst/>
          </a:prstGeom>
          <a:noFill/>
        </p:spPr>
        <p:txBody>
          <a:bodyPr wrap="none" rtlCol="0">
            <a:spAutoFit/>
          </a:bodyPr>
          <a:lstStyle/>
          <a:p>
            <a:r>
              <a:rPr lang="en-US" sz="2000" b="1" dirty="0"/>
              <a:t>Example 9: Frictionless incline plane and pulley</a:t>
            </a:r>
          </a:p>
        </p:txBody>
      </p:sp>
      <p:graphicFrame>
        <p:nvGraphicFramePr>
          <p:cNvPr id="346113" name="Object 1"/>
          <p:cNvGraphicFramePr>
            <a:graphicFrameLocks noChangeAspect="1"/>
          </p:cNvGraphicFramePr>
          <p:nvPr/>
        </p:nvGraphicFramePr>
        <p:xfrm>
          <a:off x="608013" y="5746750"/>
          <a:ext cx="1787525" cy="287338"/>
        </p:xfrm>
        <a:graphic>
          <a:graphicData uri="http://schemas.openxmlformats.org/presentationml/2006/ole">
            <mc:AlternateContent xmlns:mc="http://schemas.openxmlformats.org/markup-compatibility/2006">
              <mc:Choice xmlns:v="urn:schemas-microsoft-com:vml" Requires="v">
                <p:oleObj spid="_x0000_s346227" name="Equation" r:id="rId3" imgW="1346040" imgH="215640" progId="Equation.3">
                  <p:embed/>
                </p:oleObj>
              </mc:Choice>
              <mc:Fallback>
                <p:oleObj name="Equation" r:id="rId3" imgW="1346040" imgH="215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746750"/>
                        <a:ext cx="1787525"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4" name="Object 2"/>
          <p:cNvGraphicFramePr>
            <a:graphicFrameLocks noChangeAspect="1"/>
          </p:cNvGraphicFramePr>
          <p:nvPr/>
        </p:nvGraphicFramePr>
        <p:xfrm>
          <a:off x="3505200" y="5791200"/>
          <a:ext cx="1685925" cy="303213"/>
        </p:xfrm>
        <a:graphic>
          <a:graphicData uri="http://schemas.openxmlformats.org/presentationml/2006/ole">
            <mc:AlternateContent xmlns:mc="http://schemas.openxmlformats.org/markup-compatibility/2006">
              <mc:Choice xmlns:v="urn:schemas-microsoft-com:vml" Requires="v">
                <p:oleObj spid="_x0000_s346228" name="Equation" r:id="rId5" imgW="1269720" imgH="228600" progId="Equation.3">
                  <p:embed/>
                </p:oleObj>
              </mc:Choice>
              <mc:Fallback>
                <p:oleObj name="Equation" r:id="rId5" imgW="126972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791200"/>
                        <a:ext cx="1685925"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5" name="Object 3"/>
          <p:cNvGraphicFramePr>
            <a:graphicFrameLocks noChangeAspect="1"/>
          </p:cNvGraphicFramePr>
          <p:nvPr/>
        </p:nvGraphicFramePr>
        <p:xfrm>
          <a:off x="7543800" y="5029200"/>
          <a:ext cx="1381125" cy="247650"/>
        </p:xfrm>
        <a:graphic>
          <a:graphicData uri="http://schemas.openxmlformats.org/presentationml/2006/ole">
            <mc:AlternateContent xmlns:mc="http://schemas.openxmlformats.org/markup-compatibility/2006">
              <mc:Choice xmlns:v="urn:schemas-microsoft-com:vml" Requires="v">
                <p:oleObj spid="_x0000_s346229" name="Equation" r:id="rId7" imgW="965160" imgH="215640" progId="Equation.3">
                  <p:embed/>
                </p:oleObj>
              </mc:Choice>
              <mc:Fallback>
                <p:oleObj name="Equation" r:id="rId7" imgW="965160" imgH="2156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5029200"/>
                        <a:ext cx="13811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400000">
                                      <p:cBhvr>
                                        <p:cTn id="40" dur="2000" fill="hold"/>
                                        <p:tgtEl>
                                          <p:spTgt spid="44"/>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61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61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6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276600"/>
            <a:ext cx="3542188" cy="584775"/>
          </a:xfrm>
          <a:prstGeom prst="rect">
            <a:avLst/>
          </a:prstGeom>
          <a:noFill/>
        </p:spPr>
        <p:txBody>
          <a:bodyPr wrap="none" rtlCol="0">
            <a:spAutoFit/>
          </a:bodyPr>
          <a:lstStyle/>
          <a:p>
            <a:r>
              <a:rPr lang="en-US" sz="3200" b="1" dirty="0"/>
              <a:t>Newton’s Third Law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558853" y="101025"/>
            <a:ext cx="3698833" cy="584775"/>
          </a:xfrm>
          <a:prstGeom prst="rect">
            <a:avLst/>
          </a:prstGeom>
          <a:noFill/>
        </p:spPr>
        <p:txBody>
          <a:bodyPr wrap="none" rtlCol="0">
            <a:spAutoFit/>
          </a:bodyPr>
          <a:lstStyle/>
          <a:p>
            <a:r>
              <a:rPr lang="en-US" sz="3200" b="1" dirty="0"/>
              <a:t>Action and Reaction </a:t>
            </a:r>
          </a:p>
        </p:txBody>
      </p:sp>
      <p:sp>
        <p:nvSpPr>
          <p:cNvPr id="45" name="TextBox 44"/>
          <p:cNvSpPr txBox="1"/>
          <p:nvPr/>
        </p:nvSpPr>
        <p:spPr>
          <a:xfrm>
            <a:off x="152401" y="914400"/>
            <a:ext cx="4191000" cy="646331"/>
          </a:xfrm>
          <a:prstGeom prst="rect">
            <a:avLst/>
          </a:prstGeom>
          <a:noFill/>
        </p:spPr>
        <p:txBody>
          <a:bodyPr wrap="square" rtlCol="0">
            <a:spAutoFit/>
          </a:bodyPr>
          <a:lstStyle/>
          <a:p>
            <a:pPr algn="ctr"/>
            <a:r>
              <a:rPr lang="en-US" b="1" dirty="0">
                <a:solidFill>
                  <a:srgbClr val="0000FF"/>
                </a:solidFill>
              </a:rPr>
              <a:t>To every action there is equal and opposite reaction</a:t>
            </a:r>
          </a:p>
        </p:txBody>
      </p:sp>
      <p:sp>
        <p:nvSpPr>
          <p:cNvPr id="38" name="Rounded Rectangle 37"/>
          <p:cNvSpPr/>
          <p:nvPr/>
        </p:nvSpPr>
        <p:spPr>
          <a:xfrm>
            <a:off x="762000" y="2438400"/>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0" name="Rectangle 39"/>
          <p:cNvSpPr/>
          <p:nvPr/>
        </p:nvSpPr>
        <p:spPr>
          <a:xfrm>
            <a:off x="1524000" y="1828800"/>
            <a:ext cx="7620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nvGrpSpPr>
          <p:cNvPr id="50" name="Group 49"/>
          <p:cNvGrpSpPr/>
          <p:nvPr/>
        </p:nvGrpSpPr>
        <p:grpSpPr>
          <a:xfrm>
            <a:off x="3962400" y="2666206"/>
            <a:ext cx="450636" cy="610394"/>
            <a:chOff x="5168900" y="2133600"/>
            <a:chExt cx="450636" cy="610394"/>
          </a:xfrm>
        </p:grpSpPr>
        <p:cxnSp>
          <p:nvCxnSpPr>
            <p:cNvPr id="44" name="Straight Arrow Connector 43"/>
            <p:cNvCxnSpPr/>
            <p:nvPr/>
          </p:nvCxnSpPr>
          <p:spPr>
            <a:xfrm rot="5400000" flipH="1" flipV="1">
              <a:off x="4876006" y="2438400"/>
              <a:ext cx="610394" cy="79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68900" y="2336800"/>
              <a:ext cx="450636" cy="369332"/>
            </a:xfrm>
            <a:prstGeom prst="rect">
              <a:avLst/>
            </a:prstGeom>
            <a:noFill/>
          </p:spPr>
          <p:txBody>
            <a:bodyPr wrap="none" rtlCol="0">
              <a:spAutoFit/>
            </a:bodyPr>
            <a:lstStyle/>
            <a:p>
              <a:r>
                <a:rPr lang="en-US" dirty="0"/>
                <a:t>F</a:t>
              </a:r>
              <a:r>
                <a:rPr lang="en-US" baseline="-25000" dirty="0"/>
                <a:t>AB</a:t>
              </a:r>
            </a:p>
          </p:txBody>
        </p:sp>
      </p:grpSp>
      <p:grpSp>
        <p:nvGrpSpPr>
          <p:cNvPr id="51" name="Group 50"/>
          <p:cNvGrpSpPr/>
          <p:nvPr/>
        </p:nvGrpSpPr>
        <p:grpSpPr>
          <a:xfrm flipV="1">
            <a:off x="3975100" y="1904206"/>
            <a:ext cx="462114" cy="610394"/>
            <a:chOff x="5168900" y="2133600"/>
            <a:chExt cx="462114" cy="610394"/>
          </a:xfrm>
        </p:grpSpPr>
        <p:cxnSp>
          <p:nvCxnSpPr>
            <p:cNvPr id="52" name="Straight Arrow Connector 51"/>
            <p:cNvCxnSpPr/>
            <p:nvPr/>
          </p:nvCxnSpPr>
          <p:spPr>
            <a:xfrm rot="5400000" flipH="1" flipV="1">
              <a:off x="4876006" y="2438400"/>
              <a:ext cx="610394" cy="79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flipV="1">
              <a:off x="5168900" y="2336800"/>
              <a:ext cx="462114" cy="369332"/>
            </a:xfrm>
            <a:prstGeom prst="rect">
              <a:avLst/>
            </a:prstGeom>
            <a:noFill/>
          </p:spPr>
          <p:txBody>
            <a:bodyPr wrap="none" rtlCol="0">
              <a:spAutoFit/>
            </a:bodyPr>
            <a:lstStyle/>
            <a:p>
              <a:r>
                <a:rPr lang="en-US" dirty="0"/>
                <a:t>F</a:t>
              </a:r>
              <a:r>
                <a:rPr lang="en-US" baseline="-25000" dirty="0"/>
                <a:t>BA</a:t>
              </a:r>
            </a:p>
          </p:txBody>
        </p:sp>
      </p:grpSp>
      <p:graphicFrame>
        <p:nvGraphicFramePr>
          <p:cNvPr id="274436" name="Object 4"/>
          <p:cNvGraphicFramePr>
            <a:graphicFrameLocks noChangeAspect="1"/>
          </p:cNvGraphicFramePr>
          <p:nvPr/>
        </p:nvGraphicFramePr>
        <p:xfrm>
          <a:off x="1685221" y="4191000"/>
          <a:ext cx="1737753" cy="457200"/>
        </p:xfrm>
        <a:graphic>
          <a:graphicData uri="http://schemas.openxmlformats.org/presentationml/2006/ole">
            <mc:AlternateContent xmlns:mc="http://schemas.openxmlformats.org/markup-compatibility/2006">
              <mc:Choice xmlns:v="urn:schemas-microsoft-com:vml" Requires="v">
                <p:oleObj spid="_x0000_s274474" name="Equation" r:id="rId3" imgW="711000" imgH="241200" progId="Equation.3">
                  <p:embed/>
                </p:oleObj>
              </mc:Choice>
              <mc:Fallback>
                <p:oleObj name="Equation" r:id="rId3" imgW="71100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221" y="4191000"/>
                        <a:ext cx="173775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Box 53"/>
          <p:cNvSpPr txBox="1"/>
          <p:nvPr/>
        </p:nvSpPr>
        <p:spPr>
          <a:xfrm>
            <a:off x="1151821" y="5181600"/>
            <a:ext cx="2593082" cy="646331"/>
          </a:xfrm>
          <a:prstGeom prst="rect">
            <a:avLst/>
          </a:prstGeom>
          <a:noFill/>
        </p:spPr>
        <p:txBody>
          <a:bodyPr wrap="none" rtlCol="0">
            <a:spAutoFit/>
          </a:bodyPr>
          <a:lstStyle/>
          <a:p>
            <a:r>
              <a:rPr lang="en-US" dirty="0"/>
              <a:t>F</a:t>
            </a:r>
            <a:r>
              <a:rPr lang="en-US" baseline="-25000" dirty="0"/>
              <a:t>AB</a:t>
            </a:r>
            <a:r>
              <a:rPr lang="en-US" dirty="0"/>
              <a:t> = Force on A due to B</a:t>
            </a:r>
          </a:p>
          <a:p>
            <a:r>
              <a:rPr lang="en-US" dirty="0"/>
              <a:t>F</a:t>
            </a:r>
            <a:r>
              <a:rPr lang="en-US" baseline="-25000" dirty="0"/>
              <a:t>BA</a:t>
            </a:r>
            <a:r>
              <a:rPr lang="en-US" dirty="0"/>
              <a:t> = Force on B due to A</a:t>
            </a:r>
          </a:p>
        </p:txBody>
      </p:sp>
      <p:sp>
        <p:nvSpPr>
          <p:cNvPr id="16" name="TextBox 15"/>
          <p:cNvSpPr txBox="1"/>
          <p:nvPr/>
        </p:nvSpPr>
        <p:spPr>
          <a:xfrm>
            <a:off x="5105400" y="4125674"/>
            <a:ext cx="4017703" cy="369332"/>
          </a:xfrm>
          <a:prstGeom prst="rect">
            <a:avLst/>
          </a:prstGeom>
          <a:noFill/>
        </p:spPr>
        <p:txBody>
          <a:bodyPr wrap="none" rtlCol="0">
            <a:spAutoFit/>
          </a:bodyPr>
          <a:lstStyle/>
          <a:p>
            <a:r>
              <a:rPr lang="en-US" b="1" dirty="0">
                <a:solidFill>
                  <a:srgbClr val="0000FF"/>
                </a:solidFill>
              </a:rPr>
              <a:t>Our weight is a Reaction against gravity!</a:t>
            </a:r>
          </a:p>
        </p:txBody>
      </p:sp>
      <p:grpSp>
        <p:nvGrpSpPr>
          <p:cNvPr id="20" name="Group 19"/>
          <p:cNvGrpSpPr/>
          <p:nvPr/>
        </p:nvGrpSpPr>
        <p:grpSpPr>
          <a:xfrm>
            <a:off x="5791200" y="5485606"/>
            <a:ext cx="492443" cy="838200"/>
            <a:chOff x="6197600" y="5562600"/>
            <a:chExt cx="492443" cy="838200"/>
          </a:xfrm>
        </p:grpSpPr>
        <p:cxnSp>
          <p:nvCxnSpPr>
            <p:cNvPr id="18" name="Straight Arrow Connector 17"/>
            <p:cNvCxnSpPr/>
            <p:nvPr/>
          </p:nvCxnSpPr>
          <p:spPr>
            <a:xfrm rot="5400000">
              <a:off x="5829300" y="5980906"/>
              <a:ext cx="838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97600" y="5791200"/>
              <a:ext cx="492443" cy="369332"/>
            </a:xfrm>
            <a:prstGeom prst="rect">
              <a:avLst/>
            </a:prstGeom>
            <a:noFill/>
          </p:spPr>
          <p:txBody>
            <a:bodyPr wrap="none" rtlCol="0">
              <a:spAutoFit/>
            </a:bodyPr>
            <a:lstStyle/>
            <a:p>
              <a:r>
                <a:rPr lang="en-US" b="1" i="1" dirty="0"/>
                <a:t>mg</a:t>
              </a:r>
              <a:endParaRPr lang="en-US" b="1" i="1" baseline="-25000" dirty="0"/>
            </a:p>
          </p:txBody>
        </p:sp>
      </p:grpSp>
      <p:grpSp>
        <p:nvGrpSpPr>
          <p:cNvPr id="21" name="Group 20"/>
          <p:cNvGrpSpPr/>
          <p:nvPr/>
        </p:nvGrpSpPr>
        <p:grpSpPr>
          <a:xfrm flipV="1">
            <a:off x="5791200" y="4571206"/>
            <a:ext cx="394660" cy="838200"/>
            <a:chOff x="6197600" y="5562600"/>
            <a:chExt cx="394660" cy="838200"/>
          </a:xfrm>
        </p:grpSpPr>
        <p:cxnSp>
          <p:nvCxnSpPr>
            <p:cNvPr id="22" name="Straight Arrow Connector 21"/>
            <p:cNvCxnSpPr/>
            <p:nvPr/>
          </p:nvCxnSpPr>
          <p:spPr>
            <a:xfrm rot="5400000">
              <a:off x="5829300" y="5980906"/>
              <a:ext cx="838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V="1">
              <a:off x="6197600" y="5791200"/>
              <a:ext cx="394660" cy="369332"/>
            </a:xfrm>
            <a:prstGeom prst="rect">
              <a:avLst/>
            </a:prstGeom>
            <a:noFill/>
          </p:spPr>
          <p:txBody>
            <a:bodyPr wrap="none" rtlCol="0">
              <a:spAutoFit/>
            </a:bodyPr>
            <a:lstStyle/>
            <a:p>
              <a:r>
                <a:rPr lang="en-US" b="1" i="1" dirty="0"/>
                <a:t>W</a:t>
              </a:r>
            </a:p>
          </p:txBody>
        </p:sp>
      </p:grpSp>
      <p:sp>
        <p:nvSpPr>
          <p:cNvPr id="24" name="Oval 23"/>
          <p:cNvSpPr/>
          <p:nvPr/>
        </p:nvSpPr>
        <p:spPr>
          <a:xfrm>
            <a:off x="5816600" y="540940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5400000" flipH="1" flipV="1">
            <a:off x="1981200" y="3656806"/>
            <a:ext cx="5638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876800" y="829270"/>
            <a:ext cx="4191000" cy="3284736"/>
            <a:chOff x="4876800" y="982464"/>
            <a:chExt cx="4191000" cy="3284736"/>
          </a:xfrm>
        </p:grpSpPr>
        <p:pic>
          <p:nvPicPr>
            <p:cNvPr id="14" name="Picture 13" descr="panel1.jpg"/>
            <p:cNvPicPr>
              <a:picLocks noChangeAspect="1"/>
            </p:cNvPicPr>
            <p:nvPr/>
          </p:nvPicPr>
          <p:blipFill>
            <a:blip r:embed="rId5" cstate="print"/>
            <a:stretch>
              <a:fillRect/>
            </a:stretch>
          </p:blipFill>
          <p:spPr>
            <a:xfrm>
              <a:off x="5486400" y="1976438"/>
              <a:ext cx="3133654" cy="2290762"/>
            </a:xfrm>
            <a:prstGeom prst="rect">
              <a:avLst/>
            </a:prstGeom>
          </p:spPr>
        </p:pic>
        <p:sp>
          <p:nvSpPr>
            <p:cNvPr id="27" name="TextBox 26"/>
            <p:cNvSpPr txBox="1"/>
            <p:nvPr/>
          </p:nvSpPr>
          <p:spPr>
            <a:xfrm>
              <a:off x="4876800" y="982464"/>
              <a:ext cx="4191000" cy="923330"/>
            </a:xfrm>
            <a:prstGeom prst="rect">
              <a:avLst/>
            </a:prstGeom>
            <a:noFill/>
          </p:spPr>
          <p:txBody>
            <a:bodyPr wrap="square" rtlCol="0">
              <a:spAutoFit/>
            </a:bodyPr>
            <a:lstStyle/>
            <a:p>
              <a:pPr algn="ctr"/>
              <a:r>
                <a:rPr lang="en-US" b="1" dirty="0">
                  <a:solidFill>
                    <a:srgbClr val="0000FF"/>
                  </a:solidFill>
                </a:rPr>
                <a:t>When we are on scale the gravity pull us down as an action but the scale surface push us up as an reaction.</a:t>
              </a:r>
            </a:p>
          </p:txBody>
        </p:sp>
      </p:grpSp>
      <p:sp>
        <p:nvSpPr>
          <p:cNvPr id="28" name="TextBox 27"/>
          <p:cNvSpPr txBox="1"/>
          <p:nvPr/>
        </p:nvSpPr>
        <p:spPr>
          <a:xfrm>
            <a:off x="7162800" y="5028406"/>
            <a:ext cx="1261884" cy="369332"/>
          </a:xfrm>
          <a:prstGeom prst="rect">
            <a:avLst/>
          </a:prstGeom>
          <a:noFill/>
        </p:spPr>
        <p:txBody>
          <a:bodyPr wrap="none" rtlCol="0">
            <a:spAutoFit/>
          </a:bodyPr>
          <a:lstStyle/>
          <a:p>
            <a:r>
              <a:rPr lang="en-US" b="1" i="1" dirty="0"/>
              <a:t>W – mg = 0</a:t>
            </a:r>
            <a:endParaRPr lang="en-US" b="1" i="1" baseline="-25000" dirty="0"/>
          </a:p>
        </p:txBody>
      </p:sp>
      <p:sp>
        <p:nvSpPr>
          <p:cNvPr id="31" name="TextBox 30"/>
          <p:cNvSpPr txBox="1"/>
          <p:nvPr/>
        </p:nvSpPr>
        <p:spPr>
          <a:xfrm>
            <a:off x="5105400" y="6172200"/>
            <a:ext cx="3809999" cy="646331"/>
          </a:xfrm>
          <a:prstGeom prst="rect">
            <a:avLst/>
          </a:prstGeom>
          <a:noFill/>
        </p:spPr>
        <p:txBody>
          <a:bodyPr wrap="square" rtlCol="0">
            <a:spAutoFit/>
          </a:bodyPr>
          <a:lstStyle/>
          <a:p>
            <a:pPr algn="ctr"/>
            <a:r>
              <a:rPr lang="en-US" b="1" dirty="0">
                <a:solidFill>
                  <a:srgbClr val="0000FF"/>
                </a:solidFill>
              </a:rPr>
              <a:t>Our weight is a normal force from the scale surface</a:t>
            </a:r>
          </a:p>
        </p:txBody>
      </p:sp>
      <p:sp>
        <p:nvSpPr>
          <p:cNvPr id="30" name="TextBox 29"/>
          <p:cNvSpPr txBox="1"/>
          <p:nvPr/>
        </p:nvSpPr>
        <p:spPr>
          <a:xfrm>
            <a:off x="7162800" y="5497274"/>
            <a:ext cx="923651" cy="369332"/>
          </a:xfrm>
          <a:prstGeom prst="rect">
            <a:avLst/>
          </a:prstGeom>
          <a:noFill/>
        </p:spPr>
        <p:txBody>
          <a:bodyPr wrap="none" rtlCol="0">
            <a:spAutoFit/>
          </a:bodyPr>
          <a:lstStyle/>
          <a:p>
            <a:r>
              <a:rPr lang="en-US" b="1" i="1" dirty="0"/>
              <a:t>W = mg</a:t>
            </a:r>
            <a:endParaRPr lang="en-US" b="1" i="1"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6" grpId="0"/>
      <p:bldP spid="24" grpId="0" animBg="1"/>
      <p:bldP spid="28" grpId="0"/>
      <p:bldP spid="31"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0"/>
            <a:ext cx="6438366" cy="707886"/>
          </a:xfrm>
          <a:prstGeom prst="rect">
            <a:avLst/>
          </a:prstGeom>
          <a:noFill/>
        </p:spPr>
        <p:txBody>
          <a:bodyPr wrap="none" rtlCol="0">
            <a:spAutoFit/>
          </a:bodyPr>
          <a:lstStyle/>
          <a:p>
            <a:r>
              <a:rPr lang="en-US" sz="4000" b="1" dirty="0"/>
              <a:t>Newton’s First Law of Motion</a:t>
            </a:r>
          </a:p>
        </p:txBody>
      </p:sp>
      <p:sp>
        <p:nvSpPr>
          <p:cNvPr id="4" name="Oval 3"/>
          <p:cNvSpPr/>
          <p:nvPr/>
        </p:nvSpPr>
        <p:spPr>
          <a:xfrm>
            <a:off x="1143000" y="38100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8" name="TextBox 7"/>
          <p:cNvSpPr txBox="1"/>
          <p:nvPr/>
        </p:nvSpPr>
        <p:spPr>
          <a:xfrm>
            <a:off x="1600200" y="1295400"/>
            <a:ext cx="5867400" cy="369332"/>
          </a:xfrm>
          <a:prstGeom prst="rect">
            <a:avLst/>
          </a:prstGeom>
          <a:noFill/>
        </p:spPr>
        <p:txBody>
          <a:bodyPr wrap="square" rtlCol="0">
            <a:spAutoFit/>
          </a:bodyPr>
          <a:lstStyle/>
          <a:p>
            <a:r>
              <a:rPr lang="en-US" b="1" dirty="0">
                <a:solidFill>
                  <a:srgbClr val="0000FF"/>
                </a:solidFill>
              </a:rPr>
              <a:t>If there is no force against a moving body will never stop</a:t>
            </a:r>
          </a:p>
        </p:txBody>
      </p:sp>
      <p:sp>
        <p:nvSpPr>
          <p:cNvPr id="9" name="TextBox 8"/>
          <p:cNvSpPr txBox="1"/>
          <p:nvPr/>
        </p:nvSpPr>
        <p:spPr>
          <a:xfrm>
            <a:off x="304800" y="5206425"/>
            <a:ext cx="8153400" cy="646331"/>
          </a:xfrm>
          <a:prstGeom prst="rect">
            <a:avLst/>
          </a:prstGeom>
          <a:noFill/>
        </p:spPr>
        <p:txBody>
          <a:bodyPr wrap="square" rtlCol="0">
            <a:spAutoFit/>
          </a:bodyPr>
          <a:lstStyle/>
          <a:p>
            <a:pPr algn="ctr"/>
            <a:r>
              <a:rPr lang="en-US" b="1" dirty="0">
                <a:solidFill>
                  <a:srgbClr val="FF0000"/>
                </a:solidFill>
              </a:rPr>
              <a:t>If there is no force acting against a moving body it will continue to move with constant velocity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grpId="0" nodeType="afterEffect">
                                  <p:stCondLst>
                                    <p:cond delay="0"/>
                                  </p:stCondLst>
                                  <p:childTnLst>
                                    <p:animMotion origin="layout" path="M 3.33333E-6 -4.95837E-6 L 0.95416 -4.95837E-6 " pathEditMode="relative" rAng="0" ptsTypes="AA">
                                      <p:cBhvr>
                                        <p:cTn id="6" dur="3000" fill="hold"/>
                                        <p:tgtEl>
                                          <p:spTgt spid="4"/>
                                        </p:tgtEl>
                                        <p:attrNameLst>
                                          <p:attrName>ppt_x</p:attrName>
                                          <p:attrName>ppt_y</p:attrName>
                                        </p:attrNameLst>
                                      </p:cBhvr>
                                      <p:rCtr x="4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F05_19"/>
          <p:cNvPicPr>
            <a:picLocks noChangeAspect="1" noChangeArrowheads="1"/>
          </p:cNvPicPr>
          <p:nvPr/>
        </p:nvPicPr>
        <p:blipFill>
          <a:blip r:embed="rId3" cstate="print"/>
          <a:srcRect/>
          <a:stretch>
            <a:fillRect/>
          </a:stretch>
        </p:blipFill>
        <p:spPr bwMode="auto">
          <a:xfrm>
            <a:off x="4838172" y="914400"/>
            <a:ext cx="3776662" cy="4114800"/>
          </a:xfrm>
          <a:prstGeom prst="rect">
            <a:avLst/>
          </a:prstGeom>
          <a:noFill/>
          <a:ln w="57150" cmpd="thinThick">
            <a:solidFill>
              <a:schemeClr val="folHlink"/>
            </a:solidFill>
            <a:miter lim="800000"/>
            <a:headEnd/>
            <a:tailEnd/>
          </a:ln>
        </p:spPr>
      </p:pic>
      <p:sp>
        <p:nvSpPr>
          <p:cNvPr id="5" name="TextBox 4"/>
          <p:cNvSpPr txBox="1"/>
          <p:nvPr/>
        </p:nvSpPr>
        <p:spPr>
          <a:xfrm>
            <a:off x="2514600" y="133290"/>
            <a:ext cx="3368743" cy="400110"/>
          </a:xfrm>
          <a:prstGeom prst="rect">
            <a:avLst/>
          </a:prstGeom>
          <a:noFill/>
        </p:spPr>
        <p:txBody>
          <a:bodyPr wrap="none" rtlCol="0">
            <a:spAutoFit/>
          </a:bodyPr>
          <a:lstStyle/>
          <a:p>
            <a:r>
              <a:rPr lang="en-US" sz="2000" b="1" dirty="0"/>
              <a:t>Example 10: Elevator problem</a:t>
            </a:r>
          </a:p>
        </p:txBody>
      </p:sp>
      <p:grpSp>
        <p:nvGrpSpPr>
          <p:cNvPr id="7" name="Group 6"/>
          <p:cNvGrpSpPr/>
          <p:nvPr/>
        </p:nvGrpSpPr>
        <p:grpSpPr>
          <a:xfrm>
            <a:off x="520700" y="838200"/>
            <a:ext cx="2538413" cy="985838"/>
            <a:chOff x="520700" y="1066800"/>
            <a:chExt cx="2538413" cy="985838"/>
          </a:xfrm>
        </p:grpSpPr>
        <p:sp>
          <p:nvSpPr>
            <p:cNvPr id="3" name="TextBox 2"/>
            <p:cNvSpPr txBox="1"/>
            <p:nvPr/>
          </p:nvSpPr>
          <p:spPr>
            <a:xfrm>
              <a:off x="626171" y="1066800"/>
              <a:ext cx="2193229" cy="461665"/>
            </a:xfrm>
            <a:prstGeom prst="rect">
              <a:avLst/>
            </a:prstGeom>
            <a:noFill/>
          </p:spPr>
          <p:txBody>
            <a:bodyPr wrap="none" rtlCol="0">
              <a:spAutoFit/>
            </a:bodyPr>
            <a:lstStyle/>
            <a:p>
              <a:r>
                <a:rPr lang="en-US" sz="2400" b="1" dirty="0">
                  <a:solidFill>
                    <a:srgbClr val="0000FF"/>
                  </a:solidFill>
                </a:rPr>
                <a:t>Accelerating Up</a:t>
              </a:r>
            </a:p>
          </p:txBody>
        </p:sp>
        <p:graphicFrame>
          <p:nvGraphicFramePr>
            <p:cNvPr id="318466" name="Object 2"/>
            <p:cNvGraphicFramePr>
              <a:graphicFrameLocks noChangeAspect="1"/>
            </p:cNvGraphicFramePr>
            <p:nvPr/>
          </p:nvGraphicFramePr>
          <p:xfrm>
            <a:off x="520700" y="1666875"/>
            <a:ext cx="2538413" cy="385763"/>
          </p:xfrm>
          <a:graphic>
            <a:graphicData uri="http://schemas.openxmlformats.org/presentationml/2006/ole">
              <mc:AlternateContent xmlns:mc="http://schemas.openxmlformats.org/markup-compatibility/2006">
                <mc:Choice xmlns:v="urn:schemas-microsoft-com:vml" Requires="v">
                  <p:oleObj spid="_x0000_s318694" name="Equation" r:id="rId4" imgW="1295280" imgH="253800" progId="Equation.3">
                    <p:embed/>
                  </p:oleObj>
                </mc:Choice>
                <mc:Fallback>
                  <p:oleObj name="Equation" r:id="rId4" imgW="129528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666875"/>
                          <a:ext cx="2538413"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7"/>
          <p:cNvGrpSpPr/>
          <p:nvPr/>
        </p:nvGrpSpPr>
        <p:grpSpPr>
          <a:xfrm>
            <a:off x="257175" y="2667000"/>
            <a:ext cx="2986088" cy="984250"/>
            <a:chOff x="296863" y="1066800"/>
            <a:chExt cx="2986088" cy="984250"/>
          </a:xfrm>
        </p:grpSpPr>
        <p:sp>
          <p:nvSpPr>
            <p:cNvPr id="9" name="TextBox 8"/>
            <p:cNvSpPr txBox="1"/>
            <p:nvPr/>
          </p:nvSpPr>
          <p:spPr>
            <a:xfrm>
              <a:off x="626171" y="1066800"/>
              <a:ext cx="2580578" cy="461665"/>
            </a:xfrm>
            <a:prstGeom prst="rect">
              <a:avLst/>
            </a:prstGeom>
            <a:noFill/>
          </p:spPr>
          <p:txBody>
            <a:bodyPr wrap="none" rtlCol="0">
              <a:spAutoFit/>
            </a:bodyPr>
            <a:lstStyle/>
            <a:p>
              <a:r>
                <a:rPr lang="en-US" sz="2400" b="1" dirty="0">
                  <a:solidFill>
                    <a:srgbClr val="0000FF"/>
                  </a:solidFill>
                </a:rPr>
                <a:t>Accelerating Down</a:t>
              </a:r>
            </a:p>
          </p:txBody>
        </p:sp>
        <p:graphicFrame>
          <p:nvGraphicFramePr>
            <p:cNvPr id="10" name="Object 2"/>
            <p:cNvGraphicFramePr>
              <a:graphicFrameLocks noChangeAspect="1"/>
            </p:cNvGraphicFramePr>
            <p:nvPr/>
          </p:nvGraphicFramePr>
          <p:xfrm>
            <a:off x="296863" y="1666875"/>
            <a:ext cx="2986088" cy="384175"/>
          </p:xfrm>
          <a:graphic>
            <a:graphicData uri="http://schemas.openxmlformats.org/presentationml/2006/ole">
              <mc:AlternateContent xmlns:mc="http://schemas.openxmlformats.org/markup-compatibility/2006">
                <mc:Choice xmlns:v="urn:schemas-microsoft-com:vml" Requires="v">
                  <p:oleObj spid="_x0000_s318695" name="Equation" r:id="rId6" imgW="1523880" imgH="253800" progId="Equation.3">
                    <p:embed/>
                  </p:oleObj>
                </mc:Choice>
                <mc:Fallback>
                  <p:oleObj name="Equation" r:id="rId6" imgW="152388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63" y="1666875"/>
                          <a:ext cx="298608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10"/>
          <p:cNvGrpSpPr/>
          <p:nvPr/>
        </p:nvGrpSpPr>
        <p:grpSpPr>
          <a:xfrm>
            <a:off x="249394" y="4343400"/>
            <a:ext cx="4094006" cy="928688"/>
            <a:chOff x="268288" y="995363"/>
            <a:chExt cx="4094006" cy="928688"/>
          </a:xfrm>
        </p:grpSpPr>
        <p:sp>
          <p:nvSpPr>
            <p:cNvPr id="12" name="TextBox 11"/>
            <p:cNvSpPr txBox="1"/>
            <p:nvPr/>
          </p:nvSpPr>
          <p:spPr>
            <a:xfrm>
              <a:off x="268288" y="995363"/>
              <a:ext cx="4094006" cy="461665"/>
            </a:xfrm>
            <a:prstGeom prst="rect">
              <a:avLst/>
            </a:prstGeom>
            <a:noFill/>
          </p:spPr>
          <p:txBody>
            <a:bodyPr wrap="none" rtlCol="0">
              <a:spAutoFit/>
            </a:bodyPr>
            <a:lstStyle/>
            <a:p>
              <a:r>
                <a:rPr lang="en-US" sz="2400" b="1" dirty="0">
                  <a:solidFill>
                    <a:srgbClr val="0000FF"/>
                  </a:solidFill>
                </a:rPr>
                <a:t>Moving with Constant Velocity</a:t>
              </a:r>
            </a:p>
          </p:txBody>
        </p:sp>
        <p:graphicFrame>
          <p:nvGraphicFramePr>
            <p:cNvPr id="13" name="Object 2"/>
            <p:cNvGraphicFramePr>
              <a:graphicFrameLocks noChangeAspect="1"/>
            </p:cNvGraphicFramePr>
            <p:nvPr/>
          </p:nvGraphicFramePr>
          <p:xfrm>
            <a:off x="682469" y="1538288"/>
            <a:ext cx="2212975" cy="385763"/>
          </p:xfrm>
          <a:graphic>
            <a:graphicData uri="http://schemas.openxmlformats.org/presentationml/2006/ole">
              <mc:AlternateContent xmlns:mc="http://schemas.openxmlformats.org/markup-compatibility/2006">
                <mc:Choice xmlns:v="urn:schemas-microsoft-com:vml" Requires="v">
                  <p:oleObj spid="_x0000_s318696" name="Equation" r:id="rId8" imgW="1130040" imgH="253800" progId="Equation.3">
                    <p:embed/>
                  </p:oleObj>
                </mc:Choice>
                <mc:Fallback>
                  <p:oleObj name="Equation" r:id="rId8" imgW="1130040" imgH="253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469" y="1538288"/>
                          <a:ext cx="2212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4" name="Object 2"/>
          <p:cNvGraphicFramePr>
            <a:graphicFrameLocks noChangeAspect="1"/>
          </p:cNvGraphicFramePr>
          <p:nvPr/>
        </p:nvGraphicFramePr>
        <p:xfrm>
          <a:off x="996950" y="2057400"/>
          <a:ext cx="1666875" cy="307975"/>
        </p:xfrm>
        <a:graphic>
          <a:graphicData uri="http://schemas.openxmlformats.org/presentationml/2006/ole">
            <mc:AlternateContent xmlns:mc="http://schemas.openxmlformats.org/markup-compatibility/2006">
              <mc:Choice xmlns:v="urn:schemas-microsoft-com:vml" Requires="v">
                <p:oleObj spid="_x0000_s318697" name="Equation" r:id="rId10" imgW="850680" imgH="203040" progId="Equation.3">
                  <p:embed/>
                </p:oleObj>
              </mc:Choice>
              <mc:Fallback>
                <p:oleObj name="Equation" r:id="rId10" imgW="850680" imgH="2030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2057400"/>
                        <a:ext cx="1666875"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8470" name="Object 6"/>
          <p:cNvGraphicFramePr>
            <a:graphicFrameLocks noChangeAspect="1"/>
          </p:cNvGraphicFramePr>
          <p:nvPr/>
        </p:nvGraphicFramePr>
        <p:xfrm>
          <a:off x="1063625" y="3886200"/>
          <a:ext cx="1839913" cy="307975"/>
        </p:xfrm>
        <a:graphic>
          <a:graphicData uri="http://schemas.openxmlformats.org/presentationml/2006/ole">
            <mc:AlternateContent xmlns:mc="http://schemas.openxmlformats.org/markup-compatibility/2006">
              <mc:Choice xmlns:v="urn:schemas-microsoft-com:vml" Requires="v">
                <p:oleObj spid="_x0000_s318698" name="Equation" r:id="rId12" imgW="939600" imgH="203040" progId="Equation.3">
                  <p:embed/>
                </p:oleObj>
              </mc:Choice>
              <mc:Fallback>
                <p:oleObj name="Equation" r:id="rId12" imgW="939600" imgH="2030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3625" y="3886200"/>
                        <a:ext cx="183991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8471" name="Object 7"/>
          <p:cNvGraphicFramePr>
            <a:graphicFrameLocks noChangeAspect="1"/>
          </p:cNvGraphicFramePr>
          <p:nvPr/>
        </p:nvGraphicFramePr>
        <p:xfrm>
          <a:off x="914400" y="5486400"/>
          <a:ext cx="1441450" cy="307975"/>
        </p:xfrm>
        <a:graphic>
          <a:graphicData uri="http://schemas.openxmlformats.org/presentationml/2006/ole">
            <mc:AlternateContent xmlns:mc="http://schemas.openxmlformats.org/markup-compatibility/2006">
              <mc:Choice xmlns:v="urn:schemas-microsoft-com:vml" Requires="v">
                <p:oleObj spid="_x0000_s318699" name="Equation" r:id="rId14" imgW="736560" imgH="203040" progId="Equation.3">
                  <p:embed/>
                </p:oleObj>
              </mc:Choice>
              <mc:Fallback>
                <p:oleObj name="Equation" r:id="rId14" imgW="736560" imgH="20304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5486400"/>
                        <a:ext cx="144145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5"/>
          <p:cNvSpPr>
            <a:spLocks noChangeArrowheads="1"/>
          </p:cNvSpPr>
          <p:nvPr/>
        </p:nvSpPr>
        <p:spPr bwMode="auto">
          <a:xfrm>
            <a:off x="228600" y="5867400"/>
            <a:ext cx="89154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Q15:</a:t>
            </a:r>
            <a:r>
              <a:rPr lang="en-US" sz="2000" dirty="0"/>
              <a:t> You stand on a spring scale on the floor of an elevator. The scale shows the highest reading when the elevator:</a:t>
            </a:r>
          </a:p>
        </p:txBody>
      </p:sp>
      <p:sp>
        <p:nvSpPr>
          <p:cNvPr id="18" name="Rectangle 17"/>
          <p:cNvSpPr/>
          <p:nvPr/>
        </p:nvSpPr>
        <p:spPr>
          <a:xfrm>
            <a:off x="5181600" y="6400800"/>
            <a:ext cx="3124200" cy="261610"/>
          </a:xfrm>
          <a:prstGeom prst="rect">
            <a:avLst/>
          </a:prstGeom>
        </p:spPr>
        <p:txBody>
          <a:bodyPr wrap="square">
            <a:spAutoFit/>
          </a:bodyPr>
          <a:lstStyle/>
          <a:p>
            <a:r>
              <a:rPr lang="en-US" sz="1100" dirty="0"/>
              <a:t>(</a:t>
            </a:r>
            <a:r>
              <a:rPr lang="en-US" sz="1100" dirty="0" err="1"/>
              <a:t>Ans</a:t>
            </a:r>
            <a:r>
              <a:rPr lang="en-US" sz="1100" dirty="0"/>
              <a:t>:  moves downward with decreasing speed)</a:t>
            </a:r>
          </a:p>
        </p:txBody>
      </p:sp>
      <p:sp>
        <p:nvSpPr>
          <p:cNvPr id="19" name="TextBox 18"/>
          <p:cNvSpPr txBox="1"/>
          <p:nvPr/>
        </p:nvSpPr>
        <p:spPr>
          <a:xfrm>
            <a:off x="7391400" y="3974068"/>
            <a:ext cx="478016" cy="369332"/>
          </a:xfrm>
          <a:prstGeom prst="rect">
            <a:avLst/>
          </a:prstGeom>
          <a:solidFill>
            <a:schemeClr val="bg1"/>
          </a:solidFill>
          <a:ln>
            <a:solidFill>
              <a:schemeClr val="bg1"/>
            </a:solidFill>
          </a:ln>
        </p:spPr>
        <p:txBody>
          <a:bodyPr wrap="none" rtlCol="0">
            <a:spAutoFit/>
          </a:bodyPr>
          <a:lstStyle/>
          <a:p>
            <a:r>
              <a:rPr lang="en-US" dirty="0"/>
              <a:t>mg</a:t>
            </a:r>
          </a:p>
        </p:txBody>
      </p:sp>
      <p:sp>
        <p:nvSpPr>
          <p:cNvPr id="20" name="TextBox 19"/>
          <p:cNvSpPr txBox="1"/>
          <p:nvPr/>
        </p:nvSpPr>
        <p:spPr>
          <a:xfrm>
            <a:off x="7391400" y="1447800"/>
            <a:ext cx="389850" cy="369332"/>
          </a:xfrm>
          <a:prstGeom prst="rect">
            <a:avLst/>
          </a:prstGeom>
          <a:solidFill>
            <a:schemeClr val="bg1"/>
          </a:solidFill>
          <a:ln>
            <a:solidFill>
              <a:schemeClr val="bg1"/>
            </a:solidFill>
          </a:ln>
        </p:spPr>
        <p:txBody>
          <a:bodyPr wrap="none" rtlCol="0">
            <a:spAutoFit/>
          </a:bodyPr>
          <a:lstStyle/>
          <a:p>
            <a:r>
              <a:rPr lang="en-US" dirty="0"/>
              <a:t>F</a:t>
            </a:r>
            <a:r>
              <a:rPr lang="en-US" baseline="-25000" dirty="0"/>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84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84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00200" y="1054100"/>
            <a:ext cx="1752600" cy="3365500"/>
            <a:chOff x="1600200" y="1054100"/>
            <a:chExt cx="1752600" cy="3365500"/>
          </a:xfrm>
        </p:grpSpPr>
        <p:grpSp>
          <p:nvGrpSpPr>
            <p:cNvPr id="10" name="Group 9"/>
            <p:cNvGrpSpPr/>
            <p:nvPr/>
          </p:nvGrpSpPr>
          <p:grpSpPr>
            <a:xfrm>
              <a:off x="1600200" y="2895600"/>
              <a:ext cx="1752600" cy="1524000"/>
              <a:chOff x="1600200" y="2895600"/>
              <a:chExt cx="1752600" cy="1524000"/>
            </a:xfrm>
          </p:grpSpPr>
          <p:sp>
            <p:nvSpPr>
              <p:cNvPr id="2" name="Rectangle 1"/>
              <p:cNvSpPr/>
              <p:nvPr/>
            </p:nvSpPr>
            <p:spPr>
              <a:xfrm>
                <a:off x="1600200" y="2895600"/>
                <a:ext cx="1752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p:cNvSpPr/>
              <p:nvPr/>
            </p:nvSpPr>
            <p:spPr>
              <a:xfrm>
                <a:off x="2133600" y="33528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832034" y="3873500"/>
                <a:ext cx="1088966" cy="355600"/>
              </a:xfrm>
              <a:custGeom>
                <a:avLst/>
                <a:gdLst>
                  <a:gd name="connsiteX0" fmla="*/ 441266 w 1088966"/>
                  <a:gd name="connsiteY0" fmla="*/ 38100 h 355600"/>
                  <a:gd name="connsiteX1" fmla="*/ 441266 w 1088966"/>
                  <a:gd name="connsiteY1" fmla="*/ 38100 h 355600"/>
                  <a:gd name="connsiteX2" fmla="*/ 314266 w 1088966"/>
                  <a:gd name="connsiteY2" fmla="*/ 63500 h 355600"/>
                  <a:gd name="connsiteX3" fmla="*/ 263466 w 1088966"/>
                  <a:gd name="connsiteY3" fmla="*/ 101600 h 355600"/>
                  <a:gd name="connsiteX4" fmla="*/ 225366 w 1088966"/>
                  <a:gd name="connsiteY4" fmla="*/ 114300 h 355600"/>
                  <a:gd name="connsiteX5" fmla="*/ 174566 w 1088966"/>
                  <a:gd name="connsiteY5" fmla="*/ 139700 h 355600"/>
                  <a:gd name="connsiteX6" fmla="*/ 136466 w 1088966"/>
                  <a:gd name="connsiteY6" fmla="*/ 152400 h 355600"/>
                  <a:gd name="connsiteX7" fmla="*/ 47566 w 1088966"/>
                  <a:gd name="connsiteY7" fmla="*/ 190500 h 355600"/>
                  <a:gd name="connsiteX8" fmla="*/ 9466 w 1088966"/>
                  <a:gd name="connsiteY8" fmla="*/ 203200 h 355600"/>
                  <a:gd name="connsiteX9" fmla="*/ 60266 w 1088966"/>
                  <a:gd name="connsiteY9" fmla="*/ 177800 h 355600"/>
                  <a:gd name="connsiteX10" fmla="*/ 149166 w 1088966"/>
                  <a:gd name="connsiteY10" fmla="*/ 127000 h 355600"/>
                  <a:gd name="connsiteX11" fmla="*/ 187266 w 1088966"/>
                  <a:gd name="connsiteY11" fmla="*/ 101600 h 355600"/>
                  <a:gd name="connsiteX12" fmla="*/ 707966 w 1088966"/>
                  <a:gd name="connsiteY12" fmla="*/ 0 h 355600"/>
                  <a:gd name="connsiteX13" fmla="*/ 1088966 w 1088966"/>
                  <a:gd name="connsiteY13" fmla="*/ 152400 h 355600"/>
                  <a:gd name="connsiteX14" fmla="*/ 695266 w 1088966"/>
                  <a:gd name="connsiteY14" fmla="*/ 12700 h 355600"/>
                  <a:gd name="connsiteX15" fmla="*/ 720666 w 1088966"/>
                  <a:gd name="connsiteY15" fmla="*/ 342900 h 355600"/>
                  <a:gd name="connsiteX16" fmla="*/ 428566 w 1088966"/>
                  <a:gd name="connsiteY16" fmla="*/ 355600 h 355600"/>
                  <a:gd name="connsiteX17" fmla="*/ 441266 w 1088966"/>
                  <a:gd name="connsiteY17" fmla="*/ 381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8966" h="355600">
                    <a:moveTo>
                      <a:pt x="441266" y="38100"/>
                    </a:moveTo>
                    <a:lnTo>
                      <a:pt x="441266" y="38100"/>
                    </a:lnTo>
                    <a:cubicBezTo>
                      <a:pt x="398933" y="46567"/>
                      <a:pt x="354923" y="48980"/>
                      <a:pt x="314266" y="63500"/>
                    </a:cubicBezTo>
                    <a:cubicBezTo>
                      <a:pt x="294332" y="70619"/>
                      <a:pt x="281844" y="91098"/>
                      <a:pt x="263466" y="101600"/>
                    </a:cubicBezTo>
                    <a:cubicBezTo>
                      <a:pt x="251843" y="108242"/>
                      <a:pt x="237671" y="109027"/>
                      <a:pt x="225366" y="114300"/>
                    </a:cubicBezTo>
                    <a:cubicBezTo>
                      <a:pt x="207965" y="121758"/>
                      <a:pt x="191967" y="132242"/>
                      <a:pt x="174566" y="139700"/>
                    </a:cubicBezTo>
                    <a:cubicBezTo>
                      <a:pt x="162261" y="144973"/>
                      <a:pt x="148440" y="146413"/>
                      <a:pt x="136466" y="152400"/>
                    </a:cubicBezTo>
                    <a:cubicBezTo>
                      <a:pt x="33352" y="203957"/>
                      <a:pt x="170913" y="155258"/>
                      <a:pt x="47566" y="190500"/>
                    </a:cubicBezTo>
                    <a:cubicBezTo>
                      <a:pt x="34694" y="194178"/>
                      <a:pt x="0" y="212666"/>
                      <a:pt x="9466" y="203200"/>
                    </a:cubicBezTo>
                    <a:cubicBezTo>
                      <a:pt x="22853" y="189813"/>
                      <a:pt x="44860" y="188804"/>
                      <a:pt x="60266" y="177800"/>
                    </a:cubicBezTo>
                    <a:cubicBezTo>
                      <a:pt x="141750" y="119597"/>
                      <a:pt x="50775" y="151598"/>
                      <a:pt x="149166" y="127000"/>
                    </a:cubicBezTo>
                    <a:lnTo>
                      <a:pt x="187266" y="101600"/>
                    </a:lnTo>
                    <a:lnTo>
                      <a:pt x="707966" y="0"/>
                    </a:lnTo>
                    <a:lnTo>
                      <a:pt x="1088966" y="152400"/>
                    </a:lnTo>
                    <a:lnTo>
                      <a:pt x="695266" y="12700"/>
                    </a:lnTo>
                    <a:lnTo>
                      <a:pt x="720666" y="342900"/>
                    </a:lnTo>
                    <a:lnTo>
                      <a:pt x="428566" y="355600"/>
                    </a:lnTo>
                    <a:lnTo>
                      <a:pt x="441266" y="381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120900" y="4191000"/>
                <a:ext cx="533400" cy="203200"/>
              </a:xfrm>
              <a:custGeom>
                <a:avLst/>
                <a:gdLst>
                  <a:gd name="connsiteX0" fmla="*/ 152400 w 533400"/>
                  <a:gd name="connsiteY0" fmla="*/ 0 h 177800"/>
                  <a:gd name="connsiteX1" fmla="*/ 127000 w 533400"/>
                  <a:gd name="connsiteY1" fmla="*/ 152400 h 177800"/>
                  <a:gd name="connsiteX2" fmla="*/ 0 w 533400"/>
                  <a:gd name="connsiteY2" fmla="*/ 152400 h 177800"/>
                  <a:gd name="connsiteX3" fmla="*/ 12700 w 533400"/>
                  <a:gd name="connsiteY3" fmla="*/ 177800 h 177800"/>
                  <a:gd name="connsiteX4" fmla="*/ 215900 w 533400"/>
                  <a:gd name="connsiteY4" fmla="*/ 139700 h 177800"/>
                  <a:gd name="connsiteX5" fmla="*/ 215900 w 533400"/>
                  <a:gd name="connsiteY5" fmla="*/ 25400 h 177800"/>
                  <a:gd name="connsiteX6" fmla="*/ 304800 w 533400"/>
                  <a:gd name="connsiteY6" fmla="*/ 25400 h 177800"/>
                  <a:gd name="connsiteX7" fmla="*/ 330200 w 533400"/>
                  <a:gd name="connsiteY7" fmla="*/ 165100 h 177800"/>
                  <a:gd name="connsiteX8" fmla="*/ 330200 w 533400"/>
                  <a:gd name="connsiteY8" fmla="*/ 177800 h 177800"/>
                  <a:gd name="connsiteX9" fmla="*/ 533400 w 533400"/>
                  <a:gd name="connsiteY9" fmla="*/ 152400 h 177800"/>
                  <a:gd name="connsiteX10" fmla="*/ 520700 w 533400"/>
                  <a:gd name="connsiteY10" fmla="*/ 88900 h 177800"/>
                  <a:gd name="connsiteX11" fmla="*/ 406400 w 533400"/>
                  <a:gd name="connsiteY11" fmla="*/ 101600 h 177800"/>
                  <a:gd name="connsiteX12" fmla="*/ 406400 w 533400"/>
                  <a:gd name="connsiteY12" fmla="*/ 50800 h 177800"/>
                  <a:gd name="connsiteX0" fmla="*/ 152400 w 533400"/>
                  <a:gd name="connsiteY0" fmla="*/ 25400 h 203200"/>
                  <a:gd name="connsiteX1" fmla="*/ 127000 w 533400"/>
                  <a:gd name="connsiteY1" fmla="*/ 177800 h 203200"/>
                  <a:gd name="connsiteX2" fmla="*/ 0 w 533400"/>
                  <a:gd name="connsiteY2" fmla="*/ 177800 h 203200"/>
                  <a:gd name="connsiteX3" fmla="*/ 12700 w 533400"/>
                  <a:gd name="connsiteY3" fmla="*/ 203200 h 203200"/>
                  <a:gd name="connsiteX4" fmla="*/ 215900 w 533400"/>
                  <a:gd name="connsiteY4" fmla="*/ 165100 h 203200"/>
                  <a:gd name="connsiteX5" fmla="*/ 215900 w 533400"/>
                  <a:gd name="connsiteY5" fmla="*/ 50800 h 203200"/>
                  <a:gd name="connsiteX6" fmla="*/ 304800 w 533400"/>
                  <a:gd name="connsiteY6" fmla="*/ 50800 h 203200"/>
                  <a:gd name="connsiteX7" fmla="*/ 330200 w 533400"/>
                  <a:gd name="connsiteY7" fmla="*/ 190500 h 203200"/>
                  <a:gd name="connsiteX8" fmla="*/ 330200 w 533400"/>
                  <a:gd name="connsiteY8" fmla="*/ 203200 h 203200"/>
                  <a:gd name="connsiteX9" fmla="*/ 533400 w 533400"/>
                  <a:gd name="connsiteY9" fmla="*/ 177800 h 203200"/>
                  <a:gd name="connsiteX10" fmla="*/ 520700 w 533400"/>
                  <a:gd name="connsiteY10" fmla="*/ 114300 h 203200"/>
                  <a:gd name="connsiteX11" fmla="*/ 406400 w 533400"/>
                  <a:gd name="connsiteY11" fmla="*/ 127000 h 203200"/>
                  <a:gd name="connsiteX12" fmla="*/ 393700 w 533400"/>
                  <a:gd name="connsiteY12"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400" h="203200">
                    <a:moveTo>
                      <a:pt x="152400" y="25400"/>
                    </a:moveTo>
                    <a:lnTo>
                      <a:pt x="127000" y="177800"/>
                    </a:lnTo>
                    <a:lnTo>
                      <a:pt x="0" y="177800"/>
                    </a:lnTo>
                    <a:lnTo>
                      <a:pt x="12700" y="203200"/>
                    </a:lnTo>
                    <a:lnTo>
                      <a:pt x="215900" y="165100"/>
                    </a:lnTo>
                    <a:lnTo>
                      <a:pt x="215900" y="50800"/>
                    </a:lnTo>
                    <a:lnTo>
                      <a:pt x="304800" y="50800"/>
                    </a:lnTo>
                    <a:lnTo>
                      <a:pt x="330200" y="190500"/>
                    </a:lnTo>
                    <a:lnTo>
                      <a:pt x="330200" y="203200"/>
                    </a:lnTo>
                    <a:lnTo>
                      <a:pt x="533400" y="177800"/>
                    </a:lnTo>
                    <a:lnTo>
                      <a:pt x="520700" y="114300"/>
                    </a:lnTo>
                    <a:lnTo>
                      <a:pt x="406400" y="127000"/>
                    </a:lnTo>
                    <a:lnTo>
                      <a:pt x="393700" y="0"/>
                    </a:lnTo>
                  </a:path>
                </a:pathLst>
              </a:custGeom>
              <a:solidFill>
                <a:schemeClr val="tx2">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Oval 6"/>
            <p:cNvSpPr/>
            <p:nvPr/>
          </p:nvSpPr>
          <p:spPr>
            <a:xfrm>
              <a:off x="2286000" y="10668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129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286000" y="1054100"/>
              <a:ext cx="203200" cy="1841500"/>
            </a:xfrm>
            <a:custGeom>
              <a:avLst/>
              <a:gdLst>
                <a:gd name="connsiteX0" fmla="*/ 203200 w 203200"/>
                <a:gd name="connsiteY0" fmla="*/ 0 h 1841500"/>
                <a:gd name="connsiteX1" fmla="*/ 63500 w 203200"/>
                <a:gd name="connsiteY1" fmla="*/ 88900 h 1841500"/>
                <a:gd name="connsiteX2" fmla="*/ 0 w 203200"/>
                <a:gd name="connsiteY2" fmla="*/ 279400 h 1841500"/>
                <a:gd name="connsiteX3" fmla="*/ 0 w 203200"/>
                <a:gd name="connsiteY3" fmla="*/ 1841500 h 1841500"/>
                <a:gd name="connsiteX4" fmla="*/ 0 w 203200"/>
                <a:gd name="connsiteY4" fmla="*/ 1841500 h 184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1841500">
                  <a:moveTo>
                    <a:pt x="203200" y="0"/>
                  </a:moveTo>
                  <a:lnTo>
                    <a:pt x="63500" y="88900"/>
                  </a:lnTo>
                  <a:lnTo>
                    <a:pt x="0" y="279400"/>
                  </a:lnTo>
                  <a:lnTo>
                    <a:pt x="0" y="1841500"/>
                  </a:lnTo>
                  <a:lnTo>
                    <a:pt x="0" y="18415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533400" y="1905000"/>
            <a:ext cx="534236" cy="2045732"/>
            <a:chOff x="5638800" y="1981200"/>
            <a:chExt cx="534236" cy="2045732"/>
          </a:xfrm>
        </p:grpSpPr>
        <p:grpSp>
          <p:nvGrpSpPr>
            <p:cNvPr id="18" name="Group 17"/>
            <p:cNvGrpSpPr/>
            <p:nvPr/>
          </p:nvGrpSpPr>
          <p:grpSpPr>
            <a:xfrm>
              <a:off x="5765800" y="1981200"/>
              <a:ext cx="76200" cy="1600200"/>
              <a:chOff x="5765800" y="1981200"/>
              <a:chExt cx="76200" cy="1600200"/>
            </a:xfrm>
          </p:grpSpPr>
          <p:cxnSp>
            <p:nvCxnSpPr>
              <p:cNvPr id="14" name="Straight Arrow Connector 13"/>
              <p:cNvCxnSpPr/>
              <p:nvPr/>
            </p:nvCxnSpPr>
            <p:spPr>
              <a:xfrm flipV="1">
                <a:off x="5791200" y="19812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91200" y="28194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7658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5791200" y="2590800"/>
              <a:ext cx="381836" cy="369332"/>
            </a:xfrm>
            <a:prstGeom prst="rect">
              <a:avLst/>
            </a:prstGeom>
            <a:noFill/>
          </p:spPr>
          <p:txBody>
            <a:bodyPr wrap="none" rtlCol="0">
              <a:spAutoFit/>
            </a:bodyPr>
            <a:lstStyle/>
            <a:p>
              <a:r>
                <a:rPr lang="en-US" dirty="0"/>
                <a:t>M</a:t>
              </a:r>
            </a:p>
          </p:txBody>
        </p:sp>
        <p:sp>
          <p:nvSpPr>
            <p:cNvPr id="20" name="TextBox 19"/>
            <p:cNvSpPr txBox="1"/>
            <p:nvPr/>
          </p:nvSpPr>
          <p:spPr>
            <a:xfrm>
              <a:off x="5791200" y="1981200"/>
              <a:ext cx="296876" cy="369332"/>
            </a:xfrm>
            <a:prstGeom prst="rect">
              <a:avLst/>
            </a:prstGeom>
            <a:noFill/>
          </p:spPr>
          <p:txBody>
            <a:bodyPr wrap="none" rtlCol="0">
              <a:spAutoFit/>
            </a:bodyPr>
            <a:lstStyle/>
            <a:p>
              <a:r>
                <a:rPr lang="en-US" dirty="0"/>
                <a:t>T</a:t>
              </a:r>
            </a:p>
          </p:txBody>
        </p:sp>
        <p:sp>
          <p:nvSpPr>
            <p:cNvPr id="21" name="TextBox 20"/>
            <p:cNvSpPr txBox="1"/>
            <p:nvPr/>
          </p:nvSpPr>
          <p:spPr>
            <a:xfrm>
              <a:off x="5638800" y="3657600"/>
              <a:ext cx="490840" cy="369332"/>
            </a:xfrm>
            <a:prstGeom prst="rect">
              <a:avLst/>
            </a:prstGeom>
            <a:noFill/>
          </p:spPr>
          <p:txBody>
            <a:bodyPr wrap="none" rtlCol="0">
              <a:spAutoFit/>
            </a:bodyPr>
            <a:lstStyle/>
            <a:p>
              <a:r>
                <a:rPr lang="en-US" dirty="0"/>
                <a:t>Mg</a:t>
              </a:r>
            </a:p>
          </p:txBody>
        </p:sp>
      </p:grpSp>
      <p:sp>
        <p:nvSpPr>
          <p:cNvPr id="22" name="TextBox 21"/>
          <p:cNvSpPr txBox="1"/>
          <p:nvPr/>
        </p:nvSpPr>
        <p:spPr>
          <a:xfrm>
            <a:off x="457200" y="4724400"/>
            <a:ext cx="3352800" cy="1200329"/>
          </a:xfrm>
          <a:prstGeom prst="rect">
            <a:avLst/>
          </a:prstGeom>
          <a:noFill/>
        </p:spPr>
        <p:txBody>
          <a:bodyPr wrap="square" rtlCol="0">
            <a:spAutoFit/>
          </a:bodyPr>
          <a:lstStyle/>
          <a:p>
            <a:r>
              <a:rPr lang="en-US" dirty="0"/>
              <a:t>Elevator (with everything inside) of mass “M” is hanged on a rope accelerate up (or down) with acceleration “a”.</a:t>
            </a:r>
          </a:p>
        </p:txBody>
      </p:sp>
      <p:grpSp>
        <p:nvGrpSpPr>
          <p:cNvPr id="25" name="Group 9"/>
          <p:cNvGrpSpPr/>
          <p:nvPr/>
        </p:nvGrpSpPr>
        <p:grpSpPr>
          <a:xfrm>
            <a:off x="6096000" y="1612900"/>
            <a:ext cx="1752600" cy="1524000"/>
            <a:chOff x="1600200" y="2895600"/>
            <a:chExt cx="1752600" cy="1524000"/>
          </a:xfrm>
        </p:grpSpPr>
        <p:sp>
          <p:nvSpPr>
            <p:cNvPr id="29" name="Rectangle 28"/>
            <p:cNvSpPr/>
            <p:nvPr/>
          </p:nvSpPr>
          <p:spPr>
            <a:xfrm>
              <a:off x="1600200" y="2895600"/>
              <a:ext cx="1752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p:cNvSpPr/>
            <p:nvPr/>
          </p:nvSpPr>
          <p:spPr>
            <a:xfrm>
              <a:off x="2209800" y="3416300"/>
              <a:ext cx="381000" cy="4699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832034" y="3873500"/>
              <a:ext cx="1088966" cy="355600"/>
            </a:xfrm>
            <a:custGeom>
              <a:avLst/>
              <a:gdLst>
                <a:gd name="connsiteX0" fmla="*/ 441266 w 1088966"/>
                <a:gd name="connsiteY0" fmla="*/ 38100 h 355600"/>
                <a:gd name="connsiteX1" fmla="*/ 441266 w 1088966"/>
                <a:gd name="connsiteY1" fmla="*/ 38100 h 355600"/>
                <a:gd name="connsiteX2" fmla="*/ 314266 w 1088966"/>
                <a:gd name="connsiteY2" fmla="*/ 63500 h 355600"/>
                <a:gd name="connsiteX3" fmla="*/ 263466 w 1088966"/>
                <a:gd name="connsiteY3" fmla="*/ 101600 h 355600"/>
                <a:gd name="connsiteX4" fmla="*/ 225366 w 1088966"/>
                <a:gd name="connsiteY4" fmla="*/ 114300 h 355600"/>
                <a:gd name="connsiteX5" fmla="*/ 174566 w 1088966"/>
                <a:gd name="connsiteY5" fmla="*/ 139700 h 355600"/>
                <a:gd name="connsiteX6" fmla="*/ 136466 w 1088966"/>
                <a:gd name="connsiteY6" fmla="*/ 152400 h 355600"/>
                <a:gd name="connsiteX7" fmla="*/ 47566 w 1088966"/>
                <a:gd name="connsiteY7" fmla="*/ 190500 h 355600"/>
                <a:gd name="connsiteX8" fmla="*/ 9466 w 1088966"/>
                <a:gd name="connsiteY8" fmla="*/ 203200 h 355600"/>
                <a:gd name="connsiteX9" fmla="*/ 60266 w 1088966"/>
                <a:gd name="connsiteY9" fmla="*/ 177800 h 355600"/>
                <a:gd name="connsiteX10" fmla="*/ 149166 w 1088966"/>
                <a:gd name="connsiteY10" fmla="*/ 127000 h 355600"/>
                <a:gd name="connsiteX11" fmla="*/ 187266 w 1088966"/>
                <a:gd name="connsiteY11" fmla="*/ 101600 h 355600"/>
                <a:gd name="connsiteX12" fmla="*/ 707966 w 1088966"/>
                <a:gd name="connsiteY12" fmla="*/ 0 h 355600"/>
                <a:gd name="connsiteX13" fmla="*/ 1088966 w 1088966"/>
                <a:gd name="connsiteY13" fmla="*/ 152400 h 355600"/>
                <a:gd name="connsiteX14" fmla="*/ 695266 w 1088966"/>
                <a:gd name="connsiteY14" fmla="*/ 12700 h 355600"/>
                <a:gd name="connsiteX15" fmla="*/ 720666 w 1088966"/>
                <a:gd name="connsiteY15" fmla="*/ 342900 h 355600"/>
                <a:gd name="connsiteX16" fmla="*/ 428566 w 1088966"/>
                <a:gd name="connsiteY16" fmla="*/ 355600 h 355600"/>
                <a:gd name="connsiteX17" fmla="*/ 441266 w 1088966"/>
                <a:gd name="connsiteY17" fmla="*/ 381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8966" h="355600">
                  <a:moveTo>
                    <a:pt x="441266" y="38100"/>
                  </a:moveTo>
                  <a:lnTo>
                    <a:pt x="441266" y="38100"/>
                  </a:lnTo>
                  <a:cubicBezTo>
                    <a:pt x="398933" y="46567"/>
                    <a:pt x="354923" y="48980"/>
                    <a:pt x="314266" y="63500"/>
                  </a:cubicBezTo>
                  <a:cubicBezTo>
                    <a:pt x="294332" y="70619"/>
                    <a:pt x="281844" y="91098"/>
                    <a:pt x="263466" y="101600"/>
                  </a:cubicBezTo>
                  <a:cubicBezTo>
                    <a:pt x="251843" y="108242"/>
                    <a:pt x="237671" y="109027"/>
                    <a:pt x="225366" y="114300"/>
                  </a:cubicBezTo>
                  <a:cubicBezTo>
                    <a:pt x="207965" y="121758"/>
                    <a:pt x="191967" y="132242"/>
                    <a:pt x="174566" y="139700"/>
                  </a:cubicBezTo>
                  <a:cubicBezTo>
                    <a:pt x="162261" y="144973"/>
                    <a:pt x="148440" y="146413"/>
                    <a:pt x="136466" y="152400"/>
                  </a:cubicBezTo>
                  <a:cubicBezTo>
                    <a:pt x="33352" y="203957"/>
                    <a:pt x="170913" y="155258"/>
                    <a:pt x="47566" y="190500"/>
                  </a:cubicBezTo>
                  <a:cubicBezTo>
                    <a:pt x="34694" y="194178"/>
                    <a:pt x="0" y="212666"/>
                    <a:pt x="9466" y="203200"/>
                  </a:cubicBezTo>
                  <a:cubicBezTo>
                    <a:pt x="22853" y="189813"/>
                    <a:pt x="44860" y="188804"/>
                    <a:pt x="60266" y="177800"/>
                  </a:cubicBezTo>
                  <a:cubicBezTo>
                    <a:pt x="141750" y="119597"/>
                    <a:pt x="50775" y="151598"/>
                    <a:pt x="149166" y="127000"/>
                  </a:cubicBezTo>
                  <a:lnTo>
                    <a:pt x="187266" y="101600"/>
                  </a:lnTo>
                  <a:lnTo>
                    <a:pt x="707966" y="0"/>
                  </a:lnTo>
                  <a:lnTo>
                    <a:pt x="1088966" y="152400"/>
                  </a:lnTo>
                  <a:lnTo>
                    <a:pt x="695266" y="12700"/>
                  </a:lnTo>
                  <a:lnTo>
                    <a:pt x="720666" y="342900"/>
                  </a:lnTo>
                  <a:lnTo>
                    <a:pt x="428566" y="355600"/>
                  </a:lnTo>
                  <a:lnTo>
                    <a:pt x="441266" y="381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20900" y="4191000"/>
              <a:ext cx="533400" cy="203200"/>
            </a:xfrm>
            <a:custGeom>
              <a:avLst/>
              <a:gdLst>
                <a:gd name="connsiteX0" fmla="*/ 152400 w 533400"/>
                <a:gd name="connsiteY0" fmla="*/ 0 h 177800"/>
                <a:gd name="connsiteX1" fmla="*/ 127000 w 533400"/>
                <a:gd name="connsiteY1" fmla="*/ 152400 h 177800"/>
                <a:gd name="connsiteX2" fmla="*/ 0 w 533400"/>
                <a:gd name="connsiteY2" fmla="*/ 152400 h 177800"/>
                <a:gd name="connsiteX3" fmla="*/ 12700 w 533400"/>
                <a:gd name="connsiteY3" fmla="*/ 177800 h 177800"/>
                <a:gd name="connsiteX4" fmla="*/ 215900 w 533400"/>
                <a:gd name="connsiteY4" fmla="*/ 139700 h 177800"/>
                <a:gd name="connsiteX5" fmla="*/ 215900 w 533400"/>
                <a:gd name="connsiteY5" fmla="*/ 25400 h 177800"/>
                <a:gd name="connsiteX6" fmla="*/ 304800 w 533400"/>
                <a:gd name="connsiteY6" fmla="*/ 25400 h 177800"/>
                <a:gd name="connsiteX7" fmla="*/ 330200 w 533400"/>
                <a:gd name="connsiteY7" fmla="*/ 165100 h 177800"/>
                <a:gd name="connsiteX8" fmla="*/ 330200 w 533400"/>
                <a:gd name="connsiteY8" fmla="*/ 177800 h 177800"/>
                <a:gd name="connsiteX9" fmla="*/ 533400 w 533400"/>
                <a:gd name="connsiteY9" fmla="*/ 152400 h 177800"/>
                <a:gd name="connsiteX10" fmla="*/ 520700 w 533400"/>
                <a:gd name="connsiteY10" fmla="*/ 88900 h 177800"/>
                <a:gd name="connsiteX11" fmla="*/ 406400 w 533400"/>
                <a:gd name="connsiteY11" fmla="*/ 101600 h 177800"/>
                <a:gd name="connsiteX12" fmla="*/ 406400 w 533400"/>
                <a:gd name="connsiteY12" fmla="*/ 50800 h 177800"/>
                <a:gd name="connsiteX0" fmla="*/ 152400 w 533400"/>
                <a:gd name="connsiteY0" fmla="*/ 25400 h 203200"/>
                <a:gd name="connsiteX1" fmla="*/ 127000 w 533400"/>
                <a:gd name="connsiteY1" fmla="*/ 177800 h 203200"/>
                <a:gd name="connsiteX2" fmla="*/ 0 w 533400"/>
                <a:gd name="connsiteY2" fmla="*/ 177800 h 203200"/>
                <a:gd name="connsiteX3" fmla="*/ 12700 w 533400"/>
                <a:gd name="connsiteY3" fmla="*/ 203200 h 203200"/>
                <a:gd name="connsiteX4" fmla="*/ 215900 w 533400"/>
                <a:gd name="connsiteY4" fmla="*/ 165100 h 203200"/>
                <a:gd name="connsiteX5" fmla="*/ 215900 w 533400"/>
                <a:gd name="connsiteY5" fmla="*/ 50800 h 203200"/>
                <a:gd name="connsiteX6" fmla="*/ 304800 w 533400"/>
                <a:gd name="connsiteY6" fmla="*/ 50800 h 203200"/>
                <a:gd name="connsiteX7" fmla="*/ 330200 w 533400"/>
                <a:gd name="connsiteY7" fmla="*/ 190500 h 203200"/>
                <a:gd name="connsiteX8" fmla="*/ 330200 w 533400"/>
                <a:gd name="connsiteY8" fmla="*/ 203200 h 203200"/>
                <a:gd name="connsiteX9" fmla="*/ 533400 w 533400"/>
                <a:gd name="connsiteY9" fmla="*/ 177800 h 203200"/>
                <a:gd name="connsiteX10" fmla="*/ 520700 w 533400"/>
                <a:gd name="connsiteY10" fmla="*/ 114300 h 203200"/>
                <a:gd name="connsiteX11" fmla="*/ 406400 w 533400"/>
                <a:gd name="connsiteY11" fmla="*/ 127000 h 203200"/>
                <a:gd name="connsiteX12" fmla="*/ 393700 w 533400"/>
                <a:gd name="connsiteY12"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400" h="203200">
                  <a:moveTo>
                    <a:pt x="152400" y="25400"/>
                  </a:moveTo>
                  <a:lnTo>
                    <a:pt x="127000" y="177800"/>
                  </a:lnTo>
                  <a:lnTo>
                    <a:pt x="0" y="177800"/>
                  </a:lnTo>
                  <a:lnTo>
                    <a:pt x="12700" y="203200"/>
                  </a:lnTo>
                  <a:lnTo>
                    <a:pt x="215900" y="165100"/>
                  </a:lnTo>
                  <a:lnTo>
                    <a:pt x="215900" y="50800"/>
                  </a:lnTo>
                  <a:lnTo>
                    <a:pt x="304800" y="50800"/>
                  </a:lnTo>
                  <a:lnTo>
                    <a:pt x="330200" y="190500"/>
                  </a:lnTo>
                  <a:lnTo>
                    <a:pt x="330200" y="203200"/>
                  </a:lnTo>
                  <a:lnTo>
                    <a:pt x="533400" y="177800"/>
                  </a:lnTo>
                  <a:lnTo>
                    <a:pt x="520700" y="114300"/>
                  </a:lnTo>
                  <a:lnTo>
                    <a:pt x="406400" y="127000"/>
                  </a:lnTo>
                  <a:lnTo>
                    <a:pt x="393700" y="0"/>
                  </a:lnTo>
                </a:path>
              </a:pathLst>
            </a:custGeom>
            <a:solidFill>
              <a:schemeClr val="tx2">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4" name="Straight Connector 33"/>
          <p:cNvCxnSpPr/>
          <p:nvPr/>
        </p:nvCxnSpPr>
        <p:spPr>
          <a:xfrm>
            <a:off x="7543800" y="16002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467600" y="19050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8305800" y="1524000"/>
            <a:ext cx="596776" cy="2045732"/>
            <a:chOff x="5638800" y="1981200"/>
            <a:chExt cx="596776" cy="2045732"/>
          </a:xfrm>
        </p:grpSpPr>
        <p:grpSp>
          <p:nvGrpSpPr>
            <p:cNvPr id="37" name="Group 17"/>
            <p:cNvGrpSpPr/>
            <p:nvPr/>
          </p:nvGrpSpPr>
          <p:grpSpPr>
            <a:xfrm>
              <a:off x="5765800" y="1981200"/>
              <a:ext cx="76200" cy="1600200"/>
              <a:chOff x="5765800" y="1981200"/>
              <a:chExt cx="76200" cy="1600200"/>
            </a:xfrm>
          </p:grpSpPr>
          <p:cxnSp>
            <p:nvCxnSpPr>
              <p:cNvPr id="41" name="Straight Arrow Connector 40"/>
              <p:cNvCxnSpPr/>
              <p:nvPr/>
            </p:nvCxnSpPr>
            <p:spPr>
              <a:xfrm flipV="1">
                <a:off x="5791200" y="19812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791200" y="28194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765800" y="2743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866564" y="2590800"/>
              <a:ext cx="369012" cy="369332"/>
            </a:xfrm>
            <a:prstGeom prst="rect">
              <a:avLst/>
            </a:prstGeom>
            <a:noFill/>
          </p:spPr>
          <p:txBody>
            <a:bodyPr wrap="none" rtlCol="0">
              <a:spAutoFit/>
            </a:bodyPr>
            <a:lstStyle/>
            <a:p>
              <a:r>
                <a:rPr lang="en-US" dirty="0"/>
                <a:t>m</a:t>
              </a:r>
            </a:p>
          </p:txBody>
        </p:sp>
        <p:sp>
          <p:nvSpPr>
            <p:cNvPr id="39" name="TextBox 38"/>
            <p:cNvSpPr txBox="1"/>
            <p:nvPr/>
          </p:nvSpPr>
          <p:spPr>
            <a:xfrm>
              <a:off x="5791200" y="1981200"/>
              <a:ext cx="296876" cy="369332"/>
            </a:xfrm>
            <a:prstGeom prst="rect">
              <a:avLst/>
            </a:prstGeom>
            <a:noFill/>
          </p:spPr>
          <p:txBody>
            <a:bodyPr wrap="none" rtlCol="0">
              <a:spAutoFit/>
            </a:bodyPr>
            <a:lstStyle/>
            <a:p>
              <a:r>
                <a:rPr lang="en-US" dirty="0"/>
                <a:t>T</a:t>
              </a:r>
            </a:p>
          </p:txBody>
        </p:sp>
        <p:sp>
          <p:nvSpPr>
            <p:cNvPr id="40" name="TextBox 39"/>
            <p:cNvSpPr txBox="1"/>
            <p:nvPr/>
          </p:nvSpPr>
          <p:spPr>
            <a:xfrm>
              <a:off x="5638800" y="3657600"/>
              <a:ext cx="478016" cy="369332"/>
            </a:xfrm>
            <a:prstGeom prst="rect">
              <a:avLst/>
            </a:prstGeom>
            <a:noFill/>
          </p:spPr>
          <p:txBody>
            <a:bodyPr wrap="none" rtlCol="0">
              <a:spAutoFit/>
            </a:bodyPr>
            <a:lstStyle/>
            <a:p>
              <a:r>
                <a:rPr lang="en-US" dirty="0"/>
                <a:t>mg</a:t>
              </a:r>
            </a:p>
          </p:txBody>
        </p:sp>
      </p:grpSp>
      <p:graphicFrame>
        <p:nvGraphicFramePr>
          <p:cNvPr id="373763" name="Object 3"/>
          <p:cNvGraphicFramePr>
            <a:graphicFrameLocks noChangeAspect="1"/>
          </p:cNvGraphicFramePr>
          <p:nvPr/>
        </p:nvGraphicFramePr>
        <p:xfrm>
          <a:off x="1258888" y="6096000"/>
          <a:ext cx="1839912" cy="307975"/>
        </p:xfrm>
        <a:graphic>
          <a:graphicData uri="http://schemas.openxmlformats.org/presentationml/2006/ole">
            <mc:AlternateContent xmlns:mc="http://schemas.openxmlformats.org/markup-compatibility/2006">
              <mc:Choice xmlns:v="urn:schemas-microsoft-com:vml" Requires="v">
                <p:oleObj spid="_x0000_s373839" name="Equation" r:id="rId3" imgW="939600" imgH="203040" progId="Equation.3">
                  <p:embed/>
                </p:oleObj>
              </mc:Choice>
              <mc:Fallback>
                <p:oleObj name="Equation" r:id="rId3" imgW="939600" imgH="203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096000"/>
                        <a:ext cx="183991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5791200" y="3657600"/>
            <a:ext cx="3048000" cy="1200329"/>
          </a:xfrm>
          <a:prstGeom prst="rect">
            <a:avLst/>
          </a:prstGeom>
          <a:noFill/>
        </p:spPr>
        <p:txBody>
          <a:bodyPr wrap="square" rtlCol="0">
            <a:spAutoFit/>
          </a:bodyPr>
          <a:lstStyle/>
          <a:p>
            <a:r>
              <a:rPr lang="en-US" dirty="0"/>
              <a:t>If something is hanged on the floor of the elevator with is accelerating up (or down) with acceleration “a”</a:t>
            </a:r>
          </a:p>
        </p:txBody>
      </p:sp>
      <p:sp>
        <p:nvSpPr>
          <p:cNvPr id="47" name="TextBox 46"/>
          <p:cNvSpPr txBox="1"/>
          <p:nvPr/>
        </p:nvSpPr>
        <p:spPr>
          <a:xfrm>
            <a:off x="2514600" y="209490"/>
            <a:ext cx="4429161" cy="400110"/>
          </a:xfrm>
          <a:prstGeom prst="rect">
            <a:avLst/>
          </a:prstGeom>
          <a:noFill/>
        </p:spPr>
        <p:txBody>
          <a:bodyPr wrap="none" rtlCol="0">
            <a:spAutoFit/>
          </a:bodyPr>
          <a:lstStyle/>
          <a:p>
            <a:r>
              <a:rPr lang="en-US" sz="2000" b="1" dirty="0"/>
              <a:t>Example 11: Elevator problem extended</a:t>
            </a:r>
          </a:p>
        </p:txBody>
      </p:sp>
      <p:graphicFrame>
        <p:nvGraphicFramePr>
          <p:cNvPr id="44" name="Object 3"/>
          <p:cNvGraphicFramePr>
            <a:graphicFrameLocks noChangeAspect="1"/>
          </p:cNvGraphicFramePr>
          <p:nvPr>
            <p:extLst>
              <p:ext uri="{D42A27DB-BD31-4B8C-83A1-F6EECF244321}">
                <p14:modId xmlns:p14="http://schemas.microsoft.com/office/powerpoint/2010/main" val="2543957729"/>
              </p:ext>
            </p:extLst>
          </p:nvPr>
        </p:nvGraphicFramePr>
        <p:xfrm>
          <a:off x="6203950" y="5224463"/>
          <a:ext cx="1763713" cy="307975"/>
        </p:xfrm>
        <a:graphic>
          <a:graphicData uri="http://schemas.openxmlformats.org/presentationml/2006/ole">
            <mc:AlternateContent xmlns:mc="http://schemas.openxmlformats.org/markup-compatibility/2006">
              <mc:Choice xmlns:v="urn:schemas-microsoft-com:vml" Requires="v">
                <p:oleObj spid="_x0000_s373840" name="معادلة" r:id="rId5" imgW="901440" imgH="203040" progId="Equation.3">
                  <p:embed/>
                </p:oleObj>
              </mc:Choice>
              <mc:Fallback>
                <p:oleObj name="معادلة" r:id="rId5" imgW="901440" imgH="203040" progId="Equation.3">
                  <p:embed/>
                  <p:pic>
                    <p:nvPicPr>
                      <p:cNvPr id="0" name=""/>
                      <p:cNvPicPr>
                        <a:picLocks noChangeAspect="1" noChangeArrowheads="1"/>
                      </p:cNvPicPr>
                      <p:nvPr/>
                    </p:nvPicPr>
                    <p:blipFill>
                      <a:blip r:embed="rId6"/>
                      <a:srcRect/>
                      <a:stretch>
                        <a:fillRect/>
                      </a:stretch>
                    </p:blipFill>
                    <p:spPr bwMode="auto">
                      <a:xfrm>
                        <a:off x="6203950" y="5224463"/>
                        <a:ext cx="176371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535166" y="76200"/>
            <a:ext cx="2191754" cy="707886"/>
          </a:xfrm>
          <a:prstGeom prst="rect">
            <a:avLst/>
          </a:prstGeom>
          <a:noFill/>
          <a:ln w="9525">
            <a:noFill/>
            <a:miter lim="800000"/>
            <a:headEnd/>
            <a:tailEnd/>
          </a:ln>
        </p:spPr>
        <p:txBody>
          <a:bodyPr wrap="none">
            <a:spAutoFit/>
          </a:bodyPr>
          <a:lstStyle/>
          <a:p>
            <a:pPr algn="l" rtl="0"/>
            <a:r>
              <a:rPr lang="en-US" sz="4000" b="1" dirty="0">
                <a:latin typeface="Calibri" pitchFamily="34" charset="0"/>
              </a:rPr>
              <a:t>Problems</a:t>
            </a:r>
          </a:p>
        </p:txBody>
      </p:sp>
      <p:grpSp>
        <p:nvGrpSpPr>
          <p:cNvPr id="15" name="Group 14"/>
          <p:cNvGrpSpPr/>
          <p:nvPr/>
        </p:nvGrpSpPr>
        <p:grpSpPr>
          <a:xfrm>
            <a:off x="4724400" y="1676400"/>
            <a:ext cx="4191000" cy="3505200"/>
            <a:chOff x="4724400" y="2743200"/>
            <a:chExt cx="4191000" cy="3505200"/>
          </a:xfrm>
        </p:grpSpPr>
        <p:sp>
          <p:nvSpPr>
            <p:cNvPr id="7" name="Rectangle 6"/>
            <p:cNvSpPr/>
            <p:nvPr/>
          </p:nvSpPr>
          <p:spPr>
            <a:xfrm>
              <a:off x="4724400" y="2743200"/>
              <a:ext cx="41910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53000" y="3200400"/>
              <a:ext cx="3657600" cy="2677656"/>
            </a:xfrm>
            <a:prstGeom prst="rect">
              <a:avLst/>
            </a:prstGeom>
            <a:noFill/>
          </p:spPr>
          <p:txBody>
            <a:bodyPr wrap="square" rtlCol="0">
              <a:spAutoFit/>
            </a:bodyPr>
            <a:lstStyle/>
            <a:p>
              <a:pPr marL="342900" indent="-342900"/>
              <a:r>
                <a:rPr lang="en-US" sz="2400" b="1" u="sng" dirty="0">
                  <a:solidFill>
                    <a:srgbClr val="FFFF00"/>
                  </a:solidFill>
                </a:rPr>
                <a:t>Rules of solving Problems</a:t>
              </a:r>
            </a:p>
            <a:p>
              <a:pPr marL="342900" indent="-342900">
                <a:buAutoNum type="arabicPeriod"/>
              </a:pPr>
              <a:r>
                <a:rPr lang="en-US" sz="2400" b="1" dirty="0">
                  <a:solidFill>
                    <a:srgbClr val="FFFF00"/>
                  </a:solidFill>
                </a:rPr>
                <a:t>Draw the Force diagram.</a:t>
              </a:r>
            </a:p>
            <a:p>
              <a:pPr marL="342900" indent="-342900">
                <a:buAutoNum type="arabicPeriod"/>
              </a:pPr>
              <a:r>
                <a:rPr lang="en-US" sz="2400" b="1" dirty="0">
                  <a:solidFill>
                    <a:srgbClr val="FFFF00"/>
                  </a:solidFill>
                </a:rPr>
                <a:t>Write the equations of the forces in different directions</a:t>
              </a:r>
            </a:p>
            <a:p>
              <a:pPr marL="342900" indent="-342900">
                <a:buAutoNum type="arabicPeriod"/>
              </a:pPr>
              <a:r>
                <a:rPr lang="en-US" sz="2400" b="1" dirty="0">
                  <a:solidFill>
                    <a:srgbClr val="FFFF00"/>
                  </a:solidFill>
                </a:rPr>
                <a:t>Solve the equations</a:t>
              </a:r>
            </a:p>
            <a:p>
              <a:pPr marL="342900" indent="-342900">
                <a:buAutoNum type="arabicPeriod"/>
              </a:pPr>
              <a:endParaRPr lang="en-US" sz="2400" b="1" dirty="0">
                <a:solidFill>
                  <a:srgbClr val="FFFF00"/>
                </a:solidFill>
              </a:endParaRPr>
            </a:p>
          </p:txBody>
        </p:sp>
      </p:grpSp>
      <p:grpSp>
        <p:nvGrpSpPr>
          <p:cNvPr id="17" name="Group 16"/>
          <p:cNvGrpSpPr/>
          <p:nvPr/>
        </p:nvGrpSpPr>
        <p:grpSpPr>
          <a:xfrm>
            <a:off x="228600" y="848380"/>
            <a:ext cx="4215769" cy="5857220"/>
            <a:chOff x="228600" y="848380"/>
            <a:chExt cx="4215769" cy="5857220"/>
          </a:xfrm>
        </p:grpSpPr>
        <p:sp>
          <p:nvSpPr>
            <p:cNvPr id="3" name="TextBox 2"/>
            <p:cNvSpPr txBox="1"/>
            <p:nvPr/>
          </p:nvSpPr>
          <p:spPr>
            <a:xfrm>
              <a:off x="990600" y="1457980"/>
              <a:ext cx="1638590" cy="461665"/>
            </a:xfrm>
            <a:prstGeom prst="rect">
              <a:avLst/>
            </a:prstGeom>
            <a:noFill/>
          </p:spPr>
          <p:txBody>
            <a:bodyPr wrap="none" rtlCol="0">
              <a:spAutoFit/>
            </a:bodyPr>
            <a:lstStyle/>
            <a:p>
              <a:r>
                <a:rPr lang="en-US" sz="2400" dirty="0"/>
                <a:t>1. </a:t>
              </a:r>
              <a:r>
                <a:rPr lang="en-US" sz="2400" dirty="0">
                  <a:latin typeface="Comic Sans MS"/>
                </a:rPr>
                <a:t>ΣF = ma</a:t>
              </a:r>
              <a:endParaRPr lang="en-US" sz="2400" dirty="0"/>
            </a:p>
          </p:txBody>
        </p:sp>
        <p:sp>
          <p:nvSpPr>
            <p:cNvPr id="4" name="TextBox 3"/>
            <p:cNvSpPr txBox="1"/>
            <p:nvPr/>
          </p:nvSpPr>
          <p:spPr>
            <a:xfrm>
              <a:off x="914400" y="3515380"/>
              <a:ext cx="2606547" cy="461665"/>
            </a:xfrm>
            <a:prstGeom prst="rect">
              <a:avLst/>
            </a:prstGeom>
            <a:noFill/>
          </p:spPr>
          <p:txBody>
            <a:bodyPr wrap="none" rtlCol="0">
              <a:spAutoFit/>
            </a:bodyPr>
            <a:lstStyle/>
            <a:p>
              <a:r>
                <a:rPr lang="en-US" sz="2400" dirty="0"/>
                <a:t>3. Tension in a rope</a:t>
              </a:r>
            </a:p>
          </p:txBody>
        </p:sp>
        <p:sp>
          <p:nvSpPr>
            <p:cNvPr id="5" name="TextBox 4"/>
            <p:cNvSpPr txBox="1"/>
            <p:nvPr/>
          </p:nvSpPr>
          <p:spPr>
            <a:xfrm>
              <a:off x="914400" y="4730115"/>
              <a:ext cx="2073003" cy="461665"/>
            </a:xfrm>
            <a:prstGeom prst="rect">
              <a:avLst/>
            </a:prstGeom>
            <a:noFill/>
          </p:spPr>
          <p:txBody>
            <a:bodyPr wrap="none" rtlCol="0">
              <a:spAutoFit/>
            </a:bodyPr>
            <a:lstStyle/>
            <a:p>
              <a:r>
                <a:rPr lang="en-US" sz="2400" dirty="0"/>
                <a:t>4. Incline Plane</a:t>
              </a:r>
            </a:p>
          </p:txBody>
        </p:sp>
        <p:sp>
          <p:nvSpPr>
            <p:cNvPr id="6" name="TextBox 5"/>
            <p:cNvSpPr txBox="1"/>
            <p:nvPr/>
          </p:nvSpPr>
          <p:spPr>
            <a:xfrm>
              <a:off x="914400" y="5572780"/>
              <a:ext cx="2160528" cy="461665"/>
            </a:xfrm>
            <a:prstGeom prst="rect">
              <a:avLst/>
            </a:prstGeom>
            <a:noFill/>
          </p:spPr>
          <p:txBody>
            <a:bodyPr wrap="none" rtlCol="0">
              <a:spAutoFit/>
            </a:bodyPr>
            <a:lstStyle/>
            <a:p>
              <a:r>
                <a:rPr lang="en-US" sz="2400" dirty="0"/>
                <a:t>5. Lift (Elevator)</a:t>
              </a:r>
            </a:p>
          </p:txBody>
        </p:sp>
        <p:sp>
          <p:nvSpPr>
            <p:cNvPr id="9" name="TextBox 8"/>
            <p:cNvSpPr txBox="1"/>
            <p:nvPr/>
          </p:nvSpPr>
          <p:spPr>
            <a:xfrm>
              <a:off x="228600" y="1991380"/>
              <a:ext cx="4215769" cy="307777"/>
            </a:xfrm>
            <a:prstGeom prst="rect">
              <a:avLst/>
            </a:prstGeom>
            <a:noFill/>
          </p:spPr>
          <p:txBody>
            <a:bodyPr wrap="none" rtlCol="0">
              <a:spAutoFit/>
            </a:bodyPr>
            <a:lstStyle/>
            <a:p>
              <a:r>
                <a:rPr lang="en-US" sz="1400" dirty="0"/>
                <a:t>Acceleration is same for whole system moving together</a:t>
              </a:r>
            </a:p>
          </p:txBody>
        </p:sp>
        <p:sp>
          <p:nvSpPr>
            <p:cNvPr id="10" name="TextBox 9"/>
            <p:cNvSpPr txBox="1"/>
            <p:nvPr/>
          </p:nvSpPr>
          <p:spPr>
            <a:xfrm>
              <a:off x="784721" y="4048780"/>
              <a:ext cx="3330079" cy="523220"/>
            </a:xfrm>
            <a:prstGeom prst="rect">
              <a:avLst/>
            </a:prstGeom>
            <a:noFill/>
          </p:spPr>
          <p:txBody>
            <a:bodyPr wrap="none" rtlCol="0">
              <a:spAutoFit/>
            </a:bodyPr>
            <a:lstStyle/>
            <a:p>
              <a:r>
                <a:rPr lang="en-US" sz="1400" dirty="0"/>
                <a:t>Tension in a single segment of rope is same</a:t>
              </a:r>
            </a:p>
            <a:p>
              <a:r>
                <a:rPr lang="en-US" sz="1400" dirty="0"/>
                <a:t>Tension is always away from the body</a:t>
              </a:r>
            </a:p>
          </p:txBody>
        </p:sp>
        <p:sp>
          <p:nvSpPr>
            <p:cNvPr id="11" name="TextBox 10"/>
            <p:cNvSpPr txBox="1"/>
            <p:nvPr/>
          </p:nvSpPr>
          <p:spPr>
            <a:xfrm>
              <a:off x="609600" y="5125760"/>
              <a:ext cx="3675750" cy="307777"/>
            </a:xfrm>
            <a:prstGeom prst="rect">
              <a:avLst/>
            </a:prstGeom>
            <a:noFill/>
          </p:spPr>
          <p:txBody>
            <a:bodyPr wrap="none" rtlCol="0">
              <a:spAutoFit/>
            </a:bodyPr>
            <a:lstStyle/>
            <a:p>
              <a:r>
                <a:rPr lang="en-US" sz="1400" dirty="0"/>
                <a:t>Always resolve the gravity into two components</a:t>
              </a:r>
            </a:p>
          </p:txBody>
        </p:sp>
        <p:sp>
          <p:nvSpPr>
            <p:cNvPr id="12" name="TextBox 11"/>
            <p:cNvSpPr txBox="1"/>
            <p:nvPr/>
          </p:nvSpPr>
          <p:spPr>
            <a:xfrm>
              <a:off x="533401" y="6182380"/>
              <a:ext cx="3200399" cy="523220"/>
            </a:xfrm>
            <a:prstGeom prst="rect">
              <a:avLst/>
            </a:prstGeom>
            <a:noFill/>
          </p:spPr>
          <p:txBody>
            <a:bodyPr wrap="square" rtlCol="0">
              <a:spAutoFit/>
            </a:bodyPr>
            <a:lstStyle/>
            <a:p>
              <a:r>
                <a:rPr lang="en-US" sz="1400" dirty="0"/>
                <a:t>Lift problem is a fight between Weight (Normal force ) and gravity (mg)</a:t>
              </a:r>
            </a:p>
          </p:txBody>
        </p:sp>
        <p:sp>
          <p:nvSpPr>
            <p:cNvPr id="13" name="TextBox 12"/>
            <p:cNvSpPr txBox="1"/>
            <p:nvPr/>
          </p:nvSpPr>
          <p:spPr>
            <a:xfrm>
              <a:off x="914400" y="2448580"/>
              <a:ext cx="1673856" cy="461665"/>
            </a:xfrm>
            <a:prstGeom prst="rect">
              <a:avLst/>
            </a:prstGeom>
            <a:noFill/>
          </p:spPr>
          <p:txBody>
            <a:bodyPr wrap="none" rtlCol="0">
              <a:spAutoFit/>
            </a:bodyPr>
            <a:lstStyle/>
            <a:p>
              <a:r>
                <a:rPr lang="en-US" sz="2400" dirty="0"/>
                <a:t>2. </a:t>
              </a:r>
              <a:r>
                <a:rPr lang="en-US" sz="2400" dirty="0">
                  <a:latin typeface="Comic Sans MS"/>
                </a:rPr>
                <a:t>F</a:t>
              </a:r>
              <a:r>
                <a:rPr lang="en-US" sz="2400" baseline="-25000" dirty="0">
                  <a:latin typeface="Comic Sans MS"/>
                </a:rPr>
                <a:t>12</a:t>
              </a:r>
              <a:r>
                <a:rPr lang="en-US" sz="2400" dirty="0">
                  <a:latin typeface="Comic Sans MS"/>
                </a:rPr>
                <a:t> =-F</a:t>
              </a:r>
              <a:r>
                <a:rPr lang="en-US" sz="2400" baseline="-25000" dirty="0">
                  <a:latin typeface="Comic Sans MS"/>
                </a:rPr>
                <a:t>21</a:t>
              </a:r>
              <a:endParaRPr lang="en-US" sz="2400" baseline="-25000" dirty="0"/>
            </a:p>
          </p:txBody>
        </p:sp>
        <p:sp>
          <p:nvSpPr>
            <p:cNvPr id="14" name="TextBox 13"/>
            <p:cNvSpPr txBox="1"/>
            <p:nvPr/>
          </p:nvSpPr>
          <p:spPr>
            <a:xfrm>
              <a:off x="381001" y="2905780"/>
              <a:ext cx="3886200" cy="523220"/>
            </a:xfrm>
            <a:prstGeom prst="rect">
              <a:avLst/>
            </a:prstGeom>
            <a:noFill/>
          </p:spPr>
          <p:txBody>
            <a:bodyPr wrap="square" rtlCol="0">
              <a:spAutoFit/>
            </a:bodyPr>
            <a:lstStyle/>
            <a:p>
              <a:r>
                <a:rPr lang="en-US" sz="1400" dirty="0"/>
                <a:t>Don’t forget to apply Newton’s 3</a:t>
              </a:r>
              <a:r>
                <a:rPr lang="en-US" sz="1400" baseline="30000" dirty="0"/>
                <a:t>rd</a:t>
              </a:r>
              <a:r>
                <a:rPr lang="en-US" sz="1400" dirty="0"/>
                <a:t> low of motion  if two or more bodies are involved</a:t>
              </a:r>
            </a:p>
          </p:txBody>
        </p:sp>
        <p:sp>
          <p:nvSpPr>
            <p:cNvPr id="16" name="TextBox 15"/>
            <p:cNvSpPr txBox="1"/>
            <p:nvPr/>
          </p:nvSpPr>
          <p:spPr>
            <a:xfrm>
              <a:off x="1219200" y="848380"/>
              <a:ext cx="1572995" cy="523220"/>
            </a:xfrm>
            <a:prstGeom prst="rect">
              <a:avLst/>
            </a:prstGeom>
            <a:noFill/>
          </p:spPr>
          <p:txBody>
            <a:bodyPr wrap="none" rtlCol="0">
              <a:spAutoFit/>
            </a:bodyPr>
            <a:lstStyle/>
            <a:p>
              <a:r>
                <a:rPr lang="en-US" sz="2800" dirty="0"/>
                <a:t>Summary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974982"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Elevator (Lift)</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a:t>
            </a:r>
            <a:r>
              <a:rPr lang="en-US" sz="2000" dirty="0"/>
              <a:t> You stand on a spring scale on the floor of an elevator. The scale shows the highest reading when the elevator: (</a:t>
            </a:r>
            <a:r>
              <a:rPr lang="en-US" sz="2000" dirty="0" err="1"/>
              <a:t>Ans</a:t>
            </a:r>
            <a:r>
              <a:rPr lang="en-US" sz="2000" dirty="0"/>
              <a:t>:  moves downward with decreasing speed)</a:t>
            </a:r>
          </a:p>
        </p:txBody>
      </p:sp>
      <p:sp>
        <p:nvSpPr>
          <p:cNvPr id="14" name="Rectangle 5"/>
          <p:cNvSpPr>
            <a:spLocks noChangeArrowheads="1"/>
          </p:cNvSpPr>
          <p:nvPr/>
        </p:nvSpPr>
        <p:spPr bwMode="auto">
          <a:xfrm>
            <a:off x="76200" y="19812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Q2.</a:t>
            </a:r>
            <a:r>
              <a:rPr lang="en-US" sz="2000" dirty="0"/>
              <a:t> A 70 kg man stands in an elevator that is moving downward at constant acceleration of 2.0 m/s</a:t>
            </a:r>
            <a:r>
              <a:rPr lang="en-US" sz="2000" baseline="30000" dirty="0"/>
              <a:t>2</a:t>
            </a:r>
            <a:r>
              <a:rPr lang="en-US" sz="2000" dirty="0"/>
              <a:t>. The force exerted by the man on the elevator floor is (</a:t>
            </a:r>
            <a:r>
              <a:rPr lang="en-US" sz="2000" dirty="0" err="1"/>
              <a:t>Ans</a:t>
            </a:r>
            <a:r>
              <a:rPr lang="en-US" sz="2000" dirty="0"/>
              <a:t>: 546 N down)</a:t>
            </a:r>
          </a:p>
        </p:txBody>
      </p:sp>
      <p:sp>
        <p:nvSpPr>
          <p:cNvPr id="15" name="Rectangle 14"/>
          <p:cNvSpPr/>
          <p:nvPr/>
        </p:nvSpPr>
        <p:spPr>
          <a:xfrm>
            <a:off x="152400" y="3352800"/>
            <a:ext cx="8382000" cy="923330"/>
          </a:xfrm>
          <a:prstGeom prst="rect">
            <a:avLst/>
          </a:prstGeom>
        </p:spPr>
        <p:txBody>
          <a:bodyPr wrap="square">
            <a:spAutoFit/>
          </a:bodyPr>
          <a:lstStyle/>
          <a:p>
            <a:r>
              <a:rPr lang="en-US" b="1" dirty="0">
                <a:solidFill>
                  <a:srgbClr val="0000FF"/>
                </a:solidFill>
              </a:rPr>
              <a:t>Q3</a:t>
            </a:r>
            <a:r>
              <a:rPr lang="en-US" dirty="0">
                <a:solidFill>
                  <a:srgbClr val="0000FF"/>
                </a:solidFill>
              </a:rPr>
              <a:t>. With what force will the feet of a person of mass 60.0 kg press downward on an elevator floor when the elevator has an upward acceleration of 1.20 m/s</a:t>
            </a:r>
            <a:r>
              <a:rPr lang="en-US" baseline="30000" dirty="0">
                <a:solidFill>
                  <a:srgbClr val="0000FF"/>
                </a:solidFill>
              </a:rPr>
              <a:t>2</a:t>
            </a:r>
            <a:r>
              <a:rPr lang="en-US" dirty="0">
                <a:solidFill>
                  <a:srgbClr val="0000FF"/>
                </a:solidFill>
              </a:rPr>
              <a:t>? </a:t>
            </a:r>
          </a:p>
          <a:p>
            <a:r>
              <a:rPr lang="en-US" dirty="0">
                <a:solidFill>
                  <a:srgbClr val="0000FF"/>
                </a:solidFill>
              </a:rPr>
              <a:t>A) 660 N </a:t>
            </a:r>
          </a:p>
        </p:txBody>
      </p:sp>
      <p:sp>
        <p:nvSpPr>
          <p:cNvPr id="16" name="Rectangle 5"/>
          <p:cNvSpPr>
            <a:spLocks noChangeArrowheads="1"/>
          </p:cNvSpPr>
          <p:nvPr/>
        </p:nvSpPr>
        <p:spPr bwMode="auto">
          <a:xfrm>
            <a:off x="76200" y="5689937"/>
            <a:ext cx="8915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solidFill>
                  <a:srgbClr val="0000FF"/>
                </a:solidFill>
              </a:rPr>
              <a:t>Q5.</a:t>
            </a:r>
            <a:r>
              <a:rPr lang="en-US" dirty="0">
                <a:solidFill>
                  <a:srgbClr val="0000FF"/>
                </a:solidFill>
              </a:rPr>
              <a:t> An elevator of mass 480 kg is designed to carry a maximum load of 3000 N.  What is the tension in the elevator cable at maximum load when the elevator moves down accelerating at 9.8 m/s</a:t>
            </a:r>
            <a:r>
              <a:rPr lang="en-US" baseline="30000" dirty="0">
                <a:solidFill>
                  <a:srgbClr val="0000FF"/>
                </a:solidFill>
              </a:rPr>
              <a:t>2</a:t>
            </a:r>
            <a:r>
              <a:rPr lang="en-US" dirty="0">
                <a:solidFill>
                  <a:srgbClr val="0000FF"/>
                </a:solidFill>
              </a:rPr>
              <a:t>? (</a:t>
            </a:r>
            <a:r>
              <a:rPr lang="en-US" dirty="0" err="1">
                <a:solidFill>
                  <a:srgbClr val="0000FF"/>
                </a:solidFill>
              </a:rPr>
              <a:t>Ans</a:t>
            </a:r>
            <a:r>
              <a:rPr lang="en-US" dirty="0">
                <a:solidFill>
                  <a:srgbClr val="0000FF"/>
                </a:solidFill>
              </a:rPr>
              <a:t>: 0)</a:t>
            </a:r>
          </a:p>
        </p:txBody>
      </p:sp>
      <p:sp>
        <p:nvSpPr>
          <p:cNvPr id="17" name="Rectangle 5"/>
          <p:cNvSpPr>
            <a:spLocks noChangeArrowheads="1"/>
          </p:cNvSpPr>
          <p:nvPr/>
        </p:nvSpPr>
        <p:spPr bwMode="auto">
          <a:xfrm>
            <a:off x="152400" y="4535269"/>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Q4. </a:t>
            </a:r>
            <a:r>
              <a:rPr lang="en-US" dirty="0"/>
              <a:t> An elevator cab with a total mass of 2000 kg is pulled upward by a cable. If the elevator accelerates at 2.00 m/s</a:t>
            </a:r>
            <a:r>
              <a:rPr lang="en-US" baseline="30000" dirty="0"/>
              <a:t>2 </a:t>
            </a:r>
            <a:r>
              <a:rPr lang="en-US" dirty="0"/>
              <a:t>upward, find the tension in the cable. (</a:t>
            </a:r>
            <a:r>
              <a:rPr lang="en-US" dirty="0" err="1"/>
              <a:t>Ans</a:t>
            </a:r>
            <a:r>
              <a:rPr lang="en-US" dirty="0"/>
              <a:t>:  2.36 ×10</a:t>
            </a:r>
            <a:r>
              <a:rPr lang="en-US" baseline="30000" dirty="0"/>
              <a:t>4 </a:t>
            </a:r>
            <a:r>
              <a:rPr lang="en-US" dirty="0"/>
              <a:t>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5562600" y="2590800"/>
            <a:ext cx="3276600" cy="1066800"/>
            <a:chOff x="4267200" y="1600200"/>
            <a:chExt cx="4419600" cy="1247776"/>
          </a:xfrm>
        </p:grpSpPr>
        <p:sp>
          <p:nvSpPr>
            <p:cNvPr id="4" name="Right Arrow 3"/>
            <p:cNvSpPr/>
            <p:nvPr/>
          </p:nvSpPr>
          <p:spPr>
            <a:xfrm>
              <a:off x="4267200" y="1905000"/>
              <a:ext cx="381000" cy="762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4"/>
            <p:cNvGrpSpPr/>
            <p:nvPr/>
          </p:nvGrpSpPr>
          <p:grpSpPr>
            <a:xfrm>
              <a:off x="4267200" y="1600200"/>
              <a:ext cx="4419600" cy="1247776"/>
              <a:chOff x="4495800" y="4695824"/>
              <a:chExt cx="4419600" cy="1247776"/>
            </a:xfrm>
          </p:grpSpPr>
          <p:sp>
            <p:nvSpPr>
              <p:cNvPr id="6" name="Rectangle 5"/>
              <p:cNvSpPr/>
              <p:nvPr/>
            </p:nvSpPr>
            <p:spPr>
              <a:xfrm>
                <a:off x="4876800" y="49530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p>
            </p:txBody>
          </p:sp>
          <p:sp>
            <p:nvSpPr>
              <p:cNvPr id="7" name="Rectangle 6"/>
              <p:cNvSpPr/>
              <p:nvPr/>
            </p:nvSpPr>
            <p:spPr>
              <a:xfrm>
                <a:off x="6019800" y="5153024"/>
                <a:ext cx="634409" cy="409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sp>
            <p:nvSpPr>
              <p:cNvPr id="8" name="Rectangle 7"/>
              <p:cNvSpPr/>
              <p:nvPr/>
            </p:nvSpPr>
            <p:spPr>
              <a:xfrm>
                <a:off x="4648200" y="5562600"/>
                <a:ext cx="42672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4495800" y="4695824"/>
                <a:ext cx="304799" cy="323990"/>
              </a:xfrm>
              <a:prstGeom prst="rect">
                <a:avLst/>
              </a:prstGeom>
              <a:noFill/>
            </p:spPr>
            <p:txBody>
              <a:bodyPr wrap="square" rtlCol="0">
                <a:spAutoFit/>
              </a:bodyPr>
              <a:lstStyle/>
              <a:p>
                <a:r>
                  <a:rPr lang="en-US" sz="1200" dirty="0"/>
                  <a:t>F</a:t>
                </a:r>
                <a:endParaRPr lang="en-US" sz="1200" baseline="-25000" dirty="0"/>
              </a:p>
            </p:txBody>
          </p:sp>
        </p:grpSp>
      </p:grpSp>
      <p:sp>
        <p:nvSpPr>
          <p:cNvPr id="11" name="TextBox 10"/>
          <p:cNvSpPr txBox="1"/>
          <p:nvPr/>
        </p:nvSpPr>
        <p:spPr>
          <a:xfrm>
            <a:off x="152400" y="827782"/>
            <a:ext cx="8839200" cy="1754326"/>
          </a:xfrm>
          <a:prstGeom prst="rect">
            <a:avLst/>
          </a:prstGeom>
          <a:noFill/>
        </p:spPr>
        <p:txBody>
          <a:bodyPr wrap="square" rtlCol="0">
            <a:spAutoFit/>
          </a:bodyPr>
          <a:lstStyle/>
          <a:p>
            <a:r>
              <a:rPr lang="en-US" dirty="0">
                <a:solidFill>
                  <a:srgbClr val="0000FF"/>
                </a:solidFill>
              </a:rPr>
              <a:t>Q1: Two blocks are in contact in a frictionless table. A horizontal force is applied to the larger block as shown in figure if m</a:t>
            </a:r>
            <a:r>
              <a:rPr lang="en-US" baseline="-25000" dirty="0">
                <a:solidFill>
                  <a:srgbClr val="0000FF"/>
                </a:solidFill>
              </a:rPr>
              <a:t>1</a:t>
            </a:r>
            <a:r>
              <a:rPr lang="en-US" dirty="0">
                <a:solidFill>
                  <a:srgbClr val="0000FF"/>
                </a:solidFill>
              </a:rPr>
              <a:t> = 2.3 kg, m</a:t>
            </a:r>
            <a:r>
              <a:rPr lang="en-US" baseline="-25000" dirty="0">
                <a:solidFill>
                  <a:srgbClr val="0000FF"/>
                </a:solidFill>
              </a:rPr>
              <a:t>2</a:t>
            </a:r>
            <a:r>
              <a:rPr lang="en-US" dirty="0">
                <a:solidFill>
                  <a:srgbClr val="0000FF"/>
                </a:solidFill>
              </a:rPr>
              <a:t> = 1.2 kg and F = 3.2 N, </a:t>
            </a:r>
          </a:p>
          <a:p>
            <a:pPr marL="342900" indent="-342900">
              <a:buAutoNum type="alphaLcParenR"/>
            </a:pPr>
            <a:r>
              <a:rPr lang="en-US" dirty="0">
                <a:solidFill>
                  <a:srgbClr val="0000FF"/>
                </a:solidFill>
              </a:rPr>
              <a:t>find the magnitude of the force between two blocks.  </a:t>
            </a:r>
          </a:p>
          <a:p>
            <a:pPr marL="342900" indent="-342900">
              <a:buAutoNum type="alphaLcParenR"/>
            </a:pPr>
            <a:r>
              <a:rPr lang="en-US" dirty="0">
                <a:solidFill>
                  <a:srgbClr val="0000FF"/>
                </a:solidFill>
              </a:rPr>
              <a:t>find the magnitude of the force between two blocks if F is applied to m</a:t>
            </a:r>
            <a:r>
              <a:rPr lang="en-US" baseline="-25000" dirty="0">
                <a:solidFill>
                  <a:srgbClr val="0000FF"/>
                </a:solidFill>
              </a:rPr>
              <a:t>2</a:t>
            </a:r>
            <a:r>
              <a:rPr lang="en-US" dirty="0">
                <a:solidFill>
                  <a:srgbClr val="0000FF"/>
                </a:solidFill>
              </a:rPr>
              <a:t> . </a:t>
            </a:r>
          </a:p>
          <a:p>
            <a:pPr marL="342900" indent="-342900">
              <a:buAutoNum type="alphaLcParenR"/>
            </a:pPr>
            <a:r>
              <a:rPr lang="en-US" dirty="0">
                <a:solidFill>
                  <a:srgbClr val="0000FF"/>
                </a:solidFill>
              </a:rPr>
              <a:t>Find the acceleration of m</a:t>
            </a:r>
            <a:r>
              <a:rPr lang="en-US" baseline="-25000" dirty="0">
                <a:solidFill>
                  <a:srgbClr val="0000FF"/>
                </a:solidFill>
              </a:rPr>
              <a:t>1</a:t>
            </a:r>
          </a:p>
          <a:p>
            <a:pPr marL="342900" indent="-342900">
              <a:buAutoNum type="alphaLcParenR"/>
            </a:pPr>
            <a:r>
              <a:rPr lang="en-US" dirty="0">
                <a:solidFill>
                  <a:srgbClr val="0000FF"/>
                </a:solidFill>
              </a:rPr>
              <a:t>Find acceleration of m</a:t>
            </a:r>
            <a:r>
              <a:rPr lang="en-US" baseline="-25000" dirty="0">
                <a:solidFill>
                  <a:srgbClr val="0000FF"/>
                </a:solidFill>
              </a:rPr>
              <a:t>2</a:t>
            </a:r>
          </a:p>
        </p:txBody>
      </p:sp>
      <p:grpSp>
        <p:nvGrpSpPr>
          <p:cNvPr id="3" name="Group 27"/>
          <p:cNvGrpSpPr/>
          <p:nvPr/>
        </p:nvGrpSpPr>
        <p:grpSpPr>
          <a:xfrm>
            <a:off x="990600" y="2819400"/>
            <a:ext cx="1763683" cy="2057400"/>
            <a:chOff x="1600200" y="3200400"/>
            <a:chExt cx="1763683" cy="2057400"/>
          </a:xfrm>
        </p:grpSpPr>
        <p:grpSp>
          <p:nvGrpSpPr>
            <p:cNvPr id="5" name="Group 11"/>
            <p:cNvGrpSpPr/>
            <p:nvPr/>
          </p:nvGrpSpPr>
          <p:grpSpPr>
            <a:xfrm>
              <a:off x="2209800" y="3200400"/>
              <a:ext cx="1154083" cy="2057400"/>
              <a:chOff x="5246717" y="685800"/>
              <a:chExt cx="1154083" cy="2057400"/>
            </a:xfrm>
          </p:grpSpPr>
          <p:grpSp>
            <p:nvGrpSpPr>
              <p:cNvPr id="10" name="Group 42"/>
              <p:cNvGrpSpPr/>
              <p:nvPr/>
            </p:nvGrpSpPr>
            <p:grpSpPr>
              <a:xfrm>
                <a:off x="5246717" y="1572904"/>
                <a:ext cx="609462" cy="1170296"/>
                <a:chOff x="664984" y="1332636"/>
                <a:chExt cx="609462" cy="1170296"/>
              </a:xfrm>
            </p:grpSpPr>
            <p:cxnSp>
              <p:nvCxnSpPr>
                <p:cNvPr id="21" name="Straight Arrow Connector 20"/>
                <p:cNvCxnSpPr/>
                <p:nvPr/>
              </p:nvCxnSpPr>
              <p:spPr>
                <a:xfrm rot="16200000" flipH="1">
                  <a:off x="461630" y="1750942"/>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4984" y="2133600"/>
                  <a:ext cx="609462" cy="369332"/>
                </a:xfrm>
                <a:prstGeom prst="rect">
                  <a:avLst/>
                </a:prstGeom>
                <a:noFill/>
              </p:spPr>
              <p:txBody>
                <a:bodyPr wrap="none" rtlCol="0">
                  <a:spAutoFit/>
                </a:bodyPr>
                <a:lstStyle/>
                <a:p>
                  <a:r>
                    <a:rPr lang="en-US" dirty="0"/>
                    <a:t>m</a:t>
                  </a:r>
                  <a:r>
                    <a:rPr lang="en-US" baseline="-25000" dirty="0"/>
                    <a:t>1</a:t>
                  </a:r>
                  <a:r>
                    <a:rPr lang="en-US" dirty="0"/>
                    <a:t> g</a:t>
                  </a:r>
                </a:p>
              </p:txBody>
            </p:sp>
          </p:grpSp>
          <p:sp>
            <p:nvSpPr>
              <p:cNvPr id="14" name="Oval 13"/>
              <p:cNvSpPr/>
              <p:nvPr/>
            </p:nvSpPr>
            <p:spPr>
              <a:xfrm>
                <a:off x="5410200" y="1447800"/>
                <a:ext cx="762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6"/>
              <p:cNvGrpSpPr/>
              <p:nvPr/>
            </p:nvGrpSpPr>
            <p:grpSpPr>
              <a:xfrm>
                <a:off x="5410200" y="1230868"/>
                <a:ext cx="990600" cy="369332"/>
                <a:chOff x="1524000" y="773668"/>
                <a:chExt cx="990600" cy="369332"/>
              </a:xfrm>
            </p:grpSpPr>
            <p:cxnSp>
              <p:nvCxnSpPr>
                <p:cNvPr id="19" name="Straight Arrow Connector 18"/>
                <p:cNvCxnSpPr/>
                <p:nvPr/>
              </p:nvCxnSpPr>
              <p:spPr>
                <a:xfrm>
                  <a:off x="1524000" y="1066800"/>
                  <a:ext cx="9906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28800" y="773668"/>
                  <a:ext cx="290464" cy="369332"/>
                </a:xfrm>
                <a:prstGeom prst="rect">
                  <a:avLst/>
                </a:prstGeom>
                <a:noFill/>
              </p:spPr>
              <p:txBody>
                <a:bodyPr wrap="none" rtlCol="0">
                  <a:spAutoFit/>
                </a:bodyPr>
                <a:lstStyle/>
                <a:p>
                  <a:r>
                    <a:rPr lang="en-US" dirty="0"/>
                    <a:t>F</a:t>
                  </a:r>
                </a:p>
              </p:txBody>
            </p:sp>
          </p:grpSp>
          <p:grpSp>
            <p:nvGrpSpPr>
              <p:cNvPr id="13" name="Group 39"/>
              <p:cNvGrpSpPr/>
              <p:nvPr/>
            </p:nvGrpSpPr>
            <p:grpSpPr>
              <a:xfrm>
                <a:off x="5471102" y="685800"/>
                <a:ext cx="530950" cy="838200"/>
                <a:chOff x="3290248" y="1447800"/>
                <a:chExt cx="530950" cy="838200"/>
              </a:xfrm>
            </p:grpSpPr>
            <p:sp>
              <p:nvSpPr>
                <p:cNvPr id="17" name="TextBox 16"/>
                <p:cNvSpPr txBox="1"/>
                <p:nvPr/>
              </p:nvSpPr>
              <p:spPr>
                <a:xfrm>
                  <a:off x="3352800" y="1611868"/>
                  <a:ext cx="468398" cy="369332"/>
                </a:xfrm>
                <a:prstGeom prst="rect">
                  <a:avLst/>
                </a:prstGeom>
                <a:noFill/>
              </p:spPr>
              <p:txBody>
                <a:bodyPr wrap="none" rtlCol="0">
                  <a:spAutoFit/>
                </a:bodyPr>
                <a:lstStyle/>
                <a:p>
                  <a:r>
                    <a:rPr lang="en-US" dirty="0"/>
                    <a:t>F</a:t>
                  </a:r>
                  <a:r>
                    <a:rPr lang="en-US" baseline="-25000" dirty="0"/>
                    <a:t>1N</a:t>
                  </a:r>
                </a:p>
              </p:txBody>
            </p:sp>
            <p:cxnSp>
              <p:nvCxnSpPr>
                <p:cNvPr id="18" name="Straight Arrow Connector 17"/>
                <p:cNvCxnSpPr/>
                <p:nvPr/>
              </p:nvCxnSpPr>
              <p:spPr>
                <a:xfrm rot="5400000" flipH="1" flipV="1">
                  <a:off x="2871942"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3" name="Straight Arrow Connector 22"/>
            <p:cNvCxnSpPr/>
            <p:nvPr/>
          </p:nvCxnSpPr>
          <p:spPr>
            <a:xfrm rot="10800000">
              <a:off x="1600200" y="4038600"/>
              <a:ext cx="762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313296" y="3913496"/>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05000" y="3683000"/>
              <a:ext cx="447558" cy="369332"/>
            </a:xfrm>
            <a:prstGeom prst="rect">
              <a:avLst/>
            </a:prstGeom>
            <a:noFill/>
          </p:spPr>
          <p:txBody>
            <a:bodyPr wrap="none" rtlCol="0">
              <a:spAutoFit/>
            </a:bodyPr>
            <a:lstStyle/>
            <a:p>
              <a:r>
                <a:rPr lang="en-US" dirty="0"/>
                <a:t>F</a:t>
              </a:r>
              <a:r>
                <a:rPr lang="en-US" baseline="-25000" dirty="0"/>
                <a:t>12</a:t>
              </a:r>
            </a:p>
          </p:txBody>
        </p:sp>
        <p:sp>
          <p:nvSpPr>
            <p:cNvPr id="27" name="TextBox 26"/>
            <p:cNvSpPr txBox="1"/>
            <p:nvPr/>
          </p:nvSpPr>
          <p:spPr>
            <a:xfrm>
              <a:off x="2209800" y="3810000"/>
              <a:ext cx="447558" cy="369332"/>
            </a:xfrm>
            <a:prstGeom prst="rect">
              <a:avLst/>
            </a:prstGeom>
            <a:noFill/>
          </p:spPr>
          <p:txBody>
            <a:bodyPr wrap="none" rtlCol="0">
              <a:spAutoFit/>
            </a:bodyPr>
            <a:lstStyle/>
            <a:p>
              <a:r>
                <a:rPr lang="en-US" dirty="0"/>
                <a:t>m</a:t>
              </a:r>
              <a:r>
                <a:rPr lang="en-US" baseline="-25000" dirty="0"/>
                <a:t>1</a:t>
              </a:r>
            </a:p>
          </p:txBody>
        </p:sp>
      </p:grpSp>
      <p:sp>
        <p:nvSpPr>
          <p:cNvPr id="46" name="Rectangle 45"/>
          <p:cNvSpPr/>
          <p:nvPr/>
        </p:nvSpPr>
        <p:spPr>
          <a:xfrm>
            <a:off x="990600" y="5334000"/>
            <a:ext cx="2819400" cy="646331"/>
          </a:xfrm>
          <a:prstGeom prst="rect">
            <a:avLst/>
          </a:prstGeom>
        </p:spPr>
        <p:txBody>
          <a:bodyPr wrap="square">
            <a:spAutoFit/>
          </a:bodyPr>
          <a:lstStyle/>
          <a:p>
            <a:r>
              <a:rPr lang="en-US" dirty="0"/>
              <a:t>F</a:t>
            </a:r>
            <a:r>
              <a:rPr lang="en-US" baseline="-25000" dirty="0"/>
              <a:t>12</a:t>
            </a:r>
            <a:r>
              <a:rPr lang="en-US" dirty="0"/>
              <a:t> = force on 1 due to 2</a:t>
            </a:r>
          </a:p>
          <a:p>
            <a:r>
              <a:rPr lang="en-US" dirty="0"/>
              <a:t>F</a:t>
            </a:r>
            <a:r>
              <a:rPr lang="en-US" baseline="-25000" dirty="0"/>
              <a:t>21</a:t>
            </a:r>
            <a:r>
              <a:rPr lang="en-US" dirty="0"/>
              <a:t> = force on 2 due to 1</a:t>
            </a:r>
          </a:p>
        </p:txBody>
      </p:sp>
      <p:sp>
        <p:nvSpPr>
          <p:cNvPr id="47" name="TextBox 46"/>
          <p:cNvSpPr txBox="1"/>
          <p:nvPr/>
        </p:nvSpPr>
        <p:spPr>
          <a:xfrm>
            <a:off x="3505200" y="2971800"/>
            <a:ext cx="468398" cy="369332"/>
          </a:xfrm>
          <a:prstGeom prst="rect">
            <a:avLst/>
          </a:prstGeom>
          <a:noFill/>
        </p:spPr>
        <p:txBody>
          <a:bodyPr wrap="none" rtlCol="0">
            <a:spAutoFit/>
          </a:bodyPr>
          <a:lstStyle/>
          <a:p>
            <a:r>
              <a:rPr lang="en-US" dirty="0"/>
              <a:t>F</a:t>
            </a:r>
            <a:r>
              <a:rPr lang="en-US" baseline="-25000" dirty="0"/>
              <a:t>2N</a:t>
            </a:r>
          </a:p>
        </p:txBody>
      </p:sp>
      <p:grpSp>
        <p:nvGrpSpPr>
          <p:cNvPr id="49" name="Group 48"/>
          <p:cNvGrpSpPr/>
          <p:nvPr/>
        </p:nvGrpSpPr>
        <p:grpSpPr>
          <a:xfrm>
            <a:off x="3276600" y="2819400"/>
            <a:ext cx="1154083" cy="2057400"/>
            <a:chOff x="3276600" y="2819400"/>
            <a:chExt cx="1154083" cy="2057400"/>
          </a:xfrm>
        </p:grpSpPr>
        <p:grpSp>
          <p:nvGrpSpPr>
            <p:cNvPr id="15" name="Group 28"/>
            <p:cNvGrpSpPr/>
            <p:nvPr/>
          </p:nvGrpSpPr>
          <p:grpSpPr>
            <a:xfrm>
              <a:off x="3276600" y="2819400"/>
              <a:ext cx="1154083" cy="2057400"/>
              <a:chOff x="2209800" y="3200400"/>
              <a:chExt cx="1154083" cy="2057400"/>
            </a:xfrm>
          </p:grpSpPr>
          <p:grpSp>
            <p:nvGrpSpPr>
              <p:cNvPr id="16" name="Group 11"/>
              <p:cNvGrpSpPr/>
              <p:nvPr/>
            </p:nvGrpSpPr>
            <p:grpSpPr>
              <a:xfrm>
                <a:off x="2209800" y="3200400"/>
                <a:ext cx="1154083" cy="2057400"/>
                <a:chOff x="5246717" y="685800"/>
                <a:chExt cx="1154083" cy="2057400"/>
              </a:xfrm>
            </p:grpSpPr>
            <p:grpSp>
              <p:nvGrpSpPr>
                <p:cNvPr id="25" name="Group 42"/>
                <p:cNvGrpSpPr/>
                <p:nvPr/>
              </p:nvGrpSpPr>
              <p:grpSpPr>
                <a:xfrm>
                  <a:off x="5246717" y="1572904"/>
                  <a:ext cx="609462" cy="1170296"/>
                  <a:chOff x="664984" y="1332636"/>
                  <a:chExt cx="609462" cy="1170296"/>
                </a:xfrm>
              </p:grpSpPr>
              <p:cxnSp>
                <p:nvCxnSpPr>
                  <p:cNvPr id="43" name="Straight Arrow Connector 42"/>
                  <p:cNvCxnSpPr/>
                  <p:nvPr/>
                </p:nvCxnSpPr>
                <p:spPr>
                  <a:xfrm rot="16200000" flipH="1">
                    <a:off x="461630" y="1750942"/>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4984" y="2133600"/>
                    <a:ext cx="609462" cy="369332"/>
                  </a:xfrm>
                  <a:prstGeom prst="rect">
                    <a:avLst/>
                  </a:prstGeom>
                  <a:noFill/>
                </p:spPr>
                <p:txBody>
                  <a:bodyPr wrap="none" rtlCol="0">
                    <a:spAutoFit/>
                  </a:bodyPr>
                  <a:lstStyle/>
                  <a:p>
                    <a:r>
                      <a:rPr lang="en-US" dirty="0"/>
                      <a:t>m</a:t>
                    </a:r>
                    <a:r>
                      <a:rPr lang="en-US" baseline="-25000" dirty="0"/>
                      <a:t>2</a:t>
                    </a:r>
                    <a:r>
                      <a:rPr lang="en-US" dirty="0"/>
                      <a:t> g</a:t>
                    </a:r>
                  </a:p>
                </p:txBody>
              </p:sp>
            </p:grpSp>
            <p:sp>
              <p:nvSpPr>
                <p:cNvPr id="36" name="Oval 35"/>
                <p:cNvSpPr/>
                <p:nvPr/>
              </p:nvSpPr>
              <p:spPr>
                <a:xfrm>
                  <a:off x="5410200" y="1447800"/>
                  <a:ext cx="762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5410200" y="1524000"/>
                  <a:ext cx="9906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5052796" y="1104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2313296" y="3913496"/>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09800" y="3810000"/>
                <a:ext cx="447558" cy="369332"/>
              </a:xfrm>
              <a:prstGeom prst="rect">
                <a:avLst/>
              </a:prstGeom>
              <a:noFill/>
            </p:spPr>
            <p:txBody>
              <a:bodyPr wrap="none" rtlCol="0">
                <a:spAutoFit/>
              </a:bodyPr>
              <a:lstStyle/>
              <a:p>
                <a:r>
                  <a:rPr lang="en-US" dirty="0"/>
                  <a:t>m</a:t>
                </a:r>
                <a:r>
                  <a:rPr lang="en-US" baseline="-25000" dirty="0"/>
                  <a:t>2</a:t>
                </a:r>
              </a:p>
            </p:txBody>
          </p:sp>
        </p:grpSp>
        <p:sp>
          <p:nvSpPr>
            <p:cNvPr id="48" name="TextBox 47"/>
            <p:cNvSpPr txBox="1"/>
            <p:nvPr/>
          </p:nvSpPr>
          <p:spPr>
            <a:xfrm>
              <a:off x="3667242" y="3302000"/>
              <a:ext cx="447558" cy="369332"/>
            </a:xfrm>
            <a:prstGeom prst="rect">
              <a:avLst/>
            </a:prstGeom>
            <a:noFill/>
          </p:spPr>
          <p:txBody>
            <a:bodyPr wrap="none" rtlCol="0">
              <a:spAutoFit/>
            </a:bodyPr>
            <a:lstStyle/>
            <a:p>
              <a:r>
                <a:rPr lang="en-US" dirty="0"/>
                <a:t>F</a:t>
              </a:r>
              <a:r>
                <a:rPr lang="en-US" baseline="-25000" dirty="0"/>
                <a:t>21</a:t>
              </a:r>
            </a:p>
          </p:txBody>
        </p:sp>
      </p:grpSp>
      <p:sp>
        <p:nvSpPr>
          <p:cNvPr id="39" name="Rectangle 38"/>
          <p:cNvSpPr/>
          <p:nvPr/>
        </p:nvSpPr>
        <p:spPr>
          <a:xfrm>
            <a:off x="5867400" y="5867400"/>
            <a:ext cx="2635658" cy="369332"/>
          </a:xfrm>
          <a:prstGeom prst="rect">
            <a:avLst/>
          </a:prstGeom>
        </p:spPr>
        <p:txBody>
          <a:bodyPr wrap="none">
            <a:spAutoFit/>
          </a:bodyPr>
          <a:lstStyle/>
          <a:p>
            <a:r>
              <a:rPr lang="en-US" dirty="0"/>
              <a:t>(Answer (a)1.1N (b) 2.1 N)</a:t>
            </a:r>
          </a:p>
        </p:txBody>
      </p:sp>
      <p:sp>
        <p:nvSpPr>
          <p:cNvPr id="42" name="TextBox 41"/>
          <p:cNvSpPr txBox="1"/>
          <p:nvPr/>
        </p:nvSpPr>
        <p:spPr>
          <a:xfrm>
            <a:off x="1219200" y="6059269"/>
            <a:ext cx="2028761" cy="646331"/>
          </a:xfrm>
          <a:prstGeom prst="rect">
            <a:avLst/>
          </a:prstGeom>
          <a:noFill/>
        </p:spPr>
        <p:txBody>
          <a:bodyPr wrap="none" rtlCol="0">
            <a:spAutoFit/>
          </a:bodyPr>
          <a:lstStyle/>
          <a:p>
            <a:pPr algn="ctr"/>
            <a:r>
              <a:rPr lang="en-US" dirty="0"/>
              <a:t>Newton’s Third Law</a:t>
            </a:r>
          </a:p>
          <a:p>
            <a:pPr algn="ctr"/>
            <a:r>
              <a:rPr lang="en-US" dirty="0"/>
              <a:t>F</a:t>
            </a:r>
            <a:r>
              <a:rPr lang="en-US" baseline="-25000" dirty="0"/>
              <a:t>12</a:t>
            </a:r>
            <a:r>
              <a:rPr lang="en-US" dirty="0"/>
              <a:t> = F</a:t>
            </a:r>
            <a:r>
              <a:rPr lang="en-US" baseline="-25000" dirty="0"/>
              <a:t>21</a:t>
            </a:r>
          </a:p>
        </p:txBody>
      </p:sp>
      <p:sp>
        <p:nvSpPr>
          <p:cNvPr id="50" name="TextBox 49"/>
          <p:cNvSpPr txBox="1"/>
          <p:nvPr/>
        </p:nvSpPr>
        <p:spPr>
          <a:xfrm>
            <a:off x="533400" y="228600"/>
            <a:ext cx="1209627" cy="369332"/>
          </a:xfrm>
          <a:prstGeom prst="rect">
            <a:avLst/>
          </a:prstGeom>
          <a:noFill/>
        </p:spPr>
        <p:txBody>
          <a:bodyPr wrap="none" rtlCol="0">
            <a:spAutoFit/>
          </a:bodyPr>
          <a:lstStyle/>
          <a:p>
            <a:r>
              <a:rPr lang="en-US" dirty="0"/>
              <a:t>Example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9"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6804" y="631048"/>
            <a:ext cx="8534400" cy="2233439"/>
          </a:xfrm>
        </p:spPr>
        <p:txBody>
          <a:bodyPr rtlCol="0">
            <a:noAutofit/>
          </a:bodyPr>
          <a:lstStyle/>
          <a:p>
            <a:pPr algn="l" fontAlgn="auto">
              <a:spcAft>
                <a:spcPts val="0"/>
              </a:spcAft>
              <a:defRPr/>
            </a:pPr>
            <a:r>
              <a:rPr lang="en-US" sz="1600" u="sng" dirty="0">
                <a:solidFill>
                  <a:srgbClr val="0000FF"/>
                </a:solidFill>
              </a:rPr>
              <a:t>Book Question</a:t>
            </a:r>
            <a:r>
              <a:rPr lang="en-US" sz="1600" dirty="0">
                <a:solidFill>
                  <a:srgbClr val="0000FF"/>
                </a:solidFill>
              </a:rPr>
              <a:t>:</a:t>
            </a:r>
          </a:p>
          <a:p>
            <a:pPr algn="l" fontAlgn="auto">
              <a:spcAft>
                <a:spcPts val="0"/>
              </a:spcAft>
              <a:defRPr/>
            </a:pPr>
            <a:r>
              <a:rPr lang="en-US" sz="1600" dirty="0">
                <a:solidFill>
                  <a:srgbClr val="0000FF"/>
                </a:solidFill>
              </a:rPr>
              <a:t>In figure 1.1 a constant horizontal force </a:t>
            </a:r>
            <a:r>
              <a:rPr lang="en-US" sz="1600" dirty="0" err="1">
                <a:solidFill>
                  <a:srgbClr val="0000FF"/>
                </a:solidFill>
              </a:rPr>
              <a:t>F</a:t>
            </a:r>
            <a:r>
              <a:rPr lang="en-US" sz="1600" baseline="-25000" dirty="0" err="1">
                <a:solidFill>
                  <a:srgbClr val="0000FF"/>
                </a:solidFill>
              </a:rPr>
              <a:t>a</a:t>
            </a:r>
            <a:r>
              <a:rPr lang="en-US" sz="1600" dirty="0">
                <a:solidFill>
                  <a:srgbClr val="0000FF"/>
                </a:solidFill>
              </a:rPr>
              <a:t> is applied to block A which pushes against block B with a 20N force directed horizontally to the right. In Fig 1.2, the same force </a:t>
            </a:r>
            <a:r>
              <a:rPr lang="en-US" sz="1600" dirty="0" err="1">
                <a:solidFill>
                  <a:srgbClr val="0000FF"/>
                </a:solidFill>
              </a:rPr>
              <a:t>F</a:t>
            </a:r>
            <a:r>
              <a:rPr lang="en-US" sz="1600" baseline="-25000" dirty="0" err="1">
                <a:solidFill>
                  <a:srgbClr val="0000FF"/>
                </a:solidFill>
              </a:rPr>
              <a:t>a</a:t>
            </a:r>
            <a:r>
              <a:rPr lang="en-US" sz="1600" dirty="0">
                <a:solidFill>
                  <a:srgbClr val="0000FF"/>
                </a:solidFill>
              </a:rPr>
              <a:t> is applied to block B. Now block A pushes on Block B with a 10 N force directly horizontally to the left. The blocks have a combined mass of 12 kg. </a:t>
            </a:r>
          </a:p>
          <a:p>
            <a:pPr algn="l" fontAlgn="auto">
              <a:spcAft>
                <a:spcPts val="0"/>
              </a:spcAft>
              <a:defRPr/>
            </a:pPr>
            <a:r>
              <a:rPr lang="en-US" sz="1600" dirty="0">
                <a:solidFill>
                  <a:srgbClr val="0000FF"/>
                </a:solidFill>
              </a:rPr>
              <a:t>What are the magnitude of: </a:t>
            </a:r>
          </a:p>
          <a:p>
            <a:pPr marL="457200" indent="-457200" algn="l" fontAlgn="auto">
              <a:spcAft>
                <a:spcPts val="0"/>
              </a:spcAft>
              <a:buAutoNum type="alphaLcParenBoth"/>
              <a:defRPr/>
            </a:pPr>
            <a:r>
              <a:rPr lang="en-US" sz="1600" dirty="0">
                <a:solidFill>
                  <a:srgbClr val="0000FF"/>
                </a:solidFill>
              </a:rPr>
              <a:t>their acceleration in fig 5.5 (a) and 5.5 (b) </a:t>
            </a:r>
          </a:p>
          <a:p>
            <a:pPr marL="457200" indent="-457200" algn="l" fontAlgn="auto">
              <a:spcAft>
                <a:spcPts val="0"/>
              </a:spcAft>
              <a:buAutoNum type="alphaLcParenBoth"/>
              <a:defRPr/>
            </a:pPr>
            <a:r>
              <a:rPr lang="en-US" sz="1600" dirty="0">
                <a:solidFill>
                  <a:srgbClr val="0000FF"/>
                </a:solidFill>
              </a:rPr>
              <a:t>force </a:t>
            </a:r>
            <a:r>
              <a:rPr lang="en-US" sz="1600" dirty="0" err="1">
                <a:solidFill>
                  <a:srgbClr val="0000FF"/>
                </a:solidFill>
              </a:rPr>
              <a:t>F</a:t>
            </a:r>
            <a:r>
              <a:rPr lang="en-US" sz="1600" baseline="-25000" dirty="0" err="1">
                <a:solidFill>
                  <a:srgbClr val="0000FF"/>
                </a:solidFill>
              </a:rPr>
              <a:t>a</a:t>
            </a:r>
            <a:r>
              <a:rPr lang="en-US" sz="1600" dirty="0">
                <a:solidFill>
                  <a:srgbClr val="0000FF"/>
                </a:solidFill>
              </a:rPr>
              <a:t>?</a:t>
            </a: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1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10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pSp>
        <p:nvGrpSpPr>
          <p:cNvPr id="2" name="Group 40"/>
          <p:cNvGrpSpPr>
            <a:grpSpLocks/>
          </p:cNvGrpSpPr>
          <p:nvPr/>
        </p:nvGrpSpPr>
        <p:grpSpPr bwMode="auto">
          <a:xfrm>
            <a:off x="4572000" y="2438400"/>
            <a:ext cx="4343400" cy="1171575"/>
            <a:chOff x="4343400" y="2209800"/>
            <a:chExt cx="4343400" cy="1171576"/>
          </a:xfrm>
        </p:grpSpPr>
        <p:grpSp>
          <p:nvGrpSpPr>
            <p:cNvPr id="4" name="Group 33"/>
            <p:cNvGrpSpPr>
              <a:grpSpLocks/>
            </p:cNvGrpSpPr>
            <p:nvPr/>
          </p:nvGrpSpPr>
          <p:grpSpPr bwMode="auto">
            <a:xfrm>
              <a:off x="4343400" y="2238376"/>
              <a:ext cx="4343400" cy="1143000"/>
              <a:chOff x="4343400" y="2238376"/>
              <a:chExt cx="4343400" cy="1143000"/>
            </a:xfrm>
          </p:grpSpPr>
          <p:grpSp>
            <p:nvGrpSpPr>
              <p:cNvPr id="5" name="Group 23"/>
              <p:cNvGrpSpPr>
                <a:grpSpLocks/>
              </p:cNvGrpSpPr>
              <p:nvPr/>
            </p:nvGrpSpPr>
            <p:grpSpPr bwMode="auto">
              <a:xfrm>
                <a:off x="4419600" y="2238376"/>
                <a:ext cx="4267200" cy="1143000"/>
                <a:chOff x="4648200" y="4800600"/>
                <a:chExt cx="4267200" cy="1143000"/>
              </a:xfrm>
            </p:grpSpPr>
            <p:sp>
              <p:nvSpPr>
                <p:cNvPr id="25" name="Rectangle 24"/>
                <p:cNvSpPr/>
                <p:nvPr/>
              </p:nvSpPr>
              <p:spPr>
                <a:xfrm>
                  <a:off x="5410200" y="5105399"/>
                  <a:ext cx="6096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baseline="-25000" dirty="0"/>
                </a:p>
              </p:txBody>
            </p:sp>
            <p:sp>
              <p:nvSpPr>
                <p:cNvPr id="26" name="Rectangle 25"/>
                <p:cNvSpPr/>
                <p:nvPr/>
              </p:nvSpPr>
              <p:spPr>
                <a:xfrm>
                  <a:off x="6019800" y="4800599"/>
                  <a:ext cx="457200" cy="7620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baseline="-25000" dirty="0"/>
                </a:p>
              </p:txBody>
            </p:sp>
            <p:sp>
              <p:nvSpPr>
                <p:cNvPr id="27" name="Rectangle 26"/>
                <p:cNvSpPr/>
                <p:nvPr/>
              </p:nvSpPr>
              <p:spPr>
                <a:xfrm>
                  <a:off x="4648200" y="5562600"/>
                  <a:ext cx="4267200" cy="3810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66" name="TextBox 27"/>
                <p:cNvSpPr txBox="1">
                  <a:spLocks noChangeArrowheads="1"/>
                </p:cNvSpPr>
                <p:nvPr/>
              </p:nvSpPr>
              <p:spPr bwMode="auto">
                <a:xfrm>
                  <a:off x="4724400" y="4936092"/>
                  <a:ext cx="457200" cy="369332"/>
                </a:xfrm>
                <a:prstGeom prst="rect">
                  <a:avLst/>
                </a:prstGeom>
                <a:noFill/>
                <a:ln w="9525">
                  <a:noFill/>
                  <a:miter lim="800000"/>
                  <a:headEnd/>
                  <a:tailEnd/>
                </a:ln>
              </p:spPr>
              <p:txBody>
                <a:bodyPr>
                  <a:spAutoFit/>
                </a:bodyPr>
                <a:lstStyle/>
                <a:p>
                  <a:r>
                    <a:rPr lang="en-US">
                      <a:latin typeface="Calibri" pitchFamily="34" charset="0"/>
                    </a:rPr>
                    <a:t>F</a:t>
                  </a:r>
                  <a:r>
                    <a:rPr lang="en-US" baseline="-25000">
                      <a:latin typeface="Calibri" pitchFamily="34" charset="0"/>
                    </a:rPr>
                    <a:t>a</a:t>
                  </a:r>
                </a:p>
              </p:txBody>
            </p:sp>
          </p:grpSp>
          <p:cxnSp>
            <p:nvCxnSpPr>
              <p:cNvPr id="30" name="Straight Arrow Connector 29"/>
              <p:cNvCxnSpPr/>
              <p:nvPr/>
            </p:nvCxnSpPr>
            <p:spPr>
              <a:xfrm>
                <a:off x="4343400" y="2743200"/>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7953375" y="2514600"/>
              <a:ext cx="6096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baseline="-25000" dirty="0"/>
            </a:p>
          </p:txBody>
        </p:sp>
        <p:sp>
          <p:nvSpPr>
            <p:cNvPr id="36" name="Rectangle 35"/>
            <p:cNvSpPr/>
            <p:nvPr/>
          </p:nvSpPr>
          <p:spPr>
            <a:xfrm>
              <a:off x="7496175" y="2209800"/>
              <a:ext cx="457200" cy="7620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baseline="-25000" dirty="0"/>
            </a:p>
          </p:txBody>
        </p:sp>
        <p:sp>
          <p:nvSpPr>
            <p:cNvPr id="4157" name="TextBox 36"/>
            <p:cNvSpPr txBox="1">
              <a:spLocks noChangeArrowheads="1"/>
            </p:cNvSpPr>
            <p:nvPr/>
          </p:nvSpPr>
          <p:spPr bwMode="auto">
            <a:xfrm>
              <a:off x="6962640" y="2345292"/>
              <a:ext cx="457200" cy="369332"/>
            </a:xfrm>
            <a:prstGeom prst="rect">
              <a:avLst/>
            </a:prstGeom>
            <a:noFill/>
            <a:ln w="9525">
              <a:noFill/>
              <a:miter lim="800000"/>
              <a:headEnd/>
              <a:tailEnd/>
            </a:ln>
          </p:spPr>
          <p:txBody>
            <a:bodyPr>
              <a:spAutoFit/>
            </a:bodyPr>
            <a:lstStyle/>
            <a:p>
              <a:r>
                <a:rPr lang="en-US">
                  <a:latin typeface="Calibri" pitchFamily="34" charset="0"/>
                </a:rPr>
                <a:t>F</a:t>
              </a:r>
              <a:r>
                <a:rPr lang="en-US" baseline="-25000">
                  <a:latin typeface="Calibri" pitchFamily="34" charset="0"/>
                </a:rPr>
                <a:t>a</a:t>
              </a:r>
            </a:p>
          </p:txBody>
        </p:sp>
        <p:cxnSp>
          <p:nvCxnSpPr>
            <p:cNvPr id="38" name="Straight Arrow Connector 37"/>
            <p:cNvCxnSpPr/>
            <p:nvPr/>
          </p:nvCxnSpPr>
          <p:spPr>
            <a:xfrm>
              <a:off x="6810375" y="2714625"/>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59" name="TextBox 38"/>
            <p:cNvSpPr txBox="1">
              <a:spLocks noChangeArrowheads="1"/>
            </p:cNvSpPr>
            <p:nvPr/>
          </p:nvSpPr>
          <p:spPr bwMode="auto">
            <a:xfrm>
              <a:off x="5638800" y="2971800"/>
              <a:ext cx="301686" cy="369332"/>
            </a:xfrm>
            <a:prstGeom prst="rect">
              <a:avLst/>
            </a:prstGeom>
            <a:noFill/>
            <a:ln w="9525">
              <a:noFill/>
              <a:miter lim="800000"/>
              <a:headEnd/>
              <a:tailEnd/>
            </a:ln>
          </p:spPr>
          <p:txBody>
            <a:bodyPr wrap="none">
              <a:spAutoFit/>
            </a:bodyPr>
            <a:lstStyle/>
            <a:p>
              <a:r>
                <a:rPr lang="en-US" dirty="0">
                  <a:latin typeface="Calibri" pitchFamily="34" charset="0"/>
                </a:rPr>
                <a:t>1</a:t>
              </a:r>
            </a:p>
          </p:txBody>
        </p:sp>
        <p:sp>
          <p:nvSpPr>
            <p:cNvPr id="4160" name="TextBox 39"/>
            <p:cNvSpPr txBox="1">
              <a:spLocks noChangeArrowheads="1"/>
            </p:cNvSpPr>
            <p:nvPr/>
          </p:nvSpPr>
          <p:spPr bwMode="auto">
            <a:xfrm>
              <a:off x="7705726" y="2971800"/>
              <a:ext cx="301686" cy="369332"/>
            </a:xfrm>
            <a:prstGeom prst="rect">
              <a:avLst/>
            </a:prstGeom>
            <a:noFill/>
            <a:ln w="9525">
              <a:noFill/>
              <a:miter lim="800000"/>
              <a:headEnd/>
              <a:tailEnd/>
            </a:ln>
          </p:spPr>
          <p:txBody>
            <a:bodyPr wrap="none">
              <a:spAutoFit/>
            </a:bodyPr>
            <a:lstStyle/>
            <a:p>
              <a:r>
                <a:rPr lang="en-US">
                  <a:latin typeface="Calibri" pitchFamily="34" charset="0"/>
                </a:rPr>
                <a:t>2</a:t>
              </a:r>
            </a:p>
          </p:txBody>
        </p:sp>
      </p:grpSp>
      <p:sp>
        <p:nvSpPr>
          <p:cNvPr id="42" name="Rectangle 41"/>
          <p:cNvSpPr>
            <a:spLocks noChangeArrowheads="1"/>
          </p:cNvSpPr>
          <p:nvPr/>
        </p:nvSpPr>
        <p:spPr bwMode="auto">
          <a:xfrm>
            <a:off x="3303588" y="6259513"/>
            <a:ext cx="2536825"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(Ans: a) 2.5 m/s</a:t>
            </a:r>
            <a:r>
              <a:rPr lang="en-US" baseline="30000">
                <a:solidFill>
                  <a:srgbClr val="FF0000"/>
                </a:solidFill>
                <a:latin typeface="Calibri" pitchFamily="34" charset="0"/>
              </a:rPr>
              <a:t>2</a:t>
            </a:r>
            <a:r>
              <a:rPr lang="en-US">
                <a:solidFill>
                  <a:srgbClr val="FF0000"/>
                </a:solidFill>
                <a:latin typeface="Calibri" pitchFamily="34" charset="0"/>
              </a:rPr>
              <a:t> (b) 30 N</a:t>
            </a:r>
            <a:endParaRPr lang="en-US">
              <a:latin typeface="Calibri" pitchFamily="34" charset="0"/>
            </a:endParaRPr>
          </a:p>
        </p:txBody>
      </p:sp>
      <p:grpSp>
        <p:nvGrpSpPr>
          <p:cNvPr id="6" name="Group 61"/>
          <p:cNvGrpSpPr>
            <a:grpSpLocks/>
          </p:cNvGrpSpPr>
          <p:nvPr/>
        </p:nvGrpSpPr>
        <p:grpSpPr bwMode="auto">
          <a:xfrm>
            <a:off x="457200" y="3592512"/>
            <a:ext cx="1763713" cy="2503488"/>
            <a:chOff x="990600" y="2819400"/>
            <a:chExt cx="1763683" cy="2502932"/>
          </a:xfrm>
        </p:grpSpPr>
        <p:grpSp>
          <p:nvGrpSpPr>
            <p:cNvPr id="7" name="Group 42"/>
            <p:cNvGrpSpPr>
              <a:grpSpLocks/>
            </p:cNvGrpSpPr>
            <p:nvPr/>
          </p:nvGrpSpPr>
          <p:grpSpPr bwMode="auto">
            <a:xfrm>
              <a:off x="1371600" y="2819400"/>
              <a:ext cx="1382683" cy="2057400"/>
              <a:chOff x="1981200" y="3200400"/>
              <a:chExt cx="1382683" cy="2057400"/>
            </a:xfrm>
          </p:grpSpPr>
          <p:grpSp>
            <p:nvGrpSpPr>
              <p:cNvPr id="8" name="Group 11"/>
              <p:cNvGrpSpPr>
                <a:grpSpLocks/>
              </p:cNvGrpSpPr>
              <p:nvPr/>
            </p:nvGrpSpPr>
            <p:grpSpPr bwMode="auto">
              <a:xfrm>
                <a:off x="1981200" y="3200400"/>
                <a:ext cx="1382683" cy="2057400"/>
                <a:chOff x="5018117" y="685800"/>
                <a:chExt cx="1382683" cy="2057400"/>
              </a:xfrm>
            </p:grpSpPr>
            <p:grpSp>
              <p:nvGrpSpPr>
                <p:cNvPr id="9" name="Group 42"/>
                <p:cNvGrpSpPr>
                  <a:grpSpLocks/>
                </p:cNvGrpSpPr>
                <p:nvPr/>
              </p:nvGrpSpPr>
              <p:grpSpPr bwMode="auto">
                <a:xfrm>
                  <a:off x="5018117" y="1572904"/>
                  <a:ext cx="1091966" cy="1170296"/>
                  <a:chOff x="436384" y="1332636"/>
                  <a:chExt cx="1091966" cy="1170296"/>
                </a:xfrm>
              </p:grpSpPr>
              <p:cxnSp>
                <p:nvCxnSpPr>
                  <p:cNvPr id="57" name="Straight Arrow Connector 56"/>
                  <p:cNvCxnSpPr/>
                  <p:nvPr/>
                </p:nvCxnSpPr>
                <p:spPr>
                  <a:xfrm rot="16200000" flipH="1">
                    <a:off x="461070" y="1750961"/>
                    <a:ext cx="838014"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53" name="TextBox 57"/>
                  <p:cNvSpPr txBox="1">
                    <a:spLocks noChangeArrowheads="1"/>
                  </p:cNvSpPr>
                  <p:nvPr/>
                </p:nvSpPr>
                <p:spPr bwMode="auto">
                  <a:xfrm>
                    <a:off x="436384" y="2133600"/>
                    <a:ext cx="1091966" cy="369332"/>
                  </a:xfrm>
                  <a:prstGeom prst="rect">
                    <a:avLst/>
                  </a:prstGeom>
                  <a:noFill/>
                  <a:ln w="9525">
                    <a:noFill/>
                    <a:miter lim="800000"/>
                    <a:headEnd/>
                    <a:tailEnd/>
                  </a:ln>
                </p:spPr>
                <p:txBody>
                  <a:bodyPr wrap="none">
                    <a:spAutoFit/>
                  </a:bodyPr>
                  <a:lstStyle/>
                  <a:p>
                    <a:r>
                      <a:rPr lang="en-US">
                        <a:latin typeface="Calibri" pitchFamily="34" charset="0"/>
                      </a:rPr>
                      <a:t>(m</a:t>
                    </a:r>
                    <a:r>
                      <a:rPr lang="en-US" baseline="-25000">
                        <a:latin typeface="Calibri" pitchFamily="34" charset="0"/>
                      </a:rPr>
                      <a:t>A</a:t>
                    </a:r>
                    <a:r>
                      <a:rPr lang="en-US">
                        <a:latin typeface="Calibri" pitchFamily="34" charset="0"/>
                      </a:rPr>
                      <a:t>+m</a:t>
                    </a:r>
                    <a:r>
                      <a:rPr lang="en-US" baseline="-25000">
                        <a:latin typeface="Calibri" pitchFamily="34" charset="0"/>
                      </a:rPr>
                      <a:t>B</a:t>
                    </a:r>
                    <a:r>
                      <a:rPr lang="en-US">
                        <a:latin typeface="Calibri" pitchFamily="34" charset="0"/>
                      </a:rPr>
                      <a:t>)g</a:t>
                    </a:r>
                  </a:p>
                </p:txBody>
              </p:sp>
            </p:grpSp>
            <p:sp>
              <p:nvSpPr>
                <p:cNvPr id="50" name="Oval 49"/>
                <p:cNvSpPr/>
                <p:nvPr/>
              </p:nvSpPr>
              <p:spPr>
                <a:xfrm>
                  <a:off x="5410217" y="1447631"/>
                  <a:ext cx="76199" cy="152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36"/>
                <p:cNvGrpSpPr>
                  <a:grpSpLocks/>
                </p:cNvGrpSpPr>
                <p:nvPr/>
              </p:nvGrpSpPr>
              <p:grpSpPr bwMode="auto">
                <a:xfrm>
                  <a:off x="5410200" y="1143000"/>
                  <a:ext cx="990600" cy="382588"/>
                  <a:chOff x="1524000" y="685800"/>
                  <a:chExt cx="990600" cy="382588"/>
                </a:xfrm>
              </p:grpSpPr>
              <p:cxnSp>
                <p:nvCxnSpPr>
                  <p:cNvPr id="55" name="Straight Arrow Connector 54"/>
                  <p:cNvCxnSpPr/>
                  <p:nvPr/>
                </p:nvCxnSpPr>
                <p:spPr>
                  <a:xfrm>
                    <a:off x="1524017" y="1066613"/>
                    <a:ext cx="99058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51" name="TextBox 55"/>
                  <p:cNvSpPr txBox="1">
                    <a:spLocks noChangeArrowheads="1"/>
                  </p:cNvSpPr>
                  <p:nvPr/>
                </p:nvSpPr>
                <p:spPr bwMode="auto">
                  <a:xfrm>
                    <a:off x="1828800" y="685800"/>
                    <a:ext cx="357983" cy="369332"/>
                  </a:xfrm>
                  <a:prstGeom prst="rect">
                    <a:avLst/>
                  </a:prstGeom>
                  <a:noFill/>
                  <a:ln w="9525">
                    <a:noFill/>
                    <a:miter lim="800000"/>
                    <a:headEnd/>
                    <a:tailEnd/>
                  </a:ln>
                </p:spPr>
                <p:txBody>
                  <a:bodyPr wrap="none">
                    <a:spAutoFit/>
                  </a:bodyPr>
                  <a:lstStyle/>
                  <a:p>
                    <a:r>
                      <a:rPr lang="en-US">
                        <a:latin typeface="Calibri" pitchFamily="34" charset="0"/>
                      </a:rPr>
                      <a:t>F</a:t>
                    </a:r>
                    <a:r>
                      <a:rPr lang="en-US" baseline="-25000">
                        <a:latin typeface="Calibri" pitchFamily="34" charset="0"/>
                      </a:rPr>
                      <a:t>a</a:t>
                    </a:r>
                    <a:endParaRPr lang="en-US">
                      <a:latin typeface="Calibri" pitchFamily="34" charset="0"/>
                    </a:endParaRPr>
                  </a:p>
                </p:txBody>
              </p:sp>
            </p:grpSp>
            <p:grpSp>
              <p:nvGrpSpPr>
                <p:cNvPr id="11" name="Group 39"/>
                <p:cNvGrpSpPr>
                  <a:grpSpLocks/>
                </p:cNvGrpSpPr>
                <p:nvPr/>
              </p:nvGrpSpPr>
              <p:grpSpPr bwMode="auto">
                <a:xfrm>
                  <a:off x="5471102" y="685800"/>
                  <a:ext cx="396298" cy="838200"/>
                  <a:chOff x="3290248" y="1447800"/>
                  <a:chExt cx="396298" cy="838200"/>
                </a:xfrm>
              </p:grpSpPr>
              <p:sp>
                <p:nvSpPr>
                  <p:cNvPr id="4148" name="TextBox 52"/>
                  <p:cNvSpPr txBox="1">
                    <a:spLocks noChangeArrowheads="1"/>
                  </p:cNvSpPr>
                  <p:nvPr/>
                </p:nvSpPr>
                <p:spPr bwMode="auto">
                  <a:xfrm>
                    <a:off x="3352800" y="1611868"/>
                    <a:ext cx="333746" cy="369332"/>
                  </a:xfrm>
                  <a:prstGeom prst="rect">
                    <a:avLst/>
                  </a:prstGeom>
                  <a:noFill/>
                  <a:ln w="9525">
                    <a:noFill/>
                    <a:miter lim="800000"/>
                    <a:headEnd/>
                    <a:tailEnd/>
                  </a:ln>
                </p:spPr>
                <p:txBody>
                  <a:bodyPr wrap="none">
                    <a:spAutoFit/>
                  </a:bodyPr>
                  <a:lstStyle/>
                  <a:p>
                    <a:r>
                      <a:rPr lang="en-US">
                        <a:latin typeface="Calibri" pitchFamily="34" charset="0"/>
                      </a:rPr>
                      <a:t>N</a:t>
                    </a:r>
                  </a:p>
                </p:txBody>
              </p:sp>
              <p:cxnSp>
                <p:nvCxnSpPr>
                  <p:cNvPr id="54" name="Straight Arrow Connector 53"/>
                  <p:cNvCxnSpPr/>
                  <p:nvPr/>
                </p:nvCxnSpPr>
                <p:spPr>
                  <a:xfrm rot="5400000" flipH="1" flipV="1">
                    <a:off x="2871474" y="1866013"/>
                    <a:ext cx="838014"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46" name="Oval 45"/>
              <p:cNvSpPr/>
              <p:nvPr/>
            </p:nvSpPr>
            <p:spPr>
              <a:xfrm>
                <a:off x="2312976" y="3913030"/>
                <a:ext cx="228596" cy="228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43" name="TextBox 47"/>
              <p:cNvSpPr txBox="1">
                <a:spLocks noChangeArrowheads="1"/>
              </p:cNvSpPr>
              <p:nvPr/>
            </p:nvSpPr>
            <p:spPr bwMode="auto">
              <a:xfrm>
                <a:off x="2209800" y="3843276"/>
                <a:ext cx="442750" cy="369332"/>
              </a:xfrm>
              <a:prstGeom prst="rect">
                <a:avLst/>
              </a:prstGeom>
              <a:noFill/>
              <a:ln w="9525">
                <a:noFill/>
                <a:miter lim="800000"/>
                <a:headEnd/>
                <a:tailEnd/>
              </a:ln>
            </p:spPr>
            <p:txBody>
              <a:bodyPr wrap="none">
                <a:spAutoFit/>
              </a:bodyPr>
              <a:lstStyle/>
              <a:p>
                <a:r>
                  <a:rPr lang="en-US">
                    <a:latin typeface="Calibri" pitchFamily="34" charset="0"/>
                  </a:rPr>
                  <a:t>AB</a:t>
                </a:r>
                <a:endParaRPr lang="en-US" baseline="-25000">
                  <a:latin typeface="Calibri" pitchFamily="34" charset="0"/>
                </a:endParaRPr>
              </a:p>
            </p:txBody>
          </p:sp>
        </p:grpSp>
        <p:sp>
          <p:nvSpPr>
            <p:cNvPr id="4140" name="TextBox 58"/>
            <p:cNvSpPr txBox="1">
              <a:spLocks noChangeArrowheads="1"/>
            </p:cNvSpPr>
            <p:nvPr/>
          </p:nvSpPr>
          <p:spPr bwMode="auto">
            <a:xfrm>
              <a:off x="990600" y="4953000"/>
              <a:ext cx="1523366" cy="369332"/>
            </a:xfrm>
            <a:prstGeom prst="rect">
              <a:avLst/>
            </a:prstGeom>
            <a:noFill/>
            <a:ln w="9525">
              <a:noFill/>
              <a:miter lim="800000"/>
              <a:headEnd/>
              <a:tailEnd/>
            </a:ln>
          </p:spPr>
          <p:txBody>
            <a:bodyPr wrap="none">
              <a:spAutoFit/>
            </a:bodyPr>
            <a:lstStyle/>
            <a:p>
              <a:r>
                <a:rPr lang="en-US">
                  <a:latin typeface="Calibri" pitchFamily="34" charset="0"/>
                </a:rPr>
                <a:t>F</a:t>
              </a:r>
              <a:r>
                <a:rPr lang="en-US" baseline="-25000">
                  <a:latin typeface="Calibri" pitchFamily="34" charset="0"/>
                </a:rPr>
                <a:t>a </a:t>
              </a:r>
              <a:r>
                <a:rPr lang="en-US">
                  <a:latin typeface="Calibri" pitchFamily="34" charset="0"/>
                </a:rPr>
                <a:t> = (m</a:t>
              </a:r>
              <a:r>
                <a:rPr lang="en-US" baseline="-25000">
                  <a:latin typeface="Calibri" pitchFamily="34" charset="0"/>
                </a:rPr>
                <a:t>A</a:t>
              </a:r>
              <a:r>
                <a:rPr lang="en-US">
                  <a:latin typeface="Calibri" pitchFamily="34" charset="0"/>
                </a:rPr>
                <a:t>+m</a:t>
              </a:r>
              <a:r>
                <a:rPr lang="en-US" baseline="-25000">
                  <a:latin typeface="Calibri" pitchFamily="34" charset="0"/>
                </a:rPr>
                <a:t>B</a:t>
              </a:r>
              <a:r>
                <a:rPr lang="en-US">
                  <a:latin typeface="Calibri" pitchFamily="34" charset="0"/>
                </a:rPr>
                <a:t>)a</a:t>
              </a:r>
              <a:endParaRPr lang="en-US" baseline="-25000">
                <a:latin typeface="Calibri" pitchFamily="34" charset="0"/>
              </a:endParaRPr>
            </a:p>
          </p:txBody>
        </p:sp>
      </p:grpSp>
      <p:cxnSp>
        <p:nvCxnSpPr>
          <p:cNvPr id="61" name="Straight Arrow Connector 60"/>
          <p:cNvCxnSpPr/>
          <p:nvPr/>
        </p:nvCxnSpPr>
        <p:spPr>
          <a:xfrm rot="10800000">
            <a:off x="5638800" y="3733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62"/>
          <p:cNvGrpSpPr>
            <a:grpSpLocks/>
          </p:cNvGrpSpPr>
          <p:nvPr/>
        </p:nvGrpSpPr>
        <p:grpSpPr bwMode="auto">
          <a:xfrm>
            <a:off x="3486150" y="3363913"/>
            <a:ext cx="1554163" cy="2503487"/>
            <a:chOff x="1200575" y="2819400"/>
            <a:chExt cx="1553708" cy="2502932"/>
          </a:xfrm>
        </p:grpSpPr>
        <p:grpSp>
          <p:nvGrpSpPr>
            <p:cNvPr id="13" name="Group 42"/>
            <p:cNvGrpSpPr>
              <a:grpSpLocks/>
            </p:cNvGrpSpPr>
            <p:nvPr/>
          </p:nvGrpSpPr>
          <p:grpSpPr bwMode="auto">
            <a:xfrm>
              <a:off x="1371600" y="2819400"/>
              <a:ext cx="1382683" cy="2057400"/>
              <a:chOff x="1981200" y="3200400"/>
              <a:chExt cx="1382683" cy="2057400"/>
            </a:xfrm>
          </p:grpSpPr>
          <p:grpSp>
            <p:nvGrpSpPr>
              <p:cNvPr id="14" name="Group 11"/>
              <p:cNvGrpSpPr>
                <a:grpSpLocks/>
              </p:cNvGrpSpPr>
              <p:nvPr/>
            </p:nvGrpSpPr>
            <p:grpSpPr bwMode="auto">
              <a:xfrm>
                <a:off x="1981200" y="3200400"/>
                <a:ext cx="1382683" cy="2057400"/>
                <a:chOff x="5018117" y="685800"/>
                <a:chExt cx="1382683" cy="2057400"/>
              </a:xfrm>
            </p:grpSpPr>
            <p:grpSp>
              <p:nvGrpSpPr>
                <p:cNvPr id="15" name="Group 42"/>
                <p:cNvGrpSpPr>
                  <a:grpSpLocks/>
                </p:cNvGrpSpPr>
                <p:nvPr/>
              </p:nvGrpSpPr>
              <p:grpSpPr bwMode="auto">
                <a:xfrm>
                  <a:off x="5018117" y="1572904"/>
                  <a:ext cx="561372" cy="1170296"/>
                  <a:chOff x="436384" y="1332636"/>
                  <a:chExt cx="561372" cy="1170296"/>
                </a:xfrm>
              </p:grpSpPr>
              <p:cxnSp>
                <p:nvCxnSpPr>
                  <p:cNvPr id="77" name="Straight Arrow Connector 76"/>
                  <p:cNvCxnSpPr/>
                  <p:nvPr/>
                </p:nvCxnSpPr>
                <p:spPr>
                  <a:xfrm rot="16200000" flipH="1">
                    <a:off x="462916" y="1750960"/>
                    <a:ext cx="838015"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38" name="TextBox 77"/>
                  <p:cNvSpPr txBox="1">
                    <a:spLocks noChangeArrowheads="1"/>
                  </p:cNvSpPr>
                  <p:nvPr/>
                </p:nvSpPr>
                <p:spPr bwMode="auto">
                  <a:xfrm>
                    <a:off x="436384" y="2133600"/>
                    <a:ext cx="561372" cy="369332"/>
                  </a:xfrm>
                  <a:prstGeom prst="rect">
                    <a:avLst/>
                  </a:prstGeom>
                  <a:noFill/>
                  <a:ln w="9525">
                    <a:noFill/>
                    <a:miter lim="800000"/>
                    <a:headEnd/>
                    <a:tailEnd/>
                  </a:ln>
                </p:spPr>
                <p:txBody>
                  <a:bodyPr wrap="none">
                    <a:spAutoFit/>
                  </a:bodyPr>
                  <a:lstStyle/>
                  <a:p>
                    <a:r>
                      <a:rPr lang="en-US">
                        <a:latin typeface="Calibri" pitchFamily="34" charset="0"/>
                      </a:rPr>
                      <a:t>m</a:t>
                    </a:r>
                    <a:r>
                      <a:rPr lang="en-US" baseline="-25000">
                        <a:latin typeface="Calibri" pitchFamily="34" charset="0"/>
                      </a:rPr>
                      <a:t>B</a:t>
                    </a:r>
                    <a:r>
                      <a:rPr lang="en-US">
                        <a:latin typeface="Calibri" pitchFamily="34" charset="0"/>
                      </a:rPr>
                      <a:t>g</a:t>
                    </a:r>
                  </a:p>
                </p:txBody>
              </p:sp>
            </p:grpSp>
            <p:sp>
              <p:nvSpPr>
                <p:cNvPr id="70" name="Oval 69"/>
                <p:cNvSpPr/>
                <p:nvPr/>
              </p:nvSpPr>
              <p:spPr>
                <a:xfrm>
                  <a:off x="5410490" y="1447631"/>
                  <a:ext cx="76178" cy="152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 name="Group 36"/>
                <p:cNvGrpSpPr>
                  <a:grpSpLocks/>
                </p:cNvGrpSpPr>
                <p:nvPr/>
              </p:nvGrpSpPr>
              <p:grpSpPr bwMode="auto">
                <a:xfrm>
                  <a:off x="5410490" y="1143000"/>
                  <a:ext cx="990310" cy="382401"/>
                  <a:chOff x="1524290" y="685800"/>
                  <a:chExt cx="990310" cy="382401"/>
                </a:xfrm>
              </p:grpSpPr>
              <p:cxnSp>
                <p:nvCxnSpPr>
                  <p:cNvPr id="75" name="Straight Arrow Connector 74"/>
                  <p:cNvCxnSpPr/>
                  <p:nvPr/>
                </p:nvCxnSpPr>
                <p:spPr>
                  <a:xfrm>
                    <a:off x="1524290" y="1066614"/>
                    <a:ext cx="99031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36" name="TextBox 75"/>
                  <p:cNvSpPr txBox="1">
                    <a:spLocks noChangeArrowheads="1"/>
                  </p:cNvSpPr>
                  <p:nvPr/>
                </p:nvSpPr>
                <p:spPr bwMode="auto">
                  <a:xfrm>
                    <a:off x="1828799" y="685800"/>
                    <a:ext cx="659035" cy="369250"/>
                  </a:xfrm>
                  <a:prstGeom prst="rect">
                    <a:avLst/>
                  </a:prstGeom>
                  <a:noFill/>
                  <a:ln w="9525">
                    <a:noFill/>
                    <a:miter lim="800000"/>
                    <a:headEnd/>
                    <a:tailEnd/>
                  </a:ln>
                </p:spPr>
                <p:txBody>
                  <a:bodyPr wrap="square">
                    <a:spAutoFit/>
                  </a:bodyPr>
                  <a:lstStyle/>
                  <a:p>
                    <a:r>
                      <a:rPr lang="en-US" dirty="0">
                        <a:latin typeface="Calibri" pitchFamily="34" charset="0"/>
                      </a:rPr>
                      <a:t>F</a:t>
                    </a:r>
                    <a:r>
                      <a:rPr lang="en-US" baseline="-25000" dirty="0">
                        <a:latin typeface="Calibri" pitchFamily="34" charset="0"/>
                      </a:rPr>
                      <a:t>BA</a:t>
                    </a:r>
                    <a:endParaRPr lang="en-US" dirty="0">
                      <a:latin typeface="Calibri" pitchFamily="34" charset="0"/>
                    </a:endParaRPr>
                  </a:p>
                </p:txBody>
              </p:sp>
            </p:grpSp>
            <p:grpSp>
              <p:nvGrpSpPr>
                <p:cNvPr id="17" name="Group 39"/>
                <p:cNvGrpSpPr>
                  <a:grpSpLocks/>
                </p:cNvGrpSpPr>
                <p:nvPr/>
              </p:nvGrpSpPr>
              <p:grpSpPr bwMode="auto">
                <a:xfrm>
                  <a:off x="5471102" y="685800"/>
                  <a:ext cx="396298" cy="838200"/>
                  <a:chOff x="3290248" y="1447800"/>
                  <a:chExt cx="396298" cy="838200"/>
                </a:xfrm>
              </p:grpSpPr>
              <p:sp>
                <p:nvSpPr>
                  <p:cNvPr id="4133" name="TextBox 72"/>
                  <p:cNvSpPr txBox="1">
                    <a:spLocks noChangeArrowheads="1"/>
                  </p:cNvSpPr>
                  <p:nvPr/>
                </p:nvSpPr>
                <p:spPr bwMode="auto">
                  <a:xfrm>
                    <a:off x="3352800" y="1611868"/>
                    <a:ext cx="333746" cy="369332"/>
                  </a:xfrm>
                  <a:prstGeom prst="rect">
                    <a:avLst/>
                  </a:prstGeom>
                  <a:noFill/>
                  <a:ln w="9525">
                    <a:noFill/>
                    <a:miter lim="800000"/>
                    <a:headEnd/>
                    <a:tailEnd/>
                  </a:ln>
                </p:spPr>
                <p:txBody>
                  <a:bodyPr wrap="none">
                    <a:spAutoFit/>
                  </a:bodyPr>
                  <a:lstStyle/>
                  <a:p>
                    <a:r>
                      <a:rPr lang="en-US">
                        <a:latin typeface="Calibri" pitchFamily="34" charset="0"/>
                      </a:rPr>
                      <a:t>N</a:t>
                    </a:r>
                  </a:p>
                </p:txBody>
              </p:sp>
              <p:cxnSp>
                <p:nvCxnSpPr>
                  <p:cNvPr id="74" name="Straight Arrow Connector 73"/>
                  <p:cNvCxnSpPr/>
                  <p:nvPr/>
                </p:nvCxnSpPr>
                <p:spPr>
                  <a:xfrm rot="5400000" flipH="1" flipV="1">
                    <a:off x="2871730" y="1866013"/>
                    <a:ext cx="838014"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7" name="Oval 66"/>
              <p:cNvSpPr/>
              <p:nvPr/>
            </p:nvSpPr>
            <p:spPr>
              <a:xfrm>
                <a:off x="2313266" y="3913029"/>
                <a:ext cx="228533" cy="228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28" name="TextBox 67"/>
              <p:cNvSpPr txBox="1">
                <a:spLocks noChangeArrowheads="1"/>
              </p:cNvSpPr>
              <p:nvPr/>
            </p:nvSpPr>
            <p:spPr bwMode="auto">
              <a:xfrm>
                <a:off x="2292183" y="3843276"/>
                <a:ext cx="309700" cy="369332"/>
              </a:xfrm>
              <a:prstGeom prst="rect">
                <a:avLst/>
              </a:prstGeom>
              <a:noFill/>
              <a:ln w="9525">
                <a:noFill/>
                <a:miter lim="800000"/>
                <a:headEnd/>
                <a:tailEnd/>
              </a:ln>
            </p:spPr>
            <p:txBody>
              <a:bodyPr wrap="none">
                <a:spAutoFit/>
              </a:bodyPr>
              <a:lstStyle/>
              <a:p>
                <a:r>
                  <a:rPr lang="en-US">
                    <a:latin typeface="Calibri" pitchFamily="34" charset="0"/>
                  </a:rPr>
                  <a:t>B</a:t>
                </a:r>
                <a:endParaRPr lang="en-US" baseline="-25000">
                  <a:latin typeface="Calibri" pitchFamily="34" charset="0"/>
                </a:endParaRPr>
              </a:p>
            </p:txBody>
          </p:sp>
        </p:grpSp>
        <p:sp>
          <p:nvSpPr>
            <p:cNvPr id="4125" name="TextBox 64"/>
            <p:cNvSpPr txBox="1">
              <a:spLocks noChangeArrowheads="1"/>
            </p:cNvSpPr>
            <p:nvPr/>
          </p:nvSpPr>
          <p:spPr bwMode="auto">
            <a:xfrm>
              <a:off x="1200575" y="4953000"/>
              <a:ext cx="1085425" cy="369332"/>
            </a:xfrm>
            <a:prstGeom prst="rect">
              <a:avLst/>
            </a:prstGeom>
            <a:noFill/>
            <a:ln w="9525">
              <a:noFill/>
              <a:miter lim="800000"/>
              <a:headEnd/>
              <a:tailEnd/>
            </a:ln>
          </p:spPr>
          <p:txBody>
            <a:bodyPr wrap="none">
              <a:spAutoFit/>
            </a:bodyPr>
            <a:lstStyle/>
            <a:p>
              <a:r>
                <a:rPr lang="en-US">
                  <a:latin typeface="Calibri" pitchFamily="34" charset="0"/>
                </a:rPr>
                <a:t>F</a:t>
              </a:r>
              <a:r>
                <a:rPr lang="en-US" baseline="-25000">
                  <a:latin typeface="Calibri" pitchFamily="34" charset="0"/>
                </a:rPr>
                <a:t>AB </a:t>
              </a:r>
              <a:r>
                <a:rPr lang="en-US">
                  <a:latin typeface="Calibri" pitchFamily="34" charset="0"/>
                </a:rPr>
                <a:t> = m</a:t>
              </a:r>
              <a:r>
                <a:rPr lang="en-US" baseline="-25000">
                  <a:latin typeface="Calibri" pitchFamily="34" charset="0"/>
                </a:rPr>
                <a:t>B</a:t>
              </a:r>
              <a:r>
                <a:rPr lang="en-US">
                  <a:latin typeface="Calibri" pitchFamily="34" charset="0"/>
                </a:rPr>
                <a:t>a</a:t>
              </a:r>
              <a:endParaRPr lang="en-US" baseline="-25000">
                <a:latin typeface="Calibri" pitchFamily="34" charset="0"/>
              </a:endParaRPr>
            </a:p>
          </p:txBody>
        </p:sp>
      </p:grpSp>
      <p:grpSp>
        <p:nvGrpSpPr>
          <p:cNvPr id="18" name="Group 78"/>
          <p:cNvGrpSpPr>
            <a:grpSpLocks/>
          </p:cNvGrpSpPr>
          <p:nvPr/>
        </p:nvGrpSpPr>
        <p:grpSpPr bwMode="auto">
          <a:xfrm>
            <a:off x="6629400" y="3744913"/>
            <a:ext cx="1436688" cy="2503487"/>
            <a:chOff x="849283" y="2819400"/>
            <a:chExt cx="1436717" cy="2502932"/>
          </a:xfrm>
        </p:grpSpPr>
        <p:grpSp>
          <p:nvGrpSpPr>
            <p:cNvPr id="19" name="Group 42"/>
            <p:cNvGrpSpPr>
              <a:grpSpLocks/>
            </p:cNvGrpSpPr>
            <p:nvPr/>
          </p:nvGrpSpPr>
          <p:grpSpPr bwMode="auto">
            <a:xfrm>
              <a:off x="849283" y="2819400"/>
              <a:ext cx="1371600" cy="2057400"/>
              <a:chOff x="1458883" y="3200400"/>
              <a:chExt cx="1371600" cy="2057400"/>
            </a:xfrm>
          </p:grpSpPr>
          <p:grpSp>
            <p:nvGrpSpPr>
              <p:cNvPr id="20" name="Group 11"/>
              <p:cNvGrpSpPr>
                <a:grpSpLocks/>
              </p:cNvGrpSpPr>
              <p:nvPr/>
            </p:nvGrpSpPr>
            <p:grpSpPr bwMode="auto">
              <a:xfrm>
                <a:off x="1458883" y="3200400"/>
                <a:ext cx="1371600" cy="2057400"/>
                <a:chOff x="4495800" y="685800"/>
                <a:chExt cx="1371600" cy="2057400"/>
              </a:xfrm>
            </p:grpSpPr>
            <p:grpSp>
              <p:nvGrpSpPr>
                <p:cNvPr id="21" name="Group 42"/>
                <p:cNvGrpSpPr>
                  <a:grpSpLocks/>
                </p:cNvGrpSpPr>
                <p:nvPr/>
              </p:nvGrpSpPr>
              <p:grpSpPr bwMode="auto">
                <a:xfrm>
                  <a:off x="5018117" y="1572904"/>
                  <a:ext cx="561372" cy="1170296"/>
                  <a:chOff x="436384" y="1332636"/>
                  <a:chExt cx="561372" cy="1170296"/>
                </a:xfrm>
              </p:grpSpPr>
              <p:cxnSp>
                <p:nvCxnSpPr>
                  <p:cNvPr id="93" name="Straight Arrow Connector 92"/>
                  <p:cNvCxnSpPr/>
                  <p:nvPr/>
                </p:nvCxnSpPr>
                <p:spPr>
                  <a:xfrm rot="16200000" flipH="1">
                    <a:off x="462661" y="1750960"/>
                    <a:ext cx="838015"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93"/>
                  <p:cNvSpPr txBox="1">
                    <a:spLocks noChangeArrowheads="1"/>
                  </p:cNvSpPr>
                  <p:nvPr/>
                </p:nvSpPr>
                <p:spPr bwMode="auto">
                  <a:xfrm>
                    <a:off x="436384" y="2133600"/>
                    <a:ext cx="561372" cy="369332"/>
                  </a:xfrm>
                  <a:prstGeom prst="rect">
                    <a:avLst/>
                  </a:prstGeom>
                  <a:noFill/>
                  <a:ln w="9525">
                    <a:noFill/>
                    <a:miter lim="800000"/>
                    <a:headEnd/>
                    <a:tailEnd/>
                  </a:ln>
                </p:spPr>
                <p:txBody>
                  <a:bodyPr wrap="none">
                    <a:spAutoFit/>
                  </a:bodyPr>
                  <a:lstStyle/>
                  <a:p>
                    <a:r>
                      <a:rPr lang="en-US">
                        <a:latin typeface="Calibri" pitchFamily="34" charset="0"/>
                      </a:rPr>
                      <a:t>m</a:t>
                    </a:r>
                    <a:r>
                      <a:rPr lang="en-US" baseline="-25000">
                        <a:latin typeface="Calibri" pitchFamily="34" charset="0"/>
                      </a:rPr>
                      <a:t>B</a:t>
                    </a:r>
                    <a:r>
                      <a:rPr lang="en-US">
                        <a:latin typeface="Calibri" pitchFamily="34" charset="0"/>
                      </a:rPr>
                      <a:t>g</a:t>
                    </a:r>
                  </a:p>
                </p:txBody>
              </p:sp>
            </p:grpSp>
            <p:sp>
              <p:nvSpPr>
                <p:cNvPr id="86" name="Oval 85"/>
                <p:cNvSpPr/>
                <p:nvPr/>
              </p:nvSpPr>
              <p:spPr>
                <a:xfrm>
                  <a:off x="5410219" y="1447631"/>
                  <a:ext cx="76202" cy="1523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 name="Group 36"/>
                <p:cNvGrpSpPr>
                  <a:grpSpLocks/>
                </p:cNvGrpSpPr>
                <p:nvPr/>
              </p:nvGrpSpPr>
              <p:grpSpPr bwMode="auto">
                <a:xfrm>
                  <a:off x="4495800" y="1143000"/>
                  <a:ext cx="990600" cy="382588"/>
                  <a:chOff x="609600" y="685800"/>
                  <a:chExt cx="990600" cy="382588"/>
                </a:xfrm>
              </p:grpSpPr>
              <p:cxnSp>
                <p:nvCxnSpPr>
                  <p:cNvPr id="91" name="Straight Arrow Connector 90"/>
                  <p:cNvCxnSpPr/>
                  <p:nvPr/>
                </p:nvCxnSpPr>
                <p:spPr>
                  <a:xfrm flipH="1">
                    <a:off x="609600" y="1066614"/>
                    <a:ext cx="99062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21" name="TextBox 91"/>
                  <p:cNvSpPr txBox="1">
                    <a:spLocks noChangeArrowheads="1"/>
                  </p:cNvSpPr>
                  <p:nvPr/>
                </p:nvSpPr>
                <p:spPr bwMode="auto">
                  <a:xfrm>
                    <a:off x="990600" y="685800"/>
                    <a:ext cx="450636" cy="369332"/>
                  </a:xfrm>
                  <a:prstGeom prst="rect">
                    <a:avLst/>
                  </a:prstGeom>
                  <a:noFill/>
                  <a:ln w="9525">
                    <a:noFill/>
                    <a:miter lim="800000"/>
                    <a:headEnd/>
                    <a:tailEnd/>
                  </a:ln>
                </p:spPr>
                <p:txBody>
                  <a:bodyPr wrap="none">
                    <a:spAutoFit/>
                  </a:bodyPr>
                  <a:lstStyle/>
                  <a:p>
                    <a:r>
                      <a:rPr lang="en-US">
                        <a:latin typeface="Calibri" pitchFamily="34" charset="0"/>
                      </a:rPr>
                      <a:t>F</a:t>
                    </a:r>
                    <a:r>
                      <a:rPr lang="en-US" baseline="-25000">
                        <a:latin typeface="Calibri" pitchFamily="34" charset="0"/>
                      </a:rPr>
                      <a:t>AB</a:t>
                    </a:r>
                    <a:endParaRPr lang="en-US">
                      <a:latin typeface="Calibri" pitchFamily="34" charset="0"/>
                    </a:endParaRPr>
                  </a:p>
                </p:txBody>
              </p:sp>
            </p:grpSp>
            <p:grpSp>
              <p:nvGrpSpPr>
                <p:cNvPr id="23" name="Group 39"/>
                <p:cNvGrpSpPr>
                  <a:grpSpLocks/>
                </p:cNvGrpSpPr>
                <p:nvPr/>
              </p:nvGrpSpPr>
              <p:grpSpPr bwMode="auto">
                <a:xfrm>
                  <a:off x="5471102" y="685800"/>
                  <a:ext cx="396298" cy="838200"/>
                  <a:chOff x="3290248" y="1447800"/>
                  <a:chExt cx="396298" cy="838200"/>
                </a:xfrm>
              </p:grpSpPr>
              <p:sp>
                <p:nvSpPr>
                  <p:cNvPr id="4118" name="TextBox 88"/>
                  <p:cNvSpPr txBox="1">
                    <a:spLocks noChangeArrowheads="1"/>
                  </p:cNvSpPr>
                  <p:nvPr/>
                </p:nvSpPr>
                <p:spPr bwMode="auto">
                  <a:xfrm>
                    <a:off x="3352800" y="1611868"/>
                    <a:ext cx="333746" cy="369332"/>
                  </a:xfrm>
                  <a:prstGeom prst="rect">
                    <a:avLst/>
                  </a:prstGeom>
                  <a:noFill/>
                  <a:ln w="9525">
                    <a:noFill/>
                    <a:miter lim="800000"/>
                    <a:headEnd/>
                    <a:tailEnd/>
                  </a:ln>
                </p:spPr>
                <p:txBody>
                  <a:bodyPr wrap="none">
                    <a:spAutoFit/>
                  </a:bodyPr>
                  <a:lstStyle/>
                  <a:p>
                    <a:r>
                      <a:rPr lang="en-US">
                        <a:latin typeface="Calibri" pitchFamily="34" charset="0"/>
                      </a:rPr>
                      <a:t>N</a:t>
                    </a:r>
                  </a:p>
                </p:txBody>
              </p:sp>
              <p:cxnSp>
                <p:nvCxnSpPr>
                  <p:cNvPr id="90" name="Straight Arrow Connector 89"/>
                  <p:cNvCxnSpPr/>
                  <p:nvPr/>
                </p:nvCxnSpPr>
                <p:spPr>
                  <a:xfrm rot="5400000" flipH="1" flipV="1">
                    <a:off x="2871478" y="1866013"/>
                    <a:ext cx="838014"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83" name="Oval 82"/>
              <p:cNvSpPr/>
              <p:nvPr/>
            </p:nvSpPr>
            <p:spPr>
              <a:xfrm>
                <a:off x="2312975" y="3913029"/>
                <a:ext cx="228605" cy="228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13" name="TextBox 83"/>
              <p:cNvSpPr txBox="1">
                <a:spLocks noChangeArrowheads="1"/>
              </p:cNvSpPr>
              <p:nvPr/>
            </p:nvSpPr>
            <p:spPr bwMode="auto">
              <a:xfrm>
                <a:off x="2292183" y="3843276"/>
                <a:ext cx="309700" cy="369332"/>
              </a:xfrm>
              <a:prstGeom prst="rect">
                <a:avLst/>
              </a:prstGeom>
              <a:noFill/>
              <a:ln w="9525">
                <a:noFill/>
                <a:miter lim="800000"/>
                <a:headEnd/>
                <a:tailEnd/>
              </a:ln>
            </p:spPr>
            <p:txBody>
              <a:bodyPr wrap="none">
                <a:spAutoFit/>
              </a:bodyPr>
              <a:lstStyle/>
              <a:p>
                <a:r>
                  <a:rPr lang="en-US">
                    <a:latin typeface="Calibri" pitchFamily="34" charset="0"/>
                  </a:rPr>
                  <a:t>B</a:t>
                </a:r>
                <a:endParaRPr lang="en-US" baseline="-25000">
                  <a:latin typeface="Calibri" pitchFamily="34" charset="0"/>
                </a:endParaRPr>
              </a:p>
            </p:txBody>
          </p:sp>
        </p:grpSp>
        <p:sp>
          <p:nvSpPr>
            <p:cNvPr id="4110" name="TextBox 80"/>
            <p:cNvSpPr txBox="1">
              <a:spLocks noChangeArrowheads="1"/>
            </p:cNvSpPr>
            <p:nvPr/>
          </p:nvSpPr>
          <p:spPr bwMode="auto">
            <a:xfrm>
              <a:off x="1200575" y="4953000"/>
              <a:ext cx="1085425" cy="369332"/>
            </a:xfrm>
            <a:prstGeom prst="rect">
              <a:avLst/>
            </a:prstGeom>
            <a:noFill/>
            <a:ln w="9525">
              <a:noFill/>
              <a:miter lim="800000"/>
              <a:headEnd/>
              <a:tailEnd/>
            </a:ln>
          </p:spPr>
          <p:txBody>
            <a:bodyPr wrap="none">
              <a:spAutoFit/>
            </a:bodyPr>
            <a:lstStyle/>
            <a:p>
              <a:r>
                <a:rPr lang="en-US">
                  <a:latin typeface="Calibri" pitchFamily="34" charset="0"/>
                </a:rPr>
                <a:t>F</a:t>
              </a:r>
              <a:r>
                <a:rPr lang="en-US" baseline="-25000">
                  <a:latin typeface="Calibri" pitchFamily="34" charset="0"/>
                </a:rPr>
                <a:t>AB </a:t>
              </a:r>
              <a:r>
                <a:rPr lang="en-US">
                  <a:latin typeface="Calibri" pitchFamily="34" charset="0"/>
                </a:rPr>
                <a:t> = m</a:t>
              </a:r>
              <a:r>
                <a:rPr lang="en-US" baseline="-25000">
                  <a:latin typeface="Calibri" pitchFamily="34" charset="0"/>
                </a:rPr>
                <a:t>B</a:t>
              </a:r>
              <a:r>
                <a:rPr lang="en-US">
                  <a:latin typeface="Calibri" pitchFamily="34" charset="0"/>
                </a:rPr>
                <a:t>a</a:t>
              </a:r>
              <a:endParaRPr lang="en-US" baseline="-25000">
                <a:latin typeface="Calibri" pitchFamily="34" charset="0"/>
              </a:endParaRPr>
            </a:p>
          </p:txBody>
        </p:sp>
      </p:grpSp>
      <p:sp>
        <p:nvSpPr>
          <p:cNvPr id="71" name="TextBox 70"/>
          <p:cNvSpPr txBox="1"/>
          <p:nvPr/>
        </p:nvSpPr>
        <p:spPr>
          <a:xfrm>
            <a:off x="533400" y="228600"/>
            <a:ext cx="1209627" cy="369332"/>
          </a:xfrm>
          <a:prstGeom prst="rect">
            <a:avLst/>
          </a:prstGeom>
          <a:noFill/>
        </p:spPr>
        <p:txBody>
          <a:bodyPr wrap="none" rtlCol="0">
            <a:spAutoFit/>
          </a:bodyPr>
          <a:lstStyle/>
          <a:p>
            <a:r>
              <a:rPr lang="en-US" u="sng" dirty="0"/>
              <a:t>Example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152401" y="905470"/>
            <a:ext cx="8991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effectLst/>
                <a:ea typeface="Times New Roman" pitchFamily="18" charset="0"/>
                <a:cs typeface="Arial" pitchFamily="34" charset="0"/>
              </a:rPr>
              <a:t>Q2. Two masses m</a:t>
            </a:r>
            <a:r>
              <a:rPr kumimoji="0" lang="en-US" b="1" i="0" u="none" strike="noStrike" cap="none" normalizeH="0" baseline="-30000" dirty="0">
                <a:ln>
                  <a:noFill/>
                </a:ln>
                <a:effectLst/>
                <a:ea typeface="Times New Roman" pitchFamily="18" charset="0"/>
                <a:cs typeface="Arial" pitchFamily="34" charset="0"/>
              </a:rPr>
              <a:t>1</a:t>
            </a:r>
            <a:r>
              <a:rPr kumimoji="0" lang="en-US" b="1" i="0" u="none" strike="noStrike" cap="none" normalizeH="0" baseline="0" dirty="0">
                <a:ln>
                  <a:noFill/>
                </a:ln>
                <a:effectLst/>
                <a:ea typeface="Times New Roman" pitchFamily="18" charset="0"/>
                <a:cs typeface="Arial" pitchFamily="34" charset="0"/>
              </a:rPr>
              <a:t> = 10 kg and m</a:t>
            </a:r>
            <a:r>
              <a:rPr kumimoji="0" lang="en-US" b="1" i="0" u="none" strike="noStrike" cap="none" normalizeH="0" baseline="-30000" dirty="0">
                <a:ln>
                  <a:noFill/>
                </a:ln>
                <a:effectLst/>
                <a:ea typeface="Times New Roman" pitchFamily="18" charset="0"/>
                <a:cs typeface="Arial" pitchFamily="34" charset="0"/>
              </a:rPr>
              <a:t>2</a:t>
            </a:r>
            <a:r>
              <a:rPr kumimoji="0" lang="en-US" b="1" i="0" u="none" strike="noStrike" cap="none" normalizeH="0" baseline="0" dirty="0">
                <a:ln>
                  <a:noFill/>
                </a:ln>
                <a:effectLst/>
                <a:ea typeface="Times New Roman" pitchFamily="18" charset="0"/>
                <a:cs typeface="Arial" pitchFamily="34" charset="0"/>
              </a:rPr>
              <a:t> = 20 kg are connected by a light string and pulled across a frictionless surface by a horizontal force F = 30 N as shown in Figure . Find the tension in the string. (</a:t>
            </a:r>
            <a:r>
              <a:rPr kumimoji="0" lang="en-US" b="1" i="0" u="none" strike="noStrike" cap="none" normalizeH="0" baseline="0" dirty="0" err="1">
                <a:ln>
                  <a:noFill/>
                </a:ln>
                <a:effectLst/>
                <a:ea typeface="Times New Roman" pitchFamily="18" charset="0"/>
                <a:cs typeface="Arial" pitchFamily="34" charset="0"/>
              </a:rPr>
              <a:t>Ans</a:t>
            </a:r>
            <a:r>
              <a:rPr kumimoji="0" lang="en-US" b="1" i="0" u="none" strike="noStrike" cap="none" normalizeH="0" baseline="0" dirty="0">
                <a:ln>
                  <a:noFill/>
                </a:ln>
                <a:effectLst/>
                <a:ea typeface="Times New Roman" pitchFamily="18" charset="0"/>
                <a:cs typeface="Arial" pitchFamily="34" charset="0"/>
              </a:rPr>
              <a:t>: 10  N)</a:t>
            </a:r>
            <a:endParaRPr kumimoji="0" lang="en-US" b="1" i="0" u="none" strike="noStrike" cap="none" normalizeH="0" baseline="0" dirty="0">
              <a:ln>
                <a:noFill/>
              </a:ln>
              <a:effectLst/>
              <a:cs typeface="Arial" pitchFamily="34" charset="0"/>
            </a:endParaRPr>
          </a:p>
        </p:txBody>
      </p:sp>
      <p:sp>
        <p:nvSpPr>
          <p:cNvPr id="4" name="Rectangle 3"/>
          <p:cNvSpPr>
            <a:spLocks noChangeArrowheads="1"/>
          </p:cNvSpPr>
          <p:nvPr/>
        </p:nvSpPr>
        <p:spPr bwMode="auto">
          <a:xfrm>
            <a:off x="228600" y="3505201"/>
            <a:ext cx="8832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00FF"/>
                </a:solidFill>
                <a:effectLst/>
                <a:ea typeface="Times New Roman" pitchFamily="18" charset="0"/>
                <a:cs typeface="Arial" pitchFamily="34" charset="0"/>
              </a:rPr>
              <a:t>Q3. In figure 4 Kg block A and 6 Kg block B are connected by a string of</a:t>
            </a:r>
            <a:r>
              <a:rPr kumimoji="0" lang="en-US" b="1" i="0" u="none" strike="noStrike" cap="none" normalizeH="0" dirty="0">
                <a:ln>
                  <a:noFill/>
                </a:ln>
                <a:solidFill>
                  <a:srgbClr val="0000FF"/>
                </a:solidFill>
                <a:effectLst/>
                <a:ea typeface="Times New Roman" pitchFamily="18" charset="0"/>
                <a:cs typeface="Arial" pitchFamily="34" charset="0"/>
              </a:rPr>
              <a:t> negligible </a:t>
            </a:r>
            <a:r>
              <a:rPr lang="en-US" b="1" baseline="0" dirty="0">
                <a:solidFill>
                  <a:srgbClr val="0000FF"/>
                </a:solidFill>
                <a:cs typeface="Arial" pitchFamily="34" charset="0"/>
              </a:rPr>
              <a:t>Mass. Force F</a:t>
            </a:r>
            <a:r>
              <a:rPr lang="en-US" b="1" baseline="-25000" dirty="0">
                <a:solidFill>
                  <a:srgbClr val="0000FF"/>
                </a:solidFill>
                <a:cs typeface="Arial" pitchFamily="34" charset="0"/>
              </a:rPr>
              <a:t>A </a:t>
            </a:r>
            <a:r>
              <a:rPr lang="en-US" b="1" baseline="0" dirty="0">
                <a:solidFill>
                  <a:srgbClr val="0000FF"/>
                </a:solidFill>
                <a:cs typeface="Arial" pitchFamily="34" charset="0"/>
              </a:rPr>
              <a:t>= (12N) </a:t>
            </a:r>
            <a:r>
              <a:rPr lang="en-US" b="1" baseline="0" dirty="0" err="1">
                <a:solidFill>
                  <a:srgbClr val="0000FF"/>
                </a:solidFill>
                <a:cs typeface="Arial" pitchFamily="34" charset="0"/>
              </a:rPr>
              <a:t>i</a:t>
            </a:r>
            <a:r>
              <a:rPr lang="en-US" b="1" dirty="0">
                <a:solidFill>
                  <a:srgbClr val="0000FF"/>
                </a:solidFill>
                <a:cs typeface="Arial" pitchFamily="34" charset="0"/>
              </a:rPr>
              <a:t> acts on block A, force F</a:t>
            </a:r>
            <a:r>
              <a:rPr lang="en-US" b="1" baseline="-25000" dirty="0">
                <a:solidFill>
                  <a:srgbClr val="0000FF"/>
                </a:solidFill>
                <a:cs typeface="Arial" pitchFamily="34" charset="0"/>
              </a:rPr>
              <a:t>B</a:t>
            </a:r>
            <a:r>
              <a:rPr lang="en-US" b="1" dirty="0">
                <a:solidFill>
                  <a:srgbClr val="0000FF"/>
                </a:solidFill>
                <a:cs typeface="Arial" pitchFamily="34" charset="0"/>
              </a:rPr>
              <a:t> = (24N) </a:t>
            </a:r>
            <a:r>
              <a:rPr lang="en-US" b="1" dirty="0" err="1">
                <a:solidFill>
                  <a:srgbClr val="0000FF"/>
                </a:solidFill>
                <a:cs typeface="Arial" pitchFamily="34" charset="0"/>
              </a:rPr>
              <a:t>i</a:t>
            </a:r>
            <a:r>
              <a:rPr lang="en-US" b="1" dirty="0">
                <a:solidFill>
                  <a:srgbClr val="0000FF"/>
                </a:solidFill>
                <a:cs typeface="Arial" pitchFamily="34" charset="0"/>
              </a:rPr>
              <a:t> acts on block B.  What is the tension on the string? (</a:t>
            </a:r>
            <a:r>
              <a:rPr lang="en-US" b="1" dirty="0" err="1">
                <a:solidFill>
                  <a:srgbClr val="0000FF"/>
                </a:solidFill>
                <a:cs typeface="Arial" pitchFamily="34" charset="0"/>
              </a:rPr>
              <a:t>Ans</a:t>
            </a:r>
            <a:r>
              <a:rPr lang="en-US" b="1" dirty="0">
                <a:solidFill>
                  <a:srgbClr val="0000FF"/>
                </a:solidFill>
                <a:cs typeface="Arial" pitchFamily="34" charset="0"/>
              </a:rPr>
              <a:t>: 2.4N)</a:t>
            </a:r>
          </a:p>
        </p:txBody>
      </p:sp>
      <p:cxnSp>
        <p:nvCxnSpPr>
          <p:cNvPr id="9" name="Straight Connector 8"/>
          <p:cNvCxnSpPr>
            <a:stCxn id="5" idx="3"/>
            <a:endCxn id="6" idx="1"/>
          </p:cNvCxnSpPr>
          <p:nvPr/>
        </p:nvCxnSpPr>
        <p:spPr>
          <a:xfrm>
            <a:off x="6019800" y="5257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1"/>
          <p:cNvGrpSpPr/>
          <p:nvPr/>
        </p:nvGrpSpPr>
        <p:grpSpPr>
          <a:xfrm>
            <a:off x="4800600" y="1752600"/>
            <a:ext cx="3939738" cy="1524000"/>
            <a:chOff x="4800600" y="1600200"/>
            <a:chExt cx="3939738" cy="1524000"/>
          </a:xfrm>
        </p:grpSpPr>
        <p:pic>
          <p:nvPicPr>
            <p:cNvPr id="46082" name="Picture 2"/>
            <p:cNvPicPr>
              <a:picLocks noChangeAspect="1" noChangeArrowheads="1"/>
            </p:cNvPicPr>
            <p:nvPr/>
          </p:nvPicPr>
          <p:blipFill>
            <a:blip r:embed="rId3" cstate="print"/>
            <a:srcRect/>
            <a:stretch>
              <a:fillRect/>
            </a:stretch>
          </p:blipFill>
          <p:spPr bwMode="auto">
            <a:xfrm>
              <a:off x="4800600" y="1600200"/>
              <a:ext cx="3939738" cy="1524000"/>
            </a:xfrm>
            <a:prstGeom prst="rect">
              <a:avLst/>
            </a:prstGeom>
            <a:noFill/>
            <a:ln w="9525">
              <a:noFill/>
              <a:miter lim="800000"/>
              <a:headEnd/>
              <a:tailEnd/>
            </a:ln>
          </p:spPr>
        </p:pic>
        <p:sp>
          <p:nvSpPr>
            <p:cNvPr id="11" name="Rectangle 10"/>
            <p:cNvSpPr/>
            <p:nvPr/>
          </p:nvSpPr>
          <p:spPr>
            <a:xfrm>
              <a:off x="6248400" y="26670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ight Arrow 12"/>
          <p:cNvSpPr/>
          <p:nvPr/>
        </p:nvSpPr>
        <p:spPr>
          <a:xfrm>
            <a:off x="6019800" y="4953000"/>
            <a:ext cx="381000" cy="762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229600" y="4953000"/>
            <a:ext cx="381000" cy="762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4648200" y="4619624"/>
            <a:ext cx="4267200" cy="1323976"/>
            <a:chOff x="4648200" y="4619624"/>
            <a:chExt cx="4267200" cy="1323976"/>
          </a:xfrm>
        </p:grpSpPr>
        <p:sp>
          <p:nvSpPr>
            <p:cNvPr id="5" name="Rectangle 4"/>
            <p:cNvSpPr/>
            <p:nvPr/>
          </p:nvSpPr>
          <p:spPr>
            <a:xfrm>
              <a:off x="4876800" y="49530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Rectangle 5"/>
            <p:cNvSpPr/>
            <p:nvPr/>
          </p:nvSpPr>
          <p:spPr>
            <a:xfrm>
              <a:off x="7086600" y="49530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Rectangle 6"/>
            <p:cNvSpPr/>
            <p:nvPr/>
          </p:nvSpPr>
          <p:spPr>
            <a:xfrm>
              <a:off x="4648200" y="5562600"/>
              <a:ext cx="42672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96000" y="4619624"/>
              <a:ext cx="367280" cy="369332"/>
            </a:xfrm>
            <a:prstGeom prst="rect">
              <a:avLst/>
            </a:prstGeom>
            <a:noFill/>
          </p:spPr>
          <p:txBody>
            <a:bodyPr wrap="none" rtlCol="0">
              <a:spAutoFit/>
            </a:bodyPr>
            <a:lstStyle/>
            <a:p>
              <a:r>
                <a:rPr lang="en-US" dirty="0"/>
                <a:t>F</a:t>
              </a:r>
              <a:r>
                <a:rPr lang="en-US" baseline="-25000" dirty="0"/>
                <a:t>A</a:t>
              </a:r>
            </a:p>
          </p:txBody>
        </p:sp>
        <p:sp>
          <p:nvSpPr>
            <p:cNvPr id="16" name="TextBox 15"/>
            <p:cNvSpPr txBox="1"/>
            <p:nvPr/>
          </p:nvSpPr>
          <p:spPr>
            <a:xfrm>
              <a:off x="8319520" y="4629152"/>
              <a:ext cx="373820" cy="369332"/>
            </a:xfrm>
            <a:prstGeom prst="rect">
              <a:avLst/>
            </a:prstGeom>
            <a:noFill/>
          </p:spPr>
          <p:txBody>
            <a:bodyPr wrap="none" rtlCol="0">
              <a:spAutoFit/>
            </a:bodyPr>
            <a:lstStyle/>
            <a:p>
              <a:r>
                <a:rPr lang="en-US" dirty="0"/>
                <a:t>F</a:t>
              </a:r>
              <a:r>
                <a:rPr lang="en-US" baseline="-25000" dirty="0"/>
                <a:t>B</a:t>
              </a:r>
            </a:p>
          </p:txBody>
        </p:sp>
      </p:grpSp>
      <p:sp>
        <p:nvSpPr>
          <p:cNvPr id="20" name="TextBox 19"/>
          <p:cNvSpPr txBox="1"/>
          <p:nvPr/>
        </p:nvSpPr>
        <p:spPr>
          <a:xfrm>
            <a:off x="6553200" y="4876800"/>
            <a:ext cx="296876" cy="369332"/>
          </a:xfrm>
          <a:prstGeom prst="rect">
            <a:avLst/>
          </a:prstGeom>
          <a:noFill/>
        </p:spPr>
        <p:txBody>
          <a:bodyPr wrap="none" rtlCol="0">
            <a:spAutoFit/>
          </a:bodyPr>
          <a:lstStyle/>
          <a:p>
            <a:r>
              <a:rPr lang="en-US" dirty="0"/>
              <a:t>T</a:t>
            </a:r>
          </a:p>
        </p:txBody>
      </p:sp>
      <p:sp>
        <p:nvSpPr>
          <p:cNvPr id="17" name="TextBox 16"/>
          <p:cNvSpPr txBox="1"/>
          <p:nvPr/>
        </p:nvSpPr>
        <p:spPr>
          <a:xfrm>
            <a:off x="533400" y="228600"/>
            <a:ext cx="1693925" cy="369332"/>
          </a:xfrm>
          <a:prstGeom prst="rect">
            <a:avLst/>
          </a:prstGeom>
          <a:noFill/>
        </p:spPr>
        <p:txBody>
          <a:bodyPr wrap="none" rtlCol="0">
            <a:spAutoFit/>
          </a:bodyPr>
          <a:lstStyle/>
          <a:p>
            <a:r>
              <a:rPr lang="en-US" u="sng" dirty="0"/>
              <a:t>More Examples: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04800" y="889337"/>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ea typeface="Times New Roman" pitchFamily="18" charset="0"/>
                <a:cs typeface="TimesNewRomanPSMT"/>
              </a:rPr>
              <a:t>Q4:</a:t>
            </a:r>
            <a:r>
              <a:rPr kumimoji="0" lang="en-US" sz="2000" b="0" i="0" u="none" strike="noStrike" cap="none" normalizeH="0" baseline="0" dirty="0">
                <a:ln>
                  <a:noFill/>
                </a:ln>
                <a:solidFill>
                  <a:schemeClr val="tx1"/>
                </a:solidFill>
                <a:effectLst/>
                <a:ea typeface="Times New Roman" pitchFamily="18" charset="0"/>
                <a:cs typeface="TimesNewRomanPSMT"/>
              </a:rPr>
              <a:t> A 70 N block A and a 35 N block B are connected by a string, as shown in figure.</a:t>
            </a:r>
            <a:r>
              <a:rPr kumimoji="0" lang="en-US" sz="2000" b="0" i="0" u="none" strike="noStrike" cap="none" normalizeH="0" dirty="0">
                <a:ln>
                  <a:noFill/>
                </a:ln>
                <a:solidFill>
                  <a:schemeClr val="tx1"/>
                </a:solidFill>
                <a:effectLst/>
                <a:ea typeface="Times New Roman" pitchFamily="18" charset="0"/>
                <a:cs typeface="TimesNewRomanPSMT"/>
              </a:rPr>
              <a:t> </a:t>
            </a:r>
            <a:r>
              <a:rPr kumimoji="0" lang="en-US" sz="2000" b="0" i="0" u="none" strike="noStrike" cap="none" normalizeH="0" baseline="0" dirty="0">
                <a:ln>
                  <a:noFill/>
                </a:ln>
                <a:solidFill>
                  <a:schemeClr val="tx1"/>
                </a:solidFill>
                <a:effectLst/>
                <a:ea typeface="Times New Roman" pitchFamily="18" charset="0"/>
                <a:cs typeface="TimesNewRomanPSMT"/>
              </a:rPr>
              <a:t>If the pulley is </a:t>
            </a:r>
            <a:r>
              <a:rPr kumimoji="0" lang="en-US" sz="2000" b="0" i="0" u="none" strike="noStrike" cap="none" normalizeH="0" baseline="0" dirty="0" err="1">
                <a:ln>
                  <a:noFill/>
                </a:ln>
                <a:solidFill>
                  <a:schemeClr val="tx1"/>
                </a:solidFill>
                <a:effectLst/>
                <a:ea typeface="Times New Roman" pitchFamily="18" charset="0"/>
                <a:cs typeface="TimesNewRomanPSMT"/>
              </a:rPr>
              <a:t>massless</a:t>
            </a:r>
            <a:r>
              <a:rPr kumimoji="0" lang="en-US" sz="2000" b="0" i="0" u="none" strike="noStrike" cap="none" normalizeH="0" baseline="0" dirty="0">
                <a:ln>
                  <a:noFill/>
                </a:ln>
                <a:solidFill>
                  <a:schemeClr val="tx1"/>
                </a:solidFill>
                <a:effectLst/>
                <a:ea typeface="Times New Roman" pitchFamily="18" charset="0"/>
                <a:cs typeface="TimesNewRomanPSMT"/>
              </a:rPr>
              <a:t> and the surface is frictionless, the magnitude of the acceleration</a:t>
            </a:r>
            <a:r>
              <a:rPr kumimoji="0" lang="en-US" sz="2000" b="0" i="0" u="none" strike="noStrike" cap="none" normalizeH="0" dirty="0">
                <a:ln>
                  <a:noFill/>
                </a:ln>
                <a:solidFill>
                  <a:schemeClr val="tx1"/>
                </a:solidFill>
                <a:effectLst/>
                <a:ea typeface="Times New Roman" pitchFamily="18" charset="0"/>
                <a:cs typeface="TimesNewRomanPSMT"/>
              </a:rPr>
              <a:t> </a:t>
            </a:r>
            <a:r>
              <a:rPr kumimoji="0" lang="en-US" sz="2000" b="0" i="0" u="none" strike="noStrike" cap="none" normalizeH="0" baseline="0" dirty="0">
                <a:ln>
                  <a:noFill/>
                </a:ln>
                <a:solidFill>
                  <a:schemeClr val="tx1"/>
                </a:solidFill>
                <a:effectLst/>
                <a:ea typeface="Times New Roman" pitchFamily="18" charset="0"/>
                <a:cs typeface="TimesNewRomanPSMT"/>
              </a:rPr>
              <a:t>of the 35 N block is: A) 3.3 m/s2</a:t>
            </a:r>
            <a:endParaRPr kumimoji="0" lang="en-US" sz="2000" b="0" i="0" u="none" strike="noStrike" cap="none" normalizeH="0" baseline="0" dirty="0">
              <a:ln>
                <a:noFill/>
              </a:ln>
              <a:solidFill>
                <a:schemeClr val="tx1"/>
              </a:solidFill>
              <a:effectLst/>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6248400" y="2895600"/>
            <a:ext cx="1985963" cy="190630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2498" name="Picture 2"/>
          <p:cNvPicPr>
            <a:picLocks noChangeAspect="1" noChangeArrowheads="1"/>
          </p:cNvPicPr>
          <p:nvPr/>
        </p:nvPicPr>
        <p:blipFill>
          <a:blip r:embed="rId2" cstate="print"/>
          <a:srcRect/>
          <a:stretch>
            <a:fillRect/>
          </a:stretch>
        </p:blipFill>
        <p:spPr bwMode="auto">
          <a:xfrm>
            <a:off x="6858000" y="762000"/>
            <a:ext cx="2195772" cy="1828800"/>
          </a:xfrm>
          <a:prstGeom prst="rect">
            <a:avLst/>
          </a:prstGeom>
          <a:noFill/>
          <a:ln w="9525">
            <a:noFill/>
            <a:miter lim="800000"/>
            <a:headEnd/>
            <a:tailEnd/>
          </a:ln>
        </p:spPr>
      </p:pic>
      <p:grpSp>
        <p:nvGrpSpPr>
          <p:cNvPr id="19" name="Group 18"/>
          <p:cNvGrpSpPr/>
          <p:nvPr/>
        </p:nvGrpSpPr>
        <p:grpSpPr>
          <a:xfrm>
            <a:off x="152400" y="3628072"/>
            <a:ext cx="8915401" cy="1938992"/>
            <a:chOff x="152400" y="3628072"/>
            <a:chExt cx="8915401" cy="1938992"/>
          </a:xfrm>
        </p:grpSpPr>
        <p:sp>
          <p:nvSpPr>
            <p:cNvPr id="363521" name="Rectangle 1"/>
            <p:cNvSpPr>
              <a:spLocks noChangeArrowheads="1"/>
            </p:cNvSpPr>
            <p:nvPr/>
          </p:nvSpPr>
          <p:spPr bwMode="auto">
            <a:xfrm>
              <a:off x="152400" y="3628072"/>
              <a:ext cx="6096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ea typeface="Times New Roman" pitchFamily="18" charset="0"/>
                  <a:cs typeface="Arial" pitchFamily="34" charset="0"/>
                </a:rPr>
                <a:t>Q19.</a:t>
              </a:r>
              <a:r>
                <a:rPr kumimoji="0" lang="en-US" sz="2000" b="0" i="0" u="none" strike="noStrike" cap="none" normalizeH="0" baseline="0" dirty="0">
                  <a:ln>
                    <a:noFill/>
                  </a:ln>
                  <a:solidFill>
                    <a:srgbClr val="000000"/>
                  </a:solidFill>
                  <a:effectLst/>
                  <a:ea typeface="Times New Roman" pitchFamily="18" charset="0"/>
                  <a:cs typeface="Arial" pitchFamily="34" charset="0"/>
                </a:rPr>
                <a:t> Two boxes, one of mass </a:t>
              </a:r>
              <a:r>
                <a:rPr kumimoji="0" lang="en-US" sz="2000" b="0" i="1" u="none" strike="noStrike" cap="none" normalizeH="0" baseline="0" dirty="0">
                  <a:ln>
                    <a:noFill/>
                  </a:ln>
                  <a:solidFill>
                    <a:srgbClr val="000000"/>
                  </a:solidFill>
                  <a:effectLst/>
                  <a:ea typeface="Times New Roman" pitchFamily="18" charset="0"/>
                  <a:cs typeface="Arial" pitchFamily="34" charset="0"/>
                </a:rPr>
                <a:t>m </a:t>
              </a:r>
              <a:r>
                <a:rPr kumimoji="0" lang="en-US" sz="2000" b="0" i="0" u="none" strike="noStrike" cap="none" normalizeH="0" baseline="0" dirty="0">
                  <a:ln>
                    <a:noFill/>
                  </a:ln>
                  <a:solidFill>
                    <a:srgbClr val="000000"/>
                  </a:solidFill>
                  <a:effectLst/>
                  <a:ea typeface="Times New Roman" pitchFamily="18" charset="0"/>
                  <a:cs typeface="Arial" pitchFamily="34" charset="0"/>
                </a:rPr>
                <a:t>= 5.00 </a:t>
              </a:r>
              <a:r>
                <a:rPr kumimoji="0" lang="en-US" sz="2000" b="0" i="1" u="none" strike="noStrike" cap="none" normalizeH="0" baseline="0" dirty="0">
                  <a:ln>
                    <a:noFill/>
                  </a:ln>
                  <a:solidFill>
                    <a:srgbClr val="000000"/>
                  </a:solidFill>
                  <a:effectLst/>
                  <a:ea typeface="Times New Roman" pitchFamily="18" charset="0"/>
                  <a:cs typeface="Arial" pitchFamily="34" charset="0"/>
                </a:rPr>
                <a:t>kg </a:t>
              </a:r>
              <a:r>
                <a:rPr kumimoji="0" lang="en-US" sz="2000" b="0" i="0" u="none" strike="noStrike" cap="none" normalizeH="0" baseline="0" dirty="0">
                  <a:ln>
                    <a:noFill/>
                  </a:ln>
                  <a:solidFill>
                    <a:srgbClr val="000000"/>
                  </a:solidFill>
                  <a:effectLst/>
                  <a:ea typeface="Times New Roman" pitchFamily="18" charset="0"/>
                  <a:cs typeface="Arial" pitchFamily="34" charset="0"/>
                </a:rPr>
                <a:t>and the other with an unknown mass </a:t>
              </a:r>
              <a:r>
                <a:rPr kumimoji="0" lang="en-US" sz="2000" b="0" i="1" u="none" strike="noStrike" cap="none" normalizeH="0" baseline="0" dirty="0">
                  <a:ln>
                    <a:noFill/>
                  </a:ln>
                  <a:solidFill>
                    <a:srgbClr val="000000"/>
                  </a:solidFill>
                  <a:effectLst/>
                  <a:ea typeface="Times New Roman" pitchFamily="18" charset="0"/>
                  <a:cs typeface="Arial" pitchFamily="34" charset="0"/>
                </a:rPr>
                <a:t>M </a:t>
              </a:r>
              <a:r>
                <a:rPr kumimoji="0" lang="en-US" sz="2000" b="0" i="0" u="none" strike="noStrike" cap="none" normalizeH="0" baseline="0" dirty="0">
                  <a:ln>
                    <a:noFill/>
                  </a:ln>
                  <a:solidFill>
                    <a:srgbClr val="000000"/>
                  </a:solidFill>
                  <a:effectLst/>
                  <a:ea typeface="Times New Roman" pitchFamily="18" charset="0"/>
                  <a:cs typeface="Arial" pitchFamily="34" charset="0"/>
                </a:rPr>
                <a:t>are connected with a string passing over a </a:t>
              </a:r>
              <a:r>
                <a:rPr kumimoji="0" lang="en-US" sz="2000" b="0" i="0" u="none" strike="noStrike" cap="none" normalizeH="0" baseline="0" dirty="0" err="1">
                  <a:ln>
                    <a:noFill/>
                  </a:ln>
                  <a:solidFill>
                    <a:srgbClr val="000000"/>
                  </a:solidFill>
                  <a:effectLst/>
                  <a:ea typeface="Times New Roman" pitchFamily="18" charset="0"/>
                  <a:cs typeface="Arial" pitchFamily="34" charset="0"/>
                </a:rPr>
                <a:t>massless</a:t>
              </a:r>
              <a:r>
                <a:rPr kumimoji="0" lang="en-US" sz="2000" b="0" i="0" u="none" strike="noStrike" cap="none" normalizeH="0" baseline="0" dirty="0">
                  <a:ln>
                    <a:noFill/>
                  </a:ln>
                  <a:solidFill>
                    <a:srgbClr val="000000"/>
                  </a:solidFill>
                  <a:effectLst/>
                  <a:ea typeface="Times New Roman" pitchFamily="18" charset="0"/>
                  <a:cs typeface="Arial" pitchFamily="34" charset="0"/>
                </a:rPr>
                <a:t> frictionless pulley and are placed on frictionless planes as shown in Fig. 5.What must be the mass </a:t>
              </a:r>
              <a:r>
                <a:rPr kumimoji="0" lang="en-US" sz="2000" b="0" i="1" u="none" strike="noStrike" cap="none" normalizeH="0" baseline="0" dirty="0">
                  <a:ln>
                    <a:noFill/>
                  </a:ln>
                  <a:solidFill>
                    <a:srgbClr val="000000"/>
                  </a:solidFill>
                  <a:effectLst/>
                  <a:ea typeface="Times New Roman" pitchFamily="18" charset="0"/>
                  <a:cs typeface="Arial" pitchFamily="34" charset="0"/>
                </a:rPr>
                <a:t>M</a:t>
              </a:r>
              <a:r>
                <a:rPr kumimoji="0" lang="en-US" sz="2000" b="0" i="0" u="none" strike="noStrike" cap="none" normalizeH="0" baseline="0" dirty="0">
                  <a:ln>
                    <a:noFill/>
                  </a:ln>
                  <a:solidFill>
                    <a:srgbClr val="000000"/>
                  </a:solidFill>
                  <a:effectLst/>
                  <a:ea typeface="Times New Roman" pitchFamily="18" charset="0"/>
                  <a:cs typeface="Arial" pitchFamily="34" charset="0"/>
                </a:rPr>
                <a:t>, if it goes down the plane with an acceleration of </a:t>
              </a:r>
              <a:r>
                <a:rPr kumimoji="0" lang="en-US" sz="2000" b="0" i="1" u="none" strike="noStrike" cap="none" normalizeH="0" baseline="0" dirty="0">
                  <a:ln>
                    <a:noFill/>
                  </a:ln>
                  <a:solidFill>
                    <a:srgbClr val="000000"/>
                  </a:solidFill>
                  <a:effectLst/>
                  <a:ea typeface="Times New Roman" pitchFamily="18" charset="0"/>
                  <a:cs typeface="Arial" pitchFamily="34" charset="0"/>
                </a:rPr>
                <a:t>a </a:t>
              </a:r>
              <a:r>
                <a:rPr kumimoji="0" lang="en-US" sz="2000" b="0" i="0" u="none" strike="noStrike" cap="none" normalizeH="0" baseline="0" dirty="0">
                  <a:ln>
                    <a:noFill/>
                  </a:ln>
                  <a:solidFill>
                    <a:srgbClr val="000000"/>
                  </a:solidFill>
                  <a:effectLst/>
                  <a:ea typeface="Times New Roman" pitchFamily="18" charset="0"/>
                  <a:cs typeface="Arial" pitchFamily="34" charset="0"/>
                </a:rPr>
                <a:t>= 2.45 </a:t>
              </a:r>
              <a:r>
                <a:rPr kumimoji="0" lang="en-US" sz="2000" b="0" i="1" u="none" strike="noStrike" cap="none" normalizeH="0" baseline="0" dirty="0">
                  <a:ln>
                    <a:noFill/>
                  </a:ln>
                  <a:solidFill>
                    <a:srgbClr val="000000"/>
                  </a:solidFill>
                  <a:effectLst/>
                  <a:ea typeface="Times New Roman" pitchFamily="18" charset="0"/>
                  <a:cs typeface="Arial" pitchFamily="34" charset="0"/>
                </a:rPr>
                <a:t>m/s</a:t>
              </a:r>
              <a:r>
                <a:rPr kumimoji="0" lang="en-US" sz="2000" b="0" i="0" u="none" strike="noStrike" cap="none" normalizeH="0" baseline="30000" dirty="0">
                  <a:ln>
                    <a:noFill/>
                  </a:ln>
                  <a:solidFill>
                    <a:srgbClr val="000000"/>
                  </a:solidFill>
                  <a:effectLst/>
                  <a:ea typeface="Times New Roman" pitchFamily="18" charset="0"/>
                  <a:cs typeface="Arial" pitchFamily="34" charset="0"/>
                </a:rPr>
                <a:t>2</a:t>
              </a:r>
              <a:r>
                <a:rPr kumimoji="0" lang="en-US" sz="2000" b="0" i="0" u="none" strike="noStrike" cap="none" normalizeH="0" baseline="0" dirty="0">
                  <a:ln>
                    <a:noFill/>
                  </a:ln>
                  <a:solidFill>
                    <a:srgbClr val="000000"/>
                  </a:solidFill>
                  <a:effectLst/>
                  <a:ea typeface="Times New Roman" pitchFamily="18" charset="0"/>
                  <a:cs typeface="Arial" pitchFamily="34" charset="0"/>
                </a:rPr>
                <a:t>? (</a:t>
              </a:r>
              <a:r>
                <a:rPr kumimoji="0" lang="en-US" sz="2000" b="0" i="0" u="none" strike="noStrike" cap="none" normalizeH="0" baseline="0" dirty="0" err="1">
                  <a:ln>
                    <a:noFill/>
                  </a:ln>
                  <a:solidFill>
                    <a:srgbClr val="000000"/>
                  </a:solidFill>
                  <a:effectLst/>
                  <a:ea typeface="Times New Roman" pitchFamily="18" charset="0"/>
                  <a:cs typeface="Arial" pitchFamily="34" charset="0"/>
                </a:rPr>
                <a:t>Ans</a:t>
              </a:r>
              <a:r>
                <a:rPr kumimoji="0" lang="en-US" sz="2000" b="0" i="0" u="none" strike="noStrike" cap="none" normalizeH="0" baseline="0" dirty="0">
                  <a:ln>
                    <a:noFill/>
                  </a:ln>
                  <a:solidFill>
                    <a:srgbClr val="000000"/>
                  </a:solidFill>
                  <a:effectLst/>
                  <a:ea typeface="Times New Roman" pitchFamily="18" charset="0"/>
                  <a:cs typeface="Arial" pitchFamily="34" charset="0"/>
                </a:rPr>
                <a:t>: 19.1 </a:t>
              </a:r>
              <a:r>
                <a:rPr kumimoji="0" lang="en-US" sz="2000" b="0" i="1" u="none" strike="noStrike" cap="none" normalizeH="0" baseline="0" dirty="0">
                  <a:ln>
                    <a:noFill/>
                  </a:ln>
                  <a:solidFill>
                    <a:srgbClr val="000000"/>
                  </a:solidFill>
                  <a:effectLst/>
                  <a:ea typeface="Times New Roman" pitchFamily="18" charset="0"/>
                  <a:cs typeface="Arial" pitchFamily="34" charset="0"/>
                </a:rPr>
                <a:t>kg </a:t>
              </a:r>
              <a:r>
                <a:rPr kumimoji="0" lang="en-US" sz="2000" b="0" i="0" u="none" strike="noStrike" cap="none" normalizeH="0" baseline="0" dirty="0">
                  <a:ln>
                    <a:noFill/>
                  </a:ln>
                  <a:solidFill>
                    <a:srgbClr val="000000"/>
                  </a:solidFill>
                  <a:effectLst/>
                  <a:ea typeface="Times New Roman" pitchFamily="18" charset="0"/>
                  <a:cs typeface="Arial" pitchFamily="34" charset="0"/>
                </a:rPr>
                <a:t>)</a:t>
              </a:r>
              <a:r>
                <a:rPr kumimoji="0" lang="en-US" sz="2000" b="1" i="0" u="none" strike="noStrike" cap="none" normalizeH="0" baseline="0" dirty="0">
                  <a:ln>
                    <a:noFill/>
                  </a:ln>
                  <a:solidFill>
                    <a:srgbClr val="000000"/>
                  </a:solidFill>
                  <a:effectLst/>
                  <a:ea typeface="Times New Roman" pitchFamily="18" charset="0"/>
                  <a:cs typeface="Arial" pitchFamily="34" charset="0"/>
                </a:rPr>
                <a:t> </a:t>
              </a:r>
              <a:endParaRPr kumimoji="0" lang="en-US" sz="2000" b="0" i="0" u="none" strike="noStrike" cap="none" normalizeH="0" baseline="0" dirty="0">
                <a:ln>
                  <a:noFill/>
                </a:ln>
                <a:solidFill>
                  <a:schemeClr val="tx1"/>
                </a:solidFill>
                <a:effectLst/>
                <a:cs typeface="Arial" pitchFamily="34" charset="0"/>
              </a:endParaRPr>
            </a:p>
          </p:txBody>
        </p:sp>
        <p:pic>
          <p:nvPicPr>
            <p:cNvPr id="363522" name="Picture 2"/>
            <p:cNvPicPr>
              <a:picLocks noChangeAspect="1" noChangeArrowheads="1"/>
            </p:cNvPicPr>
            <p:nvPr/>
          </p:nvPicPr>
          <p:blipFill>
            <a:blip r:embed="rId3" cstate="print"/>
            <a:srcRect/>
            <a:stretch>
              <a:fillRect/>
            </a:stretch>
          </p:blipFill>
          <p:spPr bwMode="auto">
            <a:xfrm>
              <a:off x="6598437" y="3657600"/>
              <a:ext cx="2469364" cy="1676400"/>
            </a:xfrm>
            <a:prstGeom prst="rect">
              <a:avLst/>
            </a:prstGeom>
            <a:noFill/>
            <a:ln w="9525">
              <a:noFill/>
              <a:miter lim="800000"/>
              <a:headEnd/>
              <a:tailEnd/>
            </a:ln>
          </p:spPr>
        </p:pic>
      </p:grpSp>
      <p:sp>
        <p:nvSpPr>
          <p:cNvPr id="18" name="Rectangle 5"/>
          <p:cNvSpPr>
            <a:spLocks noChangeArrowheads="1"/>
          </p:cNvSpPr>
          <p:nvPr/>
        </p:nvSpPr>
        <p:spPr bwMode="auto">
          <a:xfrm>
            <a:off x="76200" y="728008"/>
            <a:ext cx="6781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solidFill>
                  <a:srgbClr val="0000FF"/>
                </a:solidFill>
              </a:rPr>
              <a:t>Q15.:</a:t>
            </a:r>
            <a:r>
              <a:rPr lang="en-US" sz="2000" dirty="0">
                <a:solidFill>
                  <a:srgbClr val="0000FF"/>
                </a:solidFill>
              </a:rPr>
              <a:t> Two blocks of masses </a:t>
            </a:r>
            <a:r>
              <a:rPr lang="en-US" sz="2000" i="1" dirty="0">
                <a:solidFill>
                  <a:srgbClr val="0000FF"/>
                </a:solidFill>
              </a:rPr>
              <a:t>m</a:t>
            </a:r>
            <a:r>
              <a:rPr lang="en-US" sz="2000" baseline="-25000" dirty="0">
                <a:solidFill>
                  <a:srgbClr val="0000FF"/>
                </a:solidFill>
              </a:rPr>
              <a:t>1 </a:t>
            </a:r>
            <a:r>
              <a:rPr lang="en-US" sz="2000" dirty="0">
                <a:solidFill>
                  <a:srgbClr val="0000FF"/>
                </a:solidFill>
              </a:rPr>
              <a:t>= 4.00 </a:t>
            </a:r>
            <a:r>
              <a:rPr lang="en-US" sz="2000" i="1" dirty="0">
                <a:solidFill>
                  <a:srgbClr val="0000FF"/>
                </a:solidFill>
              </a:rPr>
              <a:t>kg </a:t>
            </a:r>
            <a:r>
              <a:rPr lang="en-US" sz="2000" dirty="0">
                <a:solidFill>
                  <a:srgbClr val="0000FF"/>
                </a:solidFill>
              </a:rPr>
              <a:t>and </a:t>
            </a:r>
            <a:r>
              <a:rPr lang="en-US" sz="2000" i="1" dirty="0">
                <a:solidFill>
                  <a:srgbClr val="0000FF"/>
                </a:solidFill>
              </a:rPr>
              <a:t>m</a:t>
            </a:r>
            <a:r>
              <a:rPr lang="en-US" sz="2000" baseline="-25000" dirty="0">
                <a:solidFill>
                  <a:srgbClr val="0000FF"/>
                </a:solidFill>
              </a:rPr>
              <a:t>2 </a:t>
            </a:r>
            <a:r>
              <a:rPr lang="en-US" sz="2000" dirty="0">
                <a:solidFill>
                  <a:srgbClr val="0000FF"/>
                </a:solidFill>
              </a:rPr>
              <a:t>= 2.00 </a:t>
            </a:r>
            <a:r>
              <a:rPr lang="en-US" sz="2000" i="1" dirty="0">
                <a:solidFill>
                  <a:srgbClr val="0000FF"/>
                </a:solidFill>
              </a:rPr>
              <a:t>kg </a:t>
            </a:r>
            <a:r>
              <a:rPr lang="en-US" sz="2000" dirty="0">
                <a:solidFill>
                  <a:srgbClr val="0000FF"/>
                </a:solidFill>
              </a:rPr>
              <a:t>are connected by a string passing over a </a:t>
            </a:r>
            <a:r>
              <a:rPr lang="en-US" sz="2000" dirty="0" err="1">
                <a:solidFill>
                  <a:srgbClr val="0000FF"/>
                </a:solidFill>
              </a:rPr>
              <a:t>massless</a:t>
            </a:r>
            <a:r>
              <a:rPr lang="en-US" sz="2000" dirty="0">
                <a:solidFill>
                  <a:srgbClr val="0000FF"/>
                </a:solidFill>
              </a:rPr>
              <a:t> and frictionless pulley and placed on a frictionless horizontal table as shown in Fig. 3. A force of </a:t>
            </a:r>
            <a:r>
              <a:rPr lang="en-US" sz="2000" i="1" dirty="0">
                <a:solidFill>
                  <a:srgbClr val="0000FF"/>
                </a:solidFill>
              </a:rPr>
              <a:t>F </a:t>
            </a:r>
            <a:r>
              <a:rPr lang="en-US" sz="2000" dirty="0">
                <a:solidFill>
                  <a:srgbClr val="0000FF"/>
                </a:solidFill>
              </a:rPr>
              <a:t>= 10.0 </a:t>
            </a:r>
            <a:r>
              <a:rPr lang="en-US" sz="2000" i="1" dirty="0">
                <a:solidFill>
                  <a:srgbClr val="0000FF"/>
                </a:solidFill>
              </a:rPr>
              <a:t>N </a:t>
            </a:r>
            <a:r>
              <a:rPr lang="en-US" sz="2000" dirty="0">
                <a:solidFill>
                  <a:srgbClr val="0000FF"/>
                </a:solidFill>
              </a:rPr>
              <a:t>at an angle of 60.0° with the horizontal is applied to </a:t>
            </a:r>
            <a:r>
              <a:rPr lang="en-US" sz="2000" i="1" dirty="0">
                <a:solidFill>
                  <a:srgbClr val="0000FF"/>
                </a:solidFill>
              </a:rPr>
              <a:t>m</a:t>
            </a:r>
            <a:r>
              <a:rPr lang="en-US" sz="2000" baseline="-25000" dirty="0">
                <a:solidFill>
                  <a:srgbClr val="0000FF"/>
                </a:solidFill>
              </a:rPr>
              <a:t>1</a:t>
            </a:r>
            <a:r>
              <a:rPr lang="en-US" sz="2000" dirty="0">
                <a:solidFill>
                  <a:srgbClr val="0000FF"/>
                </a:solidFill>
              </a:rPr>
              <a:t>. The magnitude of acceleration of the system is: (</a:t>
            </a:r>
            <a:r>
              <a:rPr lang="en-US" sz="2000" dirty="0" err="1">
                <a:solidFill>
                  <a:srgbClr val="0000FF"/>
                </a:solidFill>
              </a:rPr>
              <a:t>Ans</a:t>
            </a:r>
            <a:r>
              <a:rPr lang="en-US" sz="2000" dirty="0">
                <a:solidFill>
                  <a:srgbClr val="0000FF"/>
                </a:solidFill>
              </a:rPr>
              <a:t>: 2.43 </a:t>
            </a:r>
            <a:r>
              <a:rPr lang="en-US" sz="2000" i="1" dirty="0">
                <a:solidFill>
                  <a:srgbClr val="0000FF"/>
                </a:solidFill>
              </a:rPr>
              <a:t>m/s</a:t>
            </a:r>
            <a:r>
              <a:rPr lang="en-US" sz="2000" baseline="30000" dirty="0">
                <a:solidFill>
                  <a:srgbClr val="0000FF"/>
                </a:solidFill>
              </a:rPr>
              <a:t>2</a:t>
            </a:r>
            <a:r>
              <a:rPr lang="en-US" sz="20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1461362"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Graph</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a:spLocks noChangeArrowheads="1"/>
          </p:cNvSpPr>
          <p:nvPr/>
        </p:nvSpPr>
        <p:spPr bwMode="auto">
          <a:xfrm>
            <a:off x="0" y="836474"/>
            <a:ext cx="4724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 A constant force in the </a:t>
            </a:r>
            <a:r>
              <a:rPr lang="en-US" i="1" dirty="0" err="1"/>
              <a:t>xy</a:t>
            </a:r>
            <a:r>
              <a:rPr lang="en-US" i="1" dirty="0"/>
              <a:t>-plane pushes a 2.0 kg object across a horizontal frictionless floor on which an x-y coordinate system is drawn. The x and y components of the velocity of the object as a function of time are shown in </a:t>
            </a:r>
            <a:r>
              <a:rPr lang="en-US" b="1" i="1" dirty="0"/>
              <a:t>Figure 4. The magnitude of the force is: </a:t>
            </a:r>
            <a:r>
              <a:rPr lang="en-US" dirty="0"/>
              <a:t>A) 4.5 N</a:t>
            </a:r>
            <a:endParaRPr lang="en-US" b="1" dirty="0"/>
          </a:p>
        </p:txBody>
      </p:sp>
      <p:pic>
        <p:nvPicPr>
          <p:cNvPr id="361475" name="Picture 3"/>
          <p:cNvPicPr>
            <a:picLocks noChangeAspect="1" noChangeArrowheads="1"/>
          </p:cNvPicPr>
          <p:nvPr/>
        </p:nvPicPr>
        <p:blipFill>
          <a:blip r:embed="rId2" cstate="print"/>
          <a:srcRect/>
          <a:stretch>
            <a:fillRect/>
          </a:stretch>
        </p:blipFill>
        <p:spPr bwMode="auto">
          <a:xfrm>
            <a:off x="4876800" y="838199"/>
            <a:ext cx="4191000" cy="2034447"/>
          </a:xfrm>
          <a:prstGeom prst="rect">
            <a:avLst/>
          </a:prstGeom>
          <a:noFill/>
          <a:ln w="9525">
            <a:noFill/>
            <a:miter lim="800000"/>
            <a:headEnd/>
            <a:tailEnd/>
          </a:ln>
          <a:effectLst/>
        </p:spPr>
      </p:pic>
      <p:sp>
        <p:nvSpPr>
          <p:cNvPr id="17" name="Rectangle 16"/>
          <p:cNvSpPr/>
          <p:nvPr/>
        </p:nvSpPr>
        <p:spPr>
          <a:xfrm>
            <a:off x="76200" y="3048000"/>
            <a:ext cx="6019800" cy="1477328"/>
          </a:xfrm>
          <a:prstGeom prst="rect">
            <a:avLst/>
          </a:prstGeom>
        </p:spPr>
        <p:txBody>
          <a:bodyPr wrap="square">
            <a:spAutoFit/>
          </a:bodyPr>
          <a:lstStyle/>
          <a:p>
            <a:r>
              <a:rPr lang="en-US" b="1" dirty="0">
                <a:solidFill>
                  <a:srgbClr val="0000FF"/>
                </a:solidFill>
              </a:rPr>
              <a:t>Q2.:</a:t>
            </a:r>
            <a:r>
              <a:rPr lang="en-US" dirty="0">
                <a:solidFill>
                  <a:srgbClr val="0000FF"/>
                </a:solidFill>
              </a:rPr>
              <a:t> A car of mass 1000 kg is initially at rest.  It moves along a straight road for 20 s and then comes to rest again.  The velocity – time graph for the movement is given in Fig.6.  The magnitude of the net force that acts on the car while it is slowing down to stop from t = 15 s to t = 20 s is: (</a:t>
            </a:r>
            <a:r>
              <a:rPr lang="en-US" dirty="0" err="1">
                <a:solidFill>
                  <a:srgbClr val="0000FF"/>
                </a:solidFill>
              </a:rPr>
              <a:t>Ans</a:t>
            </a:r>
            <a:r>
              <a:rPr lang="en-US" dirty="0">
                <a:solidFill>
                  <a:srgbClr val="0000FF"/>
                </a:solidFill>
              </a:rPr>
              <a:t>: 2000N)</a:t>
            </a:r>
          </a:p>
        </p:txBody>
      </p:sp>
      <p:pic>
        <p:nvPicPr>
          <p:cNvPr id="18" name="Picture 3"/>
          <p:cNvPicPr>
            <a:picLocks noChangeAspect="1" noChangeArrowheads="1"/>
          </p:cNvPicPr>
          <p:nvPr/>
        </p:nvPicPr>
        <p:blipFill>
          <a:blip r:embed="rId3" cstate="print"/>
          <a:srcRect/>
          <a:stretch>
            <a:fillRect/>
          </a:stretch>
        </p:blipFill>
        <p:spPr bwMode="auto">
          <a:xfrm>
            <a:off x="6592111" y="2971800"/>
            <a:ext cx="2247089" cy="1600200"/>
          </a:xfrm>
          <a:prstGeom prst="rect">
            <a:avLst/>
          </a:prstGeom>
          <a:noFill/>
          <a:ln w="9525">
            <a:noFill/>
            <a:miter lim="800000"/>
            <a:headEnd/>
            <a:tailEnd/>
          </a:ln>
        </p:spPr>
      </p:pic>
      <p:sp>
        <p:nvSpPr>
          <p:cNvPr id="19" name="Rectangle 5"/>
          <p:cNvSpPr>
            <a:spLocks noChangeArrowheads="1"/>
          </p:cNvSpPr>
          <p:nvPr/>
        </p:nvSpPr>
        <p:spPr bwMode="auto">
          <a:xfrm>
            <a:off x="76200" y="4800600"/>
            <a:ext cx="5562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solidFill>
                  <a:srgbClr val="0000FF"/>
                </a:solidFill>
              </a:rPr>
              <a:t>Q3. Figure 6 shows the force versus time graph of a force </a:t>
            </a:r>
            <a:r>
              <a:rPr lang="en-US" dirty="0" err="1">
                <a:solidFill>
                  <a:srgbClr val="0000FF"/>
                </a:solidFill>
              </a:rPr>
              <a:t>F</a:t>
            </a:r>
            <a:r>
              <a:rPr lang="en-US" baseline="-25000" dirty="0" err="1">
                <a:solidFill>
                  <a:srgbClr val="0000FF"/>
                </a:solidFill>
              </a:rPr>
              <a:t>x</a:t>
            </a:r>
            <a:r>
              <a:rPr lang="en-US" dirty="0">
                <a:solidFill>
                  <a:srgbClr val="0000FF"/>
                </a:solidFill>
              </a:rPr>
              <a:t> acting on a 5.0 kg object moving in the x-direction along a frictionless one-dimensional track. At t = 0 the object is moving in the negative direction of the x-axis with a speed of 2.0 m/s. What are the speed and direction of the object at t = 7.0 s?</a:t>
            </a:r>
          </a:p>
          <a:p>
            <a:r>
              <a:rPr lang="en-US" dirty="0">
                <a:solidFill>
                  <a:srgbClr val="0000FF"/>
                </a:solidFill>
              </a:rPr>
              <a:t>A) 7.0 m/s in the positive x-direction</a:t>
            </a:r>
          </a:p>
        </p:txBody>
      </p:sp>
      <p:pic>
        <p:nvPicPr>
          <p:cNvPr id="20" name="Picture 2"/>
          <p:cNvPicPr>
            <a:picLocks noChangeAspect="1" noChangeArrowheads="1"/>
          </p:cNvPicPr>
          <p:nvPr/>
        </p:nvPicPr>
        <p:blipFill>
          <a:blip r:embed="rId4" cstate="print"/>
          <a:srcRect/>
          <a:stretch>
            <a:fillRect/>
          </a:stretch>
        </p:blipFill>
        <p:spPr bwMode="auto">
          <a:xfrm>
            <a:off x="5791200" y="4876800"/>
            <a:ext cx="3156857" cy="1905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01469"/>
            <a:ext cx="6781800" cy="369332"/>
          </a:xfrm>
          <a:prstGeom prst="rect">
            <a:avLst/>
          </a:prstGeom>
          <a:noFill/>
        </p:spPr>
        <p:txBody>
          <a:bodyPr wrap="square" rtlCol="0">
            <a:spAutoFit/>
          </a:bodyPr>
          <a:lstStyle/>
          <a:p>
            <a:r>
              <a:rPr lang="en-US" b="1" dirty="0">
                <a:solidFill>
                  <a:srgbClr val="0000FF"/>
                </a:solidFill>
              </a:rPr>
              <a:t>Force is required to change the magnitude or direction of motion</a:t>
            </a:r>
          </a:p>
        </p:txBody>
      </p:sp>
      <p:sp>
        <p:nvSpPr>
          <p:cNvPr id="4" name="Oval 3"/>
          <p:cNvSpPr/>
          <p:nvPr/>
        </p:nvSpPr>
        <p:spPr>
          <a:xfrm>
            <a:off x="1143000" y="44196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6" name="Right Arrow 5"/>
          <p:cNvSpPr/>
          <p:nvPr/>
        </p:nvSpPr>
        <p:spPr>
          <a:xfrm>
            <a:off x="-1066800" y="4267200"/>
            <a:ext cx="990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Down Arrow 8"/>
          <p:cNvSpPr/>
          <p:nvPr/>
        </p:nvSpPr>
        <p:spPr>
          <a:xfrm rot="13421093">
            <a:off x="2601293" y="7420243"/>
            <a:ext cx="914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0" name="Oval 9"/>
          <p:cNvSpPr/>
          <p:nvPr/>
        </p:nvSpPr>
        <p:spPr>
          <a:xfrm>
            <a:off x="4876800" y="44958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11" name="Right Arrow 10"/>
          <p:cNvSpPr/>
          <p:nvPr/>
        </p:nvSpPr>
        <p:spPr>
          <a:xfrm rot="10966542">
            <a:off x="9276685" y="2650467"/>
            <a:ext cx="990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2" name="Oval 11"/>
          <p:cNvSpPr/>
          <p:nvPr/>
        </p:nvSpPr>
        <p:spPr>
          <a:xfrm>
            <a:off x="6248400" y="27432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13" name="TextBox 12"/>
          <p:cNvSpPr txBox="1"/>
          <p:nvPr/>
        </p:nvSpPr>
        <p:spPr>
          <a:xfrm>
            <a:off x="1562634" y="0"/>
            <a:ext cx="6438366" cy="707886"/>
          </a:xfrm>
          <a:prstGeom prst="rect">
            <a:avLst/>
          </a:prstGeom>
          <a:noFill/>
        </p:spPr>
        <p:txBody>
          <a:bodyPr wrap="none" rtlCol="0">
            <a:spAutoFit/>
          </a:bodyPr>
          <a:lstStyle/>
          <a:p>
            <a:r>
              <a:rPr lang="en-US" sz="4000" b="1" dirty="0"/>
              <a:t>Newton’s First Law of 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5417 0.00694 L 0.12917 0.00555 " pathEditMode="relative" rAng="0" ptsTypes="AA">
                                      <p:cBhvr>
                                        <p:cTn id="6" dur="1000" fill="hold"/>
                                        <p:tgtEl>
                                          <p:spTgt spid="6"/>
                                        </p:tgtEl>
                                        <p:attrNameLst>
                                          <p:attrName>ppt_x</p:attrName>
                                          <p:attrName>ppt_y</p:attrName>
                                        </p:attrNameLst>
                                      </p:cBhvr>
                                      <p:rCtr x="38" y="-1"/>
                                    </p:animMotion>
                                  </p:childTnLst>
                                </p:cTn>
                              </p:par>
                            </p:childTnLst>
                          </p:cTn>
                        </p:par>
                        <p:par>
                          <p:cTn id="7" fill="hold">
                            <p:stCondLst>
                              <p:cond delay="1000"/>
                            </p:stCondLst>
                            <p:childTnLst>
                              <p:par>
                                <p:cTn id="8" presetID="63" presetClass="path" presetSubtype="0" fill="hold" grpId="0" nodeType="afterEffect">
                                  <p:stCondLst>
                                    <p:cond delay="0"/>
                                  </p:stCondLst>
                                  <p:childTnLst>
                                    <p:animMotion origin="layout" path="M 3.33333E-6 -4.95837E-6 L 0.42083 -4.95837E-6 " pathEditMode="relative" rAng="0" ptsTypes="AA">
                                      <p:cBhvr>
                                        <p:cTn id="9" dur="2000" fill="hold"/>
                                        <p:tgtEl>
                                          <p:spTgt spid="4"/>
                                        </p:tgtEl>
                                        <p:attrNameLst>
                                          <p:attrName>ppt_x</p:attrName>
                                          <p:attrName>ppt_y</p:attrName>
                                        </p:attrNameLst>
                                      </p:cBhvr>
                                      <p:rCtr x="210" y="0"/>
                                    </p:animMotion>
                                  </p:childTnLst>
                                </p:cTn>
                              </p:par>
                              <p:par>
                                <p:cTn id="10" presetID="64" presetClass="path" presetSubtype="0" fill="hold" grpId="0" nodeType="withEffect">
                                  <p:stCondLst>
                                    <p:cond delay="1000"/>
                                  </p:stCondLst>
                                  <p:childTnLst>
                                    <p:animMotion origin="layout" path="M -0.00955 -1.48936E-6 L 0.18507 -0.37604 " pathEditMode="relative" rAng="0" ptsTypes="AA">
                                      <p:cBhvr>
                                        <p:cTn id="11" dur="1000" fill="hold"/>
                                        <p:tgtEl>
                                          <p:spTgt spid="9"/>
                                        </p:tgtEl>
                                        <p:attrNameLst>
                                          <p:attrName>ppt_x</p:attrName>
                                          <p:attrName>ppt_y</p:attrName>
                                        </p:attrNameLst>
                                      </p:cBhvr>
                                      <p:rCtr x="97" y="-188"/>
                                    </p:animMotion>
                                  </p:childTnLst>
                                </p:cTn>
                              </p:par>
                            </p:childTnLst>
                          </p:cTn>
                        </p:par>
                        <p:par>
                          <p:cTn id="12" fill="hold">
                            <p:stCondLst>
                              <p:cond delay="3000"/>
                            </p:stCondLst>
                            <p:childTnLst>
                              <p:par>
                                <p:cTn id="13" presetID="1" presetClass="exit" presetSubtype="0" fill="hold" grpId="1" nodeType="after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3000"/>
                            </p:stCondLst>
                            <p:childTnLst>
                              <p:par>
                                <p:cTn id="19" presetID="64" presetClass="path" presetSubtype="0" fill="hold" grpId="1" nodeType="afterEffect">
                                  <p:stCondLst>
                                    <p:cond delay="0"/>
                                  </p:stCondLst>
                                  <p:childTnLst>
                                    <p:animMotion origin="layout" path="M 0 -4.95837E-6 L 0.13333 -0.23311 " pathEditMode="relative" rAng="0" ptsTypes="AA">
                                      <p:cBhvr>
                                        <p:cTn id="20" dur="500" fill="hold"/>
                                        <p:tgtEl>
                                          <p:spTgt spid="10"/>
                                        </p:tgtEl>
                                        <p:attrNameLst>
                                          <p:attrName>ppt_x</p:attrName>
                                          <p:attrName>ppt_y</p:attrName>
                                        </p:attrNameLst>
                                      </p:cBhvr>
                                      <p:rCtr x="67" y="-117"/>
                                    </p:animMotion>
                                  </p:childTnLst>
                                </p:cTn>
                              </p:par>
                              <p:par>
                                <p:cTn id="21" presetID="63" presetClass="path" presetSubtype="0" fill="hold" grpId="0" nodeType="withEffect">
                                  <p:stCondLst>
                                    <p:cond delay="0"/>
                                  </p:stCondLst>
                                  <p:childTnLst>
                                    <p:animMotion origin="layout" path="M 0 -4.38483E-6 L -0.28542 -0.01433 " pathEditMode="relative" rAng="0" ptsTypes="AA">
                                      <p:cBhvr>
                                        <p:cTn id="22" dur="500" fill="hold"/>
                                        <p:tgtEl>
                                          <p:spTgt spid="11"/>
                                        </p:tgtEl>
                                        <p:attrNameLst>
                                          <p:attrName>ppt_x</p:attrName>
                                          <p:attrName>ppt_y</p:attrName>
                                        </p:attrNameLst>
                                      </p:cBhvr>
                                      <p:rCtr x="-143" y="-7"/>
                                    </p:animMotion>
                                  </p:childTnLst>
                                </p:cTn>
                              </p:par>
                            </p:childTnLst>
                          </p:cTn>
                        </p:par>
                        <p:par>
                          <p:cTn id="23" fill="hold">
                            <p:stCondLst>
                              <p:cond delay="3500"/>
                            </p:stCondLst>
                            <p:childTnLst>
                              <p:par>
                                <p:cTn id="24" presetID="1" presetClass="exit" presetSubtype="0" fill="hold" grpId="2" nodeType="after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3500"/>
                            </p:stCondLst>
                            <p:childTnLst>
                              <p:par>
                                <p:cTn id="29" presetID="64" presetClass="path" presetSubtype="0" fill="hold" grpId="1" nodeType="afterEffect">
                                  <p:stCondLst>
                                    <p:cond delay="0"/>
                                  </p:stCondLst>
                                  <p:childTnLst>
                                    <p:animMotion origin="layout" path="M 1.11022E-16 4.19056E-6 L -0.81667 -0.03331 " pathEditMode="relative" rAng="0" ptsTypes="AA">
                                      <p:cBhvr>
                                        <p:cTn id="30" dur="100" fill="hold"/>
                                        <p:tgtEl>
                                          <p:spTgt spid="12"/>
                                        </p:tgtEl>
                                        <p:attrNameLst>
                                          <p:attrName>ppt_x</p:attrName>
                                          <p:attrName>ppt_y</p:attrName>
                                        </p:attrNameLst>
                                      </p:cBhvr>
                                      <p:rCtr x="-408"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9" grpId="0" animBg="1"/>
      <p:bldP spid="10" grpId="0" animBg="1"/>
      <p:bldP spid="10" grpId="1" animBg="1"/>
      <p:bldP spid="10" grpId="2" animBg="1"/>
      <p:bldP spid="11" grpId="0" animBg="1"/>
      <p:bldP spid="12" grpId="0" animBg="1"/>
      <p:bldP spid="1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9144000" cy="1524000"/>
          </a:xfrm>
        </p:spPr>
        <p:txBody>
          <a:bodyPr rtlCol="0">
            <a:normAutofit/>
          </a:bodyPr>
          <a:lstStyle/>
          <a:p>
            <a:pPr algn="l" fontAlgn="auto">
              <a:spcAft>
                <a:spcPts val="0"/>
              </a:spcAft>
              <a:defRPr/>
            </a:pPr>
            <a:r>
              <a:rPr lang="en-US" sz="2000" dirty="0">
                <a:solidFill>
                  <a:srgbClr val="0000FF"/>
                </a:solidFill>
              </a:rPr>
              <a:t>Books problem: Figure 5-5.59 gives a function of time t, the force component </a:t>
            </a:r>
            <a:r>
              <a:rPr lang="en-US" sz="2000" dirty="0" err="1">
                <a:solidFill>
                  <a:srgbClr val="0000FF"/>
                </a:solidFill>
              </a:rPr>
              <a:t>Fx</a:t>
            </a:r>
            <a:r>
              <a:rPr lang="en-US" sz="2000" dirty="0">
                <a:solidFill>
                  <a:srgbClr val="0000FF"/>
                </a:solidFill>
              </a:rPr>
              <a:t> that acts on a 3 Kg ice block that can move only along the x axis. At t = 0, the block is moving in the positive direction of the axis, with a speed of 3 m/s. </a:t>
            </a:r>
          </a:p>
          <a:p>
            <a:pPr algn="l" fontAlgn="auto">
              <a:spcAft>
                <a:spcPts val="0"/>
              </a:spcAft>
              <a:defRPr/>
            </a:pPr>
            <a:r>
              <a:rPr lang="en-US" sz="2000" dirty="0">
                <a:solidFill>
                  <a:srgbClr val="0000FF"/>
                </a:solidFill>
              </a:rPr>
              <a:t>What are its (a) speed (b) direction of the travel at t = 11s </a:t>
            </a:r>
          </a:p>
        </p:txBody>
      </p:sp>
      <p:sp>
        <p:nvSpPr>
          <p:cNvPr id="51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512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512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9" name="Table 8"/>
          <p:cNvGraphicFramePr>
            <a:graphicFrameLocks noGrp="1"/>
          </p:cNvGraphicFramePr>
          <p:nvPr/>
        </p:nvGraphicFramePr>
        <p:xfrm>
          <a:off x="1524000" y="2027238"/>
          <a:ext cx="6096000" cy="445008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1" name="Freeform 10"/>
          <p:cNvSpPr/>
          <p:nvPr/>
        </p:nvSpPr>
        <p:spPr>
          <a:xfrm>
            <a:off x="1541463" y="4613275"/>
            <a:ext cx="6073775" cy="12700"/>
          </a:xfrm>
          <a:custGeom>
            <a:avLst/>
            <a:gdLst>
              <a:gd name="connsiteX0" fmla="*/ 0 w 6073254"/>
              <a:gd name="connsiteY0" fmla="*/ 0 h 13648"/>
              <a:gd name="connsiteX1" fmla="*/ 6073254 w 6073254"/>
              <a:gd name="connsiteY1" fmla="*/ 13648 h 13648"/>
              <a:gd name="connsiteX2" fmla="*/ 6073254 w 6073254"/>
              <a:gd name="connsiteY2" fmla="*/ 13648 h 13648"/>
            </a:gdLst>
            <a:ahLst/>
            <a:cxnLst>
              <a:cxn ang="0">
                <a:pos x="connsiteX0" y="connsiteY0"/>
              </a:cxn>
              <a:cxn ang="0">
                <a:pos x="connsiteX1" y="connsiteY1"/>
              </a:cxn>
              <a:cxn ang="0">
                <a:pos x="connsiteX2" y="connsiteY2"/>
              </a:cxn>
            </a:cxnLst>
            <a:rect l="l" t="t" r="r" b="b"/>
            <a:pathLst>
              <a:path w="6073254" h="13648">
                <a:moveTo>
                  <a:pt x="0" y="0"/>
                </a:moveTo>
                <a:lnTo>
                  <a:pt x="6073254" y="13648"/>
                </a:lnTo>
                <a:lnTo>
                  <a:pt x="6073254" y="1364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299" name="TextBox 11"/>
          <p:cNvSpPr txBox="1">
            <a:spLocks noChangeArrowheads="1"/>
          </p:cNvSpPr>
          <p:nvPr/>
        </p:nvSpPr>
        <p:spPr bwMode="auto">
          <a:xfrm>
            <a:off x="1219200" y="5943600"/>
            <a:ext cx="371475" cy="369888"/>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5300" name="TextBox 12"/>
          <p:cNvSpPr txBox="1">
            <a:spLocks noChangeArrowheads="1"/>
          </p:cNvSpPr>
          <p:nvPr/>
        </p:nvSpPr>
        <p:spPr bwMode="auto">
          <a:xfrm>
            <a:off x="1143000" y="2209800"/>
            <a:ext cx="301625" cy="369888"/>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5301" name="TextBox 14"/>
          <p:cNvSpPr txBox="1">
            <a:spLocks noChangeArrowheads="1"/>
          </p:cNvSpPr>
          <p:nvPr/>
        </p:nvSpPr>
        <p:spPr bwMode="auto">
          <a:xfrm>
            <a:off x="2365375" y="4572000"/>
            <a:ext cx="301625" cy="369888"/>
          </a:xfrm>
          <a:prstGeom prst="rect">
            <a:avLst/>
          </a:prstGeom>
          <a:noFill/>
          <a:ln w="9525">
            <a:noFill/>
            <a:miter lim="800000"/>
            <a:headEnd/>
            <a:tailEnd/>
          </a:ln>
        </p:spPr>
        <p:txBody>
          <a:bodyPr wrap="none">
            <a:spAutoFit/>
          </a:bodyPr>
          <a:lstStyle/>
          <a:p>
            <a:r>
              <a:rPr lang="en-US">
                <a:latin typeface="Calibri" pitchFamily="34" charset="0"/>
              </a:rPr>
              <a:t>2</a:t>
            </a:r>
          </a:p>
        </p:txBody>
      </p:sp>
      <p:sp>
        <p:nvSpPr>
          <p:cNvPr id="5302" name="TextBox 15"/>
          <p:cNvSpPr txBox="1">
            <a:spLocks noChangeArrowheads="1"/>
          </p:cNvSpPr>
          <p:nvPr/>
        </p:nvSpPr>
        <p:spPr bwMode="auto">
          <a:xfrm>
            <a:off x="3432175" y="4572000"/>
            <a:ext cx="301625" cy="369888"/>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5303" name="TextBox 16"/>
          <p:cNvSpPr txBox="1">
            <a:spLocks noChangeArrowheads="1"/>
          </p:cNvSpPr>
          <p:nvPr/>
        </p:nvSpPr>
        <p:spPr bwMode="auto">
          <a:xfrm>
            <a:off x="4346575" y="4572000"/>
            <a:ext cx="301625" cy="369888"/>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5304" name="TextBox 17"/>
          <p:cNvSpPr txBox="1">
            <a:spLocks noChangeArrowheads="1"/>
          </p:cNvSpPr>
          <p:nvPr/>
        </p:nvSpPr>
        <p:spPr bwMode="auto">
          <a:xfrm>
            <a:off x="5489575" y="4572000"/>
            <a:ext cx="301625" cy="369888"/>
          </a:xfrm>
          <a:prstGeom prst="rect">
            <a:avLst/>
          </a:prstGeom>
          <a:noFill/>
          <a:ln w="9525">
            <a:noFill/>
            <a:miter lim="800000"/>
            <a:headEnd/>
            <a:tailEnd/>
          </a:ln>
        </p:spPr>
        <p:txBody>
          <a:bodyPr wrap="none">
            <a:spAutoFit/>
          </a:bodyPr>
          <a:lstStyle/>
          <a:p>
            <a:r>
              <a:rPr lang="en-US">
                <a:latin typeface="Calibri" pitchFamily="34" charset="0"/>
              </a:rPr>
              <a:t>8</a:t>
            </a:r>
          </a:p>
        </p:txBody>
      </p:sp>
      <p:sp>
        <p:nvSpPr>
          <p:cNvPr id="5305" name="TextBox 18"/>
          <p:cNvSpPr txBox="1">
            <a:spLocks noChangeArrowheads="1"/>
          </p:cNvSpPr>
          <p:nvPr/>
        </p:nvSpPr>
        <p:spPr bwMode="auto">
          <a:xfrm>
            <a:off x="6480175" y="4572000"/>
            <a:ext cx="419100" cy="369888"/>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20" name="Freeform 19"/>
          <p:cNvSpPr/>
          <p:nvPr/>
        </p:nvSpPr>
        <p:spPr>
          <a:xfrm>
            <a:off x="1514475" y="2387600"/>
            <a:ext cx="5595938" cy="3725863"/>
          </a:xfrm>
          <a:custGeom>
            <a:avLst/>
            <a:gdLst>
              <a:gd name="connsiteX0" fmla="*/ 0 w 5595583"/>
              <a:gd name="connsiteY0" fmla="*/ 1473958 h 3725839"/>
              <a:gd name="connsiteX1" fmla="*/ 1023583 w 5595583"/>
              <a:gd name="connsiteY1" fmla="*/ 0 h 3725839"/>
              <a:gd name="connsiteX2" fmla="*/ 2552132 w 5595583"/>
              <a:gd name="connsiteY2" fmla="*/ 27296 h 3725839"/>
              <a:gd name="connsiteX3" fmla="*/ 3057099 w 5595583"/>
              <a:gd name="connsiteY3" fmla="*/ 2251881 h 3725839"/>
              <a:gd name="connsiteX4" fmla="*/ 3575714 w 5595583"/>
              <a:gd name="connsiteY4" fmla="*/ 3725839 h 3725839"/>
              <a:gd name="connsiteX5" fmla="*/ 4585648 w 5595583"/>
              <a:gd name="connsiteY5" fmla="*/ 3725839 h 3725839"/>
              <a:gd name="connsiteX6" fmla="*/ 5595583 w 5595583"/>
              <a:gd name="connsiteY6" fmla="*/ 2251881 h 372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83" h="3725839">
                <a:moveTo>
                  <a:pt x="0" y="1473958"/>
                </a:moveTo>
                <a:lnTo>
                  <a:pt x="1023583" y="0"/>
                </a:lnTo>
                <a:lnTo>
                  <a:pt x="2552132" y="27296"/>
                </a:lnTo>
                <a:lnTo>
                  <a:pt x="3057099" y="2251881"/>
                </a:lnTo>
                <a:lnTo>
                  <a:pt x="3575714" y="3725839"/>
                </a:lnTo>
                <a:lnTo>
                  <a:pt x="4585648" y="3725839"/>
                </a:lnTo>
                <a:lnTo>
                  <a:pt x="5595583" y="2251881"/>
                </a:ln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7848600" y="3429000"/>
            <a:ext cx="1076325" cy="369888"/>
          </a:xfrm>
          <a:prstGeom prst="rect">
            <a:avLst/>
          </a:prstGeom>
          <a:noFill/>
          <a:ln w="9525">
            <a:noFill/>
            <a:miter lim="800000"/>
            <a:headEnd/>
            <a:tailEnd/>
          </a:ln>
        </p:spPr>
        <p:txBody>
          <a:bodyPr wrap="none">
            <a:spAutoFit/>
          </a:bodyPr>
          <a:lstStyle/>
          <a:p>
            <a:r>
              <a:rPr lang="en-US">
                <a:latin typeface="Calibri" pitchFamily="34" charset="0"/>
              </a:rPr>
              <a:t>Area = 15</a:t>
            </a:r>
          </a:p>
        </p:txBody>
      </p:sp>
      <p:sp>
        <p:nvSpPr>
          <p:cNvPr id="5308" name="TextBox 22"/>
          <p:cNvSpPr txBox="1">
            <a:spLocks noChangeArrowheads="1"/>
          </p:cNvSpPr>
          <p:nvPr/>
        </p:nvSpPr>
        <p:spPr bwMode="auto">
          <a:xfrm rot="-5400000">
            <a:off x="901700" y="3275013"/>
            <a:ext cx="700087" cy="369888"/>
          </a:xfrm>
          <a:prstGeom prst="rect">
            <a:avLst/>
          </a:prstGeom>
          <a:noFill/>
          <a:ln w="9525">
            <a:noFill/>
            <a:miter lim="800000"/>
            <a:headEnd/>
            <a:tailEnd/>
          </a:ln>
        </p:spPr>
        <p:txBody>
          <a:bodyPr wrap="none">
            <a:spAutoFit/>
          </a:bodyPr>
          <a:lstStyle/>
          <a:p>
            <a:r>
              <a:rPr lang="en-US">
                <a:latin typeface="Calibri" pitchFamily="34" charset="0"/>
              </a:rPr>
              <a:t>F</a:t>
            </a:r>
            <a:r>
              <a:rPr lang="en-US" baseline="-25000">
                <a:latin typeface="Calibri" pitchFamily="34" charset="0"/>
              </a:rPr>
              <a:t>x</a:t>
            </a:r>
            <a:r>
              <a:rPr lang="en-US">
                <a:latin typeface="Calibri" pitchFamily="34" charset="0"/>
              </a:rPr>
              <a:t> (N)</a:t>
            </a:r>
          </a:p>
        </p:txBody>
      </p:sp>
      <p:sp>
        <p:nvSpPr>
          <p:cNvPr id="5309" name="TextBox 23"/>
          <p:cNvSpPr txBox="1">
            <a:spLocks noChangeArrowheads="1"/>
          </p:cNvSpPr>
          <p:nvPr/>
        </p:nvSpPr>
        <p:spPr bwMode="auto">
          <a:xfrm>
            <a:off x="4114800" y="6488113"/>
            <a:ext cx="546100" cy="369887"/>
          </a:xfrm>
          <a:prstGeom prst="rect">
            <a:avLst/>
          </a:prstGeom>
          <a:noFill/>
          <a:ln w="9525">
            <a:noFill/>
            <a:miter lim="800000"/>
            <a:headEnd/>
            <a:tailEnd/>
          </a:ln>
        </p:spPr>
        <p:txBody>
          <a:bodyPr wrap="none">
            <a:spAutoFit/>
          </a:bodyPr>
          <a:lstStyle/>
          <a:p>
            <a:r>
              <a:rPr lang="en-US">
                <a:latin typeface="Calibri" pitchFamily="34" charset="0"/>
              </a:rPr>
              <a:t>t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824812"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Incline Plane</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228600" y="4674275"/>
            <a:ext cx="6324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Q3. Figure 7 shows four possible choices for the direction of ONE force of magnitude F to be applied to a block on an inclined plane of angle 30◦. The directions are either horizontal or vertical. (for all choices, we assume that the block remains on the inclined plane). Rank the choices according to the magnitude of the normal force on the block from the plane, greatest first. </a:t>
            </a:r>
          </a:p>
          <a:p>
            <a:r>
              <a:rPr lang="en-US" dirty="0"/>
              <a:t>A) choice 4, choice 3, choice 1, choice 2 </a:t>
            </a:r>
          </a:p>
        </p:txBody>
      </p:sp>
      <p:sp>
        <p:nvSpPr>
          <p:cNvPr id="16" name="Rectangle 15"/>
          <p:cNvSpPr/>
          <p:nvPr/>
        </p:nvSpPr>
        <p:spPr>
          <a:xfrm>
            <a:off x="0" y="762000"/>
            <a:ext cx="6400800" cy="1477328"/>
          </a:xfrm>
          <a:prstGeom prst="rect">
            <a:avLst/>
          </a:prstGeom>
        </p:spPr>
        <p:txBody>
          <a:bodyPr wrap="square">
            <a:spAutoFit/>
          </a:bodyPr>
          <a:lstStyle/>
          <a:p>
            <a:r>
              <a:rPr lang="en-US" dirty="0"/>
              <a:t>Q1. A block of mass 2.0 kg is being pushed by a force </a:t>
            </a:r>
            <a:r>
              <a:rPr lang="en-US" b="1" dirty="0"/>
              <a:t>F</a:t>
            </a:r>
            <a:r>
              <a:rPr lang="en-US" dirty="0"/>
              <a:t> parallel to the ground as shown in Figure 8. The block is observed to have an acceleration of 1.0 m/s</a:t>
            </a:r>
            <a:r>
              <a:rPr lang="en-US" baseline="30000" dirty="0"/>
              <a:t>2</a:t>
            </a:r>
            <a:r>
              <a:rPr lang="en-US" dirty="0"/>
              <a:t> down the incline. Assume the incline is frictionless. Calculate the magnitude of the force </a:t>
            </a:r>
            <a:r>
              <a:rPr lang="en-US" b="1" dirty="0"/>
              <a:t>F</a:t>
            </a:r>
            <a:r>
              <a:rPr lang="en-US" dirty="0"/>
              <a:t>. </a:t>
            </a:r>
          </a:p>
          <a:p>
            <a:r>
              <a:rPr lang="en-US" dirty="0"/>
              <a:t>A) 9.0 N </a:t>
            </a:r>
          </a:p>
        </p:txBody>
      </p:sp>
      <p:pic>
        <p:nvPicPr>
          <p:cNvPr id="360452" name="Picture 4"/>
          <p:cNvPicPr>
            <a:picLocks noChangeAspect="1" noChangeArrowheads="1"/>
          </p:cNvPicPr>
          <p:nvPr/>
        </p:nvPicPr>
        <p:blipFill>
          <a:blip r:embed="rId2" cstate="print"/>
          <a:srcRect/>
          <a:stretch>
            <a:fillRect/>
          </a:stretch>
        </p:blipFill>
        <p:spPr bwMode="auto">
          <a:xfrm>
            <a:off x="6229350" y="4748533"/>
            <a:ext cx="2914650" cy="1804667"/>
          </a:xfrm>
          <a:prstGeom prst="rect">
            <a:avLst/>
          </a:prstGeom>
          <a:noFill/>
          <a:ln w="9525">
            <a:noFill/>
            <a:miter lim="800000"/>
            <a:headEnd/>
            <a:tailEnd/>
          </a:ln>
          <a:effectLst/>
        </p:spPr>
      </p:pic>
      <p:pic>
        <p:nvPicPr>
          <p:cNvPr id="360453" name="Picture 5"/>
          <p:cNvPicPr>
            <a:picLocks noChangeAspect="1" noChangeArrowheads="1"/>
          </p:cNvPicPr>
          <p:nvPr/>
        </p:nvPicPr>
        <p:blipFill>
          <a:blip r:embed="rId3" cstate="print"/>
          <a:srcRect/>
          <a:stretch>
            <a:fillRect/>
          </a:stretch>
        </p:blipFill>
        <p:spPr bwMode="auto">
          <a:xfrm>
            <a:off x="6248400" y="914400"/>
            <a:ext cx="2718130" cy="1524000"/>
          </a:xfrm>
          <a:prstGeom prst="rect">
            <a:avLst/>
          </a:prstGeom>
          <a:noFill/>
          <a:ln w="9525">
            <a:noFill/>
            <a:miter lim="800000"/>
            <a:headEnd/>
            <a:tailEnd/>
          </a:ln>
          <a:effectLst/>
        </p:spPr>
      </p:pic>
      <p:sp>
        <p:nvSpPr>
          <p:cNvPr id="17" name="Rectangle 5"/>
          <p:cNvSpPr>
            <a:spLocks noChangeArrowheads="1"/>
          </p:cNvSpPr>
          <p:nvPr/>
        </p:nvSpPr>
        <p:spPr bwMode="auto">
          <a:xfrm>
            <a:off x="304800" y="2768600"/>
            <a:ext cx="6248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Q2.</a:t>
            </a:r>
            <a:r>
              <a:rPr lang="en-US" dirty="0"/>
              <a:t> A 4.0 kg block is pushed upward a 30° inclined frictionless plane with a constant horizontal force </a:t>
            </a:r>
            <a:r>
              <a:rPr lang="en-US" i="1" dirty="0"/>
              <a:t>F </a:t>
            </a:r>
            <a:r>
              <a:rPr lang="en-US" dirty="0"/>
              <a:t>(Fig 4). If the block moves with a constant speed find the magnitude of the force </a:t>
            </a:r>
            <a:r>
              <a:rPr lang="en-US" i="1" dirty="0"/>
              <a:t>F.  </a:t>
            </a:r>
            <a:r>
              <a:rPr lang="en-US" dirty="0"/>
              <a:t>A: 23 N )</a:t>
            </a:r>
          </a:p>
        </p:txBody>
      </p:sp>
      <p:pic>
        <p:nvPicPr>
          <p:cNvPr id="18" name="Picture 5"/>
          <p:cNvPicPr>
            <a:picLocks noChangeAspect="1" noChangeArrowheads="1"/>
          </p:cNvPicPr>
          <p:nvPr/>
        </p:nvPicPr>
        <p:blipFill>
          <a:blip r:embed="rId4" cstate="print"/>
          <a:srcRect/>
          <a:stretch>
            <a:fillRect/>
          </a:stretch>
        </p:blipFill>
        <p:spPr bwMode="auto">
          <a:xfrm>
            <a:off x="7315200" y="2692400"/>
            <a:ext cx="1371600" cy="1651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839200" cy="646331"/>
          </a:xfrm>
          <a:prstGeom prst="rect">
            <a:avLst/>
          </a:prstGeom>
        </p:spPr>
        <p:txBody>
          <a:bodyPr wrap="square">
            <a:spAutoFit/>
          </a:bodyPr>
          <a:lstStyle/>
          <a:p>
            <a:r>
              <a:rPr lang="en-US" dirty="0"/>
              <a:t>Q1. A block of mass 2.0 Kg attains acceleration, a =3.0i +2.5j + 1.5k as  a result of two forces F1 and F2. If F1 = 2.0 </a:t>
            </a:r>
            <a:r>
              <a:rPr lang="en-US" dirty="0" err="1"/>
              <a:t>i</a:t>
            </a:r>
            <a:r>
              <a:rPr lang="en-US" dirty="0"/>
              <a:t> + 3.0 k, the magnitude and direction of F2 is:</a:t>
            </a:r>
          </a:p>
        </p:txBody>
      </p:sp>
      <p:sp>
        <p:nvSpPr>
          <p:cNvPr id="3" name="Rectangle 2"/>
          <p:cNvSpPr/>
          <p:nvPr/>
        </p:nvSpPr>
        <p:spPr>
          <a:xfrm>
            <a:off x="76200" y="1981200"/>
            <a:ext cx="8839200" cy="646331"/>
          </a:xfrm>
          <a:prstGeom prst="rect">
            <a:avLst/>
          </a:prstGeom>
        </p:spPr>
        <p:txBody>
          <a:bodyPr wrap="square">
            <a:spAutoFit/>
          </a:bodyPr>
          <a:lstStyle/>
          <a:p>
            <a:r>
              <a:rPr lang="en-US" dirty="0"/>
              <a:t>Q2. What weight a 55 Kg person will feel while going down in an elevator with acceleration 2.4 m/s</a:t>
            </a:r>
            <a:r>
              <a:rPr lang="en-US" baseline="30000" dirty="0"/>
              <a:t>2</a:t>
            </a:r>
            <a:r>
              <a:rPr lang="en-US" dirty="0"/>
              <a:t> </a:t>
            </a:r>
          </a:p>
        </p:txBody>
      </p:sp>
      <p:sp>
        <p:nvSpPr>
          <p:cNvPr id="5" name="TextBox 4"/>
          <p:cNvSpPr txBox="1"/>
          <p:nvPr/>
        </p:nvSpPr>
        <p:spPr>
          <a:xfrm>
            <a:off x="228600" y="2971800"/>
            <a:ext cx="5867400" cy="1200329"/>
          </a:xfrm>
          <a:prstGeom prst="rect">
            <a:avLst/>
          </a:prstGeom>
          <a:noFill/>
        </p:spPr>
        <p:txBody>
          <a:bodyPr wrap="square" rtlCol="0">
            <a:spAutoFit/>
          </a:bodyPr>
          <a:lstStyle/>
          <a:p>
            <a:r>
              <a:rPr lang="en-US" dirty="0"/>
              <a:t>Q3.  A 20 kg ball is travelling in a frictionless track along positive x-direction and its v-t graph is shown in figure. The force experienced by the ball at 17</a:t>
            </a:r>
            <a:r>
              <a:rPr lang="en-US" baseline="30000" dirty="0"/>
              <a:t>th</a:t>
            </a:r>
            <a:r>
              <a:rPr lang="en-US" dirty="0"/>
              <a:t> second is:</a:t>
            </a:r>
          </a:p>
          <a:p>
            <a:r>
              <a:rPr lang="en-US" dirty="0"/>
              <a:t>-40 N </a:t>
            </a:r>
          </a:p>
        </p:txBody>
      </p:sp>
      <p:sp>
        <p:nvSpPr>
          <p:cNvPr id="7" name="TextBox 6"/>
          <p:cNvSpPr txBox="1"/>
          <p:nvPr/>
        </p:nvSpPr>
        <p:spPr>
          <a:xfrm>
            <a:off x="304801" y="4953000"/>
            <a:ext cx="5410200" cy="1200329"/>
          </a:xfrm>
          <a:prstGeom prst="rect">
            <a:avLst/>
          </a:prstGeom>
          <a:noFill/>
        </p:spPr>
        <p:txBody>
          <a:bodyPr wrap="square" rtlCol="0">
            <a:spAutoFit/>
          </a:bodyPr>
          <a:lstStyle/>
          <a:p>
            <a:r>
              <a:rPr lang="en-US" dirty="0"/>
              <a:t>Q4: Two masses rest on opposite sides of a frictionless inclined plane as shown in figure. If m1 moves down with a constant velocity 4.5 m/s what will be the angle </a:t>
            </a:r>
            <a:r>
              <a:rPr lang="el-GR" dirty="0">
                <a:latin typeface="Comic Sans MS"/>
              </a:rPr>
              <a:t>θ</a:t>
            </a:r>
            <a:r>
              <a:rPr lang="en-US" baseline="-25000" dirty="0">
                <a:latin typeface="Comic Sans MS"/>
              </a:rPr>
              <a:t>2</a:t>
            </a:r>
            <a:r>
              <a:rPr lang="en-US" dirty="0">
                <a:latin typeface="Comic Sans MS"/>
              </a:rPr>
              <a:t>?</a:t>
            </a:r>
            <a:endParaRPr lang="en-US" dirty="0"/>
          </a:p>
        </p:txBody>
      </p:sp>
      <p:grpSp>
        <p:nvGrpSpPr>
          <p:cNvPr id="9" name="Group 8"/>
          <p:cNvGrpSpPr/>
          <p:nvPr/>
        </p:nvGrpSpPr>
        <p:grpSpPr>
          <a:xfrm>
            <a:off x="6324599" y="2667000"/>
            <a:ext cx="2104417" cy="1574800"/>
            <a:chOff x="6324599" y="2667000"/>
            <a:chExt cx="2104417" cy="1574800"/>
          </a:xfrm>
        </p:grpSpPr>
        <p:pic>
          <p:nvPicPr>
            <p:cNvPr id="4" name="Picture 3"/>
            <p:cNvPicPr>
              <a:picLocks noChangeAspect="1" noChangeArrowheads="1"/>
            </p:cNvPicPr>
            <p:nvPr/>
          </p:nvPicPr>
          <p:blipFill>
            <a:blip r:embed="rId2" cstate="print"/>
            <a:srcRect/>
            <a:stretch>
              <a:fillRect/>
            </a:stretch>
          </p:blipFill>
          <p:spPr bwMode="auto">
            <a:xfrm>
              <a:off x="6324599" y="2743200"/>
              <a:ext cx="2104417" cy="1498600"/>
            </a:xfrm>
            <a:prstGeom prst="rect">
              <a:avLst/>
            </a:prstGeom>
            <a:noFill/>
            <a:ln w="9525">
              <a:noFill/>
              <a:miter lim="800000"/>
              <a:headEnd/>
              <a:tailEnd/>
            </a:ln>
          </p:spPr>
        </p:pic>
        <p:sp>
          <p:nvSpPr>
            <p:cNvPr id="8" name="TextBox 7"/>
            <p:cNvSpPr txBox="1"/>
            <p:nvPr/>
          </p:nvSpPr>
          <p:spPr>
            <a:xfrm>
              <a:off x="6388100" y="2667000"/>
              <a:ext cx="667427" cy="276999"/>
            </a:xfrm>
            <a:prstGeom prst="rect">
              <a:avLst/>
            </a:prstGeom>
            <a:solidFill>
              <a:schemeClr val="bg1"/>
            </a:solidFill>
          </p:spPr>
          <p:txBody>
            <a:bodyPr wrap="none" rtlCol="0">
              <a:spAutoFit/>
            </a:bodyPr>
            <a:lstStyle/>
            <a:p>
              <a:r>
                <a:rPr lang="en-US" sz="1200" i="1" dirty="0" err="1"/>
                <a:t>v</a:t>
              </a:r>
              <a:r>
                <a:rPr lang="en-US" sz="1200" baseline="-25000" dirty="0" err="1"/>
                <a:t>x</a:t>
              </a:r>
              <a:r>
                <a:rPr lang="en-US" sz="1200" dirty="0"/>
                <a:t> (m/s)</a:t>
              </a:r>
            </a:p>
          </p:txBody>
        </p:sp>
      </p:grpSp>
      <p:grpSp>
        <p:nvGrpSpPr>
          <p:cNvPr id="15" name="Group 14"/>
          <p:cNvGrpSpPr/>
          <p:nvPr/>
        </p:nvGrpSpPr>
        <p:grpSpPr>
          <a:xfrm>
            <a:off x="6019800" y="4838700"/>
            <a:ext cx="3046713" cy="1790700"/>
            <a:chOff x="6019800" y="4838700"/>
            <a:chExt cx="3046713" cy="1790700"/>
          </a:xfrm>
        </p:grpSpPr>
        <p:grpSp>
          <p:nvGrpSpPr>
            <p:cNvPr id="12" name="Group 11"/>
            <p:cNvGrpSpPr/>
            <p:nvPr/>
          </p:nvGrpSpPr>
          <p:grpSpPr>
            <a:xfrm>
              <a:off x="6019800" y="4838700"/>
              <a:ext cx="3046713" cy="1790700"/>
              <a:chOff x="6019800" y="4838700"/>
              <a:chExt cx="3046713" cy="1790700"/>
            </a:xfrm>
          </p:grpSpPr>
          <p:pic>
            <p:nvPicPr>
              <p:cNvPr id="6" name="Picture 3"/>
              <p:cNvPicPr>
                <a:picLocks noChangeAspect="1" noChangeArrowheads="1"/>
              </p:cNvPicPr>
              <p:nvPr/>
            </p:nvPicPr>
            <p:blipFill>
              <a:blip r:embed="rId3" cstate="print"/>
              <a:srcRect/>
              <a:stretch>
                <a:fillRect/>
              </a:stretch>
            </p:blipFill>
            <p:spPr bwMode="auto">
              <a:xfrm>
                <a:off x="6019800" y="4914900"/>
                <a:ext cx="3046713" cy="1714500"/>
              </a:xfrm>
              <a:prstGeom prst="rect">
                <a:avLst/>
              </a:prstGeom>
              <a:noFill/>
              <a:ln w="9525">
                <a:noFill/>
                <a:miter lim="800000"/>
                <a:headEnd/>
                <a:tailEnd/>
              </a:ln>
              <a:effectLst/>
            </p:spPr>
          </p:pic>
          <p:sp>
            <p:nvSpPr>
              <p:cNvPr id="11" name="TextBox 10"/>
              <p:cNvSpPr txBox="1"/>
              <p:nvPr/>
            </p:nvSpPr>
            <p:spPr>
              <a:xfrm>
                <a:off x="6172200" y="4838700"/>
                <a:ext cx="990600" cy="553998"/>
              </a:xfrm>
              <a:prstGeom prst="rect">
                <a:avLst/>
              </a:prstGeom>
              <a:solidFill>
                <a:schemeClr val="bg1"/>
              </a:solidFill>
            </p:spPr>
            <p:txBody>
              <a:bodyPr wrap="square" rtlCol="0">
                <a:spAutoFit/>
              </a:bodyPr>
              <a:lstStyle/>
              <a:p>
                <a:r>
                  <a:rPr lang="en-US" sz="1000" dirty="0"/>
                  <a:t>M</a:t>
                </a:r>
                <a:r>
                  <a:rPr lang="en-US" sz="1000" baseline="-25000" dirty="0"/>
                  <a:t>1</a:t>
                </a:r>
                <a:r>
                  <a:rPr lang="en-US" sz="1000" dirty="0"/>
                  <a:t> = 100 kg</a:t>
                </a:r>
              </a:p>
              <a:p>
                <a:r>
                  <a:rPr lang="en-US" sz="1000" dirty="0"/>
                  <a:t>M</a:t>
                </a:r>
                <a:r>
                  <a:rPr lang="en-US" sz="1000" baseline="-25000" dirty="0"/>
                  <a:t>2</a:t>
                </a:r>
                <a:r>
                  <a:rPr lang="en-US" sz="1000" dirty="0"/>
                  <a:t> = 50 kg</a:t>
                </a:r>
              </a:p>
              <a:p>
                <a:r>
                  <a:rPr lang="el-GR" sz="1000" dirty="0"/>
                  <a:t>Θ</a:t>
                </a:r>
                <a:r>
                  <a:rPr lang="en-US" sz="1000" baseline="-25000" dirty="0"/>
                  <a:t>1</a:t>
                </a:r>
                <a:r>
                  <a:rPr lang="en-US" sz="1000" dirty="0"/>
                  <a:t> = 20</a:t>
                </a:r>
                <a:r>
                  <a:rPr lang="en-US" sz="1000" baseline="30000" dirty="0"/>
                  <a:t>0</a:t>
                </a:r>
              </a:p>
            </p:txBody>
          </p:sp>
        </p:grpSp>
        <p:cxnSp>
          <p:nvCxnSpPr>
            <p:cNvPr id="14" name="Straight Arrow Connector 13"/>
            <p:cNvCxnSpPr/>
            <p:nvPr/>
          </p:nvCxnSpPr>
          <p:spPr>
            <a:xfrm rot="10800000" flipV="1">
              <a:off x="6629400" y="5181599"/>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39700" y="2997200"/>
            <a:ext cx="8902700" cy="3759200"/>
            <a:chOff x="139700" y="2997200"/>
            <a:chExt cx="8902700" cy="3759200"/>
          </a:xfrm>
        </p:grpSpPr>
        <p:sp>
          <p:nvSpPr>
            <p:cNvPr id="18" name="Freeform 17"/>
            <p:cNvSpPr/>
            <p:nvPr/>
          </p:nvSpPr>
          <p:spPr>
            <a:xfrm>
              <a:off x="139700" y="2997200"/>
              <a:ext cx="8902700" cy="3759200"/>
            </a:xfrm>
            <a:custGeom>
              <a:avLst/>
              <a:gdLst>
                <a:gd name="connsiteX0" fmla="*/ 279400 w 8902700"/>
                <a:gd name="connsiteY0" fmla="*/ 3492500 h 3759200"/>
                <a:gd name="connsiteX1" fmla="*/ 0 w 8902700"/>
                <a:gd name="connsiteY1" fmla="*/ 3098800 h 3759200"/>
                <a:gd name="connsiteX2" fmla="*/ 76200 w 8902700"/>
                <a:gd name="connsiteY2" fmla="*/ 2133600 h 3759200"/>
                <a:gd name="connsiteX3" fmla="*/ 5943600 w 8902700"/>
                <a:gd name="connsiteY3" fmla="*/ 1955800 h 3759200"/>
                <a:gd name="connsiteX4" fmla="*/ 6223000 w 8902700"/>
                <a:gd name="connsiteY4" fmla="*/ 0 h 3759200"/>
                <a:gd name="connsiteX5" fmla="*/ 8890000 w 8902700"/>
                <a:gd name="connsiteY5" fmla="*/ 25400 h 3759200"/>
                <a:gd name="connsiteX6" fmla="*/ 8902700 w 8902700"/>
                <a:gd name="connsiteY6" fmla="*/ 3581400 h 3759200"/>
                <a:gd name="connsiteX7" fmla="*/ 8902700 w 8902700"/>
                <a:gd name="connsiteY7" fmla="*/ 3759200 h 3759200"/>
                <a:gd name="connsiteX8" fmla="*/ 609600 w 8902700"/>
                <a:gd name="connsiteY8" fmla="*/ 3746500 h 3759200"/>
                <a:gd name="connsiteX9" fmla="*/ 279400 w 8902700"/>
                <a:gd name="connsiteY9" fmla="*/ 3492500 h 37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2700" h="3759200">
                  <a:moveTo>
                    <a:pt x="279400" y="3492500"/>
                  </a:moveTo>
                  <a:lnTo>
                    <a:pt x="0" y="3098800"/>
                  </a:lnTo>
                  <a:lnTo>
                    <a:pt x="76200" y="2133600"/>
                  </a:lnTo>
                  <a:lnTo>
                    <a:pt x="5943600" y="1955800"/>
                  </a:lnTo>
                  <a:lnTo>
                    <a:pt x="6223000" y="0"/>
                  </a:lnTo>
                  <a:lnTo>
                    <a:pt x="8890000" y="25400"/>
                  </a:lnTo>
                  <a:cubicBezTo>
                    <a:pt x="8894233" y="1210733"/>
                    <a:pt x="8898467" y="2396067"/>
                    <a:pt x="8902700" y="3581400"/>
                  </a:cubicBezTo>
                  <a:lnTo>
                    <a:pt x="8902700" y="3759200"/>
                  </a:lnTo>
                  <a:lnTo>
                    <a:pt x="609600" y="3746500"/>
                  </a:lnTo>
                  <a:lnTo>
                    <a:pt x="279400" y="34925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F05_17"/>
            <p:cNvPicPr>
              <a:picLocks noChangeAspect="1" noChangeArrowheads="1"/>
            </p:cNvPicPr>
            <p:nvPr/>
          </p:nvPicPr>
          <p:blipFill>
            <a:blip r:embed="rId2" cstate="print"/>
            <a:srcRect/>
            <a:stretch>
              <a:fillRect/>
            </a:stretch>
          </p:blipFill>
          <p:spPr>
            <a:xfrm>
              <a:off x="6477000" y="3201308"/>
              <a:ext cx="2505834" cy="3384368"/>
            </a:xfrm>
            <a:prstGeom prst="rect">
              <a:avLst/>
            </a:prstGeom>
            <a:ln w="76200">
              <a:noFill/>
            </a:ln>
          </p:spPr>
        </p:pic>
        <p:sp>
          <p:nvSpPr>
            <p:cNvPr id="4" name="TextBox 3"/>
            <p:cNvSpPr txBox="1"/>
            <p:nvPr/>
          </p:nvSpPr>
          <p:spPr>
            <a:xfrm>
              <a:off x="228600" y="5188803"/>
              <a:ext cx="5791200" cy="830997"/>
            </a:xfrm>
            <a:prstGeom prst="rect">
              <a:avLst/>
            </a:prstGeom>
            <a:noFill/>
          </p:spPr>
          <p:txBody>
            <a:bodyPr wrap="square" rtlCol="0">
              <a:spAutoFit/>
            </a:bodyPr>
            <a:lstStyle/>
            <a:p>
              <a:r>
                <a:rPr lang="en-US" sz="1600" b="1" dirty="0">
                  <a:solidFill>
                    <a:srgbClr val="FFFF00"/>
                  </a:solidFill>
                </a:rPr>
                <a:t>Q3: Find the tensions on chord 1 and chord 2 in the diagram in the right if the mass of the block B is 10 kg. Answer:  T1 = 69.3 N and T2 = 89.7 N </a:t>
              </a:r>
            </a:p>
          </p:txBody>
        </p:sp>
      </p:grpSp>
      <p:sp>
        <p:nvSpPr>
          <p:cNvPr id="12" name="TextBox 11"/>
          <p:cNvSpPr txBox="1"/>
          <p:nvPr/>
        </p:nvSpPr>
        <p:spPr>
          <a:xfrm>
            <a:off x="3429000" y="228600"/>
            <a:ext cx="1295676" cy="523220"/>
          </a:xfrm>
          <a:prstGeom prst="rect">
            <a:avLst/>
          </a:prstGeom>
          <a:noFill/>
        </p:spPr>
        <p:txBody>
          <a:bodyPr wrap="none" rtlCol="0">
            <a:spAutoFit/>
          </a:bodyPr>
          <a:lstStyle/>
          <a:p>
            <a:r>
              <a:rPr lang="en-US" sz="2800" dirty="0"/>
              <a:t>Tension</a:t>
            </a:r>
          </a:p>
        </p:txBody>
      </p:sp>
      <p:sp>
        <p:nvSpPr>
          <p:cNvPr id="13" name="Rectangle 12"/>
          <p:cNvSpPr/>
          <p:nvPr/>
        </p:nvSpPr>
        <p:spPr>
          <a:xfrm>
            <a:off x="5410200" y="990600"/>
            <a:ext cx="3124200" cy="1477328"/>
          </a:xfrm>
          <a:prstGeom prst="rect">
            <a:avLst/>
          </a:prstGeom>
        </p:spPr>
        <p:txBody>
          <a:bodyPr wrap="square">
            <a:spAutoFit/>
          </a:bodyPr>
          <a:lstStyle/>
          <a:p>
            <a:r>
              <a:rPr lang="en-US" dirty="0"/>
              <a:t>Q1. The system shown in </a:t>
            </a:r>
            <a:r>
              <a:rPr lang="en-US" b="1" dirty="0"/>
              <a:t>Figure 6 is in equilibrium. If the spring scale is calibrated in N, what does it read?</a:t>
            </a:r>
          </a:p>
          <a:p>
            <a:r>
              <a:rPr lang="en-US" b="1" dirty="0"/>
              <a:t>A) 49N</a:t>
            </a:r>
            <a:endParaRPr lang="en-US" dirty="0"/>
          </a:p>
        </p:txBody>
      </p:sp>
      <p:pic>
        <p:nvPicPr>
          <p:cNvPr id="14" name="Picture 2"/>
          <p:cNvPicPr>
            <a:picLocks noChangeAspect="1" noChangeArrowheads="1"/>
          </p:cNvPicPr>
          <p:nvPr/>
        </p:nvPicPr>
        <p:blipFill>
          <a:blip r:embed="rId3" cstate="print"/>
          <a:srcRect/>
          <a:stretch>
            <a:fillRect/>
          </a:stretch>
        </p:blipFill>
        <p:spPr bwMode="auto">
          <a:xfrm>
            <a:off x="1981200" y="990600"/>
            <a:ext cx="2119313" cy="1234159"/>
          </a:xfrm>
          <a:prstGeom prst="rect">
            <a:avLst/>
          </a:prstGeom>
          <a:noFill/>
          <a:ln w="9525">
            <a:noFill/>
            <a:miter lim="800000"/>
            <a:headEnd/>
            <a:tailEnd/>
          </a:ln>
          <a:effectLst/>
        </p:spPr>
      </p:pic>
      <p:grpSp>
        <p:nvGrpSpPr>
          <p:cNvPr id="17" name="Group 16"/>
          <p:cNvGrpSpPr/>
          <p:nvPr/>
        </p:nvGrpSpPr>
        <p:grpSpPr>
          <a:xfrm>
            <a:off x="152400" y="2769275"/>
            <a:ext cx="6096000" cy="2031325"/>
            <a:chOff x="228600" y="2769275"/>
            <a:chExt cx="6096000" cy="2031325"/>
          </a:xfrm>
        </p:grpSpPr>
        <p:sp>
          <p:nvSpPr>
            <p:cNvPr id="15" name="Rectangle 5"/>
            <p:cNvSpPr>
              <a:spLocks noChangeArrowheads="1"/>
            </p:cNvSpPr>
            <p:nvPr/>
          </p:nvSpPr>
          <p:spPr bwMode="auto">
            <a:xfrm>
              <a:off x="2362200" y="2769275"/>
              <a:ext cx="3962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Q2. In the system shown in Figure 6, a horizontal force </a:t>
              </a:r>
              <a:r>
                <a:rPr lang="en-US" b="1" dirty="0"/>
                <a:t>F</a:t>
              </a:r>
              <a:r>
                <a:rPr lang="en-US" dirty="0"/>
                <a:t> acts on the 8.0-kg object. The horizontal surface is frictionless. What is the magnitude of </a:t>
              </a:r>
              <a:r>
                <a:rPr lang="en-US" b="1" dirty="0"/>
                <a:t>F</a:t>
              </a:r>
              <a:r>
                <a:rPr lang="en-US" dirty="0"/>
                <a:t> if the 5.0-kg object has a downward acceleration of 1.0 m/s2? </a:t>
              </a:r>
            </a:p>
            <a:p>
              <a:r>
                <a:rPr lang="en-US" dirty="0"/>
                <a:t>A) 54 N </a:t>
              </a:r>
              <a:endParaRPr lang="en-US" b="1" dirty="0"/>
            </a:p>
          </p:txBody>
        </p:sp>
        <p:pic>
          <p:nvPicPr>
            <p:cNvPr id="16" name="Picture 2"/>
            <p:cNvPicPr>
              <a:picLocks noChangeAspect="1" noChangeArrowheads="1"/>
            </p:cNvPicPr>
            <p:nvPr/>
          </p:nvPicPr>
          <p:blipFill>
            <a:blip r:embed="rId4" cstate="print"/>
            <a:srcRect/>
            <a:stretch>
              <a:fillRect/>
            </a:stretch>
          </p:blipFill>
          <p:spPr bwMode="auto">
            <a:xfrm>
              <a:off x="228600" y="3048000"/>
              <a:ext cx="2057400" cy="1524000"/>
            </a:xfrm>
            <a:prstGeom prst="rect">
              <a:avLst/>
            </a:prstGeom>
            <a:noFill/>
            <a:ln w="9525">
              <a:noFill/>
              <a:miter lim="800000"/>
              <a:headEnd/>
              <a:tailEnd/>
            </a:ln>
            <a:effec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T-102-Ch5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3124200" y="2362200"/>
            <a:ext cx="5638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Q15. As shown in Figure 4, a 4.0-kg block and a 2.0-kg block move on a horizontal frictionless surface while being accelerated by a 12-N force. In unit vector notation, determine the force that the 2.0-kg block exerts on the 4.0-kg block.  (A) – 4 </a:t>
            </a:r>
            <a:r>
              <a:rPr lang="en-US" dirty="0" err="1"/>
              <a:t>i</a:t>
            </a:r>
            <a:r>
              <a:rPr lang="en-US" dirty="0"/>
              <a:t> N</a:t>
            </a:r>
          </a:p>
        </p:txBody>
      </p:sp>
      <p:sp>
        <p:nvSpPr>
          <p:cNvPr id="13" name="Rectangle 5"/>
          <p:cNvSpPr>
            <a:spLocks noChangeArrowheads="1"/>
          </p:cNvSpPr>
          <p:nvPr/>
        </p:nvSpPr>
        <p:spPr bwMode="auto">
          <a:xfrm>
            <a:off x="76200" y="762000"/>
            <a:ext cx="9067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Q14. As shown in Figure 3, a 2.0-N rock slides down on a frictionless inclined plane. Which one of the following statements is TRUE concerning the magnitude of the normal force that the plane exerts on the rock? </a:t>
            </a:r>
          </a:p>
          <a:p>
            <a:pPr marL="342900" indent="-342900">
              <a:buAutoNum type="alphaUcParenR"/>
            </a:pPr>
            <a:r>
              <a:rPr lang="en-US" i="1" dirty="0"/>
              <a:t>The normal force is less than 2.0 N. </a:t>
            </a:r>
          </a:p>
        </p:txBody>
      </p:sp>
      <p:sp>
        <p:nvSpPr>
          <p:cNvPr id="16" name="Rectangle 15"/>
          <p:cNvSpPr/>
          <p:nvPr/>
        </p:nvSpPr>
        <p:spPr>
          <a:xfrm>
            <a:off x="152400" y="4038600"/>
            <a:ext cx="7924800" cy="923330"/>
          </a:xfrm>
          <a:prstGeom prst="rect">
            <a:avLst/>
          </a:prstGeom>
        </p:spPr>
        <p:txBody>
          <a:bodyPr wrap="square">
            <a:spAutoFit/>
          </a:bodyPr>
          <a:lstStyle/>
          <a:p>
            <a:r>
              <a:rPr lang="en-US" dirty="0"/>
              <a:t>Q16. With what force will the feet of a person of mass 60.0 kg press downward on an elevator floor when the elevator has an upward acceleration of 1.20 m/s2? </a:t>
            </a:r>
          </a:p>
          <a:p>
            <a:r>
              <a:rPr lang="en-US" dirty="0"/>
              <a:t>A) 660 N </a:t>
            </a:r>
          </a:p>
        </p:txBody>
      </p:sp>
      <p:pic>
        <p:nvPicPr>
          <p:cNvPr id="364545" name="Picture 1"/>
          <p:cNvPicPr>
            <a:picLocks noChangeAspect="1" noChangeArrowheads="1"/>
          </p:cNvPicPr>
          <p:nvPr/>
        </p:nvPicPr>
        <p:blipFill>
          <a:blip r:embed="rId2" cstate="print"/>
          <a:srcRect/>
          <a:stretch>
            <a:fillRect/>
          </a:stretch>
        </p:blipFill>
        <p:spPr bwMode="auto">
          <a:xfrm>
            <a:off x="6858000" y="1371600"/>
            <a:ext cx="1898072" cy="1043939"/>
          </a:xfrm>
          <a:prstGeom prst="rect">
            <a:avLst/>
          </a:prstGeom>
          <a:noFill/>
          <a:ln w="9525">
            <a:noFill/>
            <a:miter lim="800000"/>
            <a:headEnd/>
            <a:tailEnd/>
          </a:ln>
          <a:effectLst/>
        </p:spPr>
      </p:pic>
      <p:pic>
        <p:nvPicPr>
          <p:cNvPr id="364546" name="Picture 2"/>
          <p:cNvPicPr>
            <a:picLocks noChangeAspect="1" noChangeArrowheads="1"/>
          </p:cNvPicPr>
          <p:nvPr/>
        </p:nvPicPr>
        <p:blipFill>
          <a:blip r:embed="rId3" cstate="print"/>
          <a:srcRect/>
          <a:stretch>
            <a:fillRect/>
          </a:stretch>
        </p:blipFill>
        <p:spPr bwMode="auto">
          <a:xfrm>
            <a:off x="228600" y="2286000"/>
            <a:ext cx="2700914" cy="1090613"/>
          </a:xfrm>
          <a:prstGeom prst="rect">
            <a:avLst/>
          </a:prstGeom>
          <a:noFill/>
          <a:ln w="9525">
            <a:noFill/>
            <a:miter lim="800000"/>
            <a:headEnd/>
            <a:tailEnd/>
          </a:ln>
          <a:effectLst/>
        </p:spPr>
      </p:pic>
      <p:sp>
        <p:nvSpPr>
          <p:cNvPr id="18" name="Rectangle 17"/>
          <p:cNvSpPr/>
          <p:nvPr/>
        </p:nvSpPr>
        <p:spPr>
          <a:xfrm>
            <a:off x="152400" y="5257800"/>
            <a:ext cx="5867400" cy="1200329"/>
          </a:xfrm>
          <a:prstGeom prst="rect">
            <a:avLst/>
          </a:prstGeom>
        </p:spPr>
        <p:txBody>
          <a:bodyPr wrap="square">
            <a:spAutoFit/>
          </a:bodyPr>
          <a:lstStyle/>
          <a:p>
            <a:r>
              <a:rPr lang="en-US" dirty="0"/>
              <a:t>Q17.As shown in Figure 5, two masses rest on opposite sides of a frictionless pulley on frictionless inclines. What is the mass </a:t>
            </a:r>
            <a:r>
              <a:rPr lang="en-US" i="1" dirty="0"/>
              <a:t>m</a:t>
            </a:r>
            <a:r>
              <a:rPr lang="en-US" i="1" baseline="-25000" dirty="0"/>
              <a:t>2</a:t>
            </a:r>
            <a:r>
              <a:rPr lang="en-US" i="1" dirty="0"/>
              <a:t> if the system remains at rest? </a:t>
            </a:r>
            <a:endParaRPr lang="en-US" dirty="0"/>
          </a:p>
          <a:p>
            <a:r>
              <a:rPr lang="en-US" dirty="0"/>
              <a:t>A) 28 </a:t>
            </a:r>
          </a:p>
        </p:txBody>
      </p:sp>
      <p:pic>
        <p:nvPicPr>
          <p:cNvPr id="364547" name="Picture 3"/>
          <p:cNvPicPr>
            <a:picLocks noChangeAspect="1" noChangeArrowheads="1"/>
          </p:cNvPicPr>
          <p:nvPr/>
        </p:nvPicPr>
        <p:blipFill>
          <a:blip r:embed="rId4" cstate="print"/>
          <a:srcRect/>
          <a:stretch>
            <a:fillRect/>
          </a:stretch>
        </p:blipFill>
        <p:spPr bwMode="auto">
          <a:xfrm>
            <a:off x="6019800" y="4914900"/>
            <a:ext cx="3046713" cy="17145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T-101-Ch5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3124200"/>
            <a:ext cx="8991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Q15. A large block of mass 4.6 </a:t>
            </a:r>
            <a:r>
              <a:rPr lang="en-US" i="1" dirty="0"/>
              <a:t>kg and a small block of mass 2.4 kg are in contact on a frictionless table as shown in </a:t>
            </a:r>
            <a:r>
              <a:rPr lang="en-US" b="1" i="1" dirty="0"/>
              <a:t>Figure 5. A horizontal force of 7.0 N is applied to the larger block. What is the magnitude of the force between the two blocks?</a:t>
            </a:r>
            <a:r>
              <a:rPr lang="en-US" dirty="0"/>
              <a:t> </a:t>
            </a:r>
          </a:p>
          <a:p>
            <a:r>
              <a:rPr lang="en-US" dirty="0"/>
              <a:t>A) 2.4 N</a:t>
            </a:r>
          </a:p>
        </p:txBody>
      </p:sp>
      <p:sp>
        <p:nvSpPr>
          <p:cNvPr id="13" name="Rectangle 5"/>
          <p:cNvSpPr>
            <a:spLocks noChangeArrowheads="1"/>
          </p:cNvSpPr>
          <p:nvPr/>
        </p:nvSpPr>
        <p:spPr bwMode="auto">
          <a:xfrm>
            <a:off x="76200" y="762000"/>
            <a:ext cx="3962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Q14. A constant force in the </a:t>
            </a:r>
            <a:r>
              <a:rPr lang="en-US" i="1" dirty="0" err="1"/>
              <a:t>xy</a:t>
            </a:r>
            <a:r>
              <a:rPr lang="en-US" i="1" dirty="0"/>
              <a:t>-plane pushes a 2.0 kg object across a horizontal frictionless floor on which an x-y coordinate system is drawn. The x and y components of the velocity of the object as a function of time are shown in </a:t>
            </a:r>
            <a:r>
              <a:rPr lang="en-US" b="1" i="1" dirty="0"/>
              <a:t>Figure 4. The magnitude of the force is:</a:t>
            </a:r>
          </a:p>
          <a:p>
            <a:r>
              <a:rPr lang="en-US" dirty="0"/>
              <a:t>A) 4.5 N</a:t>
            </a:r>
            <a:endParaRPr lang="en-US" b="1" dirty="0"/>
          </a:p>
        </p:txBody>
      </p:sp>
      <p:sp>
        <p:nvSpPr>
          <p:cNvPr id="16" name="Rectangle 15"/>
          <p:cNvSpPr/>
          <p:nvPr/>
        </p:nvSpPr>
        <p:spPr>
          <a:xfrm>
            <a:off x="152400" y="5276671"/>
            <a:ext cx="4267200" cy="1477328"/>
          </a:xfrm>
          <a:prstGeom prst="rect">
            <a:avLst/>
          </a:prstGeom>
        </p:spPr>
        <p:txBody>
          <a:bodyPr wrap="square">
            <a:spAutoFit/>
          </a:bodyPr>
          <a:lstStyle/>
          <a:p>
            <a:r>
              <a:rPr lang="en-US" dirty="0"/>
              <a:t>Q16. </a:t>
            </a:r>
          </a:p>
          <a:p>
            <a:r>
              <a:rPr lang="en-US" dirty="0"/>
              <a:t>The system shown in </a:t>
            </a:r>
            <a:r>
              <a:rPr lang="en-US" b="1" dirty="0"/>
              <a:t>Figure 6 is in equilibrium. If the spring scale is calibrated in N, what does it read?</a:t>
            </a:r>
          </a:p>
          <a:p>
            <a:r>
              <a:rPr lang="en-US" b="1" dirty="0"/>
              <a:t>A) 49N</a:t>
            </a:r>
            <a:endParaRPr lang="en-US" dirty="0"/>
          </a:p>
        </p:txBody>
      </p:sp>
      <p:pic>
        <p:nvPicPr>
          <p:cNvPr id="361474" name="Picture 2"/>
          <p:cNvPicPr>
            <a:picLocks noChangeAspect="1" noChangeArrowheads="1"/>
          </p:cNvPicPr>
          <p:nvPr/>
        </p:nvPicPr>
        <p:blipFill>
          <a:blip r:embed="rId2" cstate="print"/>
          <a:srcRect/>
          <a:stretch>
            <a:fillRect/>
          </a:stretch>
        </p:blipFill>
        <p:spPr bwMode="auto">
          <a:xfrm>
            <a:off x="5486400" y="4876800"/>
            <a:ext cx="3262313" cy="1899773"/>
          </a:xfrm>
          <a:prstGeom prst="rect">
            <a:avLst/>
          </a:prstGeom>
          <a:noFill/>
          <a:ln w="9525">
            <a:noFill/>
            <a:miter lim="800000"/>
            <a:headEnd/>
            <a:tailEnd/>
          </a:ln>
          <a:effectLst/>
        </p:spPr>
      </p:pic>
      <p:pic>
        <p:nvPicPr>
          <p:cNvPr id="361475" name="Picture 3"/>
          <p:cNvPicPr>
            <a:picLocks noChangeAspect="1" noChangeArrowheads="1"/>
          </p:cNvPicPr>
          <p:nvPr/>
        </p:nvPicPr>
        <p:blipFill>
          <a:blip r:embed="rId3" cstate="print"/>
          <a:srcRect/>
          <a:stretch>
            <a:fillRect/>
          </a:stretch>
        </p:blipFill>
        <p:spPr bwMode="auto">
          <a:xfrm>
            <a:off x="4572000" y="838199"/>
            <a:ext cx="4343400" cy="2034447"/>
          </a:xfrm>
          <a:prstGeom prst="rect">
            <a:avLst/>
          </a:prstGeom>
          <a:noFill/>
          <a:ln w="9525">
            <a:noFill/>
            <a:miter lim="800000"/>
            <a:headEnd/>
            <a:tailEnd/>
          </a:ln>
          <a:effectLst/>
        </p:spPr>
      </p:pic>
      <p:pic>
        <p:nvPicPr>
          <p:cNvPr id="361476" name="Picture 4"/>
          <p:cNvPicPr>
            <a:picLocks noChangeAspect="1" noChangeArrowheads="1"/>
          </p:cNvPicPr>
          <p:nvPr/>
        </p:nvPicPr>
        <p:blipFill>
          <a:blip r:embed="rId4" cstate="print"/>
          <a:srcRect/>
          <a:stretch>
            <a:fillRect/>
          </a:stretch>
        </p:blipFill>
        <p:spPr bwMode="auto">
          <a:xfrm>
            <a:off x="381000" y="4424909"/>
            <a:ext cx="3000375" cy="60429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T-92-Ch5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38100" y="1979474"/>
            <a:ext cx="9067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Q17. Figure 7 shows four possible choices for the direction of ONE force of magnitude F to be applied to a block on an inclined plane of angle 30◦. The directions are either horizontal or vertical. (for all choices, we assume that the block remains on the inclined plane). Rank the choices according to the magnitude of the normal force on the block from the plane, greatest first. </a:t>
            </a:r>
          </a:p>
          <a:p>
            <a:r>
              <a:rPr lang="en-US" dirty="0"/>
              <a:t>A) choice 4, choice 3, choice 1, choice 2 </a:t>
            </a:r>
          </a:p>
        </p:txBody>
      </p:sp>
      <p:sp>
        <p:nvSpPr>
          <p:cNvPr id="13" name="Rectangle 5"/>
          <p:cNvSpPr>
            <a:spLocks noChangeArrowheads="1"/>
          </p:cNvSpPr>
          <p:nvPr/>
        </p:nvSpPr>
        <p:spPr bwMode="auto">
          <a:xfrm>
            <a:off x="76200" y="762000"/>
            <a:ext cx="8915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Q15. In the system shown in Figure 6, a horizontal force </a:t>
            </a:r>
            <a:r>
              <a:rPr lang="en-US" b="1" dirty="0"/>
              <a:t>F</a:t>
            </a:r>
            <a:r>
              <a:rPr lang="en-US" dirty="0"/>
              <a:t> acts on the 8.0-kg object. The horizontal surface is frictionless. What is the magnitude of </a:t>
            </a:r>
            <a:r>
              <a:rPr lang="en-US" b="1" dirty="0"/>
              <a:t>F</a:t>
            </a:r>
            <a:r>
              <a:rPr lang="en-US" dirty="0"/>
              <a:t> if the 5.0-kg object has a downward acceleration of 1.0 m/s2? </a:t>
            </a:r>
          </a:p>
          <a:p>
            <a:r>
              <a:rPr lang="en-US" dirty="0"/>
              <a:t>A) 54 N </a:t>
            </a:r>
            <a:endParaRPr lang="en-US" b="1" dirty="0"/>
          </a:p>
        </p:txBody>
      </p:sp>
      <p:sp>
        <p:nvSpPr>
          <p:cNvPr id="16" name="Rectangle 15"/>
          <p:cNvSpPr/>
          <p:nvPr/>
        </p:nvSpPr>
        <p:spPr>
          <a:xfrm>
            <a:off x="38100" y="3810000"/>
            <a:ext cx="8991600" cy="1200329"/>
          </a:xfrm>
          <a:prstGeom prst="rect">
            <a:avLst/>
          </a:prstGeom>
        </p:spPr>
        <p:txBody>
          <a:bodyPr wrap="square">
            <a:spAutoFit/>
          </a:bodyPr>
          <a:lstStyle/>
          <a:p>
            <a:r>
              <a:rPr lang="en-US" dirty="0"/>
              <a:t>Q18. A block of mass 2.0 kg is being pushed by a force </a:t>
            </a:r>
            <a:r>
              <a:rPr lang="en-US" b="1" dirty="0"/>
              <a:t>F</a:t>
            </a:r>
            <a:r>
              <a:rPr lang="en-US" dirty="0"/>
              <a:t> parallel to the ground as shown in Figure 8. The block is observed to have an acceleration of 1.0 m/s2 down the incline. Assume the incline is frictionless. Calculate the magnitude of the force </a:t>
            </a:r>
            <a:r>
              <a:rPr lang="en-US" b="1" dirty="0"/>
              <a:t>F</a:t>
            </a:r>
            <a:r>
              <a:rPr lang="en-US" dirty="0"/>
              <a:t>. </a:t>
            </a:r>
          </a:p>
          <a:p>
            <a:r>
              <a:rPr lang="en-US" dirty="0"/>
              <a:t>A) 9.0 N </a:t>
            </a:r>
          </a:p>
        </p:txBody>
      </p:sp>
      <p:pic>
        <p:nvPicPr>
          <p:cNvPr id="360450" name="Picture 2"/>
          <p:cNvPicPr>
            <a:picLocks noChangeAspect="1" noChangeArrowheads="1"/>
          </p:cNvPicPr>
          <p:nvPr/>
        </p:nvPicPr>
        <p:blipFill>
          <a:blip r:embed="rId2" cstate="print"/>
          <a:srcRect/>
          <a:stretch>
            <a:fillRect/>
          </a:stretch>
        </p:blipFill>
        <p:spPr bwMode="auto">
          <a:xfrm>
            <a:off x="152400" y="5064595"/>
            <a:ext cx="2795588" cy="1641005"/>
          </a:xfrm>
          <a:prstGeom prst="rect">
            <a:avLst/>
          </a:prstGeom>
          <a:noFill/>
          <a:ln w="9525">
            <a:noFill/>
            <a:miter lim="800000"/>
            <a:headEnd/>
            <a:tailEnd/>
          </a:ln>
          <a:effectLst/>
        </p:spPr>
      </p:pic>
      <p:pic>
        <p:nvPicPr>
          <p:cNvPr id="360452" name="Picture 4"/>
          <p:cNvPicPr>
            <a:picLocks noChangeAspect="1" noChangeArrowheads="1"/>
          </p:cNvPicPr>
          <p:nvPr/>
        </p:nvPicPr>
        <p:blipFill>
          <a:blip r:embed="rId3" cstate="print"/>
          <a:srcRect/>
          <a:stretch>
            <a:fillRect/>
          </a:stretch>
        </p:blipFill>
        <p:spPr bwMode="auto">
          <a:xfrm>
            <a:off x="3505200" y="4953000"/>
            <a:ext cx="2914650" cy="1804667"/>
          </a:xfrm>
          <a:prstGeom prst="rect">
            <a:avLst/>
          </a:prstGeom>
          <a:noFill/>
          <a:ln w="9525">
            <a:noFill/>
            <a:miter lim="800000"/>
            <a:headEnd/>
            <a:tailEnd/>
          </a:ln>
          <a:effectLst/>
        </p:spPr>
      </p:pic>
      <p:pic>
        <p:nvPicPr>
          <p:cNvPr id="360453" name="Picture 5"/>
          <p:cNvPicPr>
            <a:picLocks noChangeAspect="1" noChangeArrowheads="1"/>
          </p:cNvPicPr>
          <p:nvPr/>
        </p:nvPicPr>
        <p:blipFill>
          <a:blip r:embed="rId4" cstate="print"/>
          <a:srcRect/>
          <a:stretch>
            <a:fillRect/>
          </a:stretch>
        </p:blipFill>
        <p:spPr bwMode="auto">
          <a:xfrm>
            <a:off x="6324600" y="5105400"/>
            <a:ext cx="2718130" cy="1524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2057400"/>
            <a:ext cx="5181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Q16. Figure 6 shows the force versus time graph of a force </a:t>
            </a:r>
            <a:r>
              <a:rPr lang="en-US" dirty="0" err="1"/>
              <a:t>F</a:t>
            </a:r>
            <a:r>
              <a:rPr lang="en-US" baseline="-25000" dirty="0" err="1"/>
              <a:t>x</a:t>
            </a:r>
            <a:r>
              <a:rPr lang="en-US" dirty="0"/>
              <a:t> acting on a 5.0 kg object moving in the x-direction along a frictionless one-dimensional track. At t = 0 the object is moving in the negative direction of the x-axis with a speed of 2.0 m/s. What are the speed and direction of the object at t = 7.0 s?</a:t>
            </a:r>
          </a:p>
          <a:p>
            <a:r>
              <a:rPr lang="en-US" dirty="0"/>
              <a:t>A) 7.0 m/s in the positive x-direction</a:t>
            </a:r>
          </a:p>
        </p:txBody>
      </p:sp>
      <p:sp>
        <p:nvSpPr>
          <p:cNvPr id="13" name="Rectangle 5"/>
          <p:cNvSpPr>
            <a:spLocks noChangeArrowheads="1"/>
          </p:cNvSpPr>
          <p:nvPr/>
        </p:nvSpPr>
        <p:spPr bwMode="auto">
          <a:xfrm>
            <a:off x="76200" y="762000"/>
            <a:ext cx="8915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Q15. Two forces act on a 2 kg object to produce an acceleration </a:t>
            </a:r>
            <a:r>
              <a:rPr lang="en-US" b="1" dirty="0"/>
              <a:t>a</a:t>
            </a:r>
            <a:r>
              <a:rPr lang="en-US" dirty="0"/>
              <a:t>=(2m/s)</a:t>
            </a:r>
            <a:r>
              <a:rPr lang="en-US" b="1" dirty="0" err="1"/>
              <a:t>i</a:t>
            </a:r>
            <a:r>
              <a:rPr lang="en-US" dirty="0"/>
              <a:t>+(-1m/s)</a:t>
            </a:r>
            <a:r>
              <a:rPr lang="en-US" b="1" dirty="0"/>
              <a:t>j</a:t>
            </a:r>
            <a:r>
              <a:rPr lang="en-US" dirty="0"/>
              <a:t>+0</a:t>
            </a:r>
            <a:r>
              <a:rPr lang="en-US" b="1" dirty="0"/>
              <a:t>k</a:t>
            </a:r>
            <a:r>
              <a:rPr lang="en-US" dirty="0"/>
              <a:t> . One of the forces is </a:t>
            </a:r>
            <a:r>
              <a:rPr lang="en-US" b="1" dirty="0"/>
              <a:t>F</a:t>
            </a:r>
            <a:r>
              <a:rPr lang="en-US" b="1" baseline="-25000" dirty="0"/>
              <a:t>1</a:t>
            </a:r>
            <a:r>
              <a:rPr lang="en-US" dirty="0"/>
              <a:t>=(2N)</a:t>
            </a:r>
            <a:r>
              <a:rPr lang="en-US" b="1" dirty="0" err="1"/>
              <a:t>i</a:t>
            </a:r>
            <a:r>
              <a:rPr lang="en-US" dirty="0"/>
              <a:t>+(3N)</a:t>
            </a:r>
            <a:r>
              <a:rPr lang="en-US" b="1" dirty="0"/>
              <a:t>j</a:t>
            </a:r>
            <a:r>
              <a:rPr lang="en-US" dirty="0"/>
              <a:t>+(-1N)</a:t>
            </a:r>
            <a:r>
              <a:rPr lang="en-US" b="1" dirty="0"/>
              <a:t>k</a:t>
            </a:r>
            <a:r>
              <a:rPr lang="en-US" dirty="0"/>
              <a:t> </a:t>
            </a:r>
          </a:p>
          <a:p>
            <a:r>
              <a:rPr lang="en-US" dirty="0"/>
              <a:t>What is the other force? </a:t>
            </a:r>
          </a:p>
          <a:p>
            <a:r>
              <a:rPr lang="pt-BR" dirty="0"/>
              <a:t>A)</a:t>
            </a:r>
            <a:r>
              <a:rPr lang="pt-BR" b="1" dirty="0"/>
              <a:t> F</a:t>
            </a:r>
            <a:r>
              <a:rPr lang="pt-BR" b="1" baseline="-25000" dirty="0"/>
              <a:t>2</a:t>
            </a:r>
            <a:r>
              <a:rPr lang="pt-BR" dirty="0"/>
              <a:t>=(2N)</a:t>
            </a:r>
            <a:r>
              <a:rPr lang="pt-BR" b="1" dirty="0"/>
              <a:t>i</a:t>
            </a:r>
            <a:r>
              <a:rPr lang="pt-BR" dirty="0"/>
              <a:t>+(-5N)</a:t>
            </a:r>
            <a:r>
              <a:rPr lang="pt-BR" b="1" dirty="0"/>
              <a:t>j</a:t>
            </a:r>
            <a:r>
              <a:rPr lang="pt-BR" dirty="0"/>
              <a:t>+(1N)</a:t>
            </a:r>
            <a:r>
              <a:rPr lang="pt-BR" b="1" dirty="0"/>
              <a:t>k</a:t>
            </a:r>
            <a:endParaRPr lang="en-US" b="1" dirty="0"/>
          </a:p>
        </p:txBody>
      </p:sp>
      <p:pic>
        <p:nvPicPr>
          <p:cNvPr id="359426" name="Picture 2"/>
          <p:cNvPicPr>
            <a:picLocks noChangeAspect="1" noChangeArrowheads="1"/>
          </p:cNvPicPr>
          <p:nvPr/>
        </p:nvPicPr>
        <p:blipFill>
          <a:blip r:embed="rId2" cstate="print"/>
          <a:srcRect/>
          <a:stretch>
            <a:fillRect/>
          </a:stretch>
        </p:blipFill>
        <p:spPr bwMode="auto">
          <a:xfrm>
            <a:off x="5229497" y="1828800"/>
            <a:ext cx="3914503" cy="2362200"/>
          </a:xfrm>
          <a:prstGeom prst="rect">
            <a:avLst/>
          </a:prstGeom>
          <a:noFill/>
          <a:ln w="9525">
            <a:noFill/>
            <a:miter lim="800000"/>
            <a:headEnd/>
            <a:tailEnd/>
          </a:ln>
          <a:effectLst/>
        </p:spPr>
      </p:pic>
      <p:sp>
        <p:nvSpPr>
          <p:cNvPr id="16" name="Rectangle 15"/>
          <p:cNvSpPr/>
          <p:nvPr/>
        </p:nvSpPr>
        <p:spPr>
          <a:xfrm>
            <a:off x="76200" y="4191000"/>
            <a:ext cx="8991600" cy="2585323"/>
          </a:xfrm>
          <a:prstGeom prst="rect">
            <a:avLst/>
          </a:prstGeom>
        </p:spPr>
        <p:txBody>
          <a:bodyPr wrap="square">
            <a:spAutoFit/>
          </a:bodyPr>
          <a:lstStyle/>
          <a:p>
            <a:r>
              <a:rPr lang="en-US" dirty="0"/>
              <a:t>Q20. An object is being accelerated in the absence of friction by a 100-N force. A second force of 100-N is then applied to the object in a direction opposite to the direction of motion. The object with these two forces acting on it will </a:t>
            </a:r>
          </a:p>
          <a:p>
            <a:endParaRPr lang="en-US" dirty="0"/>
          </a:p>
          <a:p>
            <a:r>
              <a:rPr lang="en-US" dirty="0"/>
              <a:t>A) Move at a constant velocity </a:t>
            </a:r>
          </a:p>
          <a:p>
            <a:r>
              <a:rPr lang="en-US" dirty="0"/>
              <a:t>B) Slow down </a:t>
            </a:r>
          </a:p>
          <a:p>
            <a:r>
              <a:rPr lang="en-US" dirty="0"/>
              <a:t>C) Move in a circle </a:t>
            </a:r>
          </a:p>
          <a:p>
            <a:r>
              <a:rPr lang="en-US" dirty="0"/>
              <a:t>D) Stop rapidly </a:t>
            </a:r>
          </a:p>
          <a:p>
            <a:r>
              <a:rPr lang="en-US" dirty="0"/>
              <a:t>E) Move backward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Q15:</a:t>
            </a:r>
            <a:r>
              <a:rPr lang="en-US" sz="2000" dirty="0"/>
              <a:t> You stand on a spring scale on the floor of an elevator. The scale shows the highest reading when the elevator: (</a:t>
            </a:r>
            <a:r>
              <a:rPr lang="en-US" sz="2000" dirty="0" err="1"/>
              <a:t>Ans</a:t>
            </a:r>
            <a:r>
              <a:rPr lang="en-US" sz="2000" dirty="0"/>
              <a:t>:  moves downward with decreasing speed)</a:t>
            </a:r>
          </a:p>
        </p:txBody>
      </p:sp>
      <p:sp>
        <p:nvSpPr>
          <p:cNvPr id="12" name="Rectangle 5"/>
          <p:cNvSpPr>
            <a:spLocks noChangeArrowheads="1"/>
          </p:cNvSpPr>
          <p:nvPr/>
        </p:nvSpPr>
        <p:spPr bwMode="auto">
          <a:xfrm>
            <a:off x="76200" y="1905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Q16.</a:t>
            </a:r>
            <a:r>
              <a:rPr lang="en-US" sz="2000" dirty="0"/>
              <a:t> A 70 N block A and a 35 N block B are connected by a string, as shown in Fig 3. If the pulley is </a:t>
            </a:r>
            <a:r>
              <a:rPr lang="en-US" sz="2000" dirty="0" err="1"/>
              <a:t>massless</a:t>
            </a:r>
            <a:r>
              <a:rPr lang="en-US" sz="2000" dirty="0"/>
              <a:t> and the surface is frictionless, the magnitude of the acceleration of the 35 N block is: A) 3.3 m/s2</a:t>
            </a:r>
          </a:p>
        </p:txBody>
      </p:sp>
      <p:sp>
        <p:nvSpPr>
          <p:cNvPr id="13" name="Rectangle 5"/>
          <p:cNvSpPr>
            <a:spLocks noChangeArrowheads="1"/>
          </p:cNvSpPr>
          <p:nvPr/>
        </p:nvSpPr>
        <p:spPr bwMode="auto">
          <a:xfrm>
            <a:off x="152400" y="51565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Q17.</a:t>
            </a:r>
            <a:r>
              <a:rPr lang="en-US" sz="2000" dirty="0"/>
              <a:t> When a 25.0 kg crate is pushed across a frictionless horizontal floor with a force of 200 N, directed 20◦ below the horizontal, the magnitude of the normal force of the floor on the crate is: A) 313 N</a:t>
            </a:r>
          </a:p>
        </p:txBody>
      </p:sp>
      <p:pic>
        <p:nvPicPr>
          <p:cNvPr id="226306" name="Picture 2"/>
          <p:cNvPicPr>
            <a:picLocks noChangeAspect="1" noChangeArrowheads="1"/>
          </p:cNvPicPr>
          <p:nvPr/>
        </p:nvPicPr>
        <p:blipFill>
          <a:blip r:embed="rId2" cstate="print"/>
          <a:srcRect/>
          <a:stretch>
            <a:fillRect/>
          </a:stretch>
        </p:blipFill>
        <p:spPr bwMode="auto">
          <a:xfrm>
            <a:off x="5181600" y="3124200"/>
            <a:ext cx="1985963" cy="190630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T-81-Ch5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Q15.</a:t>
            </a:r>
            <a:r>
              <a:rPr lang="en-US" sz="2000" dirty="0"/>
              <a:t> Two masses m</a:t>
            </a:r>
            <a:r>
              <a:rPr lang="en-US" sz="2000" baseline="-25000" dirty="0"/>
              <a:t>1</a:t>
            </a:r>
            <a:r>
              <a:rPr lang="en-US" sz="2000" dirty="0"/>
              <a:t> = 10 kg and m</a:t>
            </a:r>
            <a:r>
              <a:rPr lang="en-US" sz="2000" baseline="-25000" dirty="0"/>
              <a:t>2</a:t>
            </a:r>
            <a:r>
              <a:rPr lang="en-US" sz="2000" dirty="0"/>
              <a:t> = 20 kg are connected by a light string and pulled across a frictionless surface by a horizontal force F = 30 N as shown in Figure 2. Find the tension in the string. (</a:t>
            </a:r>
            <a:r>
              <a:rPr lang="en-US" sz="2000" dirty="0" err="1"/>
              <a:t>Ans</a:t>
            </a:r>
            <a:r>
              <a:rPr lang="en-US" sz="2000" dirty="0"/>
              <a:t>: 10  N)</a:t>
            </a:r>
          </a:p>
        </p:txBody>
      </p:sp>
      <p:sp>
        <p:nvSpPr>
          <p:cNvPr id="12" name="Rectangle 5"/>
          <p:cNvSpPr>
            <a:spLocks noChangeArrowheads="1"/>
          </p:cNvSpPr>
          <p:nvPr/>
        </p:nvSpPr>
        <p:spPr bwMode="auto">
          <a:xfrm>
            <a:off x="76200" y="1905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Q16</a:t>
            </a:r>
            <a:r>
              <a:rPr lang="en-US" sz="2000" dirty="0"/>
              <a:t>. A 5.0-kg block and a 10-kg block are connected by a light string as shown in Figure 3. If the pulley is </a:t>
            </a:r>
            <a:r>
              <a:rPr lang="en-US" sz="2000" dirty="0" err="1"/>
              <a:t>massless</a:t>
            </a:r>
            <a:r>
              <a:rPr lang="en-US" sz="2000" dirty="0"/>
              <a:t> and the surface is frictionless, the magnitude of the acceleration of the 5.0 kg block is (</a:t>
            </a:r>
            <a:r>
              <a:rPr lang="en-US" sz="2000" dirty="0" err="1"/>
              <a:t>Ans</a:t>
            </a:r>
            <a:r>
              <a:rPr lang="en-US" sz="2000" dirty="0"/>
              <a:t>: 6.5 m/s</a:t>
            </a:r>
            <a:r>
              <a:rPr lang="en-US" sz="2000" baseline="30000" dirty="0"/>
              <a:t>2</a:t>
            </a:r>
            <a:endParaRPr lang="en-US" sz="2000" dirty="0"/>
          </a:p>
        </p:txBody>
      </p:sp>
      <p:sp>
        <p:nvSpPr>
          <p:cNvPr id="13" name="Rectangle 5"/>
          <p:cNvSpPr>
            <a:spLocks noChangeArrowheads="1"/>
          </p:cNvSpPr>
          <p:nvPr/>
        </p:nvSpPr>
        <p:spPr bwMode="auto">
          <a:xfrm>
            <a:off x="152400" y="51565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Q17.</a:t>
            </a:r>
            <a:r>
              <a:rPr lang="en-US" sz="2000" dirty="0"/>
              <a:t> A 70 kg man stands in an elevator that is moving downward at constant acceleration of 2.0 m/s</a:t>
            </a:r>
            <a:r>
              <a:rPr lang="en-US" sz="2000" baseline="30000" dirty="0"/>
              <a:t>2</a:t>
            </a:r>
            <a:r>
              <a:rPr lang="en-US" sz="2000" dirty="0"/>
              <a:t>. The force exerted by the man on the elevator floor is (</a:t>
            </a:r>
            <a:r>
              <a:rPr lang="en-US" sz="2000" dirty="0" err="1"/>
              <a:t>Ans</a:t>
            </a:r>
            <a:r>
              <a:rPr lang="en-US" sz="2000" dirty="0"/>
              <a:t>: 546 N down)</a:t>
            </a:r>
          </a:p>
        </p:txBody>
      </p:sp>
      <p:pic>
        <p:nvPicPr>
          <p:cNvPr id="229378" name="Picture 2"/>
          <p:cNvPicPr>
            <a:picLocks noChangeAspect="1" noChangeArrowheads="1"/>
          </p:cNvPicPr>
          <p:nvPr/>
        </p:nvPicPr>
        <p:blipFill>
          <a:blip r:embed="rId2" cstate="print"/>
          <a:srcRect/>
          <a:stretch>
            <a:fillRect/>
          </a:stretch>
        </p:blipFill>
        <p:spPr bwMode="auto">
          <a:xfrm>
            <a:off x="5638800" y="3200400"/>
            <a:ext cx="2667000" cy="1762323"/>
          </a:xfrm>
          <a:prstGeom prst="rect">
            <a:avLst/>
          </a:prstGeom>
          <a:noFill/>
          <a:ln w="9525">
            <a:noFill/>
            <a:miter lim="800000"/>
            <a:headEnd/>
            <a:tailEnd/>
          </a:ln>
        </p:spPr>
      </p:pic>
      <p:pic>
        <p:nvPicPr>
          <p:cNvPr id="229379" name="Picture 3"/>
          <p:cNvPicPr>
            <a:picLocks noChangeAspect="1" noChangeArrowheads="1"/>
          </p:cNvPicPr>
          <p:nvPr/>
        </p:nvPicPr>
        <p:blipFill>
          <a:blip r:embed="rId3" cstate="print"/>
          <a:srcRect/>
          <a:stretch>
            <a:fillRect/>
          </a:stretch>
        </p:blipFill>
        <p:spPr bwMode="auto">
          <a:xfrm>
            <a:off x="914400" y="3429000"/>
            <a:ext cx="3259604" cy="12609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241Spaceship.jpg"/>
          <p:cNvPicPr>
            <a:picLocks noChangeAspect="1"/>
          </p:cNvPicPr>
          <p:nvPr/>
        </p:nvPicPr>
        <p:blipFill>
          <a:blip r:embed="rId2" cstate="print"/>
          <a:stretch>
            <a:fillRect/>
          </a:stretch>
        </p:blipFill>
        <p:spPr>
          <a:xfrm flipH="1">
            <a:off x="838200" y="4800600"/>
            <a:ext cx="381000" cy="381000"/>
          </a:xfrm>
          <a:prstGeom prst="rect">
            <a:avLst/>
          </a:prstGeom>
        </p:spPr>
      </p:pic>
      <p:grpSp>
        <p:nvGrpSpPr>
          <p:cNvPr id="3" name="Group 8"/>
          <p:cNvGrpSpPr/>
          <p:nvPr/>
        </p:nvGrpSpPr>
        <p:grpSpPr>
          <a:xfrm>
            <a:off x="6934200" y="1143000"/>
            <a:ext cx="381000" cy="457200"/>
            <a:chOff x="6934200" y="1143000"/>
            <a:chExt cx="381000" cy="457200"/>
          </a:xfrm>
        </p:grpSpPr>
        <p:pic>
          <p:nvPicPr>
            <p:cNvPr id="7" name="Picture 6" descr="2241Spaceship.jpg"/>
            <p:cNvPicPr>
              <a:picLocks noChangeAspect="1"/>
            </p:cNvPicPr>
            <p:nvPr/>
          </p:nvPicPr>
          <p:blipFill>
            <a:blip r:embed="rId2" cstate="print"/>
            <a:stretch>
              <a:fillRect/>
            </a:stretch>
          </p:blipFill>
          <p:spPr>
            <a:xfrm flipH="1">
              <a:off x="6934200" y="1143000"/>
              <a:ext cx="381000" cy="381000"/>
            </a:xfrm>
            <a:prstGeom prst="rect">
              <a:avLst/>
            </a:prstGeom>
          </p:spPr>
        </p:pic>
        <p:sp>
          <p:nvSpPr>
            <p:cNvPr id="8" name="Isosceles Triangle 7"/>
            <p:cNvSpPr/>
            <p:nvPr/>
          </p:nvSpPr>
          <p:spPr>
            <a:xfrm>
              <a:off x="7086600" y="1404936"/>
              <a:ext cx="76200" cy="19526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0"/>
          <p:cNvGrpSpPr/>
          <p:nvPr/>
        </p:nvGrpSpPr>
        <p:grpSpPr>
          <a:xfrm>
            <a:off x="381000" y="5257800"/>
            <a:ext cx="381000" cy="457200"/>
            <a:chOff x="381000" y="5257800"/>
            <a:chExt cx="381000" cy="457200"/>
          </a:xfrm>
        </p:grpSpPr>
        <p:pic>
          <p:nvPicPr>
            <p:cNvPr id="5" name="Picture 4" descr="2241Spaceship.jpg"/>
            <p:cNvPicPr>
              <a:picLocks noChangeAspect="1"/>
            </p:cNvPicPr>
            <p:nvPr/>
          </p:nvPicPr>
          <p:blipFill>
            <a:blip r:embed="rId2" cstate="print"/>
            <a:stretch>
              <a:fillRect/>
            </a:stretch>
          </p:blipFill>
          <p:spPr>
            <a:xfrm flipH="1">
              <a:off x="381000" y="5257800"/>
              <a:ext cx="381000" cy="381000"/>
            </a:xfrm>
            <a:prstGeom prst="rect">
              <a:avLst/>
            </a:prstGeom>
          </p:spPr>
        </p:pic>
        <p:sp>
          <p:nvSpPr>
            <p:cNvPr id="10" name="Isosceles Triangle 9"/>
            <p:cNvSpPr/>
            <p:nvPr/>
          </p:nvSpPr>
          <p:spPr>
            <a:xfrm>
              <a:off x="533400" y="5519736"/>
              <a:ext cx="76200" cy="19526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earth.gif"/>
          <p:cNvPicPr>
            <a:picLocks noChangeAspect="1"/>
          </p:cNvPicPr>
          <p:nvPr/>
        </p:nvPicPr>
        <p:blipFill>
          <a:blip r:embed="rId3" cstate="print"/>
          <a:stretch>
            <a:fillRect/>
          </a:stretch>
        </p:blipFill>
        <p:spPr>
          <a:xfrm flipV="1">
            <a:off x="-1676400" y="5181600"/>
            <a:ext cx="3260791" cy="2971800"/>
          </a:xfrm>
          <a:prstGeom prst="rect">
            <a:avLst/>
          </a:prstGeom>
        </p:spPr>
      </p:pic>
      <p:pic>
        <p:nvPicPr>
          <p:cNvPr id="4" name="Picture 3" descr="mars2.jpg"/>
          <p:cNvPicPr>
            <a:picLocks noChangeAspect="1"/>
          </p:cNvPicPr>
          <p:nvPr/>
        </p:nvPicPr>
        <p:blipFill>
          <a:blip r:embed="rId4" cstate="print"/>
          <a:stretch>
            <a:fillRect/>
          </a:stretch>
        </p:blipFill>
        <p:spPr>
          <a:xfrm rot="18960754">
            <a:off x="7591872" y="-2314128"/>
            <a:ext cx="3748087" cy="3748087"/>
          </a:xfrm>
          <a:prstGeom prst="rect">
            <a:avLst/>
          </a:prstGeom>
        </p:spPr>
      </p:pic>
      <p:sp>
        <p:nvSpPr>
          <p:cNvPr id="11" name="TextBox 10"/>
          <p:cNvSpPr txBox="1"/>
          <p:nvPr/>
        </p:nvSpPr>
        <p:spPr>
          <a:xfrm>
            <a:off x="1181634" y="0"/>
            <a:ext cx="6438366" cy="707886"/>
          </a:xfrm>
          <a:prstGeom prst="rect">
            <a:avLst/>
          </a:prstGeom>
          <a:noFill/>
        </p:spPr>
        <p:txBody>
          <a:bodyPr wrap="none" rtlCol="0">
            <a:spAutoFit/>
          </a:bodyPr>
          <a:lstStyle/>
          <a:p>
            <a:r>
              <a:rPr lang="en-US" sz="4000" b="1" dirty="0"/>
              <a:t>Newton’s First Law of Motion</a:t>
            </a:r>
          </a:p>
        </p:txBody>
      </p:sp>
      <p:sp>
        <p:nvSpPr>
          <p:cNvPr id="12" name="TextBox 11"/>
          <p:cNvSpPr txBox="1"/>
          <p:nvPr/>
        </p:nvSpPr>
        <p:spPr>
          <a:xfrm>
            <a:off x="2514600" y="4800600"/>
            <a:ext cx="6096000" cy="646331"/>
          </a:xfrm>
          <a:prstGeom prst="rect">
            <a:avLst/>
          </a:prstGeom>
          <a:noFill/>
        </p:spPr>
        <p:txBody>
          <a:bodyPr wrap="square" rtlCol="0">
            <a:spAutoFit/>
          </a:bodyPr>
          <a:lstStyle/>
          <a:p>
            <a:r>
              <a:rPr lang="en-US" b="1" dirty="0">
                <a:solidFill>
                  <a:srgbClr val="FF0000"/>
                </a:solidFill>
              </a:rPr>
              <a:t>If you want to go to mars, you can switch off your engine after you escape from the earth until you reach the mars why?</a:t>
            </a:r>
          </a:p>
        </p:txBody>
      </p:sp>
      <p:sp>
        <p:nvSpPr>
          <p:cNvPr id="13" name="TextBox 12"/>
          <p:cNvSpPr txBox="1"/>
          <p:nvPr/>
        </p:nvSpPr>
        <p:spPr>
          <a:xfrm>
            <a:off x="2667000" y="5754469"/>
            <a:ext cx="6096000" cy="923330"/>
          </a:xfrm>
          <a:prstGeom prst="rect">
            <a:avLst/>
          </a:prstGeom>
          <a:noFill/>
        </p:spPr>
        <p:txBody>
          <a:bodyPr wrap="square" rtlCol="0">
            <a:spAutoFit/>
          </a:bodyPr>
          <a:lstStyle/>
          <a:p>
            <a:r>
              <a:rPr lang="en-US" b="1" dirty="0"/>
              <a:t>There are many manmade objects that crossed the solar system and they don’t have fuel at all. How is it possible?</a:t>
            </a:r>
          </a:p>
          <a:p>
            <a:r>
              <a:rPr lang="en-US" b="1" dirty="0">
                <a:solidFill>
                  <a:srgbClr val="FF0000"/>
                </a:solidFill>
                <a:hlinkClick r:id="rId5"/>
              </a:rPr>
              <a:t>Manmade Objects Escaping Solar System</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0.0125 0.03889 L 0.05 -0.07222 " pathEditMode="relative" rAng="0" ptsTypes="AA">
                                      <p:cBhvr>
                                        <p:cTn id="6" dur="500" fill="hold"/>
                                        <p:tgtEl>
                                          <p:spTgt spid="9"/>
                                        </p:tgtEl>
                                        <p:attrNameLst>
                                          <p:attrName>ppt_x</p:attrName>
                                          <p:attrName>ppt_y</p:attrName>
                                        </p:attrNameLst>
                                      </p:cBhvr>
                                      <p:rCtr x="3100" y="-5600"/>
                                    </p:animMotion>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500"/>
                            </p:stCondLst>
                            <p:childTnLst>
                              <p:par>
                                <p:cTn id="14" presetID="63" presetClass="path" presetSubtype="0" fill="hold" nodeType="afterEffect">
                                  <p:stCondLst>
                                    <p:cond delay="0"/>
                                  </p:stCondLst>
                                  <p:childTnLst>
                                    <p:animMotion origin="layout" path="M 3.33333E-6 1.11111E-6 L 0.65416 -0.53889 " pathEditMode="relative" rAng="0" ptsTypes="AA">
                                      <p:cBhvr>
                                        <p:cTn id="15" dur="3000" fill="hold"/>
                                        <p:tgtEl>
                                          <p:spTgt spid="6"/>
                                        </p:tgtEl>
                                        <p:attrNameLst>
                                          <p:attrName>ppt_x</p:attrName>
                                          <p:attrName>ppt_y</p:attrName>
                                        </p:attrNameLst>
                                      </p:cBhvr>
                                      <p:rCtr x="32700" y="-26900"/>
                                    </p:animMotion>
                                  </p:childTnLst>
                                </p:cTn>
                              </p:par>
                            </p:childTnLst>
                          </p:cTn>
                        </p:par>
                        <p:par>
                          <p:cTn id="16" fill="hold">
                            <p:stCondLst>
                              <p:cond delay="3500"/>
                            </p:stCondLst>
                            <p:childTnLst>
                              <p:par>
                                <p:cTn id="17" presetID="1" presetClass="exit" presetSubtype="0" fill="hold" nodeType="after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63" presetClass="path" presetSubtype="0" accel="50000" decel="50000" fill="hold" nodeType="afterEffect">
                                  <p:stCondLst>
                                    <p:cond delay="0"/>
                                  </p:stCondLst>
                                  <p:childTnLst>
                                    <p:animMotion origin="layout" path="M -0.0125 -0.01111 L 0.425 -0.14444 " pathEditMode="relative" rAng="0" ptsTypes="AA">
                                      <p:cBhvr>
                                        <p:cTn id="23" dur="2000" fill="hold"/>
                                        <p:tgtEl>
                                          <p:spTgt spid="3"/>
                                        </p:tgtEl>
                                        <p:attrNameLst>
                                          <p:attrName>ppt_x</p:attrName>
                                          <p:attrName>ppt_y</p:attrName>
                                        </p:attrNameLst>
                                      </p:cBhvr>
                                      <p:rCtr x="21900" y="-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T-72-Ch5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a:t>Q13</a:t>
            </a:r>
            <a:r>
              <a:rPr lang="en-US" sz="2000" b="1" dirty="0"/>
              <a:t>.</a:t>
            </a:r>
            <a:r>
              <a:rPr lang="en-US" sz="2000" dirty="0"/>
              <a:t>Two blocks of mass m</a:t>
            </a:r>
            <a:r>
              <a:rPr lang="en-US" sz="2000" baseline="-25000" dirty="0"/>
              <a:t>1</a:t>
            </a:r>
            <a:r>
              <a:rPr lang="en-US" sz="2000" dirty="0"/>
              <a:t>= 24.0 kg and m</a:t>
            </a:r>
            <a:r>
              <a:rPr lang="en-US" sz="2000" baseline="-25000" dirty="0"/>
              <a:t>2</a:t>
            </a:r>
            <a:r>
              <a:rPr lang="en-US" sz="2000" dirty="0"/>
              <a:t>, respectively, are connected by a light string that passes over a </a:t>
            </a:r>
            <a:r>
              <a:rPr lang="en-US" sz="2000" dirty="0" err="1"/>
              <a:t>massless</a:t>
            </a:r>
            <a:r>
              <a:rPr lang="en-US" sz="2000" dirty="0"/>
              <a:t> pulley as shown in Fig. 2. If the tension in the string is T = 294 N. Find the value of m</a:t>
            </a:r>
            <a:r>
              <a:rPr lang="en-US" sz="2000" baseline="-25000" dirty="0"/>
              <a:t>2</a:t>
            </a:r>
            <a:r>
              <a:rPr lang="en-US" sz="2000" dirty="0"/>
              <a:t>. (Ignore friction) (</a:t>
            </a:r>
            <a:r>
              <a:rPr lang="en-US" sz="2000" dirty="0" err="1"/>
              <a:t>Ans</a:t>
            </a:r>
            <a:r>
              <a:rPr lang="en-US" sz="2000" dirty="0"/>
              <a:t>: 40.0 kg)</a:t>
            </a:r>
          </a:p>
        </p:txBody>
      </p:sp>
      <p:sp>
        <p:nvSpPr>
          <p:cNvPr id="12" name="Rectangle 5"/>
          <p:cNvSpPr>
            <a:spLocks noChangeArrowheads="1"/>
          </p:cNvSpPr>
          <p:nvPr/>
        </p:nvSpPr>
        <p:spPr bwMode="auto">
          <a:xfrm>
            <a:off x="76200" y="30480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Q14</a:t>
            </a:r>
            <a:r>
              <a:rPr lang="en-US" sz="2000" dirty="0"/>
              <a:t>.Two horizontal forces of equal magnitudes are acting on a box sliding on a smooth horizontal table. The direction of one force is the north direction; the other is in the west direction. What is the direction of the acceleration of the box?(Ans:45° west of north)</a:t>
            </a:r>
          </a:p>
        </p:txBody>
      </p:sp>
      <p:sp>
        <p:nvSpPr>
          <p:cNvPr id="13" name="Rectangle 5"/>
          <p:cNvSpPr>
            <a:spLocks noChangeArrowheads="1"/>
          </p:cNvSpPr>
          <p:nvPr/>
        </p:nvSpPr>
        <p:spPr bwMode="auto">
          <a:xfrm>
            <a:off x="76200" y="4648200"/>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Q16.</a:t>
            </a:r>
            <a:r>
              <a:rPr lang="en-US" sz="2000" dirty="0"/>
              <a:t>: A 5.0 kg block is lowered with a downward acceleration of 2.8m/s</a:t>
            </a:r>
            <a:r>
              <a:rPr lang="en-US" sz="2000" baseline="30000" dirty="0"/>
              <a:t>2</a:t>
            </a:r>
            <a:r>
              <a:rPr lang="en-US" sz="2000" dirty="0"/>
              <a:t> by means of a rope. The force of the block on the rope is:(Ans:35 N, down)</a:t>
            </a:r>
          </a:p>
        </p:txBody>
      </p:sp>
      <p:sp>
        <p:nvSpPr>
          <p:cNvPr id="227333" name="Rectangle 5"/>
          <p:cNvSpPr>
            <a:spLocks noChangeArrowheads="1"/>
          </p:cNvSpPr>
          <p:nvPr/>
        </p:nvSpPr>
        <p:spPr bwMode="auto">
          <a:xfrm>
            <a:off x="76200" y="5486400"/>
            <a:ext cx="9067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ea typeface="Times New Roman" pitchFamily="18" charset="0"/>
                <a:cs typeface="Arial" pitchFamily="34" charset="0"/>
              </a:rPr>
              <a:t>Q17.</a:t>
            </a:r>
            <a:r>
              <a:rPr kumimoji="0" lang="en-US" sz="2000" b="0" i="0" u="none" strike="noStrike" cap="none" normalizeH="0" baseline="0" dirty="0">
                <a:ln>
                  <a:noFill/>
                </a:ln>
                <a:solidFill>
                  <a:schemeClr val="tx1"/>
                </a:solidFill>
                <a:effectLst/>
                <a:latin typeface="+mj-lt"/>
                <a:ea typeface="Times New Roman" pitchFamily="18" charset="0"/>
                <a:cs typeface="Arial" pitchFamily="34" charset="0"/>
              </a:rPr>
              <a:t>:</a:t>
            </a:r>
            <a:r>
              <a:rPr kumimoji="0" lang="en-US" sz="2000" b="0" i="0" u="none" strike="noStrike" cap="none" normalizeH="0" baseline="0" dirty="0">
                <a:ln>
                  <a:noFill/>
                </a:ln>
                <a:solidFill>
                  <a:srgbClr val="000000"/>
                </a:solidFill>
                <a:effectLst/>
                <a:latin typeface="+mj-lt"/>
                <a:ea typeface="Times New Roman" pitchFamily="18" charset="0"/>
                <a:cs typeface="Arial" pitchFamily="34" charset="0"/>
              </a:rPr>
              <a:t>Two students are dragging a box (m=100 kg) across a horizontal frozen lake. The first student pulls with force F</a:t>
            </a:r>
            <a:r>
              <a:rPr kumimoji="0" lang="en-US" sz="2000" b="0" i="0" u="none" strike="noStrike" cap="none" normalizeH="0" baseline="-30000" dirty="0">
                <a:ln>
                  <a:noFill/>
                </a:ln>
                <a:solidFill>
                  <a:srgbClr val="000000"/>
                </a:solidFill>
                <a:effectLst/>
                <a:latin typeface="+mj-lt"/>
                <a:ea typeface="Times New Roman" pitchFamily="18" charset="0"/>
                <a:cs typeface="Arial" pitchFamily="34" charset="0"/>
              </a:rPr>
              <a:t>1</a:t>
            </a:r>
            <a:r>
              <a:rPr kumimoji="0" lang="en-US" sz="2000" b="0" i="0" u="none" strike="noStrike" cap="none" normalizeH="0" baseline="0" dirty="0">
                <a:ln>
                  <a:noFill/>
                </a:ln>
                <a:solidFill>
                  <a:srgbClr val="000000"/>
                </a:solidFill>
                <a:effectLst/>
                <a:latin typeface="+mj-lt"/>
                <a:ea typeface="Times New Roman" pitchFamily="18" charset="0"/>
                <a:cs typeface="Arial" pitchFamily="34" charset="0"/>
              </a:rPr>
              <a:t>=50.0 N, while the second pulls with force F</a:t>
            </a:r>
            <a:r>
              <a:rPr kumimoji="0" lang="en-US" sz="2000" b="0" i="0" u="none" strike="noStrike" cap="none" normalizeH="0" baseline="-30000" dirty="0">
                <a:ln>
                  <a:noFill/>
                </a:ln>
                <a:solidFill>
                  <a:srgbClr val="000000"/>
                </a:solidFill>
                <a:effectLst/>
                <a:latin typeface="+mj-lt"/>
                <a:ea typeface="Times New Roman" pitchFamily="18" charset="0"/>
                <a:cs typeface="Arial" pitchFamily="34" charset="0"/>
              </a:rPr>
              <a:t>2</a:t>
            </a:r>
            <a:r>
              <a:rPr kumimoji="0" lang="en-US" sz="2000" b="0" i="0" u="none" strike="noStrike" cap="none" normalizeH="0" baseline="0" dirty="0">
                <a:ln>
                  <a:noFill/>
                </a:ln>
                <a:solidFill>
                  <a:srgbClr val="000000"/>
                </a:solidFill>
                <a:effectLst/>
                <a:latin typeface="+mj-lt"/>
                <a:ea typeface="Times New Roman" pitchFamily="18" charset="0"/>
                <a:cs typeface="Arial" pitchFamily="34" charset="0"/>
              </a:rPr>
              <a:t>. The box is moving in the x-direction with acceleration a (see Fig. 3). Assuming that friction is negligible, what is F</a:t>
            </a:r>
            <a:r>
              <a:rPr kumimoji="0" lang="en-US" sz="2000" b="0" i="0" u="none" strike="noStrike" cap="none" normalizeH="0" baseline="-30000" dirty="0">
                <a:ln>
                  <a:noFill/>
                </a:ln>
                <a:solidFill>
                  <a:srgbClr val="000000"/>
                </a:solidFill>
                <a:effectLst/>
                <a:latin typeface="+mj-lt"/>
                <a:ea typeface="Times New Roman" pitchFamily="18" charset="0"/>
                <a:cs typeface="Arial" pitchFamily="34" charset="0"/>
              </a:rPr>
              <a:t>2</a:t>
            </a:r>
            <a:r>
              <a:rPr kumimoji="0" lang="en-US" sz="2000" b="0" i="0" u="none" strike="noStrike" cap="none" normalizeH="0" baseline="0" dirty="0">
                <a:ln>
                  <a:noFill/>
                </a:ln>
                <a:solidFill>
                  <a:srgbClr val="000000"/>
                </a:solidFill>
                <a:effectLst/>
                <a:latin typeface="+mj-lt"/>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mj-lt"/>
              <a:cs typeface="Arial" pitchFamily="34" charset="0"/>
            </a:endParaRPr>
          </a:p>
        </p:txBody>
      </p:sp>
      <p:pic>
        <p:nvPicPr>
          <p:cNvPr id="227334" name="Picture 6"/>
          <p:cNvPicPr>
            <a:picLocks noChangeAspect="1" noChangeArrowheads="1"/>
          </p:cNvPicPr>
          <p:nvPr/>
        </p:nvPicPr>
        <p:blipFill>
          <a:blip r:embed="rId2" cstate="print"/>
          <a:srcRect/>
          <a:stretch>
            <a:fillRect/>
          </a:stretch>
        </p:blipFill>
        <p:spPr bwMode="auto">
          <a:xfrm>
            <a:off x="874870" y="1762481"/>
            <a:ext cx="1487330" cy="1268057"/>
          </a:xfrm>
          <a:prstGeom prst="rect">
            <a:avLst/>
          </a:prstGeom>
          <a:noFill/>
          <a:ln w="9525">
            <a:noFill/>
            <a:miter lim="800000"/>
            <a:headEnd/>
            <a:tailEnd/>
          </a:ln>
        </p:spPr>
      </p:pic>
      <p:pic>
        <p:nvPicPr>
          <p:cNvPr id="227335" name="Picture 7"/>
          <p:cNvPicPr>
            <a:picLocks noChangeAspect="1" noChangeArrowheads="1"/>
          </p:cNvPicPr>
          <p:nvPr/>
        </p:nvPicPr>
        <p:blipFill>
          <a:blip r:embed="rId3" cstate="print"/>
          <a:srcRect/>
          <a:stretch>
            <a:fillRect/>
          </a:stretch>
        </p:blipFill>
        <p:spPr bwMode="auto">
          <a:xfrm>
            <a:off x="5943600" y="1904134"/>
            <a:ext cx="1676400" cy="1123951"/>
          </a:xfrm>
          <a:prstGeom prst="rect">
            <a:avLst/>
          </a:prstGeom>
          <a:noFill/>
          <a:ln w="9525">
            <a:noFill/>
            <a:miter lim="800000"/>
            <a:headEnd/>
            <a:tailEnd/>
          </a:ln>
        </p:spPr>
      </p:pic>
      <p:sp>
        <p:nvSpPr>
          <p:cNvPr id="20" name="TextBox 19"/>
          <p:cNvSpPr txBox="1"/>
          <p:nvPr/>
        </p:nvSpPr>
        <p:spPr>
          <a:xfrm>
            <a:off x="304800" y="2286000"/>
            <a:ext cx="622286" cy="369332"/>
          </a:xfrm>
          <a:prstGeom prst="rect">
            <a:avLst/>
          </a:prstGeom>
          <a:noFill/>
        </p:spPr>
        <p:txBody>
          <a:bodyPr wrap="none" rtlCol="0">
            <a:spAutoFit/>
          </a:bodyPr>
          <a:lstStyle/>
          <a:p>
            <a:r>
              <a:rPr lang="en-US" dirty="0"/>
              <a:t>Fig 2</a:t>
            </a:r>
          </a:p>
        </p:txBody>
      </p:sp>
      <p:sp>
        <p:nvSpPr>
          <p:cNvPr id="21" name="TextBox 20"/>
          <p:cNvSpPr txBox="1"/>
          <p:nvPr/>
        </p:nvSpPr>
        <p:spPr>
          <a:xfrm>
            <a:off x="7772400" y="2209800"/>
            <a:ext cx="622286" cy="369332"/>
          </a:xfrm>
          <a:prstGeom prst="rect">
            <a:avLst/>
          </a:prstGeom>
          <a:noFill/>
        </p:spPr>
        <p:txBody>
          <a:bodyPr wrap="none" rtlCol="0">
            <a:spAutoFit/>
          </a:bodyPr>
          <a:lstStyle/>
          <a:p>
            <a:r>
              <a:rPr lang="en-US" dirty="0"/>
              <a:t>Fig 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91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a:t>Q13</a:t>
            </a:r>
            <a:r>
              <a:rPr lang="en-US" sz="2000" dirty="0"/>
              <a:t>. A constant force </a:t>
            </a:r>
            <a:r>
              <a:rPr lang="en-US" sz="2000" i="1" dirty="0"/>
              <a:t>F</a:t>
            </a:r>
            <a:r>
              <a:rPr lang="en-US" sz="2000" dirty="0"/>
              <a:t> of magnitude 20 N is applied to block </a:t>
            </a:r>
            <a:r>
              <a:rPr lang="en-US" sz="2000" i="1" dirty="0"/>
              <a:t>A</a:t>
            </a:r>
            <a:r>
              <a:rPr lang="en-US" sz="2000" dirty="0"/>
              <a:t> of mass </a:t>
            </a:r>
            <a:r>
              <a:rPr lang="en-US" sz="2000" i="1" dirty="0"/>
              <a:t>m</a:t>
            </a:r>
            <a:r>
              <a:rPr lang="en-US" sz="2000" dirty="0"/>
              <a:t> = 4.0 kg, which pushes block </a:t>
            </a:r>
            <a:r>
              <a:rPr lang="en-US" sz="2000" i="1" dirty="0"/>
              <a:t>B</a:t>
            </a:r>
            <a:r>
              <a:rPr lang="en-US" sz="2000" dirty="0"/>
              <a:t> as shown in Fig. 5. The block slides over a frictionless flat surface with an acceleration of 2.0 m/s</a:t>
            </a:r>
            <a:r>
              <a:rPr lang="en-US" sz="2000" baseline="30000" dirty="0"/>
              <a:t>2</a:t>
            </a:r>
            <a:r>
              <a:rPr lang="en-US" sz="2000" dirty="0"/>
              <a:t>. What is the net force on block </a:t>
            </a:r>
            <a:r>
              <a:rPr lang="en-US" sz="2000" i="1" dirty="0"/>
              <a:t>B</a:t>
            </a:r>
            <a:r>
              <a:rPr lang="en-US" sz="2000" dirty="0"/>
              <a:t>? (Ans:12 N)</a:t>
            </a:r>
          </a:p>
        </p:txBody>
      </p:sp>
      <p:sp>
        <p:nvSpPr>
          <p:cNvPr id="12" name="Rectangle 5"/>
          <p:cNvSpPr>
            <a:spLocks noChangeArrowheads="1"/>
          </p:cNvSpPr>
          <p:nvPr/>
        </p:nvSpPr>
        <p:spPr bwMode="auto">
          <a:xfrm>
            <a:off x="76200" y="3048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Q14</a:t>
            </a:r>
            <a:r>
              <a:rPr lang="en-US" sz="2000" dirty="0"/>
              <a:t>. Only two forces act upon a 5.0 kg box.  One of the forces is  (6 </a:t>
            </a:r>
            <a:r>
              <a:rPr lang="en-US" sz="2000" b="1" dirty="0" err="1"/>
              <a:t>i</a:t>
            </a:r>
            <a:r>
              <a:rPr lang="en-US" sz="2000" dirty="0"/>
              <a:t> +8 </a:t>
            </a:r>
            <a:r>
              <a:rPr lang="en-US" sz="2000" b="1" dirty="0"/>
              <a:t>j) N</a:t>
            </a:r>
            <a:r>
              <a:rPr lang="en-US" sz="2000" dirty="0"/>
              <a:t> . If the box moves at a constant velocity of (1.6 </a:t>
            </a:r>
            <a:r>
              <a:rPr lang="en-US" sz="2000" b="1" dirty="0" err="1"/>
              <a:t>i</a:t>
            </a:r>
            <a:r>
              <a:rPr lang="en-US" sz="2000" dirty="0"/>
              <a:t> +1.2 </a:t>
            </a:r>
            <a:r>
              <a:rPr lang="en-US" sz="2000" b="1" dirty="0"/>
              <a:t>j</a:t>
            </a:r>
            <a:r>
              <a:rPr lang="en-US" sz="2000" dirty="0"/>
              <a:t>) m/s , what is the magnitude of the second force?( </a:t>
            </a:r>
            <a:r>
              <a:rPr lang="en-US" sz="2000" dirty="0" err="1"/>
              <a:t>Ans</a:t>
            </a:r>
            <a:r>
              <a:rPr lang="en-US" sz="2000" dirty="0"/>
              <a:t>: 10. N)</a:t>
            </a:r>
          </a:p>
        </p:txBody>
      </p:sp>
      <p:sp>
        <p:nvSpPr>
          <p:cNvPr id="13" name="Rectangle 5"/>
          <p:cNvSpPr>
            <a:spLocks noChangeArrowheads="1"/>
          </p:cNvSpPr>
          <p:nvPr/>
        </p:nvSpPr>
        <p:spPr bwMode="auto">
          <a:xfrm>
            <a:off x="76200" y="4191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Q15.</a:t>
            </a:r>
            <a:r>
              <a:rPr lang="en-US" sz="2000" dirty="0"/>
              <a:t> An elevator of mass 480 kg is designed to carry a maximum load of 3000 N.  What is the tension in the elevator cable at maximum load when the elevator moves down accelerating at 9.8 m/s</a:t>
            </a:r>
            <a:r>
              <a:rPr lang="en-US" sz="2000" baseline="30000" dirty="0"/>
              <a:t>2</a:t>
            </a:r>
            <a:r>
              <a:rPr lang="en-US" sz="2000" dirty="0"/>
              <a:t>? (</a:t>
            </a:r>
            <a:r>
              <a:rPr lang="en-US" sz="2000" dirty="0" err="1"/>
              <a:t>Ans</a:t>
            </a:r>
            <a:r>
              <a:rPr lang="en-US" sz="2000" dirty="0"/>
              <a:t>: 0)</a:t>
            </a:r>
          </a:p>
        </p:txBody>
      </p:sp>
      <p:sp>
        <p:nvSpPr>
          <p:cNvPr id="227333" name="Rectangle 5"/>
          <p:cNvSpPr>
            <a:spLocks noChangeArrowheads="1"/>
          </p:cNvSpPr>
          <p:nvPr/>
        </p:nvSpPr>
        <p:spPr bwMode="auto">
          <a:xfrm>
            <a:off x="76200" y="5486400"/>
            <a:ext cx="9067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Q16.:</a:t>
            </a:r>
            <a:r>
              <a:rPr lang="en-US" sz="2000" dirty="0"/>
              <a:t> A car of mass 1000 kg is initially at rest.  It moves along a straight road for 20 s and then comes to rest again.  The velocity – time graph for the movement is given in Fig.6.  The magnitude of the net force that acts on the car while it is slowing down to stop from t = 15 s to t = 20 s is: (</a:t>
            </a:r>
            <a:r>
              <a:rPr lang="en-US" sz="2000" dirty="0" err="1"/>
              <a:t>Ans</a:t>
            </a:r>
            <a:r>
              <a:rPr lang="en-US" sz="2000" dirty="0"/>
              <a:t>: 2000N)</a:t>
            </a:r>
          </a:p>
        </p:txBody>
      </p:sp>
      <p:sp>
        <p:nvSpPr>
          <p:cNvPr id="20" name="TextBox 19"/>
          <p:cNvSpPr txBox="1"/>
          <p:nvPr/>
        </p:nvSpPr>
        <p:spPr>
          <a:xfrm>
            <a:off x="304800" y="2286000"/>
            <a:ext cx="622286" cy="369332"/>
          </a:xfrm>
          <a:prstGeom prst="rect">
            <a:avLst/>
          </a:prstGeom>
          <a:noFill/>
        </p:spPr>
        <p:txBody>
          <a:bodyPr wrap="none" rtlCol="0">
            <a:spAutoFit/>
          </a:bodyPr>
          <a:lstStyle/>
          <a:p>
            <a:r>
              <a:rPr lang="en-US" dirty="0"/>
              <a:t>Fig 2</a:t>
            </a:r>
          </a:p>
        </p:txBody>
      </p:sp>
      <p:sp>
        <p:nvSpPr>
          <p:cNvPr id="21" name="TextBox 20"/>
          <p:cNvSpPr txBox="1"/>
          <p:nvPr/>
        </p:nvSpPr>
        <p:spPr>
          <a:xfrm>
            <a:off x="7772400" y="2209800"/>
            <a:ext cx="622286" cy="369332"/>
          </a:xfrm>
          <a:prstGeom prst="rect">
            <a:avLst/>
          </a:prstGeom>
          <a:noFill/>
        </p:spPr>
        <p:txBody>
          <a:bodyPr wrap="none" rtlCol="0">
            <a:spAutoFit/>
          </a:bodyPr>
          <a:lstStyle/>
          <a:p>
            <a:r>
              <a:rPr lang="en-US" dirty="0"/>
              <a:t>Fig 3</a:t>
            </a:r>
          </a:p>
        </p:txBody>
      </p:sp>
      <p:pic>
        <p:nvPicPr>
          <p:cNvPr id="230402" name="Picture 2"/>
          <p:cNvPicPr>
            <a:picLocks noChangeAspect="1" noChangeArrowheads="1"/>
          </p:cNvPicPr>
          <p:nvPr/>
        </p:nvPicPr>
        <p:blipFill>
          <a:blip r:embed="rId2" cstate="print"/>
          <a:srcRect/>
          <a:stretch>
            <a:fillRect/>
          </a:stretch>
        </p:blipFill>
        <p:spPr bwMode="auto">
          <a:xfrm>
            <a:off x="1447800" y="1752600"/>
            <a:ext cx="1219200" cy="1219200"/>
          </a:xfrm>
          <a:prstGeom prst="rect">
            <a:avLst/>
          </a:prstGeom>
          <a:noFill/>
          <a:ln w="9525">
            <a:noFill/>
            <a:miter lim="800000"/>
            <a:headEnd/>
            <a:tailEnd/>
          </a:ln>
        </p:spPr>
      </p:pic>
      <p:pic>
        <p:nvPicPr>
          <p:cNvPr id="230403" name="Picture 3"/>
          <p:cNvPicPr>
            <a:picLocks noChangeAspect="1" noChangeArrowheads="1"/>
          </p:cNvPicPr>
          <p:nvPr/>
        </p:nvPicPr>
        <p:blipFill>
          <a:blip r:embed="rId3" cstate="print"/>
          <a:srcRect/>
          <a:stretch>
            <a:fillRect/>
          </a:stretch>
        </p:blipFill>
        <p:spPr bwMode="auto">
          <a:xfrm>
            <a:off x="5334000" y="1752600"/>
            <a:ext cx="1783404" cy="1270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T-62-Ch5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p:cNvSpPr>
            <a:spLocks noChangeArrowheads="1"/>
          </p:cNvSpPr>
          <p:nvPr/>
        </p:nvSpPr>
        <p:spPr bwMode="auto">
          <a:xfrm>
            <a:off x="2438400" y="2133600"/>
            <a:ext cx="6705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Q#18.</a:t>
            </a:r>
            <a:r>
              <a:rPr lang="en-US" dirty="0"/>
              <a:t> Two boxes </a:t>
            </a:r>
            <a:r>
              <a:rPr lang="en-US" i="1" dirty="0"/>
              <a:t>A </a:t>
            </a:r>
            <a:r>
              <a:rPr lang="en-US" dirty="0"/>
              <a:t>and </a:t>
            </a:r>
            <a:r>
              <a:rPr lang="en-US" i="1" dirty="0"/>
              <a:t>B </a:t>
            </a:r>
            <a:r>
              <a:rPr lang="en-US" dirty="0"/>
              <a:t>(</a:t>
            </a:r>
            <a:r>
              <a:rPr lang="en-US" i="1" dirty="0" err="1"/>
              <a:t>m</a:t>
            </a:r>
            <a:r>
              <a:rPr lang="en-US" baseline="-25000" dirty="0" err="1"/>
              <a:t>A</a:t>
            </a:r>
            <a:r>
              <a:rPr lang="en-US" baseline="-25000" dirty="0"/>
              <a:t> </a:t>
            </a:r>
            <a:r>
              <a:rPr lang="en-US" dirty="0"/>
              <a:t>= 3.0 </a:t>
            </a:r>
            <a:r>
              <a:rPr lang="en-US" i="1" dirty="0"/>
              <a:t>kg </a:t>
            </a:r>
            <a:r>
              <a:rPr lang="en-US" dirty="0"/>
              <a:t>and </a:t>
            </a:r>
            <a:r>
              <a:rPr lang="en-US" i="1" dirty="0" err="1"/>
              <a:t>m</a:t>
            </a:r>
            <a:r>
              <a:rPr lang="en-US" baseline="-25000" dirty="0" err="1"/>
              <a:t>B</a:t>
            </a:r>
            <a:r>
              <a:rPr lang="en-US" baseline="-25000" dirty="0"/>
              <a:t> </a:t>
            </a:r>
            <a:r>
              <a:rPr lang="en-US" dirty="0"/>
              <a:t>=1.0 </a:t>
            </a:r>
            <a:r>
              <a:rPr lang="en-US" i="1" dirty="0"/>
              <a:t>kg</a:t>
            </a:r>
            <a:r>
              <a:rPr lang="en-US" dirty="0"/>
              <a:t>) are in contact on a horizontal frictionless surface and move along the x-axis (see Fig. 4). A horizontal force  </a:t>
            </a:r>
            <a:r>
              <a:rPr lang="en-US" b="1" dirty="0"/>
              <a:t>F</a:t>
            </a:r>
            <a:r>
              <a:rPr lang="en-US" dirty="0"/>
              <a:t> = 10 </a:t>
            </a:r>
            <a:r>
              <a:rPr lang="en-US" i="1" dirty="0" err="1"/>
              <a:t>i</a:t>
            </a:r>
            <a:r>
              <a:rPr lang="en-US" dirty="0"/>
              <a:t> N is applied on Box </a:t>
            </a:r>
            <a:r>
              <a:rPr lang="en-US" i="1" dirty="0"/>
              <a:t>A</a:t>
            </a:r>
            <a:r>
              <a:rPr lang="en-US" dirty="0"/>
              <a:t>. The net force acting on </a:t>
            </a:r>
            <a:r>
              <a:rPr lang="en-US" i="1" dirty="0"/>
              <a:t>A </a:t>
            </a:r>
            <a:r>
              <a:rPr lang="en-US" dirty="0"/>
              <a:t>is F</a:t>
            </a:r>
            <a:r>
              <a:rPr lang="en-US" baseline="-25000" dirty="0"/>
              <a:t>1 </a:t>
            </a:r>
            <a:r>
              <a:rPr lang="en-US" dirty="0"/>
              <a:t>and on </a:t>
            </a:r>
            <a:r>
              <a:rPr lang="en-US" i="1" dirty="0"/>
              <a:t>B </a:t>
            </a:r>
            <a:r>
              <a:rPr lang="en-US" dirty="0"/>
              <a:t>is F</a:t>
            </a:r>
            <a:r>
              <a:rPr lang="en-US" baseline="-25000" dirty="0"/>
              <a:t>2</a:t>
            </a:r>
            <a:r>
              <a:rPr lang="en-US" dirty="0"/>
              <a:t>. Which one of the following statements is correct? A) F</a:t>
            </a:r>
            <a:r>
              <a:rPr lang="en-US" baseline="-25000" dirty="0"/>
              <a:t>1</a:t>
            </a:r>
            <a:r>
              <a:rPr lang="en-US" dirty="0"/>
              <a:t> = 7.5 I N and F</a:t>
            </a:r>
            <a:r>
              <a:rPr lang="en-US" baseline="-25000" dirty="0"/>
              <a:t>2</a:t>
            </a:r>
            <a:r>
              <a:rPr lang="en-US" dirty="0"/>
              <a:t> = 2.5</a:t>
            </a:r>
            <a:r>
              <a:rPr lang="en-US" i="1" dirty="0"/>
              <a:t>iN</a:t>
            </a:r>
            <a:endParaRPr lang="en-US" dirty="0"/>
          </a:p>
        </p:txBody>
      </p:sp>
      <p:sp>
        <p:nvSpPr>
          <p:cNvPr id="227333" name="Rectangle 5"/>
          <p:cNvSpPr>
            <a:spLocks noChangeArrowheads="1"/>
          </p:cNvSpPr>
          <p:nvPr/>
        </p:nvSpPr>
        <p:spPr bwMode="auto">
          <a:xfrm>
            <a:off x="2971800" y="5181600"/>
            <a:ext cx="5562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Q#20:</a:t>
            </a:r>
            <a:r>
              <a:rPr lang="en-US" dirty="0"/>
              <a:t> A 2.00-</a:t>
            </a:r>
            <a:r>
              <a:rPr lang="en-US" i="1" dirty="0"/>
              <a:t>kg </a:t>
            </a:r>
            <a:r>
              <a:rPr lang="en-US" dirty="0"/>
              <a:t>mass is hanging from the ceiling of an elevator accelerating upward at a = 2.50 </a:t>
            </a:r>
            <a:r>
              <a:rPr lang="en-US" i="1" dirty="0"/>
              <a:t>m/s</a:t>
            </a:r>
            <a:r>
              <a:rPr lang="en-US" baseline="30000" dirty="0"/>
              <a:t>2 </a:t>
            </a:r>
            <a:r>
              <a:rPr lang="en-US" dirty="0"/>
              <a:t>(see Fig. 6). What is the tension </a:t>
            </a:r>
            <a:r>
              <a:rPr lang="en-US" i="1" dirty="0"/>
              <a:t>T </a:t>
            </a:r>
            <a:r>
              <a:rPr lang="en-US" dirty="0"/>
              <a:t>in the string? (</a:t>
            </a:r>
            <a:r>
              <a:rPr lang="en-US" dirty="0" err="1"/>
              <a:t>Ans</a:t>
            </a:r>
            <a:r>
              <a:rPr lang="en-US" dirty="0"/>
              <a:t>: 24.6 </a:t>
            </a:r>
            <a:r>
              <a:rPr lang="en-US" i="1" dirty="0"/>
              <a:t>N)</a:t>
            </a:r>
            <a:endParaRPr lang="en-US" dirty="0"/>
          </a:p>
          <a:p>
            <a:endParaRPr lang="en-US" dirty="0"/>
          </a:p>
        </p:txBody>
      </p:sp>
      <p:pic>
        <p:nvPicPr>
          <p:cNvPr id="362498" name="Picture 2"/>
          <p:cNvPicPr>
            <a:picLocks noChangeAspect="1" noChangeArrowheads="1"/>
          </p:cNvPicPr>
          <p:nvPr/>
        </p:nvPicPr>
        <p:blipFill>
          <a:blip r:embed="rId2" cstate="print"/>
          <a:srcRect/>
          <a:stretch>
            <a:fillRect/>
          </a:stretch>
        </p:blipFill>
        <p:spPr bwMode="auto">
          <a:xfrm>
            <a:off x="7391400" y="762000"/>
            <a:ext cx="1752600" cy="1459694"/>
          </a:xfrm>
          <a:prstGeom prst="rect">
            <a:avLst/>
          </a:prstGeom>
          <a:noFill/>
          <a:ln w="9525">
            <a:noFill/>
            <a:miter lim="800000"/>
            <a:headEnd/>
            <a:tailEnd/>
          </a:ln>
        </p:spPr>
      </p:pic>
      <p:pic>
        <p:nvPicPr>
          <p:cNvPr id="362499" name="Picture 3"/>
          <p:cNvPicPr>
            <a:picLocks noChangeAspect="1" noChangeArrowheads="1"/>
          </p:cNvPicPr>
          <p:nvPr/>
        </p:nvPicPr>
        <p:blipFill>
          <a:blip r:embed="rId3" cstate="print"/>
          <a:srcRect/>
          <a:stretch>
            <a:fillRect/>
          </a:stretch>
        </p:blipFill>
        <p:spPr bwMode="auto">
          <a:xfrm>
            <a:off x="228600" y="2133600"/>
            <a:ext cx="2245895" cy="1524000"/>
          </a:xfrm>
          <a:prstGeom prst="rect">
            <a:avLst/>
          </a:prstGeom>
          <a:noFill/>
          <a:ln w="9525">
            <a:noFill/>
            <a:miter lim="800000"/>
            <a:headEnd/>
            <a:tailEnd/>
          </a:ln>
        </p:spPr>
      </p:pic>
      <p:pic>
        <p:nvPicPr>
          <p:cNvPr id="362500" name="Picture 4"/>
          <p:cNvPicPr>
            <a:picLocks noChangeAspect="1" noChangeArrowheads="1"/>
          </p:cNvPicPr>
          <p:nvPr/>
        </p:nvPicPr>
        <p:blipFill>
          <a:blip r:embed="rId4" cstate="print"/>
          <a:srcRect/>
          <a:stretch>
            <a:fillRect/>
          </a:stretch>
        </p:blipFill>
        <p:spPr bwMode="auto">
          <a:xfrm>
            <a:off x="442888" y="5181600"/>
            <a:ext cx="1462112" cy="1600200"/>
          </a:xfrm>
          <a:prstGeom prst="rect">
            <a:avLst/>
          </a:prstGeom>
          <a:noFill/>
          <a:ln w="9525">
            <a:noFill/>
            <a:miter lim="800000"/>
            <a:headEnd/>
            <a:tailEnd/>
          </a:ln>
        </p:spPr>
      </p:pic>
      <p:sp>
        <p:nvSpPr>
          <p:cNvPr id="363521" name="Rectangle 1"/>
          <p:cNvSpPr>
            <a:spLocks noChangeArrowheads="1"/>
          </p:cNvSpPr>
          <p:nvPr/>
        </p:nvSpPr>
        <p:spPr bwMode="auto">
          <a:xfrm>
            <a:off x="152400" y="3628072"/>
            <a:ext cx="7239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ea typeface="Times New Roman" pitchFamily="18" charset="0"/>
                <a:cs typeface="Arial" pitchFamily="34" charset="0"/>
              </a:rPr>
              <a:t>Q19.</a:t>
            </a:r>
            <a:r>
              <a:rPr kumimoji="0" lang="en-US" b="0" i="0" u="none" strike="noStrike" cap="none" normalizeH="0" baseline="0" dirty="0">
                <a:ln>
                  <a:noFill/>
                </a:ln>
                <a:solidFill>
                  <a:srgbClr val="000000"/>
                </a:solidFill>
                <a:effectLst/>
                <a:ea typeface="Times New Roman" pitchFamily="18" charset="0"/>
                <a:cs typeface="Arial" pitchFamily="34" charset="0"/>
              </a:rPr>
              <a:t> Two boxes, one of mass </a:t>
            </a:r>
            <a:r>
              <a:rPr kumimoji="0" lang="en-US" b="0" i="1" u="none" strike="noStrike" cap="none" normalizeH="0" baseline="0" dirty="0">
                <a:ln>
                  <a:noFill/>
                </a:ln>
                <a:solidFill>
                  <a:srgbClr val="000000"/>
                </a:solidFill>
                <a:effectLst/>
                <a:ea typeface="Times New Roman" pitchFamily="18" charset="0"/>
                <a:cs typeface="Arial" pitchFamily="34" charset="0"/>
              </a:rPr>
              <a:t>m </a:t>
            </a:r>
            <a:r>
              <a:rPr kumimoji="0" lang="en-US" b="0" i="0" u="none" strike="noStrike" cap="none" normalizeH="0" baseline="0" dirty="0">
                <a:ln>
                  <a:noFill/>
                </a:ln>
                <a:solidFill>
                  <a:srgbClr val="000000"/>
                </a:solidFill>
                <a:effectLst/>
                <a:ea typeface="Times New Roman" pitchFamily="18" charset="0"/>
                <a:cs typeface="Arial" pitchFamily="34" charset="0"/>
              </a:rPr>
              <a:t>= 5.00 </a:t>
            </a:r>
            <a:r>
              <a:rPr kumimoji="0" lang="en-US" b="0" i="1" u="none" strike="noStrike" cap="none" normalizeH="0" baseline="0" dirty="0">
                <a:ln>
                  <a:noFill/>
                </a:ln>
                <a:solidFill>
                  <a:srgbClr val="000000"/>
                </a:solidFill>
                <a:effectLst/>
                <a:ea typeface="Times New Roman" pitchFamily="18" charset="0"/>
                <a:cs typeface="Arial" pitchFamily="34" charset="0"/>
              </a:rPr>
              <a:t>kg </a:t>
            </a:r>
            <a:r>
              <a:rPr kumimoji="0" lang="en-US" b="0" i="0" u="none" strike="noStrike" cap="none" normalizeH="0" baseline="0" dirty="0">
                <a:ln>
                  <a:noFill/>
                </a:ln>
                <a:solidFill>
                  <a:srgbClr val="000000"/>
                </a:solidFill>
                <a:effectLst/>
                <a:ea typeface="Times New Roman" pitchFamily="18" charset="0"/>
                <a:cs typeface="Arial" pitchFamily="34" charset="0"/>
              </a:rPr>
              <a:t>and the other with an unknown mass </a:t>
            </a:r>
            <a:r>
              <a:rPr kumimoji="0" lang="en-US" b="0" i="1" u="none" strike="noStrike" cap="none" normalizeH="0" baseline="0" dirty="0">
                <a:ln>
                  <a:noFill/>
                </a:ln>
                <a:solidFill>
                  <a:srgbClr val="000000"/>
                </a:solidFill>
                <a:effectLst/>
                <a:ea typeface="Times New Roman" pitchFamily="18" charset="0"/>
                <a:cs typeface="Arial" pitchFamily="34" charset="0"/>
              </a:rPr>
              <a:t>M </a:t>
            </a:r>
            <a:r>
              <a:rPr kumimoji="0" lang="en-US" b="0" i="0" u="none" strike="noStrike" cap="none" normalizeH="0" baseline="0" dirty="0">
                <a:ln>
                  <a:noFill/>
                </a:ln>
                <a:solidFill>
                  <a:srgbClr val="000000"/>
                </a:solidFill>
                <a:effectLst/>
                <a:ea typeface="Times New Roman" pitchFamily="18" charset="0"/>
                <a:cs typeface="Arial" pitchFamily="34" charset="0"/>
              </a:rPr>
              <a:t>are connected with a string passing over a </a:t>
            </a:r>
            <a:r>
              <a:rPr kumimoji="0" lang="en-US" b="0" i="0" u="none" strike="noStrike" cap="none" normalizeH="0" baseline="0" dirty="0" err="1">
                <a:ln>
                  <a:noFill/>
                </a:ln>
                <a:solidFill>
                  <a:srgbClr val="000000"/>
                </a:solidFill>
                <a:effectLst/>
                <a:ea typeface="Times New Roman" pitchFamily="18" charset="0"/>
                <a:cs typeface="Arial" pitchFamily="34" charset="0"/>
              </a:rPr>
              <a:t>massless</a:t>
            </a:r>
            <a:r>
              <a:rPr kumimoji="0" lang="en-US" b="0" i="0" u="none" strike="noStrike" cap="none" normalizeH="0" baseline="0" dirty="0">
                <a:ln>
                  <a:noFill/>
                </a:ln>
                <a:solidFill>
                  <a:srgbClr val="000000"/>
                </a:solidFill>
                <a:effectLst/>
                <a:ea typeface="Times New Roman" pitchFamily="18" charset="0"/>
                <a:cs typeface="Arial" pitchFamily="34" charset="0"/>
              </a:rPr>
              <a:t> frictionless pulley and are placed on frictionless planes as shown in Fig. 5.What must be the mass </a:t>
            </a:r>
            <a:r>
              <a:rPr kumimoji="0" lang="en-US" b="0" i="1" u="none" strike="noStrike" cap="none" normalizeH="0" baseline="0" dirty="0">
                <a:ln>
                  <a:noFill/>
                </a:ln>
                <a:solidFill>
                  <a:srgbClr val="000000"/>
                </a:solidFill>
                <a:effectLst/>
                <a:ea typeface="Times New Roman" pitchFamily="18" charset="0"/>
                <a:cs typeface="Arial" pitchFamily="34" charset="0"/>
              </a:rPr>
              <a:t>M</a:t>
            </a:r>
            <a:r>
              <a:rPr kumimoji="0" lang="en-US" b="0" i="0" u="none" strike="noStrike" cap="none" normalizeH="0" baseline="0" dirty="0">
                <a:ln>
                  <a:noFill/>
                </a:ln>
                <a:solidFill>
                  <a:srgbClr val="000000"/>
                </a:solidFill>
                <a:effectLst/>
                <a:ea typeface="Times New Roman" pitchFamily="18" charset="0"/>
                <a:cs typeface="Arial" pitchFamily="34" charset="0"/>
              </a:rPr>
              <a:t>, if it goes down the plane with an acceleration of </a:t>
            </a:r>
            <a:r>
              <a:rPr kumimoji="0" lang="en-US" b="0" i="1" u="none" strike="noStrike" cap="none" normalizeH="0" baseline="0" dirty="0">
                <a:ln>
                  <a:noFill/>
                </a:ln>
                <a:solidFill>
                  <a:srgbClr val="000000"/>
                </a:solidFill>
                <a:effectLst/>
                <a:ea typeface="Times New Roman" pitchFamily="18" charset="0"/>
                <a:cs typeface="Arial" pitchFamily="34" charset="0"/>
              </a:rPr>
              <a:t>a </a:t>
            </a:r>
            <a:r>
              <a:rPr kumimoji="0" lang="en-US" b="0" i="0" u="none" strike="noStrike" cap="none" normalizeH="0" baseline="0" dirty="0">
                <a:ln>
                  <a:noFill/>
                </a:ln>
                <a:solidFill>
                  <a:srgbClr val="000000"/>
                </a:solidFill>
                <a:effectLst/>
                <a:ea typeface="Times New Roman" pitchFamily="18" charset="0"/>
                <a:cs typeface="Arial" pitchFamily="34" charset="0"/>
              </a:rPr>
              <a:t>= 2.45 </a:t>
            </a:r>
            <a:r>
              <a:rPr kumimoji="0" lang="en-US" b="0" i="1" u="none" strike="noStrike" cap="none" normalizeH="0" baseline="0" dirty="0">
                <a:ln>
                  <a:noFill/>
                </a:ln>
                <a:solidFill>
                  <a:srgbClr val="000000"/>
                </a:solidFill>
                <a:effectLst/>
                <a:ea typeface="Times New Roman" pitchFamily="18" charset="0"/>
                <a:cs typeface="Arial" pitchFamily="34" charset="0"/>
              </a:rPr>
              <a:t>m/s</a:t>
            </a:r>
            <a:r>
              <a:rPr kumimoji="0" lang="en-US" b="0" i="0" u="none" strike="noStrike" cap="none" normalizeH="0" baseline="30000" dirty="0">
                <a:ln>
                  <a:noFill/>
                </a:ln>
                <a:solidFill>
                  <a:srgbClr val="000000"/>
                </a:solidFill>
                <a:effectLst/>
                <a:ea typeface="Times New Roman" pitchFamily="18" charset="0"/>
                <a:cs typeface="Arial" pitchFamily="34" charset="0"/>
              </a:rPr>
              <a:t>2</a:t>
            </a:r>
            <a:r>
              <a:rPr kumimoji="0" lang="en-US" b="0" i="0" u="none" strike="noStrike" cap="none" normalizeH="0" baseline="0" dirty="0">
                <a:ln>
                  <a:noFill/>
                </a:ln>
                <a:solidFill>
                  <a:srgbClr val="000000"/>
                </a:solidFill>
                <a:effectLst/>
                <a:ea typeface="Times New Roman" pitchFamily="18" charset="0"/>
                <a:cs typeface="Arial" pitchFamily="34" charset="0"/>
              </a:rPr>
              <a:t>? (</a:t>
            </a:r>
            <a:r>
              <a:rPr kumimoji="0" lang="en-US" b="0" i="0" u="none" strike="noStrike" cap="none" normalizeH="0" baseline="0" dirty="0" err="1">
                <a:ln>
                  <a:noFill/>
                </a:ln>
                <a:solidFill>
                  <a:srgbClr val="000000"/>
                </a:solidFill>
                <a:effectLst/>
                <a:ea typeface="Times New Roman" pitchFamily="18" charset="0"/>
                <a:cs typeface="Arial" pitchFamily="34" charset="0"/>
              </a:rPr>
              <a:t>Ans</a:t>
            </a:r>
            <a:r>
              <a:rPr kumimoji="0" lang="en-US" b="0" i="0" u="none" strike="noStrike" cap="none" normalizeH="0" baseline="0" dirty="0">
                <a:ln>
                  <a:noFill/>
                </a:ln>
                <a:solidFill>
                  <a:srgbClr val="000000"/>
                </a:solidFill>
                <a:effectLst/>
                <a:ea typeface="Times New Roman" pitchFamily="18" charset="0"/>
                <a:cs typeface="Arial" pitchFamily="34" charset="0"/>
              </a:rPr>
              <a:t>: 19.1 </a:t>
            </a:r>
            <a:r>
              <a:rPr kumimoji="0" lang="en-US" b="0" i="1" u="none" strike="noStrike" cap="none" normalizeH="0" baseline="0" dirty="0">
                <a:ln>
                  <a:noFill/>
                </a:ln>
                <a:solidFill>
                  <a:srgbClr val="000000"/>
                </a:solidFill>
                <a:effectLst/>
                <a:ea typeface="Times New Roman" pitchFamily="18" charset="0"/>
                <a:cs typeface="Arial" pitchFamily="34" charset="0"/>
              </a:rPr>
              <a:t>kg </a:t>
            </a:r>
            <a:r>
              <a:rPr kumimoji="0" lang="en-US" b="0" i="0" u="none" strike="noStrike" cap="none" normalizeH="0" baseline="0" dirty="0">
                <a:ln>
                  <a:noFill/>
                </a:ln>
                <a:solidFill>
                  <a:srgbClr val="000000"/>
                </a:solidFill>
                <a:effectLst/>
                <a:ea typeface="Times New Roman" pitchFamily="18" charset="0"/>
                <a:cs typeface="Arial" pitchFamily="34" charset="0"/>
              </a:rPr>
              <a:t>)</a:t>
            </a:r>
            <a:r>
              <a:rPr kumimoji="0" lang="en-US" b="1" i="0" u="none" strike="noStrike" cap="none" normalizeH="0" baseline="0" dirty="0">
                <a:ln>
                  <a:noFill/>
                </a:ln>
                <a:solidFill>
                  <a:srgbClr val="000000"/>
                </a:solidFill>
                <a:effectLst/>
                <a:ea typeface="Times New Roman" pitchFamily="18" charset="0"/>
                <a:cs typeface="Arial" pitchFamily="34" charset="0"/>
              </a:rPr>
              <a:t> </a:t>
            </a:r>
            <a:endParaRPr kumimoji="0" lang="en-US" b="0" i="0" u="none" strike="noStrike" cap="none" normalizeH="0" baseline="0" dirty="0">
              <a:ln>
                <a:noFill/>
              </a:ln>
              <a:solidFill>
                <a:schemeClr val="tx1"/>
              </a:solidFill>
              <a:effectLst/>
              <a:cs typeface="Arial" pitchFamily="34" charset="0"/>
            </a:endParaRPr>
          </a:p>
        </p:txBody>
      </p:sp>
      <p:pic>
        <p:nvPicPr>
          <p:cNvPr id="363522" name="Picture 2"/>
          <p:cNvPicPr>
            <a:picLocks noChangeAspect="1" noChangeArrowheads="1"/>
          </p:cNvPicPr>
          <p:nvPr/>
        </p:nvPicPr>
        <p:blipFill>
          <a:blip r:embed="rId5" cstate="print"/>
          <a:srcRect/>
          <a:stretch>
            <a:fillRect/>
          </a:stretch>
        </p:blipFill>
        <p:spPr bwMode="auto">
          <a:xfrm>
            <a:off x="7271899" y="3657600"/>
            <a:ext cx="1795901" cy="1219200"/>
          </a:xfrm>
          <a:prstGeom prst="rect">
            <a:avLst/>
          </a:prstGeom>
          <a:noFill/>
          <a:ln w="9525">
            <a:noFill/>
            <a:miter lim="800000"/>
            <a:headEnd/>
            <a:tailEnd/>
          </a:ln>
        </p:spPr>
      </p:pic>
      <p:sp>
        <p:nvSpPr>
          <p:cNvPr id="18" name="Rectangle 5"/>
          <p:cNvSpPr>
            <a:spLocks noChangeArrowheads="1"/>
          </p:cNvSpPr>
          <p:nvPr/>
        </p:nvSpPr>
        <p:spPr bwMode="auto">
          <a:xfrm>
            <a:off x="76200" y="685800"/>
            <a:ext cx="7162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Q15.:</a:t>
            </a:r>
            <a:r>
              <a:rPr lang="en-US" dirty="0"/>
              <a:t> Two blocks of masses </a:t>
            </a:r>
            <a:r>
              <a:rPr lang="en-US" i="1" dirty="0"/>
              <a:t>m</a:t>
            </a:r>
            <a:r>
              <a:rPr lang="en-US" baseline="-25000" dirty="0"/>
              <a:t>1 </a:t>
            </a:r>
            <a:r>
              <a:rPr lang="en-US" dirty="0"/>
              <a:t>= 4.00 </a:t>
            </a:r>
            <a:r>
              <a:rPr lang="en-US" i="1" dirty="0"/>
              <a:t>kg </a:t>
            </a:r>
            <a:r>
              <a:rPr lang="en-US" dirty="0"/>
              <a:t>and </a:t>
            </a:r>
            <a:r>
              <a:rPr lang="en-US" i="1" dirty="0"/>
              <a:t>m</a:t>
            </a:r>
            <a:r>
              <a:rPr lang="en-US" baseline="-25000" dirty="0"/>
              <a:t>2 </a:t>
            </a:r>
            <a:r>
              <a:rPr lang="en-US" dirty="0"/>
              <a:t>= 2.00 </a:t>
            </a:r>
            <a:r>
              <a:rPr lang="en-US" i="1" dirty="0"/>
              <a:t>kg </a:t>
            </a:r>
            <a:r>
              <a:rPr lang="en-US" dirty="0"/>
              <a:t>are connected by a string passing over a </a:t>
            </a:r>
            <a:r>
              <a:rPr lang="en-US" dirty="0" err="1"/>
              <a:t>massless</a:t>
            </a:r>
            <a:r>
              <a:rPr lang="en-US" dirty="0"/>
              <a:t> and frictionless pulley and placed on a frictionless horizontal table as shown in Fig. 3. A force of </a:t>
            </a:r>
            <a:r>
              <a:rPr lang="en-US" i="1" dirty="0"/>
              <a:t>F </a:t>
            </a:r>
            <a:r>
              <a:rPr lang="en-US" dirty="0"/>
              <a:t>= 10.0 </a:t>
            </a:r>
            <a:r>
              <a:rPr lang="en-US" i="1" dirty="0"/>
              <a:t>N </a:t>
            </a:r>
            <a:r>
              <a:rPr lang="en-US" dirty="0"/>
              <a:t>at an angle of 60.0° with the horizontal is applied to </a:t>
            </a:r>
            <a:r>
              <a:rPr lang="en-US" i="1" dirty="0"/>
              <a:t>m</a:t>
            </a:r>
            <a:r>
              <a:rPr lang="en-US" baseline="-25000" dirty="0"/>
              <a:t>1</a:t>
            </a:r>
            <a:r>
              <a:rPr lang="en-US" dirty="0"/>
              <a:t>. The magnitude of acceleration of the system is: (</a:t>
            </a:r>
            <a:r>
              <a:rPr lang="en-US" dirty="0" err="1"/>
              <a:t>Ans</a:t>
            </a:r>
            <a:r>
              <a:rPr lang="en-US" dirty="0"/>
              <a:t>: 2.43 </a:t>
            </a:r>
            <a:r>
              <a:rPr lang="en-US" i="1" dirty="0"/>
              <a:t>m/s</a:t>
            </a:r>
            <a:r>
              <a:rPr lang="en-US" baseline="30000" dirty="0"/>
              <a:t>2</a:t>
            </a:r>
            <a:r>
              <a:rPr lang="en-US"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T-61-Ch5</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228600" y="2819400"/>
            <a:ext cx="7086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Q14. </a:t>
            </a:r>
            <a:r>
              <a:rPr lang="en-US" dirty="0"/>
              <a:t> An elevator cab with a total mass of 2000 kg is pulled upward by a cable. If the elevator accelerates at 2.00 m/s</a:t>
            </a:r>
            <a:r>
              <a:rPr lang="en-US" baseline="30000" dirty="0"/>
              <a:t>2 </a:t>
            </a:r>
            <a:r>
              <a:rPr lang="en-US" dirty="0"/>
              <a:t>upward, find the tension in the cable. (</a:t>
            </a:r>
            <a:r>
              <a:rPr lang="en-US" dirty="0" err="1"/>
              <a:t>Ans</a:t>
            </a:r>
            <a:r>
              <a:rPr lang="en-US" dirty="0"/>
              <a:t>:  2.36 ×10</a:t>
            </a:r>
            <a:r>
              <a:rPr lang="en-US" baseline="30000" dirty="0"/>
              <a:t>4 </a:t>
            </a:r>
            <a:r>
              <a:rPr lang="en-US" dirty="0"/>
              <a:t>N) </a:t>
            </a:r>
          </a:p>
        </p:txBody>
      </p:sp>
      <p:sp>
        <p:nvSpPr>
          <p:cNvPr id="12" name="Rectangle 5"/>
          <p:cNvSpPr>
            <a:spLocks noChangeArrowheads="1"/>
          </p:cNvSpPr>
          <p:nvPr/>
        </p:nvSpPr>
        <p:spPr bwMode="auto">
          <a:xfrm>
            <a:off x="304800" y="914400"/>
            <a:ext cx="6248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Q13.</a:t>
            </a:r>
            <a:r>
              <a:rPr lang="en-US" dirty="0"/>
              <a:t> A 4.0 kg block is pushed upward a 30° inclined frictionless plane with a constant horizontal force </a:t>
            </a:r>
            <a:r>
              <a:rPr lang="en-US" i="1" dirty="0"/>
              <a:t>F </a:t>
            </a:r>
            <a:r>
              <a:rPr lang="en-US" dirty="0"/>
              <a:t>(Fig 4). If the block moves with a constant speed find the magnitude of the force </a:t>
            </a:r>
            <a:r>
              <a:rPr lang="en-US" i="1" dirty="0"/>
              <a:t>F. ( </a:t>
            </a:r>
            <a:r>
              <a:rPr lang="en-US" dirty="0"/>
              <a:t>A: 23 N )</a:t>
            </a:r>
          </a:p>
        </p:txBody>
      </p:sp>
      <p:sp>
        <p:nvSpPr>
          <p:cNvPr id="227333" name="Rectangle 5"/>
          <p:cNvSpPr>
            <a:spLocks noChangeArrowheads="1"/>
          </p:cNvSpPr>
          <p:nvPr/>
        </p:nvSpPr>
        <p:spPr bwMode="auto">
          <a:xfrm>
            <a:off x="228600" y="4648200"/>
            <a:ext cx="5562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Q16.</a:t>
            </a:r>
            <a:r>
              <a:rPr lang="en-US" dirty="0"/>
              <a:t> A 7.0 kg block and a 3.0 kg block are connected by a string as shown in Fig 5. If the pulley is </a:t>
            </a:r>
            <a:r>
              <a:rPr lang="en-US" dirty="0" err="1"/>
              <a:t>massless</a:t>
            </a:r>
            <a:r>
              <a:rPr lang="en-US" dirty="0"/>
              <a:t> and the surface is frictionless, the magnitude of the acceleration of the 3.0 kg block is: (</a:t>
            </a:r>
            <a:r>
              <a:rPr lang="en-US" dirty="0" err="1"/>
              <a:t>Ans</a:t>
            </a:r>
            <a:r>
              <a:rPr lang="en-US" dirty="0"/>
              <a:t>: 2.9 m/s</a:t>
            </a:r>
            <a:r>
              <a:rPr lang="en-US" baseline="30000" dirty="0"/>
              <a:t>2 </a:t>
            </a:r>
            <a:r>
              <a:rPr lang="en-US" dirty="0"/>
              <a:t>)</a:t>
            </a:r>
          </a:p>
          <a:p>
            <a:r>
              <a:rPr lang="en-US" dirty="0"/>
              <a:t> </a:t>
            </a:r>
          </a:p>
          <a:p>
            <a:endParaRPr lang="en-US" dirty="0"/>
          </a:p>
        </p:txBody>
      </p:sp>
      <p:pic>
        <p:nvPicPr>
          <p:cNvPr id="362501" name="Picture 5"/>
          <p:cNvPicPr>
            <a:picLocks noChangeAspect="1" noChangeArrowheads="1"/>
          </p:cNvPicPr>
          <p:nvPr/>
        </p:nvPicPr>
        <p:blipFill>
          <a:blip r:embed="rId2" cstate="print"/>
          <a:srcRect/>
          <a:stretch>
            <a:fillRect/>
          </a:stretch>
        </p:blipFill>
        <p:spPr bwMode="auto">
          <a:xfrm>
            <a:off x="7315200" y="838200"/>
            <a:ext cx="1371600" cy="1651000"/>
          </a:xfrm>
          <a:prstGeom prst="rect">
            <a:avLst/>
          </a:prstGeom>
          <a:noFill/>
          <a:ln w="9525">
            <a:noFill/>
            <a:miter lim="800000"/>
            <a:headEnd/>
            <a:tailEnd/>
          </a:ln>
        </p:spPr>
      </p:pic>
      <p:pic>
        <p:nvPicPr>
          <p:cNvPr id="362502" name="Picture 6"/>
          <p:cNvPicPr>
            <a:picLocks noChangeAspect="1" noChangeArrowheads="1"/>
          </p:cNvPicPr>
          <p:nvPr/>
        </p:nvPicPr>
        <p:blipFill>
          <a:blip r:embed="rId3" cstate="print"/>
          <a:srcRect/>
          <a:stretch>
            <a:fillRect/>
          </a:stretch>
        </p:blipFill>
        <p:spPr bwMode="auto">
          <a:xfrm>
            <a:off x="6324600" y="4191000"/>
            <a:ext cx="2133600" cy="216693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38100"/>
            <a:ext cx="3674423" cy="1790700"/>
          </a:xfrm>
          <a:prstGeom prst="rect">
            <a:avLst/>
          </a:prstGeom>
        </p:spPr>
      </p:pic>
      <p:pic>
        <p:nvPicPr>
          <p:cNvPr id="4" name="Picture 3"/>
          <p:cNvPicPr>
            <a:picLocks noChangeAspect="1"/>
          </p:cNvPicPr>
          <p:nvPr/>
        </p:nvPicPr>
        <p:blipFill>
          <a:blip r:embed="rId3"/>
          <a:stretch>
            <a:fillRect/>
          </a:stretch>
        </p:blipFill>
        <p:spPr>
          <a:xfrm>
            <a:off x="152400" y="1828800"/>
            <a:ext cx="3657600" cy="685800"/>
          </a:xfrm>
          <a:prstGeom prst="rect">
            <a:avLst/>
          </a:prstGeom>
        </p:spPr>
      </p:pic>
      <p:pic>
        <p:nvPicPr>
          <p:cNvPr id="5" name="Picture 3" descr="C:\Users\DR4298~1.KUN\AppData\Local\Temp\msohtmlclip1\02\clip_image002.png"/>
          <p:cNvPicPr>
            <a:picLocks noChangeAspect="1" noChangeArrowheads="1"/>
          </p:cNvPicPr>
          <p:nvPr/>
        </p:nvPicPr>
        <p:blipFill rotWithShape="1">
          <a:blip r:embed="rId4">
            <a:extLst>
              <a:ext uri="{28A0092B-C50C-407E-A947-70E740481C1C}">
                <a14:useLocalDpi xmlns:a14="http://schemas.microsoft.com/office/drawing/2010/main" val="0"/>
              </a:ext>
            </a:extLst>
          </a:blip>
          <a:srcRect b="25149"/>
          <a:stretch/>
        </p:blipFill>
        <p:spPr bwMode="auto">
          <a:xfrm>
            <a:off x="228600" y="2372554"/>
            <a:ext cx="3733800" cy="447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31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DR4298~1.KUN\AppData\Local\Temp\msohtmlclip1\02\clip_image002.png"/>
          <p:cNvPicPr>
            <a:picLocks noChangeAspect="1" noChangeArrowheads="1"/>
          </p:cNvPicPr>
          <p:nvPr/>
        </p:nvPicPr>
        <p:blipFill rotWithShape="1">
          <a:blip r:embed="rId2">
            <a:extLst>
              <a:ext uri="{28A0092B-C50C-407E-A947-70E740481C1C}">
                <a14:useLocalDpi xmlns:a14="http://schemas.microsoft.com/office/drawing/2010/main" val="0"/>
              </a:ext>
            </a:extLst>
          </a:blip>
          <a:srcRect t="74851"/>
          <a:stretch/>
        </p:blipFill>
        <p:spPr bwMode="auto">
          <a:xfrm>
            <a:off x="228600" y="304800"/>
            <a:ext cx="4162226"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228600" y="2057400"/>
            <a:ext cx="4156366" cy="1828800"/>
          </a:xfrm>
          <a:prstGeom prst="rect">
            <a:avLst/>
          </a:prstGeom>
        </p:spPr>
      </p:pic>
      <p:pic>
        <p:nvPicPr>
          <p:cNvPr id="9" name="Picture 8"/>
          <p:cNvPicPr>
            <a:picLocks noChangeAspect="1"/>
          </p:cNvPicPr>
          <p:nvPr/>
        </p:nvPicPr>
        <p:blipFill>
          <a:blip r:embed="rId4"/>
          <a:stretch>
            <a:fillRect/>
          </a:stretch>
        </p:blipFill>
        <p:spPr>
          <a:xfrm>
            <a:off x="228600" y="4038600"/>
            <a:ext cx="4419600" cy="2513648"/>
          </a:xfrm>
          <a:prstGeom prst="rect">
            <a:avLst/>
          </a:prstGeom>
        </p:spPr>
      </p:pic>
    </p:spTree>
    <p:extLst>
      <p:ext uri="{BB962C8B-B14F-4D97-AF65-F5344CB8AC3E}">
        <p14:creationId xmlns:p14="http://schemas.microsoft.com/office/powerpoint/2010/main" val="432079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304800"/>
            <a:ext cx="3581400" cy="3151632"/>
          </a:xfrm>
          <a:prstGeom prst="rect">
            <a:avLst/>
          </a:prstGeom>
          <a:noFill/>
          <a:ln>
            <a:noFill/>
          </a:ln>
        </p:spPr>
      </p:pic>
      <p:pic>
        <p:nvPicPr>
          <p:cNvPr id="7" name="Picture 6"/>
          <p:cNvPicPr>
            <a:picLocks noChangeAspect="1"/>
          </p:cNvPicPr>
          <p:nvPr/>
        </p:nvPicPr>
        <p:blipFill>
          <a:blip r:embed="rId3"/>
          <a:stretch>
            <a:fillRect/>
          </a:stretch>
        </p:blipFill>
        <p:spPr>
          <a:xfrm>
            <a:off x="228600" y="3581400"/>
            <a:ext cx="3632199" cy="2971800"/>
          </a:xfrm>
          <a:prstGeom prst="rect">
            <a:avLst/>
          </a:prstGeom>
        </p:spPr>
      </p:pic>
    </p:spTree>
    <p:extLst>
      <p:ext uri="{BB962C8B-B14F-4D97-AF65-F5344CB8AC3E}">
        <p14:creationId xmlns:p14="http://schemas.microsoft.com/office/powerpoint/2010/main" val="1094104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76200"/>
            <a:ext cx="3429001" cy="3472406"/>
          </a:xfrm>
          <a:prstGeom prst="rect">
            <a:avLst/>
          </a:prstGeom>
        </p:spPr>
      </p:pic>
      <p:pic>
        <p:nvPicPr>
          <p:cNvPr id="3" name="Picture 2"/>
          <p:cNvPicPr>
            <a:picLocks noChangeAspect="1"/>
          </p:cNvPicPr>
          <p:nvPr/>
        </p:nvPicPr>
        <p:blipFill>
          <a:blip r:embed="rId3"/>
          <a:stretch>
            <a:fillRect/>
          </a:stretch>
        </p:blipFill>
        <p:spPr>
          <a:xfrm>
            <a:off x="228600" y="3517490"/>
            <a:ext cx="3429000" cy="3340510"/>
          </a:xfrm>
          <a:prstGeom prst="rect">
            <a:avLst/>
          </a:prstGeom>
        </p:spPr>
      </p:pic>
    </p:spTree>
    <p:extLst>
      <p:ext uri="{BB962C8B-B14F-4D97-AF65-F5344CB8AC3E}">
        <p14:creationId xmlns:p14="http://schemas.microsoft.com/office/powerpoint/2010/main" val="3118393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999" y="228600"/>
            <a:ext cx="4009292" cy="2895600"/>
          </a:xfrm>
          <a:prstGeom prst="rect">
            <a:avLst/>
          </a:prstGeom>
        </p:spPr>
      </p:pic>
      <p:pic>
        <p:nvPicPr>
          <p:cNvPr id="5" name="Picture 4"/>
          <p:cNvPicPr>
            <a:picLocks noChangeAspect="1"/>
          </p:cNvPicPr>
          <p:nvPr/>
        </p:nvPicPr>
        <p:blipFill>
          <a:blip r:embed="rId3"/>
          <a:stretch>
            <a:fillRect/>
          </a:stretch>
        </p:blipFill>
        <p:spPr>
          <a:xfrm>
            <a:off x="304800" y="3505200"/>
            <a:ext cx="4160520" cy="2133600"/>
          </a:xfrm>
          <a:prstGeom prst="rect">
            <a:avLst/>
          </a:prstGeom>
        </p:spPr>
      </p:pic>
    </p:spTree>
    <p:extLst>
      <p:ext uri="{BB962C8B-B14F-4D97-AF65-F5344CB8AC3E}">
        <p14:creationId xmlns:p14="http://schemas.microsoft.com/office/powerpoint/2010/main" val="2795125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04800"/>
            <a:ext cx="3980032" cy="6019800"/>
          </a:xfrm>
          <a:prstGeom prst="rect">
            <a:avLst/>
          </a:prstGeom>
        </p:spPr>
      </p:pic>
    </p:spTree>
    <p:extLst>
      <p:ext uri="{BB962C8B-B14F-4D97-AF65-F5344CB8AC3E}">
        <p14:creationId xmlns:p14="http://schemas.microsoft.com/office/powerpoint/2010/main" val="414651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867400" y="4267200"/>
            <a:ext cx="3657600" cy="2481262"/>
            <a:chOff x="4800600" y="4376738"/>
            <a:chExt cx="3657600" cy="2481262"/>
          </a:xfrm>
        </p:grpSpPr>
        <p:pic>
          <p:nvPicPr>
            <p:cNvPr id="7" name="Picture 4" descr="F05_01"/>
            <p:cNvPicPr>
              <a:picLocks noChangeAspect="1" noChangeArrowheads="1"/>
            </p:cNvPicPr>
            <p:nvPr/>
          </p:nvPicPr>
          <p:blipFill>
            <a:blip r:embed="rId3" cstate="print"/>
            <a:srcRect/>
            <a:stretch>
              <a:fillRect/>
            </a:stretch>
          </p:blipFill>
          <p:spPr bwMode="auto">
            <a:xfrm>
              <a:off x="4800600" y="4376738"/>
              <a:ext cx="3657600" cy="2481262"/>
            </a:xfrm>
            <a:prstGeom prst="rect">
              <a:avLst/>
            </a:prstGeom>
            <a:noFill/>
          </p:spPr>
        </p:pic>
        <p:sp>
          <p:nvSpPr>
            <p:cNvPr id="8" name="Right Arrow 7"/>
            <p:cNvSpPr/>
            <p:nvPr/>
          </p:nvSpPr>
          <p:spPr>
            <a:xfrm flipH="1">
              <a:off x="6248400" y="5214938"/>
              <a:ext cx="914400" cy="5762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Right Arrow 8"/>
            <p:cNvSpPr/>
            <p:nvPr/>
          </p:nvSpPr>
          <p:spPr>
            <a:xfrm flipH="1">
              <a:off x="6248400" y="6075998"/>
              <a:ext cx="1143000" cy="3810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pic>
        <p:nvPicPr>
          <p:cNvPr id="2" name="Picture 4" descr="F05_01"/>
          <p:cNvPicPr>
            <a:picLocks noChangeAspect="1" noChangeArrowheads="1"/>
          </p:cNvPicPr>
          <p:nvPr/>
        </p:nvPicPr>
        <p:blipFill>
          <a:blip r:embed="rId3" cstate="print"/>
          <a:srcRect/>
          <a:stretch>
            <a:fillRect/>
          </a:stretch>
        </p:blipFill>
        <p:spPr bwMode="auto">
          <a:xfrm>
            <a:off x="4648200" y="1219200"/>
            <a:ext cx="3657600" cy="2481262"/>
          </a:xfrm>
          <a:prstGeom prst="rect">
            <a:avLst/>
          </a:prstGeom>
          <a:noFill/>
        </p:spPr>
      </p:pic>
      <p:sp>
        <p:nvSpPr>
          <p:cNvPr id="4" name="Text Box 8"/>
          <p:cNvSpPr txBox="1">
            <a:spLocks noChangeArrowheads="1"/>
          </p:cNvSpPr>
          <p:nvPr/>
        </p:nvSpPr>
        <p:spPr bwMode="auto">
          <a:xfrm>
            <a:off x="381000" y="2286000"/>
            <a:ext cx="4724400" cy="646331"/>
          </a:xfrm>
          <a:prstGeom prst="rect">
            <a:avLst/>
          </a:prstGeom>
          <a:noFill/>
          <a:ln w="9525">
            <a:noFill/>
            <a:miter lim="800000"/>
            <a:headEnd/>
            <a:tailEnd/>
          </a:ln>
          <a:effectLst/>
        </p:spPr>
        <p:txBody>
          <a:bodyPr wrap="square">
            <a:spAutoFit/>
          </a:bodyPr>
          <a:lstStyle/>
          <a:p>
            <a:pPr>
              <a:spcBef>
                <a:spcPct val="50000"/>
              </a:spcBef>
            </a:pPr>
            <a:r>
              <a:rPr lang="en-US" b="1" dirty="0">
                <a:solidFill>
                  <a:srgbClr val="FF0000"/>
                </a:solidFill>
              </a:rPr>
              <a:t>If body is not moving (v =0) or moving with constant velocity, there is no force (F =0 )</a:t>
            </a:r>
          </a:p>
        </p:txBody>
      </p:sp>
      <p:graphicFrame>
        <p:nvGraphicFramePr>
          <p:cNvPr id="5" name="Object 4"/>
          <p:cNvGraphicFramePr>
            <a:graphicFrameLocks noChangeAspect="1"/>
          </p:cNvGraphicFramePr>
          <p:nvPr/>
        </p:nvGraphicFramePr>
        <p:xfrm>
          <a:off x="1371600" y="1219201"/>
          <a:ext cx="1600200" cy="680854"/>
        </p:xfrm>
        <a:graphic>
          <a:graphicData uri="http://schemas.openxmlformats.org/presentationml/2006/ole">
            <mc:AlternateContent xmlns:mc="http://schemas.openxmlformats.org/markup-compatibility/2006">
              <mc:Choice xmlns:v="urn:schemas-microsoft-com:vml" Requires="v">
                <p:oleObj spid="_x0000_s170100" name="Equation" r:id="rId4" imgW="507960" imgH="215640" progId="Equation.3">
                  <p:embed/>
                </p:oleObj>
              </mc:Choice>
              <mc:Fallback>
                <p:oleObj name="Equation" r:id="rId4" imgW="50796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1"/>
                        <a:ext cx="1600200" cy="6808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43000" y="0"/>
            <a:ext cx="7748660" cy="769441"/>
          </a:xfrm>
          <a:prstGeom prst="rect">
            <a:avLst/>
          </a:prstGeom>
          <a:noFill/>
        </p:spPr>
        <p:txBody>
          <a:bodyPr wrap="none" rtlCol="0">
            <a:spAutoFit/>
          </a:bodyPr>
          <a:lstStyle/>
          <a:p>
            <a:r>
              <a:rPr lang="en-US" sz="4400" b="1" dirty="0"/>
              <a:t>Newton’s Second Law of Motion</a:t>
            </a:r>
          </a:p>
        </p:txBody>
      </p:sp>
      <p:sp>
        <p:nvSpPr>
          <p:cNvPr id="11" name="TextBox 10"/>
          <p:cNvSpPr txBox="1"/>
          <p:nvPr/>
        </p:nvSpPr>
        <p:spPr>
          <a:xfrm>
            <a:off x="6172200" y="1295400"/>
            <a:ext cx="530915" cy="369332"/>
          </a:xfrm>
          <a:prstGeom prst="rect">
            <a:avLst/>
          </a:prstGeom>
          <a:noFill/>
        </p:spPr>
        <p:txBody>
          <a:bodyPr wrap="none" rtlCol="0">
            <a:spAutoFit/>
          </a:bodyPr>
          <a:lstStyle/>
          <a:p>
            <a:r>
              <a:rPr lang="en-US" dirty="0"/>
              <a:t>Pull</a:t>
            </a:r>
          </a:p>
        </p:txBody>
      </p:sp>
      <p:sp>
        <p:nvSpPr>
          <p:cNvPr id="12" name="TextBox 11"/>
          <p:cNvSpPr txBox="1"/>
          <p:nvPr/>
        </p:nvSpPr>
        <p:spPr>
          <a:xfrm>
            <a:off x="7516687" y="4267200"/>
            <a:ext cx="636713" cy="369332"/>
          </a:xfrm>
          <a:prstGeom prst="rect">
            <a:avLst/>
          </a:prstGeom>
          <a:noFill/>
        </p:spPr>
        <p:txBody>
          <a:bodyPr wrap="none" rtlCol="0">
            <a:spAutoFit/>
          </a:bodyPr>
          <a:lstStyle/>
          <a:p>
            <a:r>
              <a:rPr lang="en-US" dirty="0"/>
              <a:t>Push</a:t>
            </a:r>
          </a:p>
        </p:txBody>
      </p:sp>
      <p:sp>
        <p:nvSpPr>
          <p:cNvPr id="14" name="Text Box 8"/>
          <p:cNvSpPr txBox="1">
            <a:spLocks noChangeArrowheads="1"/>
          </p:cNvSpPr>
          <p:nvPr/>
        </p:nvSpPr>
        <p:spPr bwMode="auto">
          <a:xfrm>
            <a:off x="838200" y="5181600"/>
            <a:ext cx="33528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0000FF"/>
                </a:solidFill>
              </a:rPr>
              <a:t>How much is 1N force?</a:t>
            </a:r>
          </a:p>
        </p:txBody>
      </p:sp>
      <p:graphicFrame>
        <p:nvGraphicFramePr>
          <p:cNvPr id="169988" name="Object 4"/>
          <p:cNvGraphicFramePr>
            <a:graphicFrameLocks noChangeAspect="1"/>
          </p:cNvGraphicFramePr>
          <p:nvPr/>
        </p:nvGraphicFramePr>
        <p:xfrm>
          <a:off x="609600" y="5735695"/>
          <a:ext cx="4057649" cy="588905"/>
        </p:xfrm>
        <a:graphic>
          <a:graphicData uri="http://schemas.openxmlformats.org/presentationml/2006/ole">
            <mc:AlternateContent xmlns:mc="http://schemas.openxmlformats.org/markup-compatibility/2006">
              <mc:Choice xmlns:v="urn:schemas-microsoft-com:vml" Requires="v">
                <p:oleObj spid="_x0000_s170101" name="Equation" r:id="rId6" imgW="1663560" imgH="241200" progId="Equation.3">
                  <p:embed/>
                </p:oleObj>
              </mc:Choice>
              <mc:Fallback>
                <p:oleObj name="Equation" r:id="rId6" imgW="1663560" imgH="241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735695"/>
                        <a:ext cx="4057649" cy="5889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8"/>
          <p:cNvSpPr txBox="1">
            <a:spLocks noChangeArrowheads="1"/>
          </p:cNvSpPr>
          <p:nvPr/>
        </p:nvSpPr>
        <p:spPr bwMode="auto">
          <a:xfrm>
            <a:off x="762000" y="3276601"/>
            <a:ext cx="2590800" cy="457200"/>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0000FF"/>
                </a:solidFill>
              </a:rPr>
              <a:t>Unit of Force: N</a:t>
            </a:r>
          </a:p>
        </p:txBody>
      </p:sp>
      <p:sp>
        <p:nvSpPr>
          <p:cNvPr id="18" name="Text Box 8"/>
          <p:cNvSpPr txBox="1">
            <a:spLocks noChangeArrowheads="1"/>
          </p:cNvSpPr>
          <p:nvPr/>
        </p:nvSpPr>
        <p:spPr bwMode="auto">
          <a:xfrm>
            <a:off x="457200" y="849868"/>
            <a:ext cx="5257800" cy="369332"/>
          </a:xfrm>
          <a:prstGeom prst="rect">
            <a:avLst/>
          </a:prstGeom>
          <a:noFill/>
          <a:ln w="9525">
            <a:noFill/>
            <a:miter lim="800000"/>
            <a:headEnd/>
            <a:tailEnd/>
          </a:ln>
          <a:effectLst/>
        </p:spPr>
        <p:txBody>
          <a:bodyPr wrap="square">
            <a:spAutoFit/>
          </a:bodyPr>
          <a:lstStyle/>
          <a:p>
            <a:pPr>
              <a:spcBef>
                <a:spcPct val="50000"/>
              </a:spcBef>
            </a:pPr>
            <a:r>
              <a:rPr lang="en-US" b="1" dirty="0"/>
              <a:t>The magnitude of the force can be calculated as:</a:t>
            </a:r>
          </a:p>
        </p:txBody>
      </p:sp>
      <p:graphicFrame>
        <p:nvGraphicFramePr>
          <p:cNvPr id="19" name="Object 4"/>
          <p:cNvGraphicFramePr>
            <a:graphicFrameLocks noChangeAspect="1"/>
          </p:cNvGraphicFramePr>
          <p:nvPr>
            <p:extLst>
              <p:ext uri="{D42A27DB-BD31-4B8C-83A1-F6EECF244321}">
                <p14:modId xmlns:p14="http://schemas.microsoft.com/office/powerpoint/2010/main" val="429611159"/>
              </p:ext>
            </p:extLst>
          </p:nvPr>
        </p:nvGraphicFramePr>
        <p:xfrm>
          <a:off x="573088" y="3935413"/>
          <a:ext cx="3654425" cy="588962"/>
        </p:xfrm>
        <a:graphic>
          <a:graphicData uri="http://schemas.openxmlformats.org/presentationml/2006/ole">
            <mc:AlternateContent xmlns:mc="http://schemas.openxmlformats.org/markup-compatibility/2006">
              <mc:Choice xmlns:v="urn:schemas-microsoft-com:vml" Requires="v">
                <p:oleObj spid="_x0000_s170102" name="معادلة" r:id="rId8" imgW="1498320" imgH="241200" progId="Equation.3">
                  <p:embed/>
                </p:oleObj>
              </mc:Choice>
              <mc:Fallback>
                <p:oleObj name="معادلة" r:id="rId8" imgW="1498320" imgH="241200" progId="Equation.3">
                  <p:embed/>
                  <p:pic>
                    <p:nvPicPr>
                      <p:cNvPr id="0" name=""/>
                      <p:cNvPicPr>
                        <a:picLocks noChangeAspect="1" noChangeArrowheads="1"/>
                      </p:cNvPicPr>
                      <p:nvPr/>
                    </p:nvPicPr>
                    <p:blipFill>
                      <a:blip r:embed="rId9"/>
                      <a:srcRect/>
                      <a:stretch>
                        <a:fillRect/>
                      </a:stretch>
                    </p:blipFill>
                    <p:spPr bwMode="auto">
                      <a:xfrm>
                        <a:off x="573088" y="3935413"/>
                        <a:ext cx="3654425"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50000" decel="50000" fill="hold" nodeType="clickEffect">
                                  <p:stCondLst>
                                    <p:cond delay="0"/>
                                  </p:stCondLst>
                                  <p:childTnLst>
                                    <p:animMotion origin="layout" path="M 0 0  L 0.25 0  E" pathEditMode="relative" ptsTypes="">
                                      <p:cBhvr>
                                        <p:cTn id="6" dur="3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indefinite" accel="50000" decel="50000" fill="hold" nodeType="clickEffect">
                                  <p:stCondLst>
                                    <p:cond delay="0"/>
                                  </p:stCondLst>
                                  <p:childTnLst>
                                    <p:animMotion origin="layout" path="M -3.05556E-6 4.93062E-6 L -0.26562 -0.00208 " pathEditMode="relative" ptsTypes="AA">
                                      <p:cBhvr>
                                        <p:cTn id="10" dur="3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99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838200"/>
            <a:ext cx="3925513" cy="5876925"/>
          </a:xfrm>
          <a:prstGeom prst="rect">
            <a:avLst/>
          </a:prstGeom>
        </p:spPr>
      </p:pic>
    </p:spTree>
    <p:extLst>
      <p:ext uri="{BB962C8B-B14F-4D97-AF65-F5344CB8AC3E}">
        <p14:creationId xmlns:p14="http://schemas.microsoft.com/office/powerpoint/2010/main" val="73867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381000" y="990600"/>
            <a:ext cx="3657600" cy="2481262"/>
            <a:chOff x="4800600" y="4376738"/>
            <a:chExt cx="3657600" cy="2481262"/>
          </a:xfrm>
        </p:grpSpPr>
        <p:pic>
          <p:nvPicPr>
            <p:cNvPr id="7" name="Picture 4" descr="F05_01"/>
            <p:cNvPicPr>
              <a:picLocks noChangeAspect="1" noChangeArrowheads="1"/>
            </p:cNvPicPr>
            <p:nvPr/>
          </p:nvPicPr>
          <p:blipFill>
            <a:blip r:embed="rId3" cstate="print"/>
            <a:srcRect/>
            <a:stretch>
              <a:fillRect/>
            </a:stretch>
          </p:blipFill>
          <p:spPr bwMode="auto">
            <a:xfrm>
              <a:off x="4800600" y="4376738"/>
              <a:ext cx="3657600" cy="2481262"/>
            </a:xfrm>
            <a:prstGeom prst="rect">
              <a:avLst/>
            </a:prstGeom>
            <a:noFill/>
          </p:spPr>
        </p:pic>
        <p:sp>
          <p:nvSpPr>
            <p:cNvPr id="8" name="Right Arrow 7"/>
            <p:cNvSpPr/>
            <p:nvPr/>
          </p:nvSpPr>
          <p:spPr>
            <a:xfrm flipH="1">
              <a:off x="6248400" y="5214938"/>
              <a:ext cx="914400" cy="5762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Right Arrow 8"/>
            <p:cNvSpPr/>
            <p:nvPr/>
          </p:nvSpPr>
          <p:spPr>
            <a:xfrm flipH="1">
              <a:off x="6248400" y="6075998"/>
              <a:ext cx="1143000" cy="3810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aphicFrame>
        <p:nvGraphicFramePr>
          <p:cNvPr id="5" name="Object 4"/>
          <p:cNvGraphicFramePr>
            <a:graphicFrameLocks noChangeAspect="1"/>
          </p:cNvGraphicFramePr>
          <p:nvPr/>
        </p:nvGraphicFramePr>
        <p:xfrm>
          <a:off x="3200400" y="5181600"/>
          <a:ext cx="1600200" cy="680854"/>
        </p:xfrm>
        <a:graphic>
          <a:graphicData uri="http://schemas.openxmlformats.org/presentationml/2006/ole">
            <mc:AlternateContent xmlns:mc="http://schemas.openxmlformats.org/markup-compatibility/2006">
              <mc:Choice xmlns:v="urn:schemas-microsoft-com:vml" Requires="v">
                <p:oleObj spid="_x0000_s228392" name="Equation" r:id="rId4" imgW="507960" imgH="215640" progId="Equation.3">
                  <p:embed/>
                </p:oleObj>
              </mc:Choice>
              <mc:Fallback>
                <p:oleObj name="Equation" r:id="rId4" imgW="50796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181600"/>
                        <a:ext cx="1600200" cy="6808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707117" y="0"/>
            <a:ext cx="4617483" cy="769441"/>
          </a:xfrm>
          <a:prstGeom prst="rect">
            <a:avLst/>
          </a:prstGeom>
          <a:noFill/>
        </p:spPr>
        <p:txBody>
          <a:bodyPr wrap="none" rtlCol="0">
            <a:spAutoFit/>
          </a:bodyPr>
          <a:lstStyle/>
          <a:p>
            <a:r>
              <a:rPr lang="en-US" sz="4400" b="1" dirty="0"/>
              <a:t>Free Body Diagram</a:t>
            </a:r>
          </a:p>
        </p:txBody>
      </p:sp>
      <p:pic>
        <p:nvPicPr>
          <p:cNvPr id="17" name="Picture 4" descr="F05_01"/>
          <p:cNvPicPr>
            <a:picLocks noChangeAspect="1" noChangeArrowheads="1"/>
          </p:cNvPicPr>
          <p:nvPr/>
        </p:nvPicPr>
        <p:blipFill>
          <a:blip r:embed="rId3" cstate="print"/>
          <a:srcRect/>
          <a:stretch>
            <a:fillRect/>
          </a:stretch>
        </p:blipFill>
        <p:spPr bwMode="auto">
          <a:xfrm>
            <a:off x="5029200" y="1219200"/>
            <a:ext cx="3657600" cy="2481262"/>
          </a:xfrm>
          <a:prstGeom prst="rect">
            <a:avLst/>
          </a:prstGeom>
          <a:noFill/>
        </p:spPr>
      </p:pic>
      <p:sp>
        <p:nvSpPr>
          <p:cNvPr id="19" name="Oval 18"/>
          <p:cNvSpPr/>
          <p:nvPr/>
        </p:nvSpPr>
        <p:spPr>
          <a:xfrm>
            <a:off x="6781800" y="2362200"/>
            <a:ext cx="152400" cy="1524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11340" y="2052935"/>
            <a:ext cx="1143000" cy="461665"/>
            <a:chOff x="6225540" y="2052935"/>
            <a:chExt cx="1143000" cy="461665"/>
          </a:xfrm>
        </p:grpSpPr>
        <p:cxnSp>
          <p:nvCxnSpPr>
            <p:cNvPr id="21" name="Straight Arrow Connector 20"/>
            <p:cNvCxnSpPr/>
            <p:nvPr/>
          </p:nvCxnSpPr>
          <p:spPr>
            <a:xfrm>
              <a:off x="6225540" y="2438400"/>
              <a:ext cx="1143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9400" y="2052935"/>
              <a:ext cx="325730" cy="461665"/>
            </a:xfrm>
            <a:prstGeom prst="rect">
              <a:avLst/>
            </a:prstGeom>
            <a:noFill/>
          </p:spPr>
          <p:txBody>
            <a:bodyPr wrap="none" rtlCol="0">
              <a:spAutoFit/>
            </a:bodyPr>
            <a:lstStyle/>
            <a:p>
              <a:r>
                <a:rPr lang="en-US" sz="2400" b="1" i="1" dirty="0"/>
                <a:t>F</a:t>
              </a:r>
            </a:p>
          </p:txBody>
        </p:sp>
      </p:grpSp>
      <p:sp>
        <p:nvSpPr>
          <p:cNvPr id="23" name="Oval 22"/>
          <p:cNvSpPr/>
          <p:nvPr/>
        </p:nvSpPr>
        <p:spPr>
          <a:xfrm>
            <a:off x="2156460" y="2286000"/>
            <a:ext cx="152400" cy="1524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990600" y="1976735"/>
            <a:ext cx="1143000" cy="461665"/>
            <a:chOff x="4930140" y="2052935"/>
            <a:chExt cx="1143000" cy="461665"/>
          </a:xfrm>
        </p:grpSpPr>
        <p:cxnSp>
          <p:nvCxnSpPr>
            <p:cNvPr id="25" name="Straight Arrow Connector 24"/>
            <p:cNvCxnSpPr/>
            <p:nvPr/>
          </p:nvCxnSpPr>
          <p:spPr>
            <a:xfrm>
              <a:off x="4930140" y="2438400"/>
              <a:ext cx="11430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37810" y="2052935"/>
              <a:ext cx="325730" cy="461665"/>
            </a:xfrm>
            <a:prstGeom prst="rect">
              <a:avLst/>
            </a:prstGeom>
            <a:noFill/>
          </p:spPr>
          <p:txBody>
            <a:bodyPr wrap="none" rtlCol="0">
              <a:spAutoFit/>
            </a:bodyPr>
            <a:lstStyle/>
            <a:p>
              <a:r>
                <a:rPr lang="en-US" sz="2400" b="1" i="1" dirty="0"/>
                <a:t>F</a:t>
              </a:r>
            </a:p>
          </p:txBody>
        </p:sp>
      </p:grpSp>
      <p:sp>
        <p:nvSpPr>
          <p:cNvPr id="4" name="Text Box 8"/>
          <p:cNvSpPr txBox="1">
            <a:spLocks noChangeArrowheads="1"/>
          </p:cNvSpPr>
          <p:nvPr/>
        </p:nvSpPr>
        <p:spPr bwMode="auto">
          <a:xfrm>
            <a:off x="1371600" y="3632537"/>
            <a:ext cx="5410200" cy="1015663"/>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FF0000"/>
                </a:solidFill>
              </a:rPr>
              <a:t>1. The body is represented by a point.</a:t>
            </a:r>
          </a:p>
          <a:p>
            <a:pPr>
              <a:spcBef>
                <a:spcPct val="50000"/>
              </a:spcBef>
            </a:pPr>
            <a:r>
              <a:rPr lang="en-US" sz="2400" b="1" dirty="0">
                <a:solidFill>
                  <a:srgbClr val="FF0000"/>
                </a:solidFill>
              </a:rPr>
              <a:t>2. Force is represented by an arrow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xit" presetSubtype="16" fill="hold" nodeType="clickEffect">
                                  <p:stCondLst>
                                    <p:cond delay="0"/>
                                  </p:stCondLst>
                                  <p:childTnLst>
                                    <p:animEffect transition="out" filter="circle(in)">
                                      <p:cBhvr>
                                        <p:cTn id="17" dur="1000"/>
                                        <p:tgtEl>
                                          <p:spTgt spid="3"/>
                                        </p:tgtEl>
                                      </p:cBhvr>
                                    </p:animEffect>
                                    <p:set>
                                      <p:cBhvr>
                                        <p:cTn id="18" dur="1" fill="hold">
                                          <p:stCondLst>
                                            <p:cond delay="999"/>
                                          </p:stCondLst>
                                        </p:cTn>
                                        <p:tgtEl>
                                          <p:spTgt spid="3"/>
                                        </p:tgtEl>
                                        <p:attrNameLst>
                                          <p:attrName>style.visibility</p:attrName>
                                        </p:attrNameLst>
                                      </p:cBhvr>
                                      <p:to>
                                        <p:strVal val="hidden"/>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981200" y="3200400"/>
          <a:ext cx="1841215" cy="522368"/>
        </p:xfrm>
        <a:graphic>
          <a:graphicData uri="http://schemas.openxmlformats.org/presentationml/2006/ole">
            <mc:AlternateContent xmlns:mc="http://schemas.openxmlformats.org/markup-compatibility/2006">
              <mc:Choice xmlns:v="urn:schemas-microsoft-com:vml" Requires="v">
                <p:oleObj spid="_x0000_s229692" name="Equation" r:id="rId3" imgW="799920" imgH="241200" progId="Equation.3">
                  <p:embed/>
                </p:oleObj>
              </mc:Choice>
              <mc:Fallback>
                <p:oleObj name="Equation" r:id="rId3" imgW="79992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1841215" cy="522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707117" y="0"/>
            <a:ext cx="4617483" cy="769441"/>
          </a:xfrm>
          <a:prstGeom prst="rect">
            <a:avLst/>
          </a:prstGeom>
          <a:noFill/>
        </p:spPr>
        <p:txBody>
          <a:bodyPr wrap="none" rtlCol="0">
            <a:spAutoFit/>
          </a:bodyPr>
          <a:lstStyle/>
          <a:p>
            <a:r>
              <a:rPr lang="en-US" sz="4400" b="1" dirty="0"/>
              <a:t>Free Body Diagram</a:t>
            </a:r>
          </a:p>
        </p:txBody>
      </p:sp>
      <p:sp>
        <p:nvSpPr>
          <p:cNvPr id="19" name="Oval 18"/>
          <p:cNvSpPr/>
          <p:nvPr/>
        </p:nvSpPr>
        <p:spPr>
          <a:xfrm>
            <a:off x="2743200" y="1452265"/>
            <a:ext cx="152400" cy="1524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9"/>
          <p:cNvGrpSpPr/>
          <p:nvPr/>
        </p:nvGrpSpPr>
        <p:grpSpPr>
          <a:xfrm>
            <a:off x="2872740" y="1066800"/>
            <a:ext cx="1143000" cy="463253"/>
            <a:chOff x="6225540" y="1976735"/>
            <a:chExt cx="1143000" cy="463253"/>
          </a:xfrm>
        </p:grpSpPr>
        <p:cxnSp>
          <p:nvCxnSpPr>
            <p:cNvPr id="21" name="Straight Arrow Connector 20"/>
            <p:cNvCxnSpPr/>
            <p:nvPr/>
          </p:nvCxnSpPr>
          <p:spPr>
            <a:xfrm>
              <a:off x="6225540" y="2438400"/>
              <a:ext cx="1143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9400" y="1976735"/>
              <a:ext cx="429926" cy="461665"/>
            </a:xfrm>
            <a:prstGeom prst="rect">
              <a:avLst/>
            </a:prstGeom>
            <a:noFill/>
          </p:spPr>
          <p:txBody>
            <a:bodyPr wrap="none" rtlCol="0">
              <a:spAutoFit/>
            </a:bodyPr>
            <a:lstStyle/>
            <a:p>
              <a:r>
                <a:rPr lang="en-US" sz="2400" b="1" i="1" dirty="0"/>
                <a:t>F</a:t>
              </a:r>
              <a:r>
                <a:rPr lang="en-US" sz="2400" b="1" i="1" baseline="-25000" dirty="0"/>
                <a:t>1</a:t>
              </a:r>
            </a:p>
          </p:txBody>
        </p:sp>
      </p:grpSp>
      <p:grpSp>
        <p:nvGrpSpPr>
          <p:cNvPr id="10" name="Group 23"/>
          <p:cNvGrpSpPr/>
          <p:nvPr/>
        </p:nvGrpSpPr>
        <p:grpSpPr>
          <a:xfrm>
            <a:off x="1600200" y="1066800"/>
            <a:ext cx="1143000" cy="461665"/>
            <a:chOff x="4930140" y="1981200"/>
            <a:chExt cx="1143000" cy="461665"/>
          </a:xfrm>
        </p:grpSpPr>
        <p:cxnSp>
          <p:nvCxnSpPr>
            <p:cNvPr id="25" name="Straight Arrow Connector 24"/>
            <p:cNvCxnSpPr/>
            <p:nvPr/>
          </p:nvCxnSpPr>
          <p:spPr>
            <a:xfrm>
              <a:off x="4930140" y="2438400"/>
              <a:ext cx="11430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37810" y="1981200"/>
              <a:ext cx="429926" cy="461665"/>
            </a:xfrm>
            <a:prstGeom prst="rect">
              <a:avLst/>
            </a:prstGeom>
            <a:noFill/>
          </p:spPr>
          <p:txBody>
            <a:bodyPr wrap="none" rtlCol="0">
              <a:spAutoFit/>
            </a:bodyPr>
            <a:lstStyle/>
            <a:p>
              <a:r>
                <a:rPr lang="en-US" sz="2400" b="1" i="1" dirty="0"/>
                <a:t>F</a:t>
              </a:r>
              <a:r>
                <a:rPr lang="en-US" sz="2400" b="1" i="1" baseline="-25000" dirty="0"/>
                <a:t>2</a:t>
              </a:r>
            </a:p>
          </p:txBody>
        </p:sp>
      </p:grpSp>
      <p:sp>
        <p:nvSpPr>
          <p:cNvPr id="4" name="Text Box 8"/>
          <p:cNvSpPr txBox="1">
            <a:spLocks noChangeArrowheads="1"/>
          </p:cNvSpPr>
          <p:nvPr/>
        </p:nvSpPr>
        <p:spPr bwMode="auto">
          <a:xfrm>
            <a:off x="208558" y="1982788"/>
            <a:ext cx="41148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FF0000"/>
                </a:solidFill>
              </a:rPr>
              <a:t>The net force </a:t>
            </a:r>
            <a:r>
              <a:rPr lang="en-US" sz="2400" b="1" dirty="0">
                <a:solidFill>
                  <a:srgbClr val="0000FF"/>
                </a:solidFill>
              </a:rPr>
              <a:t>F</a:t>
            </a:r>
            <a:r>
              <a:rPr lang="en-US" sz="2400" b="1" dirty="0">
                <a:solidFill>
                  <a:srgbClr val="FF0000"/>
                </a:solidFill>
              </a:rPr>
              <a:t> on the body is:</a:t>
            </a:r>
          </a:p>
        </p:txBody>
      </p:sp>
      <p:cxnSp>
        <p:nvCxnSpPr>
          <p:cNvPr id="24" name="Straight Connector 23"/>
          <p:cNvCxnSpPr/>
          <p:nvPr/>
        </p:nvCxnSpPr>
        <p:spPr>
          <a:xfrm rot="5400000" flipH="1" flipV="1">
            <a:off x="1457616" y="4140399"/>
            <a:ext cx="5562600"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324600" y="937261"/>
            <a:ext cx="1524000" cy="1200804"/>
            <a:chOff x="6324600" y="937261"/>
            <a:chExt cx="1524000" cy="1200804"/>
          </a:xfrm>
        </p:grpSpPr>
        <p:grpSp>
          <p:nvGrpSpPr>
            <p:cNvPr id="27" name="Group 19"/>
            <p:cNvGrpSpPr/>
            <p:nvPr/>
          </p:nvGrpSpPr>
          <p:grpSpPr>
            <a:xfrm>
              <a:off x="6705600" y="1676400"/>
              <a:ext cx="1143000" cy="461665"/>
              <a:chOff x="6225540" y="2052935"/>
              <a:chExt cx="1143000" cy="461665"/>
            </a:xfrm>
          </p:grpSpPr>
          <p:cxnSp>
            <p:nvCxnSpPr>
              <p:cNvPr id="28" name="Straight Arrow Connector 27"/>
              <p:cNvCxnSpPr/>
              <p:nvPr/>
            </p:nvCxnSpPr>
            <p:spPr>
              <a:xfrm>
                <a:off x="6225540" y="2438400"/>
                <a:ext cx="1143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29400" y="2052935"/>
                <a:ext cx="429926" cy="461665"/>
              </a:xfrm>
              <a:prstGeom prst="rect">
                <a:avLst/>
              </a:prstGeom>
              <a:noFill/>
            </p:spPr>
            <p:txBody>
              <a:bodyPr wrap="none" rtlCol="0">
                <a:spAutoFit/>
              </a:bodyPr>
              <a:lstStyle/>
              <a:p>
                <a:r>
                  <a:rPr lang="en-US" sz="2400" b="1" i="1" dirty="0"/>
                  <a:t>F</a:t>
                </a:r>
                <a:r>
                  <a:rPr lang="en-US" sz="2400" b="1" i="1" baseline="-25000" dirty="0"/>
                  <a:t>1</a:t>
                </a:r>
              </a:p>
            </p:txBody>
          </p:sp>
        </p:grpSp>
        <p:grpSp>
          <p:nvGrpSpPr>
            <p:cNvPr id="30" name="Group 23"/>
            <p:cNvGrpSpPr/>
            <p:nvPr/>
          </p:nvGrpSpPr>
          <p:grpSpPr>
            <a:xfrm rot="5400000">
              <a:off x="5983933" y="1277928"/>
              <a:ext cx="1143000" cy="461665"/>
              <a:chOff x="4930140" y="2353269"/>
              <a:chExt cx="1143000" cy="461665"/>
            </a:xfrm>
          </p:grpSpPr>
          <p:cxnSp>
            <p:nvCxnSpPr>
              <p:cNvPr id="31" name="Straight Arrow Connector 30"/>
              <p:cNvCxnSpPr/>
              <p:nvPr/>
            </p:nvCxnSpPr>
            <p:spPr>
              <a:xfrm>
                <a:off x="4930140" y="2438400"/>
                <a:ext cx="11430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37810" y="2353269"/>
                <a:ext cx="429926" cy="461665"/>
              </a:xfrm>
              <a:prstGeom prst="rect">
                <a:avLst/>
              </a:prstGeom>
              <a:noFill/>
            </p:spPr>
            <p:txBody>
              <a:bodyPr wrap="none" rtlCol="0">
                <a:spAutoFit/>
              </a:bodyPr>
              <a:lstStyle/>
              <a:p>
                <a:r>
                  <a:rPr lang="en-US" sz="2400" b="1" i="1" dirty="0"/>
                  <a:t>F</a:t>
                </a:r>
                <a:r>
                  <a:rPr lang="en-US" sz="2400" b="1" i="1" baseline="-25000" dirty="0"/>
                  <a:t>2</a:t>
                </a:r>
              </a:p>
            </p:txBody>
          </p:sp>
        </p:grpSp>
      </p:grpSp>
      <p:grpSp>
        <p:nvGrpSpPr>
          <p:cNvPr id="37" name="Group 36"/>
          <p:cNvGrpSpPr/>
          <p:nvPr/>
        </p:nvGrpSpPr>
        <p:grpSpPr>
          <a:xfrm>
            <a:off x="6705600" y="1066800"/>
            <a:ext cx="990600" cy="990600"/>
            <a:chOff x="6705600" y="1066800"/>
            <a:chExt cx="990600" cy="990600"/>
          </a:xfrm>
        </p:grpSpPr>
        <p:cxnSp>
          <p:nvCxnSpPr>
            <p:cNvPr id="35" name="Straight Arrow Connector 34"/>
            <p:cNvCxnSpPr/>
            <p:nvPr/>
          </p:nvCxnSpPr>
          <p:spPr>
            <a:xfrm rot="5400000" flipH="1" flipV="1">
              <a:off x="6705600" y="1066800"/>
              <a:ext cx="990600" cy="990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9177015">
              <a:off x="6968209" y="1072634"/>
              <a:ext cx="552272" cy="369332"/>
            </a:xfrm>
            <a:prstGeom prst="rect">
              <a:avLst/>
            </a:prstGeom>
            <a:noFill/>
          </p:spPr>
          <p:txBody>
            <a:bodyPr wrap="square" rtlCol="0">
              <a:spAutoFit/>
            </a:bodyPr>
            <a:lstStyle/>
            <a:p>
              <a:r>
                <a:rPr lang="en-US" b="1" dirty="0"/>
                <a:t>ma</a:t>
              </a:r>
            </a:p>
          </p:txBody>
        </p:sp>
      </p:grpSp>
      <p:graphicFrame>
        <p:nvGraphicFramePr>
          <p:cNvPr id="229381" name="Object 5"/>
          <p:cNvGraphicFramePr>
            <a:graphicFrameLocks noChangeAspect="1"/>
          </p:cNvGraphicFramePr>
          <p:nvPr/>
        </p:nvGraphicFramePr>
        <p:xfrm>
          <a:off x="1981200" y="2590800"/>
          <a:ext cx="1636315" cy="522369"/>
        </p:xfrm>
        <a:graphic>
          <a:graphicData uri="http://schemas.openxmlformats.org/presentationml/2006/ole">
            <mc:AlternateContent xmlns:mc="http://schemas.openxmlformats.org/markup-compatibility/2006">
              <mc:Choice xmlns:v="urn:schemas-microsoft-com:vml" Requires="v">
                <p:oleObj spid="_x0000_s229693" name="Equation" r:id="rId5" imgW="711000" imgH="241200" progId="Equation.3">
                  <p:embed/>
                </p:oleObj>
              </mc:Choice>
              <mc:Fallback>
                <p:oleObj name="Equation" r:id="rId5" imgW="7110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590800"/>
                        <a:ext cx="1636315" cy="522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extLst>
              <p:ext uri="{D42A27DB-BD31-4B8C-83A1-F6EECF244321}">
                <p14:modId xmlns:p14="http://schemas.microsoft.com/office/powerpoint/2010/main" val="3476903011"/>
              </p:ext>
            </p:extLst>
          </p:nvPr>
        </p:nvGraphicFramePr>
        <p:xfrm>
          <a:off x="1076636" y="4084372"/>
          <a:ext cx="2805112" cy="550861"/>
        </p:xfrm>
        <a:graphic>
          <a:graphicData uri="http://schemas.openxmlformats.org/presentationml/2006/ole">
            <mc:AlternateContent xmlns:mc="http://schemas.openxmlformats.org/markup-compatibility/2006">
              <mc:Choice xmlns:v="urn:schemas-microsoft-com:vml" Requires="v">
                <p:oleObj spid="_x0000_s229694" name="Equation" r:id="rId7" imgW="1218960" imgH="253800" progId="Equation.3">
                  <p:embed/>
                </p:oleObj>
              </mc:Choice>
              <mc:Fallback>
                <p:oleObj name="Equation" r:id="rId7" imgW="1218960" imgH="2538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636" y="4084372"/>
                        <a:ext cx="2805112" cy="550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2" name="Group 41"/>
          <p:cNvGrpSpPr/>
          <p:nvPr/>
        </p:nvGrpSpPr>
        <p:grpSpPr>
          <a:xfrm>
            <a:off x="4574668" y="2895600"/>
            <a:ext cx="4342848" cy="2133600"/>
            <a:chOff x="4496352" y="4572000"/>
            <a:chExt cx="4342848" cy="2133600"/>
          </a:xfrm>
        </p:grpSpPr>
        <p:sp>
          <p:nvSpPr>
            <p:cNvPr id="34" name="TextBox 33"/>
            <p:cNvSpPr txBox="1"/>
            <p:nvPr/>
          </p:nvSpPr>
          <p:spPr>
            <a:xfrm>
              <a:off x="4837112" y="4572000"/>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38" name="Rectangle 37"/>
            <p:cNvSpPr/>
            <p:nvPr/>
          </p:nvSpPr>
          <p:spPr>
            <a:xfrm>
              <a:off x="4496352" y="4941332"/>
              <a:ext cx="2020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9386" name="Object 10"/>
            <p:cNvGraphicFramePr>
              <a:graphicFrameLocks noChangeAspect="1"/>
            </p:cNvGraphicFramePr>
            <p:nvPr>
              <p:extLst>
                <p:ext uri="{D42A27DB-BD31-4B8C-83A1-F6EECF244321}">
                  <p14:modId xmlns:p14="http://schemas.microsoft.com/office/powerpoint/2010/main" val="2119958675"/>
                </p:ext>
              </p:extLst>
            </p:nvPr>
          </p:nvGraphicFramePr>
          <p:xfrm>
            <a:off x="4998720" y="5477939"/>
            <a:ext cx="914400" cy="381000"/>
          </p:xfrm>
          <a:graphic>
            <a:graphicData uri="http://schemas.openxmlformats.org/presentationml/2006/ole">
              <mc:AlternateContent xmlns:mc="http://schemas.openxmlformats.org/markup-compatibility/2006">
                <mc:Choice xmlns:v="urn:schemas-microsoft-com:vml" Requires="v">
                  <p:oleObj spid="_x0000_s229695" name="Equation" r:id="rId9" imgW="571320" imgH="228600" progId="Equation.3">
                    <p:embed/>
                  </p:oleObj>
                </mc:Choice>
                <mc:Fallback>
                  <p:oleObj name="Equation" r:id="rId9" imgW="571320" imgH="2286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8720" y="5477939"/>
                          <a:ext cx="914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a:xfrm>
              <a:off x="6875114" y="4953000"/>
              <a:ext cx="1964086"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9387" name="Object 11"/>
            <p:cNvGraphicFramePr>
              <a:graphicFrameLocks noChangeAspect="1"/>
            </p:cNvGraphicFramePr>
            <p:nvPr>
              <p:extLst>
                <p:ext uri="{D42A27DB-BD31-4B8C-83A1-F6EECF244321}">
                  <p14:modId xmlns:p14="http://schemas.microsoft.com/office/powerpoint/2010/main" val="3977384690"/>
                </p:ext>
              </p:extLst>
            </p:nvPr>
          </p:nvGraphicFramePr>
          <p:xfrm>
            <a:off x="7423498" y="5455375"/>
            <a:ext cx="954088" cy="400050"/>
          </p:xfrm>
          <a:graphic>
            <a:graphicData uri="http://schemas.openxmlformats.org/presentationml/2006/ole">
              <mc:AlternateContent xmlns:mc="http://schemas.openxmlformats.org/markup-compatibility/2006">
                <mc:Choice xmlns:v="urn:schemas-microsoft-com:vml" Requires="v">
                  <p:oleObj spid="_x0000_s229696" name="Equation" r:id="rId11" imgW="596880" imgH="241200" progId="Equation.3">
                    <p:embed/>
                  </p:oleObj>
                </mc:Choice>
                <mc:Fallback>
                  <p:oleObj name="Equation" r:id="rId11" imgW="596880" imgH="24120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3498" y="5455375"/>
                          <a:ext cx="95408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4641625" y="4983746"/>
              <a:ext cx="1510991" cy="369332"/>
            </a:xfrm>
            <a:prstGeom prst="rect">
              <a:avLst/>
            </a:prstGeom>
            <a:noFill/>
          </p:spPr>
          <p:txBody>
            <a:bodyPr wrap="none" rtlCol="0">
              <a:spAutoFit/>
            </a:bodyPr>
            <a:lstStyle/>
            <a:p>
              <a:r>
                <a:rPr lang="en-US" b="1" i="1" dirty="0">
                  <a:solidFill>
                    <a:srgbClr val="FFFF00"/>
                  </a:solidFill>
                </a:rPr>
                <a:t>X-Direction (</a:t>
              </a:r>
              <a:r>
                <a:rPr lang="en-US" b="1" i="1" dirty="0" err="1">
                  <a:solidFill>
                    <a:srgbClr val="FFFF00"/>
                  </a:solidFill>
                </a:rPr>
                <a:t>i</a:t>
              </a:r>
              <a:r>
                <a:rPr lang="en-US" b="1" i="1" dirty="0">
                  <a:solidFill>
                    <a:srgbClr val="FFFF00"/>
                  </a:solidFill>
                </a:rPr>
                <a:t>)</a:t>
              </a:r>
            </a:p>
          </p:txBody>
        </p:sp>
        <p:sp>
          <p:nvSpPr>
            <p:cNvPr id="41" name="TextBox 40"/>
            <p:cNvSpPr txBox="1"/>
            <p:nvPr/>
          </p:nvSpPr>
          <p:spPr>
            <a:xfrm>
              <a:off x="7187964" y="5010100"/>
              <a:ext cx="1513428" cy="369332"/>
            </a:xfrm>
            <a:prstGeom prst="rect">
              <a:avLst/>
            </a:prstGeom>
            <a:noFill/>
          </p:spPr>
          <p:txBody>
            <a:bodyPr wrap="none" rtlCol="0">
              <a:spAutoFit/>
            </a:bodyPr>
            <a:lstStyle/>
            <a:p>
              <a:r>
                <a:rPr lang="en-US" b="1" i="1" dirty="0">
                  <a:solidFill>
                    <a:srgbClr val="FFFF00"/>
                  </a:solidFill>
                </a:rPr>
                <a:t>Y-Direction (j)</a:t>
              </a:r>
            </a:p>
          </p:txBody>
        </p:sp>
      </p:grpSp>
      <p:sp>
        <p:nvSpPr>
          <p:cNvPr id="43" name="TextBox 42"/>
          <p:cNvSpPr txBox="1"/>
          <p:nvPr/>
        </p:nvSpPr>
        <p:spPr>
          <a:xfrm>
            <a:off x="811123" y="4884027"/>
            <a:ext cx="2696507" cy="369332"/>
          </a:xfrm>
          <a:prstGeom prst="rect">
            <a:avLst/>
          </a:prstGeom>
          <a:noFill/>
        </p:spPr>
        <p:txBody>
          <a:bodyPr wrap="none" rtlCol="0">
            <a:spAutoFit/>
          </a:bodyPr>
          <a:lstStyle/>
          <a:p>
            <a:r>
              <a:rPr lang="en-US" b="1" dirty="0">
                <a:solidFill>
                  <a:srgbClr val="FF0000"/>
                </a:solidFill>
              </a:rPr>
              <a:t>Equation along x-direction</a:t>
            </a:r>
          </a:p>
        </p:txBody>
      </p:sp>
      <p:graphicFrame>
        <p:nvGraphicFramePr>
          <p:cNvPr id="229388" name="Object 12"/>
          <p:cNvGraphicFramePr>
            <a:graphicFrameLocks noChangeAspect="1"/>
          </p:cNvGraphicFramePr>
          <p:nvPr>
            <p:extLst>
              <p:ext uri="{D42A27DB-BD31-4B8C-83A1-F6EECF244321}">
                <p14:modId xmlns:p14="http://schemas.microsoft.com/office/powerpoint/2010/main" val="730792816"/>
              </p:ext>
            </p:extLst>
          </p:nvPr>
        </p:nvGraphicFramePr>
        <p:xfrm>
          <a:off x="1820663" y="5414683"/>
          <a:ext cx="1957387" cy="496887"/>
        </p:xfrm>
        <a:graphic>
          <a:graphicData uri="http://schemas.openxmlformats.org/presentationml/2006/ole">
            <mc:AlternateContent xmlns:mc="http://schemas.openxmlformats.org/markup-compatibility/2006">
              <mc:Choice xmlns:v="urn:schemas-microsoft-com:vml" Requires="v">
                <p:oleObj spid="_x0000_s229697" name="Equation" r:id="rId13" imgW="850680" imgH="228600" progId="Equation.3">
                  <p:embed/>
                </p:oleObj>
              </mc:Choice>
              <mc:Fallback>
                <p:oleObj name="Equation" r:id="rId13" imgW="850680" imgH="22860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0663" y="5414683"/>
                        <a:ext cx="195738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
          <p:cNvGraphicFramePr>
            <a:graphicFrameLocks noChangeAspect="1"/>
          </p:cNvGraphicFramePr>
          <p:nvPr>
            <p:extLst>
              <p:ext uri="{D42A27DB-BD31-4B8C-83A1-F6EECF244321}">
                <p14:modId xmlns:p14="http://schemas.microsoft.com/office/powerpoint/2010/main" val="1088658697"/>
              </p:ext>
            </p:extLst>
          </p:nvPr>
        </p:nvGraphicFramePr>
        <p:xfrm>
          <a:off x="5618163" y="5357813"/>
          <a:ext cx="1966912" cy="450850"/>
        </p:xfrm>
        <a:graphic>
          <a:graphicData uri="http://schemas.openxmlformats.org/presentationml/2006/ole">
            <mc:AlternateContent xmlns:mc="http://schemas.openxmlformats.org/markup-compatibility/2006">
              <mc:Choice xmlns:v="urn:schemas-microsoft-com:vml" Requires="v">
                <p:oleObj spid="_x0000_s229698" name="Equation" r:id="rId15" imgW="914400" imgH="241200" progId="Equation.3">
                  <p:embed/>
                </p:oleObj>
              </mc:Choice>
              <mc:Fallback>
                <p:oleObj name="Equation" r:id="rId15" imgW="914400" imgH="241200" progId="Equation.3">
                  <p:embed/>
                  <p:pic>
                    <p:nvPicPr>
                      <p:cNvPr id="0" name=""/>
                      <p:cNvPicPr>
                        <a:picLocks noChangeAspect="1" noChangeArrowheads="1"/>
                      </p:cNvPicPr>
                      <p:nvPr/>
                    </p:nvPicPr>
                    <p:blipFill>
                      <a:blip r:embed="rId16"/>
                      <a:srcRect/>
                      <a:stretch>
                        <a:fillRect/>
                      </a:stretch>
                    </p:blipFill>
                    <p:spPr bwMode="auto">
                      <a:xfrm>
                        <a:off x="5618163" y="5357813"/>
                        <a:ext cx="1966912" cy="450850"/>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3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3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itcase pull1.jpg"/>
          <p:cNvPicPr>
            <a:picLocks noChangeAspect="1"/>
          </p:cNvPicPr>
          <p:nvPr/>
        </p:nvPicPr>
        <p:blipFill>
          <a:blip r:embed="rId3" cstate="print"/>
          <a:stretch>
            <a:fillRect/>
          </a:stretch>
        </p:blipFill>
        <p:spPr>
          <a:xfrm>
            <a:off x="533400" y="1143000"/>
            <a:ext cx="2331720" cy="3886200"/>
          </a:xfrm>
          <a:prstGeom prst="rect">
            <a:avLst/>
          </a:prstGeom>
        </p:spPr>
      </p:pic>
      <p:sp>
        <p:nvSpPr>
          <p:cNvPr id="4" name="TextBox 3"/>
          <p:cNvSpPr txBox="1"/>
          <p:nvPr/>
        </p:nvSpPr>
        <p:spPr>
          <a:xfrm>
            <a:off x="4343400" y="838200"/>
            <a:ext cx="3962495" cy="523220"/>
          </a:xfrm>
          <a:prstGeom prst="rect">
            <a:avLst/>
          </a:prstGeom>
          <a:noFill/>
        </p:spPr>
        <p:txBody>
          <a:bodyPr wrap="none" rtlCol="0">
            <a:spAutoFit/>
          </a:bodyPr>
          <a:lstStyle/>
          <a:p>
            <a:r>
              <a:rPr lang="en-US" sz="2800" b="1" dirty="0">
                <a:solidFill>
                  <a:srgbClr val="FF0000"/>
                </a:solidFill>
              </a:rPr>
              <a:t>Write  Free body diagram</a:t>
            </a:r>
          </a:p>
        </p:txBody>
      </p:sp>
      <p:sp>
        <p:nvSpPr>
          <p:cNvPr id="11" name="Oval 10"/>
          <p:cNvSpPr/>
          <p:nvPr/>
        </p:nvSpPr>
        <p:spPr>
          <a:xfrm>
            <a:off x="6641067" y="3504406"/>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650467" y="1828006"/>
            <a:ext cx="1046938" cy="1687018"/>
            <a:chOff x="5410200" y="2971800"/>
            <a:chExt cx="1046938" cy="1687018"/>
          </a:xfrm>
        </p:grpSpPr>
        <p:cxnSp>
          <p:nvCxnSpPr>
            <p:cNvPr id="13" name="Straight Arrow Connector 12"/>
            <p:cNvCxnSpPr/>
            <p:nvPr/>
          </p:nvCxnSpPr>
          <p:spPr>
            <a:xfrm rot="16200000" flipV="1">
              <a:off x="5090160" y="3291840"/>
              <a:ext cx="1687018" cy="104693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1200" y="3352800"/>
              <a:ext cx="325730" cy="461665"/>
            </a:xfrm>
            <a:prstGeom prst="rect">
              <a:avLst/>
            </a:prstGeom>
            <a:noFill/>
          </p:spPr>
          <p:txBody>
            <a:bodyPr wrap="none" rtlCol="0">
              <a:spAutoFit/>
            </a:bodyPr>
            <a:lstStyle/>
            <a:p>
              <a:r>
                <a:rPr lang="en-US" sz="2400" b="1" i="1" dirty="0"/>
                <a:t>F</a:t>
              </a:r>
            </a:p>
          </p:txBody>
        </p:sp>
      </p:grpSp>
      <p:grpSp>
        <p:nvGrpSpPr>
          <p:cNvPr id="25" name="Group 24"/>
          <p:cNvGrpSpPr/>
          <p:nvPr/>
        </p:nvGrpSpPr>
        <p:grpSpPr>
          <a:xfrm>
            <a:off x="4964667" y="1752600"/>
            <a:ext cx="2198133" cy="2273538"/>
            <a:chOff x="4724400" y="2896394"/>
            <a:chExt cx="2198133" cy="2273538"/>
          </a:xfrm>
        </p:grpSpPr>
        <p:grpSp>
          <p:nvGrpSpPr>
            <p:cNvPr id="18" name="Group 17"/>
            <p:cNvGrpSpPr/>
            <p:nvPr/>
          </p:nvGrpSpPr>
          <p:grpSpPr>
            <a:xfrm>
              <a:off x="4724400" y="2896394"/>
              <a:ext cx="1754188" cy="2209006"/>
              <a:chOff x="4724400" y="2896394"/>
              <a:chExt cx="1754188" cy="2209006"/>
            </a:xfrm>
          </p:grpSpPr>
          <p:cxnSp>
            <p:nvCxnSpPr>
              <p:cNvPr id="17" name="Straight Arrow Connector 16"/>
              <p:cNvCxnSpPr/>
              <p:nvPr/>
            </p:nvCxnSpPr>
            <p:spPr>
              <a:xfrm rot="5400000" flipH="1" flipV="1">
                <a:off x="5601494" y="3771900"/>
                <a:ext cx="17526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724400" y="4669472"/>
                <a:ext cx="17526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flipH="1">
                <a:off x="5867400" y="4114800"/>
                <a:ext cx="381000" cy="990600"/>
              </a:xfrm>
              <a:prstGeom prst="arc">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559302" y="4191000"/>
                <a:ext cx="308098" cy="369332"/>
              </a:xfrm>
              <a:prstGeom prst="rect">
                <a:avLst/>
              </a:prstGeom>
              <a:noFill/>
            </p:spPr>
            <p:txBody>
              <a:bodyPr wrap="none" rtlCol="0">
                <a:spAutoFit/>
              </a:bodyPr>
              <a:lstStyle/>
              <a:p>
                <a:r>
                  <a:rPr lang="el-GR" dirty="0"/>
                  <a:t>θ</a:t>
                </a:r>
                <a:endParaRPr lang="en-US" dirty="0"/>
              </a:p>
            </p:txBody>
          </p:sp>
        </p:grpSp>
        <p:sp>
          <p:nvSpPr>
            <p:cNvPr id="23" name="TextBox 22"/>
            <p:cNvSpPr txBox="1"/>
            <p:nvPr/>
          </p:nvSpPr>
          <p:spPr>
            <a:xfrm>
              <a:off x="5334000" y="4800600"/>
              <a:ext cx="868892" cy="369332"/>
            </a:xfrm>
            <a:prstGeom prst="rect">
              <a:avLst/>
            </a:prstGeom>
            <a:noFill/>
          </p:spPr>
          <p:txBody>
            <a:bodyPr wrap="none" rtlCol="0">
              <a:spAutoFit/>
            </a:bodyPr>
            <a:lstStyle/>
            <a:p>
              <a:r>
                <a:rPr lang="en-US" b="1" i="1" dirty="0" err="1"/>
                <a:t>F</a:t>
              </a:r>
              <a:r>
                <a:rPr lang="en-US" i="1" dirty="0" err="1"/>
                <a:t>cos</a:t>
              </a:r>
              <a:r>
                <a:rPr lang="en-US" dirty="0"/>
                <a:t>(</a:t>
              </a:r>
              <a:r>
                <a:rPr lang="el-GR" dirty="0"/>
                <a:t>θ</a:t>
              </a:r>
              <a:r>
                <a:rPr lang="en-US" i="1" dirty="0"/>
                <a:t>)</a:t>
              </a:r>
            </a:p>
          </p:txBody>
        </p:sp>
        <p:sp>
          <p:nvSpPr>
            <p:cNvPr id="24" name="TextBox 23"/>
            <p:cNvSpPr txBox="1"/>
            <p:nvPr/>
          </p:nvSpPr>
          <p:spPr>
            <a:xfrm rot="16200000">
              <a:off x="6327209" y="3578791"/>
              <a:ext cx="821315" cy="369332"/>
            </a:xfrm>
            <a:prstGeom prst="rect">
              <a:avLst/>
            </a:prstGeom>
            <a:noFill/>
          </p:spPr>
          <p:txBody>
            <a:bodyPr wrap="none" rtlCol="0">
              <a:spAutoFit/>
            </a:bodyPr>
            <a:lstStyle/>
            <a:p>
              <a:r>
                <a:rPr lang="en-US" b="1" i="1" dirty="0" err="1"/>
                <a:t>Fsin</a:t>
              </a:r>
              <a:r>
                <a:rPr lang="en-US" dirty="0"/>
                <a:t>(</a:t>
              </a:r>
              <a:r>
                <a:rPr lang="el-GR" dirty="0"/>
                <a:t>θ</a:t>
              </a:r>
              <a:r>
                <a:rPr lang="en-US" i="1" dirty="0"/>
                <a:t>)</a:t>
              </a:r>
            </a:p>
          </p:txBody>
        </p:sp>
      </p:grpSp>
      <p:sp>
        <p:nvSpPr>
          <p:cNvPr id="26" name="TextBox 25"/>
          <p:cNvSpPr txBox="1"/>
          <p:nvPr/>
        </p:nvSpPr>
        <p:spPr>
          <a:xfrm>
            <a:off x="1707117" y="0"/>
            <a:ext cx="4617483" cy="769441"/>
          </a:xfrm>
          <a:prstGeom prst="rect">
            <a:avLst/>
          </a:prstGeom>
          <a:noFill/>
        </p:spPr>
        <p:txBody>
          <a:bodyPr wrap="none" rtlCol="0">
            <a:spAutoFit/>
          </a:bodyPr>
          <a:lstStyle/>
          <a:p>
            <a:r>
              <a:rPr lang="en-US" sz="4400" b="1" dirty="0"/>
              <a:t>Free Body Diagram</a:t>
            </a:r>
          </a:p>
        </p:txBody>
      </p:sp>
      <p:grpSp>
        <p:nvGrpSpPr>
          <p:cNvPr id="36" name="Group 35"/>
          <p:cNvGrpSpPr/>
          <p:nvPr/>
        </p:nvGrpSpPr>
        <p:grpSpPr>
          <a:xfrm>
            <a:off x="685800" y="5345668"/>
            <a:ext cx="4572000" cy="1359932"/>
            <a:chOff x="4495800" y="4964668"/>
            <a:chExt cx="4572000" cy="1359932"/>
          </a:xfrm>
        </p:grpSpPr>
        <p:sp>
          <p:nvSpPr>
            <p:cNvPr id="35" name="Rectangle 34"/>
            <p:cNvSpPr/>
            <p:nvPr/>
          </p:nvSpPr>
          <p:spPr>
            <a:xfrm>
              <a:off x="6858000" y="54102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4495800" y="4964668"/>
              <a:ext cx="4334581" cy="1359932"/>
              <a:chOff x="4495800" y="4964668"/>
              <a:chExt cx="4334581" cy="1359932"/>
            </a:xfrm>
          </p:grpSpPr>
          <p:sp>
            <p:nvSpPr>
              <p:cNvPr id="28" name="TextBox 27"/>
              <p:cNvSpPr txBox="1"/>
              <p:nvPr/>
            </p:nvSpPr>
            <p:spPr>
              <a:xfrm>
                <a:off x="5257800" y="4964668"/>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29" name="Rectangle 28"/>
              <p:cNvSpPr/>
              <p:nvPr/>
            </p:nvSpPr>
            <p:spPr>
              <a:xfrm>
                <a:off x="4495800" y="54102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Object 10"/>
              <p:cNvGraphicFramePr>
                <a:graphicFrameLocks noChangeAspect="1"/>
              </p:cNvGraphicFramePr>
              <p:nvPr>
                <p:extLst>
                  <p:ext uri="{D42A27DB-BD31-4B8C-83A1-F6EECF244321}">
                    <p14:modId xmlns:p14="http://schemas.microsoft.com/office/powerpoint/2010/main" val="1038218146"/>
                  </p:ext>
                </p:extLst>
              </p:nvPr>
            </p:nvGraphicFramePr>
            <p:xfrm>
              <a:off x="4497388" y="5791200"/>
              <a:ext cx="1847850" cy="381000"/>
            </p:xfrm>
            <a:graphic>
              <a:graphicData uri="http://schemas.openxmlformats.org/presentationml/2006/ole">
                <mc:AlternateContent xmlns:mc="http://schemas.openxmlformats.org/markup-compatibility/2006">
                  <mc:Choice xmlns:v="urn:schemas-microsoft-com:vml" Requires="v">
                    <p:oleObj spid="_x0000_s231590" name="معادلة" r:id="rId4" imgW="1155600" imgH="228600" progId="Equation.3">
                      <p:embed/>
                    </p:oleObj>
                  </mc:Choice>
                  <mc:Fallback>
                    <p:oleObj name="معادلة" r:id="rId4" imgW="1155600" imgH="228600" progId="Equation.3">
                      <p:embed/>
                      <p:pic>
                        <p:nvPicPr>
                          <p:cNvPr id="0" name="Picture 4"/>
                          <p:cNvPicPr>
                            <a:picLocks noChangeAspect="1" noChangeArrowheads="1"/>
                          </p:cNvPicPr>
                          <p:nvPr/>
                        </p:nvPicPr>
                        <p:blipFill>
                          <a:blip r:embed="rId5"/>
                          <a:srcRect/>
                          <a:stretch>
                            <a:fillRect/>
                          </a:stretch>
                        </p:blipFill>
                        <p:spPr bwMode="auto">
                          <a:xfrm>
                            <a:off x="4497388" y="5791200"/>
                            <a:ext cx="18478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1"/>
              <p:cNvGraphicFramePr>
                <a:graphicFrameLocks noChangeAspect="1"/>
              </p:cNvGraphicFramePr>
              <p:nvPr/>
            </p:nvGraphicFramePr>
            <p:xfrm>
              <a:off x="7107238" y="5867400"/>
              <a:ext cx="1503362" cy="400050"/>
            </p:xfrm>
            <a:graphic>
              <a:graphicData uri="http://schemas.openxmlformats.org/presentationml/2006/ole">
                <mc:AlternateContent xmlns:mc="http://schemas.openxmlformats.org/markup-compatibility/2006">
                  <mc:Choice xmlns:v="urn:schemas-microsoft-com:vml" Requires="v">
                    <p:oleObj spid="_x0000_s231591" name="Equation" r:id="rId6" imgW="939600" imgH="241200" progId="Equation.3">
                      <p:embed/>
                    </p:oleObj>
                  </mc:Choice>
                  <mc:Fallback>
                    <p:oleObj name="Equation" r:id="rId6" imgW="939600" imgH="241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7238" y="5867400"/>
                            <a:ext cx="1503362"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4800600" y="5345668"/>
                <a:ext cx="1510991" cy="369332"/>
              </a:xfrm>
              <a:prstGeom prst="rect">
                <a:avLst/>
              </a:prstGeom>
              <a:noFill/>
            </p:spPr>
            <p:txBody>
              <a:bodyPr wrap="none" rtlCol="0">
                <a:spAutoFit/>
              </a:bodyPr>
              <a:lstStyle/>
              <a:p>
                <a:r>
                  <a:rPr lang="en-US" b="1" i="1" dirty="0">
                    <a:solidFill>
                      <a:srgbClr val="FFFF00"/>
                    </a:solidFill>
                  </a:rPr>
                  <a:t>X-Direction (</a:t>
                </a:r>
                <a:r>
                  <a:rPr lang="en-US" b="1" i="1" dirty="0" err="1">
                    <a:solidFill>
                      <a:srgbClr val="FFFF00"/>
                    </a:solidFill>
                  </a:rPr>
                  <a:t>i</a:t>
                </a:r>
                <a:r>
                  <a:rPr lang="en-US" b="1" i="1" dirty="0">
                    <a:solidFill>
                      <a:srgbClr val="FFFF00"/>
                    </a:solidFill>
                  </a:rPr>
                  <a:t>)</a:t>
                </a:r>
              </a:p>
            </p:txBody>
          </p:sp>
          <p:sp>
            <p:nvSpPr>
              <p:cNvPr id="34" name="TextBox 33"/>
              <p:cNvSpPr txBox="1"/>
              <p:nvPr/>
            </p:nvSpPr>
            <p:spPr>
              <a:xfrm>
                <a:off x="7315200" y="5334000"/>
                <a:ext cx="1504579" cy="369332"/>
              </a:xfrm>
              <a:prstGeom prst="rect">
                <a:avLst/>
              </a:prstGeom>
              <a:noFill/>
            </p:spPr>
            <p:txBody>
              <a:bodyPr wrap="none" rtlCol="0">
                <a:spAutoFit/>
              </a:bodyPr>
              <a:lstStyle/>
              <a:p>
                <a:r>
                  <a:rPr lang="en-US" b="1" i="1" dirty="0">
                    <a:solidFill>
                      <a:srgbClr val="FFFF00"/>
                    </a:solidFill>
                  </a:rPr>
                  <a:t>Y-Direction (j)</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07E816A9134543AC84FD18F08BD3D6" ma:contentTypeVersion="0" ma:contentTypeDescription="Create a new document." ma:contentTypeScope="" ma:versionID="c644bf2c8f011bec2447be5e5d7fc4e6">
  <xsd:schema xmlns:xsd="http://www.w3.org/2001/XMLSchema" xmlns:xs="http://www.w3.org/2001/XMLSchema" xmlns:p="http://schemas.microsoft.com/office/2006/metadata/properties" targetNamespace="http://schemas.microsoft.com/office/2006/metadata/properties" ma:root="true" ma:fieldsID="9b8973bba12d00968c1fa681494fe1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D99F65-4DBC-49A7-904D-93AE6C2BD3BE}"/>
</file>

<file path=customXml/itemProps2.xml><?xml version="1.0" encoding="utf-8"?>
<ds:datastoreItem xmlns:ds="http://schemas.openxmlformats.org/officeDocument/2006/customXml" ds:itemID="{72868261-7E9A-4721-87C3-434595EABD19}"/>
</file>

<file path=customXml/itemProps3.xml><?xml version="1.0" encoding="utf-8"?>
<ds:datastoreItem xmlns:ds="http://schemas.openxmlformats.org/officeDocument/2006/customXml" ds:itemID="{328D91FD-2B2E-4C4E-A074-DF55838988D4}"/>
</file>

<file path=docProps/app.xml><?xml version="1.0" encoding="utf-8"?>
<Properties xmlns="http://schemas.openxmlformats.org/officeDocument/2006/extended-properties" xmlns:vt="http://schemas.openxmlformats.org/officeDocument/2006/docPropsVTypes">
  <TotalTime>31786</TotalTime>
  <Words>4892</Words>
  <Application>Microsoft Office PowerPoint</Application>
  <PresentationFormat>On-screen Show (4:3)</PresentationFormat>
  <Paragraphs>507</Paragraphs>
  <Slides>60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9" baseType="lpstr">
      <vt:lpstr>Arial</vt:lpstr>
      <vt:lpstr>Calibri</vt:lpstr>
      <vt:lpstr>Comic Sans MS</vt:lpstr>
      <vt:lpstr>Times New Roman</vt:lpstr>
      <vt:lpstr>TimesNewRomanPSMT</vt:lpstr>
      <vt:lpstr>Office Theme</vt:lpstr>
      <vt:lpstr>Equation</vt:lpstr>
      <vt:lpstr>معادلة</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Dr. Kunwar</cp:lastModifiedBy>
  <cp:revision>911</cp:revision>
  <dcterms:created xsi:type="dcterms:W3CDTF">2009-10-06T19:10:23Z</dcterms:created>
  <dcterms:modified xsi:type="dcterms:W3CDTF">2016-10-22T08:08:42Z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0x010100ED07E816A9134543AC84FD18F08BD3D6</vt:lpwstr>
  </property>
</Properties>
</file>