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96" r:id="rId2"/>
    <p:sldId id="264" r:id="rId3"/>
    <p:sldId id="303" r:id="rId4"/>
    <p:sldId id="256" r:id="rId5"/>
    <p:sldId id="258" r:id="rId6"/>
    <p:sldId id="311" r:id="rId7"/>
    <p:sldId id="263" r:id="rId8"/>
    <p:sldId id="306" r:id="rId9"/>
    <p:sldId id="305" r:id="rId10"/>
    <p:sldId id="310" r:id="rId11"/>
    <p:sldId id="304" r:id="rId12"/>
    <p:sldId id="308" r:id="rId13"/>
    <p:sldId id="267" r:id="rId14"/>
    <p:sldId id="295" r:id="rId15"/>
    <p:sldId id="266" r:id="rId16"/>
    <p:sldId id="268" r:id="rId17"/>
    <p:sldId id="309" r:id="rId18"/>
    <p:sldId id="288" r:id="rId19"/>
    <p:sldId id="293" r:id="rId20"/>
    <p:sldId id="294" r:id="rId21"/>
    <p:sldId id="279" r:id="rId22"/>
    <p:sldId id="307" r:id="rId23"/>
    <p:sldId id="282" r:id="rId24"/>
    <p:sldId id="283" r:id="rId25"/>
    <p:sldId id="284" r:id="rId26"/>
    <p:sldId id="286" r:id="rId27"/>
    <p:sldId id="285" r:id="rId28"/>
    <p:sldId id="287" r:id="rId29"/>
    <p:sldId id="271" r:id="rId30"/>
    <p:sldId id="272" r:id="rId31"/>
    <p:sldId id="273" r:id="rId32"/>
    <p:sldId id="274" r:id="rId33"/>
    <p:sldId id="275" r:id="rId34"/>
    <p:sldId id="276" r:id="rId35"/>
    <p:sldId id="277" r:id="rId36"/>
    <p:sldId id="278"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5.wmf"/><Relationship Id="rId1" Type="http://schemas.openxmlformats.org/officeDocument/2006/relationships/image" Target="../media/image14.wmf"/><Relationship Id="rId5" Type="http://schemas.openxmlformats.org/officeDocument/2006/relationships/image" Target="../media/image17.wmf"/><Relationship Id="rId4"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27.wmf"/><Relationship Id="rId3" Type="http://schemas.openxmlformats.org/officeDocument/2006/relationships/image" Target="../media/image6.wmf"/><Relationship Id="rId7" Type="http://schemas.openxmlformats.org/officeDocument/2006/relationships/image" Target="../media/image10.wmf"/><Relationship Id="rId12" Type="http://schemas.openxmlformats.org/officeDocument/2006/relationships/image" Target="../media/image2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25.wmf"/><Relationship Id="rId5" Type="http://schemas.openxmlformats.org/officeDocument/2006/relationships/image" Target="../media/image8.wmf"/><Relationship Id="rId15" Type="http://schemas.openxmlformats.org/officeDocument/2006/relationships/image" Target="../media/image29.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7" Type="http://schemas.openxmlformats.org/officeDocument/2006/relationships/image" Target="../media/image37.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 Id="rId9" Type="http://schemas.openxmlformats.org/officeDocument/2006/relationships/image" Target="../media/image50.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60.wmf"/><Relationship Id="rId13" Type="http://schemas.openxmlformats.org/officeDocument/2006/relationships/image" Target="../media/image65.wmf"/><Relationship Id="rId3" Type="http://schemas.openxmlformats.org/officeDocument/2006/relationships/image" Target="../media/image55.wmf"/><Relationship Id="rId7" Type="http://schemas.openxmlformats.org/officeDocument/2006/relationships/image" Target="../media/image59.wmf"/><Relationship Id="rId12" Type="http://schemas.openxmlformats.org/officeDocument/2006/relationships/image" Target="../media/image64.wmf"/><Relationship Id="rId2" Type="http://schemas.openxmlformats.org/officeDocument/2006/relationships/image" Target="../media/image54.wmf"/><Relationship Id="rId1" Type="http://schemas.openxmlformats.org/officeDocument/2006/relationships/image" Target="../media/image53.wmf"/><Relationship Id="rId6" Type="http://schemas.openxmlformats.org/officeDocument/2006/relationships/image" Target="../media/image58.wmf"/><Relationship Id="rId11" Type="http://schemas.openxmlformats.org/officeDocument/2006/relationships/image" Target="../media/image63.wmf"/><Relationship Id="rId5" Type="http://schemas.openxmlformats.org/officeDocument/2006/relationships/image" Target="../media/image57.wmf"/><Relationship Id="rId10" Type="http://schemas.openxmlformats.org/officeDocument/2006/relationships/image" Target="../media/image62.wmf"/><Relationship Id="rId4" Type="http://schemas.openxmlformats.org/officeDocument/2006/relationships/image" Target="../media/image56.wmf"/><Relationship Id="rId9" Type="http://schemas.openxmlformats.org/officeDocument/2006/relationships/image" Target="../media/image6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02FADCAF-08E4-4DD8-B956-67BF6C234C17}" type="datetimeFigureOut">
              <a:rPr lang="en-US"/>
              <a:pPr>
                <a:defRPr/>
              </a:pPr>
              <a:t>12/24/2017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49A704D-D034-4B90-8185-A3AD663458F9}" type="slidenum">
              <a:rPr lang="en-US"/>
              <a:pPr>
                <a:defRPr/>
              </a:pPr>
              <a:t>‹#›</a:t>
            </a:fld>
            <a:endParaRPr lang="en-US"/>
          </a:p>
        </p:txBody>
      </p:sp>
    </p:spTree>
    <p:extLst>
      <p:ext uri="{BB962C8B-B14F-4D97-AF65-F5344CB8AC3E}">
        <p14:creationId xmlns:p14="http://schemas.microsoft.com/office/powerpoint/2010/main" val="896204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9A704D-D034-4B90-8185-A3AD663458F9}" type="slidenum">
              <a:rPr lang="en-US" smtClean="0"/>
              <a:pPr>
                <a:defRPr/>
              </a:pPr>
              <a:t>2</a:t>
            </a:fld>
            <a:endParaRPr lang="en-US"/>
          </a:p>
        </p:txBody>
      </p:sp>
    </p:spTree>
    <p:extLst>
      <p:ext uri="{BB962C8B-B14F-4D97-AF65-F5344CB8AC3E}">
        <p14:creationId xmlns:p14="http://schemas.microsoft.com/office/powerpoint/2010/main" val="1098040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9A704D-D034-4B90-8185-A3AD663458F9}" type="slidenum">
              <a:rPr lang="en-US" smtClean="0"/>
              <a:pPr>
                <a:defRPr/>
              </a:pPr>
              <a:t>3</a:t>
            </a:fld>
            <a:endParaRPr lang="en-US"/>
          </a:p>
        </p:txBody>
      </p:sp>
    </p:spTree>
    <p:extLst>
      <p:ext uri="{BB962C8B-B14F-4D97-AF65-F5344CB8AC3E}">
        <p14:creationId xmlns:p14="http://schemas.microsoft.com/office/powerpoint/2010/main" val="3841156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9A704D-D034-4B90-8185-A3AD663458F9}" type="slidenum">
              <a:rPr lang="en-US" smtClean="0"/>
              <a:pPr>
                <a:defRPr/>
              </a:pPr>
              <a:t>6</a:t>
            </a:fld>
            <a:endParaRPr lang="en-US"/>
          </a:p>
        </p:txBody>
      </p:sp>
    </p:spTree>
    <p:extLst>
      <p:ext uri="{BB962C8B-B14F-4D97-AF65-F5344CB8AC3E}">
        <p14:creationId xmlns:p14="http://schemas.microsoft.com/office/powerpoint/2010/main" val="1682856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9A704D-D034-4B90-8185-A3AD663458F9}" type="slidenum">
              <a:rPr lang="en-US" smtClean="0"/>
              <a:pPr>
                <a:defRPr/>
              </a:pPr>
              <a:t>9</a:t>
            </a:fld>
            <a:endParaRPr lang="en-US"/>
          </a:p>
        </p:txBody>
      </p:sp>
    </p:spTree>
    <p:extLst>
      <p:ext uri="{BB962C8B-B14F-4D97-AF65-F5344CB8AC3E}">
        <p14:creationId xmlns:p14="http://schemas.microsoft.com/office/powerpoint/2010/main" val="377148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9A704D-D034-4B90-8185-A3AD663458F9}" type="slidenum">
              <a:rPr lang="en-US" smtClean="0"/>
              <a:pPr>
                <a:defRPr/>
              </a:pPr>
              <a:t>11</a:t>
            </a:fld>
            <a:endParaRPr lang="en-US"/>
          </a:p>
        </p:txBody>
      </p:sp>
    </p:spTree>
    <p:extLst>
      <p:ext uri="{BB962C8B-B14F-4D97-AF65-F5344CB8AC3E}">
        <p14:creationId xmlns:p14="http://schemas.microsoft.com/office/powerpoint/2010/main" val="2351103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B785016-9702-474E-99E4-B70E59F14C29}" type="datetimeFigureOut">
              <a:rPr lang="en-US"/>
              <a:pPr>
                <a:defRPr/>
              </a:pPr>
              <a:t>12/24/2017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B3DE6E-427A-44CC-9FAB-7F123182BBC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2A4371-D42C-4A97-972C-E4F1EA96E3F3}" type="datetimeFigureOut">
              <a:rPr lang="en-US"/>
              <a:pPr>
                <a:defRPr/>
              </a:pPr>
              <a:t>12/24/2017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0BA91B-654B-4E43-B749-1191E6814FB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53DA55F-CE1E-4ACA-8C03-5E28232EB0D0}" type="datetimeFigureOut">
              <a:rPr lang="en-US"/>
              <a:pPr>
                <a:defRPr/>
              </a:pPr>
              <a:t>12/24/2017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C363737-1A8A-4551-9FB7-A22B97EBBC8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EE0D12-6EFA-4770-995F-880135C1323B}" type="datetimeFigureOut">
              <a:rPr lang="en-US"/>
              <a:pPr>
                <a:defRPr/>
              </a:pPr>
              <a:t>12/24/2017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56FB18-578F-4CCD-BC1D-FF9738CEC99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E9E9597-B088-409A-A1D3-CED08922B516}" type="datetimeFigureOut">
              <a:rPr lang="en-US"/>
              <a:pPr>
                <a:defRPr/>
              </a:pPr>
              <a:t>12/24/2017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D412D7-0FBB-42BD-A4EE-A6B2D967CB3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0A74810-4DFF-41DD-80D6-C4FE57602448}" type="datetimeFigureOut">
              <a:rPr lang="en-US"/>
              <a:pPr>
                <a:defRPr/>
              </a:pPr>
              <a:t>12/24/2017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1CF1F18-D548-4655-898A-C2EB81390D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2BFED85-86C7-4871-BDAE-4D3FAD1EA092}" type="datetimeFigureOut">
              <a:rPr lang="en-US"/>
              <a:pPr>
                <a:defRPr/>
              </a:pPr>
              <a:t>12/24/2017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20E602D-01D7-47F5-8B3C-56E8D99332B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D478268-DEDC-4B12-A042-28ADD3AB363E}" type="datetimeFigureOut">
              <a:rPr lang="en-US"/>
              <a:pPr>
                <a:defRPr/>
              </a:pPr>
              <a:t>12/24/2017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11422AF-CE61-4558-94DD-C952BCDA75A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B77D42-B734-42B4-95B8-F6CC3D579C60}" type="datetimeFigureOut">
              <a:rPr lang="en-US"/>
              <a:pPr>
                <a:defRPr/>
              </a:pPr>
              <a:t>12/24/2017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A4E8C6-92AE-45BF-A855-81BA500404E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E326FF6-054B-4D00-846A-826DF5967F6B}" type="datetimeFigureOut">
              <a:rPr lang="en-US"/>
              <a:pPr>
                <a:defRPr/>
              </a:pPr>
              <a:t>12/24/2017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CE18E8D-EF61-4997-8C7E-4BCE1275034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246001-1102-4ADF-90F3-A0D0B13514EE}" type="datetimeFigureOut">
              <a:rPr lang="en-US"/>
              <a:pPr>
                <a:defRPr/>
              </a:pPr>
              <a:t>12/24/2017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D79A058-5E5B-47FF-A97A-F3A5227A124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6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46D33F4-5597-4C08-89F0-6AA0E13B7451}" type="datetimeFigureOut">
              <a:rPr lang="en-US"/>
              <a:pPr>
                <a:defRPr/>
              </a:pPr>
              <a:t>12/24/2017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09C512-49F2-4ED4-8EAF-CC230811F01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8.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11.x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oleObject" Target="../embeddings/oleObject54.bin"/><Relationship Id="rId18" Type="http://schemas.openxmlformats.org/officeDocument/2006/relationships/image" Target="../media/image49.wmf"/><Relationship Id="rId3" Type="http://schemas.openxmlformats.org/officeDocument/2006/relationships/notesSlide" Target="../notesSlides/notesSlide5.xml"/><Relationship Id="rId21" Type="http://schemas.openxmlformats.org/officeDocument/2006/relationships/oleObject" Target="../embeddings/oleObject58.bin"/><Relationship Id="rId7" Type="http://schemas.openxmlformats.org/officeDocument/2006/relationships/oleObject" Target="../embeddings/oleObject51.bin"/><Relationship Id="rId12" Type="http://schemas.openxmlformats.org/officeDocument/2006/relationships/image" Target="../media/image46.wmf"/><Relationship Id="rId17" Type="http://schemas.openxmlformats.org/officeDocument/2006/relationships/oleObject" Target="../embeddings/oleObject56.bin"/><Relationship Id="rId2" Type="http://schemas.openxmlformats.org/officeDocument/2006/relationships/slideLayout" Target="../slideLayouts/slideLayout8.xml"/><Relationship Id="rId16" Type="http://schemas.openxmlformats.org/officeDocument/2006/relationships/image" Target="../media/image48.wmf"/><Relationship Id="rId20" Type="http://schemas.openxmlformats.org/officeDocument/2006/relationships/image" Target="../media/image34.wmf"/><Relationship Id="rId1" Type="http://schemas.openxmlformats.org/officeDocument/2006/relationships/vmlDrawing" Target="../drawings/vmlDrawing8.vml"/><Relationship Id="rId6" Type="http://schemas.openxmlformats.org/officeDocument/2006/relationships/oleObject" Target="../embeddings/oleObject50.bin"/><Relationship Id="rId11" Type="http://schemas.openxmlformats.org/officeDocument/2006/relationships/oleObject" Target="../embeddings/oleObject53.bin"/><Relationship Id="rId5" Type="http://schemas.openxmlformats.org/officeDocument/2006/relationships/image" Target="../media/image43.wmf"/><Relationship Id="rId15" Type="http://schemas.openxmlformats.org/officeDocument/2006/relationships/oleObject" Target="../embeddings/oleObject55.bin"/><Relationship Id="rId10" Type="http://schemas.openxmlformats.org/officeDocument/2006/relationships/image" Target="../media/image45.wmf"/><Relationship Id="rId19" Type="http://schemas.openxmlformats.org/officeDocument/2006/relationships/oleObject" Target="../embeddings/oleObject57.bin"/><Relationship Id="rId4" Type="http://schemas.openxmlformats.org/officeDocument/2006/relationships/oleObject" Target="../embeddings/oleObject49.bin"/><Relationship Id="rId9" Type="http://schemas.openxmlformats.org/officeDocument/2006/relationships/oleObject" Target="../embeddings/oleObject52.bin"/><Relationship Id="rId14" Type="http://schemas.openxmlformats.org/officeDocument/2006/relationships/image" Target="../media/image47.wmf"/><Relationship Id="rId22" Type="http://schemas.openxmlformats.org/officeDocument/2006/relationships/image" Target="../media/image50.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55.wmf"/><Relationship Id="rId13" Type="http://schemas.openxmlformats.org/officeDocument/2006/relationships/oleObject" Target="../embeddings/oleObject64.bin"/><Relationship Id="rId18" Type="http://schemas.openxmlformats.org/officeDocument/2006/relationships/image" Target="../media/image60.wmf"/><Relationship Id="rId26" Type="http://schemas.openxmlformats.org/officeDocument/2006/relationships/image" Target="../media/image64.wmf"/><Relationship Id="rId3" Type="http://schemas.openxmlformats.org/officeDocument/2006/relationships/oleObject" Target="../embeddings/oleObject59.bin"/><Relationship Id="rId21" Type="http://schemas.openxmlformats.org/officeDocument/2006/relationships/oleObject" Target="../embeddings/oleObject68.bin"/><Relationship Id="rId7" Type="http://schemas.openxmlformats.org/officeDocument/2006/relationships/oleObject" Target="../embeddings/oleObject61.bin"/><Relationship Id="rId12" Type="http://schemas.openxmlformats.org/officeDocument/2006/relationships/image" Target="../media/image57.wmf"/><Relationship Id="rId17" Type="http://schemas.openxmlformats.org/officeDocument/2006/relationships/oleObject" Target="../embeddings/oleObject66.bin"/><Relationship Id="rId25" Type="http://schemas.openxmlformats.org/officeDocument/2006/relationships/oleObject" Target="../embeddings/oleObject70.bin"/><Relationship Id="rId2" Type="http://schemas.openxmlformats.org/officeDocument/2006/relationships/slideLayout" Target="../slideLayouts/slideLayout1.xml"/><Relationship Id="rId16" Type="http://schemas.openxmlformats.org/officeDocument/2006/relationships/image" Target="../media/image59.wmf"/><Relationship Id="rId20" Type="http://schemas.openxmlformats.org/officeDocument/2006/relationships/image" Target="../media/image61.wmf"/><Relationship Id="rId1" Type="http://schemas.openxmlformats.org/officeDocument/2006/relationships/vmlDrawing" Target="../drawings/vmlDrawing9.vml"/><Relationship Id="rId6" Type="http://schemas.openxmlformats.org/officeDocument/2006/relationships/image" Target="../media/image54.wmf"/><Relationship Id="rId11" Type="http://schemas.openxmlformats.org/officeDocument/2006/relationships/oleObject" Target="../embeddings/oleObject63.bin"/><Relationship Id="rId24" Type="http://schemas.openxmlformats.org/officeDocument/2006/relationships/image" Target="../media/image63.wmf"/><Relationship Id="rId5" Type="http://schemas.openxmlformats.org/officeDocument/2006/relationships/oleObject" Target="../embeddings/oleObject60.bin"/><Relationship Id="rId15" Type="http://schemas.openxmlformats.org/officeDocument/2006/relationships/oleObject" Target="../embeddings/oleObject65.bin"/><Relationship Id="rId23" Type="http://schemas.openxmlformats.org/officeDocument/2006/relationships/oleObject" Target="../embeddings/oleObject69.bin"/><Relationship Id="rId28" Type="http://schemas.openxmlformats.org/officeDocument/2006/relationships/image" Target="../media/image65.wmf"/><Relationship Id="rId10" Type="http://schemas.openxmlformats.org/officeDocument/2006/relationships/image" Target="../media/image56.wmf"/><Relationship Id="rId19" Type="http://schemas.openxmlformats.org/officeDocument/2006/relationships/oleObject" Target="../embeddings/oleObject67.bin"/><Relationship Id="rId4" Type="http://schemas.openxmlformats.org/officeDocument/2006/relationships/image" Target="../media/image53.wmf"/><Relationship Id="rId9" Type="http://schemas.openxmlformats.org/officeDocument/2006/relationships/oleObject" Target="../embeddings/oleObject62.bin"/><Relationship Id="rId14" Type="http://schemas.openxmlformats.org/officeDocument/2006/relationships/image" Target="../media/image58.wmf"/><Relationship Id="rId22" Type="http://schemas.openxmlformats.org/officeDocument/2006/relationships/image" Target="../media/image62.wmf"/><Relationship Id="rId27" Type="http://schemas.openxmlformats.org/officeDocument/2006/relationships/oleObject" Target="../embeddings/oleObject71.bin"/></Relationships>
</file>

<file path=ppt/slides/_rels/slide16.xml.rels><?xml version="1.0" encoding="UTF-8" standalone="yes"?>
<Relationships xmlns="http://schemas.openxmlformats.org/package/2006/relationships"><Relationship Id="rId2" Type="http://schemas.openxmlformats.org/officeDocument/2006/relationships/image" Target="../media/image6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8.wmf"/><Relationship Id="rId18" Type="http://schemas.openxmlformats.org/officeDocument/2006/relationships/oleObject" Target="../embeddings/oleObject11.bin"/><Relationship Id="rId3" Type="http://schemas.openxmlformats.org/officeDocument/2006/relationships/notesSlide" Target="../notesSlides/notesSlide2.xml"/><Relationship Id="rId21" Type="http://schemas.openxmlformats.org/officeDocument/2006/relationships/image" Target="../media/image12.wmf"/><Relationship Id="rId7" Type="http://schemas.openxmlformats.org/officeDocument/2006/relationships/image" Target="../media/image5.wmf"/><Relationship Id="rId12" Type="http://schemas.openxmlformats.org/officeDocument/2006/relationships/oleObject" Target="../embeddings/oleObject8.bin"/><Relationship Id="rId17" Type="http://schemas.openxmlformats.org/officeDocument/2006/relationships/image" Target="../media/image10.wmf"/><Relationship Id="rId2" Type="http://schemas.openxmlformats.org/officeDocument/2006/relationships/slideLayout" Target="../slideLayouts/slideLayout1.xml"/><Relationship Id="rId16" Type="http://schemas.openxmlformats.org/officeDocument/2006/relationships/oleObject" Target="../embeddings/oleObject10.bin"/><Relationship Id="rId20" Type="http://schemas.openxmlformats.org/officeDocument/2006/relationships/oleObject" Target="../embeddings/oleObject12.bin"/><Relationship Id="rId1" Type="http://schemas.openxmlformats.org/officeDocument/2006/relationships/vmlDrawing" Target="../drawings/vmlDrawing3.vml"/><Relationship Id="rId6" Type="http://schemas.openxmlformats.org/officeDocument/2006/relationships/oleObject" Target="../embeddings/oleObject5.bin"/><Relationship Id="rId11" Type="http://schemas.openxmlformats.org/officeDocument/2006/relationships/image" Target="../media/image7.wmf"/><Relationship Id="rId24" Type="http://schemas.openxmlformats.org/officeDocument/2006/relationships/image" Target="../media/image13.wmf"/><Relationship Id="rId5" Type="http://schemas.openxmlformats.org/officeDocument/2006/relationships/image" Target="../media/image4.wmf"/><Relationship Id="rId15" Type="http://schemas.openxmlformats.org/officeDocument/2006/relationships/image" Target="../media/image9.wmf"/><Relationship Id="rId23" Type="http://schemas.openxmlformats.org/officeDocument/2006/relationships/oleObject" Target="../embeddings/oleObject14.bin"/><Relationship Id="rId10" Type="http://schemas.openxmlformats.org/officeDocument/2006/relationships/oleObject" Target="../embeddings/oleObject7.bin"/><Relationship Id="rId19" Type="http://schemas.openxmlformats.org/officeDocument/2006/relationships/image" Target="../media/image11.wmf"/><Relationship Id="rId4" Type="http://schemas.openxmlformats.org/officeDocument/2006/relationships/oleObject" Target="../embeddings/oleObject4.bin"/><Relationship Id="rId9" Type="http://schemas.openxmlformats.org/officeDocument/2006/relationships/image" Target="../media/image6.wmf"/><Relationship Id="rId14" Type="http://schemas.openxmlformats.org/officeDocument/2006/relationships/oleObject" Target="../embeddings/oleObject9.bin"/><Relationship Id="rId22" Type="http://schemas.openxmlformats.org/officeDocument/2006/relationships/oleObject" Target="../embeddings/oleObject13.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70.emf"/><Relationship Id="rId2" Type="http://schemas.openxmlformats.org/officeDocument/2006/relationships/image" Target="../media/image69.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7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17.wmf"/><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5.wmf"/><Relationship Id="rId11" Type="http://schemas.openxmlformats.org/officeDocument/2006/relationships/oleObject" Target="../embeddings/oleObject19.bin"/><Relationship Id="rId5" Type="http://schemas.openxmlformats.org/officeDocument/2006/relationships/oleObject" Target="../embeddings/oleObject16.bin"/><Relationship Id="rId10" Type="http://schemas.openxmlformats.org/officeDocument/2006/relationships/image" Target="../media/image16.wmf"/><Relationship Id="rId4" Type="http://schemas.openxmlformats.org/officeDocument/2006/relationships/image" Target="../media/image14.wmf"/><Relationship Id="rId9" Type="http://schemas.openxmlformats.org/officeDocument/2006/relationships/oleObject" Target="../embeddings/oleObject18.bin"/></Relationships>
</file>

<file path=ppt/slides/_rels/slide5.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25.bin"/><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2.wm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9.wmf"/><Relationship Id="rId11" Type="http://schemas.openxmlformats.org/officeDocument/2006/relationships/oleObject" Target="../embeddings/oleObject24.bin"/><Relationship Id="rId5" Type="http://schemas.openxmlformats.org/officeDocument/2006/relationships/oleObject" Target="../embeddings/oleObject21.bin"/><Relationship Id="rId15" Type="http://schemas.openxmlformats.org/officeDocument/2006/relationships/image" Target="../media/image24.jpeg"/><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23.bin"/><Relationship Id="rId14" Type="http://schemas.openxmlformats.org/officeDocument/2006/relationships/image" Target="../media/image23.wmf"/></Relationships>
</file>

<file path=ppt/slides/_rels/slide6.xml.rels><?xml version="1.0" encoding="UTF-8" standalone="yes"?>
<Relationships xmlns="http://schemas.openxmlformats.org/package/2006/relationships"><Relationship Id="rId13" Type="http://schemas.openxmlformats.org/officeDocument/2006/relationships/image" Target="../media/image8.wmf"/><Relationship Id="rId18" Type="http://schemas.openxmlformats.org/officeDocument/2006/relationships/oleObject" Target="../embeddings/oleObject33.bin"/><Relationship Id="rId26" Type="http://schemas.openxmlformats.org/officeDocument/2006/relationships/image" Target="../media/image25.wmf"/><Relationship Id="rId3" Type="http://schemas.openxmlformats.org/officeDocument/2006/relationships/notesSlide" Target="../notesSlides/notesSlide3.xml"/><Relationship Id="rId21" Type="http://schemas.openxmlformats.org/officeDocument/2006/relationships/image" Target="../media/image12.wmf"/><Relationship Id="rId34" Type="http://schemas.openxmlformats.org/officeDocument/2006/relationships/image" Target="../media/image29.wmf"/><Relationship Id="rId7" Type="http://schemas.openxmlformats.org/officeDocument/2006/relationships/image" Target="../media/image5.wmf"/><Relationship Id="rId12" Type="http://schemas.openxmlformats.org/officeDocument/2006/relationships/oleObject" Target="../embeddings/oleObject30.bin"/><Relationship Id="rId17" Type="http://schemas.openxmlformats.org/officeDocument/2006/relationships/image" Target="../media/image10.wmf"/><Relationship Id="rId25" Type="http://schemas.openxmlformats.org/officeDocument/2006/relationships/oleObject" Target="../embeddings/oleObject37.bin"/><Relationship Id="rId33" Type="http://schemas.openxmlformats.org/officeDocument/2006/relationships/oleObject" Target="../embeddings/oleObject41.bin"/><Relationship Id="rId2" Type="http://schemas.openxmlformats.org/officeDocument/2006/relationships/slideLayout" Target="../slideLayouts/slideLayout1.xml"/><Relationship Id="rId16" Type="http://schemas.openxmlformats.org/officeDocument/2006/relationships/oleObject" Target="../embeddings/oleObject32.bin"/><Relationship Id="rId20" Type="http://schemas.openxmlformats.org/officeDocument/2006/relationships/oleObject" Target="../embeddings/oleObject34.bin"/><Relationship Id="rId29" Type="http://schemas.openxmlformats.org/officeDocument/2006/relationships/oleObject" Target="../embeddings/oleObject39.bin"/><Relationship Id="rId1" Type="http://schemas.openxmlformats.org/officeDocument/2006/relationships/vmlDrawing" Target="../drawings/vmlDrawing6.vml"/><Relationship Id="rId6" Type="http://schemas.openxmlformats.org/officeDocument/2006/relationships/oleObject" Target="../embeddings/oleObject27.bin"/><Relationship Id="rId11" Type="http://schemas.openxmlformats.org/officeDocument/2006/relationships/image" Target="../media/image7.wmf"/><Relationship Id="rId24" Type="http://schemas.openxmlformats.org/officeDocument/2006/relationships/image" Target="../media/image13.wmf"/><Relationship Id="rId32" Type="http://schemas.openxmlformats.org/officeDocument/2006/relationships/image" Target="../media/image28.wmf"/><Relationship Id="rId5" Type="http://schemas.openxmlformats.org/officeDocument/2006/relationships/image" Target="../media/image4.wmf"/><Relationship Id="rId15" Type="http://schemas.openxmlformats.org/officeDocument/2006/relationships/image" Target="../media/image9.wmf"/><Relationship Id="rId23" Type="http://schemas.openxmlformats.org/officeDocument/2006/relationships/oleObject" Target="../embeddings/oleObject36.bin"/><Relationship Id="rId28" Type="http://schemas.openxmlformats.org/officeDocument/2006/relationships/image" Target="../media/image26.wmf"/><Relationship Id="rId10" Type="http://schemas.openxmlformats.org/officeDocument/2006/relationships/oleObject" Target="../embeddings/oleObject29.bin"/><Relationship Id="rId19" Type="http://schemas.openxmlformats.org/officeDocument/2006/relationships/image" Target="../media/image11.wmf"/><Relationship Id="rId31" Type="http://schemas.openxmlformats.org/officeDocument/2006/relationships/oleObject" Target="../embeddings/oleObject40.bin"/><Relationship Id="rId4" Type="http://schemas.openxmlformats.org/officeDocument/2006/relationships/oleObject" Target="../embeddings/oleObject26.bin"/><Relationship Id="rId9" Type="http://schemas.openxmlformats.org/officeDocument/2006/relationships/image" Target="../media/image6.wmf"/><Relationship Id="rId14" Type="http://schemas.openxmlformats.org/officeDocument/2006/relationships/oleObject" Target="../embeddings/oleObject31.bin"/><Relationship Id="rId22" Type="http://schemas.openxmlformats.org/officeDocument/2006/relationships/oleObject" Target="../embeddings/oleObject35.bin"/><Relationship Id="rId27" Type="http://schemas.openxmlformats.org/officeDocument/2006/relationships/oleObject" Target="../embeddings/oleObject38.bin"/><Relationship Id="rId30" Type="http://schemas.openxmlformats.org/officeDocument/2006/relationships/image" Target="../media/image27.wmf"/><Relationship Id="rId8" Type="http://schemas.openxmlformats.org/officeDocument/2006/relationships/oleObject" Target="../embeddings/oleObject28.bin"/></Relationships>
</file>

<file path=ppt/slides/_rels/slide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4.bin"/><Relationship Id="rId13" Type="http://schemas.openxmlformats.org/officeDocument/2006/relationships/image" Target="../media/image35.wmf"/><Relationship Id="rId3" Type="http://schemas.openxmlformats.org/officeDocument/2006/relationships/notesSlide" Target="../notesSlides/notesSlide4.xml"/><Relationship Id="rId7" Type="http://schemas.openxmlformats.org/officeDocument/2006/relationships/image" Target="../media/image32.wmf"/><Relationship Id="rId12" Type="http://schemas.openxmlformats.org/officeDocument/2006/relationships/oleObject" Target="../embeddings/oleObject46.bin"/><Relationship Id="rId17" Type="http://schemas.openxmlformats.org/officeDocument/2006/relationships/image" Target="../media/image37.wmf"/><Relationship Id="rId2" Type="http://schemas.openxmlformats.org/officeDocument/2006/relationships/slideLayout" Target="../slideLayouts/slideLayout8.xml"/><Relationship Id="rId16" Type="http://schemas.openxmlformats.org/officeDocument/2006/relationships/oleObject" Target="../embeddings/oleObject48.bin"/><Relationship Id="rId1" Type="http://schemas.openxmlformats.org/officeDocument/2006/relationships/vmlDrawing" Target="../drawings/vmlDrawing7.vml"/><Relationship Id="rId6" Type="http://schemas.openxmlformats.org/officeDocument/2006/relationships/oleObject" Target="../embeddings/oleObject43.bin"/><Relationship Id="rId11" Type="http://schemas.openxmlformats.org/officeDocument/2006/relationships/image" Target="../media/image34.wmf"/><Relationship Id="rId5" Type="http://schemas.openxmlformats.org/officeDocument/2006/relationships/image" Target="../media/image31.wmf"/><Relationship Id="rId15" Type="http://schemas.openxmlformats.org/officeDocument/2006/relationships/image" Target="../media/image36.wmf"/><Relationship Id="rId10" Type="http://schemas.openxmlformats.org/officeDocument/2006/relationships/oleObject" Target="../embeddings/oleObject45.bin"/><Relationship Id="rId4" Type="http://schemas.openxmlformats.org/officeDocument/2006/relationships/oleObject" Target="../embeddings/oleObject42.bin"/><Relationship Id="rId9" Type="http://schemas.openxmlformats.org/officeDocument/2006/relationships/image" Target="../media/image33.wmf"/><Relationship Id="rId14" Type="http://schemas.openxmlformats.org/officeDocument/2006/relationships/oleObject" Target="../embeddings/oleObject4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4" name="Group 33"/>
          <p:cNvGrpSpPr>
            <a:grpSpLocks/>
          </p:cNvGrpSpPr>
          <p:nvPr/>
        </p:nvGrpSpPr>
        <p:grpSpPr bwMode="auto">
          <a:xfrm>
            <a:off x="6615112" y="1116013"/>
            <a:ext cx="2106613" cy="3200400"/>
            <a:chOff x="5029201" y="1066800"/>
            <a:chExt cx="2106613" cy="3200400"/>
          </a:xfrm>
        </p:grpSpPr>
        <p:cxnSp>
          <p:nvCxnSpPr>
            <p:cNvPr id="105" name="Straight Connector 104"/>
            <p:cNvCxnSpPr/>
            <p:nvPr/>
          </p:nvCxnSpPr>
          <p:spPr>
            <a:xfrm rot="16200000" flipH="1">
              <a:off x="4598989" y="2590800"/>
              <a:ext cx="3048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rot="16200000" flipH="1">
              <a:off x="5611814" y="2743200"/>
              <a:ext cx="3048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rot="16200000" flipH="1">
              <a:off x="3505201" y="2590800"/>
              <a:ext cx="3048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grpSp>
      <p:grpSp>
        <p:nvGrpSpPr>
          <p:cNvPr id="21" name="Group 91"/>
          <p:cNvGrpSpPr>
            <a:grpSpLocks/>
          </p:cNvGrpSpPr>
          <p:nvPr/>
        </p:nvGrpSpPr>
        <p:grpSpPr bwMode="auto">
          <a:xfrm>
            <a:off x="6650037" y="-1143000"/>
            <a:ext cx="2144713" cy="4657725"/>
            <a:chOff x="5791200" y="2438400"/>
            <a:chExt cx="1600200" cy="3276600"/>
          </a:xfrm>
        </p:grpSpPr>
        <p:grpSp>
          <p:nvGrpSpPr>
            <p:cNvPr id="12373" name="Group 85"/>
            <p:cNvGrpSpPr>
              <a:grpSpLocks/>
            </p:cNvGrpSpPr>
            <p:nvPr/>
          </p:nvGrpSpPr>
          <p:grpSpPr bwMode="auto">
            <a:xfrm>
              <a:off x="6553200" y="4038600"/>
              <a:ext cx="838200" cy="1676400"/>
              <a:chOff x="6553200" y="4038600"/>
              <a:chExt cx="838200" cy="1676400"/>
            </a:xfrm>
          </p:grpSpPr>
          <p:grpSp>
            <p:nvGrpSpPr>
              <p:cNvPr id="12379" name="Group 22"/>
              <p:cNvGrpSpPr>
                <a:grpSpLocks/>
              </p:cNvGrpSpPr>
              <p:nvPr/>
            </p:nvGrpSpPr>
            <p:grpSpPr bwMode="auto">
              <a:xfrm>
                <a:off x="6553200" y="4038600"/>
                <a:ext cx="838200" cy="1676400"/>
                <a:chOff x="6400800" y="1143000"/>
                <a:chExt cx="838200" cy="1676400"/>
              </a:xfrm>
            </p:grpSpPr>
            <p:sp>
              <p:nvSpPr>
                <p:cNvPr id="142" name="Oval 141"/>
                <p:cNvSpPr/>
                <p:nvPr/>
              </p:nvSpPr>
              <p:spPr>
                <a:xfrm>
                  <a:off x="6400405" y="1143130"/>
                  <a:ext cx="75805" cy="759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 name="Oval 142"/>
                <p:cNvSpPr/>
                <p:nvPr/>
              </p:nvSpPr>
              <p:spPr>
                <a:xfrm>
                  <a:off x="7086205" y="2667519"/>
                  <a:ext cx="152795" cy="15188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cxnSp>
            <p:nvCxnSpPr>
              <p:cNvPr id="141" name="Straight Connector 140"/>
              <p:cNvCxnSpPr>
                <a:endCxn id="143" idx="1"/>
              </p:cNvCxnSpPr>
              <p:nvPr/>
            </p:nvCxnSpPr>
            <p:spPr>
              <a:xfrm rot="16200000" flipH="1">
                <a:off x="6188791" y="4512019"/>
                <a:ext cx="1492003" cy="652636"/>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374" name="Group 86"/>
            <p:cNvGrpSpPr>
              <a:grpSpLocks/>
            </p:cNvGrpSpPr>
            <p:nvPr/>
          </p:nvGrpSpPr>
          <p:grpSpPr bwMode="auto">
            <a:xfrm rot="10800000">
              <a:off x="5791200" y="2438400"/>
              <a:ext cx="838200" cy="1673225"/>
              <a:chOff x="6553200" y="4041775"/>
              <a:chExt cx="838200" cy="1673225"/>
            </a:xfrm>
          </p:grpSpPr>
          <p:grpSp>
            <p:nvGrpSpPr>
              <p:cNvPr id="12375" name="Group 22"/>
              <p:cNvGrpSpPr>
                <a:grpSpLocks/>
              </p:cNvGrpSpPr>
              <p:nvPr/>
            </p:nvGrpSpPr>
            <p:grpSpPr bwMode="auto">
              <a:xfrm>
                <a:off x="6553200" y="4041775"/>
                <a:ext cx="838200" cy="1673225"/>
                <a:chOff x="6400800" y="1146175"/>
                <a:chExt cx="838200" cy="1673225"/>
              </a:xfrm>
            </p:grpSpPr>
            <p:sp>
              <p:nvSpPr>
                <p:cNvPr id="138" name="Oval 137"/>
                <p:cNvSpPr/>
                <p:nvPr/>
              </p:nvSpPr>
              <p:spPr>
                <a:xfrm>
                  <a:off x="7093312" y="2667519"/>
                  <a:ext cx="152795" cy="15188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9" name="Oval 138"/>
                <p:cNvSpPr/>
                <p:nvPr/>
              </p:nvSpPr>
              <p:spPr>
                <a:xfrm>
                  <a:off x="6400405" y="1159882"/>
                  <a:ext cx="75805" cy="7594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cxnSp>
            <p:nvCxnSpPr>
              <p:cNvPr id="137" name="Straight Connector 136"/>
              <p:cNvCxnSpPr>
                <a:endCxn id="138" idx="1"/>
              </p:cNvCxnSpPr>
              <p:nvPr/>
            </p:nvCxnSpPr>
            <p:spPr>
              <a:xfrm rot="16200000" flipH="1">
                <a:off x="6197082" y="4520953"/>
                <a:ext cx="1492004" cy="652635"/>
              </a:xfrm>
              <a:prstGeom prst="line">
                <a:avLst/>
              </a:prstGeom>
              <a:ln>
                <a:noFill/>
              </a:ln>
            </p:spPr>
            <p:style>
              <a:lnRef idx="1">
                <a:schemeClr val="accent1"/>
              </a:lnRef>
              <a:fillRef idx="0">
                <a:schemeClr val="accent1"/>
              </a:fillRef>
              <a:effectRef idx="0">
                <a:schemeClr val="accent1"/>
              </a:effectRef>
              <a:fontRef idx="minor">
                <a:schemeClr val="tx1"/>
              </a:fontRef>
            </p:style>
          </p:cxnSp>
        </p:grpSp>
      </p:grpSp>
      <p:grpSp>
        <p:nvGrpSpPr>
          <p:cNvPr id="12296" name="Group 143"/>
          <p:cNvGrpSpPr>
            <a:grpSpLocks/>
          </p:cNvGrpSpPr>
          <p:nvPr/>
        </p:nvGrpSpPr>
        <p:grpSpPr bwMode="auto">
          <a:xfrm>
            <a:off x="6477000" y="957263"/>
            <a:ext cx="2362200" cy="234950"/>
            <a:chOff x="762000" y="1877704"/>
            <a:chExt cx="2362200" cy="234288"/>
          </a:xfrm>
        </p:grpSpPr>
        <p:cxnSp>
          <p:nvCxnSpPr>
            <p:cNvPr id="145" name="Straight Connector 144"/>
            <p:cNvCxnSpPr/>
            <p:nvPr/>
          </p:nvCxnSpPr>
          <p:spPr>
            <a:xfrm>
              <a:off x="762000" y="2111992"/>
              <a:ext cx="2362200"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12353" name="Group 19"/>
            <p:cNvGrpSpPr>
              <a:grpSpLocks/>
            </p:cNvGrpSpPr>
            <p:nvPr/>
          </p:nvGrpSpPr>
          <p:grpSpPr bwMode="auto">
            <a:xfrm>
              <a:off x="838200" y="1877704"/>
              <a:ext cx="457200" cy="228600"/>
              <a:chOff x="838200" y="1877704"/>
              <a:chExt cx="457200" cy="228600"/>
            </a:xfrm>
          </p:grpSpPr>
          <p:cxnSp>
            <p:nvCxnSpPr>
              <p:cNvPr id="163" name="Straight Connector 162"/>
              <p:cNvCxnSpPr/>
              <p:nvPr/>
            </p:nvCxnSpPr>
            <p:spPr>
              <a:xfrm rot="5400000">
                <a:off x="8004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rot="5400000">
                <a:off x="9528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1052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354" name="Group 20"/>
            <p:cNvGrpSpPr>
              <a:grpSpLocks/>
            </p:cNvGrpSpPr>
            <p:nvPr/>
          </p:nvGrpSpPr>
          <p:grpSpPr bwMode="auto">
            <a:xfrm>
              <a:off x="1295400" y="1877704"/>
              <a:ext cx="457200" cy="228600"/>
              <a:chOff x="838200" y="1877704"/>
              <a:chExt cx="457200" cy="228600"/>
            </a:xfrm>
          </p:grpSpPr>
          <p:cxnSp>
            <p:nvCxnSpPr>
              <p:cNvPr id="160" name="Straight Connector 159"/>
              <p:cNvCxnSpPr/>
              <p:nvPr/>
            </p:nvCxnSpPr>
            <p:spPr>
              <a:xfrm rot="5400000">
                <a:off x="8004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rot="5400000">
                <a:off x="9528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rot="5400000">
                <a:off x="11052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355" name="Group 24"/>
            <p:cNvGrpSpPr>
              <a:grpSpLocks/>
            </p:cNvGrpSpPr>
            <p:nvPr/>
          </p:nvGrpSpPr>
          <p:grpSpPr bwMode="auto">
            <a:xfrm>
              <a:off x="1752600" y="1877704"/>
              <a:ext cx="457200" cy="228600"/>
              <a:chOff x="838200" y="1877704"/>
              <a:chExt cx="457200" cy="228600"/>
            </a:xfrm>
          </p:grpSpPr>
          <p:cxnSp>
            <p:nvCxnSpPr>
              <p:cNvPr id="157" name="Straight Connector 156"/>
              <p:cNvCxnSpPr/>
              <p:nvPr/>
            </p:nvCxnSpPr>
            <p:spPr>
              <a:xfrm rot="5400000">
                <a:off x="8004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rot="5400000">
                <a:off x="9528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rot="5400000">
                <a:off x="11052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356" name="Group 28"/>
            <p:cNvGrpSpPr>
              <a:grpSpLocks/>
            </p:cNvGrpSpPr>
            <p:nvPr/>
          </p:nvGrpSpPr>
          <p:grpSpPr bwMode="auto">
            <a:xfrm>
              <a:off x="2209800" y="1877704"/>
              <a:ext cx="457200" cy="228600"/>
              <a:chOff x="838200" y="1877704"/>
              <a:chExt cx="457200" cy="228600"/>
            </a:xfrm>
          </p:grpSpPr>
          <p:cxnSp>
            <p:nvCxnSpPr>
              <p:cNvPr id="154" name="Straight Connector 153"/>
              <p:cNvCxnSpPr/>
              <p:nvPr/>
            </p:nvCxnSpPr>
            <p:spPr>
              <a:xfrm rot="5400000">
                <a:off x="8004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5400000">
                <a:off x="9528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5400000">
                <a:off x="11052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357" name="Group 32"/>
            <p:cNvGrpSpPr>
              <a:grpSpLocks/>
            </p:cNvGrpSpPr>
            <p:nvPr/>
          </p:nvGrpSpPr>
          <p:grpSpPr bwMode="auto">
            <a:xfrm>
              <a:off x="2667000" y="1877704"/>
              <a:ext cx="457200" cy="228600"/>
              <a:chOff x="838200" y="1877704"/>
              <a:chExt cx="457200" cy="228600"/>
            </a:xfrm>
          </p:grpSpPr>
          <p:cxnSp>
            <p:nvCxnSpPr>
              <p:cNvPr id="151" name="Straight Connector 150"/>
              <p:cNvCxnSpPr/>
              <p:nvPr/>
            </p:nvCxnSpPr>
            <p:spPr>
              <a:xfrm rot="5400000">
                <a:off x="8004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rot="5400000">
                <a:off x="9528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rot="5400000">
                <a:off x="1105222" y="1915482"/>
                <a:ext cx="227956" cy="15240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203" name="Title 7"/>
          <p:cNvSpPr txBox="1">
            <a:spLocks/>
          </p:cNvSpPr>
          <p:nvPr/>
        </p:nvSpPr>
        <p:spPr>
          <a:xfrm>
            <a:off x="0" y="0"/>
            <a:ext cx="9144000" cy="914399"/>
          </a:xfrm>
          <a:prstGeom prst="rect">
            <a:avLst/>
          </a:prstGeom>
          <a:ln>
            <a:noFill/>
          </a:ln>
        </p:spPr>
        <p:txBody>
          <a:bodyPr/>
          <a:lstStyle/>
          <a:p>
            <a:pPr algn="ctr" fontAlgn="auto">
              <a:spcBef>
                <a:spcPts val="0"/>
              </a:spcBef>
              <a:spcAft>
                <a:spcPts val="0"/>
              </a:spcAft>
              <a:defRPr/>
            </a:pPr>
            <a:r>
              <a:rPr lang="en-US" sz="2800" b="1" dirty="0" smtClean="0">
                <a:solidFill>
                  <a:srgbClr val="FF0000"/>
                </a:solidFill>
                <a:latin typeface="Comic Sans MS" pitchFamily="66" charset="0"/>
                <a:cs typeface="+mn-cs"/>
              </a:rPr>
              <a:t>Simple Harmonic Motion: </a:t>
            </a:r>
          </a:p>
          <a:p>
            <a:pPr algn="ctr" fontAlgn="auto">
              <a:spcBef>
                <a:spcPts val="0"/>
              </a:spcBef>
              <a:spcAft>
                <a:spcPts val="0"/>
              </a:spcAft>
              <a:defRPr/>
            </a:pPr>
            <a:r>
              <a:rPr lang="en-US" sz="2800" b="1" dirty="0" smtClean="0">
                <a:solidFill>
                  <a:srgbClr val="FF0000"/>
                </a:solidFill>
                <a:latin typeface="Comic Sans MS" pitchFamily="66" charset="0"/>
                <a:cs typeface="+mn-cs"/>
              </a:rPr>
              <a:t>The motion that repeats in time</a:t>
            </a:r>
            <a:endParaRPr lang="en-US" sz="2800" b="1" dirty="0">
              <a:solidFill>
                <a:srgbClr val="FF0000"/>
              </a:solidFill>
              <a:latin typeface="Comic Sans MS" pitchFamily="66" charset="0"/>
              <a:cs typeface="+mn-cs"/>
            </a:endParaRPr>
          </a:p>
          <a:p>
            <a:pPr algn="ctr" fontAlgn="auto">
              <a:spcBef>
                <a:spcPts val="0"/>
              </a:spcBef>
              <a:spcAft>
                <a:spcPts val="0"/>
              </a:spcAft>
              <a:defRPr/>
            </a:pPr>
            <a:endParaRPr lang="en-US" sz="4400" b="1" dirty="0">
              <a:solidFill>
                <a:srgbClr val="00B0F0"/>
              </a:solidFill>
              <a:latin typeface="+mj-lt"/>
              <a:ea typeface="+mj-ea"/>
              <a:cs typeface="+mj-cs"/>
            </a:endParaRPr>
          </a:p>
        </p:txBody>
      </p:sp>
      <p:grpSp>
        <p:nvGrpSpPr>
          <p:cNvPr id="12311" name="Group 126"/>
          <p:cNvGrpSpPr>
            <a:grpSpLocks/>
          </p:cNvGrpSpPr>
          <p:nvPr/>
        </p:nvGrpSpPr>
        <p:grpSpPr bwMode="auto">
          <a:xfrm>
            <a:off x="6630987" y="3800475"/>
            <a:ext cx="1066800" cy="368300"/>
            <a:chOff x="5791200" y="3276600"/>
            <a:chExt cx="1066800" cy="369332"/>
          </a:xfrm>
        </p:grpSpPr>
        <p:cxnSp>
          <p:nvCxnSpPr>
            <p:cNvPr id="125" name="Straight Arrow Connector 124"/>
            <p:cNvCxnSpPr/>
            <p:nvPr/>
          </p:nvCxnSpPr>
          <p:spPr>
            <a:xfrm>
              <a:off x="5791200" y="3353014"/>
              <a:ext cx="1066800" cy="1592"/>
            </a:xfrm>
            <a:prstGeom prst="straightConnector1">
              <a:avLst/>
            </a:prstGeom>
            <a:ln>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2321" name="TextBox 125"/>
            <p:cNvSpPr txBox="1">
              <a:spLocks noChangeArrowheads="1"/>
            </p:cNvSpPr>
            <p:nvPr/>
          </p:nvSpPr>
          <p:spPr bwMode="auto">
            <a:xfrm>
              <a:off x="6248400" y="3276600"/>
              <a:ext cx="407484" cy="369332"/>
            </a:xfrm>
            <a:prstGeom prst="rect">
              <a:avLst/>
            </a:prstGeom>
            <a:noFill/>
            <a:ln w="9525">
              <a:noFill/>
              <a:miter lim="800000"/>
              <a:headEnd/>
              <a:tailEnd/>
            </a:ln>
          </p:spPr>
          <p:txBody>
            <a:bodyPr wrap="none">
              <a:spAutoFit/>
            </a:bodyPr>
            <a:lstStyle/>
            <a:p>
              <a:r>
                <a:rPr lang="en-US">
                  <a:latin typeface="Calibri" pitchFamily="34" charset="0"/>
                </a:rPr>
                <a:t>x</a:t>
              </a:r>
              <a:r>
                <a:rPr lang="en-US" baseline="-25000">
                  <a:latin typeface="Calibri" pitchFamily="34" charset="0"/>
                </a:rPr>
                <a:t>m</a:t>
              </a:r>
              <a:endParaRPr lang="en-US">
                <a:latin typeface="Calibri" pitchFamily="34" charset="0"/>
              </a:endParaRPr>
            </a:p>
          </p:txBody>
        </p:sp>
      </p:grpSp>
      <p:grpSp>
        <p:nvGrpSpPr>
          <p:cNvPr id="12312" name="Group 127"/>
          <p:cNvGrpSpPr>
            <a:grpSpLocks/>
          </p:cNvGrpSpPr>
          <p:nvPr/>
        </p:nvGrpSpPr>
        <p:grpSpPr bwMode="auto">
          <a:xfrm>
            <a:off x="7675562" y="3821113"/>
            <a:ext cx="1066800" cy="369887"/>
            <a:chOff x="5791200" y="3276600"/>
            <a:chExt cx="1066800" cy="369332"/>
          </a:xfrm>
        </p:grpSpPr>
        <p:cxnSp>
          <p:nvCxnSpPr>
            <p:cNvPr id="129" name="Straight Arrow Connector 128"/>
            <p:cNvCxnSpPr/>
            <p:nvPr/>
          </p:nvCxnSpPr>
          <p:spPr>
            <a:xfrm>
              <a:off x="5791200" y="3352686"/>
              <a:ext cx="1066800" cy="1585"/>
            </a:xfrm>
            <a:prstGeom prst="straightConnector1">
              <a:avLst/>
            </a:prstGeom>
            <a:ln>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2319" name="TextBox 129"/>
            <p:cNvSpPr txBox="1">
              <a:spLocks noChangeArrowheads="1"/>
            </p:cNvSpPr>
            <p:nvPr/>
          </p:nvSpPr>
          <p:spPr bwMode="auto">
            <a:xfrm>
              <a:off x="6248400" y="3276600"/>
              <a:ext cx="407484" cy="369332"/>
            </a:xfrm>
            <a:prstGeom prst="rect">
              <a:avLst/>
            </a:prstGeom>
            <a:noFill/>
            <a:ln w="9525">
              <a:noFill/>
              <a:miter lim="800000"/>
              <a:headEnd/>
              <a:tailEnd/>
            </a:ln>
          </p:spPr>
          <p:txBody>
            <a:bodyPr wrap="none">
              <a:spAutoFit/>
            </a:bodyPr>
            <a:lstStyle/>
            <a:p>
              <a:r>
                <a:rPr lang="en-US">
                  <a:latin typeface="Calibri" pitchFamily="34" charset="0"/>
                </a:rPr>
                <a:t>x</a:t>
              </a:r>
              <a:r>
                <a:rPr lang="en-US" baseline="-25000">
                  <a:latin typeface="Calibri" pitchFamily="34" charset="0"/>
                </a:rPr>
                <a:t>m</a:t>
              </a:r>
              <a:endParaRPr lang="en-US">
                <a:latin typeface="Calibri" pitchFamily="34" charset="0"/>
              </a:endParaRPr>
            </a:p>
          </p:txBody>
        </p:sp>
      </p:grpSp>
      <p:sp>
        <p:nvSpPr>
          <p:cNvPr id="12313" name="Rectangle 130"/>
          <p:cNvSpPr>
            <a:spLocks noChangeArrowheads="1"/>
          </p:cNvSpPr>
          <p:nvPr/>
        </p:nvSpPr>
        <p:spPr bwMode="auto">
          <a:xfrm rot="5566312">
            <a:off x="7089775" y="2895600"/>
            <a:ext cx="1114425" cy="276225"/>
          </a:xfrm>
          <a:prstGeom prst="rect">
            <a:avLst/>
          </a:prstGeom>
          <a:noFill/>
          <a:ln w="9525">
            <a:noFill/>
            <a:miter lim="800000"/>
            <a:headEnd/>
            <a:tailEnd/>
          </a:ln>
        </p:spPr>
        <p:txBody>
          <a:bodyPr wrap="none">
            <a:spAutoFit/>
          </a:bodyPr>
          <a:lstStyle/>
          <a:p>
            <a:r>
              <a:rPr lang="en-US" sz="1200" b="1">
                <a:latin typeface="Calibri" pitchFamily="34" charset="0"/>
              </a:rPr>
              <a:t>Mean position</a:t>
            </a:r>
          </a:p>
        </p:txBody>
      </p:sp>
      <p:sp>
        <p:nvSpPr>
          <p:cNvPr id="128" name="TextBox 127"/>
          <p:cNvSpPr txBox="1"/>
          <p:nvPr/>
        </p:nvSpPr>
        <p:spPr>
          <a:xfrm>
            <a:off x="304800" y="5105400"/>
            <a:ext cx="3513334" cy="646331"/>
          </a:xfrm>
          <a:prstGeom prst="rect">
            <a:avLst/>
          </a:prstGeom>
          <a:noFill/>
        </p:spPr>
        <p:txBody>
          <a:bodyPr wrap="none" rtlCol="0">
            <a:spAutoFit/>
          </a:bodyPr>
          <a:lstStyle/>
          <a:p>
            <a:r>
              <a:rPr lang="en-US" b="1" dirty="0" smtClean="0">
                <a:latin typeface="+mn-lt"/>
              </a:rPr>
              <a:t>Frequency </a:t>
            </a:r>
            <a:r>
              <a:rPr lang="en-US" b="1" i="1" dirty="0" smtClean="0">
                <a:latin typeface="+mn-lt"/>
              </a:rPr>
              <a:t>(f</a:t>
            </a:r>
            <a:r>
              <a:rPr lang="en-US" b="1" dirty="0" smtClean="0">
                <a:latin typeface="+mn-lt"/>
              </a:rPr>
              <a:t>): </a:t>
            </a:r>
          </a:p>
          <a:p>
            <a:r>
              <a:rPr lang="en-US" dirty="0" smtClean="0">
                <a:latin typeface="+mn-lt"/>
              </a:rPr>
              <a:t>Number of repetitions (cycles) in 1s</a:t>
            </a:r>
            <a:endParaRPr lang="en-US" dirty="0">
              <a:latin typeface="+mn-lt"/>
            </a:endParaRPr>
          </a:p>
        </p:txBody>
      </p:sp>
      <p:sp>
        <p:nvSpPr>
          <p:cNvPr id="130" name="TextBox 129"/>
          <p:cNvSpPr txBox="1"/>
          <p:nvPr/>
        </p:nvSpPr>
        <p:spPr>
          <a:xfrm>
            <a:off x="304800" y="4343400"/>
            <a:ext cx="3334311" cy="646331"/>
          </a:xfrm>
          <a:prstGeom prst="rect">
            <a:avLst/>
          </a:prstGeom>
          <a:noFill/>
        </p:spPr>
        <p:txBody>
          <a:bodyPr wrap="none" rtlCol="0">
            <a:spAutoFit/>
          </a:bodyPr>
          <a:lstStyle/>
          <a:p>
            <a:r>
              <a:rPr lang="en-US" b="1" dirty="0" smtClean="0">
                <a:latin typeface="+mn-lt"/>
              </a:rPr>
              <a:t>Time Period (T): </a:t>
            </a:r>
          </a:p>
          <a:p>
            <a:r>
              <a:rPr lang="en-US" dirty="0" smtClean="0">
                <a:latin typeface="+mn-lt"/>
              </a:rPr>
              <a:t>Time taken to complete one cycle</a:t>
            </a:r>
            <a:endParaRPr lang="en-US" dirty="0">
              <a:latin typeface="+mn-lt"/>
            </a:endParaRPr>
          </a:p>
        </p:txBody>
      </p:sp>
      <p:graphicFrame>
        <p:nvGraphicFramePr>
          <p:cNvPr id="1027" name="Object 3"/>
          <p:cNvGraphicFramePr>
            <a:graphicFrameLocks noChangeAspect="1"/>
          </p:cNvGraphicFramePr>
          <p:nvPr/>
        </p:nvGraphicFramePr>
        <p:xfrm>
          <a:off x="838200" y="5791200"/>
          <a:ext cx="1198563" cy="628650"/>
        </p:xfrm>
        <a:graphic>
          <a:graphicData uri="http://schemas.openxmlformats.org/presentationml/2006/ole">
            <mc:AlternateContent xmlns:mc="http://schemas.openxmlformats.org/markup-compatibility/2006">
              <mc:Choice xmlns:v="urn:schemas-microsoft-com:vml" Requires="v">
                <p:oleObj spid="_x0000_s12430" name="Equation" r:id="rId3" imgW="431640" imgH="393480" progId="Equation.3">
                  <p:embed/>
                </p:oleObj>
              </mc:Choice>
              <mc:Fallback>
                <p:oleObj name="Equation" r:id="rId3" imgW="431640" imgH="39348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5791200"/>
                        <a:ext cx="1198563"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5" name="TextBox 194"/>
          <p:cNvSpPr txBox="1">
            <a:spLocks noChangeArrowheads="1"/>
          </p:cNvSpPr>
          <p:nvPr/>
        </p:nvSpPr>
        <p:spPr bwMode="auto">
          <a:xfrm>
            <a:off x="533400" y="914400"/>
            <a:ext cx="4751685" cy="646331"/>
          </a:xfrm>
          <a:prstGeom prst="rect">
            <a:avLst/>
          </a:prstGeom>
          <a:noFill/>
          <a:ln w="9525">
            <a:noFill/>
            <a:miter lim="800000"/>
            <a:headEnd/>
            <a:tailEnd/>
          </a:ln>
        </p:spPr>
        <p:txBody>
          <a:bodyPr wrap="none">
            <a:spAutoFit/>
          </a:bodyPr>
          <a:lstStyle/>
          <a:p>
            <a:r>
              <a:rPr lang="en-US" b="1" dirty="0">
                <a:latin typeface="+mn-lt"/>
              </a:rPr>
              <a:t>Amplitude (</a:t>
            </a:r>
            <a:r>
              <a:rPr lang="en-US" b="1" dirty="0" err="1">
                <a:latin typeface="+mn-lt"/>
              </a:rPr>
              <a:t>x</a:t>
            </a:r>
            <a:r>
              <a:rPr lang="en-US" b="1" baseline="-25000" dirty="0" err="1">
                <a:latin typeface="+mn-lt"/>
              </a:rPr>
              <a:t>m</a:t>
            </a:r>
            <a:r>
              <a:rPr lang="en-US" b="1" dirty="0">
                <a:latin typeface="+mn-lt"/>
              </a:rPr>
              <a:t>): </a:t>
            </a:r>
          </a:p>
          <a:p>
            <a:r>
              <a:rPr lang="en-US" dirty="0" smtClean="0">
                <a:latin typeface="+mn-lt"/>
              </a:rPr>
              <a:t>Maximum displacement </a:t>
            </a:r>
            <a:r>
              <a:rPr lang="en-US" dirty="0">
                <a:latin typeface="+mn-lt"/>
              </a:rPr>
              <a:t>From the mean position</a:t>
            </a:r>
          </a:p>
        </p:txBody>
      </p:sp>
      <p:grpSp>
        <p:nvGrpSpPr>
          <p:cNvPr id="207" name="Group 206"/>
          <p:cNvGrpSpPr/>
          <p:nvPr/>
        </p:nvGrpSpPr>
        <p:grpSpPr>
          <a:xfrm>
            <a:off x="6324600" y="4897219"/>
            <a:ext cx="2441566" cy="1351181"/>
            <a:chOff x="152400" y="4306669"/>
            <a:chExt cx="2441566" cy="1351181"/>
          </a:xfrm>
        </p:grpSpPr>
        <p:graphicFrame>
          <p:nvGraphicFramePr>
            <p:cNvPr id="1028" name="Object 4"/>
            <p:cNvGraphicFramePr>
              <a:graphicFrameLocks noChangeAspect="1"/>
            </p:cNvGraphicFramePr>
            <p:nvPr/>
          </p:nvGraphicFramePr>
          <p:xfrm>
            <a:off x="304800" y="5029200"/>
            <a:ext cx="1981200" cy="628650"/>
          </p:xfrm>
          <a:graphic>
            <a:graphicData uri="http://schemas.openxmlformats.org/presentationml/2006/ole">
              <mc:AlternateContent xmlns:mc="http://schemas.openxmlformats.org/markup-compatibility/2006">
                <mc:Choice xmlns:v="urn:schemas-microsoft-com:vml" Requires="v">
                  <p:oleObj spid="_x0000_s12431" name="Equation" r:id="rId5" imgW="888840" imgH="393480" progId="Equation.3">
                    <p:embed/>
                  </p:oleObj>
                </mc:Choice>
                <mc:Fallback>
                  <p:oleObj name="Equation" r:id="rId5" imgW="888840" imgH="39348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5029200"/>
                          <a:ext cx="1981200"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6" name="TextBox 195"/>
            <p:cNvSpPr txBox="1"/>
            <p:nvPr/>
          </p:nvSpPr>
          <p:spPr>
            <a:xfrm>
              <a:off x="152400" y="4306669"/>
              <a:ext cx="2441566" cy="646331"/>
            </a:xfrm>
            <a:prstGeom prst="rect">
              <a:avLst/>
            </a:prstGeom>
            <a:noFill/>
          </p:spPr>
          <p:txBody>
            <a:bodyPr wrap="none" rtlCol="0">
              <a:spAutoFit/>
            </a:bodyPr>
            <a:lstStyle/>
            <a:p>
              <a:r>
                <a:rPr lang="en-US" b="1" dirty="0" smtClean="0">
                  <a:latin typeface="+mn-lt"/>
                </a:rPr>
                <a:t>Angular frequency </a:t>
              </a:r>
              <a:r>
                <a:rPr lang="en-US" b="1" i="1" dirty="0" smtClean="0">
                  <a:latin typeface="+mn-lt"/>
                </a:rPr>
                <a:t>(</a:t>
              </a:r>
              <a:r>
                <a:rPr lang="el-GR" b="1" i="1" dirty="0" smtClean="0">
                  <a:latin typeface="+mn-lt"/>
                </a:rPr>
                <a:t>ω</a:t>
              </a:r>
              <a:r>
                <a:rPr lang="en-US" b="1" dirty="0" smtClean="0">
                  <a:latin typeface="+mn-lt"/>
                </a:rPr>
                <a:t>):</a:t>
              </a:r>
              <a:r>
                <a:rPr lang="en-US" dirty="0" smtClean="0">
                  <a:latin typeface="+mn-lt"/>
                </a:rPr>
                <a:t> </a:t>
              </a:r>
            </a:p>
            <a:p>
              <a:r>
                <a:rPr lang="en-US" dirty="0" smtClean="0">
                  <a:latin typeface="+mn-lt"/>
                </a:rPr>
                <a:t>Rate of change of angle </a:t>
              </a:r>
              <a:endParaRPr lang="en-US" dirty="0">
                <a:latin typeface="+mn-lt"/>
              </a:endParaRPr>
            </a:p>
          </p:txBody>
        </p:sp>
      </p:grpSp>
      <p:grpSp>
        <p:nvGrpSpPr>
          <p:cNvPr id="135" name="Group 12"/>
          <p:cNvGrpSpPr>
            <a:grpSpLocks/>
          </p:cNvGrpSpPr>
          <p:nvPr/>
        </p:nvGrpSpPr>
        <p:grpSpPr bwMode="auto">
          <a:xfrm rot="16200000">
            <a:off x="27782" y="-110331"/>
            <a:ext cx="844550" cy="6081713"/>
            <a:chOff x="1441545" y="-138751"/>
            <a:chExt cx="844455" cy="6082351"/>
          </a:xfrm>
        </p:grpSpPr>
        <p:grpSp>
          <p:nvGrpSpPr>
            <p:cNvPr id="136" name="Group 8"/>
            <p:cNvGrpSpPr>
              <a:grpSpLocks/>
            </p:cNvGrpSpPr>
            <p:nvPr/>
          </p:nvGrpSpPr>
          <p:grpSpPr bwMode="auto">
            <a:xfrm rot="5400000">
              <a:off x="341201" y="4005151"/>
              <a:ext cx="3038795" cy="838106"/>
              <a:chOff x="341302" y="1600294"/>
              <a:chExt cx="3038795" cy="838106"/>
            </a:xfrm>
          </p:grpSpPr>
          <p:sp>
            <p:nvSpPr>
              <p:cNvPr id="147" name="Freeform 146"/>
              <p:cNvSpPr/>
              <p:nvPr/>
            </p:nvSpPr>
            <p:spPr>
              <a:xfrm>
                <a:off x="341302" y="1786010"/>
                <a:ext cx="2129061" cy="468260"/>
              </a:xfrm>
              <a:custGeom>
                <a:avLst/>
                <a:gdLst>
                  <a:gd name="connsiteX0" fmla="*/ 0 w 2129051"/>
                  <a:gd name="connsiteY0" fmla="*/ 113731 h 468573"/>
                  <a:gd name="connsiteX1" fmla="*/ 136478 w 2129051"/>
                  <a:gd name="connsiteY1" fmla="*/ 18197 h 468573"/>
                  <a:gd name="connsiteX2" fmla="*/ 259307 w 2129051"/>
                  <a:gd name="connsiteY2" fmla="*/ 86436 h 468573"/>
                  <a:gd name="connsiteX3" fmla="*/ 341194 w 2129051"/>
                  <a:gd name="connsiteY3" fmla="*/ 195618 h 468573"/>
                  <a:gd name="connsiteX4" fmla="*/ 313899 w 2129051"/>
                  <a:gd name="connsiteY4" fmla="*/ 427630 h 468573"/>
                  <a:gd name="connsiteX5" fmla="*/ 232012 w 2129051"/>
                  <a:gd name="connsiteY5" fmla="*/ 441277 h 468573"/>
                  <a:gd name="connsiteX6" fmla="*/ 191069 w 2129051"/>
                  <a:gd name="connsiteY6" fmla="*/ 345743 h 468573"/>
                  <a:gd name="connsiteX7" fmla="*/ 191069 w 2129051"/>
                  <a:gd name="connsiteY7" fmla="*/ 195618 h 468573"/>
                  <a:gd name="connsiteX8" fmla="*/ 286603 w 2129051"/>
                  <a:gd name="connsiteY8" fmla="*/ 59140 h 468573"/>
                  <a:gd name="connsiteX9" fmla="*/ 368490 w 2129051"/>
                  <a:gd name="connsiteY9" fmla="*/ 18197 h 468573"/>
                  <a:gd name="connsiteX10" fmla="*/ 504967 w 2129051"/>
                  <a:gd name="connsiteY10" fmla="*/ 100083 h 468573"/>
                  <a:gd name="connsiteX11" fmla="*/ 545910 w 2129051"/>
                  <a:gd name="connsiteY11" fmla="*/ 209265 h 468573"/>
                  <a:gd name="connsiteX12" fmla="*/ 545910 w 2129051"/>
                  <a:gd name="connsiteY12" fmla="*/ 345743 h 468573"/>
                  <a:gd name="connsiteX13" fmla="*/ 477672 w 2129051"/>
                  <a:gd name="connsiteY13" fmla="*/ 427630 h 468573"/>
                  <a:gd name="connsiteX14" fmla="*/ 409433 w 2129051"/>
                  <a:gd name="connsiteY14" fmla="*/ 373039 h 468573"/>
                  <a:gd name="connsiteX15" fmla="*/ 395785 w 2129051"/>
                  <a:gd name="connsiteY15" fmla="*/ 195618 h 468573"/>
                  <a:gd name="connsiteX16" fmla="*/ 504967 w 2129051"/>
                  <a:gd name="connsiteY16" fmla="*/ 31845 h 468573"/>
                  <a:gd name="connsiteX17" fmla="*/ 696036 w 2129051"/>
                  <a:gd name="connsiteY17" fmla="*/ 72788 h 468573"/>
                  <a:gd name="connsiteX18" fmla="*/ 764275 w 2129051"/>
                  <a:gd name="connsiteY18" fmla="*/ 236561 h 468573"/>
                  <a:gd name="connsiteX19" fmla="*/ 736979 w 2129051"/>
                  <a:gd name="connsiteY19" fmla="*/ 373039 h 468573"/>
                  <a:gd name="connsiteX20" fmla="*/ 668740 w 2129051"/>
                  <a:gd name="connsiteY20" fmla="*/ 441277 h 468573"/>
                  <a:gd name="connsiteX21" fmla="*/ 614149 w 2129051"/>
                  <a:gd name="connsiteY21" fmla="*/ 373039 h 468573"/>
                  <a:gd name="connsiteX22" fmla="*/ 614149 w 2129051"/>
                  <a:gd name="connsiteY22" fmla="*/ 195618 h 468573"/>
                  <a:gd name="connsiteX23" fmla="*/ 696036 w 2129051"/>
                  <a:gd name="connsiteY23" fmla="*/ 59140 h 468573"/>
                  <a:gd name="connsiteX24" fmla="*/ 818866 w 2129051"/>
                  <a:gd name="connsiteY24" fmla="*/ 31845 h 468573"/>
                  <a:gd name="connsiteX25" fmla="*/ 941696 w 2129051"/>
                  <a:gd name="connsiteY25" fmla="*/ 86436 h 468573"/>
                  <a:gd name="connsiteX26" fmla="*/ 982639 w 2129051"/>
                  <a:gd name="connsiteY26" fmla="*/ 277504 h 468573"/>
                  <a:gd name="connsiteX27" fmla="*/ 914400 w 2129051"/>
                  <a:gd name="connsiteY27" fmla="*/ 427630 h 468573"/>
                  <a:gd name="connsiteX28" fmla="*/ 832513 w 2129051"/>
                  <a:gd name="connsiteY28" fmla="*/ 345743 h 468573"/>
                  <a:gd name="connsiteX29" fmla="*/ 832513 w 2129051"/>
                  <a:gd name="connsiteY29" fmla="*/ 141027 h 468573"/>
                  <a:gd name="connsiteX30" fmla="*/ 955343 w 2129051"/>
                  <a:gd name="connsiteY30" fmla="*/ 31845 h 468573"/>
                  <a:gd name="connsiteX31" fmla="*/ 1050878 w 2129051"/>
                  <a:gd name="connsiteY31" fmla="*/ 18197 h 468573"/>
                  <a:gd name="connsiteX32" fmla="*/ 1160060 w 2129051"/>
                  <a:gd name="connsiteY32" fmla="*/ 113731 h 468573"/>
                  <a:gd name="connsiteX33" fmla="*/ 1187355 w 2129051"/>
                  <a:gd name="connsiteY33" fmla="*/ 291152 h 468573"/>
                  <a:gd name="connsiteX34" fmla="*/ 1119116 w 2129051"/>
                  <a:gd name="connsiteY34" fmla="*/ 441277 h 468573"/>
                  <a:gd name="connsiteX35" fmla="*/ 1037230 w 2129051"/>
                  <a:gd name="connsiteY35" fmla="*/ 332095 h 468573"/>
                  <a:gd name="connsiteX36" fmla="*/ 1064525 w 2129051"/>
                  <a:gd name="connsiteY36" fmla="*/ 127379 h 468573"/>
                  <a:gd name="connsiteX37" fmla="*/ 1187355 w 2129051"/>
                  <a:gd name="connsiteY37" fmla="*/ 31845 h 468573"/>
                  <a:gd name="connsiteX38" fmla="*/ 1323833 w 2129051"/>
                  <a:gd name="connsiteY38" fmla="*/ 72788 h 468573"/>
                  <a:gd name="connsiteX39" fmla="*/ 1392072 w 2129051"/>
                  <a:gd name="connsiteY39" fmla="*/ 209265 h 468573"/>
                  <a:gd name="connsiteX40" fmla="*/ 1405719 w 2129051"/>
                  <a:gd name="connsiteY40" fmla="*/ 332095 h 468573"/>
                  <a:gd name="connsiteX41" fmla="*/ 1323833 w 2129051"/>
                  <a:gd name="connsiteY41" fmla="*/ 441277 h 468573"/>
                  <a:gd name="connsiteX42" fmla="*/ 1255594 w 2129051"/>
                  <a:gd name="connsiteY42" fmla="*/ 373039 h 468573"/>
                  <a:gd name="connsiteX43" fmla="*/ 1241946 w 2129051"/>
                  <a:gd name="connsiteY43" fmla="*/ 222913 h 468573"/>
                  <a:gd name="connsiteX44" fmla="*/ 1323833 w 2129051"/>
                  <a:gd name="connsiteY44" fmla="*/ 45492 h 468573"/>
                  <a:gd name="connsiteX45" fmla="*/ 1487606 w 2129051"/>
                  <a:gd name="connsiteY45" fmla="*/ 31845 h 468573"/>
                  <a:gd name="connsiteX46" fmla="*/ 1583140 w 2129051"/>
                  <a:gd name="connsiteY46" fmla="*/ 100083 h 468573"/>
                  <a:gd name="connsiteX47" fmla="*/ 1624084 w 2129051"/>
                  <a:gd name="connsiteY47" fmla="*/ 291152 h 468573"/>
                  <a:gd name="connsiteX48" fmla="*/ 1528549 w 2129051"/>
                  <a:gd name="connsiteY48" fmla="*/ 454925 h 468573"/>
                  <a:gd name="connsiteX49" fmla="*/ 1460310 w 2129051"/>
                  <a:gd name="connsiteY49" fmla="*/ 345743 h 468573"/>
                  <a:gd name="connsiteX50" fmla="*/ 1446663 w 2129051"/>
                  <a:gd name="connsiteY50" fmla="*/ 181970 h 468573"/>
                  <a:gd name="connsiteX51" fmla="*/ 1555845 w 2129051"/>
                  <a:gd name="connsiteY51" fmla="*/ 31845 h 468573"/>
                  <a:gd name="connsiteX52" fmla="*/ 1746913 w 2129051"/>
                  <a:gd name="connsiteY52" fmla="*/ 45492 h 468573"/>
                  <a:gd name="connsiteX53" fmla="*/ 1815152 w 2129051"/>
                  <a:gd name="connsiteY53" fmla="*/ 209265 h 468573"/>
                  <a:gd name="connsiteX54" fmla="*/ 1815152 w 2129051"/>
                  <a:gd name="connsiteY54" fmla="*/ 345743 h 468573"/>
                  <a:gd name="connsiteX55" fmla="*/ 1733266 w 2129051"/>
                  <a:gd name="connsiteY55" fmla="*/ 441277 h 468573"/>
                  <a:gd name="connsiteX56" fmla="*/ 1665027 w 2129051"/>
                  <a:gd name="connsiteY56" fmla="*/ 332095 h 468573"/>
                  <a:gd name="connsiteX57" fmla="*/ 1665027 w 2129051"/>
                  <a:gd name="connsiteY57" fmla="*/ 209265 h 468573"/>
                  <a:gd name="connsiteX58" fmla="*/ 1760561 w 2129051"/>
                  <a:gd name="connsiteY58" fmla="*/ 45492 h 468573"/>
                  <a:gd name="connsiteX59" fmla="*/ 1869743 w 2129051"/>
                  <a:gd name="connsiteY59" fmla="*/ 18197 h 468573"/>
                  <a:gd name="connsiteX60" fmla="*/ 2019869 w 2129051"/>
                  <a:gd name="connsiteY60" fmla="*/ 154674 h 468573"/>
                  <a:gd name="connsiteX61" fmla="*/ 2033516 w 2129051"/>
                  <a:gd name="connsiteY61" fmla="*/ 263857 h 468573"/>
                  <a:gd name="connsiteX62" fmla="*/ 2129051 w 2129051"/>
                  <a:gd name="connsiteY62" fmla="*/ 263857 h 468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129051" h="468573">
                    <a:moveTo>
                      <a:pt x="0" y="113731"/>
                    </a:moveTo>
                    <a:cubicBezTo>
                      <a:pt x="46630" y="68238"/>
                      <a:pt x="93260" y="22746"/>
                      <a:pt x="136478" y="18197"/>
                    </a:cubicBezTo>
                    <a:cubicBezTo>
                      <a:pt x="179696" y="13648"/>
                      <a:pt x="225188" y="56866"/>
                      <a:pt x="259307" y="86436"/>
                    </a:cubicBezTo>
                    <a:cubicBezTo>
                      <a:pt x="293426" y="116006"/>
                      <a:pt x="332095" y="138752"/>
                      <a:pt x="341194" y="195618"/>
                    </a:cubicBezTo>
                    <a:cubicBezTo>
                      <a:pt x="350293" y="252484"/>
                      <a:pt x="332096" y="386687"/>
                      <a:pt x="313899" y="427630"/>
                    </a:cubicBezTo>
                    <a:cubicBezTo>
                      <a:pt x="295702" y="468573"/>
                      <a:pt x="252484" y="454925"/>
                      <a:pt x="232012" y="441277"/>
                    </a:cubicBezTo>
                    <a:cubicBezTo>
                      <a:pt x="211540" y="427629"/>
                      <a:pt x="197893" y="386686"/>
                      <a:pt x="191069" y="345743"/>
                    </a:cubicBezTo>
                    <a:cubicBezTo>
                      <a:pt x="184245" y="304800"/>
                      <a:pt x="175147" y="243385"/>
                      <a:pt x="191069" y="195618"/>
                    </a:cubicBezTo>
                    <a:cubicBezTo>
                      <a:pt x="206991" y="147851"/>
                      <a:pt x="257033" y="88710"/>
                      <a:pt x="286603" y="59140"/>
                    </a:cubicBezTo>
                    <a:cubicBezTo>
                      <a:pt x="316173" y="29570"/>
                      <a:pt x="332096" y="11373"/>
                      <a:pt x="368490" y="18197"/>
                    </a:cubicBezTo>
                    <a:cubicBezTo>
                      <a:pt x="404884" y="25021"/>
                      <a:pt x="475397" y="68238"/>
                      <a:pt x="504967" y="100083"/>
                    </a:cubicBezTo>
                    <a:cubicBezTo>
                      <a:pt x="534537" y="131928"/>
                      <a:pt x="539086" y="168322"/>
                      <a:pt x="545910" y="209265"/>
                    </a:cubicBezTo>
                    <a:cubicBezTo>
                      <a:pt x="552734" y="250208"/>
                      <a:pt x="557283" y="309349"/>
                      <a:pt x="545910" y="345743"/>
                    </a:cubicBezTo>
                    <a:cubicBezTo>
                      <a:pt x="534537" y="382137"/>
                      <a:pt x="500418" y="423081"/>
                      <a:pt x="477672" y="427630"/>
                    </a:cubicBezTo>
                    <a:cubicBezTo>
                      <a:pt x="454926" y="432179"/>
                      <a:pt x="423081" y="411708"/>
                      <a:pt x="409433" y="373039"/>
                    </a:cubicBezTo>
                    <a:cubicBezTo>
                      <a:pt x="395785" y="334370"/>
                      <a:pt x="379863" y="252484"/>
                      <a:pt x="395785" y="195618"/>
                    </a:cubicBezTo>
                    <a:cubicBezTo>
                      <a:pt x="411707" y="138752"/>
                      <a:pt x="454925" y="52317"/>
                      <a:pt x="504967" y="31845"/>
                    </a:cubicBezTo>
                    <a:cubicBezTo>
                      <a:pt x="555009" y="11373"/>
                      <a:pt x="652818" y="38669"/>
                      <a:pt x="696036" y="72788"/>
                    </a:cubicBezTo>
                    <a:cubicBezTo>
                      <a:pt x="739254" y="106907"/>
                      <a:pt x="757451" y="186519"/>
                      <a:pt x="764275" y="236561"/>
                    </a:cubicBezTo>
                    <a:cubicBezTo>
                      <a:pt x="771099" y="286603"/>
                      <a:pt x="752902" y="338920"/>
                      <a:pt x="736979" y="373039"/>
                    </a:cubicBezTo>
                    <a:cubicBezTo>
                      <a:pt x="721056" y="407158"/>
                      <a:pt x="689212" y="441277"/>
                      <a:pt x="668740" y="441277"/>
                    </a:cubicBezTo>
                    <a:cubicBezTo>
                      <a:pt x="648268" y="441277"/>
                      <a:pt x="623247" y="413982"/>
                      <a:pt x="614149" y="373039"/>
                    </a:cubicBezTo>
                    <a:cubicBezTo>
                      <a:pt x="605051" y="332096"/>
                      <a:pt x="600501" y="247934"/>
                      <a:pt x="614149" y="195618"/>
                    </a:cubicBezTo>
                    <a:cubicBezTo>
                      <a:pt x="627797" y="143302"/>
                      <a:pt x="661917" y="86435"/>
                      <a:pt x="696036" y="59140"/>
                    </a:cubicBezTo>
                    <a:cubicBezTo>
                      <a:pt x="730155" y="31845"/>
                      <a:pt x="777923" y="27296"/>
                      <a:pt x="818866" y="31845"/>
                    </a:cubicBezTo>
                    <a:cubicBezTo>
                      <a:pt x="859809" y="36394"/>
                      <a:pt x="914401" y="45493"/>
                      <a:pt x="941696" y="86436"/>
                    </a:cubicBezTo>
                    <a:cubicBezTo>
                      <a:pt x="968991" y="127379"/>
                      <a:pt x="987188" y="220638"/>
                      <a:pt x="982639" y="277504"/>
                    </a:cubicBezTo>
                    <a:cubicBezTo>
                      <a:pt x="978090" y="334370"/>
                      <a:pt x="939421" y="416257"/>
                      <a:pt x="914400" y="427630"/>
                    </a:cubicBezTo>
                    <a:cubicBezTo>
                      <a:pt x="889379" y="439003"/>
                      <a:pt x="846161" y="393510"/>
                      <a:pt x="832513" y="345743"/>
                    </a:cubicBezTo>
                    <a:cubicBezTo>
                      <a:pt x="818865" y="297976"/>
                      <a:pt x="812041" y="193343"/>
                      <a:pt x="832513" y="141027"/>
                    </a:cubicBezTo>
                    <a:cubicBezTo>
                      <a:pt x="852985" y="88711"/>
                      <a:pt x="918949" y="52317"/>
                      <a:pt x="955343" y="31845"/>
                    </a:cubicBezTo>
                    <a:cubicBezTo>
                      <a:pt x="991737" y="11373"/>
                      <a:pt x="1016759" y="4549"/>
                      <a:pt x="1050878" y="18197"/>
                    </a:cubicBezTo>
                    <a:cubicBezTo>
                      <a:pt x="1084997" y="31845"/>
                      <a:pt x="1137314" y="68239"/>
                      <a:pt x="1160060" y="113731"/>
                    </a:cubicBezTo>
                    <a:cubicBezTo>
                      <a:pt x="1182806" y="159223"/>
                      <a:pt x="1194179" y="236561"/>
                      <a:pt x="1187355" y="291152"/>
                    </a:cubicBezTo>
                    <a:cubicBezTo>
                      <a:pt x="1180531" y="345743"/>
                      <a:pt x="1144137" y="434453"/>
                      <a:pt x="1119116" y="441277"/>
                    </a:cubicBezTo>
                    <a:cubicBezTo>
                      <a:pt x="1094095" y="448101"/>
                      <a:pt x="1046329" y="384411"/>
                      <a:pt x="1037230" y="332095"/>
                    </a:cubicBezTo>
                    <a:cubicBezTo>
                      <a:pt x="1028132" y="279779"/>
                      <a:pt x="1039504" y="177421"/>
                      <a:pt x="1064525" y="127379"/>
                    </a:cubicBezTo>
                    <a:cubicBezTo>
                      <a:pt x="1089546" y="77337"/>
                      <a:pt x="1144137" y="40944"/>
                      <a:pt x="1187355" y="31845"/>
                    </a:cubicBezTo>
                    <a:cubicBezTo>
                      <a:pt x="1230573" y="22746"/>
                      <a:pt x="1289714" y="43218"/>
                      <a:pt x="1323833" y="72788"/>
                    </a:cubicBezTo>
                    <a:cubicBezTo>
                      <a:pt x="1357952" y="102358"/>
                      <a:pt x="1378424" y="166047"/>
                      <a:pt x="1392072" y="209265"/>
                    </a:cubicBezTo>
                    <a:cubicBezTo>
                      <a:pt x="1405720" y="252483"/>
                      <a:pt x="1417092" y="293426"/>
                      <a:pt x="1405719" y="332095"/>
                    </a:cubicBezTo>
                    <a:cubicBezTo>
                      <a:pt x="1394346" y="370764"/>
                      <a:pt x="1348854" y="434453"/>
                      <a:pt x="1323833" y="441277"/>
                    </a:cubicBezTo>
                    <a:cubicBezTo>
                      <a:pt x="1298812" y="448101"/>
                      <a:pt x="1269242" y="409433"/>
                      <a:pt x="1255594" y="373039"/>
                    </a:cubicBezTo>
                    <a:cubicBezTo>
                      <a:pt x="1241946" y="336645"/>
                      <a:pt x="1230573" y="277504"/>
                      <a:pt x="1241946" y="222913"/>
                    </a:cubicBezTo>
                    <a:cubicBezTo>
                      <a:pt x="1253319" y="168322"/>
                      <a:pt x="1282890" y="77337"/>
                      <a:pt x="1323833" y="45492"/>
                    </a:cubicBezTo>
                    <a:cubicBezTo>
                      <a:pt x="1364776" y="13647"/>
                      <a:pt x="1444388" y="22746"/>
                      <a:pt x="1487606" y="31845"/>
                    </a:cubicBezTo>
                    <a:cubicBezTo>
                      <a:pt x="1530824" y="40944"/>
                      <a:pt x="1560394" y="56865"/>
                      <a:pt x="1583140" y="100083"/>
                    </a:cubicBezTo>
                    <a:cubicBezTo>
                      <a:pt x="1605886" y="143301"/>
                      <a:pt x="1633182" y="232012"/>
                      <a:pt x="1624084" y="291152"/>
                    </a:cubicBezTo>
                    <a:cubicBezTo>
                      <a:pt x="1614986" y="350292"/>
                      <a:pt x="1555845" y="445827"/>
                      <a:pt x="1528549" y="454925"/>
                    </a:cubicBezTo>
                    <a:cubicBezTo>
                      <a:pt x="1501253" y="464023"/>
                      <a:pt x="1473958" y="391236"/>
                      <a:pt x="1460310" y="345743"/>
                    </a:cubicBezTo>
                    <a:cubicBezTo>
                      <a:pt x="1446662" y="300251"/>
                      <a:pt x="1430741" y="234286"/>
                      <a:pt x="1446663" y="181970"/>
                    </a:cubicBezTo>
                    <a:cubicBezTo>
                      <a:pt x="1462586" y="129654"/>
                      <a:pt x="1505803" y="54591"/>
                      <a:pt x="1555845" y="31845"/>
                    </a:cubicBezTo>
                    <a:cubicBezTo>
                      <a:pt x="1605887" y="9099"/>
                      <a:pt x="1703695" y="15922"/>
                      <a:pt x="1746913" y="45492"/>
                    </a:cubicBezTo>
                    <a:cubicBezTo>
                      <a:pt x="1790131" y="75062"/>
                      <a:pt x="1803779" y="159223"/>
                      <a:pt x="1815152" y="209265"/>
                    </a:cubicBezTo>
                    <a:cubicBezTo>
                      <a:pt x="1826525" y="259307"/>
                      <a:pt x="1828800" y="307074"/>
                      <a:pt x="1815152" y="345743"/>
                    </a:cubicBezTo>
                    <a:cubicBezTo>
                      <a:pt x="1801504" y="384412"/>
                      <a:pt x="1758287" y="443552"/>
                      <a:pt x="1733266" y="441277"/>
                    </a:cubicBezTo>
                    <a:cubicBezTo>
                      <a:pt x="1708245" y="439002"/>
                      <a:pt x="1676400" y="370764"/>
                      <a:pt x="1665027" y="332095"/>
                    </a:cubicBezTo>
                    <a:cubicBezTo>
                      <a:pt x="1653654" y="293426"/>
                      <a:pt x="1649105" y="257032"/>
                      <a:pt x="1665027" y="209265"/>
                    </a:cubicBezTo>
                    <a:cubicBezTo>
                      <a:pt x="1680949" y="161498"/>
                      <a:pt x="1726442" y="77337"/>
                      <a:pt x="1760561" y="45492"/>
                    </a:cubicBezTo>
                    <a:cubicBezTo>
                      <a:pt x="1794680" y="13647"/>
                      <a:pt x="1826525" y="0"/>
                      <a:pt x="1869743" y="18197"/>
                    </a:cubicBezTo>
                    <a:cubicBezTo>
                      <a:pt x="1912961" y="36394"/>
                      <a:pt x="1992574" y="113731"/>
                      <a:pt x="2019869" y="154674"/>
                    </a:cubicBezTo>
                    <a:cubicBezTo>
                      <a:pt x="2047164" y="195617"/>
                      <a:pt x="2015319" y="245660"/>
                      <a:pt x="2033516" y="263857"/>
                    </a:cubicBezTo>
                    <a:cubicBezTo>
                      <a:pt x="2051713" y="282054"/>
                      <a:pt x="2090382" y="272955"/>
                      <a:pt x="2129051" y="263857"/>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48" name="Rectangle 147"/>
              <p:cNvSpPr/>
              <p:nvPr/>
            </p:nvSpPr>
            <p:spPr>
              <a:xfrm>
                <a:off x="2465601" y="1600294"/>
                <a:ext cx="914496" cy="838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40" name="Group 9"/>
            <p:cNvGrpSpPr/>
            <p:nvPr/>
          </p:nvGrpSpPr>
          <p:grpSpPr>
            <a:xfrm rot="16200000" flipV="1">
              <a:off x="347449" y="961600"/>
              <a:ext cx="3038902" cy="838200"/>
              <a:chOff x="341194" y="1600200"/>
              <a:chExt cx="3038902" cy="838200"/>
            </a:xfrm>
            <a:noFill/>
          </p:grpSpPr>
          <p:sp>
            <p:nvSpPr>
              <p:cNvPr id="144" name="Freeform 143"/>
              <p:cNvSpPr/>
              <p:nvPr/>
            </p:nvSpPr>
            <p:spPr>
              <a:xfrm>
                <a:off x="341194" y="1776484"/>
                <a:ext cx="2129051" cy="468573"/>
              </a:xfrm>
              <a:custGeom>
                <a:avLst/>
                <a:gdLst>
                  <a:gd name="connsiteX0" fmla="*/ 0 w 2129051"/>
                  <a:gd name="connsiteY0" fmla="*/ 113731 h 468573"/>
                  <a:gd name="connsiteX1" fmla="*/ 136478 w 2129051"/>
                  <a:gd name="connsiteY1" fmla="*/ 18197 h 468573"/>
                  <a:gd name="connsiteX2" fmla="*/ 259307 w 2129051"/>
                  <a:gd name="connsiteY2" fmla="*/ 86436 h 468573"/>
                  <a:gd name="connsiteX3" fmla="*/ 341194 w 2129051"/>
                  <a:gd name="connsiteY3" fmla="*/ 195618 h 468573"/>
                  <a:gd name="connsiteX4" fmla="*/ 313899 w 2129051"/>
                  <a:gd name="connsiteY4" fmla="*/ 427630 h 468573"/>
                  <a:gd name="connsiteX5" fmla="*/ 232012 w 2129051"/>
                  <a:gd name="connsiteY5" fmla="*/ 441277 h 468573"/>
                  <a:gd name="connsiteX6" fmla="*/ 191069 w 2129051"/>
                  <a:gd name="connsiteY6" fmla="*/ 345743 h 468573"/>
                  <a:gd name="connsiteX7" fmla="*/ 191069 w 2129051"/>
                  <a:gd name="connsiteY7" fmla="*/ 195618 h 468573"/>
                  <a:gd name="connsiteX8" fmla="*/ 286603 w 2129051"/>
                  <a:gd name="connsiteY8" fmla="*/ 59140 h 468573"/>
                  <a:gd name="connsiteX9" fmla="*/ 368490 w 2129051"/>
                  <a:gd name="connsiteY9" fmla="*/ 18197 h 468573"/>
                  <a:gd name="connsiteX10" fmla="*/ 504967 w 2129051"/>
                  <a:gd name="connsiteY10" fmla="*/ 100083 h 468573"/>
                  <a:gd name="connsiteX11" fmla="*/ 545910 w 2129051"/>
                  <a:gd name="connsiteY11" fmla="*/ 209265 h 468573"/>
                  <a:gd name="connsiteX12" fmla="*/ 545910 w 2129051"/>
                  <a:gd name="connsiteY12" fmla="*/ 345743 h 468573"/>
                  <a:gd name="connsiteX13" fmla="*/ 477672 w 2129051"/>
                  <a:gd name="connsiteY13" fmla="*/ 427630 h 468573"/>
                  <a:gd name="connsiteX14" fmla="*/ 409433 w 2129051"/>
                  <a:gd name="connsiteY14" fmla="*/ 373039 h 468573"/>
                  <a:gd name="connsiteX15" fmla="*/ 395785 w 2129051"/>
                  <a:gd name="connsiteY15" fmla="*/ 195618 h 468573"/>
                  <a:gd name="connsiteX16" fmla="*/ 504967 w 2129051"/>
                  <a:gd name="connsiteY16" fmla="*/ 31845 h 468573"/>
                  <a:gd name="connsiteX17" fmla="*/ 696036 w 2129051"/>
                  <a:gd name="connsiteY17" fmla="*/ 72788 h 468573"/>
                  <a:gd name="connsiteX18" fmla="*/ 764275 w 2129051"/>
                  <a:gd name="connsiteY18" fmla="*/ 236561 h 468573"/>
                  <a:gd name="connsiteX19" fmla="*/ 736979 w 2129051"/>
                  <a:gd name="connsiteY19" fmla="*/ 373039 h 468573"/>
                  <a:gd name="connsiteX20" fmla="*/ 668740 w 2129051"/>
                  <a:gd name="connsiteY20" fmla="*/ 441277 h 468573"/>
                  <a:gd name="connsiteX21" fmla="*/ 614149 w 2129051"/>
                  <a:gd name="connsiteY21" fmla="*/ 373039 h 468573"/>
                  <a:gd name="connsiteX22" fmla="*/ 614149 w 2129051"/>
                  <a:gd name="connsiteY22" fmla="*/ 195618 h 468573"/>
                  <a:gd name="connsiteX23" fmla="*/ 696036 w 2129051"/>
                  <a:gd name="connsiteY23" fmla="*/ 59140 h 468573"/>
                  <a:gd name="connsiteX24" fmla="*/ 818866 w 2129051"/>
                  <a:gd name="connsiteY24" fmla="*/ 31845 h 468573"/>
                  <a:gd name="connsiteX25" fmla="*/ 941696 w 2129051"/>
                  <a:gd name="connsiteY25" fmla="*/ 86436 h 468573"/>
                  <a:gd name="connsiteX26" fmla="*/ 982639 w 2129051"/>
                  <a:gd name="connsiteY26" fmla="*/ 277504 h 468573"/>
                  <a:gd name="connsiteX27" fmla="*/ 914400 w 2129051"/>
                  <a:gd name="connsiteY27" fmla="*/ 427630 h 468573"/>
                  <a:gd name="connsiteX28" fmla="*/ 832513 w 2129051"/>
                  <a:gd name="connsiteY28" fmla="*/ 345743 h 468573"/>
                  <a:gd name="connsiteX29" fmla="*/ 832513 w 2129051"/>
                  <a:gd name="connsiteY29" fmla="*/ 141027 h 468573"/>
                  <a:gd name="connsiteX30" fmla="*/ 955343 w 2129051"/>
                  <a:gd name="connsiteY30" fmla="*/ 31845 h 468573"/>
                  <a:gd name="connsiteX31" fmla="*/ 1050878 w 2129051"/>
                  <a:gd name="connsiteY31" fmla="*/ 18197 h 468573"/>
                  <a:gd name="connsiteX32" fmla="*/ 1160060 w 2129051"/>
                  <a:gd name="connsiteY32" fmla="*/ 113731 h 468573"/>
                  <a:gd name="connsiteX33" fmla="*/ 1187355 w 2129051"/>
                  <a:gd name="connsiteY33" fmla="*/ 291152 h 468573"/>
                  <a:gd name="connsiteX34" fmla="*/ 1119116 w 2129051"/>
                  <a:gd name="connsiteY34" fmla="*/ 441277 h 468573"/>
                  <a:gd name="connsiteX35" fmla="*/ 1037230 w 2129051"/>
                  <a:gd name="connsiteY35" fmla="*/ 332095 h 468573"/>
                  <a:gd name="connsiteX36" fmla="*/ 1064525 w 2129051"/>
                  <a:gd name="connsiteY36" fmla="*/ 127379 h 468573"/>
                  <a:gd name="connsiteX37" fmla="*/ 1187355 w 2129051"/>
                  <a:gd name="connsiteY37" fmla="*/ 31845 h 468573"/>
                  <a:gd name="connsiteX38" fmla="*/ 1323833 w 2129051"/>
                  <a:gd name="connsiteY38" fmla="*/ 72788 h 468573"/>
                  <a:gd name="connsiteX39" fmla="*/ 1392072 w 2129051"/>
                  <a:gd name="connsiteY39" fmla="*/ 209265 h 468573"/>
                  <a:gd name="connsiteX40" fmla="*/ 1405719 w 2129051"/>
                  <a:gd name="connsiteY40" fmla="*/ 332095 h 468573"/>
                  <a:gd name="connsiteX41" fmla="*/ 1323833 w 2129051"/>
                  <a:gd name="connsiteY41" fmla="*/ 441277 h 468573"/>
                  <a:gd name="connsiteX42" fmla="*/ 1255594 w 2129051"/>
                  <a:gd name="connsiteY42" fmla="*/ 373039 h 468573"/>
                  <a:gd name="connsiteX43" fmla="*/ 1241946 w 2129051"/>
                  <a:gd name="connsiteY43" fmla="*/ 222913 h 468573"/>
                  <a:gd name="connsiteX44" fmla="*/ 1323833 w 2129051"/>
                  <a:gd name="connsiteY44" fmla="*/ 45492 h 468573"/>
                  <a:gd name="connsiteX45" fmla="*/ 1487606 w 2129051"/>
                  <a:gd name="connsiteY45" fmla="*/ 31845 h 468573"/>
                  <a:gd name="connsiteX46" fmla="*/ 1583140 w 2129051"/>
                  <a:gd name="connsiteY46" fmla="*/ 100083 h 468573"/>
                  <a:gd name="connsiteX47" fmla="*/ 1624084 w 2129051"/>
                  <a:gd name="connsiteY47" fmla="*/ 291152 h 468573"/>
                  <a:gd name="connsiteX48" fmla="*/ 1528549 w 2129051"/>
                  <a:gd name="connsiteY48" fmla="*/ 454925 h 468573"/>
                  <a:gd name="connsiteX49" fmla="*/ 1460310 w 2129051"/>
                  <a:gd name="connsiteY49" fmla="*/ 345743 h 468573"/>
                  <a:gd name="connsiteX50" fmla="*/ 1446663 w 2129051"/>
                  <a:gd name="connsiteY50" fmla="*/ 181970 h 468573"/>
                  <a:gd name="connsiteX51" fmla="*/ 1555845 w 2129051"/>
                  <a:gd name="connsiteY51" fmla="*/ 31845 h 468573"/>
                  <a:gd name="connsiteX52" fmla="*/ 1746913 w 2129051"/>
                  <a:gd name="connsiteY52" fmla="*/ 45492 h 468573"/>
                  <a:gd name="connsiteX53" fmla="*/ 1815152 w 2129051"/>
                  <a:gd name="connsiteY53" fmla="*/ 209265 h 468573"/>
                  <a:gd name="connsiteX54" fmla="*/ 1815152 w 2129051"/>
                  <a:gd name="connsiteY54" fmla="*/ 345743 h 468573"/>
                  <a:gd name="connsiteX55" fmla="*/ 1733266 w 2129051"/>
                  <a:gd name="connsiteY55" fmla="*/ 441277 h 468573"/>
                  <a:gd name="connsiteX56" fmla="*/ 1665027 w 2129051"/>
                  <a:gd name="connsiteY56" fmla="*/ 332095 h 468573"/>
                  <a:gd name="connsiteX57" fmla="*/ 1665027 w 2129051"/>
                  <a:gd name="connsiteY57" fmla="*/ 209265 h 468573"/>
                  <a:gd name="connsiteX58" fmla="*/ 1760561 w 2129051"/>
                  <a:gd name="connsiteY58" fmla="*/ 45492 h 468573"/>
                  <a:gd name="connsiteX59" fmla="*/ 1869743 w 2129051"/>
                  <a:gd name="connsiteY59" fmla="*/ 18197 h 468573"/>
                  <a:gd name="connsiteX60" fmla="*/ 2019869 w 2129051"/>
                  <a:gd name="connsiteY60" fmla="*/ 154674 h 468573"/>
                  <a:gd name="connsiteX61" fmla="*/ 2033516 w 2129051"/>
                  <a:gd name="connsiteY61" fmla="*/ 263857 h 468573"/>
                  <a:gd name="connsiteX62" fmla="*/ 2129051 w 2129051"/>
                  <a:gd name="connsiteY62" fmla="*/ 263857 h 468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129051" h="468573">
                    <a:moveTo>
                      <a:pt x="0" y="113731"/>
                    </a:moveTo>
                    <a:cubicBezTo>
                      <a:pt x="46630" y="68238"/>
                      <a:pt x="93260" y="22746"/>
                      <a:pt x="136478" y="18197"/>
                    </a:cubicBezTo>
                    <a:cubicBezTo>
                      <a:pt x="179696" y="13648"/>
                      <a:pt x="225188" y="56866"/>
                      <a:pt x="259307" y="86436"/>
                    </a:cubicBezTo>
                    <a:cubicBezTo>
                      <a:pt x="293426" y="116006"/>
                      <a:pt x="332095" y="138752"/>
                      <a:pt x="341194" y="195618"/>
                    </a:cubicBezTo>
                    <a:cubicBezTo>
                      <a:pt x="350293" y="252484"/>
                      <a:pt x="332096" y="386687"/>
                      <a:pt x="313899" y="427630"/>
                    </a:cubicBezTo>
                    <a:cubicBezTo>
                      <a:pt x="295702" y="468573"/>
                      <a:pt x="252484" y="454925"/>
                      <a:pt x="232012" y="441277"/>
                    </a:cubicBezTo>
                    <a:cubicBezTo>
                      <a:pt x="211540" y="427629"/>
                      <a:pt x="197893" y="386686"/>
                      <a:pt x="191069" y="345743"/>
                    </a:cubicBezTo>
                    <a:cubicBezTo>
                      <a:pt x="184245" y="304800"/>
                      <a:pt x="175147" y="243385"/>
                      <a:pt x="191069" y="195618"/>
                    </a:cubicBezTo>
                    <a:cubicBezTo>
                      <a:pt x="206991" y="147851"/>
                      <a:pt x="257033" y="88710"/>
                      <a:pt x="286603" y="59140"/>
                    </a:cubicBezTo>
                    <a:cubicBezTo>
                      <a:pt x="316173" y="29570"/>
                      <a:pt x="332096" y="11373"/>
                      <a:pt x="368490" y="18197"/>
                    </a:cubicBezTo>
                    <a:cubicBezTo>
                      <a:pt x="404884" y="25021"/>
                      <a:pt x="475397" y="68238"/>
                      <a:pt x="504967" y="100083"/>
                    </a:cubicBezTo>
                    <a:cubicBezTo>
                      <a:pt x="534537" y="131928"/>
                      <a:pt x="539086" y="168322"/>
                      <a:pt x="545910" y="209265"/>
                    </a:cubicBezTo>
                    <a:cubicBezTo>
                      <a:pt x="552734" y="250208"/>
                      <a:pt x="557283" y="309349"/>
                      <a:pt x="545910" y="345743"/>
                    </a:cubicBezTo>
                    <a:cubicBezTo>
                      <a:pt x="534537" y="382137"/>
                      <a:pt x="500418" y="423081"/>
                      <a:pt x="477672" y="427630"/>
                    </a:cubicBezTo>
                    <a:cubicBezTo>
                      <a:pt x="454926" y="432179"/>
                      <a:pt x="423081" y="411708"/>
                      <a:pt x="409433" y="373039"/>
                    </a:cubicBezTo>
                    <a:cubicBezTo>
                      <a:pt x="395785" y="334370"/>
                      <a:pt x="379863" y="252484"/>
                      <a:pt x="395785" y="195618"/>
                    </a:cubicBezTo>
                    <a:cubicBezTo>
                      <a:pt x="411707" y="138752"/>
                      <a:pt x="454925" y="52317"/>
                      <a:pt x="504967" y="31845"/>
                    </a:cubicBezTo>
                    <a:cubicBezTo>
                      <a:pt x="555009" y="11373"/>
                      <a:pt x="652818" y="38669"/>
                      <a:pt x="696036" y="72788"/>
                    </a:cubicBezTo>
                    <a:cubicBezTo>
                      <a:pt x="739254" y="106907"/>
                      <a:pt x="757451" y="186519"/>
                      <a:pt x="764275" y="236561"/>
                    </a:cubicBezTo>
                    <a:cubicBezTo>
                      <a:pt x="771099" y="286603"/>
                      <a:pt x="752902" y="338920"/>
                      <a:pt x="736979" y="373039"/>
                    </a:cubicBezTo>
                    <a:cubicBezTo>
                      <a:pt x="721056" y="407158"/>
                      <a:pt x="689212" y="441277"/>
                      <a:pt x="668740" y="441277"/>
                    </a:cubicBezTo>
                    <a:cubicBezTo>
                      <a:pt x="648268" y="441277"/>
                      <a:pt x="623247" y="413982"/>
                      <a:pt x="614149" y="373039"/>
                    </a:cubicBezTo>
                    <a:cubicBezTo>
                      <a:pt x="605051" y="332096"/>
                      <a:pt x="600501" y="247934"/>
                      <a:pt x="614149" y="195618"/>
                    </a:cubicBezTo>
                    <a:cubicBezTo>
                      <a:pt x="627797" y="143302"/>
                      <a:pt x="661917" y="86435"/>
                      <a:pt x="696036" y="59140"/>
                    </a:cubicBezTo>
                    <a:cubicBezTo>
                      <a:pt x="730155" y="31845"/>
                      <a:pt x="777923" y="27296"/>
                      <a:pt x="818866" y="31845"/>
                    </a:cubicBezTo>
                    <a:cubicBezTo>
                      <a:pt x="859809" y="36394"/>
                      <a:pt x="914401" y="45493"/>
                      <a:pt x="941696" y="86436"/>
                    </a:cubicBezTo>
                    <a:cubicBezTo>
                      <a:pt x="968991" y="127379"/>
                      <a:pt x="987188" y="220638"/>
                      <a:pt x="982639" y="277504"/>
                    </a:cubicBezTo>
                    <a:cubicBezTo>
                      <a:pt x="978090" y="334370"/>
                      <a:pt x="939421" y="416257"/>
                      <a:pt x="914400" y="427630"/>
                    </a:cubicBezTo>
                    <a:cubicBezTo>
                      <a:pt x="889379" y="439003"/>
                      <a:pt x="846161" y="393510"/>
                      <a:pt x="832513" y="345743"/>
                    </a:cubicBezTo>
                    <a:cubicBezTo>
                      <a:pt x="818865" y="297976"/>
                      <a:pt x="812041" y="193343"/>
                      <a:pt x="832513" y="141027"/>
                    </a:cubicBezTo>
                    <a:cubicBezTo>
                      <a:pt x="852985" y="88711"/>
                      <a:pt x="918949" y="52317"/>
                      <a:pt x="955343" y="31845"/>
                    </a:cubicBezTo>
                    <a:cubicBezTo>
                      <a:pt x="991737" y="11373"/>
                      <a:pt x="1016759" y="4549"/>
                      <a:pt x="1050878" y="18197"/>
                    </a:cubicBezTo>
                    <a:cubicBezTo>
                      <a:pt x="1084997" y="31845"/>
                      <a:pt x="1137314" y="68239"/>
                      <a:pt x="1160060" y="113731"/>
                    </a:cubicBezTo>
                    <a:cubicBezTo>
                      <a:pt x="1182806" y="159223"/>
                      <a:pt x="1194179" y="236561"/>
                      <a:pt x="1187355" y="291152"/>
                    </a:cubicBezTo>
                    <a:cubicBezTo>
                      <a:pt x="1180531" y="345743"/>
                      <a:pt x="1144137" y="434453"/>
                      <a:pt x="1119116" y="441277"/>
                    </a:cubicBezTo>
                    <a:cubicBezTo>
                      <a:pt x="1094095" y="448101"/>
                      <a:pt x="1046329" y="384411"/>
                      <a:pt x="1037230" y="332095"/>
                    </a:cubicBezTo>
                    <a:cubicBezTo>
                      <a:pt x="1028132" y="279779"/>
                      <a:pt x="1039504" y="177421"/>
                      <a:pt x="1064525" y="127379"/>
                    </a:cubicBezTo>
                    <a:cubicBezTo>
                      <a:pt x="1089546" y="77337"/>
                      <a:pt x="1144137" y="40944"/>
                      <a:pt x="1187355" y="31845"/>
                    </a:cubicBezTo>
                    <a:cubicBezTo>
                      <a:pt x="1230573" y="22746"/>
                      <a:pt x="1289714" y="43218"/>
                      <a:pt x="1323833" y="72788"/>
                    </a:cubicBezTo>
                    <a:cubicBezTo>
                      <a:pt x="1357952" y="102358"/>
                      <a:pt x="1378424" y="166047"/>
                      <a:pt x="1392072" y="209265"/>
                    </a:cubicBezTo>
                    <a:cubicBezTo>
                      <a:pt x="1405720" y="252483"/>
                      <a:pt x="1417092" y="293426"/>
                      <a:pt x="1405719" y="332095"/>
                    </a:cubicBezTo>
                    <a:cubicBezTo>
                      <a:pt x="1394346" y="370764"/>
                      <a:pt x="1348854" y="434453"/>
                      <a:pt x="1323833" y="441277"/>
                    </a:cubicBezTo>
                    <a:cubicBezTo>
                      <a:pt x="1298812" y="448101"/>
                      <a:pt x="1269242" y="409433"/>
                      <a:pt x="1255594" y="373039"/>
                    </a:cubicBezTo>
                    <a:cubicBezTo>
                      <a:pt x="1241946" y="336645"/>
                      <a:pt x="1230573" y="277504"/>
                      <a:pt x="1241946" y="222913"/>
                    </a:cubicBezTo>
                    <a:cubicBezTo>
                      <a:pt x="1253319" y="168322"/>
                      <a:pt x="1282890" y="77337"/>
                      <a:pt x="1323833" y="45492"/>
                    </a:cubicBezTo>
                    <a:cubicBezTo>
                      <a:pt x="1364776" y="13647"/>
                      <a:pt x="1444388" y="22746"/>
                      <a:pt x="1487606" y="31845"/>
                    </a:cubicBezTo>
                    <a:cubicBezTo>
                      <a:pt x="1530824" y="40944"/>
                      <a:pt x="1560394" y="56865"/>
                      <a:pt x="1583140" y="100083"/>
                    </a:cubicBezTo>
                    <a:cubicBezTo>
                      <a:pt x="1605886" y="143301"/>
                      <a:pt x="1633182" y="232012"/>
                      <a:pt x="1624084" y="291152"/>
                    </a:cubicBezTo>
                    <a:cubicBezTo>
                      <a:pt x="1614986" y="350292"/>
                      <a:pt x="1555845" y="445827"/>
                      <a:pt x="1528549" y="454925"/>
                    </a:cubicBezTo>
                    <a:cubicBezTo>
                      <a:pt x="1501253" y="464023"/>
                      <a:pt x="1473958" y="391236"/>
                      <a:pt x="1460310" y="345743"/>
                    </a:cubicBezTo>
                    <a:cubicBezTo>
                      <a:pt x="1446662" y="300251"/>
                      <a:pt x="1430741" y="234286"/>
                      <a:pt x="1446663" y="181970"/>
                    </a:cubicBezTo>
                    <a:cubicBezTo>
                      <a:pt x="1462586" y="129654"/>
                      <a:pt x="1505803" y="54591"/>
                      <a:pt x="1555845" y="31845"/>
                    </a:cubicBezTo>
                    <a:cubicBezTo>
                      <a:pt x="1605887" y="9099"/>
                      <a:pt x="1703695" y="15922"/>
                      <a:pt x="1746913" y="45492"/>
                    </a:cubicBezTo>
                    <a:cubicBezTo>
                      <a:pt x="1790131" y="75062"/>
                      <a:pt x="1803779" y="159223"/>
                      <a:pt x="1815152" y="209265"/>
                    </a:cubicBezTo>
                    <a:cubicBezTo>
                      <a:pt x="1826525" y="259307"/>
                      <a:pt x="1828800" y="307074"/>
                      <a:pt x="1815152" y="345743"/>
                    </a:cubicBezTo>
                    <a:cubicBezTo>
                      <a:pt x="1801504" y="384412"/>
                      <a:pt x="1758287" y="443552"/>
                      <a:pt x="1733266" y="441277"/>
                    </a:cubicBezTo>
                    <a:cubicBezTo>
                      <a:pt x="1708245" y="439002"/>
                      <a:pt x="1676400" y="370764"/>
                      <a:pt x="1665027" y="332095"/>
                    </a:cubicBezTo>
                    <a:cubicBezTo>
                      <a:pt x="1653654" y="293426"/>
                      <a:pt x="1649105" y="257032"/>
                      <a:pt x="1665027" y="209265"/>
                    </a:cubicBezTo>
                    <a:cubicBezTo>
                      <a:pt x="1680949" y="161498"/>
                      <a:pt x="1726442" y="77337"/>
                      <a:pt x="1760561" y="45492"/>
                    </a:cubicBezTo>
                    <a:cubicBezTo>
                      <a:pt x="1794680" y="13647"/>
                      <a:pt x="1826525" y="0"/>
                      <a:pt x="1869743" y="18197"/>
                    </a:cubicBezTo>
                    <a:cubicBezTo>
                      <a:pt x="1912961" y="36394"/>
                      <a:pt x="1992574" y="113731"/>
                      <a:pt x="2019869" y="154674"/>
                    </a:cubicBezTo>
                    <a:cubicBezTo>
                      <a:pt x="2047164" y="195617"/>
                      <a:pt x="2015319" y="245660"/>
                      <a:pt x="2033516" y="263857"/>
                    </a:cubicBezTo>
                    <a:cubicBezTo>
                      <a:pt x="2051713" y="282054"/>
                      <a:pt x="2090382" y="272955"/>
                      <a:pt x="2129051" y="263857"/>
                    </a:cubicBezTo>
                  </a:path>
                </a:pathLst>
              </a:custGeom>
              <a:grp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46" name="Rectangle 145"/>
              <p:cNvSpPr/>
              <p:nvPr/>
            </p:nvSpPr>
            <p:spPr>
              <a:xfrm>
                <a:off x="2465696" y="1600200"/>
                <a:ext cx="914400" cy="838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grpSp>
        <p:nvGrpSpPr>
          <p:cNvPr id="149" name="Group 36"/>
          <p:cNvGrpSpPr>
            <a:grpSpLocks/>
          </p:cNvGrpSpPr>
          <p:nvPr/>
        </p:nvGrpSpPr>
        <p:grpSpPr bwMode="auto">
          <a:xfrm rot="16200000">
            <a:off x="-854576" y="2740819"/>
            <a:ext cx="2362200" cy="233363"/>
            <a:chOff x="762000" y="1877704"/>
            <a:chExt cx="2362200" cy="234288"/>
          </a:xfrm>
        </p:grpSpPr>
        <p:cxnSp>
          <p:nvCxnSpPr>
            <p:cNvPr id="150" name="Straight Connector 149"/>
            <p:cNvCxnSpPr/>
            <p:nvPr/>
          </p:nvCxnSpPr>
          <p:spPr>
            <a:xfrm>
              <a:off x="762000" y="2111992"/>
              <a:ext cx="2362200"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166" name="Group 19"/>
            <p:cNvGrpSpPr>
              <a:grpSpLocks/>
            </p:cNvGrpSpPr>
            <p:nvPr/>
          </p:nvGrpSpPr>
          <p:grpSpPr bwMode="auto">
            <a:xfrm>
              <a:off x="838200" y="1877704"/>
              <a:ext cx="457200" cy="227913"/>
              <a:chOff x="838200" y="1877704"/>
              <a:chExt cx="457200" cy="227913"/>
            </a:xfrm>
          </p:grpSpPr>
          <p:cxnSp>
            <p:nvCxnSpPr>
              <p:cNvPr id="183" name="Straight Connector 16"/>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4" name="Straight Connector 17"/>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7" name="Group 20"/>
            <p:cNvGrpSpPr>
              <a:grpSpLocks/>
            </p:cNvGrpSpPr>
            <p:nvPr/>
          </p:nvGrpSpPr>
          <p:grpSpPr bwMode="auto">
            <a:xfrm>
              <a:off x="1295400" y="1877704"/>
              <a:ext cx="457200" cy="227913"/>
              <a:chOff x="838200" y="1877704"/>
              <a:chExt cx="457200" cy="227913"/>
            </a:xfrm>
          </p:grpSpPr>
          <p:cxnSp>
            <p:nvCxnSpPr>
              <p:cNvPr id="180" name="Straight Connector 179"/>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8" name="Group 24"/>
            <p:cNvGrpSpPr>
              <a:grpSpLocks/>
            </p:cNvGrpSpPr>
            <p:nvPr/>
          </p:nvGrpSpPr>
          <p:grpSpPr bwMode="auto">
            <a:xfrm>
              <a:off x="1752600" y="1877704"/>
              <a:ext cx="457200" cy="227913"/>
              <a:chOff x="838200" y="1877704"/>
              <a:chExt cx="457200" cy="227913"/>
            </a:xfrm>
          </p:grpSpPr>
          <p:cxnSp>
            <p:nvCxnSpPr>
              <p:cNvPr id="177" name="Straight Connector 176"/>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9" name="Group 28"/>
            <p:cNvGrpSpPr>
              <a:grpSpLocks/>
            </p:cNvGrpSpPr>
            <p:nvPr/>
          </p:nvGrpSpPr>
          <p:grpSpPr bwMode="auto">
            <a:xfrm>
              <a:off x="2209800" y="1877704"/>
              <a:ext cx="457200" cy="227913"/>
              <a:chOff x="838200" y="1877704"/>
              <a:chExt cx="457200" cy="227913"/>
            </a:xfrm>
          </p:grpSpPr>
          <p:cxnSp>
            <p:nvCxnSpPr>
              <p:cNvPr id="174" name="Straight Connector 173"/>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70" name="Group 32"/>
            <p:cNvGrpSpPr>
              <a:grpSpLocks/>
            </p:cNvGrpSpPr>
            <p:nvPr/>
          </p:nvGrpSpPr>
          <p:grpSpPr bwMode="auto">
            <a:xfrm>
              <a:off x="2667000" y="1877704"/>
              <a:ext cx="457200" cy="227913"/>
              <a:chOff x="838200" y="1877704"/>
              <a:chExt cx="457200" cy="227913"/>
            </a:xfrm>
          </p:grpSpPr>
          <p:cxnSp>
            <p:nvCxnSpPr>
              <p:cNvPr id="171" name="Straight Connector 170"/>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190" name="Group 115"/>
          <p:cNvGrpSpPr>
            <a:grpSpLocks/>
          </p:cNvGrpSpPr>
          <p:nvPr/>
        </p:nvGrpSpPr>
        <p:grpSpPr bwMode="auto">
          <a:xfrm rot="16200000">
            <a:off x="3892034" y="3423167"/>
            <a:ext cx="369332" cy="685800"/>
            <a:chOff x="247634" y="4398786"/>
            <a:chExt cx="368983" cy="685800"/>
          </a:xfrm>
        </p:grpSpPr>
        <p:cxnSp>
          <p:nvCxnSpPr>
            <p:cNvPr id="191" name="Straight Arrow Connector 190"/>
            <p:cNvCxnSpPr/>
            <p:nvPr/>
          </p:nvCxnSpPr>
          <p:spPr>
            <a:xfrm rot="5400000">
              <a:off x="191267" y="4740893"/>
              <a:ext cx="685800" cy="1586"/>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2" name="Rectangle 114"/>
            <p:cNvSpPr>
              <a:spLocks noChangeArrowheads="1"/>
            </p:cNvSpPr>
            <p:nvPr/>
          </p:nvSpPr>
          <p:spPr bwMode="auto">
            <a:xfrm rot="5400000">
              <a:off x="227583" y="4642489"/>
              <a:ext cx="409086" cy="368983"/>
            </a:xfrm>
            <a:prstGeom prst="rect">
              <a:avLst/>
            </a:prstGeom>
            <a:noFill/>
            <a:ln w="9525">
              <a:noFill/>
              <a:miter lim="800000"/>
              <a:headEnd/>
              <a:tailEnd/>
            </a:ln>
          </p:spPr>
          <p:txBody>
            <a:bodyPr wrap="none">
              <a:spAutoFit/>
            </a:bodyPr>
            <a:lstStyle/>
            <a:p>
              <a:r>
                <a:rPr lang="en-US" dirty="0" err="1" smtClean="0">
                  <a:latin typeface="Calibri" pitchFamily="34" charset="0"/>
                </a:rPr>
                <a:t>x</a:t>
              </a:r>
              <a:r>
                <a:rPr lang="en-US" b="1" baseline="-25000" dirty="0" err="1" smtClean="0">
                  <a:latin typeface="Calibri" pitchFamily="34" charset="0"/>
                </a:rPr>
                <a:t>m</a:t>
              </a:r>
              <a:endParaRPr lang="en-US" dirty="0">
                <a:latin typeface="Calibri" pitchFamily="34" charset="0"/>
              </a:endParaRPr>
            </a:p>
          </p:txBody>
        </p:sp>
      </p:grpSp>
      <p:grpSp>
        <p:nvGrpSpPr>
          <p:cNvPr id="193" name="Group 115"/>
          <p:cNvGrpSpPr>
            <a:grpSpLocks/>
          </p:cNvGrpSpPr>
          <p:nvPr/>
        </p:nvGrpSpPr>
        <p:grpSpPr bwMode="auto">
          <a:xfrm rot="16200000">
            <a:off x="3263096" y="3414432"/>
            <a:ext cx="369332" cy="703271"/>
            <a:chOff x="247634" y="4398786"/>
            <a:chExt cx="368983" cy="703271"/>
          </a:xfrm>
        </p:grpSpPr>
        <p:cxnSp>
          <p:nvCxnSpPr>
            <p:cNvPr id="194" name="Straight Arrow Connector 193"/>
            <p:cNvCxnSpPr/>
            <p:nvPr/>
          </p:nvCxnSpPr>
          <p:spPr>
            <a:xfrm rot="5400000">
              <a:off x="191267" y="4740893"/>
              <a:ext cx="685800" cy="1586"/>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7" name="Rectangle 114"/>
            <p:cNvSpPr>
              <a:spLocks noChangeArrowheads="1"/>
            </p:cNvSpPr>
            <p:nvPr/>
          </p:nvSpPr>
          <p:spPr bwMode="auto">
            <a:xfrm rot="5400000">
              <a:off x="192317" y="4677756"/>
              <a:ext cx="479618" cy="368983"/>
            </a:xfrm>
            <a:prstGeom prst="rect">
              <a:avLst/>
            </a:prstGeom>
            <a:noFill/>
            <a:ln w="9525">
              <a:noFill/>
              <a:miter lim="800000"/>
              <a:headEnd/>
              <a:tailEnd/>
            </a:ln>
          </p:spPr>
          <p:txBody>
            <a:bodyPr wrap="none">
              <a:spAutoFit/>
            </a:bodyPr>
            <a:lstStyle/>
            <a:p>
              <a:r>
                <a:rPr lang="en-US" dirty="0" smtClean="0">
                  <a:latin typeface="Calibri" pitchFamily="34" charset="0"/>
                </a:rPr>
                <a:t>-</a:t>
              </a:r>
              <a:r>
                <a:rPr lang="en-US" dirty="0" err="1" smtClean="0">
                  <a:latin typeface="Calibri" pitchFamily="34" charset="0"/>
                </a:rPr>
                <a:t>x</a:t>
              </a:r>
              <a:r>
                <a:rPr lang="en-US" b="1" baseline="-25000" dirty="0" err="1" smtClean="0">
                  <a:latin typeface="Calibri" pitchFamily="34" charset="0"/>
                </a:rPr>
                <a:t>m</a:t>
              </a:r>
              <a:endParaRPr lang="en-US" dirty="0">
                <a:latin typeface="Calibri" pitchFamily="34" charset="0"/>
              </a:endParaRPr>
            </a:p>
          </p:txBody>
        </p:sp>
      </p:grpSp>
      <p:grpSp>
        <p:nvGrpSpPr>
          <p:cNvPr id="206" name="Group 205"/>
          <p:cNvGrpSpPr/>
          <p:nvPr/>
        </p:nvGrpSpPr>
        <p:grpSpPr>
          <a:xfrm>
            <a:off x="3124200" y="2001252"/>
            <a:ext cx="1251284" cy="2037348"/>
            <a:chOff x="3124200" y="2001252"/>
            <a:chExt cx="1251284" cy="2037348"/>
          </a:xfrm>
        </p:grpSpPr>
        <p:cxnSp>
          <p:nvCxnSpPr>
            <p:cNvPr id="188" name="Straight Connector 187"/>
            <p:cNvCxnSpPr/>
            <p:nvPr/>
          </p:nvCxnSpPr>
          <p:spPr bwMode="auto">
            <a:xfrm rot="5400000">
              <a:off x="2133601" y="2991851"/>
              <a:ext cx="1981200" cy="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auto">
            <a:xfrm rot="5400000">
              <a:off x="2759240" y="3047999"/>
              <a:ext cx="1981200" cy="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auto">
            <a:xfrm rot="5400000">
              <a:off x="3384883" y="3047999"/>
              <a:ext cx="1981200" cy="2"/>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8" presetClass="emph" presetSubtype="0" repeatCount="indefinite" autoRev="1" fill="hold" nodeType="withEffect">
                                  <p:stCondLst>
                                    <p:cond delay="0"/>
                                  </p:stCondLst>
                                  <p:childTnLst>
                                    <p:animRot by="3240000">
                                      <p:cBhvr>
                                        <p:cTn id="8" dur="1000" fill="hold"/>
                                        <p:tgtEl>
                                          <p:spTgt spid="21"/>
                                        </p:tgtEl>
                                        <p:attrNameLst>
                                          <p:attrName>r</p:attrName>
                                        </p:attrNameLst>
                                      </p:cBhvr>
                                    </p:animRot>
                                  </p:childTnLst>
                                </p:cTn>
                              </p:par>
                              <p:par>
                                <p:cTn id="9" presetID="6" presetClass="emph" presetSubtype="0" repeatCount="indefinite" autoRev="1" fill="hold" nodeType="withEffect">
                                  <p:stCondLst>
                                    <p:cond delay="0"/>
                                  </p:stCondLst>
                                  <p:childTnLst>
                                    <p:animScale>
                                      <p:cBhvr>
                                        <p:cTn id="10" dur="1000" fill="hold"/>
                                        <p:tgtEl>
                                          <p:spTgt spid="135"/>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 grpId="0"/>
      <p:bldP spid="130" grpId="0"/>
      <p:bldP spid="19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3" name="Picture 1" descr="SpringsInParallel.svg"/>
          <p:cNvPicPr>
            <a:picLocks noChangeAspect="1" noChangeArrowheads="1"/>
          </p:cNvPicPr>
          <p:nvPr/>
        </p:nvPicPr>
        <p:blipFill>
          <a:blip r:embed="rId2" cstate="print"/>
          <a:srcRect/>
          <a:stretch>
            <a:fillRect/>
          </a:stretch>
        </p:blipFill>
        <p:spPr bwMode="auto">
          <a:xfrm>
            <a:off x="1295400" y="914400"/>
            <a:ext cx="1981200" cy="1219200"/>
          </a:xfrm>
          <a:prstGeom prst="rect">
            <a:avLst/>
          </a:prstGeom>
          <a:noFill/>
        </p:spPr>
      </p:pic>
      <p:pic>
        <p:nvPicPr>
          <p:cNvPr id="79874" name="Picture 2" descr="SpringsInSeries.svg"/>
          <p:cNvPicPr>
            <a:picLocks noChangeAspect="1" noChangeArrowheads="1"/>
          </p:cNvPicPr>
          <p:nvPr/>
        </p:nvPicPr>
        <p:blipFill>
          <a:blip r:embed="rId3" cstate="print"/>
          <a:srcRect/>
          <a:stretch>
            <a:fillRect/>
          </a:stretch>
        </p:blipFill>
        <p:spPr bwMode="auto">
          <a:xfrm>
            <a:off x="5181600" y="990600"/>
            <a:ext cx="2857500" cy="1219200"/>
          </a:xfrm>
          <a:prstGeom prst="rect">
            <a:avLst/>
          </a:prstGeom>
          <a:noFill/>
        </p:spPr>
      </p:pic>
      <p:pic>
        <p:nvPicPr>
          <p:cNvPr id="79875" name="Picture 3" descr="k_{eq} = k_1 + k_2 \,"/>
          <p:cNvPicPr>
            <a:picLocks noChangeAspect="1" noChangeArrowheads="1"/>
          </p:cNvPicPr>
          <p:nvPr/>
        </p:nvPicPr>
        <p:blipFill>
          <a:blip r:embed="rId4" cstate="print"/>
          <a:srcRect/>
          <a:stretch>
            <a:fillRect/>
          </a:stretch>
        </p:blipFill>
        <p:spPr bwMode="auto">
          <a:xfrm>
            <a:off x="1143000" y="2438400"/>
            <a:ext cx="2057400" cy="381000"/>
          </a:xfrm>
          <a:prstGeom prst="rect">
            <a:avLst/>
          </a:prstGeom>
          <a:noFill/>
        </p:spPr>
      </p:pic>
      <p:pic>
        <p:nvPicPr>
          <p:cNvPr id="79876" name="Picture 4" descr="\frac{1}{k_{eq}} =  \frac{1}{k_1} + \frac{1}{k_2} \,"/>
          <p:cNvPicPr>
            <a:picLocks noChangeAspect="1" noChangeArrowheads="1"/>
          </p:cNvPicPr>
          <p:nvPr/>
        </p:nvPicPr>
        <p:blipFill>
          <a:blip r:embed="rId5" cstate="print"/>
          <a:srcRect/>
          <a:stretch>
            <a:fillRect/>
          </a:stretch>
        </p:blipFill>
        <p:spPr bwMode="auto">
          <a:xfrm>
            <a:off x="5797888" y="2590800"/>
            <a:ext cx="1736387" cy="685800"/>
          </a:xfrm>
          <a:prstGeom prst="rect">
            <a:avLst/>
          </a:prstGeom>
          <a:noFill/>
        </p:spPr>
      </p:pic>
      <p:grpSp>
        <p:nvGrpSpPr>
          <p:cNvPr id="15" name="Group 14"/>
          <p:cNvGrpSpPr/>
          <p:nvPr/>
        </p:nvGrpSpPr>
        <p:grpSpPr>
          <a:xfrm>
            <a:off x="381000" y="3200400"/>
            <a:ext cx="3962400" cy="3429000"/>
            <a:chOff x="381000" y="3200400"/>
            <a:chExt cx="3962400" cy="3429000"/>
          </a:xfrm>
          <a:solidFill>
            <a:srgbClr val="FFFF00"/>
          </a:solidFill>
        </p:grpSpPr>
        <p:pic>
          <p:nvPicPr>
            <p:cNvPr id="10" name="Picture 5"/>
            <p:cNvPicPr>
              <a:picLocks noChangeAspect="1" noChangeArrowheads="1"/>
            </p:cNvPicPr>
            <p:nvPr/>
          </p:nvPicPr>
          <p:blipFill>
            <a:blip r:embed="rId6" cstate="print"/>
            <a:srcRect/>
            <a:stretch>
              <a:fillRect/>
            </a:stretch>
          </p:blipFill>
          <p:spPr bwMode="auto">
            <a:xfrm>
              <a:off x="504825" y="5867400"/>
              <a:ext cx="3457575" cy="762000"/>
            </a:xfrm>
            <a:prstGeom prst="rect">
              <a:avLst/>
            </a:prstGeom>
            <a:grpFill/>
            <a:ln w="9525">
              <a:noFill/>
              <a:miter lim="800000"/>
              <a:headEnd/>
              <a:tailEnd/>
            </a:ln>
          </p:spPr>
        </p:pic>
        <p:sp>
          <p:nvSpPr>
            <p:cNvPr id="11" name="Rectangle 13"/>
            <p:cNvSpPr>
              <a:spLocks noChangeArrowheads="1"/>
            </p:cNvSpPr>
            <p:nvPr/>
          </p:nvSpPr>
          <p:spPr bwMode="auto">
            <a:xfrm>
              <a:off x="381000" y="3200400"/>
              <a:ext cx="3962400" cy="2585323"/>
            </a:xfrm>
            <a:prstGeom prst="rect">
              <a:avLst/>
            </a:prstGeom>
            <a:grpFill/>
            <a:ln w="9525">
              <a:noFill/>
              <a:miter lim="800000"/>
              <a:headEnd/>
              <a:tailEnd/>
            </a:ln>
          </p:spPr>
          <p:txBody>
            <a:bodyPr wrap="square">
              <a:spAutoFit/>
            </a:bodyPr>
            <a:lstStyle/>
            <a:p>
              <a:r>
                <a:rPr lang="en-US" b="1" dirty="0" smtClean="0">
                  <a:latin typeface="+mn-lt"/>
                </a:rPr>
                <a:t>T81-Q28</a:t>
              </a:r>
              <a:r>
                <a:rPr lang="en-US" dirty="0">
                  <a:latin typeface="+mn-lt"/>
                </a:rPr>
                <a:t>. </a:t>
              </a:r>
              <a:endParaRPr lang="en-US" dirty="0" smtClean="0">
                <a:latin typeface="+mn-lt"/>
              </a:endParaRPr>
            </a:p>
            <a:p>
              <a:r>
                <a:rPr lang="en-US" dirty="0" smtClean="0">
                  <a:latin typeface="+mn-lt"/>
                </a:rPr>
                <a:t>Two </a:t>
              </a:r>
              <a:r>
                <a:rPr lang="en-US" dirty="0">
                  <a:latin typeface="+mn-lt"/>
                </a:rPr>
                <a:t>identical springs of spring constant k = 500 N/m are attached to a block of mass m = 0.1 kg as shown in Figure 9. The block is pulled to one side a small distance and let to oscillate. What is the angular frequency of oscillations on the frictionless floor? </a:t>
              </a:r>
            </a:p>
            <a:p>
              <a:r>
                <a:rPr lang="en-US" dirty="0">
                  <a:latin typeface="+mn-lt"/>
                </a:rPr>
                <a:t>A) 100 </a:t>
              </a:r>
              <a:r>
                <a:rPr lang="en-US" dirty="0" err="1">
                  <a:latin typeface="+mn-lt"/>
                </a:rPr>
                <a:t>rad</a:t>
              </a:r>
              <a:r>
                <a:rPr lang="en-US" dirty="0">
                  <a:latin typeface="+mn-lt"/>
                </a:rPr>
                <a:t>/s </a:t>
              </a:r>
            </a:p>
          </p:txBody>
        </p:sp>
      </p:grpSp>
      <p:sp>
        <p:nvSpPr>
          <p:cNvPr id="12" name="Rectangle 11"/>
          <p:cNvSpPr>
            <a:spLocks noChangeArrowheads="1"/>
          </p:cNvSpPr>
          <p:nvPr/>
        </p:nvSpPr>
        <p:spPr bwMode="auto">
          <a:xfrm>
            <a:off x="5334000" y="3886200"/>
            <a:ext cx="3581400" cy="2308324"/>
          </a:xfrm>
          <a:prstGeom prst="rect">
            <a:avLst/>
          </a:prstGeom>
          <a:solidFill>
            <a:srgbClr val="FFFF00"/>
          </a:solidFill>
          <a:ln w="9525">
            <a:noFill/>
            <a:miter lim="800000"/>
            <a:headEnd/>
            <a:tailEnd/>
          </a:ln>
        </p:spPr>
        <p:txBody>
          <a:bodyPr wrap="square">
            <a:spAutoFit/>
          </a:bodyPr>
          <a:lstStyle/>
          <a:p>
            <a:r>
              <a:rPr lang="en-US" b="1" dirty="0" smtClean="0">
                <a:latin typeface="+mn-lt"/>
              </a:rPr>
              <a:t>T82-Q15</a:t>
            </a:r>
            <a:r>
              <a:rPr lang="en-US" dirty="0" smtClean="0">
                <a:latin typeface="+mn-lt"/>
              </a:rPr>
              <a:t>. </a:t>
            </a:r>
          </a:p>
          <a:p>
            <a:r>
              <a:rPr lang="en-US" dirty="0" smtClean="0">
                <a:latin typeface="+mn-lt"/>
              </a:rPr>
              <a:t>A </a:t>
            </a:r>
            <a:r>
              <a:rPr lang="en-US" dirty="0">
                <a:latin typeface="+mn-lt"/>
              </a:rPr>
              <a:t>mass at the end of an ideal spring vibrates with period T. If an identical spring is attached to the end of the first spring and the same mass is hanging from the combination, the new period of oscillation is :</a:t>
            </a:r>
          </a:p>
          <a:p>
            <a:r>
              <a:rPr lang="en-US" dirty="0">
                <a:latin typeface="+mn-lt"/>
              </a:rPr>
              <a:t>A) √2 T</a:t>
            </a:r>
          </a:p>
        </p:txBody>
      </p:sp>
      <p:sp>
        <p:nvSpPr>
          <p:cNvPr id="13" name="TextBox 12"/>
          <p:cNvSpPr txBox="1"/>
          <p:nvPr/>
        </p:nvSpPr>
        <p:spPr>
          <a:xfrm>
            <a:off x="990600" y="304800"/>
            <a:ext cx="2866490" cy="461665"/>
          </a:xfrm>
          <a:prstGeom prst="rect">
            <a:avLst/>
          </a:prstGeom>
          <a:noFill/>
        </p:spPr>
        <p:txBody>
          <a:bodyPr wrap="none" rtlCol="0">
            <a:spAutoFit/>
          </a:bodyPr>
          <a:lstStyle/>
          <a:p>
            <a:r>
              <a:rPr lang="en-US" sz="2400" b="1" dirty="0" smtClean="0">
                <a:solidFill>
                  <a:srgbClr val="FF0000"/>
                </a:solidFill>
              </a:rPr>
              <a:t>Springs in Parallel</a:t>
            </a:r>
            <a:endParaRPr lang="en-US" sz="2400" b="1" dirty="0">
              <a:solidFill>
                <a:srgbClr val="FF0000"/>
              </a:solidFill>
            </a:endParaRPr>
          </a:p>
        </p:txBody>
      </p:sp>
      <p:sp>
        <p:nvSpPr>
          <p:cNvPr id="14" name="TextBox 13"/>
          <p:cNvSpPr txBox="1"/>
          <p:nvPr/>
        </p:nvSpPr>
        <p:spPr>
          <a:xfrm>
            <a:off x="4982110" y="228600"/>
            <a:ext cx="2696572" cy="461665"/>
          </a:xfrm>
          <a:prstGeom prst="rect">
            <a:avLst/>
          </a:prstGeom>
          <a:noFill/>
        </p:spPr>
        <p:txBody>
          <a:bodyPr wrap="none" rtlCol="0">
            <a:spAutoFit/>
          </a:bodyPr>
          <a:lstStyle/>
          <a:p>
            <a:r>
              <a:rPr lang="en-US" sz="2400" b="1" dirty="0" smtClean="0">
                <a:solidFill>
                  <a:srgbClr val="FF0000"/>
                </a:solidFill>
              </a:rPr>
              <a:t>Springs in Series</a:t>
            </a:r>
            <a:endParaRPr 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
          <p:cNvGrpSpPr>
            <a:grpSpLocks/>
          </p:cNvGrpSpPr>
          <p:nvPr/>
        </p:nvGrpSpPr>
        <p:grpSpPr bwMode="auto">
          <a:xfrm rot="16200000">
            <a:off x="332582" y="-643732"/>
            <a:ext cx="844550" cy="6081713"/>
            <a:chOff x="1441545" y="-138751"/>
            <a:chExt cx="844455" cy="6082351"/>
          </a:xfrm>
        </p:grpSpPr>
        <p:grpSp>
          <p:nvGrpSpPr>
            <p:cNvPr id="3" name="Group 8"/>
            <p:cNvGrpSpPr>
              <a:grpSpLocks/>
            </p:cNvGrpSpPr>
            <p:nvPr/>
          </p:nvGrpSpPr>
          <p:grpSpPr bwMode="auto">
            <a:xfrm rot="5400000">
              <a:off x="341194" y="4005049"/>
              <a:ext cx="3038902" cy="838200"/>
              <a:chOff x="341194" y="1600200"/>
              <a:chExt cx="3038902" cy="838200"/>
            </a:xfrm>
          </p:grpSpPr>
          <p:sp>
            <p:nvSpPr>
              <p:cNvPr id="7" name="Freeform 6"/>
              <p:cNvSpPr/>
              <p:nvPr/>
            </p:nvSpPr>
            <p:spPr>
              <a:xfrm>
                <a:off x="341302" y="1786010"/>
                <a:ext cx="2129061" cy="468260"/>
              </a:xfrm>
              <a:custGeom>
                <a:avLst/>
                <a:gdLst>
                  <a:gd name="connsiteX0" fmla="*/ 0 w 2129051"/>
                  <a:gd name="connsiteY0" fmla="*/ 113731 h 468573"/>
                  <a:gd name="connsiteX1" fmla="*/ 136478 w 2129051"/>
                  <a:gd name="connsiteY1" fmla="*/ 18197 h 468573"/>
                  <a:gd name="connsiteX2" fmla="*/ 259307 w 2129051"/>
                  <a:gd name="connsiteY2" fmla="*/ 86436 h 468573"/>
                  <a:gd name="connsiteX3" fmla="*/ 341194 w 2129051"/>
                  <a:gd name="connsiteY3" fmla="*/ 195618 h 468573"/>
                  <a:gd name="connsiteX4" fmla="*/ 313899 w 2129051"/>
                  <a:gd name="connsiteY4" fmla="*/ 427630 h 468573"/>
                  <a:gd name="connsiteX5" fmla="*/ 232012 w 2129051"/>
                  <a:gd name="connsiteY5" fmla="*/ 441277 h 468573"/>
                  <a:gd name="connsiteX6" fmla="*/ 191069 w 2129051"/>
                  <a:gd name="connsiteY6" fmla="*/ 345743 h 468573"/>
                  <a:gd name="connsiteX7" fmla="*/ 191069 w 2129051"/>
                  <a:gd name="connsiteY7" fmla="*/ 195618 h 468573"/>
                  <a:gd name="connsiteX8" fmla="*/ 286603 w 2129051"/>
                  <a:gd name="connsiteY8" fmla="*/ 59140 h 468573"/>
                  <a:gd name="connsiteX9" fmla="*/ 368490 w 2129051"/>
                  <a:gd name="connsiteY9" fmla="*/ 18197 h 468573"/>
                  <a:gd name="connsiteX10" fmla="*/ 504967 w 2129051"/>
                  <a:gd name="connsiteY10" fmla="*/ 100083 h 468573"/>
                  <a:gd name="connsiteX11" fmla="*/ 545910 w 2129051"/>
                  <a:gd name="connsiteY11" fmla="*/ 209265 h 468573"/>
                  <a:gd name="connsiteX12" fmla="*/ 545910 w 2129051"/>
                  <a:gd name="connsiteY12" fmla="*/ 345743 h 468573"/>
                  <a:gd name="connsiteX13" fmla="*/ 477672 w 2129051"/>
                  <a:gd name="connsiteY13" fmla="*/ 427630 h 468573"/>
                  <a:gd name="connsiteX14" fmla="*/ 409433 w 2129051"/>
                  <a:gd name="connsiteY14" fmla="*/ 373039 h 468573"/>
                  <a:gd name="connsiteX15" fmla="*/ 395785 w 2129051"/>
                  <a:gd name="connsiteY15" fmla="*/ 195618 h 468573"/>
                  <a:gd name="connsiteX16" fmla="*/ 504967 w 2129051"/>
                  <a:gd name="connsiteY16" fmla="*/ 31845 h 468573"/>
                  <a:gd name="connsiteX17" fmla="*/ 696036 w 2129051"/>
                  <a:gd name="connsiteY17" fmla="*/ 72788 h 468573"/>
                  <a:gd name="connsiteX18" fmla="*/ 764275 w 2129051"/>
                  <a:gd name="connsiteY18" fmla="*/ 236561 h 468573"/>
                  <a:gd name="connsiteX19" fmla="*/ 736979 w 2129051"/>
                  <a:gd name="connsiteY19" fmla="*/ 373039 h 468573"/>
                  <a:gd name="connsiteX20" fmla="*/ 668740 w 2129051"/>
                  <a:gd name="connsiteY20" fmla="*/ 441277 h 468573"/>
                  <a:gd name="connsiteX21" fmla="*/ 614149 w 2129051"/>
                  <a:gd name="connsiteY21" fmla="*/ 373039 h 468573"/>
                  <a:gd name="connsiteX22" fmla="*/ 614149 w 2129051"/>
                  <a:gd name="connsiteY22" fmla="*/ 195618 h 468573"/>
                  <a:gd name="connsiteX23" fmla="*/ 696036 w 2129051"/>
                  <a:gd name="connsiteY23" fmla="*/ 59140 h 468573"/>
                  <a:gd name="connsiteX24" fmla="*/ 818866 w 2129051"/>
                  <a:gd name="connsiteY24" fmla="*/ 31845 h 468573"/>
                  <a:gd name="connsiteX25" fmla="*/ 941696 w 2129051"/>
                  <a:gd name="connsiteY25" fmla="*/ 86436 h 468573"/>
                  <a:gd name="connsiteX26" fmla="*/ 982639 w 2129051"/>
                  <a:gd name="connsiteY26" fmla="*/ 277504 h 468573"/>
                  <a:gd name="connsiteX27" fmla="*/ 914400 w 2129051"/>
                  <a:gd name="connsiteY27" fmla="*/ 427630 h 468573"/>
                  <a:gd name="connsiteX28" fmla="*/ 832513 w 2129051"/>
                  <a:gd name="connsiteY28" fmla="*/ 345743 h 468573"/>
                  <a:gd name="connsiteX29" fmla="*/ 832513 w 2129051"/>
                  <a:gd name="connsiteY29" fmla="*/ 141027 h 468573"/>
                  <a:gd name="connsiteX30" fmla="*/ 955343 w 2129051"/>
                  <a:gd name="connsiteY30" fmla="*/ 31845 h 468573"/>
                  <a:gd name="connsiteX31" fmla="*/ 1050878 w 2129051"/>
                  <a:gd name="connsiteY31" fmla="*/ 18197 h 468573"/>
                  <a:gd name="connsiteX32" fmla="*/ 1160060 w 2129051"/>
                  <a:gd name="connsiteY32" fmla="*/ 113731 h 468573"/>
                  <a:gd name="connsiteX33" fmla="*/ 1187355 w 2129051"/>
                  <a:gd name="connsiteY33" fmla="*/ 291152 h 468573"/>
                  <a:gd name="connsiteX34" fmla="*/ 1119116 w 2129051"/>
                  <a:gd name="connsiteY34" fmla="*/ 441277 h 468573"/>
                  <a:gd name="connsiteX35" fmla="*/ 1037230 w 2129051"/>
                  <a:gd name="connsiteY35" fmla="*/ 332095 h 468573"/>
                  <a:gd name="connsiteX36" fmla="*/ 1064525 w 2129051"/>
                  <a:gd name="connsiteY36" fmla="*/ 127379 h 468573"/>
                  <a:gd name="connsiteX37" fmla="*/ 1187355 w 2129051"/>
                  <a:gd name="connsiteY37" fmla="*/ 31845 h 468573"/>
                  <a:gd name="connsiteX38" fmla="*/ 1323833 w 2129051"/>
                  <a:gd name="connsiteY38" fmla="*/ 72788 h 468573"/>
                  <a:gd name="connsiteX39" fmla="*/ 1392072 w 2129051"/>
                  <a:gd name="connsiteY39" fmla="*/ 209265 h 468573"/>
                  <a:gd name="connsiteX40" fmla="*/ 1405719 w 2129051"/>
                  <a:gd name="connsiteY40" fmla="*/ 332095 h 468573"/>
                  <a:gd name="connsiteX41" fmla="*/ 1323833 w 2129051"/>
                  <a:gd name="connsiteY41" fmla="*/ 441277 h 468573"/>
                  <a:gd name="connsiteX42" fmla="*/ 1255594 w 2129051"/>
                  <a:gd name="connsiteY42" fmla="*/ 373039 h 468573"/>
                  <a:gd name="connsiteX43" fmla="*/ 1241946 w 2129051"/>
                  <a:gd name="connsiteY43" fmla="*/ 222913 h 468573"/>
                  <a:gd name="connsiteX44" fmla="*/ 1323833 w 2129051"/>
                  <a:gd name="connsiteY44" fmla="*/ 45492 h 468573"/>
                  <a:gd name="connsiteX45" fmla="*/ 1487606 w 2129051"/>
                  <a:gd name="connsiteY45" fmla="*/ 31845 h 468573"/>
                  <a:gd name="connsiteX46" fmla="*/ 1583140 w 2129051"/>
                  <a:gd name="connsiteY46" fmla="*/ 100083 h 468573"/>
                  <a:gd name="connsiteX47" fmla="*/ 1624084 w 2129051"/>
                  <a:gd name="connsiteY47" fmla="*/ 291152 h 468573"/>
                  <a:gd name="connsiteX48" fmla="*/ 1528549 w 2129051"/>
                  <a:gd name="connsiteY48" fmla="*/ 454925 h 468573"/>
                  <a:gd name="connsiteX49" fmla="*/ 1460310 w 2129051"/>
                  <a:gd name="connsiteY49" fmla="*/ 345743 h 468573"/>
                  <a:gd name="connsiteX50" fmla="*/ 1446663 w 2129051"/>
                  <a:gd name="connsiteY50" fmla="*/ 181970 h 468573"/>
                  <a:gd name="connsiteX51" fmla="*/ 1555845 w 2129051"/>
                  <a:gd name="connsiteY51" fmla="*/ 31845 h 468573"/>
                  <a:gd name="connsiteX52" fmla="*/ 1746913 w 2129051"/>
                  <a:gd name="connsiteY52" fmla="*/ 45492 h 468573"/>
                  <a:gd name="connsiteX53" fmla="*/ 1815152 w 2129051"/>
                  <a:gd name="connsiteY53" fmla="*/ 209265 h 468573"/>
                  <a:gd name="connsiteX54" fmla="*/ 1815152 w 2129051"/>
                  <a:gd name="connsiteY54" fmla="*/ 345743 h 468573"/>
                  <a:gd name="connsiteX55" fmla="*/ 1733266 w 2129051"/>
                  <a:gd name="connsiteY55" fmla="*/ 441277 h 468573"/>
                  <a:gd name="connsiteX56" fmla="*/ 1665027 w 2129051"/>
                  <a:gd name="connsiteY56" fmla="*/ 332095 h 468573"/>
                  <a:gd name="connsiteX57" fmla="*/ 1665027 w 2129051"/>
                  <a:gd name="connsiteY57" fmla="*/ 209265 h 468573"/>
                  <a:gd name="connsiteX58" fmla="*/ 1760561 w 2129051"/>
                  <a:gd name="connsiteY58" fmla="*/ 45492 h 468573"/>
                  <a:gd name="connsiteX59" fmla="*/ 1869743 w 2129051"/>
                  <a:gd name="connsiteY59" fmla="*/ 18197 h 468573"/>
                  <a:gd name="connsiteX60" fmla="*/ 2019869 w 2129051"/>
                  <a:gd name="connsiteY60" fmla="*/ 154674 h 468573"/>
                  <a:gd name="connsiteX61" fmla="*/ 2033516 w 2129051"/>
                  <a:gd name="connsiteY61" fmla="*/ 263857 h 468573"/>
                  <a:gd name="connsiteX62" fmla="*/ 2129051 w 2129051"/>
                  <a:gd name="connsiteY62" fmla="*/ 263857 h 468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129051" h="468573">
                    <a:moveTo>
                      <a:pt x="0" y="113731"/>
                    </a:moveTo>
                    <a:cubicBezTo>
                      <a:pt x="46630" y="68238"/>
                      <a:pt x="93260" y="22746"/>
                      <a:pt x="136478" y="18197"/>
                    </a:cubicBezTo>
                    <a:cubicBezTo>
                      <a:pt x="179696" y="13648"/>
                      <a:pt x="225188" y="56866"/>
                      <a:pt x="259307" y="86436"/>
                    </a:cubicBezTo>
                    <a:cubicBezTo>
                      <a:pt x="293426" y="116006"/>
                      <a:pt x="332095" y="138752"/>
                      <a:pt x="341194" y="195618"/>
                    </a:cubicBezTo>
                    <a:cubicBezTo>
                      <a:pt x="350293" y="252484"/>
                      <a:pt x="332096" y="386687"/>
                      <a:pt x="313899" y="427630"/>
                    </a:cubicBezTo>
                    <a:cubicBezTo>
                      <a:pt x="295702" y="468573"/>
                      <a:pt x="252484" y="454925"/>
                      <a:pt x="232012" y="441277"/>
                    </a:cubicBezTo>
                    <a:cubicBezTo>
                      <a:pt x="211540" y="427629"/>
                      <a:pt x="197893" y="386686"/>
                      <a:pt x="191069" y="345743"/>
                    </a:cubicBezTo>
                    <a:cubicBezTo>
                      <a:pt x="184245" y="304800"/>
                      <a:pt x="175147" y="243385"/>
                      <a:pt x="191069" y="195618"/>
                    </a:cubicBezTo>
                    <a:cubicBezTo>
                      <a:pt x="206991" y="147851"/>
                      <a:pt x="257033" y="88710"/>
                      <a:pt x="286603" y="59140"/>
                    </a:cubicBezTo>
                    <a:cubicBezTo>
                      <a:pt x="316173" y="29570"/>
                      <a:pt x="332096" y="11373"/>
                      <a:pt x="368490" y="18197"/>
                    </a:cubicBezTo>
                    <a:cubicBezTo>
                      <a:pt x="404884" y="25021"/>
                      <a:pt x="475397" y="68238"/>
                      <a:pt x="504967" y="100083"/>
                    </a:cubicBezTo>
                    <a:cubicBezTo>
                      <a:pt x="534537" y="131928"/>
                      <a:pt x="539086" y="168322"/>
                      <a:pt x="545910" y="209265"/>
                    </a:cubicBezTo>
                    <a:cubicBezTo>
                      <a:pt x="552734" y="250208"/>
                      <a:pt x="557283" y="309349"/>
                      <a:pt x="545910" y="345743"/>
                    </a:cubicBezTo>
                    <a:cubicBezTo>
                      <a:pt x="534537" y="382137"/>
                      <a:pt x="500418" y="423081"/>
                      <a:pt x="477672" y="427630"/>
                    </a:cubicBezTo>
                    <a:cubicBezTo>
                      <a:pt x="454926" y="432179"/>
                      <a:pt x="423081" y="411708"/>
                      <a:pt x="409433" y="373039"/>
                    </a:cubicBezTo>
                    <a:cubicBezTo>
                      <a:pt x="395785" y="334370"/>
                      <a:pt x="379863" y="252484"/>
                      <a:pt x="395785" y="195618"/>
                    </a:cubicBezTo>
                    <a:cubicBezTo>
                      <a:pt x="411707" y="138752"/>
                      <a:pt x="454925" y="52317"/>
                      <a:pt x="504967" y="31845"/>
                    </a:cubicBezTo>
                    <a:cubicBezTo>
                      <a:pt x="555009" y="11373"/>
                      <a:pt x="652818" y="38669"/>
                      <a:pt x="696036" y="72788"/>
                    </a:cubicBezTo>
                    <a:cubicBezTo>
                      <a:pt x="739254" y="106907"/>
                      <a:pt x="757451" y="186519"/>
                      <a:pt x="764275" y="236561"/>
                    </a:cubicBezTo>
                    <a:cubicBezTo>
                      <a:pt x="771099" y="286603"/>
                      <a:pt x="752902" y="338920"/>
                      <a:pt x="736979" y="373039"/>
                    </a:cubicBezTo>
                    <a:cubicBezTo>
                      <a:pt x="721056" y="407158"/>
                      <a:pt x="689212" y="441277"/>
                      <a:pt x="668740" y="441277"/>
                    </a:cubicBezTo>
                    <a:cubicBezTo>
                      <a:pt x="648268" y="441277"/>
                      <a:pt x="623247" y="413982"/>
                      <a:pt x="614149" y="373039"/>
                    </a:cubicBezTo>
                    <a:cubicBezTo>
                      <a:pt x="605051" y="332096"/>
                      <a:pt x="600501" y="247934"/>
                      <a:pt x="614149" y="195618"/>
                    </a:cubicBezTo>
                    <a:cubicBezTo>
                      <a:pt x="627797" y="143302"/>
                      <a:pt x="661917" y="86435"/>
                      <a:pt x="696036" y="59140"/>
                    </a:cubicBezTo>
                    <a:cubicBezTo>
                      <a:pt x="730155" y="31845"/>
                      <a:pt x="777923" y="27296"/>
                      <a:pt x="818866" y="31845"/>
                    </a:cubicBezTo>
                    <a:cubicBezTo>
                      <a:pt x="859809" y="36394"/>
                      <a:pt x="914401" y="45493"/>
                      <a:pt x="941696" y="86436"/>
                    </a:cubicBezTo>
                    <a:cubicBezTo>
                      <a:pt x="968991" y="127379"/>
                      <a:pt x="987188" y="220638"/>
                      <a:pt x="982639" y="277504"/>
                    </a:cubicBezTo>
                    <a:cubicBezTo>
                      <a:pt x="978090" y="334370"/>
                      <a:pt x="939421" y="416257"/>
                      <a:pt x="914400" y="427630"/>
                    </a:cubicBezTo>
                    <a:cubicBezTo>
                      <a:pt x="889379" y="439003"/>
                      <a:pt x="846161" y="393510"/>
                      <a:pt x="832513" y="345743"/>
                    </a:cubicBezTo>
                    <a:cubicBezTo>
                      <a:pt x="818865" y="297976"/>
                      <a:pt x="812041" y="193343"/>
                      <a:pt x="832513" y="141027"/>
                    </a:cubicBezTo>
                    <a:cubicBezTo>
                      <a:pt x="852985" y="88711"/>
                      <a:pt x="918949" y="52317"/>
                      <a:pt x="955343" y="31845"/>
                    </a:cubicBezTo>
                    <a:cubicBezTo>
                      <a:pt x="991737" y="11373"/>
                      <a:pt x="1016759" y="4549"/>
                      <a:pt x="1050878" y="18197"/>
                    </a:cubicBezTo>
                    <a:cubicBezTo>
                      <a:pt x="1084997" y="31845"/>
                      <a:pt x="1137314" y="68239"/>
                      <a:pt x="1160060" y="113731"/>
                    </a:cubicBezTo>
                    <a:cubicBezTo>
                      <a:pt x="1182806" y="159223"/>
                      <a:pt x="1194179" y="236561"/>
                      <a:pt x="1187355" y="291152"/>
                    </a:cubicBezTo>
                    <a:cubicBezTo>
                      <a:pt x="1180531" y="345743"/>
                      <a:pt x="1144137" y="434453"/>
                      <a:pt x="1119116" y="441277"/>
                    </a:cubicBezTo>
                    <a:cubicBezTo>
                      <a:pt x="1094095" y="448101"/>
                      <a:pt x="1046329" y="384411"/>
                      <a:pt x="1037230" y="332095"/>
                    </a:cubicBezTo>
                    <a:cubicBezTo>
                      <a:pt x="1028132" y="279779"/>
                      <a:pt x="1039504" y="177421"/>
                      <a:pt x="1064525" y="127379"/>
                    </a:cubicBezTo>
                    <a:cubicBezTo>
                      <a:pt x="1089546" y="77337"/>
                      <a:pt x="1144137" y="40944"/>
                      <a:pt x="1187355" y="31845"/>
                    </a:cubicBezTo>
                    <a:cubicBezTo>
                      <a:pt x="1230573" y="22746"/>
                      <a:pt x="1289714" y="43218"/>
                      <a:pt x="1323833" y="72788"/>
                    </a:cubicBezTo>
                    <a:cubicBezTo>
                      <a:pt x="1357952" y="102358"/>
                      <a:pt x="1378424" y="166047"/>
                      <a:pt x="1392072" y="209265"/>
                    </a:cubicBezTo>
                    <a:cubicBezTo>
                      <a:pt x="1405720" y="252483"/>
                      <a:pt x="1417092" y="293426"/>
                      <a:pt x="1405719" y="332095"/>
                    </a:cubicBezTo>
                    <a:cubicBezTo>
                      <a:pt x="1394346" y="370764"/>
                      <a:pt x="1348854" y="434453"/>
                      <a:pt x="1323833" y="441277"/>
                    </a:cubicBezTo>
                    <a:cubicBezTo>
                      <a:pt x="1298812" y="448101"/>
                      <a:pt x="1269242" y="409433"/>
                      <a:pt x="1255594" y="373039"/>
                    </a:cubicBezTo>
                    <a:cubicBezTo>
                      <a:pt x="1241946" y="336645"/>
                      <a:pt x="1230573" y="277504"/>
                      <a:pt x="1241946" y="222913"/>
                    </a:cubicBezTo>
                    <a:cubicBezTo>
                      <a:pt x="1253319" y="168322"/>
                      <a:pt x="1282890" y="77337"/>
                      <a:pt x="1323833" y="45492"/>
                    </a:cubicBezTo>
                    <a:cubicBezTo>
                      <a:pt x="1364776" y="13647"/>
                      <a:pt x="1444388" y="22746"/>
                      <a:pt x="1487606" y="31845"/>
                    </a:cubicBezTo>
                    <a:cubicBezTo>
                      <a:pt x="1530824" y="40944"/>
                      <a:pt x="1560394" y="56865"/>
                      <a:pt x="1583140" y="100083"/>
                    </a:cubicBezTo>
                    <a:cubicBezTo>
                      <a:pt x="1605886" y="143301"/>
                      <a:pt x="1633182" y="232012"/>
                      <a:pt x="1624084" y="291152"/>
                    </a:cubicBezTo>
                    <a:cubicBezTo>
                      <a:pt x="1614986" y="350292"/>
                      <a:pt x="1555845" y="445827"/>
                      <a:pt x="1528549" y="454925"/>
                    </a:cubicBezTo>
                    <a:cubicBezTo>
                      <a:pt x="1501253" y="464023"/>
                      <a:pt x="1473958" y="391236"/>
                      <a:pt x="1460310" y="345743"/>
                    </a:cubicBezTo>
                    <a:cubicBezTo>
                      <a:pt x="1446662" y="300251"/>
                      <a:pt x="1430741" y="234286"/>
                      <a:pt x="1446663" y="181970"/>
                    </a:cubicBezTo>
                    <a:cubicBezTo>
                      <a:pt x="1462586" y="129654"/>
                      <a:pt x="1505803" y="54591"/>
                      <a:pt x="1555845" y="31845"/>
                    </a:cubicBezTo>
                    <a:cubicBezTo>
                      <a:pt x="1605887" y="9099"/>
                      <a:pt x="1703695" y="15922"/>
                      <a:pt x="1746913" y="45492"/>
                    </a:cubicBezTo>
                    <a:cubicBezTo>
                      <a:pt x="1790131" y="75062"/>
                      <a:pt x="1803779" y="159223"/>
                      <a:pt x="1815152" y="209265"/>
                    </a:cubicBezTo>
                    <a:cubicBezTo>
                      <a:pt x="1826525" y="259307"/>
                      <a:pt x="1828800" y="307074"/>
                      <a:pt x="1815152" y="345743"/>
                    </a:cubicBezTo>
                    <a:cubicBezTo>
                      <a:pt x="1801504" y="384412"/>
                      <a:pt x="1758287" y="443552"/>
                      <a:pt x="1733266" y="441277"/>
                    </a:cubicBezTo>
                    <a:cubicBezTo>
                      <a:pt x="1708245" y="439002"/>
                      <a:pt x="1676400" y="370764"/>
                      <a:pt x="1665027" y="332095"/>
                    </a:cubicBezTo>
                    <a:cubicBezTo>
                      <a:pt x="1653654" y="293426"/>
                      <a:pt x="1649105" y="257032"/>
                      <a:pt x="1665027" y="209265"/>
                    </a:cubicBezTo>
                    <a:cubicBezTo>
                      <a:pt x="1680949" y="161498"/>
                      <a:pt x="1726442" y="77337"/>
                      <a:pt x="1760561" y="45492"/>
                    </a:cubicBezTo>
                    <a:cubicBezTo>
                      <a:pt x="1794680" y="13647"/>
                      <a:pt x="1826525" y="0"/>
                      <a:pt x="1869743" y="18197"/>
                    </a:cubicBezTo>
                    <a:cubicBezTo>
                      <a:pt x="1912961" y="36394"/>
                      <a:pt x="1992574" y="113731"/>
                      <a:pt x="2019869" y="154674"/>
                    </a:cubicBezTo>
                    <a:cubicBezTo>
                      <a:pt x="2047164" y="195617"/>
                      <a:pt x="2015319" y="245660"/>
                      <a:pt x="2033516" y="263857"/>
                    </a:cubicBezTo>
                    <a:cubicBezTo>
                      <a:pt x="2051713" y="282054"/>
                      <a:pt x="2090382" y="272955"/>
                      <a:pt x="2129051" y="263857"/>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Rectangle 7"/>
              <p:cNvSpPr/>
              <p:nvPr/>
            </p:nvSpPr>
            <p:spPr>
              <a:xfrm>
                <a:off x="2465601" y="1600294"/>
                <a:ext cx="914496" cy="838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4" name="Group 9"/>
            <p:cNvGrpSpPr/>
            <p:nvPr/>
          </p:nvGrpSpPr>
          <p:grpSpPr>
            <a:xfrm rot="16200000" flipV="1">
              <a:off x="347449" y="961600"/>
              <a:ext cx="3038902" cy="838200"/>
              <a:chOff x="341194" y="1600200"/>
              <a:chExt cx="3038902" cy="838200"/>
            </a:xfrm>
            <a:noFill/>
          </p:grpSpPr>
          <p:sp>
            <p:nvSpPr>
              <p:cNvPr id="11" name="Freeform 10"/>
              <p:cNvSpPr/>
              <p:nvPr/>
            </p:nvSpPr>
            <p:spPr>
              <a:xfrm>
                <a:off x="341194" y="1776484"/>
                <a:ext cx="2129051" cy="468573"/>
              </a:xfrm>
              <a:custGeom>
                <a:avLst/>
                <a:gdLst>
                  <a:gd name="connsiteX0" fmla="*/ 0 w 2129051"/>
                  <a:gd name="connsiteY0" fmla="*/ 113731 h 468573"/>
                  <a:gd name="connsiteX1" fmla="*/ 136478 w 2129051"/>
                  <a:gd name="connsiteY1" fmla="*/ 18197 h 468573"/>
                  <a:gd name="connsiteX2" fmla="*/ 259307 w 2129051"/>
                  <a:gd name="connsiteY2" fmla="*/ 86436 h 468573"/>
                  <a:gd name="connsiteX3" fmla="*/ 341194 w 2129051"/>
                  <a:gd name="connsiteY3" fmla="*/ 195618 h 468573"/>
                  <a:gd name="connsiteX4" fmla="*/ 313899 w 2129051"/>
                  <a:gd name="connsiteY4" fmla="*/ 427630 h 468573"/>
                  <a:gd name="connsiteX5" fmla="*/ 232012 w 2129051"/>
                  <a:gd name="connsiteY5" fmla="*/ 441277 h 468573"/>
                  <a:gd name="connsiteX6" fmla="*/ 191069 w 2129051"/>
                  <a:gd name="connsiteY6" fmla="*/ 345743 h 468573"/>
                  <a:gd name="connsiteX7" fmla="*/ 191069 w 2129051"/>
                  <a:gd name="connsiteY7" fmla="*/ 195618 h 468573"/>
                  <a:gd name="connsiteX8" fmla="*/ 286603 w 2129051"/>
                  <a:gd name="connsiteY8" fmla="*/ 59140 h 468573"/>
                  <a:gd name="connsiteX9" fmla="*/ 368490 w 2129051"/>
                  <a:gd name="connsiteY9" fmla="*/ 18197 h 468573"/>
                  <a:gd name="connsiteX10" fmla="*/ 504967 w 2129051"/>
                  <a:gd name="connsiteY10" fmla="*/ 100083 h 468573"/>
                  <a:gd name="connsiteX11" fmla="*/ 545910 w 2129051"/>
                  <a:gd name="connsiteY11" fmla="*/ 209265 h 468573"/>
                  <a:gd name="connsiteX12" fmla="*/ 545910 w 2129051"/>
                  <a:gd name="connsiteY12" fmla="*/ 345743 h 468573"/>
                  <a:gd name="connsiteX13" fmla="*/ 477672 w 2129051"/>
                  <a:gd name="connsiteY13" fmla="*/ 427630 h 468573"/>
                  <a:gd name="connsiteX14" fmla="*/ 409433 w 2129051"/>
                  <a:gd name="connsiteY14" fmla="*/ 373039 h 468573"/>
                  <a:gd name="connsiteX15" fmla="*/ 395785 w 2129051"/>
                  <a:gd name="connsiteY15" fmla="*/ 195618 h 468573"/>
                  <a:gd name="connsiteX16" fmla="*/ 504967 w 2129051"/>
                  <a:gd name="connsiteY16" fmla="*/ 31845 h 468573"/>
                  <a:gd name="connsiteX17" fmla="*/ 696036 w 2129051"/>
                  <a:gd name="connsiteY17" fmla="*/ 72788 h 468573"/>
                  <a:gd name="connsiteX18" fmla="*/ 764275 w 2129051"/>
                  <a:gd name="connsiteY18" fmla="*/ 236561 h 468573"/>
                  <a:gd name="connsiteX19" fmla="*/ 736979 w 2129051"/>
                  <a:gd name="connsiteY19" fmla="*/ 373039 h 468573"/>
                  <a:gd name="connsiteX20" fmla="*/ 668740 w 2129051"/>
                  <a:gd name="connsiteY20" fmla="*/ 441277 h 468573"/>
                  <a:gd name="connsiteX21" fmla="*/ 614149 w 2129051"/>
                  <a:gd name="connsiteY21" fmla="*/ 373039 h 468573"/>
                  <a:gd name="connsiteX22" fmla="*/ 614149 w 2129051"/>
                  <a:gd name="connsiteY22" fmla="*/ 195618 h 468573"/>
                  <a:gd name="connsiteX23" fmla="*/ 696036 w 2129051"/>
                  <a:gd name="connsiteY23" fmla="*/ 59140 h 468573"/>
                  <a:gd name="connsiteX24" fmla="*/ 818866 w 2129051"/>
                  <a:gd name="connsiteY24" fmla="*/ 31845 h 468573"/>
                  <a:gd name="connsiteX25" fmla="*/ 941696 w 2129051"/>
                  <a:gd name="connsiteY25" fmla="*/ 86436 h 468573"/>
                  <a:gd name="connsiteX26" fmla="*/ 982639 w 2129051"/>
                  <a:gd name="connsiteY26" fmla="*/ 277504 h 468573"/>
                  <a:gd name="connsiteX27" fmla="*/ 914400 w 2129051"/>
                  <a:gd name="connsiteY27" fmla="*/ 427630 h 468573"/>
                  <a:gd name="connsiteX28" fmla="*/ 832513 w 2129051"/>
                  <a:gd name="connsiteY28" fmla="*/ 345743 h 468573"/>
                  <a:gd name="connsiteX29" fmla="*/ 832513 w 2129051"/>
                  <a:gd name="connsiteY29" fmla="*/ 141027 h 468573"/>
                  <a:gd name="connsiteX30" fmla="*/ 955343 w 2129051"/>
                  <a:gd name="connsiteY30" fmla="*/ 31845 h 468573"/>
                  <a:gd name="connsiteX31" fmla="*/ 1050878 w 2129051"/>
                  <a:gd name="connsiteY31" fmla="*/ 18197 h 468573"/>
                  <a:gd name="connsiteX32" fmla="*/ 1160060 w 2129051"/>
                  <a:gd name="connsiteY32" fmla="*/ 113731 h 468573"/>
                  <a:gd name="connsiteX33" fmla="*/ 1187355 w 2129051"/>
                  <a:gd name="connsiteY33" fmla="*/ 291152 h 468573"/>
                  <a:gd name="connsiteX34" fmla="*/ 1119116 w 2129051"/>
                  <a:gd name="connsiteY34" fmla="*/ 441277 h 468573"/>
                  <a:gd name="connsiteX35" fmla="*/ 1037230 w 2129051"/>
                  <a:gd name="connsiteY35" fmla="*/ 332095 h 468573"/>
                  <a:gd name="connsiteX36" fmla="*/ 1064525 w 2129051"/>
                  <a:gd name="connsiteY36" fmla="*/ 127379 h 468573"/>
                  <a:gd name="connsiteX37" fmla="*/ 1187355 w 2129051"/>
                  <a:gd name="connsiteY37" fmla="*/ 31845 h 468573"/>
                  <a:gd name="connsiteX38" fmla="*/ 1323833 w 2129051"/>
                  <a:gd name="connsiteY38" fmla="*/ 72788 h 468573"/>
                  <a:gd name="connsiteX39" fmla="*/ 1392072 w 2129051"/>
                  <a:gd name="connsiteY39" fmla="*/ 209265 h 468573"/>
                  <a:gd name="connsiteX40" fmla="*/ 1405719 w 2129051"/>
                  <a:gd name="connsiteY40" fmla="*/ 332095 h 468573"/>
                  <a:gd name="connsiteX41" fmla="*/ 1323833 w 2129051"/>
                  <a:gd name="connsiteY41" fmla="*/ 441277 h 468573"/>
                  <a:gd name="connsiteX42" fmla="*/ 1255594 w 2129051"/>
                  <a:gd name="connsiteY42" fmla="*/ 373039 h 468573"/>
                  <a:gd name="connsiteX43" fmla="*/ 1241946 w 2129051"/>
                  <a:gd name="connsiteY43" fmla="*/ 222913 h 468573"/>
                  <a:gd name="connsiteX44" fmla="*/ 1323833 w 2129051"/>
                  <a:gd name="connsiteY44" fmla="*/ 45492 h 468573"/>
                  <a:gd name="connsiteX45" fmla="*/ 1487606 w 2129051"/>
                  <a:gd name="connsiteY45" fmla="*/ 31845 h 468573"/>
                  <a:gd name="connsiteX46" fmla="*/ 1583140 w 2129051"/>
                  <a:gd name="connsiteY46" fmla="*/ 100083 h 468573"/>
                  <a:gd name="connsiteX47" fmla="*/ 1624084 w 2129051"/>
                  <a:gd name="connsiteY47" fmla="*/ 291152 h 468573"/>
                  <a:gd name="connsiteX48" fmla="*/ 1528549 w 2129051"/>
                  <a:gd name="connsiteY48" fmla="*/ 454925 h 468573"/>
                  <a:gd name="connsiteX49" fmla="*/ 1460310 w 2129051"/>
                  <a:gd name="connsiteY49" fmla="*/ 345743 h 468573"/>
                  <a:gd name="connsiteX50" fmla="*/ 1446663 w 2129051"/>
                  <a:gd name="connsiteY50" fmla="*/ 181970 h 468573"/>
                  <a:gd name="connsiteX51" fmla="*/ 1555845 w 2129051"/>
                  <a:gd name="connsiteY51" fmla="*/ 31845 h 468573"/>
                  <a:gd name="connsiteX52" fmla="*/ 1746913 w 2129051"/>
                  <a:gd name="connsiteY52" fmla="*/ 45492 h 468573"/>
                  <a:gd name="connsiteX53" fmla="*/ 1815152 w 2129051"/>
                  <a:gd name="connsiteY53" fmla="*/ 209265 h 468573"/>
                  <a:gd name="connsiteX54" fmla="*/ 1815152 w 2129051"/>
                  <a:gd name="connsiteY54" fmla="*/ 345743 h 468573"/>
                  <a:gd name="connsiteX55" fmla="*/ 1733266 w 2129051"/>
                  <a:gd name="connsiteY55" fmla="*/ 441277 h 468573"/>
                  <a:gd name="connsiteX56" fmla="*/ 1665027 w 2129051"/>
                  <a:gd name="connsiteY56" fmla="*/ 332095 h 468573"/>
                  <a:gd name="connsiteX57" fmla="*/ 1665027 w 2129051"/>
                  <a:gd name="connsiteY57" fmla="*/ 209265 h 468573"/>
                  <a:gd name="connsiteX58" fmla="*/ 1760561 w 2129051"/>
                  <a:gd name="connsiteY58" fmla="*/ 45492 h 468573"/>
                  <a:gd name="connsiteX59" fmla="*/ 1869743 w 2129051"/>
                  <a:gd name="connsiteY59" fmla="*/ 18197 h 468573"/>
                  <a:gd name="connsiteX60" fmla="*/ 2019869 w 2129051"/>
                  <a:gd name="connsiteY60" fmla="*/ 154674 h 468573"/>
                  <a:gd name="connsiteX61" fmla="*/ 2033516 w 2129051"/>
                  <a:gd name="connsiteY61" fmla="*/ 263857 h 468573"/>
                  <a:gd name="connsiteX62" fmla="*/ 2129051 w 2129051"/>
                  <a:gd name="connsiteY62" fmla="*/ 263857 h 468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129051" h="468573">
                    <a:moveTo>
                      <a:pt x="0" y="113731"/>
                    </a:moveTo>
                    <a:cubicBezTo>
                      <a:pt x="46630" y="68238"/>
                      <a:pt x="93260" y="22746"/>
                      <a:pt x="136478" y="18197"/>
                    </a:cubicBezTo>
                    <a:cubicBezTo>
                      <a:pt x="179696" y="13648"/>
                      <a:pt x="225188" y="56866"/>
                      <a:pt x="259307" y="86436"/>
                    </a:cubicBezTo>
                    <a:cubicBezTo>
                      <a:pt x="293426" y="116006"/>
                      <a:pt x="332095" y="138752"/>
                      <a:pt x="341194" y="195618"/>
                    </a:cubicBezTo>
                    <a:cubicBezTo>
                      <a:pt x="350293" y="252484"/>
                      <a:pt x="332096" y="386687"/>
                      <a:pt x="313899" y="427630"/>
                    </a:cubicBezTo>
                    <a:cubicBezTo>
                      <a:pt x="295702" y="468573"/>
                      <a:pt x="252484" y="454925"/>
                      <a:pt x="232012" y="441277"/>
                    </a:cubicBezTo>
                    <a:cubicBezTo>
                      <a:pt x="211540" y="427629"/>
                      <a:pt x="197893" y="386686"/>
                      <a:pt x="191069" y="345743"/>
                    </a:cubicBezTo>
                    <a:cubicBezTo>
                      <a:pt x="184245" y="304800"/>
                      <a:pt x="175147" y="243385"/>
                      <a:pt x="191069" y="195618"/>
                    </a:cubicBezTo>
                    <a:cubicBezTo>
                      <a:pt x="206991" y="147851"/>
                      <a:pt x="257033" y="88710"/>
                      <a:pt x="286603" y="59140"/>
                    </a:cubicBezTo>
                    <a:cubicBezTo>
                      <a:pt x="316173" y="29570"/>
                      <a:pt x="332096" y="11373"/>
                      <a:pt x="368490" y="18197"/>
                    </a:cubicBezTo>
                    <a:cubicBezTo>
                      <a:pt x="404884" y="25021"/>
                      <a:pt x="475397" y="68238"/>
                      <a:pt x="504967" y="100083"/>
                    </a:cubicBezTo>
                    <a:cubicBezTo>
                      <a:pt x="534537" y="131928"/>
                      <a:pt x="539086" y="168322"/>
                      <a:pt x="545910" y="209265"/>
                    </a:cubicBezTo>
                    <a:cubicBezTo>
                      <a:pt x="552734" y="250208"/>
                      <a:pt x="557283" y="309349"/>
                      <a:pt x="545910" y="345743"/>
                    </a:cubicBezTo>
                    <a:cubicBezTo>
                      <a:pt x="534537" y="382137"/>
                      <a:pt x="500418" y="423081"/>
                      <a:pt x="477672" y="427630"/>
                    </a:cubicBezTo>
                    <a:cubicBezTo>
                      <a:pt x="454926" y="432179"/>
                      <a:pt x="423081" y="411708"/>
                      <a:pt x="409433" y="373039"/>
                    </a:cubicBezTo>
                    <a:cubicBezTo>
                      <a:pt x="395785" y="334370"/>
                      <a:pt x="379863" y="252484"/>
                      <a:pt x="395785" y="195618"/>
                    </a:cubicBezTo>
                    <a:cubicBezTo>
                      <a:pt x="411707" y="138752"/>
                      <a:pt x="454925" y="52317"/>
                      <a:pt x="504967" y="31845"/>
                    </a:cubicBezTo>
                    <a:cubicBezTo>
                      <a:pt x="555009" y="11373"/>
                      <a:pt x="652818" y="38669"/>
                      <a:pt x="696036" y="72788"/>
                    </a:cubicBezTo>
                    <a:cubicBezTo>
                      <a:pt x="739254" y="106907"/>
                      <a:pt x="757451" y="186519"/>
                      <a:pt x="764275" y="236561"/>
                    </a:cubicBezTo>
                    <a:cubicBezTo>
                      <a:pt x="771099" y="286603"/>
                      <a:pt x="752902" y="338920"/>
                      <a:pt x="736979" y="373039"/>
                    </a:cubicBezTo>
                    <a:cubicBezTo>
                      <a:pt x="721056" y="407158"/>
                      <a:pt x="689212" y="441277"/>
                      <a:pt x="668740" y="441277"/>
                    </a:cubicBezTo>
                    <a:cubicBezTo>
                      <a:pt x="648268" y="441277"/>
                      <a:pt x="623247" y="413982"/>
                      <a:pt x="614149" y="373039"/>
                    </a:cubicBezTo>
                    <a:cubicBezTo>
                      <a:pt x="605051" y="332096"/>
                      <a:pt x="600501" y="247934"/>
                      <a:pt x="614149" y="195618"/>
                    </a:cubicBezTo>
                    <a:cubicBezTo>
                      <a:pt x="627797" y="143302"/>
                      <a:pt x="661917" y="86435"/>
                      <a:pt x="696036" y="59140"/>
                    </a:cubicBezTo>
                    <a:cubicBezTo>
                      <a:pt x="730155" y="31845"/>
                      <a:pt x="777923" y="27296"/>
                      <a:pt x="818866" y="31845"/>
                    </a:cubicBezTo>
                    <a:cubicBezTo>
                      <a:pt x="859809" y="36394"/>
                      <a:pt x="914401" y="45493"/>
                      <a:pt x="941696" y="86436"/>
                    </a:cubicBezTo>
                    <a:cubicBezTo>
                      <a:pt x="968991" y="127379"/>
                      <a:pt x="987188" y="220638"/>
                      <a:pt x="982639" y="277504"/>
                    </a:cubicBezTo>
                    <a:cubicBezTo>
                      <a:pt x="978090" y="334370"/>
                      <a:pt x="939421" y="416257"/>
                      <a:pt x="914400" y="427630"/>
                    </a:cubicBezTo>
                    <a:cubicBezTo>
                      <a:pt x="889379" y="439003"/>
                      <a:pt x="846161" y="393510"/>
                      <a:pt x="832513" y="345743"/>
                    </a:cubicBezTo>
                    <a:cubicBezTo>
                      <a:pt x="818865" y="297976"/>
                      <a:pt x="812041" y="193343"/>
                      <a:pt x="832513" y="141027"/>
                    </a:cubicBezTo>
                    <a:cubicBezTo>
                      <a:pt x="852985" y="88711"/>
                      <a:pt x="918949" y="52317"/>
                      <a:pt x="955343" y="31845"/>
                    </a:cubicBezTo>
                    <a:cubicBezTo>
                      <a:pt x="991737" y="11373"/>
                      <a:pt x="1016759" y="4549"/>
                      <a:pt x="1050878" y="18197"/>
                    </a:cubicBezTo>
                    <a:cubicBezTo>
                      <a:pt x="1084997" y="31845"/>
                      <a:pt x="1137314" y="68239"/>
                      <a:pt x="1160060" y="113731"/>
                    </a:cubicBezTo>
                    <a:cubicBezTo>
                      <a:pt x="1182806" y="159223"/>
                      <a:pt x="1194179" y="236561"/>
                      <a:pt x="1187355" y="291152"/>
                    </a:cubicBezTo>
                    <a:cubicBezTo>
                      <a:pt x="1180531" y="345743"/>
                      <a:pt x="1144137" y="434453"/>
                      <a:pt x="1119116" y="441277"/>
                    </a:cubicBezTo>
                    <a:cubicBezTo>
                      <a:pt x="1094095" y="448101"/>
                      <a:pt x="1046329" y="384411"/>
                      <a:pt x="1037230" y="332095"/>
                    </a:cubicBezTo>
                    <a:cubicBezTo>
                      <a:pt x="1028132" y="279779"/>
                      <a:pt x="1039504" y="177421"/>
                      <a:pt x="1064525" y="127379"/>
                    </a:cubicBezTo>
                    <a:cubicBezTo>
                      <a:pt x="1089546" y="77337"/>
                      <a:pt x="1144137" y="40944"/>
                      <a:pt x="1187355" y="31845"/>
                    </a:cubicBezTo>
                    <a:cubicBezTo>
                      <a:pt x="1230573" y="22746"/>
                      <a:pt x="1289714" y="43218"/>
                      <a:pt x="1323833" y="72788"/>
                    </a:cubicBezTo>
                    <a:cubicBezTo>
                      <a:pt x="1357952" y="102358"/>
                      <a:pt x="1378424" y="166047"/>
                      <a:pt x="1392072" y="209265"/>
                    </a:cubicBezTo>
                    <a:cubicBezTo>
                      <a:pt x="1405720" y="252483"/>
                      <a:pt x="1417092" y="293426"/>
                      <a:pt x="1405719" y="332095"/>
                    </a:cubicBezTo>
                    <a:cubicBezTo>
                      <a:pt x="1394346" y="370764"/>
                      <a:pt x="1348854" y="434453"/>
                      <a:pt x="1323833" y="441277"/>
                    </a:cubicBezTo>
                    <a:cubicBezTo>
                      <a:pt x="1298812" y="448101"/>
                      <a:pt x="1269242" y="409433"/>
                      <a:pt x="1255594" y="373039"/>
                    </a:cubicBezTo>
                    <a:cubicBezTo>
                      <a:pt x="1241946" y="336645"/>
                      <a:pt x="1230573" y="277504"/>
                      <a:pt x="1241946" y="222913"/>
                    </a:cubicBezTo>
                    <a:cubicBezTo>
                      <a:pt x="1253319" y="168322"/>
                      <a:pt x="1282890" y="77337"/>
                      <a:pt x="1323833" y="45492"/>
                    </a:cubicBezTo>
                    <a:cubicBezTo>
                      <a:pt x="1364776" y="13647"/>
                      <a:pt x="1444388" y="22746"/>
                      <a:pt x="1487606" y="31845"/>
                    </a:cubicBezTo>
                    <a:cubicBezTo>
                      <a:pt x="1530824" y="40944"/>
                      <a:pt x="1560394" y="56865"/>
                      <a:pt x="1583140" y="100083"/>
                    </a:cubicBezTo>
                    <a:cubicBezTo>
                      <a:pt x="1605886" y="143301"/>
                      <a:pt x="1633182" y="232012"/>
                      <a:pt x="1624084" y="291152"/>
                    </a:cubicBezTo>
                    <a:cubicBezTo>
                      <a:pt x="1614986" y="350292"/>
                      <a:pt x="1555845" y="445827"/>
                      <a:pt x="1528549" y="454925"/>
                    </a:cubicBezTo>
                    <a:cubicBezTo>
                      <a:pt x="1501253" y="464023"/>
                      <a:pt x="1473958" y="391236"/>
                      <a:pt x="1460310" y="345743"/>
                    </a:cubicBezTo>
                    <a:cubicBezTo>
                      <a:pt x="1446662" y="300251"/>
                      <a:pt x="1430741" y="234286"/>
                      <a:pt x="1446663" y="181970"/>
                    </a:cubicBezTo>
                    <a:cubicBezTo>
                      <a:pt x="1462586" y="129654"/>
                      <a:pt x="1505803" y="54591"/>
                      <a:pt x="1555845" y="31845"/>
                    </a:cubicBezTo>
                    <a:cubicBezTo>
                      <a:pt x="1605887" y="9099"/>
                      <a:pt x="1703695" y="15922"/>
                      <a:pt x="1746913" y="45492"/>
                    </a:cubicBezTo>
                    <a:cubicBezTo>
                      <a:pt x="1790131" y="75062"/>
                      <a:pt x="1803779" y="159223"/>
                      <a:pt x="1815152" y="209265"/>
                    </a:cubicBezTo>
                    <a:cubicBezTo>
                      <a:pt x="1826525" y="259307"/>
                      <a:pt x="1828800" y="307074"/>
                      <a:pt x="1815152" y="345743"/>
                    </a:cubicBezTo>
                    <a:cubicBezTo>
                      <a:pt x="1801504" y="384412"/>
                      <a:pt x="1758287" y="443552"/>
                      <a:pt x="1733266" y="441277"/>
                    </a:cubicBezTo>
                    <a:cubicBezTo>
                      <a:pt x="1708245" y="439002"/>
                      <a:pt x="1676400" y="370764"/>
                      <a:pt x="1665027" y="332095"/>
                    </a:cubicBezTo>
                    <a:cubicBezTo>
                      <a:pt x="1653654" y="293426"/>
                      <a:pt x="1649105" y="257032"/>
                      <a:pt x="1665027" y="209265"/>
                    </a:cubicBezTo>
                    <a:cubicBezTo>
                      <a:pt x="1680949" y="161498"/>
                      <a:pt x="1726442" y="77337"/>
                      <a:pt x="1760561" y="45492"/>
                    </a:cubicBezTo>
                    <a:cubicBezTo>
                      <a:pt x="1794680" y="13647"/>
                      <a:pt x="1826525" y="0"/>
                      <a:pt x="1869743" y="18197"/>
                    </a:cubicBezTo>
                    <a:cubicBezTo>
                      <a:pt x="1912961" y="36394"/>
                      <a:pt x="1992574" y="113731"/>
                      <a:pt x="2019869" y="154674"/>
                    </a:cubicBezTo>
                    <a:cubicBezTo>
                      <a:pt x="2047164" y="195617"/>
                      <a:pt x="2015319" y="245660"/>
                      <a:pt x="2033516" y="263857"/>
                    </a:cubicBezTo>
                    <a:cubicBezTo>
                      <a:pt x="2051713" y="282054"/>
                      <a:pt x="2090382" y="272955"/>
                      <a:pt x="2129051" y="263857"/>
                    </a:cubicBezTo>
                  </a:path>
                </a:pathLst>
              </a:custGeom>
              <a:grp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Rectangle 11"/>
              <p:cNvSpPr/>
              <p:nvPr/>
            </p:nvSpPr>
            <p:spPr>
              <a:xfrm>
                <a:off x="2465696" y="1600200"/>
                <a:ext cx="914400" cy="838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grpSp>
        <p:nvGrpSpPr>
          <p:cNvPr id="5" name="Group 36"/>
          <p:cNvGrpSpPr>
            <a:grpSpLocks/>
          </p:cNvGrpSpPr>
          <p:nvPr/>
        </p:nvGrpSpPr>
        <p:grpSpPr bwMode="auto">
          <a:xfrm rot="16200000">
            <a:off x="-549776" y="2207418"/>
            <a:ext cx="2362200" cy="233363"/>
            <a:chOff x="762000" y="1877704"/>
            <a:chExt cx="2362200" cy="234288"/>
          </a:xfrm>
        </p:grpSpPr>
        <p:cxnSp>
          <p:nvCxnSpPr>
            <p:cNvPr id="15" name="Straight Connector 14"/>
            <p:cNvCxnSpPr/>
            <p:nvPr/>
          </p:nvCxnSpPr>
          <p:spPr>
            <a:xfrm>
              <a:off x="762000" y="2111992"/>
              <a:ext cx="2362200"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9" name="Group 19"/>
            <p:cNvGrpSpPr>
              <a:grpSpLocks/>
            </p:cNvGrpSpPr>
            <p:nvPr/>
          </p:nvGrpSpPr>
          <p:grpSpPr bwMode="auto">
            <a:xfrm>
              <a:off x="838200" y="1877704"/>
              <a:ext cx="457200" cy="228600"/>
              <a:chOff x="838200" y="1877704"/>
              <a:chExt cx="457200" cy="228600"/>
            </a:xfrm>
          </p:grpSpPr>
          <p:cxnSp>
            <p:nvCxnSpPr>
              <p:cNvPr id="17" name="Straight Connector 16"/>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Group 20"/>
            <p:cNvGrpSpPr>
              <a:grpSpLocks/>
            </p:cNvGrpSpPr>
            <p:nvPr/>
          </p:nvGrpSpPr>
          <p:grpSpPr bwMode="auto">
            <a:xfrm>
              <a:off x="1295400" y="1877704"/>
              <a:ext cx="457200" cy="228600"/>
              <a:chOff x="838200" y="1877704"/>
              <a:chExt cx="457200" cy="228600"/>
            </a:xfrm>
          </p:grpSpPr>
          <p:cxnSp>
            <p:nvCxnSpPr>
              <p:cNvPr id="22" name="Straight Connector 21"/>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3" name="Group 24"/>
            <p:cNvGrpSpPr>
              <a:grpSpLocks/>
            </p:cNvGrpSpPr>
            <p:nvPr/>
          </p:nvGrpSpPr>
          <p:grpSpPr bwMode="auto">
            <a:xfrm>
              <a:off x="1752600" y="1877704"/>
              <a:ext cx="457200" cy="228600"/>
              <a:chOff x="838200" y="1877704"/>
              <a:chExt cx="457200" cy="228600"/>
            </a:xfrm>
          </p:grpSpPr>
          <p:cxnSp>
            <p:nvCxnSpPr>
              <p:cNvPr id="26" name="Straight Connector 25"/>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4" name="Group 28"/>
            <p:cNvGrpSpPr>
              <a:grpSpLocks/>
            </p:cNvGrpSpPr>
            <p:nvPr/>
          </p:nvGrpSpPr>
          <p:grpSpPr bwMode="auto">
            <a:xfrm>
              <a:off x="2209800" y="1877704"/>
              <a:ext cx="457200" cy="228600"/>
              <a:chOff x="838200" y="1877704"/>
              <a:chExt cx="457200" cy="228600"/>
            </a:xfrm>
          </p:grpSpPr>
          <p:cxnSp>
            <p:nvCxnSpPr>
              <p:cNvPr id="30" name="Straight Connector 29"/>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 name="Group 32"/>
            <p:cNvGrpSpPr>
              <a:grpSpLocks/>
            </p:cNvGrpSpPr>
            <p:nvPr/>
          </p:nvGrpSpPr>
          <p:grpSpPr bwMode="auto">
            <a:xfrm>
              <a:off x="2667000" y="1877704"/>
              <a:ext cx="457200" cy="228600"/>
              <a:chOff x="838200" y="1877704"/>
              <a:chExt cx="457200" cy="228600"/>
            </a:xfrm>
          </p:grpSpPr>
          <p:cxnSp>
            <p:nvCxnSpPr>
              <p:cNvPr id="34" name="Straight Connector 33"/>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20" name="Group 43"/>
          <p:cNvGrpSpPr>
            <a:grpSpLocks/>
          </p:cNvGrpSpPr>
          <p:nvPr/>
        </p:nvGrpSpPr>
        <p:grpSpPr bwMode="auto">
          <a:xfrm rot="5400000">
            <a:off x="2667000" y="1905000"/>
            <a:ext cx="2743200" cy="1219200"/>
            <a:chOff x="533400" y="4267200"/>
            <a:chExt cx="2743200" cy="1219200"/>
          </a:xfrm>
        </p:grpSpPr>
        <p:cxnSp>
          <p:nvCxnSpPr>
            <p:cNvPr id="39" name="Straight Connector 38"/>
            <p:cNvCxnSpPr/>
            <p:nvPr/>
          </p:nvCxnSpPr>
          <p:spPr>
            <a:xfrm>
              <a:off x="533400" y="4862512"/>
              <a:ext cx="2743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33400" y="5486400"/>
              <a:ext cx="2743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33400" y="4267200"/>
              <a:ext cx="2743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
        <p:nvSpPr>
          <p:cNvPr id="203" name="Title 7"/>
          <p:cNvSpPr txBox="1">
            <a:spLocks/>
          </p:cNvSpPr>
          <p:nvPr/>
        </p:nvSpPr>
        <p:spPr>
          <a:xfrm>
            <a:off x="0" y="198438"/>
            <a:ext cx="9144000" cy="533398"/>
          </a:xfrm>
          <a:prstGeom prst="rect">
            <a:avLst/>
          </a:prstGeom>
          <a:ln>
            <a:noFill/>
          </a:ln>
        </p:spPr>
        <p:txBody>
          <a:bodyPr/>
          <a:lstStyle/>
          <a:p>
            <a:pPr algn="ctr" fontAlgn="auto">
              <a:spcBef>
                <a:spcPts val="0"/>
              </a:spcBef>
              <a:spcAft>
                <a:spcPts val="0"/>
              </a:spcAft>
              <a:defRPr/>
            </a:pPr>
            <a:r>
              <a:rPr lang="en-US" sz="2800" b="1" u="sng" dirty="0">
                <a:solidFill>
                  <a:srgbClr val="FF0000"/>
                </a:solidFill>
                <a:latin typeface="Comic Sans MS" pitchFamily="66" charset="0"/>
                <a:cs typeface="+mn-cs"/>
              </a:rPr>
              <a:t>Energy in Oscillating </a:t>
            </a:r>
            <a:r>
              <a:rPr lang="en-US" sz="2800" b="1" u="sng" dirty="0" smtClean="0">
                <a:solidFill>
                  <a:srgbClr val="FF0000"/>
                </a:solidFill>
                <a:latin typeface="Comic Sans MS" pitchFamily="66" charset="0"/>
                <a:cs typeface="+mn-cs"/>
              </a:rPr>
              <a:t>System</a:t>
            </a:r>
            <a:endParaRPr lang="en-US" sz="2800" b="1" u="sng" dirty="0">
              <a:solidFill>
                <a:srgbClr val="FF0000"/>
              </a:solidFill>
              <a:latin typeface="Comic Sans MS" pitchFamily="66" charset="0"/>
              <a:cs typeface="+mn-cs"/>
            </a:endParaRPr>
          </a:p>
        </p:txBody>
      </p:sp>
      <p:sp>
        <p:nvSpPr>
          <p:cNvPr id="9231" name="Rectangle 111"/>
          <p:cNvSpPr>
            <a:spLocks noChangeArrowheads="1"/>
          </p:cNvSpPr>
          <p:nvPr/>
        </p:nvSpPr>
        <p:spPr bwMode="auto">
          <a:xfrm rot="5400000">
            <a:off x="3473116" y="2220329"/>
            <a:ext cx="1114425" cy="276225"/>
          </a:xfrm>
          <a:prstGeom prst="rect">
            <a:avLst/>
          </a:prstGeom>
          <a:noFill/>
          <a:ln w="9525">
            <a:noFill/>
            <a:miter lim="800000"/>
            <a:headEnd/>
            <a:tailEnd/>
          </a:ln>
        </p:spPr>
        <p:txBody>
          <a:bodyPr wrap="none">
            <a:spAutoFit/>
          </a:bodyPr>
          <a:lstStyle/>
          <a:p>
            <a:r>
              <a:rPr lang="en-US" sz="1200" b="1" dirty="0">
                <a:latin typeface="Calibri" pitchFamily="34" charset="0"/>
              </a:rPr>
              <a:t>Mean position</a:t>
            </a:r>
          </a:p>
        </p:txBody>
      </p:sp>
      <p:grpSp>
        <p:nvGrpSpPr>
          <p:cNvPr id="21" name="Group 115"/>
          <p:cNvGrpSpPr>
            <a:grpSpLocks/>
          </p:cNvGrpSpPr>
          <p:nvPr/>
        </p:nvGrpSpPr>
        <p:grpSpPr bwMode="auto">
          <a:xfrm rot="16200000">
            <a:off x="4196834" y="2889766"/>
            <a:ext cx="369332" cy="685800"/>
            <a:chOff x="247634" y="4398786"/>
            <a:chExt cx="368983" cy="685800"/>
          </a:xfrm>
        </p:grpSpPr>
        <p:cxnSp>
          <p:nvCxnSpPr>
            <p:cNvPr id="114" name="Straight Arrow Connector 113"/>
            <p:cNvCxnSpPr/>
            <p:nvPr/>
          </p:nvCxnSpPr>
          <p:spPr>
            <a:xfrm rot="5400000">
              <a:off x="191267" y="4740893"/>
              <a:ext cx="685800" cy="1586"/>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271" name="Rectangle 114"/>
            <p:cNvSpPr>
              <a:spLocks noChangeArrowheads="1"/>
            </p:cNvSpPr>
            <p:nvPr/>
          </p:nvSpPr>
          <p:spPr bwMode="auto">
            <a:xfrm rot="5400000">
              <a:off x="227583" y="4642489"/>
              <a:ext cx="409086" cy="368983"/>
            </a:xfrm>
            <a:prstGeom prst="rect">
              <a:avLst/>
            </a:prstGeom>
            <a:noFill/>
            <a:ln w="9525">
              <a:noFill/>
              <a:miter lim="800000"/>
              <a:headEnd/>
              <a:tailEnd/>
            </a:ln>
          </p:spPr>
          <p:txBody>
            <a:bodyPr wrap="none">
              <a:spAutoFit/>
            </a:bodyPr>
            <a:lstStyle/>
            <a:p>
              <a:r>
                <a:rPr lang="en-US" dirty="0" err="1" smtClean="0">
                  <a:latin typeface="Calibri" pitchFamily="34" charset="0"/>
                </a:rPr>
                <a:t>x</a:t>
              </a:r>
              <a:r>
                <a:rPr lang="en-US" b="1" baseline="-25000" dirty="0" err="1" smtClean="0">
                  <a:latin typeface="Calibri" pitchFamily="34" charset="0"/>
                </a:rPr>
                <a:t>m</a:t>
              </a:r>
              <a:endParaRPr lang="en-US" dirty="0">
                <a:latin typeface="Calibri" pitchFamily="34" charset="0"/>
              </a:endParaRPr>
            </a:p>
          </p:txBody>
        </p:sp>
      </p:grpSp>
      <p:graphicFrame>
        <p:nvGraphicFramePr>
          <p:cNvPr id="2059" name="Object 1"/>
          <p:cNvGraphicFramePr>
            <a:graphicFrameLocks noChangeAspect="1"/>
          </p:cNvGraphicFramePr>
          <p:nvPr/>
        </p:nvGraphicFramePr>
        <p:xfrm>
          <a:off x="3048000" y="3810000"/>
          <a:ext cx="822325" cy="487363"/>
        </p:xfrm>
        <a:graphic>
          <a:graphicData uri="http://schemas.openxmlformats.org/presentationml/2006/ole">
            <mc:AlternateContent xmlns:mc="http://schemas.openxmlformats.org/markup-compatibility/2006">
              <mc:Choice xmlns:v="urn:schemas-microsoft-com:vml" Requires="v">
                <p:oleObj spid="_x0000_s71756" name="Equation" r:id="rId4" imgW="634680" imgH="393480" progId="Equation.3">
                  <p:embed/>
                </p:oleObj>
              </mc:Choice>
              <mc:Fallback>
                <p:oleObj name="Equation" r:id="rId4" imgW="634680" imgH="39348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3810000"/>
                        <a:ext cx="822325" cy="487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1"/>
          <p:cNvGraphicFramePr>
            <a:graphicFrameLocks noChangeAspect="1"/>
          </p:cNvGraphicFramePr>
          <p:nvPr/>
        </p:nvGraphicFramePr>
        <p:xfrm>
          <a:off x="4267200" y="3810000"/>
          <a:ext cx="822325" cy="487363"/>
        </p:xfrm>
        <a:graphic>
          <a:graphicData uri="http://schemas.openxmlformats.org/presentationml/2006/ole">
            <mc:AlternateContent xmlns:mc="http://schemas.openxmlformats.org/markup-compatibility/2006">
              <mc:Choice xmlns:v="urn:schemas-microsoft-com:vml" Requires="v">
                <p:oleObj spid="_x0000_s71757" name="Equation" r:id="rId6" imgW="634680" imgH="393480" progId="Equation.3">
                  <p:embed/>
                </p:oleObj>
              </mc:Choice>
              <mc:Fallback>
                <p:oleObj name="Equation" r:id="rId6" imgW="634680" imgH="39348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3810000"/>
                        <a:ext cx="822325" cy="487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6" name="Group 115"/>
          <p:cNvGrpSpPr>
            <a:grpSpLocks/>
          </p:cNvGrpSpPr>
          <p:nvPr/>
        </p:nvGrpSpPr>
        <p:grpSpPr bwMode="auto">
          <a:xfrm rot="16200000">
            <a:off x="3567896" y="2881031"/>
            <a:ext cx="369332" cy="703271"/>
            <a:chOff x="247634" y="4398786"/>
            <a:chExt cx="368983" cy="703271"/>
          </a:xfrm>
        </p:grpSpPr>
        <p:cxnSp>
          <p:nvCxnSpPr>
            <p:cNvPr id="47" name="Straight Arrow Connector 46"/>
            <p:cNvCxnSpPr/>
            <p:nvPr/>
          </p:nvCxnSpPr>
          <p:spPr>
            <a:xfrm rot="5400000">
              <a:off x="191267" y="4740893"/>
              <a:ext cx="685800" cy="1586"/>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Rectangle 114"/>
            <p:cNvSpPr>
              <a:spLocks noChangeArrowheads="1"/>
            </p:cNvSpPr>
            <p:nvPr/>
          </p:nvSpPr>
          <p:spPr bwMode="auto">
            <a:xfrm rot="5400000">
              <a:off x="192317" y="4677756"/>
              <a:ext cx="479618" cy="368983"/>
            </a:xfrm>
            <a:prstGeom prst="rect">
              <a:avLst/>
            </a:prstGeom>
            <a:noFill/>
            <a:ln w="9525">
              <a:noFill/>
              <a:miter lim="800000"/>
              <a:headEnd/>
              <a:tailEnd/>
            </a:ln>
          </p:spPr>
          <p:txBody>
            <a:bodyPr wrap="none">
              <a:spAutoFit/>
            </a:bodyPr>
            <a:lstStyle/>
            <a:p>
              <a:r>
                <a:rPr lang="en-US" dirty="0" smtClean="0">
                  <a:latin typeface="Calibri" pitchFamily="34" charset="0"/>
                </a:rPr>
                <a:t>-</a:t>
              </a:r>
              <a:r>
                <a:rPr lang="en-US" dirty="0" err="1" smtClean="0">
                  <a:latin typeface="Calibri" pitchFamily="34" charset="0"/>
                </a:rPr>
                <a:t>x</a:t>
              </a:r>
              <a:r>
                <a:rPr lang="en-US" b="1" baseline="-25000" dirty="0" err="1" smtClean="0">
                  <a:latin typeface="Calibri" pitchFamily="34" charset="0"/>
                </a:rPr>
                <a:t>m</a:t>
              </a:r>
              <a:endParaRPr lang="en-US" dirty="0">
                <a:latin typeface="Calibri" pitchFamily="34" charset="0"/>
              </a:endParaRPr>
            </a:p>
          </p:txBody>
        </p:sp>
      </p:grpSp>
      <p:graphicFrame>
        <p:nvGraphicFramePr>
          <p:cNvPr id="29" name="Object 6"/>
          <p:cNvGraphicFramePr>
            <a:graphicFrameLocks noChangeAspect="1"/>
          </p:cNvGraphicFramePr>
          <p:nvPr>
            <p:extLst>
              <p:ext uri="{D42A27DB-BD31-4B8C-83A1-F6EECF244321}">
                <p14:modId xmlns:p14="http://schemas.microsoft.com/office/powerpoint/2010/main" val="3634167656"/>
              </p:ext>
            </p:extLst>
          </p:nvPr>
        </p:nvGraphicFramePr>
        <p:xfrm>
          <a:off x="5391365" y="1725611"/>
          <a:ext cx="2879725" cy="511175"/>
        </p:xfrm>
        <a:graphic>
          <a:graphicData uri="http://schemas.openxmlformats.org/presentationml/2006/ole">
            <mc:AlternateContent xmlns:mc="http://schemas.openxmlformats.org/markup-compatibility/2006">
              <mc:Choice xmlns:v="urn:schemas-microsoft-com:vml" Requires="v">
                <p:oleObj spid="_x0000_s71758" name="معادلة" r:id="rId7" imgW="1676160" imgH="393480" progId="Equation.3">
                  <p:embed/>
                </p:oleObj>
              </mc:Choice>
              <mc:Fallback>
                <p:oleObj name="معادلة" r:id="rId7" imgW="1676160" imgH="393480" progId="Equation.3">
                  <p:embed/>
                  <p:pic>
                    <p:nvPicPr>
                      <p:cNvPr id="0" name="Picture 6"/>
                      <p:cNvPicPr>
                        <a:picLocks noChangeAspect="1" noChangeArrowheads="1"/>
                      </p:cNvPicPr>
                      <p:nvPr/>
                    </p:nvPicPr>
                    <p:blipFill>
                      <a:blip r:embed="rId8"/>
                      <a:srcRect/>
                      <a:stretch>
                        <a:fillRect/>
                      </a:stretch>
                    </p:blipFill>
                    <p:spPr bwMode="auto">
                      <a:xfrm>
                        <a:off x="5391365" y="1725611"/>
                        <a:ext cx="2879725" cy="511175"/>
                      </a:xfrm>
                      <a:prstGeom prst="rect">
                        <a:avLst/>
                      </a:prstGeom>
                      <a:noFill/>
                      <a:extLst/>
                    </p:spPr>
                  </p:pic>
                </p:oleObj>
              </mc:Fallback>
            </mc:AlternateContent>
          </a:graphicData>
        </a:graphic>
      </p:graphicFrame>
      <p:graphicFrame>
        <p:nvGraphicFramePr>
          <p:cNvPr id="9216" name="Object 7"/>
          <p:cNvGraphicFramePr>
            <a:graphicFrameLocks noChangeAspect="1"/>
          </p:cNvGraphicFramePr>
          <p:nvPr>
            <p:extLst>
              <p:ext uri="{D42A27DB-BD31-4B8C-83A1-F6EECF244321}">
                <p14:modId xmlns:p14="http://schemas.microsoft.com/office/powerpoint/2010/main" val="3416422914"/>
              </p:ext>
            </p:extLst>
          </p:nvPr>
        </p:nvGraphicFramePr>
        <p:xfrm>
          <a:off x="5355951" y="2740837"/>
          <a:ext cx="3657316" cy="450850"/>
        </p:xfrm>
        <a:graphic>
          <a:graphicData uri="http://schemas.openxmlformats.org/presentationml/2006/ole">
            <mc:AlternateContent xmlns:mc="http://schemas.openxmlformats.org/markup-compatibility/2006">
              <mc:Choice xmlns:v="urn:schemas-microsoft-com:vml" Requires="v">
                <p:oleObj spid="_x0000_s71759" name="معادلة" r:id="rId9" imgW="3047760" imgH="393480" progId="Equation.3">
                  <p:embed/>
                </p:oleObj>
              </mc:Choice>
              <mc:Fallback>
                <p:oleObj name="معادلة" r:id="rId9" imgW="3047760" imgH="393480" progId="Equation.3">
                  <p:embed/>
                  <p:pic>
                    <p:nvPicPr>
                      <p:cNvPr id="0" name="Picture 7"/>
                      <p:cNvPicPr>
                        <a:picLocks noChangeAspect="1" noChangeArrowheads="1"/>
                      </p:cNvPicPr>
                      <p:nvPr/>
                    </p:nvPicPr>
                    <p:blipFill>
                      <a:blip r:embed="rId10"/>
                      <a:srcRect/>
                      <a:stretch>
                        <a:fillRect/>
                      </a:stretch>
                    </p:blipFill>
                    <p:spPr bwMode="auto">
                      <a:xfrm>
                        <a:off x="5355951" y="2740837"/>
                        <a:ext cx="3657316" cy="450850"/>
                      </a:xfrm>
                      <a:prstGeom prst="rect">
                        <a:avLst/>
                      </a:prstGeom>
                      <a:noFill/>
                      <a:extLst/>
                    </p:spPr>
                  </p:pic>
                </p:oleObj>
              </mc:Fallback>
            </mc:AlternateContent>
          </a:graphicData>
        </a:graphic>
      </p:graphicFrame>
      <p:graphicFrame>
        <p:nvGraphicFramePr>
          <p:cNvPr id="9217" name="Object 8"/>
          <p:cNvGraphicFramePr>
            <a:graphicFrameLocks noChangeAspect="1"/>
          </p:cNvGraphicFramePr>
          <p:nvPr>
            <p:extLst>
              <p:ext uri="{D42A27DB-BD31-4B8C-83A1-F6EECF244321}">
                <p14:modId xmlns:p14="http://schemas.microsoft.com/office/powerpoint/2010/main" val="3341470474"/>
              </p:ext>
            </p:extLst>
          </p:nvPr>
        </p:nvGraphicFramePr>
        <p:xfrm>
          <a:off x="5934075" y="4646610"/>
          <a:ext cx="1676400" cy="533400"/>
        </p:xfrm>
        <a:graphic>
          <a:graphicData uri="http://schemas.openxmlformats.org/presentationml/2006/ole">
            <mc:AlternateContent xmlns:mc="http://schemas.openxmlformats.org/markup-compatibility/2006">
              <mc:Choice xmlns:v="urn:schemas-microsoft-com:vml" Requires="v">
                <p:oleObj spid="_x0000_s71760" name="Equation" r:id="rId11" imgW="634680" imgH="393480" progId="Equation.3">
                  <p:embed/>
                </p:oleObj>
              </mc:Choice>
              <mc:Fallback>
                <p:oleObj name="Equation" r:id="rId11" imgW="634680" imgH="393480" progId="Equation.3">
                  <p:embed/>
                  <p:pic>
                    <p:nvPicPr>
                      <p:cNvPr id="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34075" y="4646610"/>
                        <a:ext cx="1676400" cy="533400"/>
                      </a:xfrm>
                      <a:prstGeom prst="rect">
                        <a:avLst/>
                      </a:prstGeom>
                      <a:noFill/>
                      <a:extLst/>
                    </p:spPr>
                  </p:pic>
                </p:oleObj>
              </mc:Fallback>
            </mc:AlternateContent>
          </a:graphicData>
        </a:graphic>
      </p:graphicFrame>
      <p:graphicFrame>
        <p:nvGraphicFramePr>
          <p:cNvPr id="9218" name="Object 9"/>
          <p:cNvGraphicFramePr>
            <a:graphicFrameLocks noChangeAspect="1"/>
          </p:cNvGraphicFramePr>
          <p:nvPr>
            <p:extLst>
              <p:ext uri="{D42A27DB-BD31-4B8C-83A1-F6EECF244321}">
                <p14:modId xmlns:p14="http://schemas.microsoft.com/office/powerpoint/2010/main" val="2031639838"/>
              </p:ext>
            </p:extLst>
          </p:nvPr>
        </p:nvGraphicFramePr>
        <p:xfrm>
          <a:off x="5867401" y="3962400"/>
          <a:ext cx="1143000" cy="233363"/>
        </p:xfrm>
        <a:graphic>
          <a:graphicData uri="http://schemas.openxmlformats.org/presentationml/2006/ole">
            <mc:AlternateContent xmlns:mc="http://schemas.openxmlformats.org/markup-compatibility/2006">
              <mc:Choice xmlns:v="urn:schemas-microsoft-com:vml" Requires="v">
                <p:oleObj spid="_x0000_s71761" name="Equation" r:id="rId13" imgW="685800" imgH="177480" progId="Equation.3">
                  <p:embed/>
                </p:oleObj>
              </mc:Choice>
              <mc:Fallback>
                <p:oleObj name="Equation" r:id="rId13" imgW="685800" imgH="177480" progId="Equation.3">
                  <p:embed/>
                  <p:pic>
                    <p:nvPicPr>
                      <p:cNvPr id="0"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67401" y="3962400"/>
                        <a:ext cx="1143000" cy="233363"/>
                      </a:xfrm>
                      <a:prstGeom prst="rect">
                        <a:avLst/>
                      </a:prstGeom>
                      <a:noFill/>
                      <a:extLst/>
                    </p:spPr>
                  </p:pic>
                </p:oleObj>
              </mc:Fallback>
            </mc:AlternateContent>
          </a:graphicData>
        </a:graphic>
      </p:graphicFrame>
      <p:sp>
        <p:nvSpPr>
          <p:cNvPr id="54" name="Rectangle 53"/>
          <p:cNvSpPr/>
          <p:nvPr/>
        </p:nvSpPr>
        <p:spPr>
          <a:xfrm>
            <a:off x="228600" y="4473476"/>
            <a:ext cx="5486400" cy="2308324"/>
          </a:xfrm>
          <a:prstGeom prst="rect">
            <a:avLst/>
          </a:prstGeom>
          <a:solidFill>
            <a:srgbClr val="FFFF00"/>
          </a:solidFill>
        </p:spPr>
        <p:txBody>
          <a:bodyPr wrap="square">
            <a:spAutoFit/>
          </a:bodyPr>
          <a:lstStyle/>
          <a:p>
            <a:pPr>
              <a:defRPr/>
            </a:pPr>
            <a:r>
              <a:rPr lang="en-US" sz="1600" dirty="0" smtClean="0">
                <a:latin typeface="+mn-lt"/>
              </a:rPr>
              <a:t>T102-Q26</a:t>
            </a:r>
            <a:r>
              <a:rPr lang="en-US" sz="1600" dirty="0">
                <a:latin typeface="+mn-lt"/>
              </a:rPr>
              <a:t>. </a:t>
            </a:r>
          </a:p>
          <a:p>
            <a:pPr>
              <a:defRPr/>
            </a:pPr>
            <a:r>
              <a:rPr lang="en-US" sz="1600" dirty="0">
                <a:latin typeface="+mn-lt"/>
              </a:rPr>
              <a:t>If the amplitude of oscillation of an object in simple harmonic motion is increased, then</a:t>
            </a:r>
          </a:p>
          <a:p>
            <a:pPr>
              <a:defRPr/>
            </a:pPr>
            <a:r>
              <a:rPr lang="en-US" sz="1600" dirty="0">
                <a:latin typeface="+mn-lt"/>
              </a:rPr>
              <a:t> </a:t>
            </a:r>
          </a:p>
          <a:p>
            <a:pPr>
              <a:defRPr/>
            </a:pPr>
            <a:r>
              <a:rPr lang="en-US" sz="1600" dirty="0">
                <a:latin typeface="+mn-lt"/>
              </a:rPr>
              <a:t>A</a:t>
            </a:r>
            <a:r>
              <a:rPr lang="en-US" sz="1600" dirty="0" smtClean="0">
                <a:latin typeface="+mn-lt"/>
              </a:rPr>
              <a:t>) the frequency of oscillations of the object will decrease </a:t>
            </a:r>
            <a:endParaRPr lang="en-US" sz="1600" dirty="0">
              <a:latin typeface="+mn-lt"/>
            </a:endParaRPr>
          </a:p>
          <a:p>
            <a:pPr>
              <a:defRPr/>
            </a:pPr>
            <a:r>
              <a:rPr lang="en-US" sz="1600" dirty="0">
                <a:latin typeface="+mn-lt"/>
              </a:rPr>
              <a:t>B) the period of oscillations of the object will increase </a:t>
            </a:r>
          </a:p>
          <a:p>
            <a:pPr>
              <a:defRPr/>
            </a:pPr>
            <a:r>
              <a:rPr lang="en-US" sz="1600" dirty="0">
                <a:latin typeface="+mn-lt"/>
              </a:rPr>
              <a:t>C) the frequency of oscillations of the object will increase </a:t>
            </a:r>
          </a:p>
          <a:p>
            <a:pPr>
              <a:defRPr/>
            </a:pPr>
            <a:r>
              <a:rPr lang="en-US" sz="1600" dirty="0">
                <a:latin typeface="+mn-lt"/>
              </a:rPr>
              <a:t>D</a:t>
            </a:r>
            <a:r>
              <a:rPr lang="en-US" sz="1600" dirty="0" smtClean="0">
                <a:latin typeface="+mn-lt"/>
              </a:rPr>
              <a:t>) the total mechanical energy of the object will increase</a:t>
            </a:r>
            <a:endParaRPr lang="en-US" sz="1600" dirty="0">
              <a:latin typeface="+mn-lt"/>
            </a:endParaRPr>
          </a:p>
          <a:p>
            <a:pPr>
              <a:defRPr/>
            </a:pPr>
            <a:r>
              <a:rPr lang="en-US" sz="1600" dirty="0">
                <a:latin typeface="+mn-lt"/>
              </a:rPr>
              <a:t>E) the maximum kinetic energy of the object will decrease </a:t>
            </a:r>
          </a:p>
        </p:txBody>
      </p:sp>
      <p:sp>
        <p:nvSpPr>
          <p:cNvPr id="55" name="TextBox 54"/>
          <p:cNvSpPr txBox="1"/>
          <p:nvPr/>
        </p:nvSpPr>
        <p:spPr>
          <a:xfrm>
            <a:off x="5334000" y="6096000"/>
            <a:ext cx="351378" cy="369332"/>
          </a:xfrm>
          <a:prstGeom prst="rect">
            <a:avLst/>
          </a:prstGeom>
          <a:noFill/>
        </p:spPr>
        <p:txBody>
          <a:bodyPr wrap="none" rtlCol="0">
            <a:spAutoFit/>
          </a:bodyPr>
          <a:lstStyle/>
          <a:p>
            <a:r>
              <a:rPr lang="en-US" dirty="0" smtClean="0"/>
              <a:t>D</a:t>
            </a:r>
            <a:endParaRPr lang="en-US" dirty="0"/>
          </a:p>
        </p:txBody>
      </p:sp>
      <p:graphicFrame>
        <p:nvGraphicFramePr>
          <p:cNvPr id="52" name="Object 12"/>
          <p:cNvGraphicFramePr>
            <a:graphicFrameLocks noChangeAspect="1"/>
          </p:cNvGraphicFramePr>
          <p:nvPr>
            <p:extLst>
              <p:ext uri="{D42A27DB-BD31-4B8C-83A1-F6EECF244321}">
                <p14:modId xmlns:p14="http://schemas.microsoft.com/office/powerpoint/2010/main" val="2517967031"/>
              </p:ext>
            </p:extLst>
          </p:nvPr>
        </p:nvGraphicFramePr>
        <p:xfrm>
          <a:off x="228600" y="662064"/>
          <a:ext cx="1443037" cy="304800"/>
        </p:xfrm>
        <a:graphic>
          <a:graphicData uri="http://schemas.openxmlformats.org/presentationml/2006/ole">
            <mc:AlternateContent xmlns:mc="http://schemas.openxmlformats.org/markup-compatibility/2006">
              <mc:Choice xmlns:v="urn:schemas-microsoft-com:vml" Requires="v">
                <p:oleObj spid="_x0000_s71762" name="معادلة" r:id="rId15" imgW="1066680" imgH="228600" progId="Equation.3">
                  <p:embed/>
                </p:oleObj>
              </mc:Choice>
              <mc:Fallback>
                <p:oleObj name="معادلة" r:id="rId15" imgW="1066680" imgH="228600" progId="Equation.3">
                  <p:embed/>
                  <p:pic>
                    <p:nvPicPr>
                      <p:cNvPr id="0" name=""/>
                      <p:cNvPicPr>
                        <a:picLocks noChangeAspect="1" noChangeArrowheads="1"/>
                      </p:cNvPicPr>
                      <p:nvPr/>
                    </p:nvPicPr>
                    <p:blipFill>
                      <a:blip r:embed="rId16"/>
                      <a:srcRect/>
                      <a:stretch>
                        <a:fillRect/>
                      </a:stretch>
                    </p:blipFill>
                    <p:spPr bwMode="auto">
                      <a:xfrm>
                        <a:off x="228600" y="662064"/>
                        <a:ext cx="1443037" cy="304800"/>
                      </a:xfrm>
                      <a:prstGeom prst="rect">
                        <a:avLst/>
                      </a:prstGeom>
                      <a:noFill/>
                      <a:extLst/>
                    </p:spPr>
                  </p:pic>
                </p:oleObj>
              </mc:Fallback>
            </mc:AlternateContent>
          </a:graphicData>
        </a:graphic>
      </p:graphicFrame>
      <p:graphicFrame>
        <p:nvGraphicFramePr>
          <p:cNvPr id="56" name="Object 12"/>
          <p:cNvGraphicFramePr>
            <a:graphicFrameLocks noChangeAspect="1"/>
          </p:cNvGraphicFramePr>
          <p:nvPr>
            <p:extLst>
              <p:ext uri="{D42A27DB-BD31-4B8C-83A1-F6EECF244321}">
                <p14:modId xmlns:p14="http://schemas.microsoft.com/office/powerpoint/2010/main" val="3056484024"/>
              </p:ext>
            </p:extLst>
          </p:nvPr>
        </p:nvGraphicFramePr>
        <p:xfrm>
          <a:off x="2163764" y="723900"/>
          <a:ext cx="1631950" cy="304800"/>
        </p:xfrm>
        <a:graphic>
          <a:graphicData uri="http://schemas.openxmlformats.org/presentationml/2006/ole">
            <mc:AlternateContent xmlns:mc="http://schemas.openxmlformats.org/markup-compatibility/2006">
              <mc:Choice xmlns:v="urn:schemas-microsoft-com:vml" Requires="v">
                <p:oleObj spid="_x0000_s71763" name="معادلة" r:id="rId17" imgW="1206360" imgH="228600" progId="Equation.3">
                  <p:embed/>
                </p:oleObj>
              </mc:Choice>
              <mc:Fallback>
                <p:oleObj name="معادلة" r:id="rId17" imgW="1206360" imgH="228600" progId="Equation.3">
                  <p:embed/>
                  <p:pic>
                    <p:nvPicPr>
                      <p:cNvPr id="0" name=""/>
                      <p:cNvPicPr>
                        <a:picLocks noChangeAspect="1" noChangeArrowheads="1"/>
                      </p:cNvPicPr>
                      <p:nvPr/>
                    </p:nvPicPr>
                    <p:blipFill>
                      <a:blip r:embed="rId18"/>
                      <a:srcRect/>
                      <a:stretch>
                        <a:fillRect/>
                      </a:stretch>
                    </p:blipFill>
                    <p:spPr bwMode="auto">
                      <a:xfrm>
                        <a:off x="2163764" y="723900"/>
                        <a:ext cx="1631950" cy="304800"/>
                      </a:xfrm>
                      <a:prstGeom prst="rect">
                        <a:avLst/>
                      </a:prstGeom>
                      <a:noFill/>
                      <a:extLst/>
                    </p:spPr>
                  </p:pic>
                </p:oleObj>
              </mc:Fallback>
            </mc:AlternateContent>
          </a:graphicData>
        </a:graphic>
      </p:graphicFrame>
      <p:graphicFrame>
        <p:nvGraphicFramePr>
          <p:cNvPr id="57" name="Object 11"/>
          <p:cNvGraphicFramePr>
            <a:graphicFrameLocks noChangeAspect="1"/>
          </p:cNvGraphicFramePr>
          <p:nvPr>
            <p:extLst>
              <p:ext uri="{D42A27DB-BD31-4B8C-83A1-F6EECF244321}">
                <p14:modId xmlns:p14="http://schemas.microsoft.com/office/powerpoint/2010/main" val="1027687176"/>
              </p:ext>
            </p:extLst>
          </p:nvPr>
        </p:nvGraphicFramePr>
        <p:xfrm>
          <a:off x="6299799" y="814464"/>
          <a:ext cx="1260475" cy="234953"/>
        </p:xfrm>
        <a:graphic>
          <a:graphicData uri="http://schemas.openxmlformats.org/presentationml/2006/ole">
            <mc:AlternateContent xmlns:mc="http://schemas.openxmlformats.org/markup-compatibility/2006">
              <mc:Choice xmlns:v="urn:schemas-microsoft-com:vml" Requires="v">
                <p:oleObj spid="_x0000_s71764" name="Equation" r:id="rId19" imgW="558720" imgH="203040" progId="Equation.3">
                  <p:embed/>
                </p:oleObj>
              </mc:Choice>
              <mc:Fallback>
                <p:oleObj name="Equation" r:id="rId19" imgW="558720" imgH="20304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299799" y="814464"/>
                        <a:ext cx="1260475" cy="234953"/>
                      </a:xfrm>
                      <a:prstGeom prst="rect">
                        <a:avLst/>
                      </a:prstGeom>
                      <a:noFill/>
                      <a:extLst/>
                    </p:spPr>
                  </p:pic>
                </p:oleObj>
              </mc:Fallback>
            </mc:AlternateContent>
          </a:graphicData>
        </a:graphic>
      </p:graphicFrame>
      <p:graphicFrame>
        <p:nvGraphicFramePr>
          <p:cNvPr id="58" name="Object 12"/>
          <p:cNvGraphicFramePr>
            <a:graphicFrameLocks noChangeAspect="1"/>
          </p:cNvGraphicFramePr>
          <p:nvPr>
            <p:extLst>
              <p:ext uri="{D42A27DB-BD31-4B8C-83A1-F6EECF244321}">
                <p14:modId xmlns:p14="http://schemas.microsoft.com/office/powerpoint/2010/main" val="226647991"/>
              </p:ext>
            </p:extLst>
          </p:nvPr>
        </p:nvGraphicFramePr>
        <p:xfrm>
          <a:off x="4175722" y="719979"/>
          <a:ext cx="1236663" cy="304800"/>
        </p:xfrm>
        <a:graphic>
          <a:graphicData uri="http://schemas.openxmlformats.org/presentationml/2006/ole">
            <mc:AlternateContent xmlns:mc="http://schemas.openxmlformats.org/markup-compatibility/2006">
              <mc:Choice xmlns:v="urn:schemas-microsoft-com:vml" Requires="v">
                <p:oleObj spid="_x0000_s71765" name="معادلة" r:id="rId21" imgW="914400" imgH="228600" progId="Equation.3">
                  <p:embed/>
                </p:oleObj>
              </mc:Choice>
              <mc:Fallback>
                <p:oleObj name="معادلة" r:id="rId21" imgW="914400" imgH="228600" progId="Equation.3">
                  <p:embed/>
                  <p:pic>
                    <p:nvPicPr>
                      <p:cNvPr id="0" name=""/>
                      <p:cNvPicPr>
                        <a:picLocks noChangeAspect="1" noChangeArrowheads="1"/>
                      </p:cNvPicPr>
                      <p:nvPr/>
                    </p:nvPicPr>
                    <p:blipFill>
                      <a:blip r:embed="rId22"/>
                      <a:srcRect/>
                      <a:stretch>
                        <a:fillRect/>
                      </a:stretch>
                    </p:blipFill>
                    <p:spPr bwMode="auto">
                      <a:xfrm>
                        <a:off x="4175722" y="719979"/>
                        <a:ext cx="1236663" cy="304800"/>
                      </a:xfrm>
                      <a:prstGeom prst="rect">
                        <a:avLst/>
                      </a:prstGeom>
                      <a:noFill/>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nodeType="withEffect">
                                  <p:stCondLst>
                                    <p:cond delay="0"/>
                                  </p:stCondLst>
                                  <p:childTnLst>
                                    <p:animScale>
                                      <p:cBhvr>
                                        <p:cTn id="6" dur="1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6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6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0"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1"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2"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3"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6" name="Rectangle 14"/>
          <p:cNvSpPr>
            <a:spLocks noChangeArrowheads="1"/>
          </p:cNvSpPr>
          <p:nvPr/>
        </p:nvSpPr>
        <p:spPr bwMode="auto">
          <a:xfrm>
            <a:off x="457200" y="1676400"/>
            <a:ext cx="8458200" cy="1754326"/>
          </a:xfrm>
          <a:prstGeom prst="rect">
            <a:avLst/>
          </a:prstGeom>
          <a:noFill/>
          <a:ln w="9525">
            <a:noFill/>
            <a:miter lim="800000"/>
            <a:headEnd/>
            <a:tailEnd/>
          </a:ln>
        </p:spPr>
        <p:txBody>
          <a:bodyPr wrap="square">
            <a:spAutoFit/>
          </a:bodyPr>
          <a:lstStyle/>
          <a:p>
            <a:r>
              <a:rPr lang="en-US" b="1" dirty="0" smtClean="0">
                <a:latin typeface="+mn-lt"/>
              </a:rPr>
              <a:t>T81-Q29</a:t>
            </a:r>
            <a:r>
              <a:rPr lang="en-US" dirty="0">
                <a:latin typeface="+mn-lt"/>
              </a:rPr>
              <a:t>. </a:t>
            </a:r>
            <a:endParaRPr lang="en-US" dirty="0" smtClean="0">
              <a:latin typeface="+mn-lt"/>
            </a:endParaRPr>
          </a:p>
          <a:p>
            <a:r>
              <a:rPr lang="en-US" dirty="0" smtClean="0">
                <a:latin typeface="+mn-lt"/>
              </a:rPr>
              <a:t>A </a:t>
            </a:r>
            <a:r>
              <a:rPr lang="en-US" dirty="0">
                <a:latin typeface="+mn-lt"/>
              </a:rPr>
              <a:t>block of mass m = 0.1 kg oscillates on the end of a spring with a spring constant k = 400 N/m in simple harmonic motion with a period T. The position of the block is given </a:t>
            </a:r>
            <a:r>
              <a:rPr lang="en-US" dirty="0" smtClean="0">
                <a:latin typeface="+mn-lt"/>
              </a:rPr>
              <a:t> by: x(t</a:t>
            </a:r>
            <a:r>
              <a:rPr lang="en-US" dirty="0">
                <a:latin typeface="+mn-lt"/>
              </a:rPr>
              <a:t>)=(10.0cm) </a:t>
            </a:r>
            <a:r>
              <a:rPr lang="en-US" dirty="0" err="1" smtClean="0">
                <a:latin typeface="+mn-lt"/>
              </a:rPr>
              <a:t>cos</a:t>
            </a:r>
            <a:r>
              <a:rPr lang="en-US" dirty="0" smtClean="0">
                <a:latin typeface="+mn-lt"/>
              </a:rPr>
              <a:t>(</a:t>
            </a:r>
            <a:r>
              <a:rPr lang="en-US" dirty="0" err="1" smtClean="0">
                <a:latin typeface="+mn-lt"/>
              </a:rPr>
              <a:t>ωt</a:t>
            </a:r>
            <a:r>
              <a:rPr lang="en-US" dirty="0" smtClean="0">
                <a:latin typeface="+mn-lt"/>
              </a:rPr>
              <a:t>). What </a:t>
            </a:r>
            <a:r>
              <a:rPr lang="en-US" dirty="0">
                <a:latin typeface="+mn-lt"/>
              </a:rPr>
              <a:t>is the work done on the block by the spring as it moves it from t = 0 to t = T/8. Ignore friction. </a:t>
            </a:r>
          </a:p>
          <a:p>
            <a:r>
              <a:rPr lang="en-US" dirty="0">
                <a:latin typeface="+mn-lt"/>
              </a:rPr>
              <a:t>A) 1.0 J </a:t>
            </a:r>
          </a:p>
        </p:txBody>
      </p:sp>
      <p:sp>
        <p:nvSpPr>
          <p:cNvPr id="15" name="Rectangle 11"/>
          <p:cNvSpPr>
            <a:spLocks noChangeArrowheads="1"/>
          </p:cNvSpPr>
          <p:nvPr/>
        </p:nvSpPr>
        <p:spPr bwMode="auto">
          <a:xfrm>
            <a:off x="457200" y="3505200"/>
            <a:ext cx="8458200" cy="1200329"/>
          </a:xfrm>
          <a:prstGeom prst="rect">
            <a:avLst/>
          </a:prstGeom>
          <a:noFill/>
          <a:ln w="9525">
            <a:noFill/>
            <a:miter lim="800000"/>
            <a:headEnd/>
            <a:tailEnd/>
          </a:ln>
        </p:spPr>
        <p:txBody>
          <a:bodyPr>
            <a:spAutoFit/>
          </a:bodyPr>
          <a:lstStyle/>
          <a:p>
            <a:r>
              <a:rPr lang="en-US" b="1" dirty="0" smtClean="0">
                <a:latin typeface="+mn-lt"/>
              </a:rPr>
              <a:t>T92-Q27</a:t>
            </a:r>
            <a:r>
              <a:rPr lang="en-US" dirty="0">
                <a:latin typeface="+mn-lt"/>
              </a:rPr>
              <a:t>. </a:t>
            </a:r>
            <a:endParaRPr lang="en-US" dirty="0" smtClean="0">
              <a:latin typeface="+mn-lt"/>
            </a:endParaRPr>
          </a:p>
          <a:p>
            <a:r>
              <a:rPr lang="en-US" dirty="0" smtClean="0">
                <a:latin typeface="+mn-lt"/>
              </a:rPr>
              <a:t>A </a:t>
            </a:r>
            <a:r>
              <a:rPr lang="en-US" dirty="0">
                <a:latin typeface="+mn-lt"/>
              </a:rPr>
              <a:t>0.200-kg block attached to a spring whose spring constant is 500 N/m executes simple harmonic motion. If its maximum speed is 5.00 m/s, the amplitude of its oscillation is: </a:t>
            </a:r>
          </a:p>
          <a:p>
            <a:r>
              <a:rPr lang="en-US" dirty="0" smtClean="0">
                <a:latin typeface="+mn-lt"/>
              </a:rPr>
              <a:t>A</a:t>
            </a:r>
            <a:r>
              <a:rPr lang="en-US" dirty="0">
                <a:latin typeface="+mn-lt"/>
              </a:rPr>
              <a:t>) 0.100 m </a:t>
            </a:r>
          </a:p>
        </p:txBody>
      </p:sp>
      <p:sp>
        <p:nvSpPr>
          <p:cNvPr id="16" name="Rectangle 11"/>
          <p:cNvSpPr>
            <a:spLocks noChangeArrowheads="1"/>
          </p:cNvSpPr>
          <p:nvPr/>
        </p:nvSpPr>
        <p:spPr bwMode="auto">
          <a:xfrm>
            <a:off x="457200" y="4800600"/>
            <a:ext cx="8382000" cy="2031325"/>
          </a:xfrm>
          <a:prstGeom prst="rect">
            <a:avLst/>
          </a:prstGeom>
          <a:noFill/>
          <a:ln w="9525">
            <a:noFill/>
            <a:miter lim="800000"/>
            <a:headEnd/>
            <a:tailEnd/>
          </a:ln>
        </p:spPr>
        <p:txBody>
          <a:bodyPr wrap="square">
            <a:spAutoFit/>
          </a:bodyPr>
          <a:lstStyle/>
          <a:p>
            <a:r>
              <a:rPr lang="en-US" b="1" dirty="0" smtClean="0">
                <a:latin typeface="+mn-lt"/>
              </a:rPr>
              <a:t>T81-Q13</a:t>
            </a:r>
            <a:r>
              <a:rPr lang="en-US" dirty="0" smtClean="0">
                <a:latin typeface="+mn-lt"/>
              </a:rPr>
              <a:t>. </a:t>
            </a:r>
          </a:p>
          <a:p>
            <a:r>
              <a:rPr lang="en-US" dirty="0" smtClean="0">
                <a:latin typeface="+mn-lt"/>
              </a:rPr>
              <a:t>A </a:t>
            </a:r>
            <a:r>
              <a:rPr lang="en-US" dirty="0">
                <a:latin typeface="+mn-lt"/>
              </a:rPr>
              <a:t>vertical spring stretches 10 cm when a 5.0-kg block is suspended from its end. The block is then displaced an additional 5.0 cm downward and released from rest to execute Simple Harmonic Motion. The block position as a function of time is given by</a:t>
            </a:r>
            <a:r>
              <a:rPr lang="en-US" dirty="0" smtClean="0">
                <a:latin typeface="+mn-lt"/>
              </a:rPr>
              <a:t>: (</a:t>
            </a:r>
            <a:r>
              <a:rPr lang="en-US" dirty="0">
                <a:latin typeface="+mn-lt"/>
              </a:rPr>
              <a:t>Take equilibrium position of spring-block system as origin and the upward-vertical direction to be positive)</a:t>
            </a:r>
          </a:p>
          <a:p>
            <a:r>
              <a:rPr lang="es-ES" dirty="0">
                <a:latin typeface="+mn-lt"/>
              </a:rPr>
              <a:t>A) y = − 0.05 </a:t>
            </a:r>
            <a:r>
              <a:rPr lang="es-ES" dirty="0" err="1">
                <a:latin typeface="+mn-lt"/>
              </a:rPr>
              <a:t>cos</a:t>
            </a:r>
            <a:r>
              <a:rPr lang="es-ES" dirty="0">
                <a:latin typeface="+mn-lt"/>
              </a:rPr>
              <a:t> (9.9 t) m</a:t>
            </a:r>
            <a:endParaRPr lang="en-US" dirty="0">
              <a:latin typeface="+mn-lt"/>
            </a:endParaRPr>
          </a:p>
        </p:txBody>
      </p:sp>
      <p:sp>
        <p:nvSpPr>
          <p:cNvPr id="17" name="Rectangle 16"/>
          <p:cNvSpPr/>
          <p:nvPr/>
        </p:nvSpPr>
        <p:spPr>
          <a:xfrm>
            <a:off x="457200" y="152400"/>
            <a:ext cx="8153400" cy="1477328"/>
          </a:xfrm>
          <a:prstGeom prst="rect">
            <a:avLst/>
          </a:prstGeom>
        </p:spPr>
        <p:txBody>
          <a:bodyPr wrap="square">
            <a:spAutoFit/>
          </a:bodyPr>
          <a:lstStyle/>
          <a:p>
            <a:r>
              <a:rPr lang="en-US" b="1" dirty="0" smtClean="0">
                <a:latin typeface="+mn-lt"/>
              </a:rPr>
              <a:t>T71-Q13.:</a:t>
            </a:r>
            <a:r>
              <a:rPr lang="en-US" dirty="0" smtClean="0">
                <a:latin typeface="+mn-lt"/>
              </a:rPr>
              <a:t> </a:t>
            </a:r>
          </a:p>
          <a:p>
            <a:r>
              <a:rPr lang="en-US" dirty="0" smtClean="0">
                <a:latin typeface="+mn-lt"/>
              </a:rPr>
              <a:t>A 0.20 kg object attached to a horizontal spring whose spring constant is 500 N/m executes simple harmonic motion. If its maximum speed is 5.0 m/s, the amplitude of its oscillation is:</a:t>
            </a:r>
          </a:p>
          <a:p>
            <a:r>
              <a:rPr lang="en-US" dirty="0" smtClean="0">
                <a:latin typeface="+mn-lt"/>
              </a:rPr>
              <a:t>(</a:t>
            </a:r>
            <a:r>
              <a:rPr lang="en-US" dirty="0" err="1" smtClean="0">
                <a:latin typeface="+mn-lt"/>
              </a:rPr>
              <a:t>Ans</a:t>
            </a:r>
            <a:r>
              <a:rPr lang="en-US" dirty="0" smtClean="0">
                <a:latin typeface="+mn-lt"/>
              </a:rPr>
              <a:t>:  0.10 m)</a:t>
            </a:r>
            <a:endParaRPr lang="en-US" dirty="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txBox="1">
            <a:spLocks noChangeArrowheads="1"/>
          </p:cNvSpPr>
          <p:nvPr/>
        </p:nvSpPr>
        <p:spPr bwMode="auto">
          <a:xfrm>
            <a:off x="304800" y="152400"/>
            <a:ext cx="8229600" cy="1524000"/>
          </a:xfrm>
          <a:prstGeom prst="rect">
            <a:avLst/>
          </a:prstGeom>
          <a:noFill/>
          <a:ln w="76200">
            <a:noFill/>
            <a:miter lim="800000"/>
            <a:headEnd/>
            <a:tailEnd/>
          </a:ln>
        </p:spPr>
        <p:txBody>
          <a:bodyPr/>
          <a:lstStyle/>
          <a:p>
            <a:r>
              <a:rPr lang="en-US" b="1" dirty="0">
                <a:latin typeface="+mn-lt"/>
              </a:rPr>
              <a:t>T071: Q14</a:t>
            </a:r>
            <a:r>
              <a:rPr lang="en-US" b="1" dirty="0" smtClean="0">
                <a:latin typeface="+mn-lt"/>
              </a:rPr>
              <a:t>.</a:t>
            </a:r>
          </a:p>
          <a:p>
            <a:r>
              <a:rPr lang="en-US" dirty="0" smtClean="0">
                <a:latin typeface="+mn-lt"/>
              </a:rPr>
              <a:t>A </a:t>
            </a:r>
            <a:r>
              <a:rPr lang="en-US" dirty="0">
                <a:latin typeface="+mn-lt"/>
              </a:rPr>
              <a:t>3.0 kg block, attached to a spring, executes simple harmonic motion according to the relation: </a:t>
            </a:r>
            <a:r>
              <a:rPr lang="en-US" i="1" dirty="0">
                <a:latin typeface="+mn-lt"/>
              </a:rPr>
              <a:t>x </a:t>
            </a:r>
            <a:r>
              <a:rPr lang="en-US" dirty="0">
                <a:latin typeface="+mn-lt"/>
              </a:rPr>
              <a:t>= 2.0cos(50 </a:t>
            </a:r>
            <a:r>
              <a:rPr lang="en-US" i="1" dirty="0">
                <a:latin typeface="+mn-lt"/>
              </a:rPr>
              <a:t>t </a:t>
            </a:r>
            <a:r>
              <a:rPr lang="en-US" dirty="0">
                <a:latin typeface="+mn-lt"/>
              </a:rPr>
              <a:t>) , where </a:t>
            </a:r>
            <a:r>
              <a:rPr lang="en-US" i="1" dirty="0">
                <a:latin typeface="+mn-lt"/>
              </a:rPr>
              <a:t>x </a:t>
            </a:r>
            <a:r>
              <a:rPr lang="en-US" dirty="0">
                <a:latin typeface="+mn-lt"/>
              </a:rPr>
              <a:t>is in m and </a:t>
            </a:r>
            <a:r>
              <a:rPr lang="en-US" i="1" dirty="0">
                <a:latin typeface="+mn-lt"/>
              </a:rPr>
              <a:t>t </a:t>
            </a:r>
            <a:r>
              <a:rPr lang="en-US" dirty="0">
                <a:latin typeface="+mn-lt"/>
              </a:rPr>
              <a:t>is in s. The spring constant of the spring is: </a:t>
            </a:r>
            <a:endParaRPr lang="en-US" dirty="0" smtClean="0">
              <a:latin typeface="+mn-lt"/>
            </a:endParaRPr>
          </a:p>
          <a:p>
            <a:r>
              <a:rPr lang="en-US" dirty="0" smtClean="0">
                <a:latin typeface="+mn-lt"/>
              </a:rPr>
              <a:t>(</a:t>
            </a:r>
            <a:r>
              <a:rPr lang="en-US" dirty="0" err="1">
                <a:latin typeface="+mn-lt"/>
              </a:rPr>
              <a:t>Ans</a:t>
            </a:r>
            <a:r>
              <a:rPr lang="en-US" dirty="0">
                <a:latin typeface="+mn-lt"/>
              </a:rPr>
              <a:t>: 7.5 × 10</a:t>
            </a:r>
            <a:r>
              <a:rPr lang="en-US" baseline="30000" dirty="0">
                <a:latin typeface="+mn-lt"/>
              </a:rPr>
              <a:t>3</a:t>
            </a:r>
            <a:r>
              <a:rPr lang="en-US" dirty="0">
                <a:latin typeface="+mn-lt"/>
              </a:rPr>
              <a:t> N/m)</a:t>
            </a:r>
          </a:p>
        </p:txBody>
      </p:sp>
      <p:sp>
        <p:nvSpPr>
          <p:cNvPr id="3" name="Rectangle 4"/>
          <p:cNvSpPr txBox="1">
            <a:spLocks noChangeArrowheads="1"/>
          </p:cNvSpPr>
          <p:nvPr/>
        </p:nvSpPr>
        <p:spPr bwMode="auto">
          <a:xfrm>
            <a:off x="228600" y="1752600"/>
            <a:ext cx="8229600" cy="1524000"/>
          </a:xfrm>
          <a:prstGeom prst="rect">
            <a:avLst/>
          </a:prstGeom>
          <a:noFill/>
          <a:ln w="76200">
            <a:noFill/>
            <a:miter lim="800000"/>
            <a:headEnd/>
            <a:tailEnd/>
          </a:ln>
        </p:spPr>
        <p:txBody>
          <a:bodyPr/>
          <a:lstStyle/>
          <a:p>
            <a:r>
              <a:rPr lang="en-US" b="1" dirty="0">
                <a:latin typeface="+mn-lt"/>
              </a:rPr>
              <a:t>T072: Q30</a:t>
            </a:r>
            <a:r>
              <a:rPr lang="en-US" b="1" dirty="0" smtClean="0">
                <a:latin typeface="+mn-lt"/>
              </a:rPr>
              <a:t>.</a:t>
            </a:r>
          </a:p>
          <a:p>
            <a:r>
              <a:rPr lang="en-US" dirty="0" smtClean="0">
                <a:latin typeface="+mn-lt"/>
              </a:rPr>
              <a:t>A </a:t>
            </a:r>
            <a:r>
              <a:rPr lang="en-US" dirty="0">
                <a:latin typeface="+mn-lt"/>
              </a:rPr>
              <a:t>block attached to an ideal horizontal spring undergoes a simple harmonic motion about the equilibrium position (</a:t>
            </a:r>
            <a:r>
              <a:rPr lang="en-US" i="1" dirty="0">
                <a:latin typeface="+mn-lt"/>
              </a:rPr>
              <a:t>x</a:t>
            </a:r>
            <a:r>
              <a:rPr lang="en-US" dirty="0">
                <a:latin typeface="+mn-lt"/>
              </a:rPr>
              <a:t> = 0) with an amplitude </a:t>
            </a:r>
            <a:r>
              <a:rPr lang="en-US" i="1" dirty="0" err="1">
                <a:latin typeface="+mn-lt"/>
              </a:rPr>
              <a:t>x</a:t>
            </a:r>
            <a:r>
              <a:rPr lang="en-US" baseline="-25000" dirty="0" err="1">
                <a:latin typeface="+mn-lt"/>
              </a:rPr>
              <a:t>m</a:t>
            </a:r>
            <a:r>
              <a:rPr lang="en-US" dirty="0">
                <a:latin typeface="+mn-lt"/>
              </a:rPr>
              <a:t> = 10 cm. The mechanical energy of the system is 16 J. What is the kinetic energy of the block when </a:t>
            </a:r>
            <a:r>
              <a:rPr lang="en-US" i="1" dirty="0">
                <a:latin typeface="+mn-lt"/>
              </a:rPr>
              <a:t>x</a:t>
            </a:r>
            <a:r>
              <a:rPr lang="en-US" dirty="0">
                <a:latin typeface="+mn-lt"/>
              </a:rPr>
              <a:t> = 5.0 cm</a:t>
            </a:r>
            <a:r>
              <a:rPr lang="en-US" dirty="0" smtClean="0">
                <a:latin typeface="+mn-lt"/>
              </a:rPr>
              <a:t>?</a:t>
            </a:r>
          </a:p>
          <a:p>
            <a:r>
              <a:rPr lang="en-US" dirty="0" smtClean="0">
                <a:latin typeface="+mn-lt"/>
              </a:rPr>
              <a:t>( </a:t>
            </a:r>
            <a:r>
              <a:rPr lang="en-US" dirty="0" err="1">
                <a:latin typeface="+mn-lt"/>
              </a:rPr>
              <a:t>Ans</a:t>
            </a:r>
            <a:r>
              <a:rPr lang="en-US" dirty="0">
                <a:latin typeface="+mn-lt"/>
              </a:rPr>
              <a:t>: 12 J)</a:t>
            </a:r>
          </a:p>
        </p:txBody>
      </p:sp>
      <p:sp>
        <p:nvSpPr>
          <p:cNvPr id="4" name="Rectangle 14"/>
          <p:cNvSpPr>
            <a:spLocks noChangeArrowheads="1"/>
          </p:cNvSpPr>
          <p:nvPr/>
        </p:nvSpPr>
        <p:spPr bwMode="auto">
          <a:xfrm>
            <a:off x="228600" y="4951412"/>
            <a:ext cx="8534400" cy="1754188"/>
          </a:xfrm>
          <a:prstGeom prst="rect">
            <a:avLst/>
          </a:prstGeom>
          <a:noFill/>
          <a:ln w="9525">
            <a:noFill/>
            <a:miter lim="800000"/>
            <a:headEnd/>
            <a:tailEnd/>
          </a:ln>
        </p:spPr>
        <p:txBody>
          <a:bodyPr wrap="square">
            <a:spAutoFit/>
          </a:bodyPr>
          <a:lstStyle/>
          <a:p>
            <a:r>
              <a:rPr lang="en-US" b="1" dirty="0" smtClean="0">
                <a:latin typeface="+mn-lt"/>
              </a:rPr>
              <a:t>T92-Q30</a:t>
            </a:r>
            <a:r>
              <a:rPr lang="en-US" b="1" dirty="0">
                <a:latin typeface="+mn-lt"/>
              </a:rPr>
              <a:t>. </a:t>
            </a:r>
          </a:p>
          <a:p>
            <a:r>
              <a:rPr lang="en-US" dirty="0">
                <a:latin typeface="+mn-lt"/>
              </a:rPr>
              <a:t>A horizontal block-spring system is set in a simple harmonic motion. The block has a kinetic energy of 8 J and an elastic potential energy of 4 J when the displacement of the block is 3.0 cm from the equilibrium point. What is the amplitude of this simple harmonic motion? </a:t>
            </a:r>
          </a:p>
          <a:p>
            <a:r>
              <a:rPr lang="en-US" dirty="0">
                <a:latin typeface="+mn-lt"/>
              </a:rPr>
              <a:t>A) 5.2 cm </a:t>
            </a:r>
          </a:p>
        </p:txBody>
      </p:sp>
      <p:sp>
        <p:nvSpPr>
          <p:cNvPr id="5" name="Rectangle 12"/>
          <p:cNvSpPr>
            <a:spLocks noChangeArrowheads="1"/>
          </p:cNvSpPr>
          <p:nvPr/>
        </p:nvSpPr>
        <p:spPr bwMode="auto">
          <a:xfrm>
            <a:off x="228600" y="3399472"/>
            <a:ext cx="8534400" cy="1477328"/>
          </a:xfrm>
          <a:prstGeom prst="rect">
            <a:avLst/>
          </a:prstGeom>
          <a:noFill/>
          <a:ln w="9525">
            <a:noFill/>
            <a:miter lim="800000"/>
            <a:headEnd/>
            <a:tailEnd/>
          </a:ln>
        </p:spPr>
        <p:txBody>
          <a:bodyPr wrap="square">
            <a:spAutoFit/>
          </a:bodyPr>
          <a:lstStyle/>
          <a:p>
            <a:r>
              <a:rPr lang="en-US" b="1" dirty="0" smtClean="0">
                <a:latin typeface="+mn-lt"/>
              </a:rPr>
              <a:t>T92-Q28</a:t>
            </a:r>
            <a:r>
              <a:rPr lang="en-US" dirty="0">
                <a:latin typeface="+mn-lt"/>
              </a:rPr>
              <a:t>. </a:t>
            </a:r>
          </a:p>
          <a:p>
            <a:r>
              <a:rPr lang="en-US" dirty="0">
                <a:latin typeface="+mn-lt"/>
              </a:rPr>
              <a:t>A 0.10 kg block oscillates back and forth along a straight line on a frictionless horizontal surface. Its displacement as a function of time is given </a:t>
            </a:r>
            <a:r>
              <a:rPr lang="en-US" dirty="0" smtClean="0">
                <a:latin typeface="+mn-lt"/>
              </a:rPr>
              <a:t>by: </a:t>
            </a:r>
            <a:r>
              <a:rPr lang="en-US" dirty="0">
                <a:latin typeface="+mn-lt"/>
              </a:rPr>
              <a:t>x(t)= 0.10cos(10t+</a:t>
            </a:r>
            <a:r>
              <a:rPr lang="en-US" i="1" dirty="0">
                <a:latin typeface="+mn-lt"/>
              </a:rPr>
              <a:t> π </a:t>
            </a:r>
            <a:r>
              <a:rPr lang="en-US" dirty="0">
                <a:latin typeface="+mn-lt"/>
              </a:rPr>
              <a:t>/</a:t>
            </a:r>
            <a:r>
              <a:rPr lang="en-US" dirty="0" smtClean="0">
                <a:latin typeface="+mn-lt"/>
              </a:rPr>
              <a:t>2), where </a:t>
            </a:r>
            <a:r>
              <a:rPr lang="en-US" dirty="0">
                <a:latin typeface="+mn-lt"/>
              </a:rPr>
              <a:t>x is in meters and t in seconds. </a:t>
            </a:r>
            <a:r>
              <a:rPr lang="en-US" dirty="0" smtClean="0">
                <a:latin typeface="+mn-lt"/>
              </a:rPr>
              <a:t>The </a:t>
            </a:r>
            <a:r>
              <a:rPr lang="en-US" dirty="0">
                <a:latin typeface="+mn-lt"/>
              </a:rPr>
              <a:t>kinetic energy of the block at t = 2.0 sec is:</a:t>
            </a:r>
            <a:endParaRPr lang="en-US" i="1" dirty="0">
              <a:latin typeface="+mn-lt"/>
            </a:endParaRPr>
          </a:p>
          <a:p>
            <a:r>
              <a:rPr lang="en-US" dirty="0" smtClean="0">
                <a:latin typeface="+mn-lt"/>
              </a:rPr>
              <a:t>A</a:t>
            </a:r>
            <a:r>
              <a:rPr lang="en-US" dirty="0">
                <a:latin typeface="+mn-lt"/>
              </a:rPr>
              <a:t>) 8.3 </a:t>
            </a:r>
            <a:r>
              <a:rPr lang="en-US" dirty="0" err="1">
                <a:latin typeface="+mn-lt"/>
              </a:rPr>
              <a:t>mJ</a:t>
            </a:r>
            <a:r>
              <a:rPr lang="en-US" dirty="0">
                <a:latin typeface="+mn-lt"/>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6"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7"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9"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30" name="Rectangle 14"/>
          <p:cNvSpPr>
            <a:spLocks noChangeArrowheads="1"/>
          </p:cNvSpPr>
          <p:nvPr/>
        </p:nvSpPr>
        <p:spPr bwMode="auto">
          <a:xfrm>
            <a:off x="304800" y="268706"/>
            <a:ext cx="8686800" cy="1477963"/>
          </a:xfrm>
          <a:prstGeom prst="rect">
            <a:avLst/>
          </a:prstGeom>
          <a:noFill/>
          <a:ln w="9525">
            <a:noFill/>
            <a:miter lim="800000"/>
            <a:headEnd/>
            <a:tailEnd/>
          </a:ln>
        </p:spPr>
        <p:txBody>
          <a:bodyPr>
            <a:spAutoFit/>
          </a:bodyPr>
          <a:lstStyle/>
          <a:p>
            <a:r>
              <a:rPr lang="en-US" b="1" dirty="0" smtClean="0"/>
              <a:t>T101-Q28</a:t>
            </a:r>
            <a:r>
              <a:rPr lang="en-US" dirty="0"/>
              <a:t>. </a:t>
            </a:r>
          </a:p>
          <a:p>
            <a:r>
              <a:rPr lang="en-US" dirty="0"/>
              <a:t>A mass-spring system is in simple harmonic motion in a horizontal plane. The position of the mass is given by: y= </a:t>
            </a:r>
            <a:r>
              <a:rPr lang="en-US" dirty="0" err="1"/>
              <a:t>x</a:t>
            </a:r>
            <a:r>
              <a:rPr lang="en-US" baseline="-25000" dirty="0" err="1"/>
              <a:t>m</a:t>
            </a:r>
            <a:r>
              <a:rPr lang="en-US" dirty="0" err="1"/>
              <a:t>cos</a:t>
            </a:r>
            <a:r>
              <a:rPr lang="en-US" dirty="0"/>
              <a:t>(</a:t>
            </a:r>
            <a:r>
              <a:rPr lang="el-GR" dirty="0">
                <a:latin typeface="Calibri" pitchFamily="34" charset="0"/>
                <a:cs typeface="Calibri" pitchFamily="34" charset="0"/>
              </a:rPr>
              <a:t>ω</a:t>
            </a:r>
            <a:r>
              <a:rPr lang="en-US" dirty="0"/>
              <a:t>t+</a:t>
            </a:r>
            <a:r>
              <a:rPr lang="el-GR" dirty="0">
                <a:latin typeface="Calibri" pitchFamily="34" charset="0"/>
                <a:cs typeface="Calibri" pitchFamily="34" charset="0"/>
              </a:rPr>
              <a:t>π</a:t>
            </a:r>
            <a:r>
              <a:rPr lang="en-US" dirty="0">
                <a:latin typeface="Calibri" pitchFamily="34" charset="0"/>
                <a:cs typeface="Calibri" pitchFamily="34" charset="0"/>
              </a:rPr>
              <a:t>/3).</a:t>
            </a:r>
            <a:r>
              <a:rPr lang="en-US" dirty="0"/>
              <a:t> What is the ratio of its potential energy to its total energy at </a:t>
            </a:r>
            <a:r>
              <a:rPr lang="en-US" i="1" dirty="0"/>
              <a:t>t = 0 s. </a:t>
            </a:r>
          </a:p>
          <a:p>
            <a:r>
              <a:rPr lang="en-US" dirty="0"/>
              <a:t>A) 0.25 </a:t>
            </a:r>
          </a:p>
        </p:txBody>
      </p:sp>
      <p:grpSp>
        <p:nvGrpSpPr>
          <p:cNvPr id="18" name="Group 17"/>
          <p:cNvGrpSpPr/>
          <p:nvPr/>
        </p:nvGrpSpPr>
        <p:grpSpPr>
          <a:xfrm>
            <a:off x="304800" y="1929064"/>
            <a:ext cx="8458200" cy="2443163"/>
            <a:chOff x="304800" y="2057400"/>
            <a:chExt cx="8458200" cy="2443163"/>
          </a:xfrm>
        </p:grpSpPr>
        <p:sp>
          <p:nvSpPr>
            <p:cNvPr id="30731" name="Rectangle 15"/>
            <p:cNvSpPr>
              <a:spLocks noChangeArrowheads="1"/>
            </p:cNvSpPr>
            <p:nvPr/>
          </p:nvSpPr>
          <p:spPr bwMode="auto">
            <a:xfrm>
              <a:off x="4038600" y="2209800"/>
              <a:ext cx="4724400" cy="2032000"/>
            </a:xfrm>
            <a:prstGeom prst="rect">
              <a:avLst/>
            </a:prstGeom>
            <a:noFill/>
            <a:ln w="9525">
              <a:noFill/>
              <a:miter lim="800000"/>
              <a:headEnd/>
              <a:tailEnd/>
            </a:ln>
          </p:spPr>
          <p:txBody>
            <a:bodyPr>
              <a:spAutoFit/>
            </a:bodyPr>
            <a:lstStyle/>
            <a:p>
              <a:r>
                <a:rPr lang="en-US" dirty="0" smtClean="0"/>
                <a:t>T101-Q29</a:t>
              </a:r>
              <a:r>
                <a:rPr lang="en-US" dirty="0"/>
                <a:t>. </a:t>
              </a:r>
            </a:p>
            <a:p>
              <a:r>
                <a:rPr lang="en-US" b="1" dirty="0"/>
                <a:t>Figure 7 </a:t>
              </a:r>
              <a:r>
                <a:rPr lang="en-US" dirty="0"/>
                <a:t>shows the position x(cm) as a function of time t(s) of a 100-gram block oscillating in simple harmonic motion on the end of a spring. What is the maximum kinetic energy of the block? </a:t>
              </a:r>
            </a:p>
            <a:p>
              <a:r>
                <a:rPr lang="en-US" dirty="0"/>
                <a:t>A) 1.97 J </a:t>
              </a:r>
            </a:p>
          </p:txBody>
        </p:sp>
        <p:pic>
          <p:nvPicPr>
            <p:cNvPr id="30732" name="Picture 2"/>
            <p:cNvPicPr>
              <a:picLocks noChangeAspect="1" noChangeArrowheads="1"/>
            </p:cNvPicPr>
            <p:nvPr/>
          </p:nvPicPr>
          <p:blipFill>
            <a:blip r:embed="rId2" cstate="print"/>
            <a:srcRect/>
            <a:stretch>
              <a:fillRect/>
            </a:stretch>
          </p:blipFill>
          <p:spPr bwMode="auto">
            <a:xfrm>
              <a:off x="304800" y="2057400"/>
              <a:ext cx="3194050" cy="2443163"/>
            </a:xfrm>
            <a:prstGeom prst="rect">
              <a:avLst/>
            </a:prstGeom>
            <a:noFill/>
            <a:ln w="9525">
              <a:noFill/>
              <a:miter lim="800000"/>
              <a:headEnd/>
              <a:tailEnd/>
            </a:ln>
          </p:spPr>
        </p:pic>
      </p:grpSp>
      <p:grpSp>
        <p:nvGrpSpPr>
          <p:cNvPr id="15" name="Group 14"/>
          <p:cNvGrpSpPr/>
          <p:nvPr/>
        </p:nvGrpSpPr>
        <p:grpSpPr>
          <a:xfrm>
            <a:off x="381000" y="4495800"/>
            <a:ext cx="8310563" cy="2209800"/>
            <a:chOff x="381000" y="4495800"/>
            <a:chExt cx="8310563" cy="2209800"/>
          </a:xfrm>
        </p:grpSpPr>
        <p:sp>
          <p:nvSpPr>
            <p:cNvPr id="16" name="Rectangle 13"/>
            <p:cNvSpPr>
              <a:spLocks noChangeArrowheads="1"/>
            </p:cNvSpPr>
            <p:nvPr/>
          </p:nvSpPr>
          <p:spPr bwMode="auto">
            <a:xfrm>
              <a:off x="381000" y="4495800"/>
              <a:ext cx="4572000" cy="2032000"/>
            </a:xfrm>
            <a:prstGeom prst="rect">
              <a:avLst/>
            </a:prstGeom>
            <a:noFill/>
            <a:ln w="9525">
              <a:noFill/>
              <a:miter lim="800000"/>
              <a:headEnd/>
              <a:tailEnd/>
            </a:ln>
          </p:spPr>
          <p:txBody>
            <a:bodyPr>
              <a:spAutoFit/>
            </a:bodyPr>
            <a:lstStyle/>
            <a:p>
              <a:r>
                <a:rPr lang="en-US" dirty="0" smtClean="0"/>
                <a:t>T101-Q27</a:t>
              </a:r>
              <a:r>
                <a:rPr lang="en-US" dirty="0"/>
                <a:t>. </a:t>
              </a:r>
            </a:p>
            <a:p>
              <a:r>
                <a:rPr lang="en-US" b="1" dirty="0"/>
                <a:t>Figure 6</a:t>
              </a:r>
              <a:r>
                <a:rPr lang="en-US" dirty="0"/>
                <a:t> shows the kinetic energy </a:t>
              </a:r>
              <a:r>
                <a:rPr lang="en-US" i="1" dirty="0"/>
                <a:t>KE(J) versus the displacement X(m) of a spring-mass system from its equilibrium position while undergoing a simple harmonic motion. What is the spring constant k?</a:t>
              </a:r>
            </a:p>
            <a:p>
              <a:r>
                <a:rPr lang="en-US" dirty="0"/>
                <a:t>A) 2 × 10</a:t>
              </a:r>
              <a:r>
                <a:rPr lang="en-US" baseline="30000" dirty="0"/>
                <a:t>3</a:t>
              </a:r>
              <a:r>
                <a:rPr lang="en-US" dirty="0"/>
                <a:t> N.m-1</a:t>
              </a:r>
            </a:p>
          </p:txBody>
        </p:sp>
        <p:pic>
          <p:nvPicPr>
            <p:cNvPr id="17" name="Picture 12"/>
            <p:cNvPicPr>
              <a:picLocks noChangeAspect="1" noChangeArrowheads="1"/>
            </p:cNvPicPr>
            <p:nvPr/>
          </p:nvPicPr>
          <p:blipFill>
            <a:blip r:embed="rId3" cstate="print"/>
            <a:srcRect/>
            <a:stretch>
              <a:fillRect/>
            </a:stretch>
          </p:blipFill>
          <p:spPr bwMode="auto">
            <a:xfrm>
              <a:off x="5264150" y="4648200"/>
              <a:ext cx="3427413" cy="20574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0"/>
          <p:cNvGrpSpPr>
            <a:grpSpLocks/>
          </p:cNvGrpSpPr>
          <p:nvPr/>
        </p:nvGrpSpPr>
        <p:grpSpPr bwMode="auto">
          <a:xfrm>
            <a:off x="6477000" y="5181600"/>
            <a:ext cx="2403475" cy="1524000"/>
            <a:chOff x="3352800" y="4572000"/>
            <a:chExt cx="2403222" cy="1524000"/>
          </a:xfrm>
        </p:grpSpPr>
        <p:sp>
          <p:nvSpPr>
            <p:cNvPr id="72" name="Rectangle 71"/>
            <p:cNvSpPr/>
            <p:nvPr/>
          </p:nvSpPr>
          <p:spPr>
            <a:xfrm>
              <a:off x="3352800" y="4572000"/>
              <a:ext cx="2361951" cy="1143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13" name="TextBox 72"/>
            <p:cNvSpPr txBox="1">
              <a:spLocks noChangeArrowheads="1"/>
            </p:cNvSpPr>
            <p:nvPr/>
          </p:nvSpPr>
          <p:spPr bwMode="auto">
            <a:xfrm>
              <a:off x="3352800" y="5726668"/>
              <a:ext cx="2403222" cy="369332"/>
            </a:xfrm>
            <a:prstGeom prst="rect">
              <a:avLst/>
            </a:prstGeom>
            <a:noFill/>
            <a:ln w="9525">
              <a:noFill/>
              <a:miter lim="800000"/>
              <a:headEnd/>
              <a:tailEnd/>
            </a:ln>
          </p:spPr>
          <p:txBody>
            <a:bodyPr wrap="none">
              <a:spAutoFit/>
            </a:bodyPr>
            <a:lstStyle/>
            <a:p>
              <a:r>
                <a:rPr lang="en-US"/>
                <a:t>For Simple Pendulum</a:t>
              </a:r>
            </a:p>
          </p:txBody>
        </p:sp>
      </p:grpSp>
      <p:grpSp>
        <p:nvGrpSpPr>
          <p:cNvPr id="5" name="Group 69"/>
          <p:cNvGrpSpPr>
            <a:grpSpLocks/>
          </p:cNvGrpSpPr>
          <p:nvPr/>
        </p:nvGrpSpPr>
        <p:grpSpPr bwMode="auto">
          <a:xfrm>
            <a:off x="3352800" y="4572000"/>
            <a:ext cx="2362200" cy="1524000"/>
            <a:chOff x="3352800" y="4572000"/>
            <a:chExt cx="2362200" cy="1524000"/>
          </a:xfrm>
        </p:grpSpPr>
        <p:sp>
          <p:nvSpPr>
            <p:cNvPr id="68" name="Rectangle 67"/>
            <p:cNvSpPr/>
            <p:nvPr/>
          </p:nvSpPr>
          <p:spPr>
            <a:xfrm>
              <a:off x="3352800" y="4572000"/>
              <a:ext cx="2362200" cy="1143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11" name="TextBox 68"/>
            <p:cNvSpPr txBox="1">
              <a:spLocks noChangeArrowheads="1"/>
            </p:cNvSpPr>
            <p:nvPr/>
          </p:nvSpPr>
          <p:spPr bwMode="auto">
            <a:xfrm>
              <a:off x="3962400" y="5726668"/>
              <a:ext cx="1018227" cy="369332"/>
            </a:xfrm>
            <a:prstGeom prst="rect">
              <a:avLst/>
            </a:prstGeom>
            <a:noFill/>
            <a:ln w="9525">
              <a:noFill/>
              <a:miter lim="800000"/>
              <a:headEnd/>
              <a:tailEnd/>
            </a:ln>
          </p:spPr>
          <p:txBody>
            <a:bodyPr wrap="none">
              <a:spAutoFit/>
            </a:bodyPr>
            <a:lstStyle/>
            <a:p>
              <a:r>
                <a:rPr lang="en-US"/>
                <a:t>For Rod</a:t>
              </a:r>
            </a:p>
          </p:txBody>
        </p:sp>
      </p:grpSp>
      <p:grpSp>
        <p:nvGrpSpPr>
          <p:cNvPr id="6" name="Group 64"/>
          <p:cNvGrpSpPr>
            <a:grpSpLocks/>
          </p:cNvGrpSpPr>
          <p:nvPr/>
        </p:nvGrpSpPr>
        <p:grpSpPr bwMode="auto">
          <a:xfrm>
            <a:off x="833438" y="914400"/>
            <a:ext cx="1897062" cy="838200"/>
            <a:chOff x="833438" y="914400"/>
            <a:chExt cx="1897062" cy="838200"/>
          </a:xfrm>
        </p:grpSpPr>
        <p:graphicFrame>
          <p:nvGraphicFramePr>
            <p:cNvPr id="8" name="Object 9"/>
            <p:cNvGraphicFramePr>
              <a:graphicFrameLocks noChangeAspect="1"/>
            </p:cNvGraphicFramePr>
            <p:nvPr>
              <p:extLst>
                <p:ext uri="{D42A27DB-BD31-4B8C-83A1-F6EECF244321}">
                  <p14:modId xmlns:p14="http://schemas.microsoft.com/office/powerpoint/2010/main" val="3733655269"/>
                </p:ext>
              </p:extLst>
            </p:nvPr>
          </p:nvGraphicFramePr>
          <p:xfrm>
            <a:off x="833438" y="1465263"/>
            <a:ext cx="1897062" cy="287337"/>
          </p:xfrm>
          <a:graphic>
            <a:graphicData uri="http://schemas.openxmlformats.org/presentationml/2006/ole">
              <mc:AlternateContent xmlns:mc="http://schemas.openxmlformats.org/markup-compatibility/2006">
                <mc:Choice xmlns:v="urn:schemas-microsoft-com:vml" Requires="v">
                  <p:oleObj spid="_x0000_s10346" name="Equation" r:id="rId3" imgW="1028520" imgH="203040" progId="Equation.3">
                    <p:embed/>
                  </p:oleObj>
                </mc:Choice>
                <mc:Fallback>
                  <p:oleObj name="Equation" r:id="rId3" imgW="1028520" imgH="203040" progId="Equation.3">
                    <p:embed/>
                    <p:pic>
                      <p:nvPicPr>
                        <p:cNvPr id="0" name="Picture 14"/>
                        <p:cNvPicPr>
                          <a:picLocks noChangeAspect="1" noChangeArrowheads="1"/>
                        </p:cNvPicPr>
                        <p:nvPr/>
                      </p:nvPicPr>
                      <p:blipFill>
                        <a:blip r:embed="rId4"/>
                        <a:srcRect/>
                        <a:stretch>
                          <a:fillRect/>
                        </a:stretch>
                      </p:blipFill>
                      <p:spPr bwMode="auto">
                        <a:xfrm>
                          <a:off x="833438" y="1465263"/>
                          <a:ext cx="1897062" cy="287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9" name="Rectangle 79"/>
            <p:cNvSpPr>
              <a:spLocks noChangeArrowheads="1"/>
            </p:cNvSpPr>
            <p:nvPr/>
          </p:nvSpPr>
          <p:spPr bwMode="auto">
            <a:xfrm>
              <a:off x="1295400" y="914400"/>
              <a:ext cx="1370013" cy="523875"/>
            </a:xfrm>
            <a:prstGeom prst="rect">
              <a:avLst/>
            </a:prstGeom>
            <a:noFill/>
            <a:ln w="9525">
              <a:noFill/>
              <a:miter lim="800000"/>
              <a:headEnd/>
              <a:tailEnd/>
            </a:ln>
          </p:spPr>
          <p:txBody>
            <a:bodyPr wrap="none">
              <a:spAutoFit/>
            </a:bodyPr>
            <a:lstStyle/>
            <a:p>
              <a:r>
                <a:rPr lang="en-US" sz="2800" b="1">
                  <a:solidFill>
                    <a:srgbClr val="00B0F0"/>
                  </a:solidFill>
                  <a:latin typeface="Comic Sans MS" pitchFamily="66" charset="0"/>
                </a:rPr>
                <a:t>Torque</a:t>
              </a:r>
              <a:endParaRPr lang="en-US" sz="2800">
                <a:latin typeface="Calibri" pitchFamily="34" charset="0"/>
              </a:endParaRPr>
            </a:p>
          </p:txBody>
        </p:sp>
      </p:grpSp>
      <p:cxnSp>
        <p:nvCxnSpPr>
          <p:cNvPr id="26" name="Straight Connector 25"/>
          <p:cNvCxnSpPr/>
          <p:nvPr/>
        </p:nvCxnSpPr>
        <p:spPr>
          <a:xfrm rot="5400000">
            <a:off x="265113" y="3848100"/>
            <a:ext cx="5411788" cy="1587"/>
          </a:xfrm>
          <a:prstGeom prst="line">
            <a:avLst/>
          </a:prstGeom>
        </p:spPr>
        <p:style>
          <a:lnRef idx="1">
            <a:schemeClr val="accent1"/>
          </a:lnRef>
          <a:fillRef idx="0">
            <a:schemeClr val="accent1"/>
          </a:fillRef>
          <a:effectRef idx="0">
            <a:schemeClr val="accent1"/>
          </a:effectRef>
          <a:fontRef idx="minor">
            <a:schemeClr val="tx1"/>
          </a:fontRef>
        </p:style>
      </p:cxnSp>
      <p:grpSp>
        <p:nvGrpSpPr>
          <p:cNvPr id="7" name="Group 23"/>
          <p:cNvGrpSpPr>
            <a:grpSpLocks/>
          </p:cNvGrpSpPr>
          <p:nvPr/>
        </p:nvGrpSpPr>
        <p:grpSpPr bwMode="auto">
          <a:xfrm>
            <a:off x="5167313" y="-1260475"/>
            <a:ext cx="2528887" cy="4841875"/>
            <a:chOff x="5167952" y="-1260144"/>
            <a:chExt cx="2528248" cy="4841544"/>
          </a:xfrm>
        </p:grpSpPr>
        <p:grpSp>
          <p:nvGrpSpPr>
            <p:cNvPr id="10303" name="Group 21"/>
            <p:cNvGrpSpPr>
              <a:grpSpLocks/>
            </p:cNvGrpSpPr>
            <p:nvPr/>
          </p:nvGrpSpPr>
          <p:grpSpPr bwMode="auto">
            <a:xfrm>
              <a:off x="5167952" y="-1260144"/>
              <a:ext cx="2528248" cy="4841544"/>
              <a:chOff x="5167952" y="-1260144"/>
              <a:chExt cx="2528248" cy="4841544"/>
            </a:xfrm>
          </p:grpSpPr>
          <p:sp>
            <p:nvSpPr>
              <p:cNvPr id="18" name="Freeform 17"/>
              <p:cNvSpPr/>
              <p:nvPr/>
            </p:nvSpPr>
            <p:spPr>
              <a:xfrm>
                <a:off x="6317012" y="1060622"/>
                <a:ext cx="1379188" cy="2520778"/>
              </a:xfrm>
              <a:custGeom>
                <a:avLst/>
                <a:gdLst>
                  <a:gd name="connsiteX0" fmla="*/ 70513 w 1296537"/>
                  <a:gd name="connsiteY0" fmla="*/ 318448 h 2306471"/>
                  <a:gd name="connsiteX1" fmla="*/ 125104 w 1296537"/>
                  <a:gd name="connsiteY1" fmla="*/ 100084 h 2306471"/>
                  <a:gd name="connsiteX2" fmla="*/ 343468 w 1296537"/>
                  <a:gd name="connsiteY2" fmla="*/ 263857 h 2306471"/>
                  <a:gd name="connsiteX3" fmla="*/ 1162334 w 1296537"/>
                  <a:gd name="connsiteY3" fmla="*/ 1355678 h 2306471"/>
                  <a:gd name="connsiteX4" fmla="*/ 1148686 w 1296537"/>
                  <a:gd name="connsiteY4" fmla="*/ 2065361 h 2306471"/>
                  <a:gd name="connsiteX5" fmla="*/ 548185 w 1296537"/>
                  <a:gd name="connsiteY5" fmla="*/ 2010770 h 2306471"/>
                  <a:gd name="connsiteX6" fmla="*/ 70513 w 1296537"/>
                  <a:gd name="connsiteY6" fmla="*/ 318448 h 2306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537" h="2306471">
                    <a:moveTo>
                      <a:pt x="70513" y="318448"/>
                    </a:moveTo>
                    <a:cubicBezTo>
                      <a:pt x="0" y="0"/>
                      <a:pt x="79612" y="109182"/>
                      <a:pt x="125104" y="100084"/>
                    </a:cubicBezTo>
                    <a:cubicBezTo>
                      <a:pt x="170596" y="90986"/>
                      <a:pt x="170596" y="54591"/>
                      <a:pt x="343468" y="263857"/>
                    </a:cubicBezTo>
                    <a:cubicBezTo>
                      <a:pt x="516340" y="473123"/>
                      <a:pt x="1028131" y="1055427"/>
                      <a:pt x="1162334" y="1355678"/>
                    </a:cubicBezTo>
                    <a:cubicBezTo>
                      <a:pt x="1296537" y="1655929"/>
                      <a:pt x="1251044" y="1956179"/>
                      <a:pt x="1148686" y="2065361"/>
                    </a:cubicBezTo>
                    <a:cubicBezTo>
                      <a:pt x="1046328" y="2174543"/>
                      <a:pt x="727880" y="2306471"/>
                      <a:pt x="548185" y="2010770"/>
                    </a:cubicBezTo>
                    <a:cubicBezTo>
                      <a:pt x="368490" y="1715069"/>
                      <a:pt x="141026" y="636896"/>
                      <a:pt x="70513" y="318448"/>
                    </a:cubicBezTo>
                    <a:close/>
                  </a:path>
                </a:pathLst>
              </a:cu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Freeform 20"/>
              <p:cNvSpPr/>
              <p:nvPr/>
            </p:nvSpPr>
            <p:spPr>
              <a:xfrm rot="10800000">
                <a:off x="5167952" y="-1260144"/>
                <a:ext cx="1379188" cy="2520778"/>
              </a:xfrm>
              <a:custGeom>
                <a:avLst/>
                <a:gdLst>
                  <a:gd name="connsiteX0" fmla="*/ 70513 w 1296537"/>
                  <a:gd name="connsiteY0" fmla="*/ 318448 h 2306471"/>
                  <a:gd name="connsiteX1" fmla="*/ 125104 w 1296537"/>
                  <a:gd name="connsiteY1" fmla="*/ 100084 h 2306471"/>
                  <a:gd name="connsiteX2" fmla="*/ 343468 w 1296537"/>
                  <a:gd name="connsiteY2" fmla="*/ 263857 h 2306471"/>
                  <a:gd name="connsiteX3" fmla="*/ 1162334 w 1296537"/>
                  <a:gd name="connsiteY3" fmla="*/ 1355678 h 2306471"/>
                  <a:gd name="connsiteX4" fmla="*/ 1148686 w 1296537"/>
                  <a:gd name="connsiteY4" fmla="*/ 2065361 h 2306471"/>
                  <a:gd name="connsiteX5" fmla="*/ 548185 w 1296537"/>
                  <a:gd name="connsiteY5" fmla="*/ 2010770 h 2306471"/>
                  <a:gd name="connsiteX6" fmla="*/ 70513 w 1296537"/>
                  <a:gd name="connsiteY6" fmla="*/ 318448 h 2306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537" h="2306471">
                    <a:moveTo>
                      <a:pt x="70513" y="318448"/>
                    </a:moveTo>
                    <a:cubicBezTo>
                      <a:pt x="0" y="0"/>
                      <a:pt x="79612" y="109182"/>
                      <a:pt x="125104" y="100084"/>
                    </a:cubicBezTo>
                    <a:cubicBezTo>
                      <a:pt x="170596" y="90986"/>
                      <a:pt x="170596" y="54591"/>
                      <a:pt x="343468" y="263857"/>
                    </a:cubicBezTo>
                    <a:cubicBezTo>
                      <a:pt x="516340" y="473123"/>
                      <a:pt x="1028131" y="1055427"/>
                      <a:pt x="1162334" y="1355678"/>
                    </a:cubicBezTo>
                    <a:cubicBezTo>
                      <a:pt x="1296537" y="1655929"/>
                      <a:pt x="1251044" y="1956179"/>
                      <a:pt x="1148686" y="2065361"/>
                    </a:cubicBezTo>
                    <a:cubicBezTo>
                      <a:pt x="1046328" y="2174543"/>
                      <a:pt x="727880" y="2306471"/>
                      <a:pt x="548185" y="2010770"/>
                    </a:cubicBezTo>
                    <a:cubicBezTo>
                      <a:pt x="368490" y="1715069"/>
                      <a:pt x="141026" y="636896"/>
                      <a:pt x="70513" y="318448"/>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304" name="Group 22"/>
            <p:cNvGrpSpPr>
              <a:grpSpLocks/>
            </p:cNvGrpSpPr>
            <p:nvPr/>
          </p:nvGrpSpPr>
          <p:grpSpPr bwMode="auto">
            <a:xfrm>
              <a:off x="6340520" y="1066800"/>
              <a:ext cx="898480" cy="1752600"/>
              <a:chOff x="6340520" y="1066800"/>
              <a:chExt cx="898480" cy="1752600"/>
            </a:xfrm>
          </p:grpSpPr>
          <p:sp>
            <p:nvSpPr>
              <p:cNvPr id="19" name="Oval 18"/>
              <p:cNvSpPr/>
              <p:nvPr/>
            </p:nvSpPr>
            <p:spPr>
              <a:xfrm>
                <a:off x="6340818" y="1066972"/>
                <a:ext cx="152362" cy="15239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Oval 19"/>
              <p:cNvSpPr/>
              <p:nvPr/>
            </p:nvSpPr>
            <p:spPr>
              <a:xfrm>
                <a:off x="7086754" y="2667062"/>
                <a:ext cx="152362" cy="15239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sp>
        <p:nvSpPr>
          <p:cNvPr id="108" name="Title 7"/>
          <p:cNvSpPr txBox="1">
            <a:spLocks/>
          </p:cNvSpPr>
          <p:nvPr/>
        </p:nvSpPr>
        <p:spPr>
          <a:xfrm>
            <a:off x="304800" y="0"/>
            <a:ext cx="8229600" cy="1020763"/>
          </a:xfrm>
          <a:prstGeom prst="rect">
            <a:avLst/>
          </a:prstGeom>
          <a:ln>
            <a:noFill/>
          </a:ln>
        </p:spPr>
        <p:txBody>
          <a:bodyPr/>
          <a:lstStyle/>
          <a:p>
            <a:pPr algn="ctr" fontAlgn="auto">
              <a:spcAft>
                <a:spcPts val="0"/>
              </a:spcAft>
              <a:defRPr/>
            </a:pPr>
            <a:r>
              <a:rPr lang="en-US" sz="4400" b="1" dirty="0">
                <a:solidFill>
                  <a:srgbClr val="00B0F0"/>
                </a:solidFill>
                <a:latin typeface="Comic Sans MS" pitchFamily="66" charset="0"/>
                <a:cs typeface="+mn-cs"/>
              </a:rPr>
              <a:t>Simple Pendulum</a:t>
            </a:r>
          </a:p>
          <a:p>
            <a:pPr algn="ctr" fontAlgn="auto">
              <a:spcAft>
                <a:spcPts val="0"/>
              </a:spcAft>
              <a:defRPr/>
            </a:pPr>
            <a:endParaRPr lang="en-US" sz="4400" b="1" dirty="0">
              <a:solidFill>
                <a:srgbClr val="00B0F0"/>
              </a:solidFill>
              <a:latin typeface="+mj-lt"/>
              <a:ea typeface="+mj-ea"/>
              <a:cs typeface="+mj-cs"/>
            </a:endParaRPr>
          </a:p>
        </p:txBody>
      </p:sp>
      <p:grpSp>
        <p:nvGrpSpPr>
          <p:cNvPr id="13" name="Group 33"/>
          <p:cNvGrpSpPr>
            <a:grpSpLocks/>
          </p:cNvGrpSpPr>
          <p:nvPr/>
        </p:nvGrpSpPr>
        <p:grpSpPr bwMode="auto">
          <a:xfrm>
            <a:off x="5029200" y="1066800"/>
            <a:ext cx="3200400" cy="3200400"/>
            <a:chOff x="5029201" y="1066800"/>
            <a:chExt cx="3200400" cy="3200400"/>
          </a:xfrm>
        </p:grpSpPr>
        <p:cxnSp>
          <p:nvCxnSpPr>
            <p:cNvPr id="27" name="Straight Connector 26"/>
            <p:cNvCxnSpPr/>
            <p:nvPr/>
          </p:nvCxnSpPr>
          <p:spPr>
            <a:xfrm rot="16200000" flipH="1">
              <a:off x="4876801" y="2590800"/>
              <a:ext cx="3048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5611814" y="2743200"/>
              <a:ext cx="3048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4073526" y="2590800"/>
              <a:ext cx="3048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flipH="1">
              <a:off x="5029201" y="2743200"/>
              <a:ext cx="3048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0800000" flipH="1">
              <a:off x="5181601" y="2971800"/>
              <a:ext cx="3048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grpSp>
      <p:sp>
        <p:nvSpPr>
          <p:cNvPr id="33" name="Freeform 32"/>
          <p:cNvSpPr/>
          <p:nvPr/>
        </p:nvSpPr>
        <p:spPr>
          <a:xfrm>
            <a:off x="5568950" y="2728913"/>
            <a:ext cx="1582738" cy="249237"/>
          </a:xfrm>
          <a:custGeom>
            <a:avLst/>
            <a:gdLst>
              <a:gd name="connsiteX0" fmla="*/ 1583140 w 1583140"/>
              <a:gd name="connsiteY0" fmla="*/ 0 h 247935"/>
              <a:gd name="connsiteX1" fmla="*/ 859809 w 1583140"/>
              <a:gd name="connsiteY1" fmla="*/ 245660 h 247935"/>
              <a:gd name="connsiteX2" fmla="*/ 0 w 1583140"/>
              <a:gd name="connsiteY2" fmla="*/ 13648 h 247935"/>
            </a:gdLst>
            <a:ahLst/>
            <a:cxnLst>
              <a:cxn ang="0">
                <a:pos x="connsiteX0" y="connsiteY0"/>
              </a:cxn>
              <a:cxn ang="0">
                <a:pos x="connsiteX1" y="connsiteY1"/>
              </a:cxn>
              <a:cxn ang="0">
                <a:pos x="connsiteX2" y="connsiteY2"/>
              </a:cxn>
            </a:cxnLst>
            <a:rect l="l" t="t" r="r" b="b"/>
            <a:pathLst>
              <a:path w="1583140" h="247935">
                <a:moveTo>
                  <a:pt x="1583140" y="0"/>
                </a:moveTo>
                <a:cubicBezTo>
                  <a:pt x="1353403" y="121692"/>
                  <a:pt x="1123666" y="243385"/>
                  <a:pt x="859809" y="245660"/>
                </a:cubicBezTo>
                <a:cubicBezTo>
                  <a:pt x="595952" y="247935"/>
                  <a:pt x="297976" y="130791"/>
                  <a:pt x="0" y="13648"/>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nvGrpSpPr>
          <p:cNvPr id="22" name="Group 39"/>
          <p:cNvGrpSpPr>
            <a:grpSpLocks/>
          </p:cNvGrpSpPr>
          <p:nvPr/>
        </p:nvGrpSpPr>
        <p:grpSpPr bwMode="auto">
          <a:xfrm>
            <a:off x="6400800" y="3276600"/>
            <a:ext cx="762000" cy="276225"/>
            <a:chOff x="6400800" y="3276600"/>
            <a:chExt cx="762000" cy="276999"/>
          </a:xfrm>
        </p:grpSpPr>
        <p:sp>
          <p:nvSpPr>
            <p:cNvPr id="10296" name="TextBox 34"/>
            <p:cNvSpPr txBox="1">
              <a:spLocks noChangeArrowheads="1"/>
            </p:cNvSpPr>
            <p:nvPr/>
          </p:nvSpPr>
          <p:spPr bwMode="auto">
            <a:xfrm>
              <a:off x="6629400" y="3276600"/>
              <a:ext cx="356188" cy="276999"/>
            </a:xfrm>
            <a:prstGeom prst="rect">
              <a:avLst/>
            </a:prstGeom>
            <a:noFill/>
            <a:ln w="9525">
              <a:noFill/>
              <a:miter lim="800000"/>
              <a:headEnd/>
              <a:tailEnd/>
            </a:ln>
          </p:spPr>
          <p:txBody>
            <a:bodyPr wrap="none">
              <a:spAutoFit/>
            </a:bodyPr>
            <a:lstStyle/>
            <a:p>
              <a:r>
                <a:rPr lang="en-US" sz="1200">
                  <a:latin typeface="Comic Sans MS" pitchFamily="66" charset="0"/>
                </a:rPr>
                <a:t>x</a:t>
              </a:r>
              <a:r>
                <a:rPr lang="en-US" sz="1200" baseline="-25000">
                  <a:latin typeface="Comic Sans MS" pitchFamily="66" charset="0"/>
                </a:rPr>
                <a:t>m</a:t>
              </a:r>
              <a:endParaRPr lang="en-US" sz="1200">
                <a:latin typeface="Comic Sans MS" pitchFamily="66" charset="0"/>
              </a:endParaRPr>
            </a:p>
          </p:txBody>
        </p:sp>
        <p:cxnSp>
          <p:nvCxnSpPr>
            <p:cNvPr id="37" name="Straight Connector 36"/>
            <p:cNvCxnSpPr/>
            <p:nvPr/>
          </p:nvCxnSpPr>
          <p:spPr>
            <a:xfrm>
              <a:off x="6400800" y="3353014"/>
              <a:ext cx="762000" cy="0"/>
            </a:xfrm>
            <a:prstGeom prst="line">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42" name="Straight Arrow Connector 41"/>
          <p:cNvCxnSpPr/>
          <p:nvPr/>
        </p:nvCxnSpPr>
        <p:spPr>
          <a:xfrm rot="16200000" flipH="1">
            <a:off x="5619751" y="1836737"/>
            <a:ext cx="2819400" cy="12795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3" name="Group 46"/>
          <p:cNvGrpSpPr>
            <a:grpSpLocks/>
          </p:cNvGrpSpPr>
          <p:nvPr/>
        </p:nvGrpSpPr>
        <p:grpSpPr bwMode="auto">
          <a:xfrm>
            <a:off x="6400800" y="1371600"/>
            <a:ext cx="457200" cy="504825"/>
            <a:chOff x="6400800" y="1371601"/>
            <a:chExt cx="457200" cy="505598"/>
          </a:xfrm>
        </p:grpSpPr>
        <p:sp>
          <p:nvSpPr>
            <p:cNvPr id="45" name="Arc 44"/>
            <p:cNvSpPr/>
            <p:nvPr/>
          </p:nvSpPr>
          <p:spPr>
            <a:xfrm rot="10800000">
              <a:off x="6400800" y="1371601"/>
              <a:ext cx="457200" cy="228950"/>
            </a:xfrm>
            <a:prstGeom prst="arc">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295" name="TextBox 45"/>
            <p:cNvSpPr txBox="1">
              <a:spLocks noChangeArrowheads="1"/>
            </p:cNvSpPr>
            <p:nvPr/>
          </p:nvSpPr>
          <p:spPr bwMode="auto">
            <a:xfrm>
              <a:off x="6425612" y="1600200"/>
              <a:ext cx="279244" cy="276999"/>
            </a:xfrm>
            <a:prstGeom prst="rect">
              <a:avLst/>
            </a:prstGeom>
            <a:noFill/>
            <a:ln w="9525">
              <a:noFill/>
              <a:miter lim="800000"/>
              <a:headEnd/>
              <a:tailEnd/>
            </a:ln>
          </p:spPr>
          <p:txBody>
            <a:bodyPr wrap="none">
              <a:spAutoFit/>
            </a:bodyPr>
            <a:lstStyle/>
            <a:p>
              <a:r>
                <a:rPr lang="el-GR" sz="1200">
                  <a:latin typeface="Comic Sans MS" pitchFamily="66" charset="0"/>
                </a:rPr>
                <a:t>θ</a:t>
              </a:r>
              <a:endParaRPr lang="en-US" sz="1200">
                <a:latin typeface="Comic Sans MS" pitchFamily="66" charset="0"/>
              </a:endParaRPr>
            </a:p>
          </p:txBody>
        </p:sp>
      </p:grpSp>
      <p:grpSp>
        <p:nvGrpSpPr>
          <p:cNvPr id="34" name="Group 47"/>
          <p:cNvGrpSpPr>
            <a:grpSpLocks/>
          </p:cNvGrpSpPr>
          <p:nvPr/>
        </p:nvGrpSpPr>
        <p:grpSpPr bwMode="auto">
          <a:xfrm>
            <a:off x="7135813" y="3000375"/>
            <a:ext cx="457200" cy="504825"/>
            <a:chOff x="6400800" y="1371601"/>
            <a:chExt cx="457200" cy="505598"/>
          </a:xfrm>
        </p:grpSpPr>
        <p:sp>
          <p:nvSpPr>
            <p:cNvPr id="49" name="Arc 48"/>
            <p:cNvSpPr/>
            <p:nvPr/>
          </p:nvSpPr>
          <p:spPr>
            <a:xfrm rot="10800000">
              <a:off x="6400800" y="1371601"/>
              <a:ext cx="457200" cy="228950"/>
            </a:xfrm>
            <a:prstGeom prst="arc">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293" name="TextBox 49"/>
            <p:cNvSpPr txBox="1">
              <a:spLocks noChangeArrowheads="1"/>
            </p:cNvSpPr>
            <p:nvPr/>
          </p:nvSpPr>
          <p:spPr bwMode="auto">
            <a:xfrm>
              <a:off x="6425612" y="1600200"/>
              <a:ext cx="279244" cy="276999"/>
            </a:xfrm>
            <a:prstGeom prst="rect">
              <a:avLst/>
            </a:prstGeom>
            <a:noFill/>
            <a:ln w="9525">
              <a:noFill/>
              <a:miter lim="800000"/>
              <a:headEnd/>
              <a:tailEnd/>
            </a:ln>
          </p:spPr>
          <p:txBody>
            <a:bodyPr wrap="none">
              <a:spAutoFit/>
            </a:bodyPr>
            <a:lstStyle/>
            <a:p>
              <a:r>
                <a:rPr lang="el-GR" sz="1200">
                  <a:latin typeface="Comic Sans MS" pitchFamily="66" charset="0"/>
                </a:rPr>
                <a:t>θ</a:t>
              </a:r>
              <a:endParaRPr lang="en-US" sz="1200">
                <a:latin typeface="Comic Sans MS" pitchFamily="66" charset="0"/>
              </a:endParaRPr>
            </a:p>
          </p:txBody>
        </p:sp>
      </p:grpSp>
      <p:grpSp>
        <p:nvGrpSpPr>
          <p:cNvPr id="35" name="Group 65"/>
          <p:cNvGrpSpPr>
            <a:grpSpLocks/>
          </p:cNvGrpSpPr>
          <p:nvPr/>
        </p:nvGrpSpPr>
        <p:grpSpPr bwMode="auto">
          <a:xfrm>
            <a:off x="6959600" y="2728913"/>
            <a:ext cx="385763" cy="1233487"/>
            <a:chOff x="6959012" y="2729552"/>
            <a:chExt cx="386644" cy="1232848"/>
          </a:xfrm>
        </p:grpSpPr>
        <p:cxnSp>
          <p:nvCxnSpPr>
            <p:cNvPr id="52" name="Straight Arrow Connector 51"/>
            <p:cNvCxnSpPr/>
            <p:nvPr/>
          </p:nvCxnSpPr>
          <p:spPr>
            <a:xfrm>
              <a:off x="7137218" y="2729552"/>
              <a:ext cx="12729" cy="108052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91" name="TextBox 52"/>
            <p:cNvSpPr txBox="1">
              <a:spLocks noChangeArrowheads="1"/>
            </p:cNvSpPr>
            <p:nvPr/>
          </p:nvSpPr>
          <p:spPr bwMode="auto">
            <a:xfrm>
              <a:off x="6959012" y="3685401"/>
              <a:ext cx="386644" cy="276999"/>
            </a:xfrm>
            <a:prstGeom prst="rect">
              <a:avLst/>
            </a:prstGeom>
            <a:noFill/>
            <a:ln w="9525">
              <a:noFill/>
              <a:miter lim="800000"/>
              <a:headEnd/>
              <a:tailEnd/>
            </a:ln>
          </p:spPr>
          <p:txBody>
            <a:bodyPr wrap="none">
              <a:spAutoFit/>
            </a:bodyPr>
            <a:lstStyle/>
            <a:p>
              <a:r>
                <a:rPr lang="en-US" sz="1200" b="1">
                  <a:latin typeface="Comic Sans MS" pitchFamily="66" charset="0"/>
                </a:rPr>
                <a:t>mg</a:t>
              </a:r>
            </a:p>
          </p:txBody>
        </p:sp>
      </p:grpSp>
      <p:sp>
        <p:nvSpPr>
          <p:cNvPr id="54" name="TextBox 53"/>
          <p:cNvSpPr txBox="1">
            <a:spLocks noChangeArrowheads="1"/>
          </p:cNvSpPr>
          <p:nvPr/>
        </p:nvSpPr>
        <p:spPr bwMode="auto">
          <a:xfrm rot="3840437">
            <a:off x="7263607" y="3350418"/>
            <a:ext cx="895350" cy="277813"/>
          </a:xfrm>
          <a:prstGeom prst="rect">
            <a:avLst/>
          </a:prstGeom>
          <a:noFill/>
          <a:ln w="9525">
            <a:noFill/>
            <a:miter lim="800000"/>
            <a:headEnd/>
            <a:tailEnd/>
          </a:ln>
        </p:spPr>
        <p:txBody>
          <a:bodyPr wrap="none">
            <a:spAutoFit/>
          </a:bodyPr>
          <a:lstStyle/>
          <a:p>
            <a:r>
              <a:rPr lang="en-US" sz="1200" b="1">
                <a:latin typeface="Comic Sans MS" pitchFamily="66" charset="0"/>
              </a:rPr>
              <a:t>mg cos(</a:t>
            </a:r>
            <a:r>
              <a:rPr lang="el-GR" sz="1200" b="1">
                <a:latin typeface="Comic Sans MS" pitchFamily="66" charset="0"/>
              </a:rPr>
              <a:t>θ</a:t>
            </a:r>
            <a:r>
              <a:rPr lang="en-US" sz="1200" b="1">
                <a:latin typeface="Comic Sans MS" pitchFamily="66" charset="0"/>
              </a:rPr>
              <a:t>)</a:t>
            </a:r>
          </a:p>
        </p:txBody>
      </p:sp>
      <p:grpSp>
        <p:nvGrpSpPr>
          <p:cNvPr id="36" name="Group 66"/>
          <p:cNvGrpSpPr>
            <a:grpSpLocks/>
          </p:cNvGrpSpPr>
          <p:nvPr/>
        </p:nvGrpSpPr>
        <p:grpSpPr bwMode="auto">
          <a:xfrm>
            <a:off x="5986463" y="2728913"/>
            <a:ext cx="1165225" cy="471487"/>
            <a:chOff x="5986800" y="2729552"/>
            <a:chExt cx="1164627" cy="470848"/>
          </a:xfrm>
        </p:grpSpPr>
        <p:cxnSp>
          <p:nvCxnSpPr>
            <p:cNvPr id="44" name="Straight Arrow Connector 43"/>
            <p:cNvCxnSpPr>
              <a:stCxn id="33" idx="0"/>
            </p:cNvCxnSpPr>
            <p:nvPr/>
          </p:nvCxnSpPr>
          <p:spPr>
            <a:xfrm flipH="1">
              <a:off x="6096281" y="2729552"/>
              <a:ext cx="1055146" cy="4708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89" name="TextBox 54"/>
            <p:cNvSpPr txBox="1">
              <a:spLocks noChangeArrowheads="1"/>
            </p:cNvSpPr>
            <p:nvPr/>
          </p:nvSpPr>
          <p:spPr bwMode="auto">
            <a:xfrm rot="-1238149">
              <a:off x="5986800" y="2762744"/>
              <a:ext cx="859531" cy="276999"/>
            </a:xfrm>
            <a:prstGeom prst="rect">
              <a:avLst/>
            </a:prstGeom>
            <a:noFill/>
            <a:ln w="9525">
              <a:noFill/>
              <a:miter lim="800000"/>
              <a:headEnd/>
              <a:tailEnd/>
            </a:ln>
          </p:spPr>
          <p:txBody>
            <a:bodyPr wrap="none">
              <a:spAutoFit/>
            </a:bodyPr>
            <a:lstStyle/>
            <a:p>
              <a:r>
                <a:rPr lang="en-US" sz="1200" b="1">
                  <a:latin typeface="Comic Sans MS" pitchFamily="66" charset="0"/>
                </a:rPr>
                <a:t>mg sin(</a:t>
              </a:r>
              <a:r>
                <a:rPr lang="el-GR" sz="1200" b="1">
                  <a:latin typeface="Comic Sans MS" pitchFamily="66" charset="0"/>
                </a:rPr>
                <a:t>θ</a:t>
              </a:r>
              <a:r>
                <a:rPr lang="en-US" sz="1200" b="1">
                  <a:latin typeface="Comic Sans MS" pitchFamily="66" charset="0"/>
                </a:rPr>
                <a:t>)</a:t>
              </a:r>
            </a:p>
          </p:txBody>
        </p:sp>
      </p:grpSp>
      <p:grpSp>
        <p:nvGrpSpPr>
          <p:cNvPr id="38" name="Group 64"/>
          <p:cNvGrpSpPr>
            <a:grpSpLocks/>
          </p:cNvGrpSpPr>
          <p:nvPr/>
        </p:nvGrpSpPr>
        <p:grpSpPr bwMode="auto">
          <a:xfrm>
            <a:off x="6365875" y="933450"/>
            <a:ext cx="1330325" cy="1774825"/>
            <a:chOff x="6365544" y="933736"/>
            <a:chExt cx="1330656" cy="1774208"/>
          </a:xfrm>
        </p:grpSpPr>
        <p:cxnSp>
          <p:nvCxnSpPr>
            <p:cNvPr id="56" name="Straight Connector 55"/>
            <p:cNvCxnSpPr/>
            <p:nvPr/>
          </p:nvCxnSpPr>
          <p:spPr>
            <a:xfrm flipV="1">
              <a:off x="6365544" y="933736"/>
              <a:ext cx="457314" cy="228521"/>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238886" y="2479423"/>
              <a:ext cx="457314" cy="228521"/>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rot="16200000" flipH="1">
              <a:off x="6470801" y="1346116"/>
              <a:ext cx="1523470" cy="759014"/>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287" name="TextBox 63"/>
            <p:cNvSpPr txBox="1">
              <a:spLocks noChangeArrowheads="1"/>
            </p:cNvSpPr>
            <p:nvPr/>
          </p:nvSpPr>
          <p:spPr bwMode="auto">
            <a:xfrm>
              <a:off x="7111412" y="1371600"/>
              <a:ext cx="356188" cy="276999"/>
            </a:xfrm>
            <a:prstGeom prst="rect">
              <a:avLst/>
            </a:prstGeom>
            <a:noFill/>
            <a:ln w="9525">
              <a:noFill/>
              <a:miter lim="800000"/>
              <a:headEnd/>
              <a:tailEnd/>
            </a:ln>
          </p:spPr>
          <p:txBody>
            <a:bodyPr>
              <a:spAutoFit/>
            </a:bodyPr>
            <a:lstStyle/>
            <a:p>
              <a:r>
                <a:rPr lang="en-US" sz="1200" dirty="0">
                  <a:latin typeface="Comic Sans MS" pitchFamily="66" charset="0"/>
                </a:rPr>
                <a:t>h</a:t>
              </a:r>
              <a:endParaRPr lang="en-US" sz="1200" dirty="0">
                <a:latin typeface="Comic Sans MS" pitchFamily="66" charset="0"/>
              </a:endParaRPr>
            </a:p>
          </p:txBody>
        </p:sp>
      </p:grpSp>
      <p:graphicFrame>
        <p:nvGraphicFramePr>
          <p:cNvPr id="3" name="Object 9"/>
          <p:cNvGraphicFramePr>
            <a:graphicFrameLocks noChangeAspect="1"/>
          </p:cNvGraphicFramePr>
          <p:nvPr/>
        </p:nvGraphicFramePr>
        <p:xfrm>
          <a:off x="1143000" y="2286000"/>
          <a:ext cx="1219200" cy="304800"/>
        </p:xfrm>
        <a:graphic>
          <a:graphicData uri="http://schemas.openxmlformats.org/presentationml/2006/ole">
            <mc:AlternateContent xmlns:mc="http://schemas.openxmlformats.org/markup-compatibility/2006">
              <mc:Choice xmlns:v="urn:schemas-microsoft-com:vml" Requires="v">
                <p:oleObj spid="_x0000_s10347" name="Equation" r:id="rId5" imgW="647640" imgH="203040" progId="Equation.3">
                  <p:embed/>
                </p:oleObj>
              </mc:Choice>
              <mc:Fallback>
                <p:oleObj name="Equation" r:id="rId5" imgW="647640" imgH="20304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2286000"/>
                        <a:ext cx="12192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72" name="Rectangle 79"/>
          <p:cNvSpPr>
            <a:spLocks noChangeArrowheads="1"/>
          </p:cNvSpPr>
          <p:nvPr/>
        </p:nvSpPr>
        <p:spPr bwMode="auto">
          <a:xfrm>
            <a:off x="762000" y="1839913"/>
            <a:ext cx="2168525" cy="369887"/>
          </a:xfrm>
          <a:prstGeom prst="rect">
            <a:avLst/>
          </a:prstGeom>
          <a:noFill/>
          <a:ln w="9525">
            <a:noFill/>
            <a:miter lim="800000"/>
            <a:headEnd/>
            <a:tailEnd/>
          </a:ln>
        </p:spPr>
        <p:txBody>
          <a:bodyPr wrap="none">
            <a:spAutoFit/>
          </a:bodyPr>
          <a:lstStyle/>
          <a:p>
            <a:r>
              <a:rPr lang="en-US" b="1">
                <a:solidFill>
                  <a:srgbClr val="00B0F0"/>
                </a:solidFill>
                <a:latin typeface="Comic Sans MS" pitchFamily="66" charset="0"/>
              </a:rPr>
              <a:t>If </a:t>
            </a:r>
            <a:r>
              <a:rPr lang="el-GR" b="1">
                <a:solidFill>
                  <a:srgbClr val="00B0F0"/>
                </a:solidFill>
                <a:latin typeface="Comic Sans MS" pitchFamily="66" charset="0"/>
              </a:rPr>
              <a:t>θ</a:t>
            </a:r>
            <a:r>
              <a:rPr lang="en-US" b="1">
                <a:solidFill>
                  <a:srgbClr val="00B0F0"/>
                </a:solidFill>
                <a:latin typeface="Comic Sans MS" pitchFamily="66" charset="0"/>
              </a:rPr>
              <a:t> is very small</a:t>
            </a:r>
            <a:endParaRPr lang="en-US">
              <a:latin typeface="Calibri" pitchFamily="34" charset="0"/>
            </a:endParaRPr>
          </a:p>
        </p:txBody>
      </p:sp>
      <p:graphicFrame>
        <p:nvGraphicFramePr>
          <p:cNvPr id="4" name="Object 9"/>
          <p:cNvGraphicFramePr>
            <a:graphicFrameLocks noChangeAspect="1"/>
          </p:cNvGraphicFramePr>
          <p:nvPr>
            <p:extLst>
              <p:ext uri="{D42A27DB-BD31-4B8C-83A1-F6EECF244321}">
                <p14:modId xmlns:p14="http://schemas.microsoft.com/office/powerpoint/2010/main" val="3182933037"/>
              </p:ext>
            </p:extLst>
          </p:nvPr>
        </p:nvGraphicFramePr>
        <p:xfrm>
          <a:off x="925513" y="2743200"/>
          <a:ext cx="1347787" cy="304800"/>
        </p:xfrm>
        <a:graphic>
          <a:graphicData uri="http://schemas.openxmlformats.org/presentationml/2006/ole">
            <mc:AlternateContent xmlns:mc="http://schemas.openxmlformats.org/markup-compatibility/2006">
              <mc:Choice xmlns:v="urn:schemas-microsoft-com:vml" Requires="v">
                <p:oleObj spid="_x0000_s10348" name="Equation" r:id="rId7" imgW="711000" imgH="203040" progId="Equation.3">
                  <p:embed/>
                </p:oleObj>
              </mc:Choice>
              <mc:Fallback>
                <p:oleObj name="Equation" r:id="rId7" imgW="711000" imgH="203040" progId="Equation.3">
                  <p:embed/>
                  <p:pic>
                    <p:nvPicPr>
                      <p:cNvPr id="0" name="Picture 3"/>
                      <p:cNvPicPr>
                        <a:picLocks noChangeAspect="1" noChangeArrowheads="1"/>
                      </p:cNvPicPr>
                      <p:nvPr/>
                    </p:nvPicPr>
                    <p:blipFill>
                      <a:blip r:embed="rId8"/>
                      <a:srcRect/>
                      <a:stretch>
                        <a:fillRect/>
                      </a:stretch>
                    </p:blipFill>
                    <p:spPr bwMode="auto">
                      <a:xfrm>
                        <a:off x="925513" y="2743200"/>
                        <a:ext cx="1347787"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9"/>
          <p:cNvGraphicFramePr>
            <a:graphicFrameLocks noChangeAspect="1"/>
          </p:cNvGraphicFramePr>
          <p:nvPr>
            <p:extLst>
              <p:ext uri="{D42A27DB-BD31-4B8C-83A1-F6EECF244321}">
                <p14:modId xmlns:p14="http://schemas.microsoft.com/office/powerpoint/2010/main" val="1323701892"/>
              </p:ext>
            </p:extLst>
          </p:nvPr>
        </p:nvGraphicFramePr>
        <p:xfrm>
          <a:off x="787400" y="3787775"/>
          <a:ext cx="1778000" cy="631825"/>
        </p:xfrm>
        <a:graphic>
          <a:graphicData uri="http://schemas.openxmlformats.org/presentationml/2006/ole">
            <mc:AlternateContent xmlns:mc="http://schemas.openxmlformats.org/markup-compatibility/2006">
              <mc:Choice xmlns:v="urn:schemas-microsoft-com:vml" Requires="v">
                <p:oleObj spid="_x0000_s10349" name="Equation" r:id="rId9" imgW="901440" imgH="393480" progId="Equation.3">
                  <p:embed/>
                </p:oleObj>
              </mc:Choice>
              <mc:Fallback>
                <p:oleObj name="Equation" r:id="rId9" imgW="901440" imgH="393480" progId="Equation.3">
                  <p:embed/>
                  <p:pic>
                    <p:nvPicPr>
                      <p:cNvPr id="0" name="Picture 4"/>
                      <p:cNvPicPr>
                        <a:picLocks noChangeAspect="1" noChangeArrowheads="1"/>
                      </p:cNvPicPr>
                      <p:nvPr/>
                    </p:nvPicPr>
                    <p:blipFill>
                      <a:blip r:embed="rId10"/>
                      <a:srcRect/>
                      <a:stretch>
                        <a:fillRect/>
                      </a:stretch>
                    </p:blipFill>
                    <p:spPr bwMode="auto">
                      <a:xfrm>
                        <a:off x="787400" y="3787775"/>
                        <a:ext cx="1778000"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9" name="Group 65"/>
          <p:cNvGrpSpPr>
            <a:grpSpLocks/>
          </p:cNvGrpSpPr>
          <p:nvPr/>
        </p:nvGrpSpPr>
        <p:grpSpPr bwMode="auto">
          <a:xfrm>
            <a:off x="838200" y="3276600"/>
            <a:ext cx="1935163" cy="457200"/>
            <a:chOff x="838200" y="3200400"/>
            <a:chExt cx="1935163" cy="457200"/>
          </a:xfrm>
        </p:grpSpPr>
        <p:graphicFrame>
          <p:nvGraphicFramePr>
            <p:cNvPr id="3086" name="Object 9"/>
            <p:cNvGraphicFramePr>
              <a:graphicFrameLocks noChangeAspect="1"/>
            </p:cNvGraphicFramePr>
            <p:nvPr>
              <p:extLst>
                <p:ext uri="{D42A27DB-BD31-4B8C-83A1-F6EECF244321}">
                  <p14:modId xmlns:p14="http://schemas.microsoft.com/office/powerpoint/2010/main" val="967199210"/>
                </p:ext>
              </p:extLst>
            </p:nvPr>
          </p:nvGraphicFramePr>
          <p:xfrm>
            <a:off x="838200" y="3200400"/>
            <a:ext cx="814388" cy="381000"/>
          </p:xfrm>
          <a:graphic>
            <a:graphicData uri="http://schemas.openxmlformats.org/presentationml/2006/ole">
              <mc:AlternateContent xmlns:mc="http://schemas.openxmlformats.org/markup-compatibility/2006">
                <mc:Choice xmlns:v="urn:schemas-microsoft-com:vml" Requires="v">
                  <p:oleObj spid="_x0000_s10350" name="Equation" r:id="rId11" imgW="469800" imgH="393480" progId="Equation.3">
                    <p:embed/>
                  </p:oleObj>
                </mc:Choice>
                <mc:Fallback>
                  <p:oleObj name="Equation" r:id="rId11" imgW="469800" imgH="393480" progId="Equation.3">
                    <p:embed/>
                    <p:pic>
                      <p:nvPicPr>
                        <p:cNvPr id="0" name="Picture 12"/>
                        <p:cNvPicPr>
                          <a:picLocks noChangeAspect="1" noChangeArrowheads="1"/>
                        </p:cNvPicPr>
                        <p:nvPr/>
                      </p:nvPicPr>
                      <p:blipFill>
                        <a:blip r:embed="rId12"/>
                        <a:srcRect/>
                        <a:stretch>
                          <a:fillRect/>
                        </a:stretch>
                      </p:blipFill>
                      <p:spPr bwMode="auto">
                        <a:xfrm>
                          <a:off x="838200" y="3200400"/>
                          <a:ext cx="814388"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9"/>
            <p:cNvGraphicFramePr>
              <a:graphicFrameLocks noChangeAspect="1"/>
            </p:cNvGraphicFramePr>
            <p:nvPr>
              <p:extLst>
                <p:ext uri="{D42A27DB-BD31-4B8C-83A1-F6EECF244321}">
                  <p14:modId xmlns:p14="http://schemas.microsoft.com/office/powerpoint/2010/main" val="3172280091"/>
                </p:ext>
              </p:extLst>
            </p:nvPr>
          </p:nvGraphicFramePr>
          <p:xfrm>
            <a:off x="2068513" y="3200400"/>
            <a:ext cx="704850" cy="457200"/>
          </p:xfrm>
          <a:graphic>
            <a:graphicData uri="http://schemas.openxmlformats.org/presentationml/2006/ole">
              <mc:AlternateContent xmlns:mc="http://schemas.openxmlformats.org/markup-compatibility/2006">
                <mc:Choice xmlns:v="urn:schemas-microsoft-com:vml" Requires="v">
                  <p:oleObj spid="_x0000_s10351" name="Equation" r:id="rId13" imgW="406080" imgH="393480" progId="Equation.3">
                    <p:embed/>
                  </p:oleObj>
                </mc:Choice>
                <mc:Fallback>
                  <p:oleObj name="Equation" r:id="rId13" imgW="406080" imgH="393480" progId="Equation.3">
                    <p:embed/>
                    <p:pic>
                      <p:nvPicPr>
                        <p:cNvPr id="0" name="Picture 13"/>
                        <p:cNvPicPr>
                          <a:picLocks noChangeAspect="1" noChangeArrowheads="1"/>
                        </p:cNvPicPr>
                        <p:nvPr/>
                      </p:nvPicPr>
                      <p:blipFill>
                        <a:blip r:embed="rId14"/>
                        <a:srcRect/>
                        <a:stretch>
                          <a:fillRect/>
                        </a:stretch>
                      </p:blipFill>
                      <p:spPr bwMode="auto">
                        <a:xfrm>
                          <a:off x="2068513" y="3200400"/>
                          <a:ext cx="7048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4" name="Object 9"/>
          <p:cNvGraphicFramePr>
            <a:graphicFrameLocks noChangeAspect="1"/>
          </p:cNvGraphicFramePr>
          <p:nvPr/>
        </p:nvGraphicFramePr>
        <p:xfrm>
          <a:off x="1304925" y="4545013"/>
          <a:ext cx="1014413" cy="401637"/>
        </p:xfrm>
        <a:graphic>
          <a:graphicData uri="http://schemas.openxmlformats.org/presentationml/2006/ole">
            <mc:AlternateContent xmlns:mc="http://schemas.openxmlformats.org/markup-compatibility/2006">
              <mc:Choice xmlns:v="urn:schemas-microsoft-com:vml" Requires="v">
                <p:oleObj spid="_x0000_s10352" name="Equation" r:id="rId15" imgW="583920" imgH="241200" progId="Equation.3">
                  <p:embed/>
                </p:oleObj>
              </mc:Choice>
              <mc:Fallback>
                <p:oleObj name="Equation" r:id="rId15" imgW="583920" imgH="241200" progId="Equation.3">
                  <p:embed/>
                  <p:pic>
                    <p:nvPicPr>
                      <p:cNvPr id="0" name="Picture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304925" y="4545013"/>
                        <a:ext cx="1014413" cy="401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9"/>
          <p:cNvGraphicFramePr>
            <a:graphicFrameLocks noChangeAspect="1"/>
          </p:cNvGraphicFramePr>
          <p:nvPr>
            <p:extLst>
              <p:ext uri="{D42A27DB-BD31-4B8C-83A1-F6EECF244321}">
                <p14:modId xmlns:p14="http://schemas.microsoft.com/office/powerpoint/2010/main" val="426392839"/>
              </p:ext>
            </p:extLst>
          </p:nvPr>
        </p:nvGraphicFramePr>
        <p:xfrm>
          <a:off x="777875" y="5029200"/>
          <a:ext cx="1800225" cy="425450"/>
        </p:xfrm>
        <a:graphic>
          <a:graphicData uri="http://schemas.openxmlformats.org/presentationml/2006/ole">
            <mc:AlternateContent xmlns:mc="http://schemas.openxmlformats.org/markup-compatibility/2006">
              <mc:Choice xmlns:v="urn:schemas-microsoft-com:vml" Requires="v">
                <p:oleObj spid="_x0000_s10353" name="Equation" r:id="rId17" imgW="977760" imgH="241200" progId="Equation.3">
                  <p:embed/>
                </p:oleObj>
              </mc:Choice>
              <mc:Fallback>
                <p:oleObj name="Equation" r:id="rId17" imgW="977760" imgH="241200" progId="Equation.3">
                  <p:embed/>
                  <p:pic>
                    <p:nvPicPr>
                      <p:cNvPr id="0" name="Picture 6"/>
                      <p:cNvPicPr>
                        <a:picLocks noChangeAspect="1" noChangeArrowheads="1"/>
                      </p:cNvPicPr>
                      <p:nvPr/>
                    </p:nvPicPr>
                    <p:blipFill>
                      <a:blip r:embed="rId18"/>
                      <a:srcRect/>
                      <a:stretch>
                        <a:fillRect/>
                      </a:stretch>
                    </p:blipFill>
                    <p:spPr bwMode="auto">
                      <a:xfrm>
                        <a:off x="777875" y="5029200"/>
                        <a:ext cx="1800225"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9"/>
          <p:cNvGraphicFramePr>
            <a:graphicFrameLocks noChangeAspect="1"/>
          </p:cNvGraphicFramePr>
          <p:nvPr>
            <p:extLst>
              <p:ext uri="{D42A27DB-BD31-4B8C-83A1-F6EECF244321}">
                <p14:modId xmlns:p14="http://schemas.microsoft.com/office/powerpoint/2010/main" val="3448437994"/>
              </p:ext>
            </p:extLst>
          </p:nvPr>
        </p:nvGraphicFramePr>
        <p:xfrm>
          <a:off x="774700" y="5824538"/>
          <a:ext cx="1422400" cy="652462"/>
        </p:xfrm>
        <a:graphic>
          <a:graphicData uri="http://schemas.openxmlformats.org/presentationml/2006/ole">
            <mc:AlternateContent xmlns:mc="http://schemas.openxmlformats.org/markup-compatibility/2006">
              <mc:Choice xmlns:v="urn:schemas-microsoft-com:vml" Requires="v">
                <p:oleObj spid="_x0000_s10354" name="Equation" r:id="rId19" imgW="711000" imgH="444240" progId="Equation.3">
                  <p:embed/>
                </p:oleObj>
              </mc:Choice>
              <mc:Fallback>
                <p:oleObj name="Equation" r:id="rId19" imgW="711000" imgH="444240" progId="Equation.3">
                  <p:embed/>
                  <p:pic>
                    <p:nvPicPr>
                      <p:cNvPr id="0" name="Picture 7"/>
                      <p:cNvPicPr>
                        <a:picLocks noChangeAspect="1" noChangeArrowheads="1"/>
                      </p:cNvPicPr>
                      <p:nvPr/>
                    </p:nvPicPr>
                    <p:blipFill>
                      <a:blip r:embed="rId20"/>
                      <a:srcRect/>
                      <a:stretch>
                        <a:fillRect/>
                      </a:stretch>
                    </p:blipFill>
                    <p:spPr bwMode="auto">
                      <a:xfrm>
                        <a:off x="774700" y="5824538"/>
                        <a:ext cx="1422400" cy="652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0" name="Group 91"/>
          <p:cNvGrpSpPr>
            <a:grpSpLocks/>
          </p:cNvGrpSpPr>
          <p:nvPr/>
        </p:nvGrpSpPr>
        <p:grpSpPr bwMode="auto">
          <a:xfrm>
            <a:off x="5627688" y="-466725"/>
            <a:ext cx="1600200" cy="3276600"/>
            <a:chOff x="5791200" y="2438400"/>
            <a:chExt cx="1600200" cy="3276600"/>
          </a:xfrm>
        </p:grpSpPr>
        <p:grpSp>
          <p:nvGrpSpPr>
            <p:cNvPr id="10274" name="Group 85"/>
            <p:cNvGrpSpPr>
              <a:grpSpLocks/>
            </p:cNvGrpSpPr>
            <p:nvPr/>
          </p:nvGrpSpPr>
          <p:grpSpPr bwMode="auto">
            <a:xfrm>
              <a:off x="6553200" y="4038600"/>
              <a:ext cx="838200" cy="1676400"/>
              <a:chOff x="6553200" y="4038600"/>
              <a:chExt cx="838200" cy="1676400"/>
            </a:xfrm>
          </p:grpSpPr>
          <p:grpSp>
            <p:nvGrpSpPr>
              <p:cNvPr id="10280" name="Group 22"/>
              <p:cNvGrpSpPr>
                <a:grpSpLocks/>
              </p:cNvGrpSpPr>
              <p:nvPr/>
            </p:nvGrpSpPr>
            <p:grpSpPr bwMode="auto">
              <a:xfrm>
                <a:off x="6553200" y="4038600"/>
                <a:ext cx="838200" cy="1676400"/>
                <a:chOff x="6400800" y="1143000"/>
                <a:chExt cx="838200" cy="1676400"/>
              </a:xfrm>
            </p:grpSpPr>
            <p:sp>
              <p:nvSpPr>
                <p:cNvPr id="78" name="Oval 77"/>
                <p:cNvSpPr/>
                <p:nvPr/>
              </p:nvSpPr>
              <p:spPr>
                <a:xfrm>
                  <a:off x="6400800" y="1143000"/>
                  <a:ext cx="76200" cy="76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9" name="Oval 78"/>
                <p:cNvSpPr/>
                <p:nvPr/>
              </p:nvSpPr>
              <p:spPr>
                <a:xfrm>
                  <a:off x="7086600" y="2667000"/>
                  <a:ext cx="152400" cy="1524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cxnSp>
            <p:nvCxnSpPr>
              <p:cNvPr id="83" name="Straight Connector 82"/>
              <p:cNvCxnSpPr>
                <a:endCxn id="79" idx="1"/>
              </p:cNvCxnSpPr>
              <p:nvPr/>
            </p:nvCxnSpPr>
            <p:spPr>
              <a:xfrm rot="16200000" flipH="1">
                <a:off x="6188869" y="4512468"/>
                <a:ext cx="1492250" cy="652463"/>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275" name="Group 86"/>
            <p:cNvGrpSpPr>
              <a:grpSpLocks/>
            </p:cNvGrpSpPr>
            <p:nvPr/>
          </p:nvGrpSpPr>
          <p:grpSpPr bwMode="auto">
            <a:xfrm rot="10800000">
              <a:off x="5791200" y="2438400"/>
              <a:ext cx="838200" cy="1676400"/>
              <a:chOff x="6553200" y="4038600"/>
              <a:chExt cx="838200" cy="1676400"/>
            </a:xfrm>
          </p:grpSpPr>
          <p:grpSp>
            <p:nvGrpSpPr>
              <p:cNvPr id="10276" name="Group 22"/>
              <p:cNvGrpSpPr>
                <a:grpSpLocks/>
              </p:cNvGrpSpPr>
              <p:nvPr/>
            </p:nvGrpSpPr>
            <p:grpSpPr bwMode="auto">
              <a:xfrm>
                <a:off x="6553200" y="4038600"/>
                <a:ext cx="838200" cy="1676400"/>
                <a:chOff x="6400800" y="1143000"/>
                <a:chExt cx="838200" cy="1676400"/>
              </a:xfrm>
            </p:grpSpPr>
            <p:sp>
              <p:nvSpPr>
                <p:cNvPr id="91" name="Oval 90"/>
                <p:cNvSpPr/>
                <p:nvPr/>
              </p:nvSpPr>
              <p:spPr>
                <a:xfrm>
                  <a:off x="7086600" y="2667000"/>
                  <a:ext cx="152400" cy="152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0" name="Oval 89"/>
                <p:cNvSpPr/>
                <p:nvPr/>
              </p:nvSpPr>
              <p:spPr>
                <a:xfrm>
                  <a:off x="6400800" y="1158875"/>
                  <a:ext cx="76200" cy="76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cxnSp>
            <p:nvCxnSpPr>
              <p:cNvPr id="89" name="Straight Connector 88"/>
              <p:cNvCxnSpPr>
                <a:endCxn id="91" idx="1"/>
              </p:cNvCxnSpPr>
              <p:nvPr/>
            </p:nvCxnSpPr>
            <p:spPr>
              <a:xfrm rot="16200000" flipH="1">
                <a:off x="6196806" y="4512469"/>
                <a:ext cx="1492250" cy="65246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7" name="Object 9"/>
          <p:cNvGraphicFramePr>
            <a:graphicFrameLocks noChangeAspect="1"/>
          </p:cNvGraphicFramePr>
          <p:nvPr>
            <p:extLst>
              <p:ext uri="{D42A27DB-BD31-4B8C-83A1-F6EECF244321}">
                <p14:modId xmlns:p14="http://schemas.microsoft.com/office/powerpoint/2010/main" val="3864305276"/>
              </p:ext>
            </p:extLst>
          </p:nvPr>
        </p:nvGraphicFramePr>
        <p:xfrm>
          <a:off x="3670300" y="4675188"/>
          <a:ext cx="1727200" cy="887412"/>
        </p:xfrm>
        <a:graphic>
          <a:graphicData uri="http://schemas.openxmlformats.org/presentationml/2006/ole">
            <mc:AlternateContent xmlns:mc="http://schemas.openxmlformats.org/markup-compatibility/2006">
              <mc:Choice xmlns:v="urn:schemas-microsoft-com:vml" Requires="v">
                <p:oleObj spid="_x0000_s10355" name="Equation" r:id="rId21" imgW="876240" imgH="469800" progId="Equation.3">
                  <p:embed/>
                </p:oleObj>
              </mc:Choice>
              <mc:Fallback>
                <p:oleObj name="Equation" r:id="rId21" imgW="876240" imgH="469800" progId="Equation.3">
                  <p:embed/>
                  <p:pic>
                    <p:nvPicPr>
                      <p:cNvPr id="0" name="Picture 8"/>
                      <p:cNvPicPr>
                        <a:picLocks noChangeAspect="1" noChangeArrowheads="1"/>
                      </p:cNvPicPr>
                      <p:nvPr/>
                    </p:nvPicPr>
                    <p:blipFill>
                      <a:blip r:embed="rId22"/>
                      <a:srcRect/>
                      <a:stretch>
                        <a:fillRect/>
                      </a:stretch>
                    </p:blipFill>
                    <p:spPr bwMode="auto">
                      <a:xfrm>
                        <a:off x="3670300" y="4675188"/>
                        <a:ext cx="1727200" cy="887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9"/>
          <p:cNvGraphicFramePr>
            <a:graphicFrameLocks noChangeAspect="1"/>
          </p:cNvGraphicFramePr>
          <p:nvPr>
            <p:extLst>
              <p:ext uri="{D42A27DB-BD31-4B8C-83A1-F6EECF244321}">
                <p14:modId xmlns:p14="http://schemas.microsoft.com/office/powerpoint/2010/main" val="1463502916"/>
              </p:ext>
            </p:extLst>
          </p:nvPr>
        </p:nvGraphicFramePr>
        <p:xfrm>
          <a:off x="6400800" y="4267200"/>
          <a:ext cx="1752600" cy="911225"/>
        </p:xfrm>
        <a:graphic>
          <a:graphicData uri="http://schemas.openxmlformats.org/presentationml/2006/ole">
            <mc:AlternateContent xmlns:mc="http://schemas.openxmlformats.org/markup-compatibility/2006">
              <mc:Choice xmlns:v="urn:schemas-microsoft-com:vml" Requires="v">
                <p:oleObj spid="_x0000_s10356" name="Equation" r:id="rId23" imgW="888840" imgH="482400" progId="Equation.3">
                  <p:embed/>
                </p:oleObj>
              </mc:Choice>
              <mc:Fallback>
                <p:oleObj name="Equation" r:id="rId23" imgW="888840" imgH="482400" progId="Equation.3">
                  <p:embed/>
                  <p:pic>
                    <p:nvPicPr>
                      <p:cNvPr id="0" name="Picture 9"/>
                      <p:cNvPicPr>
                        <a:picLocks noChangeAspect="1" noChangeArrowheads="1"/>
                      </p:cNvPicPr>
                      <p:nvPr/>
                    </p:nvPicPr>
                    <p:blipFill>
                      <a:blip r:embed="rId24"/>
                      <a:srcRect/>
                      <a:stretch>
                        <a:fillRect/>
                      </a:stretch>
                    </p:blipFill>
                    <p:spPr bwMode="auto">
                      <a:xfrm>
                        <a:off x="6400800" y="4267200"/>
                        <a:ext cx="1752600" cy="911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9"/>
          <p:cNvGraphicFramePr>
            <a:graphicFrameLocks noChangeAspect="1"/>
          </p:cNvGraphicFramePr>
          <p:nvPr>
            <p:extLst>
              <p:ext uri="{D42A27DB-BD31-4B8C-83A1-F6EECF244321}">
                <p14:modId xmlns:p14="http://schemas.microsoft.com/office/powerpoint/2010/main" val="557566687"/>
              </p:ext>
            </p:extLst>
          </p:nvPr>
        </p:nvGraphicFramePr>
        <p:xfrm>
          <a:off x="6524625" y="5257800"/>
          <a:ext cx="1781175" cy="1128713"/>
        </p:xfrm>
        <a:graphic>
          <a:graphicData uri="http://schemas.openxmlformats.org/presentationml/2006/ole">
            <mc:AlternateContent xmlns:mc="http://schemas.openxmlformats.org/markup-compatibility/2006">
              <mc:Choice xmlns:v="urn:schemas-microsoft-com:vml" Requires="v">
                <p:oleObj spid="_x0000_s10357" name="Equation" r:id="rId25" imgW="711000" imgH="469800" progId="Equation.3">
                  <p:embed/>
                </p:oleObj>
              </mc:Choice>
              <mc:Fallback>
                <p:oleObj name="Equation" r:id="rId25" imgW="711000" imgH="469800" progId="Equation.3">
                  <p:embed/>
                  <p:pic>
                    <p:nvPicPr>
                      <p:cNvPr id="0" name="Picture 10"/>
                      <p:cNvPicPr>
                        <a:picLocks noChangeAspect="1" noChangeArrowheads="1"/>
                      </p:cNvPicPr>
                      <p:nvPr/>
                    </p:nvPicPr>
                    <p:blipFill>
                      <a:blip r:embed="rId26"/>
                      <a:srcRect/>
                      <a:stretch>
                        <a:fillRect/>
                      </a:stretch>
                    </p:blipFill>
                    <p:spPr bwMode="auto">
                      <a:xfrm>
                        <a:off x="6524625" y="5257800"/>
                        <a:ext cx="1781175" cy="1128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9"/>
          <p:cNvGraphicFramePr>
            <a:graphicFrameLocks noChangeAspect="1"/>
          </p:cNvGraphicFramePr>
          <p:nvPr>
            <p:extLst>
              <p:ext uri="{D42A27DB-BD31-4B8C-83A1-F6EECF244321}">
                <p14:modId xmlns:p14="http://schemas.microsoft.com/office/powerpoint/2010/main" val="3166003229"/>
              </p:ext>
            </p:extLst>
          </p:nvPr>
        </p:nvGraphicFramePr>
        <p:xfrm>
          <a:off x="3810000" y="3581400"/>
          <a:ext cx="1625600" cy="652463"/>
        </p:xfrm>
        <a:graphic>
          <a:graphicData uri="http://schemas.openxmlformats.org/presentationml/2006/ole">
            <mc:AlternateContent xmlns:mc="http://schemas.openxmlformats.org/markup-compatibility/2006">
              <mc:Choice xmlns:v="urn:schemas-microsoft-com:vml" Requires="v">
                <p:oleObj spid="_x0000_s10358" name="Equation" r:id="rId27" imgW="812520" imgH="444240" progId="Equation.3">
                  <p:embed/>
                </p:oleObj>
              </mc:Choice>
              <mc:Fallback>
                <p:oleObj name="Equation" r:id="rId27" imgW="812520" imgH="444240" progId="Equation.3">
                  <p:embed/>
                  <p:pic>
                    <p:nvPicPr>
                      <p:cNvPr id="0" name="Picture 11"/>
                      <p:cNvPicPr>
                        <a:picLocks noChangeAspect="1" noChangeArrowheads="1"/>
                      </p:cNvPicPr>
                      <p:nvPr/>
                    </p:nvPicPr>
                    <p:blipFill>
                      <a:blip r:embed="rId28"/>
                      <a:srcRect/>
                      <a:stretch>
                        <a:fillRect/>
                      </a:stretch>
                    </p:blipFill>
                    <p:spPr bwMode="auto">
                      <a:xfrm>
                        <a:off x="3810000" y="3581400"/>
                        <a:ext cx="1625600" cy="652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10000" autoRev="1" fill="hold" nodeType="clickEffect">
                                  <p:stCondLst>
                                    <p:cond delay="0"/>
                                  </p:stCondLst>
                                  <p:childTnLst>
                                    <p:animRot by="3240000">
                                      <p:cBhvr>
                                        <p:cTn id="6" dur="2000" fill="hold"/>
                                        <p:tgtEl>
                                          <p:spTgt spid="7"/>
                                        </p:tgtEl>
                                        <p:attrNameLst>
                                          <p:attrName>r</p:attrName>
                                        </p:attrNameLst>
                                      </p:cBhvr>
                                    </p:animRot>
                                  </p:childTnLst>
                                </p:cTn>
                              </p:par>
                              <p:par>
                                <p:cTn id="7" presetID="22" presetClass="entr" presetSubtype="2" fill="hold" nodeType="withEffect">
                                  <p:stCondLst>
                                    <p:cond delay="0"/>
                                  </p:stCondLst>
                                  <p:childTnLst>
                                    <p:set>
                                      <p:cBhvr>
                                        <p:cTn id="8" dur="1" fill="hold">
                                          <p:stCondLst>
                                            <p:cond delay="0"/>
                                          </p:stCondLst>
                                        </p:cTn>
                                        <p:tgtEl>
                                          <p:spTgt spid="33"/>
                                        </p:tgtEl>
                                        <p:attrNameLst>
                                          <p:attrName>style.visibility</p:attrName>
                                        </p:attrNameLst>
                                      </p:cBhvr>
                                      <p:to>
                                        <p:strVal val="visible"/>
                                      </p:to>
                                    </p:set>
                                    <p:animEffect transition="in" filter="wipe(right)">
                                      <p:cBhvr>
                                        <p:cTn id="9" dur="2000"/>
                                        <p:tgtEl>
                                          <p:spTgt spid="33"/>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wipe(up)">
                                      <p:cBhvr>
                                        <p:cTn id="18" dur="2000"/>
                                        <p:tgtEl>
                                          <p:spTgt spid="4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nodeType="click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wipe(right)">
                                      <p:cBhvr>
                                        <p:cTn id="43" dur="2000"/>
                                        <p:tgtEl>
                                          <p:spTgt spid="36"/>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617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3"/>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4"/>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2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39"/>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12"/>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nodeType="clickEffect">
                                  <p:stCondLst>
                                    <p:cond delay="0"/>
                                  </p:stCondLst>
                                  <p:childTnLst>
                                    <p:set>
                                      <p:cBhvr>
                                        <p:cTn id="75" dur="1" fill="hold">
                                          <p:stCondLst>
                                            <p:cond delay="0"/>
                                          </p:stCondLst>
                                        </p:cTn>
                                        <p:tgtEl>
                                          <p:spTgt spid="14"/>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nodeType="clickEffect">
                                  <p:stCondLst>
                                    <p:cond delay="0"/>
                                  </p:stCondLst>
                                  <p:childTnLst>
                                    <p:set>
                                      <p:cBhvr>
                                        <p:cTn id="79" dur="1" fill="hold">
                                          <p:stCondLst>
                                            <p:cond delay="0"/>
                                          </p:stCondLst>
                                        </p:cTn>
                                        <p:tgtEl>
                                          <p:spTgt spid="15"/>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16"/>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nodeType="clickEffect">
                                  <p:stCondLst>
                                    <p:cond delay="0"/>
                                  </p:stCondLst>
                                  <p:childTnLst>
                                    <p:set>
                                      <p:cBhvr>
                                        <p:cTn id="87" dur="1" fill="hold">
                                          <p:stCondLst>
                                            <p:cond delay="0"/>
                                          </p:stCondLst>
                                        </p:cTn>
                                        <p:tgtEl>
                                          <p:spTgt spid="28"/>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17"/>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0"/>
                                          </p:stCondLst>
                                        </p:cTn>
                                        <p:tgtEl>
                                          <p:spTgt spid="5"/>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xit" presetSubtype="0" fill="hold" nodeType="clickEffect">
                                  <p:stCondLst>
                                    <p:cond delay="0"/>
                                  </p:stCondLst>
                                  <p:childTnLst>
                                    <p:set>
                                      <p:cBhvr>
                                        <p:cTn id="99" dur="1" fill="hold">
                                          <p:stCondLst>
                                            <p:cond delay="0"/>
                                          </p:stCondLst>
                                        </p:cTn>
                                        <p:tgtEl>
                                          <p:spTgt spid="7"/>
                                        </p:tgtEl>
                                        <p:attrNameLst>
                                          <p:attrName>style.visibility</p:attrName>
                                        </p:attrNameLst>
                                      </p:cBhvr>
                                      <p:to>
                                        <p:strVal val="hidden"/>
                                      </p:to>
                                    </p:set>
                                  </p:childTnLst>
                                </p:cTn>
                              </p:par>
                              <p:par>
                                <p:cTn id="100" presetID="1" presetClass="entr" presetSubtype="0" fill="hold" nodeType="withEffect">
                                  <p:stCondLst>
                                    <p:cond delay="0"/>
                                  </p:stCondLst>
                                  <p:childTnLst>
                                    <p:set>
                                      <p:cBhvr>
                                        <p:cTn id="101" dur="1" fill="hold">
                                          <p:stCondLst>
                                            <p:cond delay="0"/>
                                          </p:stCondLst>
                                        </p:cTn>
                                        <p:tgtEl>
                                          <p:spTgt spid="40"/>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8" presetClass="emph" presetSubtype="0" repeatCount="indefinite" autoRev="1" fill="hold" nodeType="clickEffect">
                                  <p:stCondLst>
                                    <p:cond delay="0"/>
                                  </p:stCondLst>
                                  <p:childTnLst>
                                    <p:animRot by="3240000">
                                      <p:cBhvr>
                                        <p:cTn id="105" dur="2000" fill="hold"/>
                                        <p:tgtEl>
                                          <p:spTgt spid="40"/>
                                        </p:tgtEl>
                                        <p:attrNameLst>
                                          <p:attrName>r</p:attrName>
                                        </p:attrNameLst>
                                      </p:cBhvr>
                                    </p:animRo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nodeType="clickEffect">
                                  <p:stCondLst>
                                    <p:cond delay="0"/>
                                  </p:stCondLst>
                                  <p:childTnLst>
                                    <p:set>
                                      <p:cBhvr>
                                        <p:cTn id="109" dur="1" fill="hold">
                                          <p:stCondLst>
                                            <p:cond delay="0"/>
                                          </p:stCondLst>
                                        </p:cTn>
                                        <p:tgtEl>
                                          <p:spTgt spid="24"/>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nodeType="clickEffect">
                                  <p:stCondLst>
                                    <p:cond delay="0"/>
                                  </p:stCondLst>
                                  <p:childTnLst>
                                    <p:set>
                                      <p:cBhvr>
                                        <p:cTn id="113" dur="1" fill="hold">
                                          <p:stCondLst>
                                            <p:cond delay="0"/>
                                          </p:stCondLst>
                                        </p:cTn>
                                        <p:tgtEl>
                                          <p:spTgt spid="25"/>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nodeType="clickEffect">
                                  <p:stCondLst>
                                    <p:cond delay="0"/>
                                  </p:stCondLst>
                                  <p:childTnLst>
                                    <p:set>
                                      <p:cBhvr>
                                        <p:cTn id="117" dur="1" fill="hold">
                                          <p:stCondLst>
                                            <p:cond delay="0"/>
                                          </p:stCondLst>
                                        </p:cTn>
                                        <p:tgtEl>
                                          <p:spTgt spid="2"/>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nodeType="clickEffect">
                                  <p:stCondLst>
                                    <p:cond delay="0"/>
                                  </p:stCondLst>
                                  <p:childTnLst>
                                    <p:set>
                                      <p:cBhvr>
                                        <p:cTn id="121" dur="1" fill="hold">
                                          <p:stCondLst>
                                            <p:cond delay="0"/>
                                          </p:stCondLst>
                                        </p:cTn>
                                        <p:tgtEl>
                                          <p:spTgt spid="26"/>
                                        </p:tgtEl>
                                        <p:attrNameLst>
                                          <p:attrName>style.visibility</p:attrName>
                                        </p:attrNameLst>
                                      </p:cBhvr>
                                      <p:to>
                                        <p:strVal val="visible"/>
                                      </p:to>
                                    </p:set>
                                    <p:animEffect transition="in" filter="wipe(down)">
                                      <p:cBhvr>
                                        <p:cTn id="12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17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txBox="1">
            <a:spLocks noChangeArrowheads="1"/>
          </p:cNvSpPr>
          <p:nvPr/>
        </p:nvSpPr>
        <p:spPr bwMode="auto">
          <a:xfrm>
            <a:off x="304800" y="0"/>
            <a:ext cx="8229600" cy="1295400"/>
          </a:xfrm>
          <a:prstGeom prst="rect">
            <a:avLst/>
          </a:prstGeom>
          <a:noFill/>
          <a:ln w="76200">
            <a:noFill/>
            <a:miter lim="800000"/>
            <a:headEnd/>
            <a:tailEnd/>
          </a:ln>
        </p:spPr>
        <p:txBody>
          <a:bodyPr/>
          <a:lstStyle/>
          <a:p>
            <a:r>
              <a:rPr lang="en-US" b="1" dirty="0">
                <a:latin typeface="+mn-lt"/>
              </a:rPr>
              <a:t>T071 Q12.:</a:t>
            </a:r>
            <a:r>
              <a:rPr lang="en-US" dirty="0">
                <a:latin typeface="+mn-lt"/>
              </a:rPr>
              <a:t> </a:t>
            </a:r>
            <a:endParaRPr lang="en-US" dirty="0" smtClean="0">
              <a:latin typeface="+mn-lt"/>
            </a:endParaRPr>
          </a:p>
          <a:p>
            <a:r>
              <a:rPr lang="en-US" dirty="0" smtClean="0">
                <a:latin typeface="+mn-lt"/>
              </a:rPr>
              <a:t>A </a:t>
            </a:r>
            <a:r>
              <a:rPr lang="en-US" dirty="0">
                <a:latin typeface="+mn-lt"/>
              </a:rPr>
              <a:t>2.00 kg uniform meter stick (L = 1.00 m) is pivoted at one of its end and made to oscillate in a vertical plane about this end. The period of oscillation is: </a:t>
            </a:r>
            <a:endParaRPr lang="en-US" dirty="0" smtClean="0">
              <a:latin typeface="+mn-lt"/>
            </a:endParaRPr>
          </a:p>
          <a:p>
            <a:r>
              <a:rPr lang="en-US" dirty="0" smtClean="0">
                <a:latin typeface="+mn-lt"/>
              </a:rPr>
              <a:t>(</a:t>
            </a:r>
            <a:r>
              <a:rPr lang="en-US" dirty="0" err="1">
                <a:latin typeface="+mn-lt"/>
              </a:rPr>
              <a:t>Ans</a:t>
            </a:r>
            <a:r>
              <a:rPr lang="en-US" dirty="0">
                <a:latin typeface="+mn-lt"/>
              </a:rPr>
              <a:t>:  1.64 s)</a:t>
            </a:r>
            <a:endParaRPr lang="en-US" b="1" u="sng" dirty="0">
              <a:latin typeface="+mn-lt"/>
            </a:endParaRPr>
          </a:p>
        </p:txBody>
      </p:sp>
      <p:sp>
        <p:nvSpPr>
          <p:cNvPr id="3" name="Rectangle 4"/>
          <p:cNvSpPr txBox="1">
            <a:spLocks noChangeArrowheads="1"/>
          </p:cNvSpPr>
          <p:nvPr/>
        </p:nvSpPr>
        <p:spPr bwMode="auto">
          <a:xfrm>
            <a:off x="304800" y="1524000"/>
            <a:ext cx="8229600" cy="1676400"/>
          </a:xfrm>
          <a:prstGeom prst="rect">
            <a:avLst/>
          </a:prstGeom>
          <a:noFill/>
          <a:ln w="76200">
            <a:noFill/>
            <a:miter lim="800000"/>
            <a:headEnd/>
            <a:tailEnd/>
          </a:ln>
        </p:spPr>
        <p:txBody>
          <a:bodyPr/>
          <a:lstStyle/>
          <a:p>
            <a:r>
              <a:rPr lang="en-US" b="1" dirty="0">
                <a:latin typeface="+mn-lt"/>
              </a:rPr>
              <a:t>T072: Q29.:</a:t>
            </a:r>
            <a:r>
              <a:rPr lang="en-US" dirty="0">
                <a:latin typeface="+mn-lt"/>
              </a:rPr>
              <a:t> </a:t>
            </a:r>
            <a:endParaRPr lang="en-US" dirty="0" smtClean="0">
              <a:latin typeface="+mn-lt"/>
            </a:endParaRPr>
          </a:p>
          <a:p>
            <a:r>
              <a:rPr lang="en-US" dirty="0" smtClean="0">
                <a:latin typeface="+mn-lt"/>
              </a:rPr>
              <a:t>A </a:t>
            </a:r>
            <a:r>
              <a:rPr lang="en-US" dirty="0">
                <a:latin typeface="+mn-lt"/>
              </a:rPr>
              <a:t>simple pendulum consists of a mass m = 6.00 kg at the end of a light cord of length L. The angle θ between the cord and the vertical is given by , where </a:t>
            </a:r>
            <a:r>
              <a:rPr lang="en-US" i="1" dirty="0">
                <a:latin typeface="+mn-lt"/>
              </a:rPr>
              <a:t>t</a:t>
            </a:r>
            <a:r>
              <a:rPr lang="en-US" dirty="0">
                <a:latin typeface="+mn-lt"/>
              </a:rPr>
              <a:t> is in second and q is in radian. Find the length L</a:t>
            </a:r>
            <a:r>
              <a:rPr lang="en-US" dirty="0" smtClean="0">
                <a:latin typeface="+mn-lt"/>
              </a:rPr>
              <a:t>.</a:t>
            </a:r>
          </a:p>
          <a:p>
            <a:r>
              <a:rPr lang="en-US" dirty="0" smtClean="0">
                <a:latin typeface="+mn-lt"/>
              </a:rPr>
              <a:t>(</a:t>
            </a:r>
            <a:r>
              <a:rPr lang="en-US" dirty="0" err="1">
                <a:latin typeface="+mn-lt"/>
              </a:rPr>
              <a:t>Ans</a:t>
            </a:r>
            <a:r>
              <a:rPr lang="en-US" dirty="0">
                <a:latin typeface="+mn-lt"/>
              </a:rPr>
              <a:t>: 0.50 m)</a:t>
            </a:r>
          </a:p>
        </p:txBody>
      </p:sp>
      <p:grpSp>
        <p:nvGrpSpPr>
          <p:cNvPr id="4" name="Group 3"/>
          <p:cNvGrpSpPr/>
          <p:nvPr/>
        </p:nvGrpSpPr>
        <p:grpSpPr>
          <a:xfrm>
            <a:off x="304800" y="3352800"/>
            <a:ext cx="8382000" cy="1477328"/>
            <a:chOff x="457200" y="3352800"/>
            <a:chExt cx="8382000" cy="1477328"/>
          </a:xfrm>
        </p:grpSpPr>
        <p:sp>
          <p:nvSpPr>
            <p:cNvPr id="5" name="Rectangle 4"/>
            <p:cNvSpPr/>
            <p:nvPr/>
          </p:nvSpPr>
          <p:spPr>
            <a:xfrm>
              <a:off x="457200" y="3352800"/>
              <a:ext cx="7162800" cy="1477328"/>
            </a:xfrm>
            <a:prstGeom prst="rect">
              <a:avLst/>
            </a:prstGeom>
          </p:spPr>
          <p:txBody>
            <a:bodyPr wrap="square">
              <a:spAutoFit/>
            </a:bodyPr>
            <a:lstStyle/>
            <a:p>
              <a:pPr>
                <a:defRPr/>
              </a:pPr>
              <a:r>
                <a:rPr lang="en-US" dirty="0" smtClean="0">
                  <a:latin typeface="+mn-lt"/>
                </a:rPr>
                <a:t>T102-Q27</a:t>
              </a:r>
              <a:r>
                <a:rPr lang="en-US" dirty="0">
                  <a:latin typeface="+mn-lt"/>
                </a:rPr>
                <a:t>. </a:t>
              </a:r>
            </a:p>
            <a:p>
              <a:pPr>
                <a:defRPr/>
              </a:pPr>
              <a:r>
                <a:rPr lang="en-US" dirty="0">
                  <a:latin typeface="+mn-lt"/>
                </a:rPr>
                <a:t>A solid circular disk is oscillating with a period T in a vertical plane about pivot point P as shown in </a:t>
              </a:r>
              <a:r>
                <a:rPr lang="en-US" b="1" dirty="0">
                  <a:latin typeface="+mn-lt"/>
                </a:rPr>
                <a:t>Figure 12. </a:t>
              </a:r>
              <a:r>
                <a:rPr lang="en-US" dirty="0">
                  <a:latin typeface="+mn-lt"/>
                </a:rPr>
                <a:t>If the disk is made four times heavier but still having the same radius, what will be its period of oscillation?</a:t>
              </a:r>
            </a:p>
            <a:p>
              <a:pPr>
                <a:defRPr/>
              </a:pPr>
              <a:r>
                <a:rPr lang="en-US" dirty="0" smtClean="0"/>
                <a:t>A</a:t>
              </a:r>
              <a:r>
                <a:rPr lang="en-US" dirty="0"/>
                <a:t>) T </a:t>
              </a:r>
            </a:p>
          </p:txBody>
        </p:sp>
        <p:pic>
          <p:nvPicPr>
            <p:cNvPr id="6" name="Picture 2"/>
            <p:cNvPicPr>
              <a:picLocks noChangeAspect="1" noChangeArrowheads="1"/>
            </p:cNvPicPr>
            <p:nvPr/>
          </p:nvPicPr>
          <p:blipFill>
            <a:blip r:embed="rId2" cstate="print"/>
            <a:srcRect/>
            <a:stretch>
              <a:fillRect/>
            </a:stretch>
          </p:blipFill>
          <p:spPr bwMode="auto">
            <a:xfrm>
              <a:off x="7658100" y="3352800"/>
              <a:ext cx="1181100" cy="1451245"/>
            </a:xfrm>
            <a:prstGeom prst="rect">
              <a:avLst/>
            </a:prstGeom>
            <a:noFill/>
            <a:ln w="9525">
              <a:noFill/>
              <a:miter lim="800000"/>
              <a:headEnd/>
              <a:tailEnd/>
            </a:ln>
          </p:spPr>
        </p:pic>
      </p:grpSp>
      <p:sp>
        <p:nvSpPr>
          <p:cNvPr id="7" name="Rectangle 6"/>
          <p:cNvSpPr/>
          <p:nvPr/>
        </p:nvSpPr>
        <p:spPr>
          <a:xfrm>
            <a:off x="381000" y="5124450"/>
            <a:ext cx="8077200" cy="1200150"/>
          </a:xfrm>
          <a:prstGeom prst="rect">
            <a:avLst/>
          </a:prstGeom>
        </p:spPr>
        <p:txBody>
          <a:bodyPr>
            <a:spAutoFit/>
          </a:bodyPr>
          <a:lstStyle/>
          <a:p>
            <a:pPr>
              <a:defRPr/>
            </a:pPr>
            <a:r>
              <a:rPr lang="en-US" dirty="0" smtClean="0">
                <a:latin typeface="+mn-lt"/>
              </a:rPr>
              <a:t>T102-Q30</a:t>
            </a:r>
            <a:r>
              <a:rPr lang="en-US" dirty="0">
                <a:latin typeface="+mn-lt"/>
              </a:rPr>
              <a:t>. </a:t>
            </a:r>
          </a:p>
          <a:p>
            <a:pPr>
              <a:defRPr/>
            </a:pPr>
            <a:r>
              <a:rPr lang="en-US" dirty="0">
                <a:latin typeface="+mn-lt"/>
              </a:rPr>
              <a:t>A simple pendulum of length L1 has time period T1. A second simple pendulum of length L2 has time period T2. If T2 = 2 T1, find the ratio L1/L2. </a:t>
            </a:r>
          </a:p>
          <a:p>
            <a:pPr>
              <a:defRPr/>
            </a:pPr>
            <a:r>
              <a:rPr lang="en-US" dirty="0">
                <a:latin typeface="+mn-lt"/>
              </a:rPr>
              <a:t>A) 1/4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6"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7"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9"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33" name="Rectangle 17"/>
          <p:cNvSpPr>
            <a:spLocks noChangeArrowheads="1"/>
          </p:cNvSpPr>
          <p:nvPr/>
        </p:nvSpPr>
        <p:spPr bwMode="auto">
          <a:xfrm>
            <a:off x="304800" y="5152072"/>
            <a:ext cx="6553200" cy="1477328"/>
          </a:xfrm>
          <a:prstGeom prst="rect">
            <a:avLst/>
          </a:prstGeom>
          <a:noFill/>
          <a:ln w="9525">
            <a:noFill/>
            <a:miter lim="800000"/>
            <a:headEnd/>
            <a:tailEnd/>
          </a:ln>
        </p:spPr>
        <p:txBody>
          <a:bodyPr>
            <a:spAutoFit/>
          </a:bodyPr>
          <a:lstStyle/>
          <a:p>
            <a:r>
              <a:rPr lang="en-US" b="1" dirty="0" smtClean="0">
                <a:latin typeface="+mn-lt"/>
              </a:rPr>
              <a:t>T101-Q30</a:t>
            </a:r>
            <a:r>
              <a:rPr lang="en-US" dirty="0">
                <a:latin typeface="+mn-lt"/>
              </a:rPr>
              <a:t>. </a:t>
            </a:r>
          </a:p>
          <a:p>
            <a:r>
              <a:rPr lang="en-US" b="1" dirty="0">
                <a:latin typeface="+mn-lt"/>
              </a:rPr>
              <a:t>Figure 8 </a:t>
            </a:r>
            <a:r>
              <a:rPr lang="en-US" dirty="0">
                <a:latin typeface="+mn-lt"/>
              </a:rPr>
              <a:t>shows a physical pendulum which consists of a 0.500-meter long thin uniform rigid rod hung from a pivot through point A. What is the pendulum’s period of oscillations about point A? </a:t>
            </a:r>
          </a:p>
          <a:p>
            <a:r>
              <a:rPr lang="en-US" dirty="0">
                <a:latin typeface="+mn-lt"/>
              </a:rPr>
              <a:t>A) 1.16 s </a:t>
            </a:r>
          </a:p>
        </p:txBody>
      </p:sp>
      <p:pic>
        <p:nvPicPr>
          <p:cNvPr id="30734" name="Picture 3"/>
          <p:cNvPicPr>
            <a:picLocks noChangeAspect="1" noChangeArrowheads="1"/>
          </p:cNvPicPr>
          <p:nvPr/>
        </p:nvPicPr>
        <p:blipFill>
          <a:blip r:embed="rId2" cstate="print"/>
          <a:srcRect/>
          <a:stretch>
            <a:fillRect/>
          </a:stretch>
        </p:blipFill>
        <p:spPr bwMode="auto">
          <a:xfrm>
            <a:off x="7315200" y="4689498"/>
            <a:ext cx="1095375" cy="1939901"/>
          </a:xfrm>
          <a:prstGeom prst="rect">
            <a:avLst/>
          </a:prstGeom>
          <a:noFill/>
          <a:ln w="9525">
            <a:noFill/>
            <a:miter lim="800000"/>
            <a:headEnd/>
            <a:tailEnd/>
          </a:ln>
        </p:spPr>
      </p:pic>
      <p:sp>
        <p:nvSpPr>
          <p:cNvPr id="15" name="Rectangle 15"/>
          <p:cNvSpPr>
            <a:spLocks noChangeArrowheads="1"/>
          </p:cNvSpPr>
          <p:nvPr/>
        </p:nvSpPr>
        <p:spPr bwMode="auto">
          <a:xfrm>
            <a:off x="304800" y="3551238"/>
            <a:ext cx="8610600" cy="1477962"/>
          </a:xfrm>
          <a:prstGeom prst="rect">
            <a:avLst/>
          </a:prstGeom>
          <a:noFill/>
          <a:ln w="9525">
            <a:noFill/>
            <a:miter lim="800000"/>
            <a:headEnd/>
            <a:tailEnd/>
          </a:ln>
        </p:spPr>
        <p:txBody>
          <a:bodyPr>
            <a:spAutoFit/>
          </a:bodyPr>
          <a:lstStyle/>
          <a:p>
            <a:r>
              <a:rPr lang="en-US" b="1" dirty="0" smtClean="0">
                <a:latin typeface="+mn-lt"/>
              </a:rPr>
              <a:t>T92-Q29</a:t>
            </a:r>
            <a:r>
              <a:rPr lang="en-US" b="1" dirty="0">
                <a:latin typeface="+mn-lt"/>
              </a:rPr>
              <a:t>.</a:t>
            </a:r>
            <a:r>
              <a:rPr lang="en-US" dirty="0">
                <a:latin typeface="+mn-lt"/>
              </a:rPr>
              <a:t> </a:t>
            </a:r>
          </a:p>
          <a:p>
            <a:r>
              <a:rPr lang="en-US" dirty="0">
                <a:latin typeface="+mn-lt"/>
              </a:rPr>
              <a:t>Consider a uniform rod of length L suspended from one end and oscillating with period T. The slope of the graph of T</a:t>
            </a:r>
            <a:r>
              <a:rPr lang="en-US" baseline="30000" dirty="0">
                <a:latin typeface="+mn-lt"/>
              </a:rPr>
              <a:t>2</a:t>
            </a:r>
            <a:r>
              <a:rPr lang="en-US" dirty="0">
                <a:latin typeface="+mn-lt"/>
              </a:rPr>
              <a:t> versus L is 3 (s</a:t>
            </a:r>
            <a:r>
              <a:rPr lang="en-US" baseline="30000" dirty="0">
                <a:latin typeface="+mn-lt"/>
              </a:rPr>
              <a:t>2</a:t>
            </a:r>
            <a:r>
              <a:rPr lang="en-US" dirty="0">
                <a:latin typeface="+mn-lt"/>
              </a:rPr>
              <a:t>/m). What is the acceleration due to gravity in m/s</a:t>
            </a:r>
            <a:r>
              <a:rPr lang="en-US" baseline="30000" dirty="0">
                <a:latin typeface="+mn-lt"/>
              </a:rPr>
              <a:t>2</a:t>
            </a:r>
            <a:r>
              <a:rPr lang="en-US" dirty="0">
                <a:latin typeface="+mn-lt"/>
              </a:rPr>
              <a:t> from the above information? </a:t>
            </a:r>
          </a:p>
          <a:p>
            <a:r>
              <a:rPr lang="en-US" dirty="0">
                <a:latin typeface="+mn-lt"/>
              </a:rPr>
              <a:t>A) 8.8 </a:t>
            </a:r>
          </a:p>
        </p:txBody>
      </p:sp>
      <p:sp>
        <p:nvSpPr>
          <p:cNvPr id="16" name="Rectangle 15"/>
          <p:cNvSpPr/>
          <p:nvPr/>
        </p:nvSpPr>
        <p:spPr>
          <a:xfrm>
            <a:off x="304800" y="2076271"/>
            <a:ext cx="8610600" cy="1477328"/>
          </a:xfrm>
          <a:prstGeom prst="rect">
            <a:avLst/>
          </a:prstGeom>
        </p:spPr>
        <p:txBody>
          <a:bodyPr wrap="square">
            <a:spAutoFit/>
          </a:bodyPr>
          <a:lstStyle/>
          <a:p>
            <a:r>
              <a:rPr lang="en-US" b="1" dirty="0" smtClean="0">
                <a:latin typeface="+mn-lt"/>
              </a:rPr>
              <a:t>T62-Q17.</a:t>
            </a:r>
          </a:p>
          <a:p>
            <a:r>
              <a:rPr lang="en-US" dirty="0" smtClean="0">
                <a:latin typeface="+mn-lt"/>
              </a:rPr>
              <a:t> A physical pendulum consists of a uniform solid disk (radius </a:t>
            </a:r>
            <a:r>
              <a:rPr lang="en-US" i="1" dirty="0" smtClean="0">
                <a:latin typeface="+mn-lt"/>
              </a:rPr>
              <a:t>R </a:t>
            </a:r>
            <a:r>
              <a:rPr lang="en-US" dirty="0" smtClean="0">
                <a:latin typeface="+mn-lt"/>
              </a:rPr>
              <a:t>= 10.0 </a:t>
            </a:r>
            <a:r>
              <a:rPr lang="en-US" i="1" dirty="0" smtClean="0">
                <a:latin typeface="+mn-lt"/>
              </a:rPr>
              <a:t>cm</a:t>
            </a:r>
            <a:r>
              <a:rPr lang="en-US" dirty="0" smtClean="0">
                <a:latin typeface="+mn-lt"/>
              </a:rPr>
              <a:t>) supported in a vertical plane by a pivot located at a distance </a:t>
            </a:r>
            <a:r>
              <a:rPr lang="en-US" i="1" dirty="0" smtClean="0">
                <a:latin typeface="+mn-lt"/>
              </a:rPr>
              <a:t>d </a:t>
            </a:r>
            <a:r>
              <a:rPr lang="en-US" dirty="0" smtClean="0">
                <a:latin typeface="+mn-lt"/>
              </a:rPr>
              <a:t>= 5.0 </a:t>
            </a:r>
            <a:r>
              <a:rPr lang="en-US" i="1" dirty="0" smtClean="0">
                <a:latin typeface="+mn-lt"/>
              </a:rPr>
              <a:t>cm </a:t>
            </a:r>
            <a:r>
              <a:rPr lang="en-US" dirty="0" smtClean="0">
                <a:latin typeface="+mn-lt"/>
              </a:rPr>
              <a:t>from the center of the disk. The disk is made to oscillate in a simple harmonic motion of period T. Find T. </a:t>
            </a:r>
          </a:p>
          <a:p>
            <a:r>
              <a:rPr lang="en-US" dirty="0" smtClean="0">
                <a:latin typeface="+mn-lt"/>
              </a:rPr>
              <a:t>(</a:t>
            </a:r>
            <a:r>
              <a:rPr lang="en-US" dirty="0" err="1" smtClean="0">
                <a:latin typeface="+mn-lt"/>
              </a:rPr>
              <a:t>Ans</a:t>
            </a:r>
            <a:r>
              <a:rPr lang="en-US" dirty="0" smtClean="0">
                <a:latin typeface="+mn-lt"/>
              </a:rPr>
              <a:t>: 0.78 </a:t>
            </a:r>
            <a:r>
              <a:rPr lang="en-US" i="1" dirty="0" smtClean="0">
                <a:latin typeface="+mn-lt"/>
              </a:rPr>
              <a:t>s) </a:t>
            </a:r>
            <a:endParaRPr lang="en-US" dirty="0">
              <a:latin typeface="+mn-lt"/>
            </a:endParaRPr>
          </a:p>
        </p:txBody>
      </p:sp>
      <p:sp>
        <p:nvSpPr>
          <p:cNvPr id="17" name="Rectangle 12"/>
          <p:cNvSpPr>
            <a:spLocks noChangeArrowheads="1"/>
          </p:cNvSpPr>
          <p:nvPr/>
        </p:nvSpPr>
        <p:spPr bwMode="auto">
          <a:xfrm>
            <a:off x="304800" y="76200"/>
            <a:ext cx="8382000" cy="1754326"/>
          </a:xfrm>
          <a:prstGeom prst="rect">
            <a:avLst/>
          </a:prstGeom>
          <a:noFill/>
          <a:ln w="9525">
            <a:noFill/>
            <a:miter lim="800000"/>
            <a:headEnd/>
            <a:tailEnd/>
          </a:ln>
        </p:spPr>
        <p:txBody>
          <a:bodyPr wrap="square">
            <a:spAutoFit/>
          </a:bodyPr>
          <a:lstStyle/>
          <a:p>
            <a:r>
              <a:rPr lang="en-US" b="1" dirty="0" smtClean="0">
                <a:latin typeface="+mn-lt"/>
              </a:rPr>
              <a:t>T82-Q16</a:t>
            </a:r>
            <a:r>
              <a:rPr lang="en-US" b="1" dirty="0">
                <a:latin typeface="+mn-lt"/>
              </a:rPr>
              <a:t>.</a:t>
            </a:r>
          </a:p>
          <a:p>
            <a:r>
              <a:rPr lang="en-US" dirty="0">
                <a:latin typeface="+mn-lt"/>
              </a:rPr>
              <a:t>The rotational inertia of a uniform thin rod about its end is (ML</a:t>
            </a:r>
            <a:r>
              <a:rPr lang="en-US" baseline="30000" dirty="0">
                <a:latin typeface="+mn-lt"/>
              </a:rPr>
              <a:t>2</a:t>
            </a:r>
            <a:r>
              <a:rPr lang="en-US" dirty="0">
                <a:latin typeface="+mn-lt"/>
              </a:rPr>
              <a:t>)/3, where M is the mass and L is the length. Such a rod is suspended vertically from one end and set into small angle oscillation. If L = 1.0 m this rod will have the same period as a simple pendulum </a:t>
            </a:r>
            <a:r>
              <a:rPr lang="en-US" dirty="0" smtClean="0">
                <a:latin typeface="+mn-lt"/>
              </a:rPr>
              <a:t>of length</a:t>
            </a:r>
            <a:r>
              <a:rPr lang="en-US" dirty="0">
                <a:latin typeface="+mn-lt"/>
              </a:rPr>
              <a:t>:</a:t>
            </a:r>
          </a:p>
          <a:p>
            <a:r>
              <a:rPr lang="en-US" dirty="0">
                <a:latin typeface="+mn-lt"/>
              </a:rPr>
              <a:t>A) 67 cm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2667000" y="0"/>
            <a:ext cx="1905000" cy="708025"/>
          </a:xfrm>
          <a:prstGeom prst="rect">
            <a:avLst/>
          </a:prstGeom>
          <a:noFill/>
          <a:ln w="9525">
            <a:noFill/>
            <a:miter lim="800000"/>
            <a:headEnd/>
            <a:tailEnd/>
          </a:ln>
        </p:spPr>
        <p:txBody>
          <a:bodyPr wrap="none">
            <a:spAutoFit/>
          </a:bodyPr>
          <a:lstStyle/>
          <a:p>
            <a:pPr algn="ctr"/>
            <a:r>
              <a:rPr lang="en-US" sz="4000">
                <a:latin typeface="Calibri" pitchFamily="34" charset="0"/>
              </a:rPr>
              <a:t>Formula</a:t>
            </a: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662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662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6630"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6631"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6632"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6633"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26634" name="Picture 4"/>
          <p:cNvPicPr>
            <a:picLocks noChangeAspect="1" noChangeArrowheads="1"/>
          </p:cNvPicPr>
          <p:nvPr/>
        </p:nvPicPr>
        <p:blipFill>
          <a:blip r:embed="rId2" cstate="print"/>
          <a:srcRect/>
          <a:stretch>
            <a:fillRect/>
          </a:stretch>
        </p:blipFill>
        <p:spPr bwMode="auto">
          <a:xfrm>
            <a:off x="1196975" y="1066800"/>
            <a:ext cx="6727825" cy="394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2667000" y="0"/>
            <a:ext cx="2590800" cy="708025"/>
          </a:xfrm>
          <a:prstGeom prst="rect">
            <a:avLst/>
          </a:prstGeom>
          <a:noFill/>
          <a:ln w="9525">
            <a:noFill/>
            <a:miter lim="800000"/>
            <a:headEnd/>
            <a:tailEnd/>
          </a:ln>
        </p:spPr>
        <p:txBody>
          <a:bodyPr wrap="none">
            <a:spAutoFit/>
          </a:bodyPr>
          <a:lstStyle/>
          <a:p>
            <a:pPr algn="ctr"/>
            <a:r>
              <a:rPr lang="en-US" sz="4000">
                <a:latin typeface="Calibri" pitchFamily="34" charset="0"/>
              </a:rPr>
              <a:t>T-102-Ch15</a:t>
            </a:r>
          </a:p>
        </p:txBody>
      </p:sp>
      <p:sp>
        <p:nvSpPr>
          <p:cNvPr id="2765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2" name="Rectangle 11"/>
          <p:cNvSpPr/>
          <p:nvPr/>
        </p:nvSpPr>
        <p:spPr>
          <a:xfrm>
            <a:off x="685800" y="838200"/>
            <a:ext cx="7391400" cy="2586038"/>
          </a:xfrm>
          <a:prstGeom prst="rect">
            <a:avLst/>
          </a:prstGeom>
        </p:spPr>
        <p:txBody>
          <a:bodyPr>
            <a:spAutoFit/>
          </a:bodyPr>
          <a:lstStyle/>
          <a:p>
            <a:pPr>
              <a:defRPr/>
            </a:pPr>
            <a:r>
              <a:rPr lang="en-US" dirty="0">
                <a:latin typeface="+mn-lt"/>
              </a:rPr>
              <a:t>Q26. </a:t>
            </a:r>
          </a:p>
          <a:p>
            <a:pPr>
              <a:defRPr/>
            </a:pPr>
            <a:r>
              <a:rPr lang="en-US" dirty="0">
                <a:latin typeface="+mn-lt"/>
              </a:rPr>
              <a:t>If the amplitude of oscillation of an object in simple harmonic motion is increased, then</a:t>
            </a:r>
          </a:p>
          <a:p>
            <a:pPr>
              <a:defRPr/>
            </a:pPr>
            <a:r>
              <a:rPr lang="en-US" dirty="0">
                <a:latin typeface="+mn-lt"/>
              </a:rPr>
              <a:t> </a:t>
            </a:r>
          </a:p>
          <a:p>
            <a:pPr>
              <a:defRPr/>
            </a:pPr>
            <a:r>
              <a:rPr lang="en-US" dirty="0">
                <a:latin typeface="+mn-lt"/>
              </a:rPr>
              <a:t>A) the total mechanical energy of the object will increase </a:t>
            </a:r>
          </a:p>
          <a:p>
            <a:pPr>
              <a:defRPr/>
            </a:pPr>
            <a:r>
              <a:rPr lang="en-US" dirty="0">
                <a:latin typeface="+mn-lt"/>
              </a:rPr>
              <a:t>B) the period of oscillations of the object will increase </a:t>
            </a:r>
          </a:p>
          <a:p>
            <a:pPr>
              <a:defRPr/>
            </a:pPr>
            <a:r>
              <a:rPr lang="en-US" dirty="0">
                <a:latin typeface="+mn-lt"/>
              </a:rPr>
              <a:t>C) the frequency of oscillations of the object will increase </a:t>
            </a:r>
          </a:p>
          <a:p>
            <a:pPr>
              <a:defRPr/>
            </a:pPr>
            <a:r>
              <a:rPr lang="en-US" dirty="0">
                <a:latin typeface="+mn-lt"/>
              </a:rPr>
              <a:t>D) the frequency of oscillations of the object will decrease </a:t>
            </a:r>
          </a:p>
          <a:p>
            <a:pPr>
              <a:defRPr/>
            </a:pPr>
            <a:r>
              <a:rPr lang="en-US" dirty="0">
                <a:latin typeface="+mn-lt"/>
              </a:rPr>
              <a:t>E) the maximum kinetic energy of the object will decrease </a:t>
            </a:r>
          </a:p>
        </p:txBody>
      </p:sp>
      <p:grpSp>
        <p:nvGrpSpPr>
          <p:cNvPr id="14" name="Group 13"/>
          <p:cNvGrpSpPr/>
          <p:nvPr/>
        </p:nvGrpSpPr>
        <p:grpSpPr>
          <a:xfrm>
            <a:off x="533400" y="3352800"/>
            <a:ext cx="8039100" cy="2613025"/>
            <a:chOff x="533400" y="3352800"/>
            <a:chExt cx="8039100" cy="2613025"/>
          </a:xfrm>
        </p:grpSpPr>
        <p:sp>
          <p:nvSpPr>
            <p:cNvPr id="13" name="Rectangle 12"/>
            <p:cNvSpPr/>
            <p:nvPr/>
          </p:nvSpPr>
          <p:spPr>
            <a:xfrm>
              <a:off x="533400" y="3657600"/>
              <a:ext cx="5867400" cy="2308225"/>
            </a:xfrm>
            <a:prstGeom prst="rect">
              <a:avLst/>
            </a:prstGeom>
          </p:spPr>
          <p:txBody>
            <a:bodyPr>
              <a:spAutoFit/>
            </a:bodyPr>
            <a:lstStyle/>
            <a:p>
              <a:pPr>
                <a:defRPr/>
              </a:pPr>
              <a:r>
                <a:rPr lang="en-US" dirty="0">
                  <a:latin typeface="+mn-lt"/>
                </a:rPr>
                <a:t>Q27. </a:t>
              </a:r>
            </a:p>
            <a:p>
              <a:pPr>
                <a:defRPr/>
              </a:pPr>
              <a:r>
                <a:rPr lang="en-US" dirty="0">
                  <a:latin typeface="+mn-lt"/>
                </a:rPr>
                <a:t>A solid circular disk is oscillating with a period T in a vertical plane about pivot point P as shown in </a:t>
              </a:r>
              <a:r>
                <a:rPr lang="en-US" b="1" dirty="0">
                  <a:latin typeface="+mn-lt"/>
                </a:rPr>
                <a:t>Figure 12. </a:t>
              </a:r>
              <a:r>
                <a:rPr lang="en-US" dirty="0">
                  <a:latin typeface="+mn-lt"/>
                </a:rPr>
                <a:t>If the disk is made four times heavier but still having the same radius, what will be its period of oscillation?</a:t>
              </a:r>
            </a:p>
            <a:p>
              <a:pPr>
                <a:defRPr/>
              </a:pPr>
              <a:endParaRPr lang="en-US" dirty="0"/>
            </a:p>
            <a:p>
              <a:pPr>
                <a:defRPr/>
              </a:pPr>
              <a:r>
                <a:rPr lang="en-US" dirty="0"/>
                <a:t>A) T </a:t>
              </a:r>
            </a:p>
            <a:p>
              <a:pPr>
                <a:defRPr/>
              </a:pPr>
              <a:endParaRPr lang="en-US" dirty="0">
                <a:latin typeface="+mn-lt"/>
              </a:endParaRPr>
            </a:p>
          </p:txBody>
        </p:sp>
        <p:pic>
          <p:nvPicPr>
            <p:cNvPr id="27660" name="Picture 2"/>
            <p:cNvPicPr>
              <a:picLocks noChangeAspect="1" noChangeArrowheads="1"/>
            </p:cNvPicPr>
            <p:nvPr/>
          </p:nvPicPr>
          <p:blipFill>
            <a:blip r:embed="rId2" cstate="print"/>
            <a:srcRect/>
            <a:stretch>
              <a:fillRect/>
            </a:stretch>
          </p:blipFill>
          <p:spPr bwMode="auto">
            <a:xfrm>
              <a:off x="6781800" y="3352800"/>
              <a:ext cx="1790700" cy="220027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Oval 56"/>
          <p:cNvSpPr/>
          <p:nvPr/>
        </p:nvSpPr>
        <p:spPr>
          <a:xfrm>
            <a:off x="1373729" y="17526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79"/>
          <p:cNvGrpSpPr>
            <a:grpSpLocks/>
          </p:cNvGrpSpPr>
          <p:nvPr/>
        </p:nvGrpSpPr>
        <p:grpSpPr bwMode="auto">
          <a:xfrm rot="5400000">
            <a:off x="1911231" y="1442373"/>
            <a:ext cx="369332" cy="1142206"/>
            <a:chOff x="7537889" y="1345478"/>
            <a:chExt cx="368876" cy="1142206"/>
          </a:xfrm>
        </p:grpSpPr>
        <p:cxnSp>
          <p:nvCxnSpPr>
            <p:cNvPr id="78" name="Straight Arrow Connector 77"/>
            <p:cNvCxnSpPr/>
            <p:nvPr/>
          </p:nvCxnSpPr>
          <p:spPr>
            <a:xfrm rot="5400000">
              <a:off x="7035646" y="1916184"/>
              <a:ext cx="1142206" cy="793"/>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65" name="TextBox 78"/>
            <p:cNvSpPr txBox="1">
              <a:spLocks noChangeArrowheads="1"/>
            </p:cNvSpPr>
            <p:nvPr/>
          </p:nvSpPr>
          <p:spPr bwMode="auto">
            <a:xfrm rot="16200000">
              <a:off x="7518333" y="1774436"/>
              <a:ext cx="407987" cy="368876"/>
            </a:xfrm>
            <a:prstGeom prst="rect">
              <a:avLst/>
            </a:prstGeom>
            <a:noFill/>
            <a:ln w="9525">
              <a:noFill/>
              <a:miter lim="800000"/>
              <a:headEnd/>
              <a:tailEnd/>
            </a:ln>
          </p:spPr>
          <p:txBody>
            <a:bodyPr wrap="none">
              <a:spAutoFit/>
            </a:bodyPr>
            <a:lstStyle/>
            <a:p>
              <a:r>
                <a:rPr lang="en-US" dirty="0" err="1">
                  <a:latin typeface="Calibri" pitchFamily="34" charset="0"/>
                </a:rPr>
                <a:t>x</a:t>
              </a:r>
              <a:r>
                <a:rPr lang="en-US" baseline="-25000" dirty="0" err="1">
                  <a:latin typeface="Calibri" pitchFamily="34" charset="0"/>
                </a:rPr>
                <a:t>m</a:t>
              </a:r>
              <a:endParaRPr lang="en-US" dirty="0">
                <a:latin typeface="Calibri" pitchFamily="34" charset="0"/>
              </a:endParaRPr>
            </a:p>
          </p:txBody>
        </p:sp>
      </p:grpSp>
      <p:sp>
        <p:nvSpPr>
          <p:cNvPr id="81" name="Title 7"/>
          <p:cNvSpPr txBox="1">
            <a:spLocks/>
          </p:cNvSpPr>
          <p:nvPr/>
        </p:nvSpPr>
        <p:spPr>
          <a:xfrm>
            <a:off x="457200" y="0"/>
            <a:ext cx="8229600" cy="1020763"/>
          </a:xfrm>
          <a:prstGeom prst="rect">
            <a:avLst/>
          </a:prstGeom>
          <a:ln>
            <a:noFill/>
          </a:ln>
        </p:spPr>
        <p:txBody>
          <a:bodyPr/>
          <a:lstStyle/>
          <a:p>
            <a:pPr algn="ctr" fontAlgn="auto">
              <a:spcAft>
                <a:spcPts val="0"/>
              </a:spcAft>
              <a:defRPr/>
            </a:pPr>
            <a:r>
              <a:rPr lang="en-US" sz="4400" b="1" dirty="0">
                <a:solidFill>
                  <a:srgbClr val="00B0F0"/>
                </a:solidFill>
                <a:latin typeface="Comic Sans MS" pitchFamily="66" charset="0"/>
                <a:cs typeface="+mn-cs"/>
              </a:rPr>
              <a:t>Simple Harmonic Motion</a:t>
            </a:r>
          </a:p>
          <a:p>
            <a:pPr algn="ctr" fontAlgn="auto">
              <a:spcAft>
                <a:spcPts val="0"/>
              </a:spcAft>
              <a:defRPr/>
            </a:pPr>
            <a:endParaRPr lang="en-US" sz="4400" b="1" dirty="0">
              <a:solidFill>
                <a:srgbClr val="00B0F0"/>
              </a:solidFill>
              <a:latin typeface="+mj-lt"/>
              <a:ea typeface="+mj-ea"/>
              <a:cs typeface="+mj-cs"/>
            </a:endParaRPr>
          </a:p>
        </p:txBody>
      </p:sp>
      <p:grpSp>
        <p:nvGrpSpPr>
          <p:cNvPr id="7" name="Group 96"/>
          <p:cNvGrpSpPr>
            <a:grpSpLocks/>
          </p:cNvGrpSpPr>
          <p:nvPr/>
        </p:nvGrpSpPr>
        <p:grpSpPr bwMode="auto">
          <a:xfrm>
            <a:off x="3124953" y="2819400"/>
            <a:ext cx="1350050" cy="827949"/>
            <a:chOff x="152400" y="4191001"/>
            <a:chExt cx="1350619" cy="828139"/>
          </a:xfrm>
        </p:grpSpPr>
        <p:sp>
          <p:nvSpPr>
            <p:cNvPr id="1062" name="TextBox 93"/>
            <p:cNvSpPr txBox="1">
              <a:spLocks noChangeArrowheads="1"/>
            </p:cNvSpPr>
            <p:nvPr/>
          </p:nvSpPr>
          <p:spPr bwMode="auto">
            <a:xfrm>
              <a:off x="152400" y="4495800"/>
              <a:ext cx="1350619" cy="523340"/>
            </a:xfrm>
            <a:prstGeom prst="rect">
              <a:avLst/>
            </a:prstGeom>
            <a:noFill/>
            <a:ln w="9525">
              <a:noFill/>
              <a:miter lim="800000"/>
              <a:headEnd/>
              <a:tailEnd/>
            </a:ln>
          </p:spPr>
          <p:txBody>
            <a:bodyPr wrap="none">
              <a:spAutoFit/>
            </a:bodyPr>
            <a:lstStyle/>
            <a:p>
              <a:r>
                <a:rPr lang="en-US" sz="1400">
                  <a:latin typeface="Comic Sans MS" pitchFamily="66" charset="0"/>
                </a:rPr>
                <a:t>Displacement </a:t>
              </a:r>
            </a:p>
            <a:p>
              <a:r>
                <a:rPr lang="en-US" sz="1400">
                  <a:latin typeface="Comic Sans MS" pitchFamily="66" charset="0"/>
                </a:rPr>
                <a:t>at time t</a:t>
              </a:r>
            </a:p>
          </p:txBody>
        </p:sp>
        <p:cxnSp>
          <p:nvCxnSpPr>
            <p:cNvPr id="96" name="Straight Arrow Connector 95"/>
            <p:cNvCxnSpPr>
              <a:stCxn id="1062" idx="0"/>
            </p:cNvCxnSpPr>
            <p:nvPr/>
          </p:nvCxnSpPr>
          <p:spPr>
            <a:xfrm rot="5400000" flipH="1" flipV="1">
              <a:off x="871279" y="4147431"/>
              <a:ext cx="304800" cy="3919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0" name="Group 97"/>
          <p:cNvGrpSpPr>
            <a:grpSpLocks/>
          </p:cNvGrpSpPr>
          <p:nvPr/>
        </p:nvGrpSpPr>
        <p:grpSpPr bwMode="auto">
          <a:xfrm>
            <a:off x="4648953" y="2743200"/>
            <a:ext cx="1032655" cy="1233845"/>
            <a:chOff x="-76200" y="3733800"/>
            <a:chExt cx="1032610" cy="1233845"/>
          </a:xfrm>
        </p:grpSpPr>
        <p:sp>
          <p:nvSpPr>
            <p:cNvPr id="1060" name="TextBox 98"/>
            <p:cNvSpPr txBox="1">
              <a:spLocks noChangeArrowheads="1"/>
            </p:cNvSpPr>
            <p:nvPr/>
          </p:nvSpPr>
          <p:spPr bwMode="auto">
            <a:xfrm>
              <a:off x="-76200" y="4659868"/>
              <a:ext cx="1032610" cy="307777"/>
            </a:xfrm>
            <a:prstGeom prst="rect">
              <a:avLst/>
            </a:prstGeom>
            <a:noFill/>
            <a:ln w="9525">
              <a:noFill/>
              <a:miter lim="800000"/>
              <a:headEnd/>
              <a:tailEnd/>
            </a:ln>
          </p:spPr>
          <p:txBody>
            <a:bodyPr wrap="none">
              <a:spAutoFit/>
            </a:bodyPr>
            <a:lstStyle/>
            <a:p>
              <a:r>
                <a:rPr lang="en-US" sz="1400">
                  <a:latin typeface="Comic Sans MS" pitchFamily="66" charset="0"/>
                </a:rPr>
                <a:t>Amplitude</a:t>
              </a:r>
            </a:p>
          </p:txBody>
        </p:sp>
        <p:cxnSp>
          <p:nvCxnSpPr>
            <p:cNvPr id="100" name="Straight Arrow Connector 99"/>
            <p:cNvCxnSpPr>
              <a:stCxn id="1060" idx="0"/>
            </p:cNvCxnSpPr>
            <p:nvPr/>
          </p:nvCxnSpPr>
          <p:spPr>
            <a:xfrm rot="16200000" flipV="1">
              <a:off x="-52489" y="4167272"/>
              <a:ext cx="926067" cy="591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 name="Group 101"/>
          <p:cNvGrpSpPr>
            <a:grpSpLocks/>
          </p:cNvGrpSpPr>
          <p:nvPr/>
        </p:nvGrpSpPr>
        <p:grpSpPr bwMode="auto">
          <a:xfrm>
            <a:off x="5868153" y="2819401"/>
            <a:ext cx="878767" cy="751764"/>
            <a:chOff x="-152400" y="3886201"/>
            <a:chExt cx="878449" cy="751951"/>
          </a:xfrm>
        </p:grpSpPr>
        <p:sp>
          <p:nvSpPr>
            <p:cNvPr id="1058" name="TextBox 102"/>
            <p:cNvSpPr txBox="1">
              <a:spLocks noChangeArrowheads="1"/>
            </p:cNvSpPr>
            <p:nvPr/>
          </p:nvSpPr>
          <p:spPr bwMode="auto">
            <a:xfrm>
              <a:off x="-152400" y="4114802"/>
              <a:ext cx="878449" cy="523350"/>
            </a:xfrm>
            <a:prstGeom prst="rect">
              <a:avLst/>
            </a:prstGeom>
            <a:noFill/>
            <a:ln w="9525">
              <a:noFill/>
              <a:miter lim="800000"/>
              <a:headEnd/>
              <a:tailEnd/>
            </a:ln>
          </p:spPr>
          <p:txBody>
            <a:bodyPr wrap="none">
              <a:spAutoFit/>
            </a:bodyPr>
            <a:lstStyle/>
            <a:p>
              <a:r>
                <a:rPr lang="en-US" sz="1400" dirty="0">
                  <a:latin typeface="Comic Sans MS" pitchFamily="66" charset="0"/>
                </a:rPr>
                <a:t>Angular </a:t>
              </a:r>
            </a:p>
            <a:p>
              <a:r>
                <a:rPr lang="en-US" sz="1400" dirty="0">
                  <a:latin typeface="Comic Sans MS" pitchFamily="66" charset="0"/>
                </a:rPr>
                <a:t>velocity</a:t>
              </a:r>
            </a:p>
          </p:txBody>
        </p:sp>
        <p:cxnSp>
          <p:nvCxnSpPr>
            <p:cNvPr id="104" name="Straight Arrow Connector 103"/>
            <p:cNvCxnSpPr/>
            <p:nvPr/>
          </p:nvCxnSpPr>
          <p:spPr>
            <a:xfrm rot="5400000" flipH="1" flipV="1">
              <a:off x="266479" y="4000530"/>
              <a:ext cx="22865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2" name="Group 107"/>
          <p:cNvGrpSpPr>
            <a:grpSpLocks/>
          </p:cNvGrpSpPr>
          <p:nvPr/>
        </p:nvGrpSpPr>
        <p:grpSpPr bwMode="auto">
          <a:xfrm>
            <a:off x="7120691" y="2743201"/>
            <a:ext cx="1572866" cy="943692"/>
            <a:chOff x="42766" y="3657601"/>
            <a:chExt cx="1572540" cy="942914"/>
          </a:xfrm>
        </p:grpSpPr>
        <p:sp>
          <p:nvSpPr>
            <p:cNvPr id="1056" name="TextBox 108"/>
            <p:cNvSpPr txBox="1">
              <a:spLocks noChangeArrowheads="1"/>
            </p:cNvSpPr>
            <p:nvPr/>
          </p:nvSpPr>
          <p:spPr bwMode="auto">
            <a:xfrm>
              <a:off x="42766" y="4077726"/>
              <a:ext cx="1572540" cy="522789"/>
            </a:xfrm>
            <a:prstGeom prst="rect">
              <a:avLst/>
            </a:prstGeom>
            <a:noFill/>
            <a:ln w="9525">
              <a:noFill/>
              <a:miter lim="800000"/>
              <a:headEnd/>
              <a:tailEnd/>
            </a:ln>
          </p:spPr>
          <p:txBody>
            <a:bodyPr wrap="none">
              <a:spAutoFit/>
            </a:bodyPr>
            <a:lstStyle/>
            <a:p>
              <a:r>
                <a:rPr lang="en-US" sz="1400" dirty="0">
                  <a:latin typeface="Comic Sans MS" pitchFamily="66" charset="0"/>
                </a:rPr>
                <a:t>Phase </a:t>
              </a:r>
              <a:r>
                <a:rPr lang="en-US" sz="1400" dirty="0" smtClean="0">
                  <a:latin typeface="Comic Sans MS" pitchFamily="66" charset="0"/>
                </a:rPr>
                <a:t>angle </a:t>
              </a:r>
            </a:p>
            <a:p>
              <a:r>
                <a:rPr lang="en-US" sz="1400" dirty="0" smtClean="0">
                  <a:latin typeface="Comic Sans MS" pitchFamily="66" charset="0"/>
                </a:rPr>
                <a:t>(phase constant)</a:t>
              </a:r>
              <a:endParaRPr lang="en-US" sz="1400" dirty="0">
                <a:latin typeface="Comic Sans MS" pitchFamily="66" charset="0"/>
              </a:endParaRPr>
            </a:p>
          </p:txBody>
        </p:sp>
        <p:cxnSp>
          <p:nvCxnSpPr>
            <p:cNvPr id="110" name="Straight Arrow Connector 109"/>
            <p:cNvCxnSpPr/>
            <p:nvPr/>
          </p:nvCxnSpPr>
          <p:spPr>
            <a:xfrm rot="16200000" flipV="1">
              <a:off x="80999" y="3814590"/>
              <a:ext cx="456823" cy="1428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9" name="Oval 68"/>
          <p:cNvSpPr/>
          <p:nvPr/>
        </p:nvSpPr>
        <p:spPr>
          <a:xfrm>
            <a:off x="481147" y="3321840"/>
            <a:ext cx="2209800" cy="2286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70" name="Group 200"/>
          <p:cNvGrpSpPr>
            <a:grpSpLocks/>
          </p:cNvGrpSpPr>
          <p:nvPr/>
        </p:nvGrpSpPr>
        <p:grpSpPr bwMode="auto">
          <a:xfrm rot="13572045">
            <a:off x="443990" y="3934408"/>
            <a:ext cx="1753666" cy="1176409"/>
            <a:chOff x="7121180" y="1965311"/>
            <a:chExt cx="1753606" cy="1176586"/>
          </a:xfrm>
        </p:grpSpPr>
        <p:cxnSp>
          <p:nvCxnSpPr>
            <p:cNvPr id="71" name="Straight Connector 70"/>
            <p:cNvCxnSpPr/>
            <p:nvPr/>
          </p:nvCxnSpPr>
          <p:spPr>
            <a:xfrm rot="5400000" flipH="1">
              <a:off x="7126666" y="1959825"/>
              <a:ext cx="743065" cy="754038"/>
            </a:xfrm>
            <a:prstGeom prst="line">
              <a:avLst/>
            </a:prstGeom>
            <a:ln>
              <a:no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2596900">
              <a:off x="7731825" y="3140309"/>
              <a:ext cx="1142961" cy="1588"/>
            </a:xfrm>
            <a:prstGeom prst="line">
              <a:avLst/>
            </a:prstGeom>
            <a:ln w="28575">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80" name="Group 147"/>
          <p:cNvGrpSpPr>
            <a:grpSpLocks/>
          </p:cNvGrpSpPr>
          <p:nvPr/>
        </p:nvGrpSpPr>
        <p:grpSpPr bwMode="auto">
          <a:xfrm>
            <a:off x="107208" y="3048000"/>
            <a:ext cx="4080184" cy="2867800"/>
            <a:chOff x="3648727" y="3173356"/>
            <a:chExt cx="4079786" cy="2861345"/>
          </a:xfrm>
        </p:grpSpPr>
        <p:sp>
          <p:nvSpPr>
            <p:cNvPr id="82" name="Rectangle 140"/>
            <p:cNvSpPr>
              <a:spLocks noChangeArrowheads="1"/>
            </p:cNvSpPr>
            <p:nvPr/>
          </p:nvSpPr>
          <p:spPr bwMode="auto">
            <a:xfrm>
              <a:off x="4830933" y="3173356"/>
              <a:ext cx="279216" cy="276376"/>
            </a:xfrm>
            <a:prstGeom prst="rect">
              <a:avLst/>
            </a:prstGeom>
            <a:noFill/>
            <a:ln w="9525">
              <a:noFill/>
              <a:miter lim="800000"/>
              <a:headEnd/>
              <a:tailEnd/>
            </a:ln>
          </p:spPr>
          <p:txBody>
            <a:bodyPr wrap="none">
              <a:spAutoFit/>
            </a:bodyPr>
            <a:lstStyle/>
            <a:p>
              <a:r>
                <a:rPr lang="en-US" sz="1200" dirty="0">
                  <a:latin typeface="Comic Sans MS" pitchFamily="66" charset="0"/>
                </a:rPr>
                <a:t>0</a:t>
              </a:r>
              <a:endParaRPr lang="en-US" sz="1200" dirty="0">
                <a:latin typeface="Calibri" pitchFamily="34" charset="0"/>
              </a:endParaRPr>
            </a:p>
          </p:txBody>
        </p:sp>
        <p:sp>
          <p:nvSpPr>
            <p:cNvPr id="83" name="Rectangle 141"/>
            <p:cNvSpPr>
              <a:spLocks noChangeArrowheads="1"/>
            </p:cNvSpPr>
            <p:nvPr/>
          </p:nvSpPr>
          <p:spPr bwMode="auto">
            <a:xfrm>
              <a:off x="3648727" y="4369761"/>
              <a:ext cx="551700" cy="276376"/>
            </a:xfrm>
            <a:prstGeom prst="rect">
              <a:avLst/>
            </a:prstGeom>
            <a:noFill/>
            <a:ln w="9525">
              <a:noFill/>
              <a:miter lim="800000"/>
              <a:headEnd/>
              <a:tailEnd/>
            </a:ln>
          </p:spPr>
          <p:txBody>
            <a:bodyPr wrap="none">
              <a:spAutoFit/>
            </a:bodyPr>
            <a:lstStyle/>
            <a:p>
              <a:r>
                <a:rPr lang="en-US" sz="1200" dirty="0" smtClean="0">
                  <a:latin typeface="Comic Sans MS" pitchFamily="66" charset="0"/>
                </a:rPr>
                <a:t>3л/2</a:t>
              </a:r>
              <a:endParaRPr lang="en-US" sz="1200" dirty="0">
                <a:latin typeface="Calibri" pitchFamily="34" charset="0"/>
              </a:endParaRPr>
            </a:p>
          </p:txBody>
        </p:sp>
        <p:sp>
          <p:nvSpPr>
            <p:cNvPr id="84" name="Rectangle 142"/>
            <p:cNvSpPr>
              <a:spLocks noChangeArrowheads="1"/>
            </p:cNvSpPr>
            <p:nvPr/>
          </p:nvSpPr>
          <p:spPr bwMode="auto">
            <a:xfrm>
              <a:off x="4912990" y="5758325"/>
              <a:ext cx="284024" cy="276376"/>
            </a:xfrm>
            <a:prstGeom prst="rect">
              <a:avLst/>
            </a:prstGeom>
            <a:noFill/>
            <a:ln w="9525">
              <a:noFill/>
              <a:miter lim="800000"/>
              <a:headEnd/>
              <a:tailEnd/>
            </a:ln>
          </p:spPr>
          <p:txBody>
            <a:bodyPr wrap="none">
              <a:spAutoFit/>
            </a:bodyPr>
            <a:lstStyle/>
            <a:p>
              <a:r>
                <a:rPr lang="en-US" sz="1200" dirty="0">
                  <a:latin typeface="Comic Sans MS" pitchFamily="66" charset="0"/>
                </a:rPr>
                <a:t>л</a:t>
              </a:r>
              <a:endParaRPr lang="en-US" sz="1200" dirty="0">
                <a:latin typeface="Calibri" pitchFamily="34" charset="0"/>
              </a:endParaRPr>
            </a:p>
          </p:txBody>
        </p:sp>
        <p:sp>
          <p:nvSpPr>
            <p:cNvPr id="85" name="Rectangle 144"/>
            <p:cNvSpPr>
              <a:spLocks noChangeArrowheads="1"/>
            </p:cNvSpPr>
            <p:nvPr/>
          </p:nvSpPr>
          <p:spPr bwMode="auto">
            <a:xfrm>
              <a:off x="6132077" y="4473528"/>
              <a:ext cx="457131" cy="276376"/>
            </a:xfrm>
            <a:prstGeom prst="rect">
              <a:avLst/>
            </a:prstGeom>
            <a:noFill/>
            <a:ln w="9525">
              <a:noFill/>
              <a:miter lim="800000"/>
              <a:headEnd/>
              <a:tailEnd/>
            </a:ln>
          </p:spPr>
          <p:txBody>
            <a:bodyPr wrap="none">
              <a:spAutoFit/>
            </a:bodyPr>
            <a:lstStyle/>
            <a:p>
              <a:r>
                <a:rPr lang="en-US" sz="1200" dirty="0" smtClean="0">
                  <a:latin typeface="Comic Sans MS" pitchFamily="66" charset="0"/>
                </a:rPr>
                <a:t>л/2</a:t>
              </a:r>
              <a:endParaRPr lang="en-US" sz="1200" dirty="0">
                <a:latin typeface="Calibri" pitchFamily="34" charset="0"/>
              </a:endParaRPr>
            </a:p>
          </p:txBody>
        </p:sp>
        <p:sp>
          <p:nvSpPr>
            <p:cNvPr id="86" name="Rectangle 145"/>
            <p:cNvSpPr>
              <a:spLocks noChangeArrowheads="1"/>
            </p:cNvSpPr>
            <p:nvPr/>
          </p:nvSpPr>
          <p:spPr bwMode="auto">
            <a:xfrm>
              <a:off x="7543800" y="3505203"/>
              <a:ext cx="184713" cy="276376"/>
            </a:xfrm>
            <a:prstGeom prst="rect">
              <a:avLst/>
            </a:prstGeom>
            <a:noFill/>
            <a:ln w="9525">
              <a:noFill/>
              <a:miter lim="800000"/>
              <a:headEnd/>
              <a:tailEnd/>
            </a:ln>
          </p:spPr>
          <p:txBody>
            <a:bodyPr wrap="none">
              <a:spAutoFit/>
            </a:bodyPr>
            <a:lstStyle/>
            <a:p>
              <a:endParaRPr lang="en-US" sz="1200">
                <a:latin typeface="Calibri" pitchFamily="34" charset="0"/>
              </a:endParaRPr>
            </a:p>
          </p:txBody>
        </p:sp>
        <p:sp>
          <p:nvSpPr>
            <p:cNvPr id="87" name="Rectangle 146"/>
            <p:cNvSpPr>
              <a:spLocks noChangeArrowheads="1"/>
            </p:cNvSpPr>
            <p:nvPr/>
          </p:nvSpPr>
          <p:spPr bwMode="auto">
            <a:xfrm>
              <a:off x="4979974" y="3173356"/>
              <a:ext cx="378593" cy="276376"/>
            </a:xfrm>
            <a:prstGeom prst="rect">
              <a:avLst/>
            </a:prstGeom>
            <a:noFill/>
            <a:ln w="9525">
              <a:noFill/>
              <a:miter lim="800000"/>
              <a:headEnd/>
              <a:tailEnd/>
            </a:ln>
          </p:spPr>
          <p:txBody>
            <a:bodyPr wrap="none">
              <a:spAutoFit/>
            </a:bodyPr>
            <a:lstStyle/>
            <a:p>
              <a:r>
                <a:rPr lang="en-US" sz="1200" dirty="0">
                  <a:latin typeface="Comic Sans MS" pitchFamily="66" charset="0"/>
                </a:rPr>
                <a:t>2л</a:t>
              </a:r>
              <a:endParaRPr lang="en-US" sz="1200" dirty="0">
                <a:latin typeface="Calibri" pitchFamily="34" charset="0"/>
              </a:endParaRPr>
            </a:p>
          </p:txBody>
        </p:sp>
      </p:grpSp>
      <p:grpSp>
        <p:nvGrpSpPr>
          <p:cNvPr id="94" name="Group 147"/>
          <p:cNvGrpSpPr>
            <a:grpSpLocks/>
          </p:cNvGrpSpPr>
          <p:nvPr/>
        </p:nvGrpSpPr>
        <p:grpSpPr bwMode="auto">
          <a:xfrm>
            <a:off x="117663" y="3048000"/>
            <a:ext cx="4109189" cy="2865456"/>
            <a:chOff x="3619473" y="968529"/>
            <a:chExt cx="4109052" cy="2859006"/>
          </a:xfrm>
        </p:grpSpPr>
        <p:sp>
          <p:nvSpPr>
            <p:cNvPr id="95" name="Rectangle 140"/>
            <p:cNvSpPr>
              <a:spLocks noChangeArrowheads="1"/>
            </p:cNvSpPr>
            <p:nvPr/>
          </p:nvSpPr>
          <p:spPr bwMode="auto">
            <a:xfrm>
              <a:off x="4797171" y="968529"/>
              <a:ext cx="279235" cy="276375"/>
            </a:xfrm>
            <a:prstGeom prst="rect">
              <a:avLst/>
            </a:prstGeom>
            <a:noFill/>
            <a:ln w="9525">
              <a:noFill/>
              <a:miter lim="800000"/>
              <a:headEnd/>
              <a:tailEnd/>
            </a:ln>
          </p:spPr>
          <p:txBody>
            <a:bodyPr wrap="none">
              <a:spAutoFit/>
            </a:bodyPr>
            <a:lstStyle/>
            <a:p>
              <a:r>
                <a:rPr lang="en-US" sz="1200" dirty="0">
                  <a:latin typeface="Comic Sans MS" pitchFamily="66" charset="0"/>
                </a:rPr>
                <a:t>0</a:t>
              </a:r>
              <a:endParaRPr lang="en-US" sz="1200" dirty="0">
                <a:latin typeface="Calibri" pitchFamily="34" charset="0"/>
              </a:endParaRPr>
            </a:p>
          </p:txBody>
        </p:sp>
        <p:sp>
          <p:nvSpPr>
            <p:cNvPr id="97" name="Rectangle 141"/>
            <p:cNvSpPr>
              <a:spLocks noChangeArrowheads="1"/>
            </p:cNvSpPr>
            <p:nvPr/>
          </p:nvSpPr>
          <p:spPr bwMode="auto">
            <a:xfrm>
              <a:off x="3619473" y="2161887"/>
              <a:ext cx="556544" cy="276375"/>
            </a:xfrm>
            <a:prstGeom prst="rect">
              <a:avLst/>
            </a:prstGeom>
            <a:noFill/>
            <a:ln w="9525">
              <a:noFill/>
              <a:miter lim="800000"/>
              <a:headEnd/>
              <a:tailEnd/>
            </a:ln>
          </p:spPr>
          <p:txBody>
            <a:bodyPr wrap="none">
              <a:spAutoFit/>
            </a:bodyPr>
            <a:lstStyle/>
            <a:p>
              <a:r>
                <a:rPr lang="en-US" sz="1200" dirty="0" smtClean="0">
                  <a:latin typeface="Comic Sans MS" pitchFamily="66" charset="0"/>
                </a:rPr>
                <a:t>3T/4</a:t>
              </a:r>
              <a:endParaRPr lang="en-US" sz="1200" dirty="0">
                <a:latin typeface="Calibri" pitchFamily="34" charset="0"/>
              </a:endParaRPr>
            </a:p>
          </p:txBody>
        </p:sp>
        <p:sp>
          <p:nvSpPr>
            <p:cNvPr id="98" name="Rectangle 142"/>
            <p:cNvSpPr>
              <a:spLocks noChangeArrowheads="1"/>
            </p:cNvSpPr>
            <p:nvPr/>
          </p:nvSpPr>
          <p:spPr bwMode="auto">
            <a:xfrm>
              <a:off x="4827313" y="3551160"/>
              <a:ext cx="461969" cy="276375"/>
            </a:xfrm>
            <a:prstGeom prst="rect">
              <a:avLst/>
            </a:prstGeom>
            <a:noFill/>
            <a:ln w="9525">
              <a:noFill/>
              <a:miter lim="800000"/>
              <a:headEnd/>
              <a:tailEnd/>
            </a:ln>
          </p:spPr>
          <p:txBody>
            <a:bodyPr wrap="none">
              <a:spAutoFit/>
            </a:bodyPr>
            <a:lstStyle/>
            <a:p>
              <a:r>
                <a:rPr lang="en-US" sz="1200" dirty="0">
                  <a:latin typeface="Comic Sans MS" pitchFamily="66" charset="0"/>
                </a:rPr>
                <a:t>T/2</a:t>
              </a:r>
              <a:endParaRPr lang="en-US" sz="1200" dirty="0">
                <a:latin typeface="Calibri" pitchFamily="34" charset="0"/>
              </a:endParaRPr>
            </a:p>
          </p:txBody>
        </p:sp>
        <p:sp>
          <p:nvSpPr>
            <p:cNvPr id="99" name="Rectangle 144"/>
            <p:cNvSpPr>
              <a:spLocks noChangeArrowheads="1"/>
            </p:cNvSpPr>
            <p:nvPr/>
          </p:nvSpPr>
          <p:spPr bwMode="auto">
            <a:xfrm>
              <a:off x="6092528" y="2288752"/>
              <a:ext cx="461971" cy="276375"/>
            </a:xfrm>
            <a:prstGeom prst="rect">
              <a:avLst/>
            </a:prstGeom>
            <a:noFill/>
            <a:ln w="9525">
              <a:noFill/>
              <a:miter lim="800000"/>
              <a:headEnd/>
              <a:tailEnd/>
            </a:ln>
          </p:spPr>
          <p:txBody>
            <a:bodyPr wrap="none">
              <a:spAutoFit/>
            </a:bodyPr>
            <a:lstStyle/>
            <a:p>
              <a:r>
                <a:rPr lang="en-US" sz="1200" dirty="0" smtClean="0">
                  <a:latin typeface="Comic Sans MS" pitchFamily="66" charset="0"/>
                </a:rPr>
                <a:t>T/4</a:t>
              </a:r>
              <a:endParaRPr lang="en-US" sz="1200" dirty="0">
                <a:latin typeface="Calibri" pitchFamily="34" charset="0"/>
              </a:endParaRPr>
            </a:p>
          </p:txBody>
        </p:sp>
        <p:sp>
          <p:nvSpPr>
            <p:cNvPr id="101" name="Rectangle 145"/>
            <p:cNvSpPr>
              <a:spLocks noChangeArrowheads="1"/>
            </p:cNvSpPr>
            <p:nvPr/>
          </p:nvSpPr>
          <p:spPr bwMode="auto">
            <a:xfrm>
              <a:off x="7543800" y="3505208"/>
              <a:ext cx="184725" cy="276376"/>
            </a:xfrm>
            <a:prstGeom prst="rect">
              <a:avLst/>
            </a:prstGeom>
            <a:noFill/>
            <a:ln w="9525">
              <a:noFill/>
              <a:miter lim="800000"/>
              <a:headEnd/>
              <a:tailEnd/>
            </a:ln>
          </p:spPr>
          <p:txBody>
            <a:bodyPr wrap="none">
              <a:spAutoFit/>
            </a:bodyPr>
            <a:lstStyle/>
            <a:p>
              <a:endParaRPr lang="en-US" sz="1200">
                <a:latin typeface="Calibri" pitchFamily="34" charset="0"/>
              </a:endParaRPr>
            </a:p>
          </p:txBody>
        </p:sp>
        <p:sp>
          <p:nvSpPr>
            <p:cNvPr id="102" name="Rectangle 146"/>
            <p:cNvSpPr>
              <a:spLocks noChangeArrowheads="1"/>
            </p:cNvSpPr>
            <p:nvPr/>
          </p:nvSpPr>
          <p:spPr bwMode="auto">
            <a:xfrm>
              <a:off x="4949565" y="968529"/>
              <a:ext cx="288852" cy="276375"/>
            </a:xfrm>
            <a:prstGeom prst="rect">
              <a:avLst/>
            </a:prstGeom>
            <a:noFill/>
            <a:ln w="9525">
              <a:noFill/>
              <a:miter lim="800000"/>
              <a:headEnd/>
              <a:tailEnd/>
            </a:ln>
          </p:spPr>
          <p:txBody>
            <a:bodyPr wrap="none">
              <a:spAutoFit/>
            </a:bodyPr>
            <a:lstStyle/>
            <a:p>
              <a:r>
                <a:rPr lang="en-US" sz="1200" dirty="0">
                  <a:latin typeface="Comic Sans MS" pitchFamily="66" charset="0"/>
                </a:rPr>
                <a:t>T</a:t>
              </a:r>
              <a:endParaRPr lang="en-US" sz="1200" dirty="0">
                <a:latin typeface="Calibri" pitchFamily="34" charset="0"/>
              </a:endParaRPr>
            </a:p>
          </p:txBody>
        </p:sp>
      </p:grpSp>
      <p:sp>
        <p:nvSpPr>
          <p:cNvPr id="103" name="Rectangle 102"/>
          <p:cNvSpPr>
            <a:spLocks noChangeArrowheads="1"/>
          </p:cNvSpPr>
          <p:nvPr/>
        </p:nvSpPr>
        <p:spPr bwMode="auto">
          <a:xfrm>
            <a:off x="1752600" y="4419600"/>
            <a:ext cx="471353" cy="369332"/>
          </a:xfrm>
          <a:prstGeom prst="rect">
            <a:avLst/>
          </a:prstGeom>
          <a:noFill/>
          <a:ln w="9525">
            <a:noFill/>
            <a:miter lim="800000"/>
            <a:headEnd/>
            <a:tailEnd/>
          </a:ln>
        </p:spPr>
        <p:txBody>
          <a:bodyPr wrap="square">
            <a:spAutoFit/>
          </a:bodyPr>
          <a:lstStyle/>
          <a:p>
            <a:r>
              <a:rPr lang="en-US" b="1" baseline="-25000" dirty="0" err="1" smtClean="0">
                <a:latin typeface="Calibri" pitchFamily="34" charset="0"/>
              </a:rPr>
              <a:t>Xm</a:t>
            </a:r>
            <a:endParaRPr lang="en-US" dirty="0">
              <a:latin typeface="Calibri" pitchFamily="34" charset="0"/>
            </a:endParaRPr>
          </a:p>
        </p:txBody>
      </p:sp>
      <p:cxnSp>
        <p:nvCxnSpPr>
          <p:cNvPr id="107" name="Straight Connector 106"/>
          <p:cNvCxnSpPr/>
          <p:nvPr/>
        </p:nvCxnSpPr>
        <p:spPr>
          <a:xfrm>
            <a:off x="0" y="747010"/>
            <a:ext cx="9144000" cy="1588"/>
          </a:xfrm>
          <a:prstGeom prst="line">
            <a:avLst/>
          </a:prstGeom>
          <a:ln w="28575">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16200000" flipH="1">
            <a:off x="-381002" y="3810000"/>
            <a:ext cx="6096002" cy="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21" name="Group 79"/>
          <p:cNvGrpSpPr>
            <a:grpSpLocks/>
          </p:cNvGrpSpPr>
          <p:nvPr/>
        </p:nvGrpSpPr>
        <p:grpSpPr bwMode="auto">
          <a:xfrm rot="5400000">
            <a:off x="805935" y="1491734"/>
            <a:ext cx="369332" cy="1066800"/>
            <a:chOff x="7508416" y="1345479"/>
            <a:chExt cx="368877" cy="1066800"/>
          </a:xfrm>
        </p:grpSpPr>
        <p:cxnSp>
          <p:nvCxnSpPr>
            <p:cNvPr id="122" name="Straight Arrow Connector 121"/>
            <p:cNvCxnSpPr/>
            <p:nvPr/>
          </p:nvCxnSpPr>
          <p:spPr>
            <a:xfrm rot="5400000">
              <a:off x="7039476" y="1878878"/>
              <a:ext cx="1066800" cy="2"/>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3" name="TextBox 78"/>
            <p:cNvSpPr txBox="1">
              <a:spLocks noChangeArrowheads="1"/>
            </p:cNvSpPr>
            <p:nvPr/>
          </p:nvSpPr>
          <p:spPr bwMode="auto">
            <a:xfrm rot="16200000">
              <a:off x="7453847" y="1774438"/>
              <a:ext cx="478016" cy="368877"/>
            </a:xfrm>
            <a:prstGeom prst="rect">
              <a:avLst/>
            </a:prstGeom>
            <a:noFill/>
            <a:ln w="9525">
              <a:noFill/>
              <a:miter lim="800000"/>
              <a:headEnd/>
              <a:tailEnd/>
            </a:ln>
          </p:spPr>
          <p:txBody>
            <a:bodyPr wrap="none">
              <a:spAutoFit/>
            </a:bodyPr>
            <a:lstStyle/>
            <a:p>
              <a:r>
                <a:rPr lang="en-US" dirty="0" smtClean="0">
                  <a:latin typeface="Calibri" pitchFamily="34" charset="0"/>
                </a:rPr>
                <a:t>-</a:t>
              </a:r>
              <a:r>
                <a:rPr lang="en-US" dirty="0" err="1" smtClean="0">
                  <a:latin typeface="Calibri" pitchFamily="34" charset="0"/>
                </a:rPr>
                <a:t>x</a:t>
              </a:r>
              <a:r>
                <a:rPr lang="en-US" baseline="-25000" dirty="0" err="1" smtClean="0">
                  <a:latin typeface="Calibri" pitchFamily="34" charset="0"/>
                </a:rPr>
                <a:t>m</a:t>
              </a:r>
              <a:endParaRPr lang="en-US" dirty="0">
                <a:latin typeface="Calibri" pitchFamily="34" charset="0"/>
              </a:endParaRPr>
            </a:p>
          </p:txBody>
        </p:sp>
      </p:grpSp>
      <p:sp>
        <p:nvSpPr>
          <p:cNvPr id="125" name="Rectangle 124"/>
          <p:cNvSpPr>
            <a:spLocks noChangeArrowheads="1"/>
          </p:cNvSpPr>
          <p:nvPr/>
        </p:nvSpPr>
        <p:spPr bwMode="auto">
          <a:xfrm>
            <a:off x="838200" y="4419600"/>
            <a:ext cx="441146" cy="369332"/>
          </a:xfrm>
          <a:prstGeom prst="rect">
            <a:avLst/>
          </a:prstGeom>
          <a:noFill/>
          <a:ln w="9525">
            <a:noFill/>
            <a:miter lim="800000"/>
            <a:headEnd/>
            <a:tailEnd/>
          </a:ln>
        </p:spPr>
        <p:txBody>
          <a:bodyPr wrap="none">
            <a:spAutoFit/>
          </a:bodyPr>
          <a:lstStyle/>
          <a:p>
            <a:r>
              <a:rPr lang="en-US" b="1" baseline="-25000" dirty="0" smtClean="0">
                <a:latin typeface="Calibri" pitchFamily="34" charset="0"/>
              </a:rPr>
              <a:t>-</a:t>
            </a:r>
            <a:r>
              <a:rPr lang="en-US" b="1" baseline="-25000" dirty="0" err="1" smtClean="0">
                <a:latin typeface="Calibri" pitchFamily="34" charset="0"/>
              </a:rPr>
              <a:t>Xm</a:t>
            </a:r>
            <a:endParaRPr lang="en-US" dirty="0">
              <a:latin typeface="Calibri" pitchFamily="34" charset="0"/>
            </a:endParaRPr>
          </a:p>
        </p:txBody>
      </p:sp>
      <p:graphicFrame>
        <p:nvGraphicFramePr>
          <p:cNvPr id="5" name="Object 2"/>
          <p:cNvGraphicFramePr>
            <a:graphicFrameLocks noChangeAspect="1"/>
          </p:cNvGraphicFramePr>
          <p:nvPr/>
        </p:nvGraphicFramePr>
        <p:xfrm>
          <a:off x="3648828" y="2286001"/>
          <a:ext cx="4013200" cy="685800"/>
        </p:xfrm>
        <a:graphic>
          <a:graphicData uri="http://schemas.openxmlformats.org/presentationml/2006/ole">
            <mc:AlternateContent xmlns:mc="http://schemas.openxmlformats.org/markup-compatibility/2006">
              <mc:Choice xmlns:v="urn:schemas-microsoft-com:vml" Requires="v">
                <p:oleObj spid="_x0000_s1082" name="Equation" r:id="rId4" imgW="1282680" imgH="228600" progId="Equation.3">
                  <p:embed/>
                </p:oleObj>
              </mc:Choice>
              <mc:Fallback>
                <p:oleObj name="Equation" r:id="rId4" imgW="1282680" imgH="2286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48828" y="2286001"/>
                        <a:ext cx="40132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5" name="TextBox 134"/>
          <p:cNvSpPr txBox="1"/>
          <p:nvPr/>
        </p:nvSpPr>
        <p:spPr>
          <a:xfrm>
            <a:off x="3352800" y="990600"/>
            <a:ext cx="5029199" cy="923330"/>
          </a:xfrm>
          <a:prstGeom prst="rect">
            <a:avLst/>
          </a:prstGeom>
          <a:noFill/>
        </p:spPr>
        <p:txBody>
          <a:bodyPr wrap="square" rtlCol="0">
            <a:spAutoFit/>
          </a:bodyPr>
          <a:lstStyle/>
          <a:p>
            <a:r>
              <a:rPr lang="en-US" b="1" dirty="0" smtClean="0">
                <a:latin typeface="+mn-lt"/>
              </a:rPr>
              <a:t>The displacement (x) of the particle which executes simple harmonic motion is given by the equation:</a:t>
            </a:r>
            <a:endParaRPr lang="en-US" b="1" dirty="0">
              <a:latin typeface="+mn-lt"/>
            </a:endParaRPr>
          </a:p>
        </p:txBody>
      </p:sp>
      <p:grpSp>
        <p:nvGrpSpPr>
          <p:cNvPr id="171" name="Group 170"/>
          <p:cNvGrpSpPr/>
          <p:nvPr/>
        </p:nvGrpSpPr>
        <p:grpSpPr>
          <a:xfrm>
            <a:off x="6172953" y="1828800"/>
            <a:ext cx="1295400" cy="685800"/>
            <a:chOff x="6172953" y="1828800"/>
            <a:chExt cx="1295400" cy="685800"/>
          </a:xfrm>
        </p:grpSpPr>
        <p:sp>
          <p:nvSpPr>
            <p:cNvPr id="137" name="Left Brace 136"/>
            <p:cNvSpPr/>
            <p:nvPr/>
          </p:nvSpPr>
          <p:spPr>
            <a:xfrm rot="5400000">
              <a:off x="6592053" y="1638300"/>
              <a:ext cx="457200" cy="129540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138" name="TextBox 102"/>
            <p:cNvSpPr txBox="1">
              <a:spLocks noChangeArrowheads="1"/>
            </p:cNvSpPr>
            <p:nvPr/>
          </p:nvSpPr>
          <p:spPr bwMode="auto">
            <a:xfrm>
              <a:off x="6401553" y="1828800"/>
              <a:ext cx="662361" cy="307777"/>
            </a:xfrm>
            <a:prstGeom prst="rect">
              <a:avLst/>
            </a:prstGeom>
            <a:noFill/>
            <a:ln w="9525">
              <a:noFill/>
              <a:miter lim="800000"/>
              <a:headEnd/>
              <a:tailEnd/>
            </a:ln>
          </p:spPr>
          <p:txBody>
            <a:bodyPr wrap="none">
              <a:spAutoFit/>
            </a:bodyPr>
            <a:lstStyle/>
            <a:p>
              <a:r>
                <a:rPr lang="en-US" sz="1400" dirty="0" smtClean="0">
                  <a:latin typeface="Comic Sans MS" pitchFamily="66" charset="0"/>
                </a:rPr>
                <a:t>phase</a:t>
              </a:r>
              <a:endParaRPr lang="en-US" sz="1400" dirty="0">
                <a:latin typeface="Comic Sans MS" pitchFamily="66" charset="0"/>
              </a:endParaRPr>
            </a:p>
          </p:txBody>
        </p:sp>
      </p:grpSp>
      <p:cxnSp>
        <p:nvCxnSpPr>
          <p:cNvPr id="144" name="Straight Connector 143"/>
          <p:cNvCxnSpPr/>
          <p:nvPr/>
        </p:nvCxnSpPr>
        <p:spPr>
          <a:xfrm rot="16200000" flipH="1">
            <a:off x="-1453588" y="3880412"/>
            <a:ext cx="5943602" cy="1157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rot="16200000" flipH="1">
            <a:off x="-2438400" y="3962400"/>
            <a:ext cx="5791202" cy="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5" name="Freeform 164"/>
          <p:cNvSpPr/>
          <p:nvPr/>
        </p:nvSpPr>
        <p:spPr>
          <a:xfrm>
            <a:off x="476769" y="4465261"/>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Freeform 169"/>
          <p:cNvSpPr/>
          <p:nvPr/>
        </p:nvSpPr>
        <p:spPr>
          <a:xfrm>
            <a:off x="457200" y="19050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Rectangle 52"/>
          <p:cNvSpPr/>
          <p:nvPr/>
        </p:nvSpPr>
        <p:spPr>
          <a:xfrm>
            <a:off x="4114800" y="4648200"/>
            <a:ext cx="4572000" cy="1477328"/>
          </a:xfrm>
          <a:prstGeom prst="rect">
            <a:avLst/>
          </a:prstGeom>
          <a:solidFill>
            <a:srgbClr val="FFFF00"/>
          </a:solidFill>
        </p:spPr>
        <p:txBody>
          <a:bodyPr>
            <a:spAutoFit/>
          </a:bodyPr>
          <a:lstStyle/>
          <a:p>
            <a:r>
              <a:rPr lang="en-US" b="1" dirty="0" smtClean="0"/>
              <a:t>T41-Q15</a:t>
            </a:r>
          </a:p>
          <a:p>
            <a:r>
              <a:rPr lang="en-US" dirty="0" smtClean="0"/>
              <a:t> A particle oscillates according to the equation:  x = 0.20 * </a:t>
            </a:r>
            <a:r>
              <a:rPr lang="en-US" dirty="0" err="1" smtClean="0"/>
              <a:t>cos</a:t>
            </a:r>
            <a:r>
              <a:rPr lang="en-US" dirty="0" smtClean="0"/>
              <a:t>(</a:t>
            </a:r>
            <a:r>
              <a:rPr lang="el-GR" dirty="0" smtClean="0">
                <a:latin typeface="Calibri"/>
                <a:cs typeface="Calibri"/>
              </a:rPr>
              <a:t>π</a:t>
            </a:r>
            <a:r>
              <a:rPr lang="en-US" dirty="0" smtClean="0"/>
              <a:t>t). What is the period of the motion? </a:t>
            </a:r>
          </a:p>
          <a:p>
            <a:r>
              <a:rPr lang="en-US" dirty="0" smtClean="0"/>
              <a:t>(</a:t>
            </a:r>
            <a:r>
              <a:rPr lang="en-US" dirty="0" err="1" smtClean="0"/>
              <a:t>Ans</a:t>
            </a:r>
            <a:r>
              <a:rPr lang="en-US" dirty="0" smtClean="0"/>
              <a:t>: 2.0 s )</a:t>
            </a:r>
            <a:endParaRPr lang="en-US" dirty="0"/>
          </a:p>
        </p:txBody>
      </p:sp>
      <p:sp>
        <p:nvSpPr>
          <p:cNvPr id="54" name="TextBox 53"/>
          <p:cNvSpPr txBox="1"/>
          <p:nvPr/>
        </p:nvSpPr>
        <p:spPr>
          <a:xfrm>
            <a:off x="2622884" y="1708484"/>
            <a:ext cx="819455" cy="369332"/>
          </a:xfrm>
          <a:prstGeom prst="rect">
            <a:avLst/>
          </a:prstGeom>
          <a:noFill/>
        </p:spPr>
        <p:txBody>
          <a:bodyPr wrap="none" rtlCol="0">
            <a:spAutoFit/>
          </a:bodyPr>
          <a:lstStyle/>
          <a:p>
            <a:r>
              <a:rPr lang="en-US" dirty="0" smtClean="0"/>
              <a:t>t = 0 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grpId="0" nodeType="clickEffect">
                                  <p:stCondLst>
                                    <p:cond delay="0"/>
                                  </p:stCondLst>
                                  <p:childTnLst>
                                    <p:animMotion origin="layout" path="M -0.00017 -8.14061E-7 L 0.12483 -8.14061E-7 L -0.11684 -8.14061E-7 L -0.00017 -8.14061E-7 Z " pathEditMode="relative" ptsTypes="AAAA">
                                      <p:cBhvr>
                                        <p:cTn id="6" dur="5000" fill="hold"/>
                                        <p:tgtEl>
                                          <p:spTgt spid="57"/>
                                        </p:tgtEl>
                                        <p:attrNameLst>
                                          <p:attrName>ppt_x</p:attrName>
                                          <p:attrName>ppt_y</p:attrName>
                                        </p:attrNameLst>
                                      </p:cBhvr>
                                    </p:animMotion>
                                  </p:childTnLst>
                                </p:cTn>
                              </p:par>
                              <p:par>
                                <p:cTn id="7" presetID="8" presetClass="emph" presetSubtype="0" repeatCount="indefinite" fill="hold" nodeType="withEffect">
                                  <p:stCondLst>
                                    <p:cond delay="0"/>
                                  </p:stCondLst>
                                  <p:childTnLst>
                                    <p:animRot by="21600000">
                                      <p:cBhvr>
                                        <p:cTn id="8" dur="5000" fill="hold"/>
                                        <p:tgtEl>
                                          <p:spTgt spid="70"/>
                                        </p:tgtEl>
                                        <p:attrNameLst>
                                          <p:attrName>r</p:attrName>
                                        </p:attrNameLst>
                                      </p:cBhvr>
                                    </p:animRo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94"/>
                                        </p:tgtEl>
                                        <p:attrNameLst>
                                          <p:attrName>style.visibility</p:attrName>
                                        </p:attrNameLst>
                                      </p:cBhvr>
                                      <p:to>
                                        <p:strVal val="visible"/>
                                      </p:to>
                                    </p:set>
                                    <p:animEffect transition="in" filter="wipe(left)">
                                      <p:cBhvr>
                                        <p:cTn id="23" dur="2000"/>
                                        <p:tgtEl>
                                          <p:spTgt spid="94"/>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nodeType="clickEffect">
                                  <p:stCondLst>
                                    <p:cond delay="0"/>
                                  </p:stCondLst>
                                  <p:childTnLst>
                                    <p:set>
                                      <p:cBhvr>
                                        <p:cTn id="27" dur="1" fill="hold">
                                          <p:stCondLst>
                                            <p:cond delay="0"/>
                                          </p:stCondLst>
                                        </p:cTn>
                                        <p:tgtEl>
                                          <p:spTgt spid="94"/>
                                        </p:tgtEl>
                                        <p:attrNameLst>
                                          <p:attrName>style.visibility</p:attrName>
                                        </p:attrNameLst>
                                      </p:cBhvr>
                                      <p:to>
                                        <p:strVal val="hidden"/>
                                      </p:to>
                                    </p:set>
                                  </p:childTnLst>
                                </p:cTn>
                              </p:par>
                              <p:par>
                                <p:cTn id="28" presetID="22" presetClass="entr" presetSubtype="2" fill="hold" nodeType="withEffect">
                                  <p:stCondLst>
                                    <p:cond delay="0"/>
                                  </p:stCondLst>
                                  <p:childTnLst>
                                    <p:set>
                                      <p:cBhvr>
                                        <p:cTn id="29" dur="1" fill="hold">
                                          <p:stCondLst>
                                            <p:cond delay="0"/>
                                          </p:stCondLst>
                                        </p:cTn>
                                        <p:tgtEl>
                                          <p:spTgt spid="80"/>
                                        </p:tgtEl>
                                        <p:attrNameLst>
                                          <p:attrName>style.visibility</p:attrName>
                                        </p:attrNameLst>
                                      </p:cBhvr>
                                      <p:to>
                                        <p:strVal val="visible"/>
                                      </p:to>
                                    </p:set>
                                    <p:animEffect transition="in" filter="wipe(right)">
                                      <p:cBhvr>
                                        <p:cTn id="30" dur="2000"/>
                                        <p:tgtEl>
                                          <p:spTgt spid="80"/>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103" grpId="0"/>
      <p:bldP spid="125" grpId="0"/>
      <p:bldP spid="135" grpId="0"/>
      <p:bldP spid="5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1"/>
          <p:cNvSpPr txBox="1">
            <a:spLocks noChangeArrowheads="1"/>
          </p:cNvSpPr>
          <p:nvPr/>
        </p:nvSpPr>
        <p:spPr bwMode="auto">
          <a:xfrm>
            <a:off x="2667000" y="0"/>
            <a:ext cx="2590800" cy="708025"/>
          </a:xfrm>
          <a:prstGeom prst="rect">
            <a:avLst/>
          </a:prstGeom>
          <a:noFill/>
          <a:ln w="9525">
            <a:noFill/>
            <a:miter lim="800000"/>
            <a:headEnd/>
            <a:tailEnd/>
          </a:ln>
        </p:spPr>
        <p:txBody>
          <a:bodyPr wrap="none">
            <a:spAutoFit/>
          </a:bodyPr>
          <a:lstStyle/>
          <a:p>
            <a:pPr algn="ctr"/>
            <a:r>
              <a:rPr lang="en-US" sz="4000">
                <a:latin typeface="Calibri" pitchFamily="34" charset="0"/>
              </a:rPr>
              <a:t>T-102-Ch15</a:t>
            </a:r>
          </a:p>
        </p:txBody>
      </p:sp>
      <p:sp>
        <p:nvSpPr>
          <p:cNvPr id="28675"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7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7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78"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79"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80"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81"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4" name="Rectangle 13"/>
          <p:cNvSpPr/>
          <p:nvPr/>
        </p:nvSpPr>
        <p:spPr>
          <a:xfrm>
            <a:off x="381000" y="1143000"/>
            <a:ext cx="8153400" cy="1477963"/>
          </a:xfrm>
          <a:prstGeom prst="rect">
            <a:avLst/>
          </a:prstGeom>
        </p:spPr>
        <p:txBody>
          <a:bodyPr>
            <a:spAutoFit/>
          </a:bodyPr>
          <a:lstStyle/>
          <a:p>
            <a:pPr>
              <a:defRPr/>
            </a:pPr>
            <a:r>
              <a:rPr lang="en-US" dirty="0">
                <a:latin typeface="+mn-lt"/>
              </a:rPr>
              <a:t>Q28. </a:t>
            </a:r>
          </a:p>
          <a:p>
            <a:pPr>
              <a:defRPr/>
            </a:pPr>
            <a:r>
              <a:rPr lang="en-US" dirty="0">
                <a:latin typeface="+mn-lt"/>
              </a:rPr>
              <a:t>The maximum speed of a 3.00-kg object executing simple harmonic motion is 6.00 m/s. The maximum acceleration of the object is 5.00 m/s2. What is its period of oscillations? </a:t>
            </a:r>
          </a:p>
          <a:p>
            <a:pPr>
              <a:defRPr/>
            </a:pPr>
            <a:r>
              <a:rPr lang="en-US" dirty="0">
                <a:latin typeface="+mn-lt"/>
              </a:rPr>
              <a:t>A) 7.54 s </a:t>
            </a:r>
          </a:p>
        </p:txBody>
      </p:sp>
      <p:sp>
        <p:nvSpPr>
          <p:cNvPr id="15" name="Rectangle 14"/>
          <p:cNvSpPr/>
          <p:nvPr/>
        </p:nvSpPr>
        <p:spPr>
          <a:xfrm>
            <a:off x="381000" y="2743200"/>
            <a:ext cx="8610600" cy="1200150"/>
          </a:xfrm>
          <a:prstGeom prst="rect">
            <a:avLst/>
          </a:prstGeom>
        </p:spPr>
        <p:txBody>
          <a:bodyPr>
            <a:spAutoFit/>
          </a:bodyPr>
          <a:lstStyle/>
          <a:p>
            <a:pPr>
              <a:defRPr/>
            </a:pPr>
            <a:r>
              <a:rPr lang="en-US" dirty="0">
                <a:latin typeface="+mn-lt"/>
              </a:rPr>
              <a:t>Q29. </a:t>
            </a:r>
          </a:p>
          <a:p>
            <a:pPr>
              <a:defRPr/>
            </a:pPr>
            <a:r>
              <a:rPr lang="en-US" dirty="0">
                <a:latin typeface="+mn-lt"/>
              </a:rPr>
              <a:t>An object executes simple harmonic motion with an amplitude of 1.2 cm and a time period of 0.10 s. What is the total distance traveled by the object in 1.9 s? </a:t>
            </a:r>
          </a:p>
          <a:p>
            <a:pPr>
              <a:defRPr/>
            </a:pPr>
            <a:r>
              <a:rPr lang="en-US" dirty="0">
                <a:latin typeface="+mn-lt"/>
              </a:rPr>
              <a:t>A) 91 cm </a:t>
            </a:r>
          </a:p>
        </p:txBody>
      </p:sp>
      <p:sp>
        <p:nvSpPr>
          <p:cNvPr id="16" name="Rectangle 15"/>
          <p:cNvSpPr/>
          <p:nvPr/>
        </p:nvSpPr>
        <p:spPr>
          <a:xfrm>
            <a:off x="381000" y="4114800"/>
            <a:ext cx="8077200" cy="1200150"/>
          </a:xfrm>
          <a:prstGeom prst="rect">
            <a:avLst/>
          </a:prstGeom>
        </p:spPr>
        <p:txBody>
          <a:bodyPr>
            <a:spAutoFit/>
          </a:bodyPr>
          <a:lstStyle/>
          <a:p>
            <a:pPr>
              <a:defRPr/>
            </a:pPr>
            <a:r>
              <a:rPr lang="en-US" dirty="0">
                <a:latin typeface="+mn-lt"/>
              </a:rPr>
              <a:t>Q30. </a:t>
            </a:r>
          </a:p>
          <a:p>
            <a:pPr>
              <a:defRPr/>
            </a:pPr>
            <a:r>
              <a:rPr lang="en-US" dirty="0">
                <a:latin typeface="+mn-lt"/>
              </a:rPr>
              <a:t>A simple pendulum of length L1 has time period T1. A second simple pendulum of length L2 has time period T2. If T2 = 2 T1, find the ratio L1/L2. </a:t>
            </a:r>
          </a:p>
          <a:p>
            <a:pPr>
              <a:defRPr/>
            </a:pPr>
            <a:r>
              <a:rPr lang="en-US" dirty="0">
                <a:latin typeface="+mn-lt"/>
              </a:rPr>
              <a:t>A) 1/4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2667000" y="0"/>
            <a:ext cx="2590800" cy="708025"/>
          </a:xfrm>
          <a:prstGeom prst="rect">
            <a:avLst/>
          </a:prstGeom>
          <a:noFill/>
          <a:ln w="9525">
            <a:noFill/>
            <a:miter lim="800000"/>
            <a:headEnd/>
            <a:tailEnd/>
          </a:ln>
        </p:spPr>
        <p:txBody>
          <a:bodyPr wrap="none">
            <a:spAutoFit/>
          </a:bodyPr>
          <a:lstStyle/>
          <a:p>
            <a:pPr algn="ctr"/>
            <a:r>
              <a:rPr lang="en-US" sz="4000">
                <a:latin typeface="Calibri" pitchFamily="34" charset="0"/>
              </a:rPr>
              <a:t>T-101-Ch15</a:t>
            </a:r>
          </a:p>
        </p:txBody>
      </p:sp>
      <p:sp>
        <p:nvSpPr>
          <p:cNvPr id="2969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3"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4"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5"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6" name="Rectangle 11"/>
          <p:cNvSpPr>
            <a:spLocks noChangeArrowheads="1"/>
          </p:cNvSpPr>
          <p:nvPr/>
        </p:nvSpPr>
        <p:spPr bwMode="auto">
          <a:xfrm>
            <a:off x="381000" y="609600"/>
            <a:ext cx="8382000" cy="2308225"/>
          </a:xfrm>
          <a:prstGeom prst="rect">
            <a:avLst/>
          </a:prstGeom>
          <a:noFill/>
          <a:ln w="9525">
            <a:noFill/>
            <a:miter lim="800000"/>
            <a:headEnd/>
            <a:tailEnd/>
          </a:ln>
        </p:spPr>
        <p:txBody>
          <a:bodyPr>
            <a:spAutoFit/>
          </a:bodyPr>
          <a:lstStyle/>
          <a:p>
            <a:r>
              <a:rPr lang="en-US" dirty="0"/>
              <a:t>Q25. </a:t>
            </a:r>
          </a:p>
          <a:p>
            <a:r>
              <a:rPr lang="en-US" dirty="0"/>
              <a:t>Which one of the following relationships between the acceleration </a:t>
            </a:r>
            <a:r>
              <a:rPr lang="en-US" i="1" dirty="0"/>
              <a:t>a and the displacement X of a particle represents simple harmonic motion: </a:t>
            </a:r>
          </a:p>
          <a:p>
            <a:r>
              <a:rPr lang="en-US" dirty="0"/>
              <a:t>A) </a:t>
            </a:r>
            <a:r>
              <a:rPr lang="en-US" i="1" dirty="0"/>
              <a:t>a = − 2 X </a:t>
            </a:r>
          </a:p>
          <a:p>
            <a:r>
              <a:rPr lang="en-US" dirty="0"/>
              <a:t>B) </a:t>
            </a:r>
            <a:r>
              <a:rPr lang="en-US" i="1" dirty="0"/>
              <a:t>a = +2 X </a:t>
            </a:r>
          </a:p>
          <a:p>
            <a:r>
              <a:rPr lang="pt-BR" dirty="0"/>
              <a:t>C) </a:t>
            </a:r>
            <a:r>
              <a:rPr lang="pt-BR" i="1" dirty="0"/>
              <a:t>a = −2 X </a:t>
            </a:r>
            <a:r>
              <a:rPr lang="pt-BR" i="1" baseline="30000" dirty="0"/>
              <a:t>2</a:t>
            </a:r>
            <a:r>
              <a:rPr lang="pt-BR" i="1" dirty="0"/>
              <a:t> </a:t>
            </a:r>
          </a:p>
          <a:p>
            <a:r>
              <a:rPr lang="pt-BR" dirty="0"/>
              <a:t>D) </a:t>
            </a:r>
            <a:r>
              <a:rPr lang="pt-BR" i="1" dirty="0"/>
              <a:t>a = +2 X </a:t>
            </a:r>
            <a:r>
              <a:rPr lang="pt-BR" i="1" baseline="30000" dirty="0"/>
              <a:t>2</a:t>
            </a:r>
            <a:r>
              <a:rPr lang="pt-BR" i="1" dirty="0"/>
              <a:t> </a:t>
            </a:r>
          </a:p>
          <a:p>
            <a:r>
              <a:rPr lang="en-US" dirty="0"/>
              <a:t>E) None of the others </a:t>
            </a:r>
          </a:p>
        </p:txBody>
      </p:sp>
      <p:sp>
        <p:nvSpPr>
          <p:cNvPr id="29707" name="Rectangle 12"/>
          <p:cNvSpPr>
            <a:spLocks noChangeArrowheads="1"/>
          </p:cNvSpPr>
          <p:nvPr/>
        </p:nvSpPr>
        <p:spPr bwMode="auto">
          <a:xfrm>
            <a:off x="381000" y="3124200"/>
            <a:ext cx="8229600" cy="1200150"/>
          </a:xfrm>
          <a:prstGeom prst="rect">
            <a:avLst/>
          </a:prstGeom>
          <a:noFill/>
          <a:ln w="9525">
            <a:noFill/>
            <a:miter lim="800000"/>
            <a:headEnd/>
            <a:tailEnd/>
          </a:ln>
        </p:spPr>
        <p:txBody>
          <a:bodyPr>
            <a:spAutoFit/>
          </a:bodyPr>
          <a:lstStyle/>
          <a:p>
            <a:r>
              <a:rPr lang="en-US" dirty="0"/>
              <a:t>Q26. </a:t>
            </a:r>
          </a:p>
          <a:p>
            <a:r>
              <a:rPr lang="en-US" dirty="0"/>
              <a:t>A simple pendulum has a length of 1.00 m and a mass of 0.250 kg. How many oscillations will it complete in 5.00 minutes in a location where g = 10.5 m/s2? </a:t>
            </a:r>
          </a:p>
          <a:p>
            <a:r>
              <a:rPr lang="en-US" dirty="0"/>
              <a:t>A) 155 </a:t>
            </a:r>
          </a:p>
        </p:txBody>
      </p:sp>
      <p:grpSp>
        <p:nvGrpSpPr>
          <p:cNvPr id="15" name="Group 14"/>
          <p:cNvGrpSpPr/>
          <p:nvPr/>
        </p:nvGrpSpPr>
        <p:grpSpPr>
          <a:xfrm>
            <a:off x="381000" y="4495800"/>
            <a:ext cx="8310563" cy="2209800"/>
            <a:chOff x="381000" y="4495800"/>
            <a:chExt cx="8310563" cy="2209800"/>
          </a:xfrm>
        </p:grpSpPr>
        <p:sp>
          <p:nvSpPr>
            <p:cNvPr id="29708" name="Rectangle 13"/>
            <p:cNvSpPr>
              <a:spLocks noChangeArrowheads="1"/>
            </p:cNvSpPr>
            <p:nvPr/>
          </p:nvSpPr>
          <p:spPr bwMode="auto">
            <a:xfrm>
              <a:off x="381000" y="4495800"/>
              <a:ext cx="4572000" cy="2032000"/>
            </a:xfrm>
            <a:prstGeom prst="rect">
              <a:avLst/>
            </a:prstGeom>
            <a:noFill/>
            <a:ln w="9525">
              <a:noFill/>
              <a:miter lim="800000"/>
              <a:headEnd/>
              <a:tailEnd/>
            </a:ln>
          </p:spPr>
          <p:txBody>
            <a:bodyPr>
              <a:spAutoFit/>
            </a:bodyPr>
            <a:lstStyle/>
            <a:p>
              <a:r>
                <a:rPr lang="en-US" dirty="0"/>
                <a:t>Q27. </a:t>
              </a:r>
            </a:p>
            <a:p>
              <a:r>
                <a:rPr lang="en-US" b="1" dirty="0"/>
                <a:t>Figure 6</a:t>
              </a:r>
              <a:r>
                <a:rPr lang="en-US" dirty="0"/>
                <a:t> shows the kinetic energy </a:t>
              </a:r>
              <a:r>
                <a:rPr lang="en-US" i="1" dirty="0"/>
                <a:t>KE(J) versus the displacement X(m) of a spring-mass system from its equilibrium position while undergoing a simple harmonic motion. What is the spring constant k?</a:t>
              </a:r>
            </a:p>
            <a:p>
              <a:r>
                <a:rPr lang="en-US" dirty="0"/>
                <a:t>A) 2 × 10</a:t>
              </a:r>
              <a:r>
                <a:rPr lang="en-US" baseline="30000" dirty="0"/>
                <a:t>3</a:t>
              </a:r>
              <a:r>
                <a:rPr lang="en-US" dirty="0"/>
                <a:t> N.m-1</a:t>
              </a:r>
            </a:p>
          </p:txBody>
        </p:sp>
        <p:pic>
          <p:nvPicPr>
            <p:cNvPr id="29709" name="Picture 12"/>
            <p:cNvPicPr>
              <a:picLocks noChangeAspect="1" noChangeArrowheads="1"/>
            </p:cNvPicPr>
            <p:nvPr/>
          </p:nvPicPr>
          <p:blipFill>
            <a:blip r:embed="rId2" cstate="print"/>
            <a:srcRect/>
            <a:stretch>
              <a:fillRect/>
            </a:stretch>
          </p:blipFill>
          <p:spPr bwMode="auto">
            <a:xfrm>
              <a:off x="5264150" y="4648200"/>
              <a:ext cx="3427413" cy="20574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2667000" y="0"/>
            <a:ext cx="2590800" cy="708025"/>
          </a:xfrm>
          <a:prstGeom prst="rect">
            <a:avLst/>
          </a:prstGeom>
          <a:noFill/>
          <a:ln w="9525">
            <a:noFill/>
            <a:miter lim="800000"/>
            <a:headEnd/>
            <a:tailEnd/>
          </a:ln>
        </p:spPr>
        <p:txBody>
          <a:bodyPr wrap="none">
            <a:spAutoFit/>
          </a:bodyPr>
          <a:lstStyle/>
          <a:p>
            <a:pPr algn="ctr"/>
            <a:r>
              <a:rPr lang="en-US" sz="4000">
                <a:latin typeface="Calibri" pitchFamily="34" charset="0"/>
              </a:rPr>
              <a:t>T-101-Ch15</a:t>
            </a:r>
          </a:p>
        </p:txBody>
      </p:sp>
      <p:sp>
        <p:nvSpPr>
          <p:cNvPr id="30723"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6"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7"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29"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0730" name="Rectangle 14"/>
          <p:cNvSpPr>
            <a:spLocks noChangeArrowheads="1"/>
          </p:cNvSpPr>
          <p:nvPr/>
        </p:nvSpPr>
        <p:spPr bwMode="auto">
          <a:xfrm>
            <a:off x="304800" y="685800"/>
            <a:ext cx="8686800" cy="1477963"/>
          </a:xfrm>
          <a:prstGeom prst="rect">
            <a:avLst/>
          </a:prstGeom>
          <a:noFill/>
          <a:ln w="9525">
            <a:noFill/>
            <a:miter lim="800000"/>
            <a:headEnd/>
            <a:tailEnd/>
          </a:ln>
        </p:spPr>
        <p:txBody>
          <a:bodyPr>
            <a:spAutoFit/>
          </a:bodyPr>
          <a:lstStyle/>
          <a:p>
            <a:r>
              <a:rPr lang="en-US"/>
              <a:t>Q28. </a:t>
            </a:r>
          </a:p>
          <a:p>
            <a:r>
              <a:rPr lang="en-US"/>
              <a:t>A mass-spring system is in simple harmonic motion in a horizontal plane. The position of the mass is given by: y= x</a:t>
            </a:r>
            <a:r>
              <a:rPr lang="en-US" baseline="-25000"/>
              <a:t>m</a:t>
            </a:r>
            <a:r>
              <a:rPr lang="en-US"/>
              <a:t>cos(</a:t>
            </a:r>
            <a:r>
              <a:rPr lang="el-GR">
                <a:latin typeface="Calibri" pitchFamily="34" charset="0"/>
                <a:cs typeface="Calibri" pitchFamily="34" charset="0"/>
              </a:rPr>
              <a:t>ω</a:t>
            </a:r>
            <a:r>
              <a:rPr lang="en-US"/>
              <a:t>t+</a:t>
            </a:r>
            <a:r>
              <a:rPr lang="el-GR">
                <a:latin typeface="Calibri" pitchFamily="34" charset="0"/>
                <a:cs typeface="Calibri" pitchFamily="34" charset="0"/>
              </a:rPr>
              <a:t>π</a:t>
            </a:r>
            <a:r>
              <a:rPr lang="en-US">
                <a:latin typeface="Calibri" pitchFamily="34" charset="0"/>
                <a:cs typeface="Calibri" pitchFamily="34" charset="0"/>
              </a:rPr>
              <a:t>/3).</a:t>
            </a:r>
            <a:r>
              <a:rPr lang="en-US"/>
              <a:t> What is the ratio of its potential energy to its total energy at </a:t>
            </a:r>
            <a:r>
              <a:rPr lang="en-US" i="1"/>
              <a:t>t = 0 s. </a:t>
            </a:r>
          </a:p>
          <a:p>
            <a:r>
              <a:rPr lang="en-US"/>
              <a:t>A) 0.25 </a:t>
            </a:r>
          </a:p>
        </p:txBody>
      </p:sp>
      <p:sp>
        <p:nvSpPr>
          <p:cNvPr id="30731" name="Rectangle 15"/>
          <p:cNvSpPr>
            <a:spLocks noChangeArrowheads="1"/>
          </p:cNvSpPr>
          <p:nvPr/>
        </p:nvSpPr>
        <p:spPr bwMode="auto">
          <a:xfrm>
            <a:off x="4038600" y="2209800"/>
            <a:ext cx="4724400" cy="2032000"/>
          </a:xfrm>
          <a:prstGeom prst="rect">
            <a:avLst/>
          </a:prstGeom>
          <a:noFill/>
          <a:ln w="9525">
            <a:noFill/>
            <a:miter lim="800000"/>
            <a:headEnd/>
            <a:tailEnd/>
          </a:ln>
        </p:spPr>
        <p:txBody>
          <a:bodyPr>
            <a:spAutoFit/>
          </a:bodyPr>
          <a:lstStyle/>
          <a:p>
            <a:r>
              <a:rPr lang="en-US"/>
              <a:t>Q29. </a:t>
            </a:r>
          </a:p>
          <a:p>
            <a:r>
              <a:rPr lang="en-US" b="1"/>
              <a:t>Figure 7 </a:t>
            </a:r>
            <a:r>
              <a:rPr lang="en-US"/>
              <a:t>shows the position x(cm) as a function of time t(s) of a 100-gram block oscillating in simple harmonic motion on the end of a spring. What is the maximum kinetic energy of the block? </a:t>
            </a:r>
          </a:p>
          <a:p>
            <a:r>
              <a:rPr lang="en-US"/>
              <a:t>A) 1.97 J </a:t>
            </a:r>
          </a:p>
        </p:txBody>
      </p:sp>
      <p:pic>
        <p:nvPicPr>
          <p:cNvPr id="30732" name="Picture 2"/>
          <p:cNvPicPr>
            <a:picLocks noChangeAspect="1" noChangeArrowheads="1"/>
          </p:cNvPicPr>
          <p:nvPr/>
        </p:nvPicPr>
        <p:blipFill>
          <a:blip r:embed="rId2" cstate="print"/>
          <a:srcRect/>
          <a:stretch>
            <a:fillRect/>
          </a:stretch>
        </p:blipFill>
        <p:spPr bwMode="auto">
          <a:xfrm>
            <a:off x="533400" y="2286000"/>
            <a:ext cx="3194050" cy="2443163"/>
          </a:xfrm>
          <a:prstGeom prst="rect">
            <a:avLst/>
          </a:prstGeom>
          <a:noFill/>
          <a:ln w="9525">
            <a:noFill/>
            <a:miter lim="800000"/>
            <a:headEnd/>
            <a:tailEnd/>
          </a:ln>
        </p:spPr>
      </p:pic>
      <p:sp>
        <p:nvSpPr>
          <p:cNvPr id="30733" name="Rectangle 17"/>
          <p:cNvSpPr>
            <a:spLocks noChangeArrowheads="1"/>
          </p:cNvSpPr>
          <p:nvPr/>
        </p:nvSpPr>
        <p:spPr bwMode="auto">
          <a:xfrm>
            <a:off x="304800" y="4951413"/>
            <a:ext cx="6553200" cy="1754187"/>
          </a:xfrm>
          <a:prstGeom prst="rect">
            <a:avLst/>
          </a:prstGeom>
          <a:noFill/>
          <a:ln w="9525">
            <a:noFill/>
            <a:miter lim="800000"/>
            <a:headEnd/>
            <a:tailEnd/>
          </a:ln>
        </p:spPr>
        <p:txBody>
          <a:bodyPr>
            <a:spAutoFit/>
          </a:bodyPr>
          <a:lstStyle/>
          <a:p>
            <a:r>
              <a:rPr lang="en-US"/>
              <a:t>Q30. </a:t>
            </a:r>
          </a:p>
          <a:p>
            <a:r>
              <a:rPr lang="en-US" b="1"/>
              <a:t>Figure 8 </a:t>
            </a:r>
            <a:r>
              <a:rPr lang="en-US"/>
              <a:t>shows a physical pendulum which consists of a 0.500-meter long thin uniform rigid rod hung from a pivot through point A. What is the pendulum’s period of oscillations about point A? </a:t>
            </a:r>
          </a:p>
          <a:p>
            <a:r>
              <a:rPr lang="en-US"/>
              <a:t>A) 1.16 s </a:t>
            </a:r>
          </a:p>
        </p:txBody>
      </p:sp>
      <p:pic>
        <p:nvPicPr>
          <p:cNvPr id="30734" name="Picture 3"/>
          <p:cNvPicPr>
            <a:picLocks noChangeAspect="1" noChangeArrowheads="1"/>
          </p:cNvPicPr>
          <p:nvPr/>
        </p:nvPicPr>
        <p:blipFill>
          <a:blip r:embed="rId3" cstate="print"/>
          <a:srcRect/>
          <a:stretch>
            <a:fillRect/>
          </a:stretch>
        </p:blipFill>
        <p:spPr bwMode="auto">
          <a:xfrm>
            <a:off x="7162800" y="4260850"/>
            <a:ext cx="1247775" cy="2368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T-92-Ch15</a:t>
            </a:r>
          </a:p>
        </p:txBody>
      </p:sp>
      <p:sp>
        <p:nvSpPr>
          <p:cNvPr id="31747"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4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4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0"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1"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2"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3"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4" name="Rectangle 11"/>
          <p:cNvSpPr>
            <a:spLocks noChangeArrowheads="1"/>
          </p:cNvSpPr>
          <p:nvPr/>
        </p:nvSpPr>
        <p:spPr bwMode="auto">
          <a:xfrm>
            <a:off x="381000" y="838200"/>
            <a:ext cx="8458200" cy="1754188"/>
          </a:xfrm>
          <a:prstGeom prst="rect">
            <a:avLst/>
          </a:prstGeom>
          <a:noFill/>
          <a:ln w="9525">
            <a:noFill/>
            <a:miter lim="800000"/>
            <a:headEnd/>
            <a:tailEnd/>
          </a:ln>
        </p:spPr>
        <p:txBody>
          <a:bodyPr>
            <a:spAutoFit/>
          </a:bodyPr>
          <a:lstStyle/>
          <a:p>
            <a:r>
              <a:rPr lang="en-US" dirty="0"/>
              <a:t>Q27. </a:t>
            </a:r>
          </a:p>
          <a:p>
            <a:r>
              <a:rPr lang="en-US" dirty="0"/>
              <a:t>A 0.200-kg block attached to a spring whose spring constant is 500 N/m executes simple harmonic motion. If its maximum speed is 5.00 m/s, the amplitude of its oscillation is: </a:t>
            </a:r>
          </a:p>
          <a:p>
            <a:endParaRPr lang="en-US" dirty="0"/>
          </a:p>
          <a:p>
            <a:r>
              <a:rPr lang="en-US" dirty="0"/>
              <a:t>A) 0.100 m </a:t>
            </a:r>
          </a:p>
        </p:txBody>
      </p:sp>
      <p:sp>
        <p:nvSpPr>
          <p:cNvPr id="31755" name="Rectangle 12"/>
          <p:cNvSpPr>
            <a:spLocks noChangeArrowheads="1"/>
          </p:cNvSpPr>
          <p:nvPr/>
        </p:nvSpPr>
        <p:spPr bwMode="auto">
          <a:xfrm>
            <a:off x="381000" y="3178175"/>
            <a:ext cx="8458200" cy="2308225"/>
          </a:xfrm>
          <a:prstGeom prst="rect">
            <a:avLst/>
          </a:prstGeom>
          <a:noFill/>
          <a:ln w="9525">
            <a:noFill/>
            <a:miter lim="800000"/>
            <a:headEnd/>
            <a:tailEnd/>
          </a:ln>
        </p:spPr>
        <p:txBody>
          <a:bodyPr>
            <a:spAutoFit/>
          </a:bodyPr>
          <a:lstStyle/>
          <a:p>
            <a:r>
              <a:rPr lang="en-US" dirty="0"/>
              <a:t>Q28. </a:t>
            </a:r>
          </a:p>
          <a:p>
            <a:r>
              <a:rPr lang="en-US" dirty="0"/>
              <a:t>A 0.10 kg block oscillates back and forth along a straight line on a frictionless horizontal surface. Its displacement as a function of time is given by</a:t>
            </a:r>
          </a:p>
          <a:p>
            <a:r>
              <a:rPr lang="en-US" dirty="0"/>
              <a:t>                          x(t)= 0.10cos(10t+</a:t>
            </a:r>
            <a:r>
              <a:rPr lang="en-US" i="1" dirty="0"/>
              <a:t> π </a:t>
            </a:r>
            <a:r>
              <a:rPr lang="en-US" dirty="0"/>
              <a:t>/2)</a:t>
            </a:r>
          </a:p>
          <a:p>
            <a:r>
              <a:rPr lang="en-US" dirty="0"/>
              <a:t>where x is in meters and t in seconds. </a:t>
            </a:r>
          </a:p>
          <a:p>
            <a:r>
              <a:rPr lang="en-US" dirty="0"/>
              <a:t>The kinetic energy of the block at t = 2.0 sec is:</a:t>
            </a:r>
            <a:endParaRPr lang="en-US" i="1" dirty="0"/>
          </a:p>
          <a:p>
            <a:endParaRPr lang="en-US" dirty="0"/>
          </a:p>
          <a:p>
            <a:r>
              <a:rPr lang="en-US" dirty="0"/>
              <a:t>A) 8.3 </a:t>
            </a:r>
            <a:r>
              <a:rPr lang="en-US" dirty="0" err="1"/>
              <a:t>mJ</a:t>
            </a:r>
            <a:r>
              <a:rPr lang="en-US" dirty="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T-92-Ch15</a:t>
            </a:r>
          </a:p>
        </p:txBody>
      </p:sp>
      <p:sp>
        <p:nvSpPr>
          <p:cNvPr id="3277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9" name="Rectangle 14"/>
          <p:cNvSpPr>
            <a:spLocks noChangeArrowheads="1"/>
          </p:cNvSpPr>
          <p:nvPr/>
        </p:nvSpPr>
        <p:spPr bwMode="auto">
          <a:xfrm>
            <a:off x="381000" y="3962400"/>
            <a:ext cx="8229600" cy="1754188"/>
          </a:xfrm>
          <a:prstGeom prst="rect">
            <a:avLst/>
          </a:prstGeom>
          <a:noFill/>
          <a:ln w="9525">
            <a:noFill/>
            <a:miter lim="800000"/>
            <a:headEnd/>
            <a:tailEnd/>
          </a:ln>
        </p:spPr>
        <p:txBody>
          <a:bodyPr>
            <a:spAutoFit/>
          </a:bodyPr>
          <a:lstStyle/>
          <a:p>
            <a:r>
              <a:rPr lang="en-US" dirty="0"/>
              <a:t>Q30. </a:t>
            </a:r>
          </a:p>
          <a:p>
            <a:r>
              <a:rPr lang="en-US" dirty="0"/>
              <a:t>A horizontal block-spring system is set in a simple harmonic motion. The block has a kinetic energy of 8 J and an elastic potential energy of 4 J when the displacement of the block is 3.0 cm from the equilibrium point. What is the amplitude of this simple harmonic motion? </a:t>
            </a:r>
          </a:p>
          <a:p>
            <a:r>
              <a:rPr lang="en-US" dirty="0"/>
              <a:t>A) 5.2 cm </a:t>
            </a:r>
          </a:p>
        </p:txBody>
      </p:sp>
      <p:grpSp>
        <p:nvGrpSpPr>
          <p:cNvPr id="13" name="Group 12"/>
          <p:cNvGrpSpPr/>
          <p:nvPr/>
        </p:nvGrpSpPr>
        <p:grpSpPr>
          <a:xfrm>
            <a:off x="381000" y="1066800"/>
            <a:ext cx="8763000" cy="2486025"/>
            <a:chOff x="381000" y="1066800"/>
            <a:chExt cx="8763000" cy="2486025"/>
          </a:xfrm>
        </p:grpSpPr>
        <p:pic>
          <p:nvPicPr>
            <p:cNvPr id="32778" name="Picture 3"/>
            <p:cNvPicPr>
              <a:picLocks noChangeAspect="1" noChangeArrowheads="1"/>
            </p:cNvPicPr>
            <p:nvPr/>
          </p:nvPicPr>
          <p:blipFill>
            <a:blip r:embed="rId2" cstate="print"/>
            <a:srcRect/>
            <a:stretch>
              <a:fillRect/>
            </a:stretch>
          </p:blipFill>
          <p:spPr bwMode="auto">
            <a:xfrm>
              <a:off x="5867400" y="1066800"/>
              <a:ext cx="3276600" cy="2486025"/>
            </a:xfrm>
            <a:prstGeom prst="rect">
              <a:avLst/>
            </a:prstGeom>
            <a:noFill/>
            <a:ln w="9525">
              <a:noFill/>
              <a:miter lim="800000"/>
              <a:headEnd/>
              <a:tailEnd/>
            </a:ln>
          </p:spPr>
        </p:pic>
        <p:sp>
          <p:nvSpPr>
            <p:cNvPr id="32780" name="Rectangle 15"/>
            <p:cNvSpPr>
              <a:spLocks noChangeArrowheads="1"/>
            </p:cNvSpPr>
            <p:nvPr/>
          </p:nvSpPr>
          <p:spPr bwMode="auto">
            <a:xfrm>
              <a:off x="381000" y="1143000"/>
              <a:ext cx="5257800" cy="2032000"/>
            </a:xfrm>
            <a:prstGeom prst="rect">
              <a:avLst/>
            </a:prstGeom>
            <a:noFill/>
            <a:ln w="9525">
              <a:noFill/>
              <a:miter lim="800000"/>
              <a:headEnd/>
              <a:tailEnd/>
            </a:ln>
          </p:spPr>
          <p:txBody>
            <a:bodyPr>
              <a:spAutoFit/>
            </a:bodyPr>
            <a:lstStyle/>
            <a:p>
              <a:r>
                <a:rPr lang="en-US" dirty="0"/>
                <a:t>Q29</a:t>
              </a:r>
            </a:p>
            <a:p>
              <a:r>
                <a:rPr lang="en-US" dirty="0"/>
                <a:t>The acceleration a(t) of a particle undergoing simple harmonic motion is graphed as a function of time in </a:t>
              </a:r>
              <a:r>
                <a:rPr lang="en-US" b="1" dirty="0"/>
                <a:t>Figure 8. </a:t>
              </a:r>
              <a:r>
                <a:rPr lang="en-US" dirty="0"/>
                <a:t>Which of the labeled points corresponds to the particle at – </a:t>
              </a:r>
              <a:r>
                <a:rPr lang="en-US" dirty="0" err="1"/>
                <a:t>xm</a:t>
              </a:r>
              <a:r>
                <a:rPr lang="en-US" dirty="0"/>
                <a:t>, where </a:t>
              </a:r>
              <a:r>
                <a:rPr lang="en-US" dirty="0" err="1"/>
                <a:t>xm</a:t>
              </a:r>
              <a:r>
                <a:rPr lang="en-US" dirty="0"/>
                <a:t> is the amplitude of the motion? </a:t>
              </a:r>
            </a:p>
            <a:p>
              <a:r>
                <a:rPr lang="en-US" dirty="0"/>
                <a:t>A) 3 </a:t>
              </a: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T-91-Ch15</a:t>
            </a:r>
          </a:p>
        </p:txBody>
      </p:sp>
      <p:sp>
        <p:nvSpPr>
          <p:cNvPr id="33795"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379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379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3798"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3799"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3800"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3801"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3802" name="Rectangle 14"/>
          <p:cNvSpPr>
            <a:spLocks noChangeArrowheads="1"/>
          </p:cNvSpPr>
          <p:nvPr/>
        </p:nvSpPr>
        <p:spPr bwMode="auto">
          <a:xfrm>
            <a:off x="228600" y="4951413"/>
            <a:ext cx="8305800" cy="1754187"/>
          </a:xfrm>
          <a:prstGeom prst="rect">
            <a:avLst/>
          </a:prstGeom>
          <a:noFill/>
          <a:ln w="9525">
            <a:noFill/>
            <a:miter lim="800000"/>
            <a:headEnd/>
            <a:tailEnd/>
          </a:ln>
        </p:spPr>
        <p:txBody>
          <a:bodyPr>
            <a:spAutoFit/>
          </a:bodyPr>
          <a:lstStyle/>
          <a:p>
            <a:r>
              <a:rPr lang="en-US"/>
              <a:t>Q30. </a:t>
            </a:r>
          </a:p>
          <a:p>
            <a:r>
              <a:rPr lang="en-US"/>
              <a:t>A simple harmonic oscillator consists of a 0.80 kg block attached to a spring (k = 200 N/m). The block oscillates on a frictionless horizontal surface about the equilibrium point x = 0 with a total mechanical energy of 4.0 J. What is the speed of the block at x = 0.15 m? </a:t>
            </a:r>
          </a:p>
          <a:p>
            <a:r>
              <a:rPr lang="en-US"/>
              <a:t>A) 2.1 m/s </a:t>
            </a:r>
          </a:p>
        </p:txBody>
      </p:sp>
      <p:sp>
        <p:nvSpPr>
          <p:cNvPr id="33803" name="Rectangle 15"/>
          <p:cNvSpPr>
            <a:spLocks noChangeArrowheads="1"/>
          </p:cNvSpPr>
          <p:nvPr/>
        </p:nvSpPr>
        <p:spPr bwMode="auto">
          <a:xfrm>
            <a:off x="228600" y="3246438"/>
            <a:ext cx="8610600" cy="1477962"/>
          </a:xfrm>
          <a:prstGeom prst="rect">
            <a:avLst/>
          </a:prstGeom>
          <a:noFill/>
          <a:ln w="9525">
            <a:noFill/>
            <a:miter lim="800000"/>
            <a:headEnd/>
            <a:tailEnd/>
          </a:ln>
        </p:spPr>
        <p:txBody>
          <a:bodyPr>
            <a:spAutoFit/>
          </a:bodyPr>
          <a:lstStyle/>
          <a:p>
            <a:r>
              <a:rPr lang="en-US" dirty="0"/>
              <a:t>Q29. </a:t>
            </a:r>
          </a:p>
          <a:p>
            <a:r>
              <a:rPr lang="en-US" dirty="0"/>
              <a:t>Consider a uniform rod of length L suspended from one end and oscillating with period T. The slope of the graph of T</a:t>
            </a:r>
            <a:r>
              <a:rPr lang="en-US" baseline="30000" dirty="0"/>
              <a:t>2</a:t>
            </a:r>
            <a:r>
              <a:rPr lang="en-US" dirty="0"/>
              <a:t> versus L is 3 (s</a:t>
            </a:r>
            <a:r>
              <a:rPr lang="en-US" baseline="30000" dirty="0"/>
              <a:t>2</a:t>
            </a:r>
            <a:r>
              <a:rPr lang="en-US" dirty="0"/>
              <a:t>/m). What is the acceleration due to gravity in m/s</a:t>
            </a:r>
            <a:r>
              <a:rPr lang="en-US" baseline="30000" dirty="0"/>
              <a:t>2</a:t>
            </a:r>
            <a:r>
              <a:rPr lang="en-US" dirty="0"/>
              <a:t> from the above information? </a:t>
            </a:r>
          </a:p>
          <a:p>
            <a:r>
              <a:rPr lang="en-US" dirty="0"/>
              <a:t>A) 8.8 </a:t>
            </a:r>
          </a:p>
        </p:txBody>
      </p:sp>
      <p:sp>
        <p:nvSpPr>
          <p:cNvPr id="33804" name="Rectangle 16"/>
          <p:cNvSpPr>
            <a:spLocks noChangeArrowheads="1"/>
          </p:cNvSpPr>
          <p:nvPr/>
        </p:nvSpPr>
        <p:spPr bwMode="auto">
          <a:xfrm>
            <a:off x="304800" y="762000"/>
            <a:ext cx="8458200" cy="2032000"/>
          </a:xfrm>
          <a:prstGeom prst="rect">
            <a:avLst/>
          </a:prstGeom>
          <a:noFill/>
          <a:ln w="9525">
            <a:noFill/>
            <a:miter lim="800000"/>
            <a:headEnd/>
            <a:tailEnd/>
          </a:ln>
        </p:spPr>
        <p:txBody>
          <a:bodyPr>
            <a:spAutoFit/>
          </a:bodyPr>
          <a:lstStyle/>
          <a:p>
            <a:r>
              <a:rPr lang="en-US"/>
              <a:t>Q28. </a:t>
            </a:r>
          </a:p>
          <a:p>
            <a:r>
              <a:rPr lang="en-US"/>
              <a:t>A particle oscillates according to the displacement equation</a:t>
            </a:r>
          </a:p>
          <a:p>
            <a:r>
              <a:rPr lang="en-US"/>
              <a:t>                        x = (0.20 m) cos (2πt), </a:t>
            </a:r>
          </a:p>
          <a:p>
            <a:r>
              <a:rPr lang="en-US"/>
              <a:t>where x is in meters and t in seconds. </a:t>
            </a:r>
          </a:p>
          <a:p>
            <a:r>
              <a:rPr lang="en-US"/>
              <a:t>What is the speed and acceleration of the particle as it passes its equilibrium position x = 0.</a:t>
            </a:r>
          </a:p>
          <a:p>
            <a:r>
              <a:rPr lang="en-US"/>
              <a:t>A) 1.3 m/s, 0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T-82-Ch15</a:t>
            </a:r>
          </a:p>
        </p:txBody>
      </p:sp>
      <p:sp>
        <p:nvSpPr>
          <p:cNvPr id="3481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3"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4"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5"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6" name="Rectangle 11"/>
          <p:cNvSpPr>
            <a:spLocks noChangeArrowheads="1"/>
          </p:cNvSpPr>
          <p:nvPr/>
        </p:nvSpPr>
        <p:spPr bwMode="auto">
          <a:xfrm>
            <a:off x="457200" y="838200"/>
            <a:ext cx="8153400" cy="2308225"/>
          </a:xfrm>
          <a:prstGeom prst="rect">
            <a:avLst/>
          </a:prstGeom>
          <a:noFill/>
          <a:ln w="9525">
            <a:noFill/>
            <a:miter lim="800000"/>
            <a:headEnd/>
            <a:tailEnd/>
          </a:ln>
        </p:spPr>
        <p:txBody>
          <a:bodyPr>
            <a:spAutoFit/>
          </a:bodyPr>
          <a:lstStyle/>
          <a:p>
            <a:r>
              <a:rPr lang="en-US" dirty="0"/>
              <a:t>Q13.</a:t>
            </a:r>
          </a:p>
          <a:p>
            <a:r>
              <a:rPr lang="en-US" dirty="0"/>
              <a:t>A vertical spring stretches 10 cm when a 5.0-kg block is suspended from its end. The block is then displaced an additional 5.0 cm downward and released from rest to execute Simple Harmonic Motion. The block position as a function of time is given by:</a:t>
            </a:r>
          </a:p>
          <a:p>
            <a:r>
              <a:rPr lang="en-US" dirty="0"/>
              <a:t>(Take equilibrium position of spring-block system as origin and the upward-vertical direction to be positive)</a:t>
            </a:r>
          </a:p>
          <a:p>
            <a:r>
              <a:rPr lang="es-ES" dirty="0"/>
              <a:t>A) y = − 0.05 </a:t>
            </a:r>
            <a:r>
              <a:rPr lang="es-ES" dirty="0" err="1"/>
              <a:t>cos</a:t>
            </a:r>
            <a:r>
              <a:rPr lang="es-ES" dirty="0"/>
              <a:t> (9.9 t) m</a:t>
            </a:r>
            <a:endParaRPr lang="en-US" dirty="0"/>
          </a:p>
        </p:txBody>
      </p:sp>
      <p:sp>
        <p:nvSpPr>
          <p:cNvPr id="34827" name="Rectangle 12"/>
          <p:cNvSpPr>
            <a:spLocks noChangeArrowheads="1"/>
          </p:cNvSpPr>
          <p:nvPr/>
        </p:nvSpPr>
        <p:spPr bwMode="auto">
          <a:xfrm>
            <a:off x="609600" y="3581400"/>
            <a:ext cx="7543800" cy="2032000"/>
          </a:xfrm>
          <a:prstGeom prst="rect">
            <a:avLst/>
          </a:prstGeom>
          <a:noFill/>
          <a:ln w="9525">
            <a:noFill/>
            <a:miter lim="800000"/>
            <a:headEnd/>
            <a:tailEnd/>
          </a:ln>
        </p:spPr>
        <p:txBody>
          <a:bodyPr>
            <a:spAutoFit/>
          </a:bodyPr>
          <a:lstStyle/>
          <a:p>
            <a:r>
              <a:rPr lang="en-US"/>
              <a:t>Q14.</a:t>
            </a:r>
          </a:p>
          <a:p>
            <a:r>
              <a:rPr lang="en-US"/>
              <a:t>The motion of a particle attached to a spring is described by</a:t>
            </a:r>
          </a:p>
          <a:p>
            <a:r>
              <a:rPr lang="en-US"/>
              <a:t>                             x = 0.10 sin (πt), </a:t>
            </a:r>
          </a:p>
          <a:p>
            <a:r>
              <a:rPr lang="en-US"/>
              <a:t>where x isin meters and t in seconds. What is the earliest time at which the potential energy is equal</a:t>
            </a:r>
          </a:p>
          <a:p>
            <a:r>
              <a:rPr lang="en-US"/>
              <a:t>to the kinetic energy?</a:t>
            </a:r>
          </a:p>
          <a:p>
            <a:r>
              <a:rPr lang="en-US"/>
              <a:t>A) 0.25 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T-82-Ch15</a:t>
            </a:r>
          </a:p>
        </p:txBody>
      </p:sp>
      <p:sp>
        <p:nvSpPr>
          <p:cNvPr id="35843"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584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584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5846"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5847"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584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5849"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5850" name="Rectangle 11"/>
          <p:cNvSpPr>
            <a:spLocks noChangeArrowheads="1"/>
          </p:cNvSpPr>
          <p:nvPr/>
        </p:nvSpPr>
        <p:spPr bwMode="auto">
          <a:xfrm>
            <a:off x="685800" y="1066800"/>
            <a:ext cx="7620000" cy="1477963"/>
          </a:xfrm>
          <a:prstGeom prst="rect">
            <a:avLst/>
          </a:prstGeom>
          <a:noFill/>
          <a:ln w="9525">
            <a:noFill/>
            <a:miter lim="800000"/>
            <a:headEnd/>
            <a:tailEnd/>
          </a:ln>
        </p:spPr>
        <p:txBody>
          <a:bodyPr>
            <a:spAutoFit/>
          </a:bodyPr>
          <a:lstStyle/>
          <a:p>
            <a:r>
              <a:rPr lang="en-US" dirty="0"/>
              <a:t>Q15.</a:t>
            </a:r>
          </a:p>
          <a:p>
            <a:r>
              <a:rPr lang="en-US" dirty="0"/>
              <a:t>A mass at the end of an ideal spring vibrates with period T. If an identical spring is attached to the end of the first spring and the same mass is hanging from the combination, the new period of oscillation is :</a:t>
            </a:r>
          </a:p>
          <a:p>
            <a:r>
              <a:rPr lang="en-US" dirty="0"/>
              <a:t>A) √2 T</a:t>
            </a:r>
          </a:p>
        </p:txBody>
      </p:sp>
      <p:sp>
        <p:nvSpPr>
          <p:cNvPr id="35851" name="Rectangle 12"/>
          <p:cNvSpPr>
            <a:spLocks noChangeArrowheads="1"/>
          </p:cNvSpPr>
          <p:nvPr/>
        </p:nvSpPr>
        <p:spPr bwMode="auto">
          <a:xfrm>
            <a:off x="685800" y="3048000"/>
            <a:ext cx="8001000" cy="2032000"/>
          </a:xfrm>
          <a:prstGeom prst="rect">
            <a:avLst/>
          </a:prstGeom>
          <a:noFill/>
          <a:ln w="9525">
            <a:noFill/>
            <a:miter lim="800000"/>
            <a:headEnd/>
            <a:tailEnd/>
          </a:ln>
        </p:spPr>
        <p:txBody>
          <a:bodyPr>
            <a:spAutoFit/>
          </a:bodyPr>
          <a:lstStyle/>
          <a:p>
            <a:r>
              <a:rPr lang="en-US" dirty="0"/>
              <a:t>Q16.</a:t>
            </a:r>
          </a:p>
          <a:p>
            <a:r>
              <a:rPr lang="en-US" dirty="0"/>
              <a:t>The rotational inertia of a uniform thin rod about its end is (ML</a:t>
            </a:r>
            <a:r>
              <a:rPr lang="en-US" baseline="30000" dirty="0"/>
              <a:t>2</a:t>
            </a:r>
            <a:r>
              <a:rPr lang="en-US" dirty="0"/>
              <a:t>)/3, where M is the mass and L is the length. Such a rod is suspended vertically from one end and set into small angle oscillation. If L = 1.0 m this rod will have the same period as a simple pendulum of</a:t>
            </a:r>
          </a:p>
          <a:p>
            <a:r>
              <a:rPr lang="en-US" dirty="0"/>
              <a:t>length:</a:t>
            </a:r>
          </a:p>
          <a:p>
            <a:r>
              <a:rPr lang="en-US" dirty="0"/>
              <a:t>A) 67 cm</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T-81-Ch15</a:t>
            </a:r>
          </a:p>
        </p:txBody>
      </p:sp>
      <p:sp>
        <p:nvSpPr>
          <p:cNvPr id="36867"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6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6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0"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1"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2"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3"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36874" name="Picture 5"/>
          <p:cNvPicPr>
            <a:picLocks noChangeAspect="1" noChangeArrowheads="1"/>
          </p:cNvPicPr>
          <p:nvPr/>
        </p:nvPicPr>
        <p:blipFill>
          <a:blip r:embed="rId2" cstate="print"/>
          <a:srcRect/>
          <a:stretch>
            <a:fillRect/>
          </a:stretch>
        </p:blipFill>
        <p:spPr bwMode="auto">
          <a:xfrm>
            <a:off x="3429000" y="1676400"/>
            <a:ext cx="3762375" cy="1039813"/>
          </a:xfrm>
          <a:prstGeom prst="rect">
            <a:avLst/>
          </a:prstGeom>
          <a:noFill/>
          <a:ln w="9525">
            <a:noFill/>
            <a:miter lim="800000"/>
            <a:headEnd/>
            <a:tailEnd/>
          </a:ln>
        </p:spPr>
      </p:pic>
      <p:sp>
        <p:nvSpPr>
          <p:cNvPr id="36875" name="Rectangle 13"/>
          <p:cNvSpPr>
            <a:spLocks noChangeArrowheads="1"/>
          </p:cNvSpPr>
          <p:nvPr/>
        </p:nvSpPr>
        <p:spPr bwMode="auto">
          <a:xfrm>
            <a:off x="381000" y="533400"/>
            <a:ext cx="8229600" cy="1754188"/>
          </a:xfrm>
          <a:prstGeom prst="rect">
            <a:avLst/>
          </a:prstGeom>
          <a:noFill/>
          <a:ln w="9525">
            <a:noFill/>
            <a:miter lim="800000"/>
            <a:headEnd/>
            <a:tailEnd/>
          </a:ln>
        </p:spPr>
        <p:txBody>
          <a:bodyPr>
            <a:spAutoFit/>
          </a:bodyPr>
          <a:lstStyle/>
          <a:p>
            <a:r>
              <a:rPr lang="en-US" dirty="0"/>
              <a:t>Q28. </a:t>
            </a:r>
          </a:p>
          <a:p>
            <a:r>
              <a:rPr lang="en-US" dirty="0"/>
              <a:t>Two identical springs of spring constant k = 500 N/m are attached to a block of mass m = 0.1 kg as shown in Figure 9. The block is pulled to one side a small distance and let to oscillate. What is the angular frequency of oscillations on the frictionless floor? </a:t>
            </a:r>
          </a:p>
          <a:p>
            <a:r>
              <a:rPr lang="en-US" dirty="0"/>
              <a:t>A) 100 </a:t>
            </a:r>
            <a:r>
              <a:rPr lang="en-US" dirty="0" err="1"/>
              <a:t>rad</a:t>
            </a:r>
            <a:r>
              <a:rPr lang="en-US" dirty="0"/>
              <a:t>/s </a:t>
            </a:r>
          </a:p>
        </p:txBody>
      </p:sp>
      <p:sp>
        <p:nvSpPr>
          <p:cNvPr id="36876" name="Rectangle 14"/>
          <p:cNvSpPr>
            <a:spLocks noChangeArrowheads="1"/>
          </p:cNvSpPr>
          <p:nvPr/>
        </p:nvSpPr>
        <p:spPr bwMode="auto">
          <a:xfrm>
            <a:off x="304800" y="2362200"/>
            <a:ext cx="8610600" cy="2308225"/>
          </a:xfrm>
          <a:prstGeom prst="rect">
            <a:avLst/>
          </a:prstGeom>
          <a:noFill/>
          <a:ln w="9525">
            <a:noFill/>
            <a:miter lim="800000"/>
            <a:headEnd/>
            <a:tailEnd/>
          </a:ln>
        </p:spPr>
        <p:txBody>
          <a:bodyPr>
            <a:spAutoFit/>
          </a:bodyPr>
          <a:lstStyle/>
          <a:p>
            <a:r>
              <a:rPr lang="en-US"/>
              <a:t>Q29. </a:t>
            </a:r>
          </a:p>
          <a:p>
            <a:r>
              <a:rPr lang="en-US"/>
              <a:t>A block of mass m = 0.1 kg oscillates on the end of a spring with a spring constant k = 400 N/m in simple harmonic motion with a period T. The position of the block is given by. </a:t>
            </a:r>
          </a:p>
          <a:p>
            <a:r>
              <a:rPr lang="en-US"/>
              <a:t>                                              x(t)=(10.0cm) cos(ωt)</a:t>
            </a:r>
          </a:p>
          <a:p>
            <a:r>
              <a:rPr lang="en-US"/>
              <a:t>What is the work done on the block by the spring as it moves it from t = 0 to t = T/8. Ignore friction. </a:t>
            </a:r>
          </a:p>
          <a:p>
            <a:r>
              <a:rPr lang="en-US"/>
              <a:t>A) 1.0 J </a:t>
            </a:r>
          </a:p>
        </p:txBody>
      </p:sp>
      <p:sp>
        <p:nvSpPr>
          <p:cNvPr id="36877" name="Rectangle 15"/>
          <p:cNvSpPr>
            <a:spLocks noChangeArrowheads="1"/>
          </p:cNvSpPr>
          <p:nvPr/>
        </p:nvSpPr>
        <p:spPr bwMode="auto">
          <a:xfrm>
            <a:off x="304800" y="4722813"/>
            <a:ext cx="8382000" cy="1754187"/>
          </a:xfrm>
          <a:prstGeom prst="rect">
            <a:avLst/>
          </a:prstGeom>
          <a:noFill/>
          <a:ln w="9525">
            <a:noFill/>
            <a:miter lim="800000"/>
            <a:headEnd/>
            <a:tailEnd/>
          </a:ln>
        </p:spPr>
        <p:txBody>
          <a:bodyPr>
            <a:spAutoFit/>
          </a:bodyPr>
          <a:lstStyle/>
          <a:p>
            <a:r>
              <a:rPr lang="en-US"/>
              <a:t>Q30. </a:t>
            </a:r>
          </a:p>
          <a:p>
            <a:r>
              <a:rPr lang="en-US"/>
              <a:t>A physical pendulum consists of a uniform solid disk of radius R = 2.0 cm supported in a vertical plane by a pivot located at the edge of the disk. The disk is displaced by a small angle θ and released from rest. What is the period of the resulting simple harmonic motion? </a:t>
            </a:r>
          </a:p>
          <a:p>
            <a:r>
              <a:rPr lang="en-US"/>
              <a:t>A) 0.35 </a:t>
            </a:r>
            <a:r>
              <a:rPr lang="en-US" i="1"/>
              <a:t>s </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T-72-Ch15</a:t>
            </a:r>
          </a:p>
        </p:txBody>
      </p:sp>
      <p:sp>
        <p:nvSpPr>
          <p:cNvPr id="3789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8" name="Rectangle 5"/>
          <p:cNvSpPr>
            <a:spLocks noChangeArrowheads="1"/>
          </p:cNvSpPr>
          <p:nvPr/>
        </p:nvSpPr>
        <p:spPr bwMode="auto">
          <a:xfrm>
            <a:off x="152400" y="685800"/>
            <a:ext cx="8915400" cy="5940425"/>
          </a:xfrm>
          <a:prstGeom prst="rect">
            <a:avLst/>
          </a:prstGeom>
          <a:noFill/>
          <a:ln w="9525">
            <a:noFill/>
            <a:miter lim="800000"/>
            <a:headEnd/>
            <a:tailEnd/>
          </a:ln>
        </p:spPr>
        <p:txBody>
          <a:bodyPr anchor="ctr">
            <a:spAutoFit/>
          </a:bodyPr>
          <a:lstStyle/>
          <a:p>
            <a:r>
              <a:rPr lang="en-US" sz="2000" b="1" dirty="0"/>
              <a:t>Q27</a:t>
            </a:r>
            <a:r>
              <a:rPr lang="en-US" sz="2000" dirty="0"/>
              <a:t>. A block of mass 20 g is attached to a horizontal spring with spring constant of 25 N/m. The other end of the spring is fixed. The block is pulled a distance 10 cm from its equilibrium position (</a:t>
            </a:r>
            <a:r>
              <a:rPr lang="en-US" sz="2000" i="1" dirty="0"/>
              <a:t>x</a:t>
            </a:r>
            <a:r>
              <a:rPr lang="en-US" sz="2000" dirty="0"/>
              <a:t> = 0) on a frictionless horizontal table and released.  The frequency of the resulting simple harmonic motion is (</a:t>
            </a:r>
            <a:r>
              <a:rPr lang="en-US" sz="2000" dirty="0" err="1"/>
              <a:t>Ans</a:t>
            </a:r>
            <a:r>
              <a:rPr lang="en-US" sz="2000" dirty="0"/>
              <a:t>:	5.6 Hz)</a:t>
            </a:r>
          </a:p>
          <a:p>
            <a:endParaRPr lang="en-US" sz="2000" dirty="0"/>
          </a:p>
          <a:p>
            <a:r>
              <a:rPr lang="en-US" sz="2000" b="1" dirty="0"/>
              <a:t>Q28.: </a:t>
            </a:r>
            <a:r>
              <a:rPr lang="en-US" sz="2000" dirty="0"/>
              <a:t>A horizontal spring is fixed at one end. A block attached to the other end of the spring undergoes a simple harmonic motion on a frictionless table. Which one of the following statements is correct? (</a:t>
            </a:r>
            <a:r>
              <a:rPr lang="en-US" sz="2000" dirty="0" err="1"/>
              <a:t>Ans</a:t>
            </a:r>
            <a:r>
              <a:rPr lang="en-US" sz="2000" dirty="0"/>
              <a:t>: 	The frequency of the motion is independent of the amplitude of oscillation.</a:t>
            </a:r>
          </a:p>
          <a:p>
            <a:endParaRPr lang="en-US" sz="2000" dirty="0"/>
          </a:p>
          <a:p>
            <a:r>
              <a:rPr lang="en-US" sz="2000" b="1" dirty="0"/>
              <a:t>Q29.:</a:t>
            </a:r>
            <a:r>
              <a:rPr lang="en-US" sz="2000" dirty="0"/>
              <a:t> A simple pendulum consists of a mass m = 6.00 kg at the end of a light cord of length L. The angle θ between the cord and the vertical is given by , where </a:t>
            </a:r>
            <a:r>
              <a:rPr lang="en-US" sz="2000" i="1" dirty="0"/>
              <a:t>t</a:t>
            </a:r>
            <a:r>
              <a:rPr lang="en-US" sz="2000" dirty="0"/>
              <a:t> is in second and q is in radian. Find the length L. (</a:t>
            </a:r>
            <a:r>
              <a:rPr lang="en-US" sz="2000" dirty="0" err="1"/>
              <a:t>Ans</a:t>
            </a:r>
            <a:r>
              <a:rPr lang="en-US" sz="2000" dirty="0"/>
              <a:t>: 0.50 m)</a:t>
            </a:r>
          </a:p>
          <a:p>
            <a:endParaRPr lang="en-US" sz="2000" dirty="0"/>
          </a:p>
          <a:p>
            <a:r>
              <a:rPr lang="en-US" sz="2000" b="1" dirty="0"/>
              <a:t>Q30.</a:t>
            </a:r>
            <a:r>
              <a:rPr lang="en-US" sz="2000" dirty="0"/>
              <a:t>A block attached to an ideal horizontal spring undergoes a simple harmonic motion about the equilibrium position (</a:t>
            </a:r>
            <a:r>
              <a:rPr lang="en-US" sz="2000" i="1" dirty="0"/>
              <a:t>x</a:t>
            </a:r>
            <a:r>
              <a:rPr lang="en-US" sz="2000" dirty="0"/>
              <a:t> = 0) with an amplitude </a:t>
            </a:r>
            <a:r>
              <a:rPr lang="en-US" sz="2000" i="1" dirty="0" err="1"/>
              <a:t>x</a:t>
            </a:r>
            <a:r>
              <a:rPr lang="en-US" sz="2000" baseline="-25000" dirty="0" err="1"/>
              <a:t>m</a:t>
            </a:r>
            <a:r>
              <a:rPr lang="en-US" sz="2000" dirty="0"/>
              <a:t> = 10 cm. The mechanical energy of the system is 16 J. What is the kinetic energy of the block when </a:t>
            </a:r>
            <a:r>
              <a:rPr lang="en-US" sz="2000" i="1" dirty="0"/>
              <a:t>x</a:t>
            </a:r>
            <a:r>
              <a:rPr lang="en-US" sz="2000" dirty="0"/>
              <a:t> = 5.0 cm?( </a:t>
            </a:r>
            <a:r>
              <a:rPr lang="en-US" sz="2000" dirty="0" err="1"/>
              <a:t>Ans</a:t>
            </a:r>
            <a:r>
              <a:rPr lang="en-US" sz="2000" dirty="0"/>
              <a:t>: 12 J)</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Oval 56"/>
          <p:cNvSpPr/>
          <p:nvPr/>
        </p:nvSpPr>
        <p:spPr>
          <a:xfrm>
            <a:off x="2514600" y="17526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5" name="TextBox 78"/>
          <p:cNvSpPr txBox="1">
            <a:spLocks noChangeArrowheads="1"/>
          </p:cNvSpPr>
          <p:nvPr/>
        </p:nvSpPr>
        <p:spPr bwMode="auto">
          <a:xfrm>
            <a:off x="2610113" y="990600"/>
            <a:ext cx="407987" cy="369332"/>
          </a:xfrm>
          <a:prstGeom prst="rect">
            <a:avLst/>
          </a:prstGeom>
          <a:noFill/>
          <a:ln w="9525">
            <a:noFill/>
            <a:miter lim="800000"/>
            <a:headEnd/>
            <a:tailEnd/>
          </a:ln>
        </p:spPr>
        <p:txBody>
          <a:bodyPr wrap="none">
            <a:spAutoFit/>
          </a:bodyPr>
          <a:lstStyle/>
          <a:p>
            <a:r>
              <a:rPr lang="en-US" dirty="0" err="1">
                <a:latin typeface="Calibri" pitchFamily="34" charset="0"/>
              </a:rPr>
              <a:t>x</a:t>
            </a:r>
            <a:r>
              <a:rPr lang="en-US" baseline="-25000" dirty="0" err="1">
                <a:latin typeface="Calibri" pitchFamily="34" charset="0"/>
              </a:rPr>
              <a:t>m</a:t>
            </a:r>
            <a:endParaRPr lang="en-US" dirty="0">
              <a:latin typeface="Calibri" pitchFamily="34" charset="0"/>
            </a:endParaRPr>
          </a:p>
        </p:txBody>
      </p:sp>
      <p:sp>
        <p:nvSpPr>
          <p:cNvPr id="81" name="Title 7"/>
          <p:cNvSpPr txBox="1">
            <a:spLocks/>
          </p:cNvSpPr>
          <p:nvPr/>
        </p:nvSpPr>
        <p:spPr>
          <a:xfrm>
            <a:off x="457200" y="0"/>
            <a:ext cx="8229600" cy="1020763"/>
          </a:xfrm>
          <a:prstGeom prst="rect">
            <a:avLst/>
          </a:prstGeom>
          <a:ln>
            <a:noFill/>
          </a:ln>
        </p:spPr>
        <p:txBody>
          <a:bodyPr/>
          <a:lstStyle/>
          <a:p>
            <a:pPr algn="ctr" fontAlgn="auto">
              <a:spcAft>
                <a:spcPts val="0"/>
              </a:spcAft>
              <a:defRPr/>
            </a:pPr>
            <a:r>
              <a:rPr lang="en-US" sz="4400" b="1" dirty="0" smtClean="0">
                <a:solidFill>
                  <a:srgbClr val="00B0F0"/>
                </a:solidFill>
                <a:latin typeface="Comic Sans MS" pitchFamily="66" charset="0"/>
                <a:cs typeface="+mn-cs"/>
              </a:rPr>
              <a:t>Phase Constant</a:t>
            </a:r>
            <a:endParaRPr lang="en-US" sz="4400" b="1" dirty="0">
              <a:solidFill>
                <a:srgbClr val="00B0F0"/>
              </a:solidFill>
              <a:latin typeface="Comic Sans MS" pitchFamily="66" charset="0"/>
              <a:cs typeface="+mn-cs"/>
            </a:endParaRPr>
          </a:p>
          <a:p>
            <a:pPr algn="ctr" fontAlgn="auto">
              <a:spcAft>
                <a:spcPts val="0"/>
              </a:spcAft>
              <a:defRPr/>
            </a:pPr>
            <a:endParaRPr lang="en-US" sz="4400" b="1" dirty="0">
              <a:solidFill>
                <a:srgbClr val="00B0F0"/>
              </a:solidFill>
              <a:latin typeface="+mj-lt"/>
              <a:ea typeface="+mj-ea"/>
              <a:cs typeface="+mj-cs"/>
            </a:endParaRPr>
          </a:p>
        </p:txBody>
      </p:sp>
      <p:cxnSp>
        <p:nvCxnSpPr>
          <p:cNvPr id="107" name="Straight Connector 106"/>
          <p:cNvCxnSpPr/>
          <p:nvPr/>
        </p:nvCxnSpPr>
        <p:spPr>
          <a:xfrm>
            <a:off x="0" y="747010"/>
            <a:ext cx="9144000" cy="1588"/>
          </a:xfrm>
          <a:prstGeom prst="line">
            <a:avLst/>
          </a:prstGeom>
          <a:ln w="28575">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16200000" flipH="1">
            <a:off x="-381002" y="3810000"/>
            <a:ext cx="6096002" cy="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23" name="TextBox 78"/>
          <p:cNvSpPr txBox="1">
            <a:spLocks noChangeArrowheads="1"/>
          </p:cNvSpPr>
          <p:nvPr/>
        </p:nvSpPr>
        <p:spPr bwMode="auto">
          <a:xfrm>
            <a:off x="76200" y="990601"/>
            <a:ext cx="478016" cy="369332"/>
          </a:xfrm>
          <a:prstGeom prst="rect">
            <a:avLst/>
          </a:prstGeom>
          <a:noFill/>
          <a:ln w="9525">
            <a:noFill/>
            <a:miter lim="800000"/>
            <a:headEnd/>
            <a:tailEnd/>
          </a:ln>
        </p:spPr>
        <p:txBody>
          <a:bodyPr wrap="none">
            <a:spAutoFit/>
          </a:bodyPr>
          <a:lstStyle/>
          <a:p>
            <a:r>
              <a:rPr lang="en-US" dirty="0" smtClean="0">
                <a:latin typeface="Calibri" pitchFamily="34" charset="0"/>
              </a:rPr>
              <a:t>-</a:t>
            </a:r>
            <a:r>
              <a:rPr lang="en-US" dirty="0" err="1" smtClean="0">
                <a:latin typeface="Calibri" pitchFamily="34" charset="0"/>
              </a:rPr>
              <a:t>x</a:t>
            </a:r>
            <a:r>
              <a:rPr lang="en-US" baseline="-25000" dirty="0" err="1" smtClean="0">
                <a:latin typeface="Calibri" pitchFamily="34" charset="0"/>
              </a:rPr>
              <a:t>m</a:t>
            </a:r>
            <a:endParaRPr lang="en-US" dirty="0">
              <a:latin typeface="Calibri" pitchFamily="34" charset="0"/>
            </a:endParaRPr>
          </a:p>
        </p:txBody>
      </p:sp>
      <p:cxnSp>
        <p:nvCxnSpPr>
          <p:cNvPr id="144" name="Straight Connector 143"/>
          <p:cNvCxnSpPr/>
          <p:nvPr/>
        </p:nvCxnSpPr>
        <p:spPr>
          <a:xfrm rot="16200000" flipH="1">
            <a:off x="-1453588" y="3880412"/>
            <a:ext cx="5943602" cy="1157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rot="16200000" flipH="1">
            <a:off x="-2438400" y="3962400"/>
            <a:ext cx="5791202" cy="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5" name="Freeform 164"/>
          <p:cNvSpPr/>
          <p:nvPr/>
        </p:nvSpPr>
        <p:spPr>
          <a:xfrm>
            <a:off x="476769" y="28956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Freeform 169"/>
          <p:cNvSpPr/>
          <p:nvPr/>
        </p:nvSpPr>
        <p:spPr>
          <a:xfrm>
            <a:off x="457200" y="19050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Oval 52"/>
          <p:cNvSpPr/>
          <p:nvPr/>
        </p:nvSpPr>
        <p:spPr>
          <a:xfrm>
            <a:off x="1371600" y="27432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Oval 53"/>
          <p:cNvSpPr/>
          <p:nvPr/>
        </p:nvSpPr>
        <p:spPr>
          <a:xfrm>
            <a:off x="304800" y="36576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9" name="Group 58"/>
          <p:cNvGrpSpPr/>
          <p:nvPr/>
        </p:nvGrpSpPr>
        <p:grpSpPr>
          <a:xfrm>
            <a:off x="457200" y="3368478"/>
            <a:ext cx="533400" cy="369332"/>
            <a:chOff x="3962400" y="2309150"/>
            <a:chExt cx="533400" cy="369332"/>
          </a:xfrm>
        </p:grpSpPr>
        <p:cxnSp>
          <p:nvCxnSpPr>
            <p:cNvPr id="56" name="Straight Arrow Connector 55"/>
            <p:cNvCxnSpPr/>
            <p:nvPr/>
          </p:nvCxnSpPr>
          <p:spPr>
            <a:xfrm>
              <a:off x="3962400" y="2590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grpSp>
        <p:nvGrpSpPr>
          <p:cNvPr id="60" name="Group 59"/>
          <p:cNvGrpSpPr/>
          <p:nvPr/>
        </p:nvGrpSpPr>
        <p:grpSpPr>
          <a:xfrm>
            <a:off x="2189748" y="1447800"/>
            <a:ext cx="533400" cy="369332"/>
            <a:chOff x="3962400" y="2309150"/>
            <a:chExt cx="533400" cy="369332"/>
          </a:xfrm>
        </p:grpSpPr>
        <p:cxnSp>
          <p:nvCxnSpPr>
            <p:cNvPr id="61" name="Straight Arrow Connector 60"/>
            <p:cNvCxnSpPr/>
            <p:nvPr/>
          </p:nvCxnSpPr>
          <p:spPr>
            <a:xfrm>
              <a:off x="3962400" y="2590800"/>
              <a:ext cx="533400" cy="1588"/>
            </a:xfrm>
            <a:prstGeom prst="straightConnector1">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grpSp>
        <p:nvGrpSpPr>
          <p:cNvPr id="63" name="Group 62"/>
          <p:cNvGrpSpPr/>
          <p:nvPr/>
        </p:nvGrpSpPr>
        <p:grpSpPr>
          <a:xfrm>
            <a:off x="990600" y="2438400"/>
            <a:ext cx="533400" cy="369332"/>
            <a:chOff x="3962400" y="2309150"/>
            <a:chExt cx="533400" cy="369332"/>
          </a:xfrm>
        </p:grpSpPr>
        <p:cxnSp>
          <p:nvCxnSpPr>
            <p:cNvPr id="64" name="Straight Arrow Connector 63"/>
            <p:cNvCxnSpPr/>
            <p:nvPr/>
          </p:nvCxnSpPr>
          <p:spPr>
            <a:xfrm>
              <a:off x="3962400" y="2590800"/>
              <a:ext cx="533400" cy="1588"/>
            </a:xfrm>
            <a:prstGeom prst="straightConnector1">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sp>
        <p:nvSpPr>
          <p:cNvPr id="66" name="Oval 65"/>
          <p:cNvSpPr/>
          <p:nvPr/>
        </p:nvSpPr>
        <p:spPr>
          <a:xfrm>
            <a:off x="1371600" y="48768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7" name="Group 66"/>
          <p:cNvGrpSpPr/>
          <p:nvPr/>
        </p:nvGrpSpPr>
        <p:grpSpPr>
          <a:xfrm>
            <a:off x="1524000" y="4571636"/>
            <a:ext cx="533400" cy="369332"/>
            <a:chOff x="3962400" y="2309150"/>
            <a:chExt cx="533400" cy="369332"/>
          </a:xfrm>
        </p:grpSpPr>
        <p:cxnSp>
          <p:nvCxnSpPr>
            <p:cNvPr id="68" name="Straight Arrow Connector 67"/>
            <p:cNvCxnSpPr/>
            <p:nvPr/>
          </p:nvCxnSpPr>
          <p:spPr>
            <a:xfrm>
              <a:off x="3962400" y="2590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sp>
        <p:nvSpPr>
          <p:cNvPr id="72" name="Oval 71"/>
          <p:cNvSpPr/>
          <p:nvPr/>
        </p:nvSpPr>
        <p:spPr>
          <a:xfrm>
            <a:off x="2514600" y="59436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7" name="Freeform 76"/>
          <p:cNvSpPr/>
          <p:nvPr/>
        </p:nvSpPr>
        <p:spPr>
          <a:xfrm>
            <a:off x="501844" y="38100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457200" y="50292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457200" y="60960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26" name="Object 2"/>
          <p:cNvGraphicFramePr>
            <a:graphicFrameLocks noChangeAspect="1"/>
          </p:cNvGraphicFramePr>
          <p:nvPr/>
        </p:nvGraphicFramePr>
        <p:xfrm>
          <a:off x="3003550" y="1676400"/>
          <a:ext cx="1111250" cy="406400"/>
        </p:xfrm>
        <a:graphic>
          <a:graphicData uri="http://schemas.openxmlformats.org/presentationml/2006/ole">
            <mc:AlternateContent xmlns:mc="http://schemas.openxmlformats.org/markup-compatibility/2006">
              <mc:Choice xmlns:v="urn:schemas-microsoft-com:vml" Requires="v">
                <p:oleObj spid="_x0000_s59483" name="Equation" r:id="rId4" imgW="355320" imgH="203040" progId="Equation.3">
                  <p:embed/>
                </p:oleObj>
              </mc:Choice>
              <mc:Fallback>
                <p:oleObj name="Equation" r:id="rId4" imgW="355320" imgH="2030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3550" y="1676400"/>
                        <a:ext cx="111125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2"/>
          <p:cNvGraphicFramePr>
            <a:graphicFrameLocks noChangeAspect="1"/>
          </p:cNvGraphicFramePr>
          <p:nvPr/>
        </p:nvGraphicFramePr>
        <p:xfrm>
          <a:off x="3073400" y="2476500"/>
          <a:ext cx="1270000" cy="787400"/>
        </p:xfrm>
        <a:graphic>
          <a:graphicData uri="http://schemas.openxmlformats.org/presentationml/2006/ole">
            <mc:AlternateContent xmlns:mc="http://schemas.openxmlformats.org/markup-compatibility/2006">
              <mc:Choice xmlns:v="urn:schemas-microsoft-com:vml" Requires="v">
                <p:oleObj spid="_x0000_s59484" name="Equation" r:id="rId6" imgW="406080" imgH="393480" progId="Equation.3">
                  <p:embed/>
                </p:oleObj>
              </mc:Choice>
              <mc:Fallback>
                <p:oleObj name="Equation" r:id="rId6" imgW="406080" imgH="39348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73400" y="2476500"/>
                        <a:ext cx="12700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nvGraphicFramePr>
        <p:xfrm>
          <a:off x="3076575" y="3581400"/>
          <a:ext cx="1190625" cy="406400"/>
        </p:xfrm>
        <a:graphic>
          <a:graphicData uri="http://schemas.openxmlformats.org/presentationml/2006/ole">
            <mc:AlternateContent xmlns:mc="http://schemas.openxmlformats.org/markup-compatibility/2006">
              <mc:Choice xmlns:v="urn:schemas-microsoft-com:vml" Requires="v">
                <p:oleObj spid="_x0000_s59485" name="Equation" r:id="rId8" imgW="380880" imgH="203040" progId="Equation.3">
                  <p:embed/>
                </p:oleObj>
              </mc:Choice>
              <mc:Fallback>
                <p:oleObj name="Equation" r:id="rId8" imgW="380880" imgH="203040" progId="Equation.3">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76575" y="3581400"/>
                        <a:ext cx="1190625"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2"/>
          <p:cNvGraphicFramePr>
            <a:graphicFrameLocks noChangeAspect="1"/>
          </p:cNvGraphicFramePr>
          <p:nvPr/>
        </p:nvGraphicFramePr>
        <p:xfrm>
          <a:off x="3103562" y="4622800"/>
          <a:ext cx="1468438" cy="787400"/>
        </p:xfrm>
        <a:graphic>
          <a:graphicData uri="http://schemas.openxmlformats.org/presentationml/2006/ole">
            <mc:AlternateContent xmlns:mc="http://schemas.openxmlformats.org/markup-compatibility/2006">
              <mc:Choice xmlns:v="urn:schemas-microsoft-com:vml" Requires="v">
                <p:oleObj spid="_x0000_s59486" name="Equation" r:id="rId10" imgW="469800" imgH="393480" progId="Equation.3">
                  <p:embed/>
                </p:oleObj>
              </mc:Choice>
              <mc:Fallback>
                <p:oleObj name="Equation" r:id="rId10" imgW="469800" imgH="393480" progId="Equation.3">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03562" y="4622800"/>
                        <a:ext cx="1468438"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
          <p:cNvGraphicFramePr>
            <a:graphicFrameLocks noChangeAspect="1"/>
          </p:cNvGraphicFramePr>
          <p:nvPr/>
        </p:nvGraphicFramePr>
        <p:xfrm>
          <a:off x="3232150" y="5791200"/>
          <a:ext cx="1111250" cy="406400"/>
        </p:xfrm>
        <a:graphic>
          <a:graphicData uri="http://schemas.openxmlformats.org/presentationml/2006/ole">
            <mc:AlternateContent xmlns:mc="http://schemas.openxmlformats.org/markup-compatibility/2006">
              <mc:Choice xmlns:v="urn:schemas-microsoft-com:vml" Requires="v">
                <p:oleObj spid="_x0000_s59487" name="Equation" r:id="rId12" imgW="355320" imgH="203040" progId="Equation.3">
                  <p:embed/>
                </p:oleObj>
              </mc:Choice>
              <mc:Fallback>
                <p:oleObj name="Equation" r:id="rId12" imgW="355320" imgH="203040" progId="Equation.3">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32150" y="5791200"/>
                        <a:ext cx="111125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0" name="Object 12"/>
          <p:cNvGraphicFramePr>
            <a:graphicFrameLocks noChangeAspect="1"/>
          </p:cNvGraphicFramePr>
          <p:nvPr/>
        </p:nvGraphicFramePr>
        <p:xfrm>
          <a:off x="4989513" y="1614488"/>
          <a:ext cx="2151062" cy="442912"/>
        </p:xfrm>
        <a:graphic>
          <a:graphicData uri="http://schemas.openxmlformats.org/presentationml/2006/ole">
            <mc:AlternateContent xmlns:mc="http://schemas.openxmlformats.org/markup-compatibility/2006">
              <mc:Choice xmlns:v="urn:schemas-microsoft-com:vml" Requires="v">
                <p:oleObj spid="_x0000_s59488" name="Equation" r:id="rId14" imgW="1066680" imgH="228600" progId="Equation.3">
                  <p:embed/>
                </p:oleObj>
              </mc:Choice>
              <mc:Fallback>
                <p:oleObj name="Equation" r:id="rId14" imgW="1066680" imgH="228600" progId="Equation.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989513" y="1614488"/>
                        <a:ext cx="2151062"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12"/>
          <p:cNvGraphicFramePr>
            <a:graphicFrameLocks noChangeAspect="1"/>
          </p:cNvGraphicFramePr>
          <p:nvPr/>
        </p:nvGraphicFramePr>
        <p:xfrm>
          <a:off x="4899025" y="2528888"/>
          <a:ext cx="2278063" cy="442912"/>
        </p:xfrm>
        <a:graphic>
          <a:graphicData uri="http://schemas.openxmlformats.org/presentationml/2006/ole">
            <mc:AlternateContent xmlns:mc="http://schemas.openxmlformats.org/markup-compatibility/2006">
              <mc:Choice xmlns:v="urn:schemas-microsoft-com:vml" Requires="v">
                <p:oleObj spid="_x0000_s59489" name="Equation" r:id="rId16" imgW="1130040" imgH="228600" progId="Equation.3">
                  <p:embed/>
                </p:oleObj>
              </mc:Choice>
              <mc:Fallback>
                <p:oleObj name="Equation" r:id="rId16" imgW="1130040" imgH="228600" progId="Equation.3">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899025" y="2528888"/>
                        <a:ext cx="2278063"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12"/>
          <p:cNvGraphicFramePr>
            <a:graphicFrameLocks noChangeAspect="1"/>
          </p:cNvGraphicFramePr>
          <p:nvPr/>
        </p:nvGraphicFramePr>
        <p:xfrm>
          <a:off x="5140325" y="4662488"/>
          <a:ext cx="2098675" cy="442912"/>
        </p:xfrm>
        <a:graphic>
          <a:graphicData uri="http://schemas.openxmlformats.org/presentationml/2006/ole">
            <mc:AlternateContent xmlns:mc="http://schemas.openxmlformats.org/markup-compatibility/2006">
              <mc:Choice xmlns:v="urn:schemas-microsoft-com:vml" Requires="v">
                <p:oleObj spid="_x0000_s59490" name="Equation" r:id="rId18" imgW="1041120" imgH="228600" progId="Equation.3">
                  <p:embed/>
                </p:oleObj>
              </mc:Choice>
              <mc:Fallback>
                <p:oleObj name="Equation" r:id="rId18" imgW="1041120" imgH="228600" progId="Equation.3">
                  <p:embed/>
                  <p:pic>
                    <p:nvPicPr>
                      <p:cNvPr id="0" name="Picture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40325" y="4662488"/>
                        <a:ext cx="2098675"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12"/>
          <p:cNvGraphicFramePr>
            <a:graphicFrameLocks noChangeAspect="1"/>
          </p:cNvGraphicFramePr>
          <p:nvPr/>
        </p:nvGraphicFramePr>
        <p:xfrm>
          <a:off x="4940300" y="3443288"/>
          <a:ext cx="2330450" cy="442912"/>
        </p:xfrm>
        <a:graphic>
          <a:graphicData uri="http://schemas.openxmlformats.org/presentationml/2006/ole">
            <mc:AlternateContent xmlns:mc="http://schemas.openxmlformats.org/markup-compatibility/2006">
              <mc:Choice xmlns:v="urn:schemas-microsoft-com:vml" Requires="v">
                <p:oleObj spid="_x0000_s59491" name="Equation" r:id="rId20" imgW="1155600" imgH="228600" progId="Equation.3">
                  <p:embed/>
                </p:oleObj>
              </mc:Choice>
              <mc:Fallback>
                <p:oleObj name="Equation" r:id="rId20" imgW="1155600" imgH="228600" progId="Equation.3">
                  <p:embed/>
                  <p:pic>
                    <p:nvPicPr>
                      <p:cNvPr id="0" name="Picture 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940300" y="3443288"/>
                        <a:ext cx="2330450"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6" name="Group 45"/>
          <p:cNvGrpSpPr/>
          <p:nvPr/>
        </p:nvGrpSpPr>
        <p:grpSpPr>
          <a:xfrm>
            <a:off x="2133600" y="5650468"/>
            <a:ext cx="533400" cy="369332"/>
            <a:chOff x="3962400" y="2309150"/>
            <a:chExt cx="533400" cy="369332"/>
          </a:xfrm>
        </p:grpSpPr>
        <p:cxnSp>
          <p:nvCxnSpPr>
            <p:cNvPr id="48" name="Straight Arrow Connector 47"/>
            <p:cNvCxnSpPr/>
            <p:nvPr/>
          </p:nvCxnSpPr>
          <p:spPr>
            <a:xfrm>
              <a:off x="3962400" y="2590800"/>
              <a:ext cx="533400" cy="1588"/>
            </a:xfrm>
            <a:prstGeom prst="straightConnector1">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grpSp>
        <p:nvGrpSpPr>
          <p:cNvPr id="69" name="Group 68"/>
          <p:cNvGrpSpPr/>
          <p:nvPr/>
        </p:nvGrpSpPr>
        <p:grpSpPr>
          <a:xfrm>
            <a:off x="7996934" y="1191126"/>
            <a:ext cx="918466" cy="926341"/>
            <a:chOff x="7696200" y="1191126"/>
            <a:chExt cx="918466" cy="926341"/>
          </a:xfrm>
        </p:grpSpPr>
        <p:grpSp>
          <p:nvGrpSpPr>
            <p:cNvPr id="50" name="Group 49"/>
            <p:cNvGrpSpPr/>
            <p:nvPr/>
          </p:nvGrpSpPr>
          <p:grpSpPr>
            <a:xfrm>
              <a:off x="7696200" y="1447800"/>
              <a:ext cx="762000" cy="609600"/>
              <a:chOff x="7696200" y="1143794"/>
              <a:chExt cx="762000" cy="609600"/>
            </a:xfrm>
          </p:grpSpPr>
          <p:cxnSp>
            <p:nvCxnSpPr>
              <p:cNvPr id="45" name="Straight Connector 44"/>
              <p:cNvCxnSpPr/>
              <p:nvPr/>
            </p:nvCxnSpPr>
            <p:spPr>
              <a:xfrm rot="5400000">
                <a:off x="7543800" y="1447800"/>
                <a:ext cx="609600" cy="1588"/>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696200" y="1600200"/>
                <a:ext cx="762000" cy="1588"/>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51" name="Freeform 50"/>
            <p:cNvSpPr/>
            <p:nvPr/>
          </p:nvSpPr>
          <p:spPr>
            <a:xfrm>
              <a:off x="7860632" y="1604211"/>
              <a:ext cx="417094" cy="320842"/>
            </a:xfrm>
            <a:custGeom>
              <a:avLst/>
              <a:gdLst>
                <a:gd name="connsiteX0" fmla="*/ 0 w 417094"/>
                <a:gd name="connsiteY0" fmla="*/ 0 h 320842"/>
                <a:gd name="connsiteX1" fmla="*/ 208547 w 417094"/>
                <a:gd name="connsiteY1" fmla="*/ 48126 h 320842"/>
                <a:gd name="connsiteX2" fmla="*/ 368968 w 417094"/>
                <a:gd name="connsiteY2" fmla="*/ 208547 h 320842"/>
                <a:gd name="connsiteX3" fmla="*/ 417094 w 417094"/>
                <a:gd name="connsiteY3" fmla="*/ 320842 h 320842"/>
              </a:gdLst>
              <a:ahLst/>
              <a:cxnLst>
                <a:cxn ang="0">
                  <a:pos x="connsiteX0" y="connsiteY0"/>
                </a:cxn>
                <a:cxn ang="0">
                  <a:pos x="connsiteX1" y="connsiteY1"/>
                </a:cxn>
                <a:cxn ang="0">
                  <a:pos x="connsiteX2" y="connsiteY2"/>
                </a:cxn>
                <a:cxn ang="0">
                  <a:pos x="connsiteX3" y="connsiteY3"/>
                </a:cxn>
              </a:cxnLst>
              <a:rect l="l" t="t" r="r" b="b"/>
              <a:pathLst>
                <a:path w="417094" h="320842">
                  <a:moveTo>
                    <a:pt x="0" y="0"/>
                  </a:moveTo>
                  <a:cubicBezTo>
                    <a:pt x="73526" y="6684"/>
                    <a:pt x="147052" y="13368"/>
                    <a:pt x="208547" y="48126"/>
                  </a:cubicBezTo>
                  <a:cubicBezTo>
                    <a:pt x="270042" y="82884"/>
                    <a:pt x="334210" y="163094"/>
                    <a:pt x="368968" y="208547"/>
                  </a:cubicBezTo>
                  <a:cubicBezTo>
                    <a:pt x="403726" y="254000"/>
                    <a:pt x="410410" y="287421"/>
                    <a:pt x="417094" y="320842"/>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sp>
          <p:nvSpPr>
            <p:cNvPr id="52" name="TextBox 51"/>
            <p:cNvSpPr txBox="1"/>
            <p:nvPr/>
          </p:nvSpPr>
          <p:spPr>
            <a:xfrm>
              <a:off x="7712242" y="1191126"/>
              <a:ext cx="261610" cy="276999"/>
            </a:xfrm>
            <a:prstGeom prst="rect">
              <a:avLst/>
            </a:prstGeom>
            <a:noFill/>
          </p:spPr>
          <p:txBody>
            <a:bodyPr wrap="none" rtlCol="0">
              <a:spAutoFit/>
            </a:bodyPr>
            <a:lstStyle/>
            <a:p>
              <a:r>
                <a:rPr lang="en-US" sz="1200" dirty="0" smtClean="0"/>
                <a:t>x</a:t>
              </a:r>
              <a:endParaRPr lang="en-US" sz="1200" dirty="0"/>
            </a:p>
          </p:txBody>
        </p:sp>
        <p:sp>
          <p:nvSpPr>
            <p:cNvPr id="55" name="TextBox 54"/>
            <p:cNvSpPr txBox="1"/>
            <p:nvPr/>
          </p:nvSpPr>
          <p:spPr>
            <a:xfrm>
              <a:off x="8386718" y="1840468"/>
              <a:ext cx="227948" cy="276999"/>
            </a:xfrm>
            <a:prstGeom prst="rect">
              <a:avLst/>
            </a:prstGeom>
            <a:noFill/>
          </p:spPr>
          <p:txBody>
            <a:bodyPr wrap="none" rtlCol="0">
              <a:spAutoFit/>
            </a:bodyPr>
            <a:lstStyle/>
            <a:p>
              <a:r>
                <a:rPr lang="en-US" sz="1200" dirty="0" smtClean="0"/>
                <a:t>t</a:t>
              </a:r>
              <a:endParaRPr lang="en-US" sz="1200" dirty="0"/>
            </a:p>
          </p:txBody>
        </p:sp>
      </p:grpSp>
      <p:grpSp>
        <p:nvGrpSpPr>
          <p:cNvPr id="86" name="Group 85"/>
          <p:cNvGrpSpPr/>
          <p:nvPr/>
        </p:nvGrpSpPr>
        <p:grpSpPr>
          <a:xfrm>
            <a:off x="7996934" y="5398259"/>
            <a:ext cx="918466" cy="926341"/>
            <a:chOff x="7696200" y="1191126"/>
            <a:chExt cx="918466" cy="926341"/>
          </a:xfrm>
        </p:grpSpPr>
        <p:grpSp>
          <p:nvGrpSpPr>
            <p:cNvPr id="87" name="Group 49"/>
            <p:cNvGrpSpPr/>
            <p:nvPr/>
          </p:nvGrpSpPr>
          <p:grpSpPr>
            <a:xfrm>
              <a:off x="7696200" y="1447800"/>
              <a:ext cx="762000" cy="609600"/>
              <a:chOff x="7696200" y="1143794"/>
              <a:chExt cx="762000" cy="609600"/>
            </a:xfrm>
          </p:grpSpPr>
          <p:cxnSp>
            <p:nvCxnSpPr>
              <p:cNvPr id="91" name="Straight Connector 90"/>
              <p:cNvCxnSpPr/>
              <p:nvPr/>
            </p:nvCxnSpPr>
            <p:spPr>
              <a:xfrm rot="5400000">
                <a:off x="7543800" y="1447800"/>
                <a:ext cx="609600" cy="1588"/>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696200" y="1600200"/>
                <a:ext cx="762000" cy="1588"/>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88" name="Freeform 87"/>
            <p:cNvSpPr/>
            <p:nvPr/>
          </p:nvSpPr>
          <p:spPr>
            <a:xfrm>
              <a:off x="7860632" y="1604211"/>
              <a:ext cx="417094" cy="320842"/>
            </a:xfrm>
            <a:custGeom>
              <a:avLst/>
              <a:gdLst>
                <a:gd name="connsiteX0" fmla="*/ 0 w 417094"/>
                <a:gd name="connsiteY0" fmla="*/ 0 h 320842"/>
                <a:gd name="connsiteX1" fmla="*/ 208547 w 417094"/>
                <a:gd name="connsiteY1" fmla="*/ 48126 h 320842"/>
                <a:gd name="connsiteX2" fmla="*/ 368968 w 417094"/>
                <a:gd name="connsiteY2" fmla="*/ 208547 h 320842"/>
                <a:gd name="connsiteX3" fmla="*/ 417094 w 417094"/>
                <a:gd name="connsiteY3" fmla="*/ 320842 h 320842"/>
              </a:gdLst>
              <a:ahLst/>
              <a:cxnLst>
                <a:cxn ang="0">
                  <a:pos x="connsiteX0" y="connsiteY0"/>
                </a:cxn>
                <a:cxn ang="0">
                  <a:pos x="connsiteX1" y="connsiteY1"/>
                </a:cxn>
                <a:cxn ang="0">
                  <a:pos x="connsiteX2" y="connsiteY2"/>
                </a:cxn>
                <a:cxn ang="0">
                  <a:pos x="connsiteX3" y="connsiteY3"/>
                </a:cxn>
              </a:cxnLst>
              <a:rect l="l" t="t" r="r" b="b"/>
              <a:pathLst>
                <a:path w="417094" h="320842">
                  <a:moveTo>
                    <a:pt x="0" y="0"/>
                  </a:moveTo>
                  <a:cubicBezTo>
                    <a:pt x="73526" y="6684"/>
                    <a:pt x="147052" y="13368"/>
                    <a:pt x="208547" y="48126"/>
                  </a:cubicBezTo>
                  <a:cubicBezTo>
                    <a:pt x="270042" y="82884"/>
                    <a:pt x="334210" y="163094"/>
                    <a:pt x="368968" y="208547"/>
                  </a:cubicBezTo>
                  <a:cubicBezTo>
                    <a:pt x="403726" y="254000"/>
                    <a:pt x="410410" y="287421"/>
                    <a:pt x="417094" y="320842"/>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sp>
          <p:nvSpPr>
            <p:cNvPr id="89" name="TextBox 88"/>
            <p:cNvSpPr txBox="1"/>
            <p:nvPr/>
          </p:nvSpPr>
          <p:spPr>
            <a:xfrm>
              <a:off x="7712242" y="1191126"/>
              <a:ext cx="261610" cy="276999"/>
            </a:xfrm>
            <a:prstGeom prst="rect">
              <a:avLst/>
            </a:prstGeom>
            <a:noFill/>
          </p:spPr>
          <p:txBody>
            <a:bodyPr wrap="none" rtlCol="0">
              <a:spAutoFit/>
            </a:bodyPr>
            <a:lstStyle/>
            <a:p>
              <a:r>
                <a:rPr lang="en-US" sz="1200" dirty="0" smtClean="0"/>
                <a:t>x</a:t>
              </a:r>
              <a:endParaRPr lang="en-US" sz="1200" dirty="0"/>
            </a:p>
          </p:txBody>
        </p:sp>
        <p:sp>
          <p:nvSpPr>
            <p:cNvPr id="90" name="TextBox 89"/>
            <p:cNvSpPr txBox="1"/>
            <p:nvPr/>
          </p:nvSpPr>
          <p:spPr>
            <a:xfrm>
              <a:off x="8386718" y="1840468"/>
              <a:ext cx="227948" cy="276999"/>
            </a:xfrm>
            <a:prstGeom prst="rect">
              <a:avLst/>
            </a:prstGeom>
            <a:noFill/>
          </p:spPr>
          <p:txBody>
            <a:bodyPr wrap="none" rtlCol="0">
              <a:spAutoFit/>
            </a:bodyPr>
            <a:lstStyle/>
            <a:p>
              <a:r>
                <a:rPr lang="en-US" sz="1200" dirty="0" smtClean="0"/>
                <a:t>t</a:t>
              </a:r>
              <a:endParaRPr lang="en-US" sz="1200" dirty="0"/>
            </a:p>
          </p:txBody>
        </p:sp>
      </p:grpSp>
      <p:graphicFrame>
        <p:nvGraphicFramePr>
          <p:cNvPr id="5" name="Object 12"/>
          <p:cNvGraphicFramePr>
            <a:graphicFrameLocks noChangeAspect="1"/>
          </p:cNvGraphicFramePr>
          <p:nvPr/>
        </p:nvGraphicFramePr>
        <p:xfrm>
          <a:off x="5105400" y="5715000"/>
          <a:ext cx="2151062" cy="442912"/>
        </p:xfrm>
        <a:graphic>
          <a:graphicData uri="http://schemas.openxmlformats.org/presentationml/2006/ole">
            <mc:AlternateContent xmlns:mc="http://schemas.openxmlformats.org/markup-compatibility/2006">
              <mc:Choice xmlns:v="urn:schemas-microsoft-com:vml" Requires="v">
                <p:oleObj spid="_x0000_s59492" name="Equation" r:id="rId22" imgW="1066680" imgH="228600" progId="Equation.3">
                  <p:embed/>
                </p:oleObj>
              </mc:Choice>
              <mc:Fallback>
                <p:oleObj name="Equation" r:id="rId22" imgW="1066680" imgH="228600" progId="Equation.3">
                  <p:embed/>
                  <p:pic>
                    <p:nvPicPr>
                      <p:cNvPr id="0" name="Picture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05400" y="5715000"/>
                        <a:ext cx="2151062"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3" name="Group 112"/>
          <p:cNvGrpSpPr/>
          <p:nvPr/>
        </p:nvGrpSpPr>
        <p:grpSpPr>
          <a:xfrm>
            <a:off x="8001000" y="2362200"/>
            <a:ext cx="918466" cy="838200"/>
            <a:chOff x="7696200" y="2590800"/>
            <a:chExt cx="918466" cy="838200"/>
          </a:xfrm>
        </p:grpSpPr>
        <p:grpSp>
          <p:nvGrpSpPr>
            <p:cNvPr id="71" name="Group 70"/>
            <p:cNvGrpSpPr/>
            <p:nvPr/>
          </p:nvGrpSpPr>
          <p:grpSpPr>
            <a:xfrm>
              <a:off x="7696200" y="2590800"/>
              <a:ext cx="918466" cy="838200"/>
              <a:chOff x="7696200" y="1736467"/>
              <a:chExt cx="918466" cy="838200"/>
            </a:xfrm>
          </p:grpSpPr>
          <p:grpSp>
            <p:nvGrpSpPr>
              <p:cNvPr id="76" name="Group 49"/>
              <p:cNvGrpSpPr/>
              <p:nvPr/>
            </p:nvGrpSpPr>
            <p:grpSpPr>
              <a:xfrm>
                <a:off x="7696200" y="1736467"/>
                <a:ext cx="762000" cy="609600"/>
                <a:chOff x="7696200" y="1432461"/>
                <a:chExt cx="762000" cy="609600"/>
              </a:xfrm>
            </p:grpSpPr>
            <p:cxnSp>
              <p:nvCxnSpPr>
                <p:cNvPr id="84" name="Straight Connector 83"/>
                <p:cNvCxnSpPr/>
                <p:nvPr/>
              </p:nvCxnSpPr>
              <p:spPr>
                <a:xfrm rot="5400000">
                  <a:off x="7543800" y="1736467"/>
                  <a:ext cx="609600" cy="1588"/>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7696200" y="1600200"/>
                  <a:ext cx="762000" cy="1588"/>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82" name="TextBox 81"/>
              <p:cNvSpPr txBox="1"/>
              <p:nvPr/>
            </p:nvSpPr>
            <p:spPr>
              <a:xfrm>
                <a:off x="7712242" y="2297668"/>
                <a:ext cx="312906" cy="276999"/>
              </a:xfrm>
              <a:prstGeom prst="rect">
                <a:avLst/>
              </a:prstGeom>
              <a:noFill/>
            </p:spPr>
            <p:txBody>
              <a:bodyPr wrap="none" rtlCol="0">
                <a:spAutoFit/>
              </a:bodyPr>
              <a:lstStyle/>
              <a:p>
                <a:r>
                  <a:rPr lang="en-US" sz="1200" dirty="0" smtClean="0"/>
                  <a:t>-x</a:t>
                </a:r>
                <a:endParaRPr lang="en-US" sz="1200" dirty="0"/>
              </a:p>
            </p:txBody>
          </p:sp>
          <p:sp>
            <p:nvSpPr>
              <p:cNvPr id="83" name="TextBox 82"/>
              <p:cNvSpPr txBox="1"/>
              <p:nvPr/>
            </p:nvSpPr>
            <p:spPr>
              <a:xfrm>
                <a:off x="8386718" y="1840468"/>
                <a:ext cx="227948" cy="276999"/>
              </a:xfrm>
              <a:prstGeom prst="rect">
                <a:avLst/>
              </a:prstGeom>
              <a:noFill/>
            </p:spPr>
            <p:txBody>
              <a:bodyPr wrap="none" rtlCol="0">
                <a:spAutoFit/>
              </a:bodyPr>
              <a:lstStyle/>
              <a:p>
                <a:r>
                  <a:rPr lang="en-US" sz="1200" dirty="0" smtClean="0"/>
                  <a:t>t</a:t>
                </a:r>
                <a:endParaRPr lang="en-US" sz="1200" dirty="0"/>
              </a:p>
            </p:txBody>
          </p:sp>
        </p:grpSp>
        <p:sp>
          <p:nvSpPr>
            <p:cNvPr id="93" name="Freeform 92"/>
            <p:cNvSpPr/>
            <p:nvPr/>
          </p:nvSpPr>
          <p:spPr>
            <a:xfrm>
              <a:off x="7860632" y="2743200"/>
              <a:ext cx="352926" cy="336884"/>
            </a:xfrm>
            <a:custGeom>
              <a:avLst/>
              <a:gdLst>
                <a:gd name="connsiteX0" fmla="*/ 0 w 352926"/>
                <a:gd name="connsiteY0" fmla="*/ 0 h 336884"/>
                <a:gd name="connsiteX1" fmla="*/ 96252 w 352926"/>
                <a:gd name="connsiteY1" fmla="*/ 240632 h 336884"/>
                <a:gd name="connsiteX2" fmla="*/ 352926 w 352926"/>
                <a:gd name="connsiteY2" fmla="*/ 336884 h 336884"/>
              </a:gdLst>
              <a:ahLst/>
              <a:cxnLst>
                <a:cxn ang="0">
                  <a:pos x="connsiteX0" y="connsiteY0"/>
                </a:cxn>
                <a:cxn ang="0">
                  <a:pos x="connsiteX1" y="connsiteY1"/>
                </a:cxn>
                <a:cxn ang="0">
                  <a:pos x="connsiteX2" y="connsiteY2"/>
                </a:cxn>
              </a:cxnLst>
              <a:rect l="l" t="t" r="r" b="b"/>
              <a:pathLst>
                <a:path w="352926" h="336884">
                  <a:moveTo>
                    <a:pt x="0" y="0"/>
                  </a:moveTo>
                  <a:cubicBezTo>
                    <a:pt x="18715" y="92242"/>
                    <a:pt x="37431" y="184485"/>
                    <a:pt x="96252" y="240632"/>
                  </a:cubicBezTo>
                  <a:cubicBezTo>
                    <a:pt x="155073" y="296779"/>
                    <a:pt x="253999" y="316831"/>
                    <a:pt x="352926" y="336884"/>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2" name="Group 111"/>
          <p:cNvGrpSpPr/>
          <p:nvPr/>
        </p:nvGrpSpPr>
        <p:grpSpPr>
          <a:xfrm>
            <a:off x="7996934" y="3352800"/>
            <a:ext cx="918466" cy="838200"/>
            <a:chOff x="7543800" y="3505200"/>
            <a:chExt cx="918466" cy="838200"/>
          </a:xfrm>
        </p:grpSpPr>
        <p:grpSp>
          <p:nvGrpSpPr>
            <p:cNvPr id="94" name="Group 93"/>
            <p:cNvGrpSpPr/>
            <p:nvPr/>
          </p:nvGrpSpPr>
          <p:grpSpPr>
            <a:xfrm>
              <a:off x="7543800" y="3505200"/>
              <a:ext cx="918466" cy="838200"/>
              <a:chOff x="7696200" y="1736467"/>
              <a:chExt cx="918466" cy="838200"/>
            </a:xfrm>
          </p:grpSpPr>
          <p:grpSp>
            <p:nvGrpSpPr>
              <p:cNvPr id="95" name="Group 49"/>
              <p:cNvGrpSpPr/>
              <p:nvPr/>
            </p:nvGrpSpPr>
            <p:grpSpPr>
              <a:xfrm>
                <a:off x="7696200" y="1736467"/>
                <a:ext cx="762000" cy="609600"/>
                <a:chOff x="7696200" y="1432461"/>
                <a:chExt cx="762000" cy="609600"/>
              </a:xfrm>
            </p:grpSpPr>
            <p:cxnSp>
              <p:nvCxnSpPr>
                <p:cNvPr id="98" name="Straight Connector 97"/>
                <p:cNvCxnSpPr/>
                <p:nvPr/>
              </p:nvCxnSpPr>
              <p:spPr>
                <a:xfrm rot="5400000">
                  <a:off x="7543800" y="1736467"/>
                  <a:ext cx="609600" cy="1588"/>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7696200" y="1600200"/>
                  <a:ext cx="762000" cy="1588"/>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96" name="TextBox 95"/>
              <p:cNvSpPr txBox="1"/>
              <p:nvPr/>
            </p:nvSpPr>
            <p:spPr>
              <a:xfrm>
                <a:off x="7712242" y="2297668"/>
                <a:ext cx="312906" cy="276999"/>
              </a:xfrm>
              <a:prstGeom prst="rect">
                <a:avLst/>
              </a:prstGeom>
              <a:noFill/>
            </p:spPr>
            <p:txBody>
              <a:bodyPr wrap="none" rtlCol="0">
                <a:spAutoFit/>
              </a:bodyPr>
              <a:lstStyle/>
              <a:p>
                <a:r>
                  <a:rPr lang="en-US" sz="1200" dirty="0" smtClean="0"/>
                  <a:t>-x</a:t>
                </a:r>
                <a:endParaRPr lang="en-US" sz="1200" dirty="0"/>
              </a:p>
            </p:txBody>
          </p:sp>
          <p:sp>
            <p:nvSpPr>
              <p:cNvPr id="97" name="TextBox 96"/>
              <p:cNvSpPr txBox="1"/>
              <p:nvPr/>
            </p:nvSpPr>
            <p:spPr>
              <a:xfrm>
                <a:off x="8386718" y="1840468"/>
                <a:ext cx="227948" cy="276999"/>
              </a:xfrm>
              <a:prstGeom prst="rect">
                <a:avLst/>
              </a:prstGeom>
              <a:noFill/>
            </p:spPr>
            <p:txBody>
              <a:bodyPr wrap="none" rtlCol="0">
                <a:spAutoFit/>
              </a:bodyPr>
              <a:lstStyle/>
              <a:p>
                <a:r>
                  <a:rPr lang="en-US" sz="1200" dirty="0" smtClean="0"/>
                  <a:t>t</a:t>
                </a:r>
                <a:endParaRPr lang="en-US" sz="1200" dirty="0"/>
              </a:p>
            </p:txBody>
          </p:sp>
        </p:grpSp>
        <p:sp>
          <p:nvSpPr>
            <p:cNvPr id="100" name="Freeform 99"/>
            <p:cNvSpPr/>
            <p:nvPr/>
          </p:nvSpPr>
          <p:spPr>
            <a:xfrm flipV="1">
              <a:off x="7708232" y="3657600"/>
              <a:ext cx="417094" cy="320842"/>
            </a:xfrm>
            <a:custGeom>
              <a:avLst/>
              <a:gdLst>
                <a:gd name="connsiteX0" fmla="*/ 0 w 417094"/>
                <a:gd name="connsiteY0" fmla="*/ 0 h 320842"/>
                <a:gd name="connsiteX1" fmla="*/ 208547 w 417094"/>
                <a:gd name="connsiteY1" fmla="*/ 48126 h 320842"/>
                <a:gd name="connsiteX2" fmla="*/ 368968 w 417094"/>
                <a:gd name="connsiteY2" fmla="*/ 208547 h 320842"/>
                <a:gd name="connsiteX3" fmla="*/ 417094 w 417094"/>
                <a:gd name="connsiteY3" fmla="*/ 320842 h 320842"/>
              </a:gdLst>
              <a:ahLst/>
              <a:cxnLst>
                <a:cxn ang="0">
                  <a:pos x="connsiteX0" y="connsiteY0"/>
                </a:cxn>
                <a:cxn ang="0">
                  <a:pos x="connsiteX1" y="connsiteY1"/>
                </a:cxn>
                <a:cxn ang="0">
                  <a:pos x="connsiteX2" y="connsiteY2"/>
                </a:cxn>
                <a:cxn ang="0">
                  <a:pos x="connsiteX3" y="connsiteY3"/>
                </a:cxn>
              </a:cxnLst>
              <a:rect l="l" t="t" r="r" b="b"/>
              <a:pathLst>
                <a:path w="417094" h="320842">
                  <a:moveTo>
                    <a:pt x="0" y="0"/>
                  </a:moveTo>
                  <a:cubicBezTo>
                    <a:pt x="73526" y="6684"/>
                    <a:pt x="147052" y="13368"/>
                    <a:pt x="208547" y="48126"/>
                  </a:cubicBezTo>
                  <a:cubicBezTo>
                    <a:pt x="270042" y="82884"/>
                    <a:pt x="334210" y="163094"/>
                    <a:pt x="368968" y="208547"/>
                  </a:cubicBezTo>
                  <a:cubicBezTo>
                    <a:pt x="403726" y="254000"/>
                    <a:pt x="410410" y="287421"/>
                    <a:pt x="417094" y="320842"/>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111" name="Group 110"/>
          <p:cNvGrpSpPr/>
          <p:nvPr/>
        </p:nvGrpSpPr>
        <p:grpSpPr>
          <a:xfrm>
            <a:off x="7996934" y="4331459"/>
            <a:ext cx="918466" cy="926341"/>
            <a:chOff x="7467600" y="4331459"/>
            <a:chExt cx="918466" cy="926341"/>
          </a:xfrm>
        </p:grpSpPr>
        <p:grpSp>
          <p:nvGrpSpPr>
            <p:cNvPr id="101" name="Group 100"/>
            <p:cNvGrpSpPr/>
            <p:nvPr/>
          </p:nvGrpSpPr>
          <p:grpSpPr>
            <a:xfrm>
              <a:off x="7467600" y="4331459"/>
              <a:ext cx="918466" cy="926341"/>
              <a:chOff x="7696200" y="1191126"/>
              <a:chExt cx="918466" cy="926341"/>
            </a:xfrm>
          </p:grpSpPr>
          <p:grpSp>
            <p:nvGrpSpPr>
              <p:cNvPr id="102" name="Group 49"/>
              <p:cNvGrpSpPr/>
              <p:nvPr/>
            </p:nvGrpSpPr>
            <p:grpSpPr>
              <a:xfrm>
                <a:off x="7696200" y="1447800"/>
                <a:ext cx="762000" cy="609600"/>
                <a:chOff x="7696200" y="1143794"/>
                <a:chExt cx="762000" cy="609600"/>
              </a:xfrm>
            </p:grpSpPr>
            <p:cxnSp>
              <p:nvCxnSpPr>
                <p:cNvPr id="106" name="Straight Connector 105"/>
                <p:cNvCxnSpPr/>
                <p:nvPr/>
              </p:nvCxnSpPr>
              <p:spPr>
                <a:xfrm rot="5400000">
                  <a:off x="7543800" y="1447800"/>
                  <a:ext cx="609600" cy="1588"/>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7696200" y="1600200"/>
                  <a:ext cx="762000" cy="1588"/>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104" name="TextBox 103"/>
              <p:cNvSpPr txBox="1"/>
              <p:nvPr/>
            </p:nvSpPr>
            <p:spPr>
              <a:xfrm>
                <a:off x="7712242" y="1191126"/>
                <a:ext cx="261610" cy="276999"/>
              </a:xfrm>
              <a:prstGeom prst="rect">
                <a:avLst/>
              </a:prstGeom>
              <a:noFill/>
            </p:spPr>
            <p:txBody>
              <a:bodyPr wrap="none" rtlCol="0">
                <a:spAutoFit/>
              </a:bodyPr>
              <a:lstStyle/>
              <a:p>
                <a:r>
                  <a:rPr lang="en-US" sz="1200" dirty="0" smtClean="0"/>
                  <a:t>x</a:t>
                </a:r>
                <a:endParaRPr lang="en-US" sz="1200" dirty="0"/>
              </a:p>
            </p:txBody>
          </p:sp>
          <p:sp>
            <p:nvSpPr>
              <p:cNvPr id="105" name="TextBox 104"/>
              <p:cNvSpPr txBox="1"/>
              <p:nvPr/>
            </p:nvSpPr>
            <p:spPr>
              <a:xfrm>
                <a:off x="8386718" y="1840468"/>
                <a:ext cx="227948" cy="276999"/>
              </a:xfrm>
              <a:prstGeom prst="rect">
                <a:avLst/>
              </a:prstGeom>
              <a:noFill/>
            </p:spPr>
            <p:txBody>
              <a:bodyPr wrap="none" rtlCol="0">
                <a:spAutoFit/>
              </a:bodyPr>
              <a:lstStyle/>
              <a:p>
                <a:r>
                  <a:rPr lang="en-US" sz="1200" dirty="0" smtClean="0"/>
                  <a:t>t</a:t>
                </a:r>
                <a:endParaRPr lang="en-US" sz="1200" dirty="0"/>
              </a:p>
            </p:txBody>
          </p:sp>
        </p:grpSp>
        <p:sp>
          <p:nvSpPr>
            <p:cNvPr id="110" name="Freeform 109"/>
            <p:cNvSpPr/>
            <p:nvPr/>
          </p:nvSpPr>
          <p:spPr>
            <a:xfrm>
              <a:off x="7620000" y="4724400"/>
              <a:ext cx="397042" cy="312821"/>
            </a:xfrm>
            <a:custGeom>
              <a:avLst/>
              <a:gdLst>
                <a:gd name="connsiteX0" fmla="*/ 0 w 304800"/>
                <a:gd name="connsiteY0" fmla="*/ 336884 h 336884"/>
                <a:gd name="connsiteX1" fmla="*/ 96253 w 304800"/>
                <a:gd name="connsiteY1" fmla="*/ 176463 h 336884"/>
                <a:gd name="connsiteX2" fmla="*/ 240631 w 304800"/>
                <a:gd name="connsiteY2" fmla="*/ 48126 h 336884"/>
                <a:gd name="connsiteX3" fmla="*/ 304800 w 304800"/>
                <a:gd name="connsiteY3" fmla="*/ 0 h 336884"/>
              </a:gdLst>
              <a:ahLst/>
              <a:cxnLst>
                <a:cxn ang="0">
                  <a:pos x="connsiteX0" y="connsiteY0"/>
                </a:cxn>
                <a:cxn ang="0">
                  <a:pos x="connsiteX1" y="connsiteY1"/>
                </a:cxn>
                <a:cxn ang="0">
                  <a:pos x="connsiteX2" y="connsiteY2"/>
                </a:cxn>
                <a:cxn ang="0">
                  <a:pos x="connsiteX3" y="connsiteY3"/>
                </a:cxn>
              </a:cxnLst>
              <a:rect l="l" t="t" r="r" b="b"/>
              <a:pathLst>
                <a:path w="304800" h="336884">
                  <a:moveTo>
                    <a:pt x="0" y="336884"/>
                  </a:moveTo>
                  <a:cubicBezTo>
                    <a:pt x="28074" y="280736"/>
                    <a:pt x="56148" y="224589"/>
                    <a:pt x="96253" y="176463"/>
                  </a:cubicBezTo>
                  <a:cubicBezTo>
                    <a:pt x="136358" y="128337"/>
                    <a:pt x="205873" y="77536"/>
                    <a:pt x="240631" y="48126"/>
                  </a:cubicBezTo>
                  <a:cubicBezTo>
                    <a:pt x="275389" y="18716"/>
                    <a:pt x="290094" y="9358"/>
                    <a:pt x="304800" y="0"/>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aphicFrame>
        <p:nvGraphicFramePr>
          <p:cNvPr id="10" name="Object 12"/>
          <p:cNvGraphicFramePr>
            <a:graphicFrameLocks noChangeAspect="1"/>
          </p:cNvGraphicFramePr>
          <p:nvPr/>
        </p:nvGraphicFramePr>
        <p:xfrm>
          <a:off x="4495800" y="914400"/>
          <a:ext cx="2586038" cy="442912"/>
        </p:xfrm>
        <a:graphic>
          <a:graphicData uri="http://schemas.openxmlformats.org/presentationml/2006/ole">
            <mc:AlternateContent xmlns:mc="http://schemas.openxmlformats.org/markup-compatibility/2006">
              <mc:Choice xmlns:v="urn:schemas-microsoft-com:vml" Requires="v">
                <p:oleObj spid="_x0000_s59493" name="Equation" r:id="rId23" imgW="1282680" imgH="228600" progId="Equation.3">
                  <p:embed/>
                </p:oleObj>
              </mc:Choice>
              <mc:Fallback>
                <p:oleObj name="Equation" r:id="rId23" imgW="1282680" imgH="228600" progId="Equation.3">
                  <p:embed/>
                  <p:pic>
                    <p:nvPicPr>
                      <p:cNvPr id="0" name="Picture 1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495800" y="914400"/>
                        <a:ext cx="2586038"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6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1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T-71-Ch15</a:t>
            </a:r>
          </a:p>
        </p:txBody>
      </p:sp>
      <p:sp>
        <p:nvSpPr>
          <p:cNvPr id="38915"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1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1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18"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19"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20"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21"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22" name="Rectangle 5"/>
          <p:cNvSpPr>
            <a:spLocks noChangeArrowheads="1"/>
          </p:cNvSpPr>
          <p:nvPr/>
        </p:nvSpPr>
        <p:spPr bwMode="auto">
          <a:xfrm>
            <a:off x="152400" y="685800"/>
            <a:ext cx="8915400" cy="5016500"/>
          </a:xfrm>
          <a:prstGeom prst="rect">
            <a:avLst/>
          </a:prstGeom>
          <a:noFill/>
          <a:ln w="9525">
            <a:noFill/>
            <a:miter lim="800000"/>
            <a:headEnd/>
            <a:tailEnd/>
          </a:ln>
        </p:spPr>
        <p:txBody>
          <a:bodyPr anchor="ctr">
            <a:spAutoFit/>
          </a:bodyPr>
          <a:lstStyle/>
          <a:p>
            <a:r>
              <a:rPr lang="en-US" sz="2000" b="1" dirty="0"/>
              <a:t>Q12.:</a:t>
            </a:r>
            <a:r>
              <a:rPr lang="en-US" sz="2000" dirty="0"/>
              <a:t> A 2.00 kg uniform meter stick (L = 1.00 m) is pivoted at one of its end and made to oscillate in a vertical plane about this end. The period of oscillation is: (</a:t>
            </a:r>
            <a:r>
              <a:rPr lang="en-US" sz="2000" dirty="0" err="1"/>
              <a:t>Ans</a:t>
            </a:r>
            <a:r>
              <a:rPr lang="en-US" sz="2000" dirty="0"/>
              <a:t>:  1.64 s)</a:t>
            </a:r>
          </a:p>
          <a:p>
            <a:endParaRPr lang="en-US" sz="2000" b="1" u="sng" dirty="0"/>
          </a:p>
          <a:p>
            <a:r>
              <a:rPr lang="en-US" sz="2000" b="1" dirty="0"/>
              <a:t>Q13.:</a:t>
            </a:r>
            <a:r>
              <a:rPr lang="en-US" sz="2000" dirty="0"/>
              <a:t> A 0.20 kg object attached to a horizontal spring whose spring constant is 500 N/m executes simple harmonic motion. If its maximum speed is 5.0 m/s, the amplitude of its oscillation is:(</a:t>
            </a:r>
            <a:r>
              <a:rPr lang="en-US" sz="2000" dirty="0" err="1"/>
              <a:t>Ans</a:t>
            </a:r>
            <a:r>
              <a:rPr lang="en-US" sz="2000" dirty="0"/>
              <a:t>:  0.10 m)</a:t>
            </a:r>
          </a:p>
          <a:p>
            <a:endParaRPr lang="en-US" sz="2000" dirty="0"/>
          </a:p>
          <a:p>
            <a:r>
              <a:rPr lang="en-US" sz="2000" b="1" dirty="0"/>
              <a:t>Q14.</a:t>
            </a:r>
            <a:r>
              <a:rPr lang="en-US" sz="2000" dirty="0"/>
              <a:t>A 3.0 kg block, attached to a spring, executes simple harmonic motion according to the relation: </a:t>
            </a:r>
            <a:r>
              <a:rPr lang="en-US" sz="2000" i="1" dirty="0"/>
              <a:t>x </a:t>
            </a:r>
            <a:r>
              <a:rPr lang="en-US" sz="2000" dirty="0"/>
              <a:t>= 2.0cos(50 </a:t>
            </a:r>
            <a:r>
              <a:rPr lang="en-US" sz="2000" i="1" dirty="0"/>
              <a:t>t </a:t>
            </a:r>
            <a:r>
              <a:rPr lang="en-US" sz="2000" dirty="0"/>
              <a:t>) , where </a:t>
            </a:r>
            <a:r>
              <a:rPr lang="en-US" sz="2000" i="1" dirty="0"/>
              <a:t>x </a:t>
            </a:r>
            <a:r>
              <a:rPr lang="en-US" sz="2000" dirty="0"/>
              <a:t>is in m and </a:t>
            </a:r>
            <a:r>
              <a:rPr lang="en-US" sz="2000" i="1" dirty="0"/>
              <a:t>t </a:t>
            </a:r>
            <a:r>
              <a:rPr lang="en-US" sz="2000" dirty="0"/>
              <a:t>is in s. The spring constant of the spring is: (</a:t>
            </a:r>
            <a:r>
              <a:rPr lang="en-US" sz="2000" dirty="0" err="1"/>
              <a:t>Ans</a:t>
            </a:r>
            <a:r>
              <a:rPr lang="en-US" sz="2000" dirty="0"/>
              <a:t>: 7.5 × 10</a:t>
            </a:r>
            <a:r>
              <a:rPr lang="en-US" sz="2000" baseline="30000" dirty="0"/>
              <a:t>3</a:t>
            </a:r>
            <a:r>
              <a:rPr lang="en-US" sz="2000" dirty="0"/>
              <a:t> N/m)</a:t>
            </a:r>
          </a:p>
          <a:p>
            <a:endParaRPr lang="en-US" sz="2000" dirty="0"/>
          </a:p>
          <a:p>
            <a:r>
              <a:rPr lang="en-US" sz="2000" b="1" dirty="0"/>
              <a:t>Q15</a:t>
            </a:r>
            <a:r>
              <a:rPr lang="en-US" sz="2000" dirty="0"/>
              <a:t>: A particle is in simple harmonic motion along the </a:t>
            </a:r>
            <a:r>
              <a:rPr lang="en-US" sz="2000" i="1" dirty="0"/>
              <a:t>x </a:t>
            </a:r>
            <a:r>
              <a:rPr lang="en-US" sz="2000" dirty="0"/>
              <a:t>axis. The amplitude of the motion is </a:t>
            </a:r>
            <a:r>
              <a:rPr lang="en-US" sz="2000" i="1" dirty="0" err="1"/>
              <a:t>x</a:t>
            </a:r>
            <a:r>
              <a:rPr lang="en-US" sz="2000" baseline="-25000" dirty="0" err="1"/>
              <a:t>m</a:t>
            </a:r>
            <a:r>
              <a:rPr lang="en-US" sz="2000" dirty="0"/>
              <a:t> . When it is at </a:t>
            </a:r>
            <a:r>
              <a:rPr lang="en-US" sz="2000" i="1" dirty="0"/>
              <a:t>x </a:t>
            </a:r>
            <a:r>
              <a:rPr lang="en-US" sz="2000" dirty="0"/>
              <a:t>= 10 cm, its kinetic energy K = 6.0 J and its potential energy U = 4.0 J (measured with U = 0 at </a:t>
            </a:r>
            <a:r>
              <a:rPr lang="en-US" sz="2000" i="1" dirty="0"/>
              <a:t>x </a:t>
            </a:r>
            <a:r>
              <a:rPr lang="en-US" sz="2000" dirty="0"/>
              <a:t>= 0). When it is at </a:t>
            </a:r>
            <a:r>
              <a:rPr lang="en-US" sz="2000" i="1" dirty="0"/>
              <a:t>x </a:t>
            </a:r>
            <a:r>
              <a:rPr lang="en-US" sz="2000" dirty="0"/>
              <a:t>= -5.0 cm, the kinetic and potential energies are: (</a:t>
            </a:r>
            <a:r>
              <a:rPr lang="en-US" sz="2000" dirty="0" err="1"/>
              <a:t>Ans</a:t>
            </a:r>
            <a:r>
              <a:rPr lang="en-US" sz="2000" dirty="0"/>
              <a:t>:  K = 9.0 J and U = 1.0 J)</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T-62-Ch15</a:t>
            </a:r>
          </a:p>
        </p:txBody>
      </p:sp>
      <p:sp>
        <p:nvSpPr>
          <p:cNvPr id="3993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3"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4"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5"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6" name="Rectangle 5"/>
          <p:cNvSpPr>
            <a:spLocks noChangeArrowheads="1"/>
          </p:cNvSpPr>
          <p:nvPr/>
        </p:nvSpPr>
        <p:spPr bwMode="auto">
          <a:xfrm>
            <a:off x="152400" y="685800"/>
            <a:ext cx="8915400" cy="5324475"/>
          </a:xfrm>
          <a:prstGeom prst="rect">
            <a:avLst/>
          </a:prstGeom>
          <a:noFill/>
          <a:ln w="9525">
            <a:noFill/>
            <a:miter lim="800000"/>
            <a:headEnd/>
            <a:tailEnd/>
          </a:ln>
        </p:spPr>
        <p:txBody>
          <a:bodyPr anchor="ctr">
            <a:spAutoFit/>
          </a:bodyPr>
          <a:lstStyle/>
          <a:p>
            <a:r>
              <a:rPr lang="en-US" sz="2000" b="1" dirty="0"/>
              <a:t>Q14.</a:t>
            </a:r>
            <a:r>
              <a:rPr lang="en-US" sz="2000" dirty="0"/>
              <a:t> The displacement of a particle oscillating along the x-axis is given as a function of time according to the equation: x(t)=0.50cos(</a:t>
            </a:r>
            <a:r>
              <a:rPr lang="en-US" sz="2000" dirty="0">
                <a:sym typeface="Symbol" pitchFamily="18" charset="2"/>
              </a:rPr>
              <a:t></a:t>
            </a:r>
            <a:r>
              <a:rPr lang="en-US" sz="2000" dirty="0"/>
              <a:t>t+</a:t>
            </a:r>
            <a:r>
              <a:rPr lang="en-US" sz="2000" dirty="0">
                <a:sym typeface="Symbol" pitchFamily="18" charset="2"/>
              </a:rPr>
              <a:t></a:t>
            </a:r>
            <a:r>
              <a:rPr lang="en-US" sz="2000" dirty="0"/>
              <a:t>/2). The magnitude of the maximum acceleration of the particle is: (</a:t>
            </a:r>
            <a:r>
              <a:rPr lang="en-US" sz="2000" dirty="0" err="1"/>
              <a:t>Ans</a:t>
            </a:r>
            <a:r>
              <a:rPr lang="en-US" sz="2000" dirty="0"/>
              <a:t>:  4.9 m/s</a:t>
            </a:r>
            <a:r>
              <a:rPr lang="en-US" sz="2000" baseline="30000" dirty="0"/>
              <a:t>2 </a:t>
            </a:r>
            <a:r>
              <a:rPr lang="en-US" sz="2000" dirty="0"/>
              <a:t>)</a:t>
            </a:r>
          </a:p>
          <a:p>
            <a:endParaRPr lang="en-US" sz="2000" dirty="0"/>
          </a:p>
          <a:p>
            <a:r>
              <a:rPr lang="en-US" sz="2000" b="1" dirty="0"/>
              <a:t>Q15</a:t>
            </a:r>
            <a:r>
              <a:rPr lang="en-US" sz="2000" dirty="0"/>
              <a:t>. A block of mass 2.0 </a:t>
            </a:r>
            <a:r>
              <a:rPr lang="en-US" sz="2000" i="1" dirty="0"/>
              <a:t>kg </a:t>
            </a:r>
            <a:r>
              <a:rPr lang="en-US" sz="2000" dirty="0"/>
              <a:t>attached to a spring oscillates in simple harmonic motion along the </a:t>
            </a:r>
            <a:r>
              <a:rPr lang="en-US" sz="2000" i="1" dirty="0"/>
              <a:t>x </a:t>
            </a:r>
            <a:r>
              <a:rPr lang="en-US" sz="2000" dirty="0"/>
              <a:t>axis. The limits of its motion are </a:t>
            </a:r>
            <a:r>
              <a:rPr lang="en-US" sz="2000" i="1" dirty="0"/>
              <a:t>x </a:t>
            </a:r>
            <a:r>
              <a:rPr lang="en-US" sz="2000" dirty="0"/>
              <a:t>= −20 </a:t>
            </a:r>
            <a:r>
              <a:rPr lang="en-US" sz="2000" i="1" dirty="0"/>
              <a:t>cm </a:t>
            </a:r>
            <a:r>
              <a:rPr lang="en-US" sz="2000" dirty="0"/>
              <a:t>and </a:t>
            </a:r>
            <a:r>
              <a:rPr lang="en-US" sz="2000" i="1" dirty="0"/>
              <a:t>x </a:t>
            </a:r>
            <a:r>
              <a:rPr lang="en-US" sz="2000" dirty="0"/>
              <a:t>= + 20 </a:t>
            </a:r>
            <a:r>
              <a:rPr lang="en-US" sz="2000" i="1" dirty="0"/>
              <a:t>cm </a:t>
            </a:r>
            <a:r>
              <a:rPr lang="en-US" sz="2000" dirty="0"/>
              <a:t>and it goes from one of these extremes to the other in 0.25 </a:t>
            </a:r>
            <a:r>
              <a:rPr lang="en-US" sz="2000" i="1" dirty="0"/>
              <a:t>s</a:t>
            </a:r>
            <a:r>
              <a:rPr lang="en-US" sz="2000" dirty="0"/>
              <a:t>. The mechanical energy of the block-spring system is: (</a:t>
            </a:r>
            <a:r>
              <a:rPr lang="en-US" sz="2000" dirty="0" err="1"/>
              <a:t>Ans</a:t>
            </a:r>
            <a:r>
              <a:rPr lang="en-US" sz="2000" dirty="0"/>
              <a:t>: 6.3 </a:t>
            </a:r>
            <a:r>
              <a:rPr lang="en-US" sz="2000" i="1" dirty="0"/>
              <a:t>J )</a:t>
            </a:r>
          </a:p>
          <a:p>
            <a:endParaRPr lang="en-US" sz="2000" dirty="0"/>
          </a:p>
          <a:p>
            <a:r>
              <a:rPr lang="en-US" sz="2000" b="1" dirty="0"/>
              <a:t>Q16.</a:t>
            </a:r>
            <a:r>
              <a:rPr lang="en-US" sz="2000" dirty="0"/>
              <a:t> The mechanical energy of a block-spring system executing simple harmonic motion is 8.0 </a:t>
            </a:r>
            <a:r>
              <a:rPr lang="en-US" sz="2000" i="1" dirty="0"/>
              <a:t>J </a:t>
            </a:r>
            <a:r>
              <a:rPr lang="en-US" sz="2000" dirty="0"/>
              <a:t>and the amplitude </a:t>
            </a:r>
            <a:r>
              <a:rPr lang="en-US" sz="2000" i="1" dirty="0" err="1"/>
              <a:t>x</a:t>
            </a:r>
            <a:r>
              <a:rPr lang="en-US" sz="2000" baseline="-25000" dirty="0" err="1"/>
              <a:t>m</a:t>
            </a:r>
            <a:r>
              <a:rPr lang="en-US" sz="2000" dirty="0"/>
              <a:t>=12 </a:t>
            </a:r>
            <a:r>
              <a:rPr lang="en-US" sz="2000" i="1" dirty="0"/>
              <a:t>cm</a:t>
            </a:r>
            <a:r>
              <a:rPr lang="en-US" sz="2000" dirty="0"/>
              <a:t>. When </a:t>
            </a:r>
            <a:r>
              <a:rPr lang="en-US" sz="2000" i="1" dirty="0"/>
              <a:t>K </a:t>
            </a:r>
            <a:r>
              <a:rPr lang="en-US" sz="2000" dirty="0"/>
              <a:t>= 6.0 </a:t>
            </a:r>
            <a:r>
              <a:rPr lang="en-US" sz="2000" i="1" dirty="0"/>
              <a:t>J</a:t>
            </a:r>
            <a:r>
              <a:rPr lang="en-US" sz="2000" dirty="0"/>
              <a:t>, the displacement of the block is: (</a:t>
            </a:r>
            <a:r>
              <a:rPr lang="en-US" sz="2000" dirty="0" err="1"/>
              <a:t>Ans</a:t>
            </a:r>
            <a:r>
              <a:rPr lang="en-US" sz="2000" dirty="0"/>
              <a:t>: </a:t>
            </a:r>
            <a:r>
              <a:rPr lang="en-US" sz="2000" i="1" dirty="0"/>
              <a:t>x </a:t>
            </a:r>
            <a:r>
              <a:rPr lang="en-US" sz="2000" dirty="0"/>
              <a:t>= 6.0 </a:t>
            </a:r>
            <a:r>
              <a:rPr lang="en-US" sz="2000" i="1" dirty="0"/>
              <a:t>cm) </a:t>
            </a:r>
          </a:p>
          <a:p>
            <a:endParaRPr lang="en-US" sz="2000" dirty="0"/>
          </a:p>
          <a:p>
            <a:r>
              <a:rPr lang="en-US" sz="2000" b="1" dirty="0"/>
              <a:t>Q17.</a:t>
            </a:r>
            <a:r>
              <a:rPr lang="en-US" sz="2000" dirty="0"/>
              <a:t> A physical pendulum consists of a uniform solid disk (radius </a:t>
            </a:r>
            <a:r>
              <a:rPr lang="en-US" sz="2000" i="1" dirty="0"/>
              <a:t>R </a:t>
            </a:r>
            <a:r>
              <a:rPr lang="en-US" sz="2000" dirty="0"/>
              <a:t>= 10.0 </a:t>
            </a:r>
            <a:r>
              <a:rPr lang="en-US" sz="2000" i="1" dirty="0"/>
              <a:t>cm</a:t>
            </a:r>
            <a:r>
              <a:rPr lang="en-US" sz="2000" dirty="0"/>
              <a:t>) supported in a vertical plane by a pivot located at a distance </a:t>
            </a:r>
            <a:r>
              <a:rPr lang="en-US" sz="2000" i="1" dirty="0"/>
              <a:t>d </a:t>
            </a:r>
            <a:r>
              <a:rPr lang="en-US" sz="2000" dirty="0"/>
              <a:t>= 5.0 </a:t>
            </a:r>
            <a:r>
              <a:rPr lang="en-US" sz="2000" i="1" dirty="0"/>
              <a:t>cm </a:t>
            </a:r>
            <a:r>
              <a:rPr lang="en-US" sz="2000" dirty="0"/>
              <a:t>from the center of the disk. The disk is made to oscillate in a simple harmonic motion of period T. Find T. (</a:t>
            </a:r>
            <a:r>
              <a:rPr lang="en-US" sz="2000" dirty="0" err="1"/>
              <a:t>Ans</a:t>
            </a:r>
            <a:r>
              <a:rPr lang="en-US" sz="2000" dirty="0"/>
              <a:t>: 0.78 </a:t>
            </a:r>
            <a:r>
              <a:rPr lang="en-US" sz="2000" i="1" dirty="0"/>
              <a:t>s) </a:t>
            </a:r>
            <a:endParaRPr lang="en-US"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T-61-Ch15</a:t>
            </a:r>
          </a:p>
        </p:txBody>
      </p:sp>
      <p:sp>
        <p:nvSpPr>
          <p:cNvPr id="40963"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6"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7"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9"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70" name="Rectangle 5"/>
          <p:cNvSpPr>
            <a:spLocks noChangeArrowheads="1"/>
          </p:cNvSpPr>
          <p:nvPr/>
        </p:nvSpPr>
        <p:spPr bwMode="auto">
          <a:xfrm>
            <a:off x="152400" y="685800"/>
            <a:ext cx="8915400" cy="2862263"/>
          </a:xfrm>
          <a:prstGeom prst="rect">
            <a:avLst/>
          </a:prstGeom>
          <a:noFill/>
          <a:ln w="9525">
            <a:noFill/>
            <a:miter lim="800000"/>
            <a:headEnd/>
            <a:tailEnd/>
          </a:ln>
        </p:spPr>
        <p:txBody>
          <a:bodyPr anchor="ctr">
            <a:spAutoFit/>
          </a:bodyPr>
          <a:lstStyle/>
          <a:p>
            <a:r>
              <a:rPr lang="en-US" sz="2000"/>
              <a:t>Q6. A simple pendulum consists of a 2.0 </a:t>
            </a:r>
            <a:r>
              <a:rPr lang="en-US" sz="2000" i="1"/>
              <a:t>kg </a:t>
            </a:r>
            <a:r>
              <a:rPr lang="en-US" sz="2000"/>
              <a:t>mass attached to a 1.0 </a:t>
            </a:r>
            <a:r>
              <a:rPr lang="en-US" sz="2000" i="1"/>
              <a:t>m </a:t>
            </a:r>
            <a:r>
              <a:rPr lang="en-US" sz="2000"/>
              <a:t>long string. It is released from rest at an angle of 30º (point A) as shown </a:t>
            </a:r>
            <a:r>
              <a:rPr lang="en-US" sz="2000" u="sng"/>
              <a:t>in Fig 3. </a:t>
            </a:r>
            <a:r>
              <a:rPr lang="en-US" sz="2000"/>
              <a:t>Its speed (</a:t>
            </a:r>
            <a:r>
              <a:rPr lang="en-US" sz="2000" i="1"/>
              <a:t>v</a:t>
            </a:r>
            <a:r>
              <a:rPr lang="en-US" sz="2000"/>
              <a:t>) at the lowest point </a:t>
            </a:r>
            <a:r>
              <a:rPr lang="en-US" sz="2000" i="1"/>
              <a:t>P </a:t>
            </a:r>
            <a:r>
              <a:rPr lang="en-US" sz="2000"/>
              <a:t>is: (Ans: 1.6 m/s)</a:t>
            </a:r>
          </a:p>
          <a:p>
            <a:endParaRPr lang="en-US" sz="2000"/>
          </a:p>
          <a:p>
            <a:r>
              <a:rPr lang="en-US" sz="2000"/>
              <a:t>Q7. Two springs of spring constants </a:t>
            </a:r>
            <a:r>
              <a:rPr lang="en-US" sz="2000" i="1"/>
              <a:t>k</a:t>
            </a:r>
            <a:r>
              <a:rPr lang="en-US" sz="2000" baseline="-25000"/>
              <a:t>1 </a:t>
            </a:r>
            <a:r>
              <a:rPr lang="en-US" sz="2000"/>
              <a:t>= 40 </a:t>
            </a:r>
            <a:r>
              <a:rPr lang="en-US" sz="2000" i="1"/>
              <a:t>N</a:t>
            </a:r>
            <a:r>
              <a:rPr lang="en-US" sz="2000"/>
              <a:t>/</a:t>
            </a:r>
            <a:r>
              <a:rPr lang="en-US" sz="2000" i="1"/>
              <a:t>m </a:t>
            </a:r>
            <a:r>
              <a:rPr lang="en-US" sz="2000"/>
              <a:t>and </a:t>
            </a:r>
            <a:r>
              <a:rPr lang="en-US" sz="2000" i="1"/>
              <a:t>k</a:t>
            </a:r>
            <a:r>
              <a:rPr lang="en-US" sz="2000" baseline="-25000"/>
              <a:t>2 </a:t>
            </a:r>
            <a:r>
              <a:rPr lang="en-US" sz="2000"/>
              <a:t>= 160 </a:t>
            </a:r>
            <a:r>
              <a:rPr lang="en-US" sz="2000" i="1"/>
              <a:t>N</a:t>
            </a:r>
            <a:r>
              <a:rPr lang="en-US" sz="2000"/>
              <a:t>/</a:t>
            </a:r>
            <a:r>
              <a:rPr lang="en-US" sz="2000" i="1"/>
              <a:t>m </a:t>
            </a:r>
            <a:r>
              <a:rPr lang="en-US" sz="2000"/>
              <a:t>are fixed opposite to each other on a frictionless floor as shown in </a:t>
            </a:r>
            <a:r>
              <a:rPr lang="en-US" sz="2000" u="sng"/>
              <a:t>Fig. 4</a:t>
            </a:r>
            <a:r>
              <a:rPr lang="en-US" sz="2000"/>
              <a:t>. A 0.50 </a:t>
            </a:r>
            <a:r>
              <a:rPr lang="en-US" sz="2000" i="1"/>
              <a:t>kg </a:t>
            </a:r>
            <a:r>
              <a:rPr lang="en-US" sz="2000"/>
              <a:t>block, not attached to any of the springs, oscillates between the two springs. If the block compresses the first spring by a maximum distance of 10 </a:t>
            </a:r>
            <a:r>
              <a:rPr lang="en-US" sz="2000" i="1"/>
              <a:t>cm </a:t>
            </a:r>
            <a:r>
              <a:rPr lang="en-US" sz="2000"/>
              <a:t>then it will compress the second spring by a maximum distance of: (Ans: 5.0 </a:t>
            </a:r>
            <a:r>
              <a:rPr lang="en-US" sz="2000" i="1"/>
              <a:t>cm) </a:t>
            </a:r>
            <a:endParaRPr lang="en-US" sz="2000"/>
          </a:p>
        </p:txBody>
      </p:sp>
      <p:pic>
        <p:nvPicPr>
          <p:cNvPr id="40971" name="Picture 2"/>
          <p:cNvPicPr>
            <a:picLocks noChangeAspect="1" noChangeArrowheads="1"/>
          </p:cNvPicPr>
          <p:nvPr/>
        </p:nvPicPr>
        <p:blipFill>
          <a:blip r:embed="rId2" cstate="print"/>
          <a:srcRect/>
          <a:stretch>
            <a:fillRect/>
          </a:stretch>
        </p:blipFill>
        <p:spPr bwMode="auto">
          <a:xfrm>
            <a:off x="1295400" y="4038600"/>
            <a:ext cx="2162175" cy="1992313"/>
          </a:xfrm>
          <a:prstGeom prst="rect">
            <a:avLst/>
          </a:prstGeom>
          <a:noFill/>
          <a:ln w="9525">
            <a:noFill/>
            <a:miter lim="800000"/>
            <a:headEnd/>
            <a:tailEnd/>
          </a:ln>
        </p:spPr>
      </p:pic>
      <p:pic>
        <p:nvPicPr>
          <p:cNvPr id="40972" name="Picture 3"/>
          <p:cNvPicPr>
            <a:picLocks noChangeAspect="1" noChangeArrowheads="1"/>
          </p:cNvPicPr>
          <p:nvPr/>
        </p:nvPicPr>
        <p:blipFill>
          <a:blip r:embed="rId3" cstate="print"/>
          <a:srcRect/>
          <a:stretch>
            <a:fillRect/>
          </a:stretch>
        </p:blipFill>
        <p:spPr bwMode="auto">
          <a:xfrm>
            <a:off x="4216400" y="4343400"/>
            <a:ext cx="3584575"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T-52-Ch15</a:t>
            </a:r>
          </a:p>
        </p:txBody>
      </p:sp>
      <p:sp>
        <p:nvSpPr>
          <p:cNvPr id="41987"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8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8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0"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1"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2"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3"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4" name="Rectangle 5"/>
          <p:cNvSpPr>
            <a:spLocks noChangeArrowheads="1"/>
          </p:cNvSpPr>
          <p:nvPr/>
        </p:nvSpPr>
        <p:spPr bwMode="auto">
          <a:xfrm>
            <a:off x="152400" y="685800"/>
            <a:ext cx="8915400" cy="5016500"/>
          </a:xfrm>
          <a:prstGeom prst="rect">
            <a:avLst/>
          </a:prstGeom>
          <a:noFill/>
          <a:ln w="9525">
            <a:noFill/>
            <a:miter lim="800000"/>
            <a:headEnd/>
            <a:tailEnd/>
          </a:ln>
        </p:spPr>
        <p:txBody>
          <a:bodyPr anchor="ctr">
            <a:spAutoFit/>
          </a:bodyPr>
          <a:lstStyle/>
          <a:p>
            <a:r>
              <a:rPr lang="en-US" sz="2000" b="1"/>
              <a:t>Q#27: </a:t>
            </a:r>
            <a:r>
              <a:rPr lang="en-US" sz="2000"/>
              <a:t>A mass </a:t>
            </a:r>
            <a:r>
              <a:rPr lang="en-US" sz="2000" i="1"/>
              <a:t>m</a:t>
            </a:r>
            <a:r>
              <a:rPr lang="en-US" sz="2000" baseline="-25000"/>
              <a:t>1 </a:t>
            </a:r>
            <a:r>
              <a:rPr lang="en-US" sz="2000"/>
              <a:t>= 1.0 kg is connected to a spring (with spring constant equal to </a:t>
            </a:r>
            <a:r>
              <a:rPr lang="en-US" sz="2000" i="1"/>
              <a:t>k</a:t>
            </a:r>
            <a:r>
              <a:rPr lang="en-US" sz="2000"/>
              <a:t>) and oscillates on a horizontal frictionless table with a period of 1.0 s. When </a:t>
            </a:r>
            <a:r>
              <a:rPr lang="en-US" sz="2000" i="1"/>
              <a:t>m</a:t>
            </a:r>
            <a:r>
              <a:rPr lang="en-US" sz="2000" baseline="-25000"/>
              <a:t>1 </a:t>
            </a:r>
            <a:r>
              <a:rPr lang="en-US" sz="2000"/>
              <a:t>is replaced with another unknown mass </a:t>
            </a:r>
            <a:r>
              <a:rPr lang="en-US" sz="2000" i="1"/>
              <a:t>m</a:t>
            </a:r>
            <a:r>
              <a:rPr lang="en-US" sz="2000" baseline="-25000"/>
              <a:t>2</a:t>
            </a:r>
            <a:r>
              <a:rPr lang="en-US" sz="2000"/>
              <a:t>, the period changes to 2.0 s. Find the value of </a:t>
            </a:r>
            <a:r>
              <a:rPr lang="en-US" sz="2000" i="1"/>
              <a:t>m</a:t>
            </a:r>
            <a:r>
              <a:rPr lang="en-US" sz="2000" baseline="-25000"/>
              <a:t>2</a:t>
            </a:r>
            <a:r>
              <a:rPr lang="en-US" sz="2000"/>
              <a:t>.n (Ans: 4.0 kg)</a:t>
            </a:r>
          </a:p>
          <a:p>
            <a:endParaRPr lang="en-US" sz="2000"/>
          </a:p>
          <a:p>
            <a:r>
              <a:rPr lang="en-US" sz="2000"/>
              <a:t>Q#28: A 0.500 kg block is connected to a spring (k = 20.0 N/m) and oscillates on a horizontal frictionless table. Calculate the maximum kinetic energy of the block if the amplitude of the simple harmonic motion is 3.00 cm. (Ans:  9.00 x 10</a:t>
            </a:r>
            <a:r>
              <a:rPr lang="en-US" sz="2000" baseline="30000"/>
              <a:t>-3</a:t>
            </a:r>
            <a:r>
              <a:rPr lang="en-US" sz="2000"/>
              <a:t> J)</a:t>
            </a:r>
          </a:p>
          <a:p>
            <a:endParaRPr lang="en-US" sz="2000"/>
          </a:p>
          <a:p>
            <a:r>
              <a:rPr lang="en-US" sz="2000" b="1"/>
              <a:t>Q#29: </a:t>
            </a:r>
            <a:r>
              <a:rPr lang="en-US" sz="2000"/>
              <a:t>If the displacement of a block-spring system is described by the following equation:  x(t)=0.2cos(10t)</a:t>
            </a:r>
            <a:r>
              <a:rPr lang="en-US" sz="2000" i="1"/>
              <a:t> </a:t>
            </a:r>
            <a:r>
              <a:rPr lang="en-US" sz="2000"/>
              <a:t>where </a:t>
            </a:r>
            <a:r>
              <a:rPr lang="en-US" sz="2000" i="1"/>
              <a:t>x </a:t>
            </a:r>
            <a:r>
              <a:rPr lang="en-US" sz="2000"/>
              <a:t>is in </a:t>
            </a:r>
            <a:r>
              <a:rPr lang="en-US" sz="2000" i="1"/>
              <a:t>m</a:t>
            </a:r>
            <a:r>
              <a:rPr lang="en-US" sz="2000"/>
              <a:t>, and </a:t>
            </a:r>
            <a:r>
              <a:rPr lang="en-US" sz="2000" i="1"/>
              <a:t>t </a:t>
            </a:r>
            <a:r>
              <a:rPr lang="en-US" sz="2000"/>
              <a:t>is in </a:t>
            </a:r>
            <a:r>
              <a:rPr lang="en-US" sz="2000" i="1"/>
              <a:t>s</a:t>
            </a:r>
            <a:r>
              <a:rPr lang="en-US" sz="2000"/>
              <a:t>. What is the speed of the block when its displacement is </a:t>
            </a:r>
            <a:r>
              <a:rPr lang="en-US" sz="2000" i="1"/>
              <a:t>x </a:t>
            </a:r>
            <a:r>
              <a:rPr lang="en-US" sz="2000"/>
              <a:t>= 0.1 m? (Ans: 1.73 m/s)</a:t>
            </a:r>
          </a:p>
          <a:p>
            <a:endParaRPr lang="en-US" sz="2000"/>
          </a:p>
          <a:p>
            <a:r>
              <a:rPr lang="en-US" sz="2000" b="1"/>
              <a:t>Q#30: </a:t>
            </a:r>
            <a:r>
              <a:rPr lang="en-US" sz="2000"/>
              <a:t>A simple pendulum has a period of 10.0 s if the free fall acceleration is </a:t>
            </a:r>
            <a:r>
              <a:rPr lang="en-US" sz="2000" i="1"/>
              <a:t>g</a:t>
            </a:r>
            <a:r>
              <a:rPr lang="en-US" sz="2000"/>
              <a:t>. What would its period be if the free fall acceleration is </a:t>
            </a:r>
            <a:r>
              <a:rPr lang="en-US" sz="2000" i="1"/>
              <a:t>g</a:t>
            </a:r>
            <a:r>
              <a:rPr lang="en-US" sz="2000"/>
              <a:t>/2? (Ans: 14.1 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T-51-Ch15</a:t>
            </a:r>
          </a:p>
        </p:txBody>
      </p:sp>
      <p:sp>
        <p:nvSpPr>
          <p:cNvPr id="4301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8" name="Rectangle 5"/>
          <p:cNvSpPr>
            <a:spLocks noChangeArrowheads="1"/>
          </p:cNvSpPr>
          <p:nvPr/>
        </p:nvSpPr>
        <p:spPr bwMode="auto">
          <a:xfrm>
            <a:off x="152400" y="685800"/>
            <a:ext cx="8915400" cy="4524375"/>
          </a:xfrm>
          <a:prstGeom prst="rect">
            <a:avLst/>
          </a:prstGeom>
          <a:noFill/>
          <a:ln w="9525">
            <a:noFill/>
            <a:miter lim="800000"/>
            <a:headEnd/>
            <a:tailEnd/>
          </a:ln>
        </p:spPr>
        <p:txBody>
          <a:bodyPr anchor="ctr">
            <a:spAutoFit/>
          </a:bodyPr>
          <a:lstStyle/>
          <a:p>
            <a:r>
              <a:rPr lang="en-US" dirty="0"/>
              <a:t>Q#27: In simple harmonic motion, the magnitude of the acceleration is greatest when: (</a:t>
            </a:r>
            <a:r>
              <a:rPr lang="en-US" dirty="0" err="1"/>
              <a:t>Ans</a:t>
            </a:r>
            <a:r>
              <a:rPr lang="en-US" dirty="0"/>
              <a:t>: the displacement is maximum)</a:t>
            </a:r>
          </a:p>
          <a:p>
            <a:endParaRPr lang="en-US" dirty="0"/>
          </a:p>
          <a:p>
            <a:r>
              <a:rPr lang="en-US" dirty="0"/>
              <a:t>Q#28: A particle is in simple harmonic motion along the x axis. The amplitude of the motion is </a:t>
            </a:r>
            <a:r>
              <a:rPr lang="en-US" dirty="0" err="1"/>
              <a:t>x</a:t>
            </a:r>
            <a:r>
              <a:rPr lang="en-US" baseline="-25000" dirty="0" err="1"/>
              <a:t>m</a:t>
            </a:r>
            <a:r>
              <a:rPr lang="en-US" dirty="0"/>
              <a:t>. At one point in its motion its kinetic energy is K = 5 J and its potential energy measured with U = 0 at x = 0) is U = 3 J. When it is at x = </a:t>
            </a:r>
            <a:r>
              <a:rPr lang="en-US" dirty="0" err="1"/>
              <a:t>x</a:t>
            </a:r>
            <a:r>
              <a:rPr lang="en-US" baseline="-25000" dirty="0" err="1"/>
              <a:t>m</a:t>
            </a:r>
            <a:r>
              <a:rPr lang="en-US" dirty="0"/>
              <a:t>, the kinetic and potential energies are: (</a:t>
            </a:r>
            <a:r>
              <a:rPr lang="en-US" dirty="0" err="1"/>
              <a:t>Ans</a:t>
            </a:r>
            <a:r>
              <a:rPr lang="en-US" dirty="0"/>
              <a:t>: K = 0 and U = 8J)</a:t>
            </a:r>
          </a:p>
          <a:p>
            <a:endParaRPr lang="en-US" dirty="0"/>
          </a:p>
          <a:p>
            <a:r>
              <a:rPr lang="en-US" dirty="0"/>
              <a:t>Q#29: A 0.25-kg block oscillates at the end of the spring with a spring constant of 200N/m. If the system has an energy of 6.0 J, then the amplitude of the oscillation is: (</a:t>
            </a:r>
            <a:r>
              <a:rPr lang="en-US" dirty="0" err="1"/>
              <a:t>Ans</a:t>
            </a:r>
            <a:r>
              <a:rPr lang="en-US" dirty="0"/>
              <a:t>: 0.24m)</a:t>
            </a:r>
          </a:p>
          <a:p>
            <a:endParaRPr lang="en-US" dirty="0"/>
          </a:p>
          <a:p>
            <a:r>
              <a:rPr lang="en-US" dirty="0"/>
              <a:t>Q#30: A simple pendulum has length </a:t>
            </a:r>
            <a:r>
              <a:rPr lang="en-US" i="1" dirty="0"/>
              <a:t>L</a:t>
            </a:r>
            <a:r>
              <a:rPr lang="en-US" dirty="0"/>
              <a:t> and period </a:t>
            </a:r>
            <a:r>
              <a:rPr lang="en-US" i="1" dirty="0"/>
              <a:t>T</a:t>
            </a:r>
            <a:r>
              <a:rPr lang="en-US" dirty="0"/>
              <a:t>. As it passes through its equilibrium position, the string is suddenly clamped at its midpoint (See Fig. 9). (</a:t>
            </a:r>
            <a:r>
              <a:rPr lang="en-US" dirty="0" err="1"/>
              <a:t>Ans</a:t>
            </a:r>
            <a:r>
              <a:rPr lang="en-US" dirty="0"/>
              <a:t>: T/√2)</a:t>
            </a:r>
          </a:p>
          <a:p>
            <a:endParaRPr lang="en-US" dirty="0"/>
          </a:p>
        </p:txBody>
      </p:sp>
      <p:pic>
        <p:nvPicPr>
          <p:cNvPr id="43019" name="Picture 2"/>
          <p:cNvPicPr>
            <a:picLocks noChangeAspect="1" noChangeArrowheads="1"/>
          </p:cNvPicPr>
          <p:nvPr/>
        </p:nvPicPr>
        <p:blipFill>
          <a:blip r:embed="rId2" cstate="print"/>
          <a:srcRect/>
          <a:stretch>
            <a:fillRect/>
          </a:stretch>
        </p:blipFill>
        <p:spPr bwMode="auto">
          <a:xfrm>
            <a:off x="6324600" y="4714875"/>
            <a:ext cx="2286000"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T-42-Ch15</a:t>
            </a:r>
          </a:p>
        </p:txBody>
      </p:sp>
      <p:sp>
        <p:nvSpPr>
          <p:cNvPr id="44035"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3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3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38"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39"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40"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41"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42" name="Rectangle 5"/>
          <p:cNvSpPr>
            <a:spLocks noChangeArrowheads="1"/>
          </p:cNvSpPr>
          <p:nvPr/>
        </p:nvSpPr>
        <p:spPr bwMode="auto">
          <a:xfrm>
            <a:off x="152400" y="685800"/>
            <a:ext cx="8915400" cy="4708525"/>
          </a:xfrm>
          <a:prstGeom prst="rect">
            <a:avLst/>
          </a:prstGeom>
          <a:noFill/>
          <a:ln w="9525">
            <a:noFill/>
            <a:miter lim="800000"/>
            <a:headEnd/>
            <a:tailEnd/>
          </a:ln>
        </p:spPr>
        <p:txBody>
          <a:bodyPr anchor="ctr">
            <a:spAutoFit/>
          </a:bodyPr>
          <a:lstStyle/>
          <a:p>
            <a:r>
              <a:rPr lang="en-US" sz="2000" b="1" dirty="0"/>
              <a:t>Q12</a:t>
            </a:r>
            <a:r>
              <a:rPr lang="en-US" sz="2000" dirty="0"/>
              <a:t> A block of mass 0.50 kg is attached to a horizontal spring  (k = 160 N/m). The block is pulled a distance 20 cm from its  un-stretched position on a frictionless horizontal surface. What  is the magnitude of its maximum acceleration? (</a:t>
            </a:r>
            <a:r>
              <a:rPr lang="en-US" sz="2000" dirty="0" err="1"/>
              <a:t>Ans</a:t>
            </a:r>
            <a:r>
              <a:rPr lang="en-US" sz="2000" dirty="0"/>
              <a:t>: 64 m/s**2)</a:t>
            </a:r>
          </a:p>
          <a:p>
            <a:endParaRPr lang="en-US" sz="2000" dirty="0"/>
          </a:p>
          <a:p>
            <a:r>
              <a:rPr lang="en-US" sz="2000" b="1" dirty="0"/>
              <a:t>Q13</a:t>
            </a:r>
            <a:r>
              <a:rPr lang="en-US" sz="2000" dirty="0"/>
              <a:t> A simple pendulum of length = L1 on Earth oscillates with a period = T. Another pendulum of length = L2 on the Moon  oscillates with a period = 2*T. Find the ratio L1/L2.  (Take g on Moon = (1/6)*g on Earth.) (</a:t>
            </a:r>
            <a:r>
              <a:rPr lang="en-US" sz="2000" dirty="0" err="1"/>
              <a:t>Ans</a:t>
            </a:r>
            <a:r>
              <a:rPr lang="en-US" sz="2000" dirty="0"/>
              <a:t>: 3/2)</a:t>
            </a:r>
          </a:p>
          <a:p>
            <a:endParaRPr lang="en-US" sz="2000" dirty="0"/>
          </a:p>
          <a:p>
            <a:r>
              <a:rPr lang="en-US" sz="2000" b="1" dirty="0"/>
              <a:t>Q14</a:t>
            </a:r>
            <a:r>
              <a:rPr lang="en-US" sz="2000" dirty="0"/>
              <a:t> A block-spring system has an amplitude of 4.0 cm and a maximum  speed of 0.60 m/s. What is the frequency of oscillation?  (</a:t>
            </a:r>
            <a:r>
              <a:rPr lang="en-US" sz="2000" dirty="0" err="1"/>
              <a:t>Ans</a:t>
            </a:r>
            <a:r>
              <a:rPr lang="en-US" sz="2000" dirty="0"/>
              <a:t>: 2.39 Hz)</a:t>
            </a:r>
          </a:p>
          <a:p>
            <a:endParaRPr lang="en-US" sz="2000" dirty="0"/>
          </a:p>
          <a:p>
            <a:r>
              <a:rPr lang="en-US" sz="2000" b="1" dirty="0"/>
              <a:t>Q15</a:t>
            </a:r>
            <a:r>
              <a:rPr lang="en-US" sz="2000" dirty="0"/>
              <a:t> A particle oscillates according to the equation:  x = 0.20 * </a:t>
            </a:r>
            <a:r>
              <a:rPr lang="en-US" sz="2000" dirty="0" err="1"/>
              <a:t>cos</a:t>
            </a:r>
            <a:r>
              <a:rPr lang="en-US" sz="2000" dirty="0"/>
              <a:t>(pi*t), where pi = 3.14.  What is the period of the motion? (</a:t>
            </a:r>
            <a:r>
              <a:rPr lang="en-US" sz="2000" dirty="0" err="1"/>
              <a:t>Ans</a:t>
            </a:r>
            <a:r>
              <a:rPr lang="en-US" sz="2000" dirty="0"/>
              <a:t>: 2.0 s )</a:t>
            </a:r>
          </a:p>
          <a:p>
            <a:endParaRPr lang="en-US"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1"/>
          <p:cNvSpPr txBox="1">
            <a:spLocks noChangeArrowheads="1"/>
          </p:cNvSpPr>
          <p:nvPr/>
        </p:nvSpPr>
        <p:spPr bwMode="auto">
          <a:xfrm>
            <a:off x="2667000" y="0"/>
            <a:ext cx="2330450" cy="708025"/>
          </a:xfrm>
          <a:prstGeom prst="rect">
            <a:avLst/>
          </a:prstGeom>
          <a:noFill/>
          <a:ln w="9525">
            <a:noFill/>
            <a:miter lim="800000"/>
            <a:headEnd/>
            <a:tailEnd/>
          </a:ln>
        </p:spPr>
        <p:txBody>
          <a:bodyPr wrap="none">
            <a:spAutoFit/>
          </a:bodyPr>
          <a:lstStyle/>
          <a:p>
            <a:pPr algn="ctr"/>
            <a:r>
              <a:rPr lang="en-US" sz="4000">
                <a:latin typeface="Calibri" pitchFamily="34" charset="0"/>
              </a:rPr>
              <a:t>T-41-Ch15</a:t>
            </a:r>
          </a:p>
        </p:txBody>
      </p:sp>
      <p:sp>
        <p:nvSpPr>
          <p:cNvPr id="4505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3"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4"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5"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6" name="Rectangle 5"/>
          <p:cNvSpPr>
            <a:spLocks noChangeArrowheads="1"/>
          </p:cNvSpPr>
          <p:nvPr/>
        </p:nvSpPr>
        <p:spPr bwMode="auto">
          <a:xfrm>
            <a:off x="152400" y="685800"/>
            <a:ext cx="8915400" cy="5016500"/>
          </a:xfrm>
          <a:prstGeom prst="rect">
            <a:avLst/>
          </a:prstGeom>
          <a:noFill/>
          <a:ln w="9525">
            <a:noFill/>
            <a:miter lim="800000"/>
            <a:headEnd/>
            <a:tailEnd/>
          </a:ln>
        </p:spPr>
        <p:txBody>
          <a:bodyPr anchor="ctr">
            <a:spAutoFit/>
          </a:bodyPr>
          <a:lstStyle/>
          <a:p>
            <a:r>
              <a:rPr lang="en-US" sz="2000" b="1"/>
              <a:t>Q12</a:t>
            </a:r>
            <a:r>
              <a:rPr lang="en-US" sz="2000"/>
              <a:t> A simple pendulum of length 1.55 m has a period (T) on the surface of Earth. What is the length of the pendulum to have the same period (T) on the surface of Moon where g = 1.67 m/s**2?  A1 0.26 m </a:t>
            </a:r>
          </a:p>
          <a:p>
            <a:endParaRPr lang="en-US" sz="2000"/>
          </a:p>
          <a:p>
            <a:r>
              <a:rPr lang="en-US" sz="2000" b="1"/>
              <a:t>Q13 </a:t>
            </a:r>
            <a:r>
              <a:rPr lang="en-US" sz="2000"/>
              <a:t>A block-spring system oscillates with simple harmonic motion  according to the equation x = 0.20 cos(10 * t + Pi/2), where x is in m and t is in s. The mass of the block is 2.0 kg.  Find the total energy of the system. (Ans: 4.0 J) </a:t>
            </a:r>
          </a:p>
          <a:p>
            <a:endParaRPr lang="en-US" sz="2000"/>
          </a:p>
          <a:p>
            <a:r>
              <a:rPr lang="en-US" sz="2000" b="1"/>
              <a:t>Q14 </a:t>
            </a:r>
            <a:r>
              <a:rPr lang="en-US" sz="2000"/>
              <a:t>A 2.0-kg mass connected to a spring of force constant 8.0 N/m is displaced 5.0 cm from its equilibrium position and released. It oscillates on a horizontal, frictionless surface. Find the  speed of the mass when it is at 3.0 cm from its equilibrium position. (Ans: 0.08 m/s )</a:t>
            </a:r>
          </a:p>
          <a:p>
            <a:endParaRPr lang="en-US" sz="2000"/>
          </a:p>
          <a:p>
            <a:r>
              <a:rPr lang="en-US" sz="2000" b="1"/>
              <a:t>Q15 </a:t>
            </a:r>
            <a:r>
              <a:rPr lang="en-US" sz="2000"/>
              <a:t>Which of the following equations represent a simple harmonic motion [F is the force and x is a displacement]? :  1) F = -2 x;  2) F = 5 x; 3) F = - 10 x; 4) F = 3 x**2; 5) F = -3 x**2  ( Ans: 1 &amp; 3 ).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1" name="Object 3"/>
          <p:cNvGraphicFramePr>
            <a:graphicFrameLocks noChangeAspect="1"/>
          </p:cNvGraphicFramePr>
          <p:nvPr/>
        </p:nvGraphicFramePr>
        <p:xfrm>
          <a:off x="4619625" y="2173069"/>
          <a:ext cx="3660775" cy="433388"/>
        </p:xfrm>
        <a:graphic>
          <a:graphicData uri="http://schemas.openxmlformats.org/presentationml/2006/ole">
            <mc:AlternateContent xmlns:mc="http://schemas.openxmlformats.org/markup-compatibility/2006">
              <mc:Choice xmlns:v="urn:schemas-microsoft-com:vml" Requires="v">
                <p:oleObj spid="_x0000_s4228" name="Equation" r:id="rId3" imgW="1854000" imgH="228600" progId="Equation.3">
                  <p:embed/>
                </p:oleObj>
              </mc:Choice>
              <mc:Fallback>
                <p:oleObj name="Equation" r:id="rId3" imgW="1854000" imgH="228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9625" y="2173069"/>
                        <a:ext cx="3660775"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4"/>
          <p:cNvGraphicFramePr>
            <a:graphicFrameLocks noChangeAspect="1"/>
          </p:cNvGraphicFramePr>
          <p:nvPr/>
        </p:nvGraphicFramePr>
        <p:xfrm>
          <a:off x="4848225" y="4078069"/>
          <a:ext cx="2286000" cy="455613"/>
        </p:xfrm>
        <a:graphic>
          <a:graphicData uri="http://schemas.openxmlformats.org/presentationml/2006/ole">
            <mc:AlternateContent xmlns:mc="http://schemas.openxmlformats.org/markup-compatibility/2006">
              <mc:Choice xmlns:v="urn:schemas-microsoft-com:vml" Requires="v">
                <p:oleObj spid="_x0000_s4229" name="Equation" r:id="rId5" imgW="977760" imgH="203040" progId="Equation.3">
                  <p:embed/>
                </p:oleObj>
              </mc:Choice>
              <mc:Fallback>
                <p:oleObj name="Equation" r:id="rId5" imgW="977760" imgH="20304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8225" y="4078069"/>
                        <a:ext cx="2286000" cy="455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8" name="Title 7"/>
          <p:cNvSpPr txBox="1">
            <a:spLocks/>
          </p:cNvSpPr>
          <p:nvPr/>
        </p:nvSpPr>
        <p:spPr>
          <a:xfrm>
            <a:off x="304800" y="0"/>
            <a:ext cx="8229600" cy="1020763"/>
          </a:xfrm>
          <a:prstGeom prst="rect">
            <a:avLst/>
          </a:prstGeom>
          <a:ln>
            <a:noFill/>
          </a:ln>
        </p:spPr>
        <p:txBody>
          <a:bodyPr/>
          <a:lstStyle/>
          <a:p>
            <a:pPr algn="ctr" fontAlgn="auto">
              <a:spcAft>
                <a:spcPts val="0"/>
              </a:spcAft>
              <a:defRPr/>
            </a:pPr>
            <a:r>
              <a:rPr lang="en-US" sz="4400" b="1" dirty="0">
                <a:solidFill>
                  <a:srgbClr val="00B0F0"/>
                </a:solidFill>
                <a:latin typeface="Comic Sans MS" pitchFamily="66" charset="0"/>
                <a:cs typeface="+mn-cs"/>
              </a:rPr>
              <a:t>Understanding equation</a:t>
            </a:r>
          </a:p>
          <a:p>
            <a:pPr algn="ctr" fontAlgn="auto">
              <a:spcAft>
                <a:spcPts val="0"/>
              </a:spcAft>
              <a:defRPr/>
            </a:pPr>
            <a:endParaRPr lang="en-US" sz="4400" b="1" dirty="0">
              <a:solidFill>
                <a:srgbClr val="00B0F0"/>
              </a:solidFill>
              <a:latin typeface="+mj-lt"/>
              <a:ea typeface="+mj-ea"/>
              <a:cs typeface="+mj-cs"/>
            </a:endParaRPr>
          </a:p>
        </p:txBody>
      </p:sp>
      <p:graphicFrame>
        <p:nvGraphicFramePr>
          <p:cNvPr id="2060" name="Object 12"/>
          <p:cNvGraphicFramePr>
            <a:graphicFrameLocks noChangeAspect="1"/>
          </p:cNvGraphicFramePr>
          <p:nvPr/>
        </p:nvGraphicFramePr>
        <p:xfrm>
          <a:off x="4772025" y="1487269"/>
          <a:ext cx="2586038" cy="442913"/>
        </p:xfrm>
        <a:graphic>
          <a:graphicData uri="http://schemas.openxmlformats.org/presentationml/2006/ole">
            <mc:AlternateContent xmlns:mc="http://schemas.openxmlformats.org/markup-compatibility/2006">
              <mc:Choice xmlns:v="urn:schemas-microsoft-com:vml" Requires="v">
                <p:oleObj spid="_x0000_s4230" name="Equation" r:id="rId7" imgW="1282680" imgH="228600" progId="Equation.3">
                  <p:embed/>
                </p:oleObj>
              </mc:Choice>
              <mc:Fallback>
                <p:oleObj name="Equation" r:id="rId7" imgW="1282680" imgH="228600"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72025" y="1487269"/>
                        <a:ext cx="2586038"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3"/>
          <p:cNvGraphicFramePr>
            <a:graphicFrameLocks noChangeAspect="1"/>
          </p:cNvGraphicFramePr>
          <p:nvPr/>
        </p:nvGraphicFramePr>
        <p:xfrm>
          <a:off x="4543425" y="2935069"/>
          <a:ext cx="3609975" cy="433388"/>
        </p:xfrm>
        <a:graphic>
          <a:graphicData uri="http://schemas.openxmlformats.org/presentationml/2006/ole">
            <mc:AlternateContent xmlns:mc="http://schemas.openxmlformats.org/markup-compatibility/2006">
              <mc:Choice xmlns:v="urn:schemas-microsoft-com:vml" Requires="v">
                <p:oleObj spid="_x0000_s4231" name="Equation" r:id="rId9" imgW="1828800" imgH="228600" progId="Equation.3">
                  <p:embed/>
                </p:oleObj>
              </mc:Choice>
              <mc:Fallback>
                <p:oleObj name="Equation" r:id="rId9" imgW="1828800" imgH="228600" progId="Equation.3">
                  <p:embed/>
                  <p:pic>
                    <p:nvPicPr>
                      <p:cNvPr id="0" name="Picture 9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43425" y="2935069"/>
                        <a:ext cx="3609975"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4621213" y="3492282"/>
          <a:ext cx="3760787" cy="433387"/>
        </p:xfrm>
        <a:graphic>
          <a:graphicData uri="http://schemas.openxmlformats.org/presentationml/2006/ole">
            <mc:AlternateContent xmlns:mc="http://schemas.openxmlformats.org/markup-compatibility/2006">
              <mc:Choice xmlns:v="urn:schemas-microsoft-com:vml" Requires="v">
                <p:oleObj spid="_x0000_s4232" name="Equation" r:id="rId11" imgW="1904760" imgH="228600" progId="Equation.3">
                  <p:embed/>
                </p:oleObj>
              </mc:Choice>
              <mc:Fallback>
                <p:oleObj name="Equation" r:id="rId11" imgW="1904760" imgH="228600" progId="Equation.3">
                  <p:embed/>
                  <p:pic>
                    <p:nvPicPr>
                      <p:cNvPr id="0" name="Picture 9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21213" y="3492282"/>
                        <a:ext cx="3760787" cy="433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0" name="TextBox 99"/>
          <p:cNvSpPr txBox="1"/>
          <p:nvPr/>
        </p:nvSpPr>
        <p:spPr>
          <a:xfrm>
            <a:off x="4924425" y="4840069"/>
            <a:ext cx="2362200" cy="646331"/>
          </a:xfrm>
          <a:prstGeom prst="rect">
            <a:avLst/>
          </a:prstGeom>
          <a:noFill/>
        </p:spPr>
        <p:txBody>
          <a:bodyPr wrap="square" rtlCol="0">
            <a:spAutoFit/>
          </a:bodyPr>
          <a:lstStyle/>
          <a:p>
            <a:pPr algn="ctr"/>
            <a:r>
              <a:rPr lang="en-US" dirty="0" smtClean="0"/>
              <a:t>It repeats after T time or one rotation </a:t>
            </a:r>
            <a:endParaRPr lang="en-US" dirty="0"/>
          </a:p>
        </p:txBody>
      </p:sp>
      <p:sp>
        <p:nvSpPr>
          <p:cNvPr id="11" name="Oval 10"/>
          <p:cNvSpPr/>
          <p:nvPr/>
        </p:nvSpPr>
        <p:spPr>
          <a:xfrm>
            <a:off x="1373729" y="17526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2" name="Group 79"/>
          <p:cNvGrpSpPr>
            <a:grpSpLocks/>
          </p:cNvGrpSpPr>
          <p:nvPr/>
        </p:nvGrpSpPr>
        <p:grpSpPr bwMode="auto">
          <a:xfrm rot="5400000">
            <a:off x="1911231" y="1442373"/>
            <a:ext cx="369332" cy="1142206"/>
            <a:chOff x="7537889" y="1345478"/>
            <a:chExt cx="368876" cy="1142206"/>
          </a:xfrm>
        </p:grpSpPr>
        <p:cxnSp>
          <p:nvCxnSpPr>
            <p:cNvPr id="13" name="Straight Arrow Connector 12"/>
            <p:cNvCxnSpPr/>
            <p:nvPr/>
          </p:nvCxnSpPr>
          <p:spPr>
            <a:xfrm rot="5400000">
              <a:off x="7035646" y="1916184"/>
              <a:ext cx="1142206" cy="793"/>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78"/>
            <p:cNvSpPr txBox="1">
              <a:spLocks noChangeArrowheads="1"/>
            </p:cNvSpPr>
            <p:nvPr/>
          </p:nvSpPr>
          <p:spPr bwMode="auto">
            <a:xfrm rot="16200000">
              <a:off x="7518333" y="1774436"/>
              <a:ext cx="407987" cy="368876"/>
            </a:xfrm>
            <a:prstGeom prst="rect">
              <a:avLst/>
            </a:prstGeom>
            <a:noFill/>
            <a:ln w="9525">
              <a:noFill/>
              <a:miter lim="800000"/>
              <a:headEnd/>
              <a:tailEnd/>
            </a:ln>
          </p:spPr>
          <p:txBody>
            <a:bodyPr wrap="none">
              <a:spAutoFit/>
            </a:bodyPr>
            <a:lstStyle/>
            <a:p>
              <a:r>
                <a:rPr lang="en-US" dirty="0" err="1">
                  <a:latin typeface="Calibri" pitchFamily="34" charset="0"/>
                </a:rPr>
                <a:t>x</a:t>
              </a:r>
              <a:r>
                <a:rPr lang="en-US" baseline="-25000" dirty="0" err="1">
                  <a:latin typeface="Calibri" pitchFamily="34" charset="0"/>
                </a:rPr>
                <a:t>m</a:t>
              </a:r>
              <a:endParaRPr lang="en-US" dirty="0">
                <a:latin typeface="Calibri" pitchFamily="34" charset="0"/>
              </a:endParaRPr>
            </a:p>
          </p:txBody>
        </p:sp>
      </p:grpSp>
      <p:sp>
        <p:nvSpPr>
          <p:cNvPr id="15" name="Oval 14"/>
          <p:cNvSpPr/>
          <p:nvPr/>
        </p:nvSpPr>
        <p:spPr>
          <a:xfrm>
            <a:off x="481147" y="3321840"/>
            <a:ext cx="2209800" cy="2286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6" name="Group 200"/>
          <p:cNvGrpSpPr>
            <a:grpSpLocks/>
          </p:cNvGrpSpPr>
          <p:nvPr/>
        </p:nvGrpSpPr>
        <p:grpSpPr bwMode="auto">
          <a:xfrm rot="13572045">
            <a:off x="443990" y="3934408"/>
            <a:ext cx="1753666" cy="1176409"/>
            <a:chOff x="7121180" y="1965311"/>
            <a:chExt cx="1753606" cy="1176586"/>
          </a:xfrm>
        </p:grpSpPr>
        <p:cxnSp>
          <p:nvCxnSpPr>
            <p:cNvPr id="17" name="Straight Connector 16"/>
            <p:cNvCxnSpPr/>
            <p:nvPr/>
          </p:nvCxnSpPr>
          <p:spPr>
            <a:xfrm rot="5400000" flipH="1">
              <a:off x="7126666" y="1959825"/>
              <a:ext cx="743065" cy="754038"/>
            </a:xfrm>
            <a:prstGeom prst="line">
              <a:avLst/>
            </a:prstGeom>
            <a:ln>
              <a:no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2596900">
              <a:off x="7731825" y="3140309"/>
              <a:ext cx="1142961" cy="1588"/>
            </a:xfrm>
            <a:prstGeom prst="line">
              <a:avLst/>
            </a:prstGeom>
            <a:ln w="28575">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9" name="Rectangle 18"/>
          <p:cNvSpPr>
            <a:spLocks noChangeArrowheads="1"/>
          </p:cNvSpPr>
          <p:nvPr/>
        </p:nvSpPr>
        <p:spPr bwMode="auto">
          <a:xfrm>
            <a:off x="1752600" y="4419600"/>
            <a:ext cx="471353" cy="369332"/>
          </a:xfrm>
          <a:prstGeom prst="rect">
            <a:avLst/>
          </a:prstGeom>
          <a:noFill/>
          <a:ln w="9525">
            <a:noFill/>
            <a:miter lim="800000"/>
            <a:headEnd/>
            <a:tailEnd/>
          </a:ln>
        </p:spPr>
        <p:txBody>
          <a:bodyPr wrap="square">
            <a:spAutoFit/>
          </a:bodyPr>
          <a:lstStyle/>
          <a:p>
            <a:r>
              <a:rPr lang="en-US" b="1" baseline="-25000" dirty="0" err="1" smtClean="0">
                <a:latin typeface="Calibri" pitchFamily="34" charset="0"/>
              </a:rPr>
              <a:t>Xm</a:t>
            </a:r>
            <a:endParaRPr lang="en-US" dirty="0">
              <a:latin typeface="Calibri" pitchFamily="34" charset="0"/>
            </a:endParaRPr>
          </a:p>
        </p:txBody>
      </p:sp>
      <p:cxnSp>
        <p:nvCxnSpPr>
          <p:cNvPr id="20" name="Straight Connector 19"/>
          <p:cNvCxnSpPr/>
          <p:nvPr/>
        </p:nvCxnSpPr>
        <p:spPr>
          <a:xfrm rot="16200000" flipH="1">
            <a:off x="-381002" y="3810000"/>
            <a:ext cx="6096002" cy="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1" name="Group 79"/>
          <p:cNvGrpSpPr>
            <a:grpSpLocks/>
          </p:cNvGrpSpPr>
          <p:nvPr/>
        </p:nvGrpSpPr>
        <p:grpSpPr bwMode="auto">
          <a:xfrm rot="5400000">
            <a:off x="805935" y="1491734"/>
            <a:ext cx="369332" cy="1066800"/>
            <a:chOff x="7508416" y="1345479"/>
            <a:chExt cx="368877" cy="1066800"/>
          </a:xfrm>
        </p:grpSpPr>
        <p:cxnSp>
          <p:nvCxnSpPr>
            <p:cNvPr id="22" name="Straight Arrow Connector 21"/>
            <p:cNvCxnSpPr/>
            <p:nvPr/>
          </p:nvCxnSpPr>
          <p:spPr>
            <a:xfrm rot="5400000">
              <a:off x="7039476" y="1878878"/>
              <a:ext cx="1066800" cy="2"/>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TextBox 78"/>
            <p:cNvSpPr txBox="1">
              <a:spLocks noChangeArrowheads="1"/>
            </p:cNvSpPr>
            <p:nvPr/>
          </p:nvSpPr>
          <p:spPr bwMode="auto">
            <a:xfrm rot="16200000">
              <a:off x="7453847" y="1774438"/>
              <a:ext cx="478016" cy="368877"/>
            </a:xfrm>
            <a:prstGeom prst="rect">
              <a:avLst/>
            </a:prstGeom>
            <a:noFill/>
            <a:ln w="9525">
              <a:noFill/>
              <a:miter lim="800000"/>
              <a:headEnd/>
              <a:tailEnd/>
            </a:ln>
          </p:spPr>
          <p:txBody>
            <a:bodyPr wrap="none">
              <a:spAutoFit/>
            </a:bodyPr>
            <a:lstStyle/>
            <a:p>
              <a:r>
                <a:rPr lang="en-US" dirty="0" smtClean="0">
                  <a:latin typeface="Calibri" pitchFamily="34" charset="0"/>
                </a:rPr>
                <a:t>-</a:t>
              </a:r>
              <a:r>
                <a:rPr lang="en-US" dirty="0" err="1" smtClean="0">
                  <a:latin typeface="Calibri" pitchFamily="34" charset="0"/>
                </a:rPr>
                <a:t>x</a:t>
              </a:r>
              <a:r>
                <a:rPr lang="en-US" baseline="-25000" dirty="0" err="1" smtClean="0">
                  <a:latin typeface="Calibri" pitchFamily="34" charset="0"/>
                </a:rPr>
                <a:t>m</a:t>
              </a:r>
              <a:endParaRPr lang="en-US" dirty="0">
                <a:latin typeface="Calibri" pitchFamily="34" charset="0"/>
              </a:endParaRPr>
            </a:p>
          </p:txBody>
        </p:sp>
      </p:grpSp>
      <p:sp>
        <p:nvSpPr>
          <p:cNvPr id="24" name="Rectangle 23"/>
          <p:cNvSpPr>
            <a:spLocks noChangeArrowheads="1"/>
          </p:cNvSpPr>
          <p:nvPr/>
        </p:nvSpPr>
        <p:spPr bwMode="auto">
          <a:xfrm>
            <a:off x="838200" y="4419600"/>
            <a:ext cx="441146" cy="369332"/>
          </a:xfrm>
          <a:prstGeom prst="rect">
            <a:avLst/>
          </a:prstGeom>
          <a:noFill/>
          <a:ln w="9525">
            <a:noFill/>
            <a:miter lim="800000"/>
            <a:headEnd/>
            <a:tailEnd/>
          </a:ln>
        </p:spPr>
        <p:txBody>
          <a:bodyPr wrap="none">
            <a:spAutoFit/>
          </a:bodyPr>
          <a:lstStyle/>
          <a:p>
            <a:r>
              <a:rPr lang="en-US" b="1" baseline="-25000" dirty="0" smtClean="0">
                <a:latin typeface="Calibri" pitchFamily="34" charset="0"/>
              </a:rPr>
              <a:t>-</a:t>
            </a:r>
            <a:r>
              <a:rPr lang="en-US" b="1" baseline="-25000" dirty="0" err="1" smtClean="0">
                <a:latin typeface="Calibri" pitchFamily="34" charset="0"/>
              </a:rPr>
              <a:t>Xm</a:t>
            </a:r>
            <a:endParaRPr lang="en-US" dirty="0">
              <a:latin typeface="Calibri" pitchFamily="34" charset="0"/>
            </a:endParaRPr>
          </a:p>
        </p:txBody>
      </p:sp>
      <p:cxnSp>
        <p:nvCxnSpPr>
          <p:cNvPr id="25" name="Straight Connector 24"/>
          <p:cNvCxnSpPr/>
          <p:nvPr/>
        </p:nvCxnSpPr>
        <p:spPr>
          <a:xfrm rot="16200000" flipH="1">
            <a:off x="-1453588" y="3880412"/>
            <a:ext cx="5943602" cy="1157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2438400" y="3962400"/>
            <a:ext cx="5791202" cy="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476769" y="4465261"/>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457200" y="19050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grpId="0" nodeType="clickEffect">
                                  <p:stCondLst>
                                    <p:cond delay="0"/>
                                  </p:stCondLst>
                                  <p:childTnLst>
                                    <p:animMotion origin="layout" path="M -0.00017 -8.14061E-7 L 0.12483 -8.14061E-7 L -0.11684 -8.14061E-7 L -0.00017 -8.14061E-7 Z " pathEditMode="relative" ptsTypes="AAAA">
                                      <p:cBhvr>
                                        <p:cTn id="6" dur="5000" fill="hold"/>
                                        <p:tgtEl>
                                          <p:spTgt spid="11"/>
                                        </p:tgtEl>
                                        <p:attrNameLst>
                                          <p:attrName>ppt_x</p:attrName>
                                          <p:attrName>ppt_y</p:attrName>
                                        </p:attrNameLst>
                                      </p:cBhvr>
                                    </p:animMotion>
                                  </p:childTnLst>
                                </p:cTn>
                              </p:par>
                              <p:par>
                                <p:cTn id="7" presetID="8" presetClass="emph" presetSubtype="0" repeatCount="indefinite" fill="hold" nodeType="withEffect">
                                  <p:stCondLst>
                                    <p:cond delay="0"/>
                                  </p:stCondLst>
                                  <p:childTnLst>
                                    <p:animRot by="21600000">
                                      <p:cBhvr>
                                        <p:cTn id="8" dur="5000" fill="hold"/>
                                        <p:tgtEl>
                                          <p:spTgt spid="16"/>
                                        </p:tgtEl>
                                        <p:attrNameLst>
                                          <p:attrName>r</p:attrName>
                                        </p:attrNameLst>
                                      </p:cBhvr>
                                    </p:animRo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6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5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1" grpId="0" animBg="1"/>
      <p:bldP spid="19"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88"/>
          <p:cNvSpPr/>
          <p:nvPr/>
        </p:nvSpPr>
        <p:spPr>
          <a:xfrm>
            <a:off x="931863" y="5826125"/>
            <a:ext cx="2192337" cy="6096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4" name="Rectangle 63"/>
          <p:cNvSpPr/>
          <p:nvPr/>
        </p:nvSpPr>
        <p:spPr>
          <a:xfrm>
            <a:off x="1981200" y="4876800"/>
            <a:ext cx="2000250" cy="52228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3" name="Rectangle 112"/>
          <p:cNvSpPr/>
          <p:nvPr/>
        </p:nvSpPr>
        <p:spPr>
          <a:xfrm>
            <a:off x="304800" y="2743200"/>
            <a:ext cx="3733800" cy="762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3" name="Straight Connector 62"/>
          <p:cNvCxnSpPr/>
          <p:nvPr/>
        </p:nvCxnSpPr>
        <p:spPr>
          <a:xfrm flipV="1">
            <a:off x="381000" y="762000"/>
            <a:ext cx="7939088" cy="7938"/>
          </a:xfrm>
          <a:prstGeom prst="line">
            <a:avLst/>
          </a:prstGeom>
        </p:spPr>
        <p:style>
          <a:lnRef idx="1">
            <a:schemeClr val="accent1"/>
          </a:lnRef>
          <a:fillRef idx="0">
            <a:schemeClr val="accent1"/>
          </a:fillRef>
          <a:effectRef idx="0">
            <a:schemeClr val="accent1"/>
          </a:effectRef>
          <a:fontRef idx="minor">
            <a:schemeClr val="tx1"/>
          </a:fontRef>
        </p:style>
      </p:cxnSp>
      <p:sp>
        <p:nvSpPr>
          <p:cNvPr id="108" name="Title 7"/>
          <p:cNvSpPr txBox="1">
            <a:spLocks/>
          </p:cNvSpPr>
          <p:nvPr/>
        </p:nvSpPr>
        <p:spPr>
          <a:xfrm>
            <a:off x="304800" y="0"/>
            <a:ext cx="8229600" cy="1020763"/>
          </a:xfrm>
          <a:prstGeom prst="rect">
            <a:avLst/>
          </a:prstGeom>
          <a:ln>
            <a:noFill/>
          </a:ln>
        </p:spPr>
        <p:txBody>
          <a:bodyPr/>
          <a:lstStyle/>
          <a:p>
            <a:pPr algn="ctr" fontAlgn="auto">
              <a:spcAft>
                <a:spcPts val="0"/>
              </a:spcAft>
              <a:defRPr/>
            </a:pPr>
            <a:r>
              <a:rPr lang="en-US" sz="3600" b="1" dirty="0">
                <a:solidFill>
                  <a:srgbClr val="00B0F0"/>
                </a:solidFill>
                <a:latin typeface="Comic Sans MS" pitchFamily="66" charset="0"/>
                <a:cs typeface="+mn-cs"/>
              </a:rPr>
              <a:t>Displacement Velocity, acceleration</a:t>
            </a:r>
          </a:p>
          <a:p>
            <a:pPr algn="ctr" fontAlgn="auto">
              <a:spcAft>
                <a:spcPts val="0"/>
              </a:spcAft>
              <a:defRPr/>
            </a:pPr>
            <a:endParaRPr lang="en-US" sz="4400" b="1" dirty="0">
              <a:solidFill>
                <a:srgbClr val="00B0F0"/>
              </a:solidFill>
              <a:latin typeface="+mj-lt"/>
              <a:ea typeface="+mj-ea"/>
              <a:cs typeface="+mj-cs"/>
            </a:endParaRPr>
          </a:p>
        </p:txBody>
      </p:sp>
      <p:graphicFrame>
        <p:nvGraphicFramePr>
          <p:cNvPr id="2053" name="Object 5"/>
          <p:cNvGraphicFramePr>
            <a:graphicFrameLocks noChangeAspect="1"/>
          </p:cNvGraphicFramePr>
          <p:nvPr>
            <p:extLst>
              <p:ext uri="{D42A27DB-BD31-4B8C-83A1-F6EECF244321}">
                <p14:modId xmlns:p14="http://schemas.microsoft.com/office/powerpoint/2010/main" val="3882655815"/>
              </p:ext>
            </p:extLst>
          </p:nvPr>
        </p:nvGraphicFramePr>
        <p:xfrm>
          <a:off x="513556" y="1276350"/>
          <a:ext cx="2897188" cy="495300"/>
        </p:xfrm>
        <a:graphic>
          <a:graphicData uri="http://schemas.openxmlformats.org/presentationml/2006/ole">
            <mc:AlternateContent xmlns:mc="http://schemas.openxmlformats.org/markup-compatibility/2006">
              <mc:Choice xmlns:v="urn:schemas-microsoft-com:vml" Requires="v">
                <p:oleObj spid="_x0000_s5170" name="معادلة" r:id="rId3" imgW="1282680" imgH="228600" progId="Equation.3">
                  <p:embed/>
                </p:oleObj>
              </mc:Choice>
              <mc:Fallback>
                <p:oleObj name="معادلة" r:id="rId3" imgW="1282680" imgH="228600" progId="Equation.3">
                  <p:embed/>
                  <p:pic>
                    <p:nvPicPr>
                      <p:cNvPr id="0" name="Object 5"/>
                      <p:cNvPicPr>
                        <a:picLocks noChangeAspect="1" noChangeArrowheads="1"/>
                      </p:cNvPicPr>
                      <p:nvPr/>
                    </p:nvPicPr>
                    <p:blipFill>
                      <a:blip r:embed="rId4"/>
                      <a:srcRect/>
                      <a:stretch>
                        <a:fillRect/>
                      </a:stretch>
                    </p:blipFill>
                    <p:spPr bwMode="auto">
                      <a:xfrm>
                        <a:off x="513556" y="1276350"/>
                        <a:ext cx="2897188"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4" name="Object 6"/>
          <p:cNvGraphicFramePr>
            <a:graphicFrameLocks noChangeAspect="1"/>
          </p:cNvGraphicFramePr>
          <p:nvPr/>
        </p:nvGraphicFramePr>
        <p:xfrm>
          <a:off x="477838" y="1828800"/>
          <a:ext cx="3295650" cy="858838"/>
        </p:xfrm>
        <a:graphic>
          <a:graphicData uri="http://schemas.openxmlformats.org/presentationml/2006/ole">
            <mc:AlternateContent xmlns:mc="http://schemas.openxmlformats.org/markup-compatibility/2006">
              <mc:Choice xmlns:v="urn:schemas-microsoft-com:vml" Requires="v">
                <p:oleObj spid="_x0000_s5171" name="Equation" r:id="rId5" imgW="1447560" imgH="393480" progId="Equation.3">
                  <p:embed/>
                </p:oleObj>
              </mc:Choice>
              <mc:Fallback>
                <p:oleObj name="Equation" r:id="rId5" imgW="1447560" imgH="39348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7838" y="1828800"/>
                        <a:ext cx="3295650" cy="858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6" name="Object 7"/>
          <p:cNvGraphicFramePr>
            <a:graphicFrameLocks noChangeAspect="1"/>
          </p:cNvGraphicFramePr>
          <p:nvPr>
            <p:extLst>
              <p:ext uri="{D42A27DB-BD31-4B8C-83A1-F6EECF244321}">
                <p14:modId xmlns:p14="http://schemas.microsoft.com/office/powerpoint/2010/main" val="2648282289"/>
              </p:ext>
            </p:extLst>
          </p:nvPr>
        </p:nvGraphicFramePr>
        <p:xfrm>
          <a:off x="533400" y="2895600"/>
          <a:ext cx="3211513" cy="495300"/>
        </p:xfrm>
        <a:graphic>
          <a:graphicData uri="http://schemas.openxmlformats.org/presentationml/2006/ole">
            <mc:AlternateContent xmlns:mc="http://schemas.openxmlformats.org/markup-compatibility/2006">
              <mc:Choice xmlns:v="urn:schemas-microsoft-com:vml" Requires="v">
                <p:oleObj spid="_x0000_s5172" name="معادلة" r:id="rId7" imgW="1422360" imgH="228600" progId="Equation.3">
                  <p:embed/>
                </p:oleObj>
              </mc:Choice>
              <mc:Fallback>
                <p:oleObj name="معادلة" r:id="rId7" imgW="1422360" imgH="228600" progId="Equation.3">
                  <p:embed/>
                  <p:pic>
                    <p:nvPicPr>
                      <p:cNvPr id="0" name="Object 7"/>
                      <p:cNvPicPr>
                        <a:picLocks noChangeAspect="1" noChangeArrowheads="1"/>
                      </p:cNvPicPr>
                      <p:nvPr/>
                    </p:nvPicPr>
                    <p:blipFill>
                      <a:blip r:embed="rId8"/>
                      <a:srcRect/>
                      <a:stretch>
                        <a:fillRect/>
                      </a:stretch>
                    </p:blipFill>
                    <p:spPr bwMode="auto">
                      <a:xfrm>
                        <a:off x="533400" y="2895600"/>
                        <a:ext cx="3211513"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1" name="Object 9"/>
          <p:cNvGraphicFramePr>
            <a:graphicFrameLocks noChangeAspect="1"/>
          </p:cNvGraphicFramePr>
          <p:nvPr>
            <p:extLst>
              <p:ext uri="{D42A27DB-BD31-4B8C-83A1-F6EECF244321}">
                <p14:modId xmlns:p14="http://schemas.microsoft.com/office/powerpoint/2010/main" val="1189184554"/>
              </p:ext>
            </p:extLst>
          </p:nvPr>
        </p:nvGraphicFramePr>
        <p:xfrm>
          <a:off x="304800" y="4038600"/>
          <a:ext cx="4000500" cy="723900"/>
        </p:xfrm>
        <a:graphic>
          <a:graphicData uri="http://schemas.openxmlformats.org/presentationml/2006/ole">
            <mc:AlternateContent xmlns:mc="http://schemas.openxmlformats.org/markup-compatibility/2006">
              <mc:Choice xmlns:v="urn:schemas-microsoft-com:vml" Requires="v">
                <p:oleObj spid="_x0000_s5173" name="معادلة" r:id="rId9" imgW="1981080" imgH="393480" progId="Equation.3">
                  <p:embed/>
                </p:oleObj>
              </mc:Choice>
              <mc:Fallback>
                <p:oleObj name="معادلة" r:id="rId9" imgW="1981080" imgH="393480" progId="Equation.3">
                  <p:embed/>
                  <p:pic>
                    <p:nvPicPr>
                      <p:cNvPr id="0" name="Object 9"/>
                      <p:cNvPicPr>
                        <a:picLocks noChangeAspect="1" noChangeArrowheads="1"/>
                      </p:cNvPicPr>
                      <p:nvPr/>
                    </p:nvPicPr>
                    <p:blipFill>
                      <a:blip r:embed="rId10"/>
                      <a:srcRect/>
                      <a:stretch>
                        <a:fillRect/>
                      </a:stretch>
                    </p:blipFill>
                    <p:spPr bwMode="auto">
                      <a:xfrm>
                        <a:off x="304800" y="4038600"/>
                        <a:ext cx="4000500" cy="723900"/>
                      </a:xfrm>
                      <a:prstGeom prst="rect">
                        <a:avLst/>
                      </a:prstGeom>
                      <a:noFill/>
                      <a:extLst/>
                    </p:spPr>
                  </p:pic>
                </p:oleObj>
              </mc:Fallback>
            </mc:AlternateContent>
          </a:graphicData>
        </a:graphic>
      </p:graphicFrame>
      <p:graphicFrame>
        <p:nvGraphicFramePr>
          <p:cNvPr id="3083" name="Object 11"/>
          <p:cNvGraphicFramePr>
            <a:graphicFrameLocks noChangeAspect="1"/>
          </p:cNvGraphicFramePr>
          <p:nvPr>
            <p:extLst>
              <p:ext uri="{D42A27DB-BD31-4B8C-83A1-F6EECF244321}">
                <p14:modId xmlns:p14="http://schemas.microsoft.com/office/powerpoint/2010/main" val="2791671275"/>
              </p:ext>
            </p:extLst>
          </p:nvPr>
        </p:nvGraphicFramePr>
        <p:xfrm>
          <a:off x="514350" y="4876800"/>
          <a:ext cx="3467100" cy="522288"/>
        </p:xfrm>
        <a:graphic>
          <a:graphicData uri="http://schemas.openxmlformats.org/presentationml/2006/ole">
            <mc:AlternateContent xmlns:mc="http://schemas.openxmlformats.org/markup-compatibility/2006">
              <mc:Choice xmlns:v="urn:schemas-microsoft-com:vml" Requires="v">
                <p:oleObj spid="_x0000_s5174" name="معادلة" r:id="rId11" imgW="1536480" imgH="241200" progId="Equation.3">
                  <p:embed/>
                </p:oleObj>
              </mc:Choice>
              <mc:Fallback>
                <p:oleObj name="معادلة" r:id="rId11" imgW="1536480" imgH="241200" progId="Equation.3">
                  <p:embed/>
                  <p:pic>
                    <p:nvPicPr>
                      <p:cNvPr id="0" name="Object 11"/>
                      <p:cNvPicPr>
                        <a:picLocks noChangeAspect="1" noChangeArrowheads="1"/>
                      </p:cNvPicPr>
                      <p:nvPr/>
                    </p:nvPicPr>
                    <p:blipFill>
                      <a:blip r:embed="rId12"/>
                      <a:srcRect/>
                      <a:stretch>
                        <a:fillRect/>
                      </a:stretch>
                    </p:blipFill>
                    <p:spPr bwMode="auto">
                      <a:xfrm>
                        <a:off x="514350" y="4876800"/>
                        <a:ext cx="3467100" cy="522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4" name="Object 12"/>
          <p:cNvGraphicFramePr>
            <a:graphicFrameLocks noChangeAspect="1"/>
          </p:cNvGraphicFramePr>
          <p:nvPr>
            <p:extLst>
              <p:ext uri="{D42A27DB-BD31-4B8C-83A1-F6EECF244321}">
                <p14:modId xmlns:p14="http://schemas.microsoft.com/office/powerpoint/2010/main" val="3004821455"/>
              </p:ext>
            </p:extLst>
          </p:nvPr>
        </p:nvGraphicFramePr>
        <p:xfrm>
          <a:off x="931863" y="5803900"/>
          <a:ext cx="2062162" cy="495300"/>
        </p:xfrm>
        <a:graphic>
          <a:graphicData uri="http://schemas.openxmlformats.org/presentationml/2006/ole">
            <mc:AlternateContent xmlns:mc="http://schemas.openxmlformats.org/markup-compatibility/2006">
              <mc:Choice xmlns:v="urn:schemas-microsoft-com:vml" Requires="v">
                <p:oleObj spid="_x0000_s5175" name="معادلة" r:id="rId13" imgW="914400" imgH="228600" progId="Equation.3">
                  <p:embed/>
                </p:oleObj>
              </mc:Choice>
              <mc:Fallback>
                <p:oleObj name="معادلة" r:id="rId13" imgW="914400" imgH="228600" progId="Equation.3">
                  <p:embed/>
                  <p:pic>
                    <p:nvPicPr>
                      <p:cNvPr id="0" name="Object 12"/>
                      <p:cNvPicPr>
                        <a:picLocks noChangeAspect="1" noChangeArrowheads="1"/>
                      </p:cNvPicPr>
                      <p:nvPr/>
                    </p:nvPicPr>
                    <p:blipFill>
                      <a:blip r:embed="rId14"/>
                      <a:srcRect/>
                      <a:stretch>
                        <a:fillRect/>
                      </a:stretch>
                    </p:blipFill>
                    <p:spPr bwMode="auto">
                      <a:xfrm>
                        <a:off x="931863" y="5803900"/>
                        <a:ext cx="2062162"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5" name="Straight Connector 64"/>
          <p:cNvCxnSpPr/>
          <p:nvPr/>
        </p:nvCxnSpPr>
        <p:spPr>
          <a:xfrm rot="16200000" flipH="1">
            <a:off x="1529557" y="3728243"/>
            <a:ext cx="5486400" cy="11113"/>
          </a:xfrm>
          <a:prstGeom prst="line">
            <a:avLst/>
          </a:prstGeom>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609600" y="838200"/>
            <a:ext cx="1568450" cy="523875"/>
          </a:xfrm>
          <a:prstGeom prst="rect">
            <a:avLst/>
          </a:prstGeom>
        </p:spPr>
        <p:txBody>
          <a:bodyPr wrap="none">
            <a:spAutoFit/>
          </a:bodyPr>
          <a:lstStyle/>
          <a:p>
            <a:pPr fontAlgn="auto">
              <a:spcBef>
                <a:spcPts val="0"/>
              </a:spcBef>
              <a:spcAft>
                <a:spcPts val="0"/>
              </a:spcAft>
              <a:defRPr/>
            </a:pPr>
            <a:r>
              <a:rPr lang="en-US" sz="2800" b="1" dirty="0">
                <a:solidFill>
                  <a:schemeClr val="accent6">
                    <a:lumMod val="75000"/>
                  </a:schemeClr>
                </a:solidFill>
                <a:latin typeface="Comic Sans MS" pitchFamily="66" charset="0"/>
                <a:cs typeface="+mn-cs"/>
              </a:rPr>
              <a:t>Velocity</a:t>
            </a:r>
            <a:endParaRPr lang="en-US" sz="2800" dirty="0">
              <a:solidFill>
                <a:schemeClr val="accent6">
                  <a:lumMod val="75000"/>
                </a:schemeClr>
              </a:solidFill>
              <a:latin typeface="+mn-lt"/>
              <a:cs typeface="+mn-cs"/>
            </a:endParaRPr>
          </a:p>
        </p:txBody>
      </p:sp>
      <p:sp>
        <p:nvSpPr>
          <p:cNvPr id="86" name="Rectangle 85"/>
          <p:cNvSpPr/>
          <p:nvPr/>
        </p:nvSpPr>
        <p:spPr>
          <a:xfrm>
            <a:off x="304800" y="3505200"/>
            <a:ext cx="2333625" cy="523875"/>
          </a:xfrm>
          <a:prstGeom prst="rect">
            <a:avLst/>
          </a:prstGeom>
        </p:spPr>
        <p:txBody>
          <a:bodyPr wrap="none">
            <a:spAutoFit/>
          </a:bodyPr>
          <a:lstStyle/>
          <a:p>
            <a:pPr fontAlgn="auto">
              <a:spcBef>
                <a:spcPts val="0"/>
              </a:spcBef>
              <a:spcAft>
                <a:spcPts val="0"/>
              </a:spcAft>
              <a:defRPr/>
            </a:pPr>
            <a:r>
              <a:rPr lang="en-US" sz="2800" b="1" dirty="0">
                <a:solidFill>
                  <a:schemeClr val="accent6">
                    <a:lumMod val="75000"/>
                  </a:schemeClr>
                </a:solidFill>
                <a:latin typeface="Comic Sans MS" pitchFamily="66" charset="0"/>
                <a:cs typeface="+mn-cs"/>
              </a:rPr>
              <a:t>Acceleration</a:t>
            </a:r>
            <a:endParaRPr lang="en-US" sz="2800" dirty="0">
              <a:solidFill>
                <a:schemeClr val="accent6">
                  <a:lumMod val="75000"/>
                </a:schemeClr>
              </a:solidFill>
              <a:latin typeface="+mn-lt"/>
              <a:cs typeface="+mn-cs"/>
            </a:endParaRPr>
          </a:p>
        </p:txBody>
      </p:sp>
      <p:pic>
        <p:nvPicPr>
          <p:cNvPr id="90" name="Picture 10" descr="F15_04"/>
          <p:cNvPicPr>
            <a:picLocks noChangeAspect="1" noChangeArrowheads="1"/>
          </p:cNvPicPr>
          <p:nvPr/>
        </p:nvPicPr>
        <p:blipFill>
          <a:blip r:embed="rId15" cstate="print"/>
          <a:srcRect/>
          <a:stretch>
            <a:fillRect/>
          </a:stretch>
        </p:blipFill>
        <p:spPr bwMode="auto">
          <a:xfrm>
            <a:off x="5134770" y="1135626"/>
            <a:ext cx="2332830" cy="3663660"/>
          </a:xfrm>
          <a:prstGeom prst="rect">
            <a:avLst/>
          </a:prstGeom>
          <a:noFill/>
          <a:ln w="9525">
            <a:noFill/>
            <a:miter lim="800000"/>
            <a:headEnd/>
            <a:tailEnd/>
          </a:ln>
        </p:spPr>
      </p:pic>
      <p:sp>
        <p:nvSpPr>
          <p:cNvPr id="2" name="TextBox 1"/>
          <p:cNvSpPr txBox="1"/>
          <p:nvPr/>
        </p:nvSpPr>
        <p:spPr>
          <a:xfrm>
            <a:off x="4876800" y="4762500"/>
            <a:ext cx="2815194" cy="307777"/>
          </a:xfrm>
          <a:prstGeom prst="rect">
            <a:avLst/>
          </a:prstGeom>
          <a:noFill/>
        </p:spPr>
        <p:txBody>
          <a:bodyPr wrap="none" rtlCol="1">
            <a:spAutoFit/>
          </a:bodyPr>
          <a:lstStyle/>
          <a:p>
            <a:r>
              <a:rPr lang="en-US" sz="1400" dirty="0" smtClean="0"/>
              <a:t>Maximum displacement (</a:t>
            </a:r>
            <a:r>
              <a:rPr lang="en-US" sz="1400" dirty="0" err="1" smtClean="0"/>
              <a:t>x</a:t>
            </a:r>
            <a:r>
              <a:rPr lang="en-US" sz="1400" baseline="-25000" dirty="0" err="1" smtClean="0"/>
              <a:t>m</a:t>
            </a:r>
            <a:r>
              <a:rPr lang="en-US" sz="1400" dirty="0" smtClean="0"/>
              <a:t>) = </a:t>
            </a:r>
            <a:r>
              <a:rPr lang="en-US" sz="1400" dirty="0" err="1" smtClean="0"/>
              <a:t>x</a:t>
            </a:r>
            <a:r>
              <a:rPr lang="en-US" sz="1400" baseline="-25000" dirty="0" err="1" smtClean="0"/>
              <a:t>m</a:t>
            </a:r>
            <a:endParaRPr lang="ar-SA" sz="1400" baseline="-25000" dirty="0"/>
          </a:p>
        </p:txBody>
      </p:sp>
      <p:sp>
        <p:nvSpPr>
          <p:cNvPr id="18" name="TextBox 17"/>
          <p:cNvSpPr txBox="1"/>
          <p:nvPr/>
        </p:nvSpPr>
        <p:spPr>
          <a:xfrm>
            <a:off x="4874692" y="5245199"/>
            <a:ext cx="2552302" cy="307777"/>
          </a:xfrm>
          <a:prstGeom prst="rect">
            <a:avLst/>
          </a:prstGeom>
          <a:noFill/>
        </p:spPr>
        <p:txBody>
          <a:bodyPr wrap="none" rtlCol="1">
            <a:spAutoFit/>
          </a:bodyPr>
          <a:lstStyle/>
          <a:p>
            <a:r>
              <a:rPr lang="en-US" sz="1400" dirty="0" smtClean="0"/>
              <a:t>Maximum velocity (</a:t>
            </a:r>
            <a:r>
              <a:rPr lang="en-US" sz="1400" dirty="0" err="1" smtClean="0"/>
              <a:t>v</a:t>
            </a:r>
            <a:r>
              <a:rPr lang="en-US" sz="1400" baseline="-25000" dirty="0" err="1" smtClean="0"/>
              <a:t>m</a:t>
            </a:r>
            <a:r>
              <a:rPr lang="en-US" sz="1400" dirty="0" smtClean="0"/>
              <a:t>) = -</a:t>
            </a:r>
            <a:r>
              <a:rPr lang="en-US" sz="1400" dirty="0" smtClean="0">
                <a:sym typeface="Symbol" panose="05050102010706020507" pitchFamily="18" charset="2"/>
              </a:rPr>
              <a:t></a:t>
            </a:r>
            <a:r>
              <a:rPr lang="en-US" sz="1400" dirty="0" err="1" smtClean="0"/>
              <a:t>x</a:t>
            </a:r>
            <a:r>
              <a:rPr lang="en-US" sz="1400" baseline="-25000" dirty="0" err="1" smtClean="0"/>
              <a:t>m</a:t>
            </a:r>
            <a:endParaRPr lang="ar-SA" sz="1400" baseline="-25000" dirty="0"/>
          </a:p>
        </p:txBody>
      </p:sp>
      <p:sp>
        <p:nvSpPr>
          <p:cNvPr id="19" name="TextBox 18"/>
          <p:cNvSpPr txBox="1"/>
          <p:nvPr/>
        </p:nvSpPr>
        <p:spPr>
          <a:xfrm>
            <a:off x="4874692" y="5959645"/>
            <a:ext cx="2985113" cy="307777"/>
          </a:xfrm>
          <a:prstGeom prst="rect">
            <a:avLst/>
          </a:prstGeom>
          <a:noFill/>
        </p:spPr>
        <p:txBody>
          <a:bodyPr wrap="none" rtlCol="1">
            <a:spAutoFit/>
          </a:bodyPr>
          <a:lstStyle/>
          <a:p>
            <a:r>
              <a:rPr lang="en-US" sz="1400" dirty="0" smtClean="0"/>
              <a:t>Maximum acceleration (a</a:t>
            </a:r>
            <a:r>
              <a:rPr lang="en-US" sz="1400" baseline="-25000" dirty="0" smtClean="0"/>
              <a:t>m</a:t>
            </a:r>
            <a:r>
              <a:rPr lang="en-US" sz="1400" dirty="0" smtClean="0"/>
              <a:t>) = -</a:t>
            </a:r>
            <a:r>
              <a:rPr lang="en-US" sz="1400" dirty="0" smtClean="0">
                <a:sym typeface="Symbol" panose="05050102010706020507" pitchFamily="18" charset="2"/>
              </a:rPr>
              <a:t></a:t>
            </a:r>
            <a:r>
              <a:rPr lang="en-US" sz="1400" baseline="30000" dirty="0" smtClean="0">
                <a:sym typeface="Symbol" panose="05050102010706020507" pitchFamily="18" charset="2"/>
              </a:rPr>
              <a:t>2</a:t>
            </a:r>
            <a:r>
              <a:rPr lang="en-US" sz="1400" dirty="0" smtClean="0"/>
              <a:t>x</a:t>
            </a:r>
            <a:r>
              <a:rPr lang="en-US" sz="1400" baseline="-25000" dirty="0" smtClean="0"/>
              <a:t>m</a:t>
            </a:r>
            <a:endParaRPr lang="ar-SA" sz="1400" baseline="-25000" dirty="0"/>
          </a:p>
        </p:txBody>
      </p:sp>
      <p:sp>
        <p:nvSpPr>
          <p:cNvPr id="3" name="TextBox 2"/>
          <p:cNvSpPr txBox="1"/>
          <p:nvPr/>
        </p:nvSpPr>
        <p:spPr>
          <a:xfrm>
            <a:off x="4991821" y="5549126"/>
            <a:ext cx="2829621" cy="276999"/>
          </a:xfrm>
          <a:prstGeom prst="rect">
            <a:avLst/>
          </a:prstGeom>
          <a:noFill/>
        </p:spPr>
        <p:txBody>
          <a:bodyPr wrap="none" rtlCol="1">
            <a:spAutoFit/>
          </a:bodyPr>
          <a:lstStyle/>
          <a:p>
            <a:r>
              <a:rPr lang="en-US" sz="1200" b="1" dirty="0" smtClean="0">
                <a:solidFill>
                  <a:srgbClr val="FF0000"/>
                </a:solidFill>
              </a:rPr>
              <a:t>At mean positon, when </a:t>
            </a:r>
            <a:r>
              <a:rPr lang="en-US" sz="1200" b="1" u="sng" dirty="0" smtClean="0">
                <a:solidFill>
                  <a:srgbClr val="FF0000"/>
                </a:solidFill>
              </a:rPr>
              <a:t>cos(</a:t>
            </a:r>
            <a:r>
              <a:rPr lang="en-US" sz="1200" b="1" u="sng" dirty="0" smtClean="0">
                <a:solidFill>
                  <a:srgbClr val="FF0000"/>
                </a:solidFill>
                <a:sym typeface="Symbol" panose="05050102010706020507" pitchFamily="18" charset="2"/>
              </a:rPr>
              <a:t>t)</a:t>
            </a:r>
            <a:r>
              <a:rPr lang="en-US" sz="1200" b="1" dirty="0" smtClean="0">
                <a:solidFill>
                  <a:srgbClr val="FF0000"/>
                </a:solidFill>
                <a:sym typeface="Symbol" panose="05050102010706020507" pitchFamily="18" charset="2"/>
              </a:rPr>
              <a:t> = 1</a:t>
            </a:r>
            <a:r>
              <a:rPr lang="en-US" sz="1200" b="1" dirty="0" smtClean="0">
                <a:solidFill>
                  <a:srgbClr val="FF0000"/>
                </a:solidFill>
              </a:rPr>
              <a:t> </a:t>
            </a:r>
            <a:endParaRPr lang="ar-SA" sz="1200" b="1" dirty="0">
              <a:solidFill>
                <a:srgbClr val="FF0000"/>
              </a:solidFill>
            </a:endParaRPr>
          </a:p>
        </p:txBody>
      </p:sp>
      <p:sp>
        <p:nvSpPr>
          <p:cNvPr id="21" name="TextBox 20"/>
          <p:cNvSpPr txBox="1"/>
          <p:nvPr/>
        </p:nvSpPr>
        <p:spPr>
          <a:xfrm>
            <a:off x="5029200" y="6232794"/>
            <a:ext cx="2973891" cy="276999"/>
          </a:xfrm>
          <a:prstGeom prst="rect">
            <a:avLst/>
          </a:prstGeom>
          <a:noFill/>
        </p:spPr>
        <p:txBody>
          <a:bodyPr wrap="none" rtlCol="1">
            <a:spAutoFit/>
          </a:bodyPr>
          <a:lstStyle/>
          <a:p>
            <a:r>
              <a:rPr lang="en-US" sz="1200" b="1" dirty="0" smtClean="0">
                <a:solidFill>
                  <a:srgbClr val="FF0000"/>
                </a:solidFill>
              </a:rPr>
              <a:t>At extreme positons, when </a:t>
            </a:r>
            <a:r>
              <a:rPr lang="en-US" sz="1200" b="1" u="sng" dirty="0" smtClean="0">
                <a:solidFill>
                  <a:srgbClr val="FF0000"/>
                </a:solidFill>
              </a:rPr>
              <a:t>sin(</a:t>
            </a:r>
            <a:r>
              <a:rPr lang="en-US" sz="1200" b="1" u="sng" dirty="0" smtClean="0">
                <a:solidFill>
                  <a:srgbClr val="FF0000"/>
                </a:solidFill>
                <a:sym typeface="Symbol" panose="05050102010706020507" pitchFamily="18" charset="2"/>
              </a:rPr>
              <a:t>t)</a:t>
            </a:r>
            <a:r>
              <a:rPr lang="en-US" sz="1200" b="1" dirty="0" smtClean="0">
                <a:solidFill>
                  <a:srgbClr val="FF0000"/>
                </a:solidFill>
                <a:sym typeface="Symbol" panose="05050102010706020507" pitchFamily="18" charset="2"/>
              </a:rPr>
              <a:t> = 1</a:t>
            </a:r>
            <a:r>
              <a:rPr lang="en-US" sz="1200" b="1" dirty="0" smtClean="0">
                <a:solidFill>
                  <a:srgbClr val="FF0000"/>
                </a:solidFill>
              </a:rPr>
              <a:t> </a:t>
            </a:r>
            <a:endParaRPr lang="ar-SA" sz="1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8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8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8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64" grpId="0" animBg="1"/>
      <p:bldP spid="113" grpId="0" animBg="1"/>
      <p:bldP spid="8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Oval 56"/>
          <p:cNvSpPr/>
          <p:nvPr/>
        </p:nvSpPr>
        <p:spPr>
          <a:xfrm>
            <a:off x="2514600" y="17526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5" name="TextBox 78"/>
          <p:cNvSpPr txBox="1">
            <a:spLocks noChangeArrowheads="1"/>
          </p:cNvSpPr>
          <p:nvPr/>
        </p:nvSpPr>
        <p:spPr bwMode="auto">
          <a:xfrm>
            <a:off x="2610113" y="990600"/>
            <a:ext cx="407987" cy="369332"/>
          </a:xfrm>
          <a:prstGeom prst="rect">
            <a:avLst/>
          </a:prstGeom>
          <a:noFill/>
          <a:ln w="9525">
            <a:noFill/>
            <a:miter lim="800000"/>
            <a:headEnd/>
            <a:tailEnd/>
          </a:ln>
        </p:spPr>
        <p:txBody>
          <a:bodyPr wrap="none">
            <a:spAutoFit/>
          </a:bodyPr>
          <a:lstStyle/>
          <a:p>
            <a:r>
              <a:rPr lang="en-US" dirty="0" err="1">
                <a:latin typeface="Calibri" pitchFamily="34" charset="0"/>
              </a:rPr>
              <a:t>x</a:t>
            </a:r>
            <a:r>
              <a:rPr lang="en-US" baseline="-25000" dirty="0" err="1">
                <a:latin typeface="Calibri" pitchFamily="34" charset="0"/>
              </a:rPr>
              <a:t>m</a:t>
            </a:r>
            <a:endParaRPr lang="en-US" dirty="0">
              <a:latin typeface="Calibri" pitchFamily="34" charset="0"/>
            </a:endParaRPr>
          </a:p>
        </p:txBody>
      </p:sp>
      <p:sp>
        <p:nvSpPr>
          <p:cNvPr id="81" name="Title 7"/>
          <p:cNvSpPr txBox="1">
            <a:spLocks/>
          </p:cNvSpPr>
          <p:nvPr/>
        </p:nvSpPr>
        <p:spPr>
          <a:xfrm>
            <a:off x="457200" y="0"/>
            <a:ext cx="8229600" cy="1020763"/>
          </a:xfrm>
          <a:prstGeom prst="rect">
            <a:avLst/>
          </a:prstGeom>
          <a:ln>
            <a:noFill/>
          </a:ln>
        </p:spPr>
        <p:txBody>
          <a:bodyPr/>
          <a:lstStyle/>
          <a:p>
            <a:pPr algn="ctr" fontAlgn="auto">
              <a:spcAft>
                <a:spcPts val="0"/>
              </a:spcAft>
              <a:defRPr/>
            </a:pPr>
            <a:r>
              <a:rPr lang="en-US" sz="4400" b="1" dirty="0" smtClean="0">
                <a:solidFill>
                  <a:srgbClr val="00B0F0"/>
                </a:solidFill>
                <a:latin typeface="Comic Sans MS" pitchFamily="66" charset="0"/>
                <a:cs typeface="+mn-cs"/>
              </a:rPr>
              <a:t>Phase Constant</a:t>
            </a:r>
            <a:endParaRPr lang="en-US" sz="4400" b="1" dirty="0">
              <a:solidFill>
                <a:srgbClr val="00B0F0"/>
              </a:solidFill>
              <a:latin typeface="Comic Sans MS" pitchFamily="66" charset="0"/>
              <a:cs typeface="+mn-cs"/>
            </a:endParaRPr>
          </a:p>
          <a:p>
            <a:pPr algn="ctr" fontAlgn="auto">
              <a:spcAft>
                <a:spcPts val="0"/>
              </a:spcAft>
              <a:defRPr/>
            </a:pPr>
            <a:endParaRPr lang="en-US" sz="4400" b="1" dirty="0">
              <a:solidFill>
                <a:srgbClr val="00B0F0"/>
              </a:solidFill>
              <a:latin typeface="+mj-lt"/>
              <a:ea typeface="+mj-ea"/>
              <a:cs typeface="+mj-cs"/>
            </a:endParaRPr>
          </a:p>
        </p:txBody>
      </p:sp>
      <p:cxnSp>
        <p:nvCxnSpPr>
          <p:cNvPr id="107" name="Straight Connector 106"/>
          <p:cNvCxnSpPr/>
          <p:nvPr/>
        </p:nvCxnSpPr>
        <p:spPr>
          <a:xfrm>
            <a:off x="0" y="747010"/>
            <a:ext cx="9144000" cy="1588"/>
          </a:xfrm>
          <a:prstGeom prst="line">
            <a:avLst/>
          </a:prstGeom>
          <a:ln w="28575">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16200000" flipH="1">
            <a:off x="-381002" y="3810000"/>
            <a:ext cx="6096002" cy="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23" name="TextBox 78"/>
          <p:cNvSpPr txBox="1">
            <a:spLocks noChangeArrowheads="1"/>
          </p:cNvSpPr>
          <p:nvPr/>
        </p:nvSpPr>
        <p:spPr bwMode="auto">
          <a:xfrm>
            <a:off x="76200" y="990601"/>
            <a:ext cx="478016" cy="369332"/>
          </a:xfrm>
          <a:prstGeom prst="rect">
            <a:avLst/>
          </a:prstGeom>
          <a:noFill/>
          <a:ln w="9525">
            <a:noFill/>
            <a:miter lim="800000"/>
            <a:headEnd/>
            <a:tailEnd/>
          </a:ln>
        </p:spPr>
        <p:txBody>
          <a:bodyPr wrap="none">
            <a:spAutoFit/>
          </a:bodyPr>
          <a:lstStyle/>
          <a:p>
            <a:r>
              <a:rPr lang="en-US" dirty="0" smtClean="0">
                <a:latin typeface="Calibri" pitchFamily="34" charset="0"/>
              </a:rPr>
              <a:t>-</a:t>
            </a:r>
            <a:r>
              <a:rPr lang="en-US" dirty="0" err="1" smtClean="0">
                <a:latin typeface="Calibri" pitchFamily="34" charset="0"/>
              </a:rPr>
              <a:t>x</a:t>
            </a:r>
            <a:r>
              <a:rPr lang="en-US" baseline="-25000" dirty="0" err="1" smtClean="0">
                <a:latin typeface="Calibri" pitchFamily="34" charset="0"/>
              </a:rPr>
              <a:t>m</a:t>
            </a:r>
            <a:endParaRPr lang="en-US" dirty="0">
              <a:latin typeface="Calibri" pitchFamily="34" charset="0"/>
            </a:endParaRPr>
          </a:p>
        </p:txBody>
      </p:sp>
      <p:cxnSp>
        <p:nvCxnSpPr>
          <p:cNvPr id="144" name="Straight Connector 143"/>
          <p:cNvCxnSpPr/>
          <p:nvPr/>
        </p:nvCxnSpPr>
        <p:spPr>
          <a:xfrm rot="16200000" flipH="1">
            <a:off x="-1453588" y="3880412"/>
            <a:ext cx="5943602" cy="1157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rot="16200000" flipH="1">
            <a:off x="-2438400" y="3962400"/>
            <a:ext cx="5791202" cy="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5" name="Freeform 164"/>
          <p:cNvSpPr/>
          <p:nvPr/>
        </p:nvSpPr>
        <p:spPr>
          <a:xfrm>
            <a:off x="476769" y="28956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Freeform 169"/>
          <p:cNvSpPr/>
          <p:nvPr/>
        </p:nvSpPr>
        <p:spPr>
          <a:xfrm>
            <a:off x="457200" y="19050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Oval 52"/>
          <p:cNvSpPr/>
          <p:nvPr/>
        </p:nvSpPr>
        <p:spPr>
          <a:xfrm>
            <a:off x="1371600" y="27432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Oval 53"/>
          <p:cNvSpPr/>
          <p:nvPr/>
        </p:nvSpPr>
        <p:spPr>
          <a:xfrm>
            <a:off x="304800" y="36576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1" name="Group 58"/>
          <p:cNvGrpSpPr/>
          <p:nvPr/>
        </p:nvGrpSpPr>
        <p:grpSpPr>
          <a:xfrm>
            <a:off x="457200" y="3368478"/>
            <a:ext cx="533400" cy="369332"/>
            <a:chOff x="3962400" y="2309150"/>
            <a:chExt cx="533400" cy="369332"/>
          </a:xfrm>
        </p:grpSpPr>
        <p:cxnSp>
          <p:nvCxnSpPr>
            <p:cNvPr id="56" name="Straight Arrow Connector 55"/>
            <p:cNvCxnSpPr/>
            <p:nvPr/>
          </p:nvCxnSpPr>
          <p:spPr>
            <a:xfrm>
              <a:off x="3962400" y="2590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grpSp>
        <p:nvGrpSpPr>
          <p:cNvPr id="12" name="Group 59"/>
          <p:cNvGrpSpPr/>
          <p:nvPr/>
        </p:nvGrpSpPr>
        <p:grpSpPr>
          <a:xfrm>
            <a:off x="2189748" y="1447800"/>
            <a:ext cx="533400" cy="369332"/>
            <a:chOff x="3962400" y="2309150"/>
            <a:chExt cx="533400" cy="369332"/>
          </a:xfrm>
        </p:grpSpPr>
        <p:cxnSp>
          <p:nvCxnSpPr>
            <p:cNvPr id="61" name="Straight Arrow Connector 60"/>
            <p:cNvCxnSpPr/>
            <p:nvPr/>
          </p:nvCxnSpPr>
          <p:spPr>
            <a:xfrm>
              <a:off x="3962400" y="2590800"/>
              <a:ext cx="533400" cy="1588"/>
            </a:xfrm>
            <a:prstGeom prst="straightConnector1">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grpSp>
        <p:nvGrpSpPr>
          <p:cNvPr id="13" name="Group 62"/>
          <p:cNvGrpSpPr/>
          <p:nvPr/>
        </p:nvGrpSpPr>
        <p:grpSpPr>
          <a:xfrm>
            <a:off x="990600" y="2438400"/>
            <a:ext cx="533400" cy="369332"/>
            <a:chOff x="3962400" y="2309150"/>
            <a:chExt cx="533400" cy="369332"/>
          </a:xfrm>
        </p:grpSpPr>
        <p:cxnSp>
          <p:nvCxnSpPr>
            <p:cNvPr id="64" name="Straight Arrow Connector 63"/>
            <p:cNvCxnSpPr/>
            <p:nvPr/>
          </p:nvCxnSpPr>
          <p:spPr>
            <a:xfrm>
              <a:off x="3962400" y="2590800"/>
              <a:ext cx="533400" cy="1588"/>
            </a:xfrm>
            <a:prstGeom prst="straightConnector1">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sp>
        <p:nvSpPr>
          <p:cNvPr id="66" name="Oval 65"/>
          <p:cNvSpPr/>
          <p:nvPr/>
        </p:nvSpPr>
        <p:spPr>
          <a:xfrm>
            <a:off x="1371600" y="48768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4" name="Group 66"/>
          <p:cNvGrpSpPr/>
          <p:nvPr/>
        </p:nvGrpSpPr>
        <p:grpSpPr>
          <a:xfrm>
            <a:off x="1524000" y="4571636"/>
            <a:ext cx="533400" cy="369332"/>
            <a:chOff x="3962400" y="2309150"/>
            <a:chExt cx="533400" cy="369332"/>
          </a:xfrm>
        </p:grpSpPr>
        <p:cxnSp>
          <p:nvCxnSpPr>
            <p:cNvPr id="68" name="Straight Arrow Connector 67"/>
            <p:cNvCxnSpPr/>
            <p:nvPr/>
          </p:nvCxnSpPr>
          <p:spPr>
            <a:xfrm>
              <a:off x="3962400" y="2590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sp>
        <p:nvSpPr>
          <p:cNvPr id="72" name="Oval 71"/>
          <p:cNvSpPr/>
          <p:nvPr/>
        </p:nvSpPr>
        <p:spPr>
          <a:xfrm>
            <a:off x="2514600" y="59436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7" name="Freeform 76"/>
          <p:cNvSpPr/>
          <p:nvPr/>
        </p:nvSpPr>
        <p:spPr>
          <a:xfrm>
            <a:off x="501844" y="38100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457200" y="50292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457200" y="6096000"/>
            <a:ext cx="2216619" cy="0"/>
          </a:xfrm>
          <a:custGeom>
            <a:avLst/>
            <a:gdLst>
              <a:gd name="connsiteX0" fmla="*/ 0 w 2216619"/>
              <a:gd name="connsiteY0" fmla="*/ 0 h 0"/>
              <a:gd name="connsiteX1" fmla="*/ 2216619 w 2216619"/>
              <a:gd name="connsiteY1" fmla="*/ 0 h 0"/>
              <a:gd name="connsiteX2" fmla="*/ 2216619 w 2216619"/>
              <a:gd name="connsiteY2" fmla="*/ 0 h 0"/>
            </a:gdLst>
            <a:ahLst/>
            <a:cxnLst>
              <a:cxn ang="0">
                <a:pos x="connsiteX0" y="connsiteY0"/>
              </a:cxn>
              <a:cxn ang="0">
                <a:pos x="connsiteX1" y="connsiteY1"/>
              </a:cxn>
              <a:cxn ang="0">
                <a:pos x="connsiteX2" y="connsiteY2"/>
              </a:cxn>
            </a:cxnLst>
            <a:rect l="l" t="t" r="r" b="b"/>
            <a:pathLst>
              <a:path w="2216619">
                <a:moveTo>
                  <a:pt x="0" y="0"/>
                </a:moveTo>
                <a:lnTo>
                  <a:pt x="2216619" y="0"/>
                </a:lnTo>
                <a:lnTo>
                  <a:pt x="2216619" y="0"/>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26" name="Object 2"/>
          <p:cNvGraphicFramePr>
            <a:graphicFrameLocks noChangeAspect="1"/>
          </p:cNvGraphicFramePr>
          <p:nvPr/>
        </p:nvGraphicFramePr>
        <p:xfrm>
          <a:off x="3048000" y="1676400"/>
          <a:ext cx="762000" cy="406400"/>
        </p:xfrm>
        <a:graphic>
          <a:graphicData uri="http://schemas.openxmlformats.org/presentationml/2006/ole">
            <mc:AlternateContent xmlns:mc="http://schemas.openxmlformats.org/markup-compatibility/2006">
              <mc:Choice xmlns:v="urn:schemas-microsoft-com:vml" Requires="v">
                <p:oleObj spid="_x0000_s82050" name="Equation" r:id="rId4" imgW="355320" imgH="203040" progId="Equation.3">
                  <p:embed/>
                </p:oleObj>
              </mc:Choice>
              <mc:Fallback>
                <p:oleObj name="Equation" r:id="rId4" imgW="355320" imgH="2030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1676400"/>
                        <a:ext cx="7620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2"/>
          <p:cNvGraphicFramePr>
            <a:graphicFrameLocks noChangeAspect="1"/>
          </p:cNvGraphicFramePr>
          <p:nvPr/>
        </p:nvGraphicFramePr>
        <p:xfrm>
          <a:off x="2895600" y="2438400"/>
          <a:ext cx="1295400" cy="787400"/>
        </p:xfrm>
        <a:graphic>
          <a:graphicData uri="http://schemas.openxmlformats.org/presentationml/2006/ole">
            <mc:AlternateContent xmlns:mc="http://schemas.openxmlformats.org/markup-compatibility/2006">
              <mc:Choice xmlns:v="urn:schemas-microsoft-com:vml" Requires="v">
                <p:oleObj spid="_x0000_s82051" name="Equation" r:id="rId6" imgW="406080" imgH="393480" progId="Equation.3">
                  <p:embed/>
                </p:oleObj>
              </mc:Choice>
              <mc:Fallback>
                <p:oleObj name="Equation" r:id="rId6" imgW="406080" imgH="39348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95600" y="2438400"/>
                        <a:ext cx="12954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nvGraphicFramePr>
        <p:xfrm>
          <a:off x="2743200" y="3581400"/>
          <a:ext cx="1190625" cy="406400"/>
        </p:xfrm>
        <a:graphic>
          <a:graphicData uri="http://schemas.openxmlformats.org/presentationml/2006/ole">
            <mc:AlternateContent xmlns:mc="http://schemas.openxmlformats.org/markup-compatibility/2006">
              <mc:Choice xmlns:v="urn:schemas-microsoft-com:vml" Requires="v">
                <p:oleObj spid="_x0000_s82052" name="Equation" r:id="rId8" imgW="380880" imgH="203040" progId="Equation.3">
                  <p:embed/>
                </p:oleObj>
              </mc:Choice>
              <mc:Fallback>
                <p:oleObj name="Equation" r:id="rId8" imgW="380880" imgH="20304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43200" y="3581400"/>
                        <a:ext cx="1190625"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2"/>
          <p:cNvGraphicFramePr>
            <a:graphicFrameLocks noChangeAspect="1"/>
          </p:cNvGraphicFramePr>
          <p:nvPr/>
        </p:nvGraphicFramePr>
        <p:xfrm>
          <a:off x="2819400" y="4648200"/>
          <a:ext cx="1468438" cy="787400"/>
        </p:xfrm>
        <a:graphic>
          <a:graphicData uri="http://schemas.openxmlformats.org/presentationml/2006/ole">
            <mc:AlternateContent xmlns:mc="http://schemas.openxmlformats.org/markup-compatibility/2006">
              <mc:Choice xmlns:v="urn:schemas-microsoft-com:vml" Requires="v">
                <p:oleObj spid="_x0000_s82053" name="Equation" r:id="rId10" imgW="469800" imgH="393480" progId="Equation.3">
                  <p:embed/>
                </p:oleObj>
              </mc:Choice>
              <mc:Fallback>
                <p:oleObj name="Equation" r:id="rId10" imgW="469800" imgH="39348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19400" y="4648200"/>
                        <a:ext cx="1468438"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
          <p:cNvGraphicFramePr>
            <a:graphicFrameLocks noChangeAspect="1"/>
          </p:cNvGraphicFramePr>
          <p:nvPr/>
        </p:nvGraphicFramePr>
        <p:xfrm>
          <a:off x="3232150" y="5791200"/>
          <a:ext cx="1111250" cy="406400"/>
        </p:xfrm>
        <a:graphic>
          <a:graphicData uri="http://schemas.openxmlformats.org/presentationml/2006/ole">
            <mc:AlternateContent xmlns:mc="http://schemas.openxmlformats.org/markup-compatibility/2006">
              <mc:Choice xmlns:v="urn:schemas-microsoft-com:vml" Requires="v">
                <p:oleObj spid="_x0000_s82054" name="Equation" r:id="rId12" imgW="355320" imgH="203040" progId="Equation.3">
                  <p:embed/>
                </p:oleObj>
              </mc:Choice>
              <mc:Fallback>
                <p:oleObj name="Equation" r:id="rId12" imgW="355320" imgH="20304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32150" y="5791200"/>
                        <a:ext cx="111125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0" name="Object 12"/>
          <p:cNvGraphicFramePr>
            <a:graphicFrameLocks noChangeAspect="1"/>
          </p:cNvGraphicFramePr>
          <p:nvPr/>
        </p:nvGraphicFramePr>
        <p:xfrm>
          <a:off x="4114800" y="1676400"/>
          <a:ext cx="2151062" cy="442912"/>
        </p:xfrm>
        <a:graphic>
          <a:graphicData uri="http://schemas.openxmlformats.org/presentationml/2006/ole">
            <mc:AlternateContent xmlns:mc="http://schemas.openxmlformats.org/markup-compatibility/2006">
              <mc:Choice xmlns:v="urn:schemas-microsoft-com:vml" Requires="v">
                <p:oleObj spid="_x0000_s82055" name="Equation" r:id="rId14" imgW="1066680" imgH="228600" progId="Equation.3">
                  <p:embed/>
                </p:oleObj>
              </mc:Choice>
              <mc:Fallback>
                <p:oleObj name="Equation" r:id="rId14" imgW="1066680" imgH="228600" progId="Equation.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1676400"/>
                        <a:ext cx="2151062"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12"/>
          <p:cNvGraphicFramePr>
            <a:graphicFrameLocks noChangeAspect="1"/>
          </p:cNvGraphicFramePr>
          <p:nvPr/>
        </p:nvGraphicFramePr>
        <p:xfrm>
          <a:off x="4343400" y="2590800"/>
          <a:ext cx="2278063" cy="442912"/>
        </p:xfrm>
        <a:graphic>
          <a:graphicData uri="http://schemas.openxmlformats.org/presentationml/2006/ole">
            <mc:AlternateContent xmlns:mc="http://schemas.openxmlformats.org/markup-compatibility/2006">
              <mc:Choice xmlns:v="urn:schemas-microsoft-com:vml" Requires="v">
                <p:oleObj spid="_x0000_s82056" name="Equation" r:id="rId16" imgW="1130040" imgH="228600" progId="Equation.3">
                  <p:embed/>
                </p:oleObj>
              </mc:Choice>
              <mc:Fallback>
                <p:oleObj name="Equation" r:id="rId16" imgW="1130040" imgH="228600" progId="Equation.3">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343400" y="2590800"/>
                        <a:ext cx="2278063"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12"/>
          <p:cNvGraphicFramePr>
            <a:graphicFrameLocks noChangeAspect="1"/>
          </p:cNvGraphicFramePr>
          <p:nvPr/>
        </p:nvGraphicFramePr>
        <p:xfrm>
          <a:off x="4495800" y="4724400"/>
          <a:ext cx="2098675" cy="442912"/>
        </p:xfrm>
        <a:graphic>
          <a:graphicData uri="http://schemas.openxmlformats.org/presentationml/2006/ole">
            <mc:AlternateContent xmlns:mc="http://schemas.openxmlformats.org/markup-compatibility/2006">
              <mc:Choice xmlns:v="urn:schemas-microsoft-com:vml" Requires="v">
                <p:oleObj spid="_x0000_s82057" name="Equation" r:id="rId18" imgW="1041120" imgH="228600" progId="Equation.3">
                  <p:embed/>
                </p:oleObj>
              </mc:Choice>
              <mc:Fallback>
                <p:oleObj name="Equation" r:id="rId18" imgW="1041120" imgH="228600" progId="Equation.3">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495800" y="4724400"/>
                        <a:ext cx="2098675"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12"/>
          <p:cNvGraphicFramePr>
            <a:graphicFrameLocks noChangeAspect="1"/>
          </p:cNvGraphicFramePr>
          <p:nvPr/>
        </p:nvGraphicFramePr>
        <p:xfrm>
          <a:off x="4267200" y="3581400"/>
          <a:ext cx="2330450" cy="442912"/>
        </p:xfrm>
        <a:graphic>
          <a:graphicData uri="http://schemas.openxmlformats.org/presentationml/2006/ole">
            <mc:AlternateContent xmlns:mc="http://schemas.openxmlformats.org/markup-compatibility/2006">
              <mc:Choice xmlns:v="urn:schemas-microsoft-com:vml" Requires="v">
                <p:oleObj spid="_x0000_s82058" name="Equation" r:id="rId20" imgW="1155600" imgH="228600" progId="Equation.3">
                  <p:embed/>
                </p:oleObj>
              </mc:Choice>
              <mc:Fallback>
                <p:oleObj name="Equation" r:id="rId20" imgW="1155600" imgH="228600" progId="Equation.3">
                  <p:embed/>
                  <p:pic>
                    <p:nvPicPr>
                      <p:cNvPr id="0" name="Picture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267200" y="3581400"/>
                        <a:ext cx="2330450"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5" name="Group 45"/>
          <p:cNvGrpSpPr/>
          <p:nvPr/>
        </p:nvGrpSpPr>
        <p:grpSpPr>
          <a:xfrm>
            <a:off x="2133600" y="5650468"/>
            <a:ext cx="533400" cy="369332"/>
            <a:chOff x="3962400" y="2309150"/>
            <a:chExt cx="533400" cy="369332"/>
          </a:xfrm>
        </p:grpSpPr>
        <p:cxnSp>
          <p:nvCxnSpPr>
            <p:cNvPr id="48" name="Straight Arrow Connector 47"/>
            <p:cNvCxnSpPr/>
            <p:nvPr/>
          </p:nvCxnSpPr>
          <p:spPr>
            <a:xfrm>
              <a:off x="3962400" y="2590800"/>
              <a:ext cx="533400" cy="1588"/>
            </a:xfrm>
            <a:prstGeom prst="straightConnector1">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098400" y="2309150"/>
              <a:ext cx="300082" cy="369332"/>
            </a:xfrm>
            <a:prstGeom prst="rect">
              <a:avLst/>
            </a:prstGeom>
            <a:noFill/>
          </p:spPr>
          <p:txBody>
            <a:bodyPr wrap="none" rtlCol="0">
              <a:spAutoFit/>
            </a:bodyPr>
            <a:lstStyle/>
            <a:p>
              <a:r>
                <a:rPr lang="en-US" i="1" dirty="0" smtClean="0"/>
                <a:t>v</a:t>
              </a:r>
              <a:endParaRPr lang="en-US" i="1" dirty="0"/>
            </a:p>
          </p:txBody>
        </p:sp>
      </p:grpSp>
      <p:graphicFrame>
        <p:nvGraphicFramePr>
          <p:cNvPr id="5" name="Object 12"/>
          <p:cNvGraphicFramePr>
            <a:graphicFrameLocks noChangeAspect="1"/>
          </p:cNvGraphicFramePr>
          <p:nvPr/>
        </p:nvGraphicFramePr>
        <p:xfrm>
          <a:off x="4554538" y="5791200"/>
          <a:ext cx="2151062" cy="442912"/>
        </p:xfrm>
        <a:graphic>
          <a:graphicData uri="http://schemas.openxmlformats.org/presentationml/2006/ole">
            <mc:AlternateContent xmlns:mc="http://schemas.openxmlformats.org/markup-compatibility/2006">
              <mc:Choice xmlns:v="urn:schemas-microsoft-com:vml" Requires="v">
                <p:oleObj spid="_x0000_s82059" name="Equation" r:id="rId22" imgW="1066680" imgH="228600" progId="Equation.3">
                  <p:embed/>
                </p:oleObj>
              </mc:Choice>
              <mc:Fallback>
                <p:oleObj name="Equation" r:id="rId22" imgW="1066680" imgH="228600" progId="Equation.3">
                  <p:embed/>
                  <p:pic>
                    <p:nvPicPr>
                      <p:cNvPr id="0" name="Picture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54538" y="5791200"/>
                        <a:ext cx="2151062"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12"/>
          <p:cNvGraphicFramePr>
            <a:graphicFrameLocks noChangeAspect="1"/>
          </p:cNvGraphicFramePr>
          <p:nvPr/>
        </p:nvGraphicFramePr>
        <p:xfrm>
          <a:off x="4495800" y="914400"/>
          <a:ext cx="2586038" cy="442912"/>
        </p:xfrm>
        <a:graphic>
          <a:graphicData uri="http://schemas.openxmlformats.org/presentationml/2006/ole">
            <mc:AlternateContent xmlns:mc="http://schemas.openxmlformats.org/markup-compatibility/2006">
              <mc:Choice xmlns:v="urn:schemas-microsoft-com:vml" Requires="v">
                <p:oleObj spid="_x0000_s82060" name="Equation" r:id="rId23" imgW="1282680" imgH="228600" progId="Equation.3">
                  <p:embed/>
                </p:oleObj>
              </mc:Choice>
              <mc:Fallback>
                <p:oleObj name="Equation" r:id="rId23" imgW="1282680" imgH="228600" progId="Equation.3">
                  <p:embed/>
                  <p:pic>
                    <p:nvPicPr>
                      <p:cNvPr id="0" name="Picture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495800" y="914400"/>
                        <a:ext cx="2586038"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Object 13"/>
          <p:cNvGraphicFramePr>
            <a:graphicFrameLocks noChangeAspect="1"/>
          </p:cNvGraphicFramePr>
          <p:nvPr>
            <p:extLst>
              <p:ext uri="{D42A27DB-BD31-4B8C-83A1-F6EECF244321}">
                <p14:modId xmlns:p14="http://schemas.microsoft.com/office/powerpoint/2010/main" val="4267187977"/>
              </p:ext>
            </p:extLst>
          </p:nvPr>
        </p:nvGraphicFramePr>
        <p:xfrm>
          <a:off x="6680200" y="1676400"/>
          <a:ext cx="2457450" cy="442913"/>
        </p:xfrm>
        <a:graphic>
          <a:graphicData uri="http://schemas.openxmlformats.org/presentationml/2006/ole">
            <mc:AlternateContent xmlns:mc="http://schemas.openxmlformats.org/markup-compatibility/2006">
              <mc:Choice xmlns:v="urn:schemas-microsoft-com:vml" Requires="v">
                <p:oleObj spid="_x0000_s82061" name="معادلة" r:id="rId25" imgW="1218960" imgH="228600" progId="Equation.3">
                  <p:embed/>
                </p:oleObj>
              </mc:Choice>
              <mc:Fallback>
                <p:oleObj name="معادلة" r:id="rId25" imgW="1218960" imgH="228600" progId="Equation.3">
                  <p:embed/>
                  <p:pic>
                    <p:nvPicPr>
                      <p:cNvPr id="0" name="Picture 13"/>
                      <p:cNvPicPr>
                        <a:picLocks noChangeAspect="1" noChangeArrowheads="1"/>
                      </p:cNvPicPr>
                      <p:nvPr/>
                    </p:nvPicPr>
                    <p:blipFill>
                      <a:blip r:embed="rId26"/>
                      <a:srcRect/>
                      <a:stretch>
                        <a:fillRect/>
                      </a:stretch>
                    </p:blipFill>
                    <p:spPr bwMode="auto">
                      <a:xfrm>
                        <a:off x="6680200" y="1676400"/>
                        <a:ext cx="2457450"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Object 14"/>
          <p:cNvGraphicFramePr>
            <a:graphicFrameLocks noChangeAspect="1"/>
          </p:cNvGraphicFramePr>
          <p:nvPr>
            <p:extLst>
              <p:ext uri="{D42A27DB-BD31-4B8C-83A1-F6EECF244321}">
                <p14:modId xmlns:p14="http://schemas.microsoft.com/office/powerpoint/2010/main" val="2317768642"/>
              </p:ext>
            </p:extLst>
          </p:nvPr>
        </p:nvGraphicFramePr>
        <p:xfrm>
          <a:off x="6724650" y="2590800"/>
          <a:ext cx="2509838" cy="442913"/>
        </p:xfrm>
        <a:graphic>
          <a:graphicData uri="http://schemas.openxmlformats.org/presentationml/2006/ole">
            <mc:AlternateContent xmlns:mc="http://schemas.openxmlformats.org/markup-compatibility/2006">
              <mc:Choice xmlns:v="urn:schemas-microsoft-com:vml" Requires="v">
                <p:oleObj spid="_x0000_s82062" name="معادلة" r:id="rId27" imgW="1244520" imgH="228600" progId="Equation.3">
                  <p:embed/>
                </p:oleObj>
              </mc:Choice>
              <mc:Fallback>
                <p:oleObj name="معادلة" r:id="rId27" imgW="1244520" imgH="228600" progId="Equation.3">
                  <p:embed/>
                  <p:pic>
                    <p:nvPicPr>
                      <p:cNvPr id="0" name="Picture 14"/>
                      <p:cNvPicPr>
                        <a:picLocks noChangeAspect="1" noChangeArrowheads="1"/>
                      </p:cNvPicPr>
                      <p:nvPr/>
                    </p:nvPicPr>
                    <p:blipFill>
                      <a:blip r:embed="rId28"/>
                      <a:srcRect/>
                      <a:stretch>
                        <a:fillRect/>
                      </a:stretch>
                    </p:blipFill>
                    <p:spPr bwMode="auto">
                      <a:xfrm>
                        <a:off x="6724650" y="2590800"/>
                        <a:ext cx="2509838"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Object 15"/>
          <p:cNvGraphicFramePr>
            <a:graphicFrameLocks noChangeAspect="1"/>
          </p:cNvGraphicFramePr>
          <p:nvPr>
            <p:extLst>
              <p:ext uri="{D42A27DB-BD31-4B8C-83A1-F6EECF244321}">
                <p14:modId xmlns:p14="http://schemas.microsoft.com/office/powerpoint/2010/main" val="154810001"/>
              </p:ext>
            </p:extLst>
          </p:nvPr>
        </p:nvGraphicFramePr>
        <p:xfrm>
          <a:off x="6692900" y="3581400"/>
          <a:ext cx="2278063" cy="442913"/>
        </p:xfrm>
        <a:graphic>
          <a:graphicData uri="http://schemas.openxmlformats.org/presentationml/2006/ole">
            <mc:AlternateContent xmlns:mc="http://schemas.openxmlformats.org/markup-compatibility/2006">
              <mc:Choice xmlns:v="urn:schemas-microsoft-com:vml" Requires="v">
                <p:oleObj spid="_x0000_s82063" name="معادلة" r:id="rId29" imgW="1130040" imgH="228600" progId="Equation.3">
                  <p:embed/>
                </p:oleObj>
              </mc:Choice>
              <mc:Fallback>
                <p:oleObj name="معادلة" r:id="rId29" imgW="1130040" imgH="228600" progId="Equation.3">
                  <p:embed/>
                  <p:pic>
                    <p:nvPicPr>
                      <p:cNvPr id="0" name="Picture 15"/>
                      <p:cNvPicPr>
                        <a:picLocks noChangeAspect="1" noChangeArrowheads="1"/>
                      </p:cNvPicPr>
                      <p:nvPr/>
                    </p:nvPicPr>
                    <p:blipFill>
                      <a:blip r:embed="rId30"/>
                      <a:srcRect/>
                      <a:stretch>
                        <a:fillRect/>
                      </a:stretch>
                    </p:blipFill>
                    <p:spPr bwMode="auto">
                      <a:xfrm>
                        <a:off x="6692900" y="3581400"/>
                        <a:ext cx="2278063"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Object 16"/>
          <p:cNvGraphicFramePr>
            <a:graphicFrameLocks noChangeAspect="1"/>
          </p:cNvGraphicFramePr>
          <p:nvPr>
            <p:extLst>
              <p:ext uri="{D42A27DB-BD31-4B8C-83A1-F6EECF244321}">
                <p14:modId xmlns:p14="http://schemas.microsoft.com/office/powerpoint/2010/main" val="586527715"/>
              </p:ext>
            </p:extLst>
          </p:nvPr>
        </p:nvGraphicFramePr>
        <p:xfrm>
          <a:off x="6826250" y="4648200"/>
          <a:ext cx="2330450" cy="442913"/>
        </p:xfrm>
        <a:graphic>
          <a:graphicData uri="http://schemas.openxmlformats.org/presentationml/2006/ole">
            <mc:AlternateContent xmlns:mc="http://schemas.openxmlformats.org/markup-compatibility/2006">
              <mc:Choice xmlns:v="urn:schemas-microsoft-com:vml" Requires="v">
                <p:oleObj spid="_x0000_s82064" name="معادلة" r:id="rId31" imgW="1155600" imgH="228600" progId="Equation.3">
                  <p:embed/>
                </p:oleObj>
              </mc:Choice>
              <mc:Fallback>
                <p:oleObj name="معادلة" r:id="rId31" imgW="1155600" imgH="228600" progId="Equation.3">
                  <p:embed/>
                  <p:pic>
                    <p:nvPicPr>
                      <p:cNvPr id="0" name="Picture 16"/>
                      <p:cNvPicPr>
                        <a:picLocks noChangeAspect="1" noChangeArrowheads="1"/>
                      </p:cNvPicPr>
                      <p:nvPr/>
                    </p:nvPicPr>
                    <p:blipFill>
                      <a:blip r:embed="rId32"/>
                      <a:srcRect/>
                      <a:stretch>
                        <a:fillRect/>
                      </a:stretch>
                    </p:blipFill>
                    <p:spPr bwMode="auto">
                      <a:xfrm>
                        <a:off x="6826250" y="4648200"/>
                        <a:ext cx="2330450"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 name="Object 17"/>
          <p:cNvGraphicFramePr>
            <a:graphicFrameLocks noChangeAspect="1"/>
          </p:cNvGraphicFramePr>
          <p:nvPr>
            <p:extLst>
              <p:ext uri="{D42A27DB-BD31-4B8C-83A1-F6EECF244321}">
                <p14:modId xmlns:p14="http://schemas.microsoft.com/office/powerpoint/2010/main" val="3466129760"/>
              </p:ext>
            </p:extLst>
          </p:nvPr>
        </p:nvGraphicFramePr>
        <p:xfrm>
          <a:off x="6756400" y="5715000"/>
          <a:ext cx="2457450" cy="442913"/>
        </p:xfrm>
        <a:graphic>
          <a:graphicData uri="http://schemas.openxmlformats.org/presentationml/2006/ole">
            <mc:AlternateContent xmlns:mc="http://schemas.openxmlformats.org/markup-compatibility/2006">
              <mc:Choice xmlns:v="urn:schemas-microsoft-com:vml" Requires="v">
                <p:oleObj spid="_x0000_s82065" name="معادلة" r:id="rId33" imgW="1218960" imgH="228600" progId="Equation.3">
                  <p:embed/>
                </p:oleObj>
              </mc:Choice>
              <mc:Fallback>
                <p:oleObj name="معادلة" r:id="rId33" imgW="1218960" imgH="228600" progId="Equation.3">
                  <p:embed/>
                  <p:pic>
                    <p:nvPicPr>
                      <p:cNvPr id="0" name="Picture 17"/>
                      <p:cNvPicPr>
                        <a:picLocks noChangeAspect="1" noChangeArrowheads="1"/>
                      </p:cNvPicPr>
                      <p:nvPr/>
                    </p:nvPicPr>
                    <p:blipFill>
                      <a:blip r:embed="rId34"/>
                      <a:srcRect/>
                      <a:stretch>
                        <a:fillRect/>
                      </a:stretch>
                    </p:blipFill>
                    <p:spPr bwMode="auto">
                      <a:xfrm>
                        <a:off x="6756400" y="5715000"/>
                        <a:ext cx="2457450"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5" name="Straight Connector 94"/>
          <p:cNvCxnSpPr/>
          <p:nvPr/>
        </p:nvCxnSpPr>
        <p:spPr>
          <a:xfrm>
            <a:off x="6705600" y="1600200"/>
            <a:ext cx="0" cy="4953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6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txBox="1">
            <a:spLocks noChangeArrowheads="1"/>
          </p:cNvSpPr>
          <p:nvPr/>
        </p:nvSpPr>
        <p:spPr bwMode="auto">
          <a:xfrm>
            <a:off x="304800" y="76200"/>
            <a:ext cx="8229600" cy="1371600"/>
          </a:xfrm>
          <a:prstGeom prst="rect">
            <a:avLst/>
          </a:prstGeom>
          <a:noFill/>
          <a:ln w="76200">
            <a:noFill/>
            <a:miter lim="800000"/>
            <a:headEnd/>
            <a:tailEnd/>
          </a:ln>
        </p:spPr>
        <p:txBody>
          <a:bodyPr/>
          <a:lstStyle/>
          <a:p>
            <a:r>
              <a:rPr lang="en-US" b="1" dirty="0">
                <a:latin typeface="+mn-lt"/>
              </a:rPr>
              <a:t>Ch 15-11.</a:t>
            </a:r>
            <a:r>
              <a:rPr lang="en-US" dirty="0">
                <a:latin typeface="+mn-lt"/>
              </a:rPr>
              <a:t> </a:t>
            </a:r>
            <a:endParaRPr lang="en-US" dirty="0" smtClean="0">
              <a:latin typeface="+mn-lt"/>
            </a:endParaRPr>
          </a:p>
          <a:p>
            <a:r>
              <a:rPr lang="en-US" dirty="0" smtClean="0">
                <a:latin typeface="+mn-lt"/>
              </a:rPr>
              <a:t>The </a:t>
            </a:r>
            <a:r>
              <a:rPr lang="en-US" dirty="0">
                <a:latin typeface="+mn-lt"/>
              </a:rPr>
              <a:t>function  x(t)= (6.0m)</a:t>
            </a:r>
            <a:r>
              <a:rPr lang="en-US" dirty="0" err="1">
                <a:latin typeface="+mn-lt"/>
              </a:rPr>
              <a:t>cos</a:t>
            </a:r>
            <a:r>
              <a:rPr lang="en-US" dirty="0">
                <a:latin typeface="+mn-lt"/>
              </a:rPr>
              <a:t>(3</a:t>
            </a:r>
            <a:r>
              <a:rPr lang="en-US" dirty="0">
                <a:latin typeface="+mn-lt"/>
                <a:sym typeface="Symbol" pitchFamily="18" charset="2"/>
              </a:rPr>
              <a:t>t</a:t>
            </a:r>
            <a:r>
              <a:rPr lang="en-US" dirty="0">
                <a:latin typeface="+mn-lt"/>
              </a:rPr>
              <a:t>+</a:t>
            </a:r>
            <a:r>
              <a:rPr lang="en-US" dirty="0">
                <a:latin typeface="+mn-lt"/>
                <a:sym typeface="Symbol" pitchFamily="18" charset="2"/>
              </a:rPr>
              <a:t></a:t>
            </a:r>
            <a:r>
              <a:rPr lang="en-US" dirty="0">
                <a:latin typeface="+mn-lt"/>
              </a:rPr>
              <a:t>/3) gives the simple harmonic motion of a body. At t = </a:t>
            </a:r>
            <a:r>
              <a:rPr lang="en-US" dirty="0" smtClean="0">
                <a:latin typeface="+mn-lt"/>
              </a:rPr>
              <a:t>2.0s </a:t>
            </a:r>
            <a:r>
              <a:rPr lang="en-US" dirty="0">
                <a:latin typeface="+mn-lt"/>
              </a:rPr>
              <a:t>what are the (a) displacement, (b) velocity, (c) acceleration, (d) phase of the motion?. Also what are the (e) frequency and (f) period of motion</a:t>
            </a:r>
            <a:r>
              <a:rPr lang="en-US" dirty="0" smtClean="0">
                <a:latin typeface="+mn-lt"/>
              </a:rPr>
              <a:t>?</a:t>
            </a:r>
          </a:p>
          <a:p>
            <a:r>
              <a:rPr lang="en-US" dirty="0" err="1" smtClean="0">
                <a:latin typeface="+mn-lt"/>
              </a:rPr>
              <a:t>Ans</a:t>
            </a:r>
            <a:r>
              <a:rPr lang="en-US" dirty="0" smtClean="0">
                <a:latin typeface="+mn-lt"/>
              </a:rPr>
              <a:t>: (a) 3.0 m; (b) - 49 </a:t>
            </a:r>
            <a:r>
              <a:rPr lang="en-US" dirty="0" err="1" smtClean="0">
                <a:latin typeface="+mn-lt"/>
              </a:rPr>
              <a:t>mls</a:t>
            </a:r>
            <a:r>
              <a:rPr lang="en-US" dirty="0" smtClean="0">
                <a:latin typeface="+mn-lt"/>
              </a:rPr>
              <a:t>; </a:t>
            </a:r>
            <a:r>
              <a:rPr lang="pt-BR" dirty="0" smtClean="0">
                <a:latin typeface="+mn-lt"/>
              </a:rPr>
              <a:t>(c) - 2.7 x 10</a:t>
            </a:r>
            <a:r>
              <a:rPr lang="pt-BR" baseline="30000" dirty="0" smtClean="0">
                <a:latin typeface="+mn-lt"/>
              </a:rPr>
              <a:t>2</a:t>
            </a:r>
            <a:r>
              <a:rPr lang="pt-BR" dirty="0" smtClean="0">
                <a:latin typeface="+mn-lt"/>
              </a:rPr>
              <a:t> m/s</a:t>
            </a:r>
            <a:r>
              <a:rPr lang="pt-BR" baseline="30000" dirty="0" smtClean="0">
                <a:latin typeface="+mn-lt"/>
              </a:rPr>
              <a:t>2</a:t>
            </a:r>
            <a:r>
              <a:rPr lang="pt-BR" dirty="0" smtClean="0">
                <a:latin typeface="+mn-lt"/>
              </a:rPr>
              <a:t>; (d) 20 rad; (e) 1 .5 Hz; (f) 0.67 s</a:t>
            </a:r>
            <a:endParaRPr lang="en-US" dirty="0" smtClean="0">
              <a:latin typeface="+mn-lt"/>
            </a:endParaRPr>
          </a:p>
          <a:p>
            <a:endParaRPr lang="en-US" dirty="0">
              <a:latin typeface="+mn-lt"/>
            </a:endParaRPr>
          </a:p>
        </p:txBody>
      </p:sp>
      <p:sp>
        <p:nvSpPr>
          <p:cNvPr id="3" name="Rectangle 4"/>
          <p:cNvSpPr txBox="1">
            <a:spLocks noChangeArrowheads="1"/>
          </p:cNvSpPr>
          <p:nvPr/>
        </p:nvSpPr>
        <p:spPr bwMode="auto">
          <a:xfrm>
            <a:off x="304800" y="2133600"/>
            <a:ext cx="8229600" cy="1447800"/>
          </a:xfrm>
          <a:prstGeom prst="rect">
            <a:avLst/>
          </a:prstGeom>
          <a:noFill/>
          <a:ln w="76200">
            <a:noFill/>
            <a:miter lim="800000"/>
            <a:headEnd/>
            <a:tailEnd/>
          </a:ln>
        </p:spPr>
        <p:txBody>
          <a:bodyPr/>
          <a:lstStyle/>
          <a:p>
            <a:r>
              <a:rPr lang="en-US" b="1" dirty="0" smtClean="0">
                <a:latin typeface="Calibri" pitchFamily="34" charset="0"/>
              </a:rPr>
              <a:t>T62-Q14</a:t>
            </a:r>
            <a:r>
              <a:rPr lang="en-US" b="1" dirty="0">
                <a:latin typeface="Calibri" pitchFamily="34" charset="0"/>
              </a:rPr>
              <a:t>.</a:t>
            </a:r>
            <a:r>
              <a:rPr lang="en-US" dirty="0">
                <a:latin typeface="Calibri" pitchFamily="34" charset="0"/>
              </a:rPr>
              <a:t> </a:t>
            </a:r>
            <a:endParaRPr lang="en-US" dirty="0" smtClean="0">
              <a:latin typeface="Calibri" pitchFamily="34" charset="0"/>
            </a:endParaRPr>
          </a:p>
          <a:p>
            <a:r>
              <a:rPr lang="en-US" dirty="0" smtClean="0">
                <a:latin typeface="Calibri" pitchFamily="34" charset="0"/>
              </a:rPr>
              <a:t>The </a:t>
            </a:r>
            <a:r>
              <a:rPr lang="en-US" dirty="0">
                <a:latin typeface="Calibri" pitchFamily="34" charset="0"/>
              </a:rPr>
              <a:t>displacement of a particle oscillating along the x-axis is given as a function of time according to the equation: x(t</a:t>
            </a:r>
            <a:r>
              <a:rPr lang="en-US" dirty="0" smtClean="0">
                <a:latin typeface="Calibri" pitchFamily="34" charset="0"/>
              </a:rPr>
              <a:t>) = 0.50cos</a:t>
            </a:r>
            <a:r>
              <a:rPr lang="en-US" dirty="0">
                <a:latin typeface="Calibri" pitchFamily="34" charset="0"/>
              </a:rPr>
              <a:t>(</a:t>
            </a:r>
            <a:r>
              <a:rPr lang="en-US" dirty="0">
                <a:latin typeface="Calibri" pitchFamily="34" charset="0"/>
                <a:sym typeface="Symbol" pitchFamily="18" charset="2"/>
              </a:rPr>
              <a:t></a:t>
            </a:r>
            <a:r>
              <a:rPr lang="en-US" dirty="0">
                <a:latin typeface="Calibri" pitchFamily="34" charset="0"/>
              </a:rPr>
              <a:t>t+</a:t>
            </a:r>
            <a:r>
              <a:rPr lang="en-US" dirty="0">
                <a:latin typeface="Calibri" pitchFamily="34" charset="0"/>
                <a:sym typeface="Symbol" pitchFamily="18" charset="2"/>
              </a:rPr>
              <a:t></a:t>
            </a:r>
            <a:r>
              <a:rPr lang="en-US" dirty="0">
                <a:latin typeface="Calibri" pitchFamily="34" charset="0"/>
              </a:rPr>
              <a:t>/2). The magnitude of the maximum acceleration of the particle is: </a:t>
            </a:r>
            <a:endParaRPr lang="en-US" dirty="0" smtClean="0">
              <a:latin typeface="Calibri" pitchFamily="34" charset="0"/>
            </a:endParaRPr>
          </a:p>
          <a:p>
            <a:r>
              <a:rPr lang="en-US" dirty="0" smtClean="0">
                <a:latin typeface="Calibri" pitchFamily="34" charset="0"/>
              </a:rPr>
              <a:t>(</a:t>
            </a:r>
            <a:r>
              <a:rPr lang="en-US" dirty="0" err="1">
                <a:latin typeface="Calibri" pitchFamily="34" charset="0"/>
              </a:rPr>
              <a:t>Ans</a:t>
            </a:r>
            <a:r>
              <a:rPr lang="en-US" dirty="0">
                <a:latin typeface="Calibri" pitchFamily="34" charset="0"/>
              </a:rPr>
              <a:t>:  4.9 m/s</a:t>
            </a:r>
            <a:r>
              <a:rPr lang="en-US" baseline="30000" dirty="0">
                <a:latin typeface="Calibri" pitchFamily="34" charset="0"/>
              </a:rPr>
              <a:t>2 </a:t>
            </a:r>
            <a:r>
              <a:rPr lang="en-US" dirty="0">
                <a:latin typeface="Calibri" pitchFamily="34" charset="0"/>
              </a:rPr>
              <a:t>)</a:t>
            </a:r>
          </a:p>
        </p:txBody>
      </p:sp>
      <p:grpSp>
        <p:nvGrpSpPr>
          <p:cNvPr id="4" name="Group 3"/>
          <p:cNvGrpSpPr/>
          <p:nvPr/>
        </p:nvGrpSpPr>
        <p:grpSpPr>
          <a:xfrm>
            <a:off x="304800" y="3990975"/>
            <a:ext cx="8763000" cy="2486025"/>
            <a:chOff x="381000" y="1066800"/>
            <a:chExt cx="8763000" cy="2486025"/>
          </a:xfrm>
        </p:grpSpPr>
        <p:pic>
          <p:nvPicPr>
            <p:cNvPr id="5" name="Picture 3"/>
            <p:cNvPicPr>
              <a:picLocks noChangeAspect="1" noChangeArrowheads="1"/>
            </p:cNvPicPr>
            <p:nvPr/>
          </p:nvPicPr>
          <p:blipFill>
            <a:blip r:embed="rId2" cstate="print"/>
            <a:srcRect/>
            <a:stretch>
              <a:fillRect/>
            </a:stretch>
          </p:blipFill>
          <p:spPr bwMode="auto">
            <a:xfrm>
              <a:off x="5867400" y="1066800"/>
              <a:ext cx="3276600" cy="2486025"/>
            </a:xfrm>
            <a:prstGeom prst="rect">
              <a:avLst/>
            </a:prstGeom>
            <a:noFill/>
            <a:ln w="9525">
              <a:noFill/>
              <a:miter lim="800000"/>
              <a:headEnd/>
              <a:tailEnd/>
            </a:ln>
          </p:spPr>
        </p:pic>
        <p:sp>
          <p:nvSpPr>
            <p:cNvPr id="6" name="Rectangle 15"/>
            <p:cNvSpPr>
              <a:spLocks noChangeArrowheads="1"/>
            </p:cNvSpPr>
            <p:nvPr/>
          </p:nvSpPr>
          <p:spPr bwMode="auto">
            <a:xfrm>
              <a:off x="381000" y="1143000"/>
              <a:ext cx="5257800" cy="2032000"/>
            </a:xfrm>
            <a:prstGeom prst="rect">
              <a:avLst/>
            </a:prstGeom>
            <a:noFill/>
            <a:ln w="9525">
              <a:noFill/>
              <a:miter lim="800000"/>
              <a:headEnd/>
              <a:tailEnd/>
            </a:ln>
          </p:spPr>
          <p:txBody>
            <a:bodyPr>
              <a:spAutoFit/>
            </a:bodyPr>
            <a:lstStyle/>
            <a:p>
              <a:r>
                <a:rPr lang="en-US" b="1" dirty="0" smtClean="0">
                  <a:latin typeface="+mn-lt"/>
                </a:rPr>
                <a:t>T92-Q29</a:t>
              </a:r>
              <a:endParaRPr lang="en-US" b="1" dirty="0">
                <a:latin typeface="+mn-lt"/>
              </a:endParaRPr>
            </a:p>
            <a:p>
              <a:r>
                <a:rPr lang="en-US" dirty="0">
                  <a:latin typeface="+mn-lt"/>
                </a:rPr>
                <a:t>The acceleration a(t) of a particle undergoing simple harmonic motion is graphed as a function of time in </a:t>
              </a:r>
              <a:r>
                <a:rPr lang="en-US" b="1" dirty="0">
                  <a:latin typeface="+mn-lt"/>
                </a:rPr>
                <a:t>Figure 8. </a:t>
              </a:r>
              <a:r>
                <a:rPr lang="en-US" dirty="0">
                  <a:latin typeface="+mn-lt"/>
                </a:rPr>
                <a:t>Which of the labeled points corresponds to the particle at – </a:t>
              </a:r>
              <a:r>
                <a:rPr lang="en-US" dirty="0" err="1">
                  <a:latin typeface="+mn-lt"/>
                </a:rPr>
                <a:t>x</a:t>
              </a:r>
              <a:r>
                <a:rPr lang="en-US" baseline="-25000" dirty="0" err="1">
                  <a:latin typeface="+mn-lt"/>
                </a:rPr>
                <a:t>m</a:t>
              </a:r>
              <a:r>
                <a:rPr lang="en-US" dirty="0">
                  <a:latin typeface="+mn-lt"/>
                </a:rPr>
                <a:t>, where </a:t>
              </a:r>
              <a:r>
                <a:rPr lang="en-US" dirty="0" err="1">
                  <a:latin typeface="+mn-lt"/>
                </a:rPr>
                <a:t>x</a:t>
              </a:r>
              <a:r>
                <a:rPr lang="en-US" baseline="-25000" dirty="0" err="1">
                  <a:latin typeface="+mn-lt"/>
                </a:rPr>
                <a:t>m</a:t>
              </a:r>
              <a:r>
                <a:rPr lang="en-US" dirty="0">
                  <a:latin typeface="+mn-lt"/>
                </a:rPr>
                <a:t> is the amplitude of the motion? </a:t>
              </a:r>
            </a:p>
            <a:p>
              <a:r>
                <a:rPr lang="en-US" dirty="0">
                  <a:latin typeface="+mn-lt"/>
                </a:rPr>
                <a:t>A) 3 </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7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7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78"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79"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80"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8681"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4" name="Rectangle 13"/>
          <p:cNvSpPr/>
          <p:nvPr/>
        </p:nvSpPr>
        <p:spPr>
          <a:xfrm>
            <a:off x="381000" y="304800"/>
            <a:ext cx="8153400" cy="1477963"/>
          </a:xfrm>
          <a:prstGeom prst="rect">
            <a:avLst/>
          </a:prstGeom>
        </p:spPr>
        <p:txBody>
          <a:bodyPr>
            <a:spAutoFit/>
          </a:bodyPr>
          <a:lstStyle/>
          <a:p>
            <a:pPr>
              <a:defRPr/>
            </a:pPr>
            <a:r>
              <a:rPr lang="en-US" b="1" dirty="0" smtClean="0">
                <a:latin typeface="+mn-lt"/>
              </a:rPr>
              <a:t>T102-Q28</a:t>
            </a:r>
            <a:r>
              <a:rPr lang="en-US" dirty="0">
                <a:latin typeface="+mn-lt"/>
              </a:rPr>
              <a:t>. </a:t>
            </a:r>
          </a:p>
          <a:p>
            <a:pPr>
              <a:defRPr/>
            </a:pPr>
            <a:r>
              <a:rPr lang="en-US" dirty="0">
                <a:latin typeface="+mn-lt"/>
              </a:rPr>
              <a:t>The maximum speed of a 3.00-kg object executing simple harmonic motion is 6.00 m/s. The maximum acceleration of the object is 5.00 m/s2. What is its period of oscillations? </a:t>
            </a:r>
          </a:p>
          <a:p>
            <a:pPr>
              <a:defRPr/>
            </a:pPr>
            <a:r>
              <a:rPr lang="en-US" dirty="0">
                <a:latin typeface="+mn-lt"/>
              </a:rPr>
              <a:t>A) 7.54 s </a:t>
            </a:r>
          </a:p>
        </p:txBody>
      </p:sp>
      <p:sp>
        <p:nvSpPr>
          <p:cNvPr id="15" name="Rectangle 14"/>
          <p:cNvSpPr/>
          <p:nvPr/>
        </p:nvSpPr>
        <p:spPr>
          <a:xfrm>
            <a:off x="381000" y="1981200"/>
            <a:ext cx="8610600" cy="1200150"/>
          </a:xfrm>
          <a:prstGeom prst="rect">
            <a:avLst/>
          </a:prstGeom>
        </p:spPr>
        <p:txBody>
          <a:bodyPr>
            <a:spAutoFit/>
          </a:bodyPr>
          <a:lstStyle/>
          <a:p>
            <a:pPr>
              <a:defRPr/>
            </a:pPr>
            <a:r>
              <a:rPr lang="en-US" b="1" dirty="0" smtClean="0">
                <a:latin typeface="+mn-lt"/>
              </a:rPr>
              <a:t>T102-Q29</a:t>
            </a:r>
            <a:r>
              <a:rPr lang="en-US" dirty="0">
                <a:latin typeface="+mn-lt"/>
              </a:rPr>
              <a:t>. </a:t>
            </a:r>
          </a:p>
          <a:p>
            <a:pPr>
              <a:defRPr/>
            </a:pPr>
            <a:r>
              <a:rPr lang="en-US" dirty="0">
                <a:latin typeface="+mn-lt"/>
              </a:rPr>
              <a:t>An object executes simple harmonic motion with an amplitude of 1.2 cm and a time period of 0.10 s. What is the total distance traveled by the object in 1.9 s? </a:t>
            </a:r>
          </a:p>
          <a:p>
            <a:pPr>
              <a:defRPr/>
            </a:pPr>
            <a:r>
              <a:rPr lang="en-US" dirty="0">
                <a:latin typeface="+mn-lt"/>
              </a:rPr>
              <a:t>A) 91 cm </a:t>
            </a:r>
          </a:p>
        </p:txBody>
      </p:sp>
      <p:sp>
        <p:nvSpPr>
          <p:cNvPr id="13" name="Rectangle 11"/>
          <p:cNvSpPr>
            <a:spLocks noChangeArrowheads="1"/>
          </p:cNvSpPr>
          <p:nvPr/>
        </p:nvSpPr>
        <p:spPr bwMode="auto">
          <a:xfrm>
            <a:off x="381000" y="3352800"/>
            <a:ext cx="8382000" cy="1200329"/>
          </a:xfrm>
          <a:prstGeom prst="rect">
            <a:avLst/>
          </a:prstGeom>
          <a:noFill/>
          <a:ln w="9525">
            <a:noFill/>
            <a:miter lim="800000"/>
            <a:headEnd/>
            <a:tailEnd/>
          </a:ln>
        </p:spPr>
        <p:txBody>
          <a:bodyPr>
            <a:spAutoFit/>
          </a:bodyPr>
          <a:lstStyle/>
          <a:p>
            <a:r>
              <a:rPr lang="en-US" b="1" dirty="0" smtClean="0">
                <a:latin typeface="+mn-lt"/>
              </a:rPr>
              <a:t>T101-Q25</a:t>
            </a:r>
            <a:r>
              <a:rPr lang="en-US" b="1" dirty="0">
                <a:latin typeface="+mn-lt"/>
              </a:rPr>
              <a:t>.</a:t>
            </a:r>
            <a:r>
              <a:rPr lang="en-US" dirty="0">
                <a:latin typeface="+mn-lt"/>
              </a:rPr>
              <a:t> </a:t>
            </a:r>
          </a:p>
          <a:p>
            <a:r>
              <a:rPr lang="en-US" dirty="0">
                <a:latin typeface="+mn-lt"/>
              </a:rPr>
              <a:t>Which one of the following relationships between the acceleration </a:t>
            </a:r>
            <a:r>
              <a:rPr lang="en-US" i="1" dirty="0">
                <a:latin typeface="+mn-lt"/>
              </a:rPr>
              <a:t>a and the displacement X of a particle represents simple harmonic motion: </a:t>
            </a:r>
          </a:p>
          <a:p>
            <a:r>
              <a:rPr lang="en-US" dirty="0">
                <a:latin typeface="+mn-lt"/>
              </a:rPr>
              <a:t>A) </a:t>
            </a:r>
            <a:r>
              <a:rPr lang="en-US" i="1" dirty="0">
                <a:latin typeface="+mn-lt"/>
              </a:rPr>
              <a:t>a = − 2 X </a:t>
            </a:r>
            <a:r>
              <a:rPr lang="en-US" i="1" dirty="0" smtClean="0">
                <a:latin typeface="+mn-lt"/>
              </a:rPr>
              <a:t>      </a:t>
            </a:r>
            <a:r>
              <a:rPr lang="en-US" dirty="0" smtClean="0">
                <a:latin typeface="+mn-lt"/>
              </a:rPr>
              <a:t>B</a:t>
            </a:r>
            <a:r>
              <a:rPr lang="en-US" dirty="0">
                <a:latin typeface="+mn-lt"/>
              </a:rPr>
              <a:t>) </a:t>
            </a:r>
            <a:r>
              <a:rPr lang="en-US" i="1" dirty="0">
                <a:latin typeface="+mn-lt"/>
              </a:rPr>
              <a:t>a = +2 X </a:t>
            </a:r>
            <a:r>
              <a:rPr lang="en-US" i="1" dirty="0" smtClean="0">
                <a:latin typeface="+mn-lt"/>
              </a:rPr>
              <a:t>      </a:t>
            </a:r>
            <a:r>
              <a:rPr lang="pt-BR" dirty="0" smtClean="0">
                <a:latin typeface="+mn-lt"/>
              </a:rPr>
              <a:t>C</a:t>
            </a:r>
            <a:r>
              <a:rPr lang="pt-BR" dirty="0">
                <a:latin typeface="+mn-lt"/>
              </a:rPr>
              <a:t>) </a:t>
            </a:r>
            <a:r>
              <a:rPr lang="pt-BR" i="1" dirty="0">
                <a:latin typeface="+mn-lt"/>
              </a:rPr>
              <a:t>a = −2 X </a:t>
            </a:r>
            <a:r>
              <a:rPr lang="pt-BR" i="1" baseline="30000" dirty="0">
                <a:latin typeface="+mn-lt"/>
              </a:rPr>
              <a:t>2</a:t>
            </a:r>
            <a:r>
              <a:rPr lang="pt-BR" i="1" dirty="0">
                <a:latin typeface="+mn-lt"/>
              </a:rPr>
              <a:t> </a:t>
            </a:r>
            <a:r>
              <a:rPr lang="pt-BR" i="1" dirty="0" smtClean="0">
                <a:latin typeface="+mn-lt"/>
              </a:rPr>
              <a:t>        </a:t>
            </a:r>
            <a:r>
              <a:rPr lang="pt-BR" dirty="0" smtClean="0">
                <a:latin typeface="+mn-lt"/>
              </a:rPr>
              <a:t>D</a:t>
            </a:r>
            <a:r>
              <a:rPr lang="pt-BR" dirty="0">
                <a:latin typeface="+mn-lt"/>
              </a:rPr>
              <a:t>) </a:t>
            </a:r>
            <a:r>
              <a:rPr lang="pt-BR" i="1" dirty="0">
                <a:latin typeface="+mn-lt"/>
              </a:rPr>
              <a:t>a = +2 X </a:t>
            </a:r>
            <a:r>
              <a:rPr lang="pt-BR" i="1" baseline="30000" dirty="0">
                <a:latin typeface="+mn-lt"/>
              </a:rPr>
              <a:t>2</a:t>
            </a:r>
            <a:r>
              <a:rPr lang="pt-BR" i="1" dirty="0">
                <a:latin typeface="+mn-lt"/>
              </a:rPr>
              <a:t> </a:t>
            </a:r>
            <a:r>
              <a:rPr lang="pt-BR" i="1" dirty="0" smtClean="0">
                <a:latin typeface="+mn-lt"/>
              </a:rPr>
              <a:t>         </a:t>
            </a:r>
            <a:r>
              <a:rPr lang="en-US" dirty="0" smtClean="0">
                <a:latin typeface="+mn-lt"/>
              </a:rPr>
              <a:t>E</a:t>
            </a:r>
            <a:r>
              <a:rPr lang="en-US" dirty="0">
                <a:latin typeface="+mn-lt"/>
              </a:rPr>
              <a:t>) None of the others </a:t>
            </a:r>
          </a:p>
        </p:txBody>
      </p:sp>
      <p:sp>
        <p:nvSpPr>
          <p:cNvPr id="12" name="Rectangle 16"/>
          <p:cNvSpPr>
            <a:spLocks noChangeArrowheads="1"/>
          </p:cNvSpPr>
          <p:nvPr/>
        </p:nvSpPr>
        <p:spPr bwMode="auto">
          <a:xfrm>
            <a:off x="381000" y="4826000"/>
            <a:ext cx="8534400" cy="1477328"/>
          </a:xfrm>
          <a:prstGeom prst="rect">
            <a:avLst/>
          </a:prstGeom>
          <a:noFill/>
          <a:ln w="9525">
            <a:noFill/>
            <a:miter lim="800000"/>
            <a:headEnd/>
            <a:tailEnd/>
          </a:ln>
        </p:spPr>
        <p:txBody>
          <a:bodyPr wrap="square">
            <a:spAutoFit/>
          </a:bodyPr>
          <a:lstStyle/>
          <a:p>
            <a:r>
              <a:rPr lang="en-US" b="1" dirty="0" smtClean="0">
                <a:latin typeface="+mn-lt"/>
              </a:rPr>
              <a:t>T91- Q28</a:t>
            </a:r>
            <a:r>
              <a:rPr lang="en-US" dirty="0">
                <a:latin typeface="+mn-lt"/>
              </a:rPr>
              <a:t>. </a:t>
            </a:r>
          </a:p>
          <a:p>
            <a:r>
              <a:rPr lang="en-US" dirty="0">
                <a:latin typeface="+mn-lt"/>
              </a:rPr>
              <a:t>A particle oscillates according to the displacement </a:t>
            </a:r>
            <a:r>
              <a:rPr lang="en-US" dirty="0" smtClean="0">
                <a:latin typeface="+mn-lt"/>
              </a:rPr>
              <a:t>equation, x </a:t>
            </a:r>
            <a:r>
              <a:rPr lang="en-US" dirty="0">
                <a:latin typeface="+mn-lt"/>
              </a:rPr>
              <a:t>= (0.20 m) </a:t>
            </a:r>
            <a:r>
              <a:rPr lang="en-US" dirty="0" err="1">
                <a:latin typeface="+mn-lt"/>
              </a:rPr>
              <a:t>cos</a:t>
            </a:r>
            <a:r>
              <a:rPr lang="en-US" dirty="0">
                <a:latin typeface="+mn-lt"/>
              </a:rPr>
              <a:t> (2πt), </a:t>
            </a:r>
            <a:r>
              <a:rPr lang="en-US" dirty="0" smtClean="0">
                <a:latin typeface="+mn-lt"/>
              </a:rPr>
              <a:t> where </a:t>
            </a:r>
            <a:r>
              <a:rPr lang="en-US" dirty="0">
                <a:latin typeface="+mn-lt"/>
              </a:rPr>
              <a:t>x is in meters and t in seconds. </a:t>
            </a:r>
            <a:r>
              <a:rPr lang="en-US" dirty="0" smtClean="0">
                <a:latin typeface="+mn-lt"/>
              </a:rPr>
              <a:t>What </a:t>
            </a:r>
            <a:r>
              <a:rPr lang="en-US" dirty="0">
                <a:latin typeface="+mn-lt"/>
              </a:rPr>
              <a:t>is the speed and acceleration of the particle as it passes its equilibrium position x = 0.</a:t>
            </a:r>
          </a:p>
          <a:p>
            <a:r>
              <a:rPr lang="en-US" dirty="0">
                <a:latin typeface="+mn-lt"/>
              </a:rPr>
              <a:t>A) 1.3 m/s, 0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a:xfrm>
            <a:off x="6400800" y="2971800"/>
            <a:ext cx="1676400" cy="685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2"/>
          <p:cNvGrpSpPr>
            <a:grpSpLocks/>
          </p:cNvGrpSpPr>
          <p:nvPr/>
        </p:nvGrpSpPr>
        <p:grpSpPr bwMode="auto">
          <a:xfrm rot="16200000">
            <a:off x="332582" y="-643732"/>
            <a:ext cx="844550" cy="6081713"/>
            <a:chOff x="1441545" y="-138751"/>
            <a:chExt cx="844455" cy="6082351"/>
          </a:xfrm>
        </p:grpSpPr>
        <p:grpSp>
          <p:nvGrpSpPr>
            <p:cNvPr id="3" name="Group 8"/>
            <p:cNvGrpSpPr>
              <a:grpSpLocks/>
            </p:cNvGrpSpPr>
            <p:nvPr/>
          </p:nvGrpSpPr>
          <p:grpSpPr bwMode="auto">
            <a:xfrm rot="5400000">
              <a:off x="341194" y="4005049"/>
              <a:ext cx="3038902" cy="838200"/>
              <a:chOff x="341194" y="1600200"/>
              <a:chExt cx="3038902" cy="838200"/>
            </a:xfrm>
          </p:grpSpPr>
          <p:sp>
            <p:nvSpPr>
              <p:cNvPr id="7" name="Freeform 6"/>
              <p:cNvSpPr/>
              <p:nvPr/>
            </p:nvSpPr>
            <p:spPr>
              <a:xfrm>
                <a:off x="341302" y="1786010"/>
                <a:ext cx="2129061" cy="468260"/>
              </a:xfrm>
              <a:custGeom>
                <a:avLst/>
                <a:gdLst>
                  <a:gd name="connsiteX0" fmla="*/ 0 w 2129051"/>
                  <a:gd name="connsiteY0" fmla="*/ 113731 h 468573"/>
                  <a:gd name="connsiteX1" fmla="*/ 136478 w 2129051"/>
                  <a:gd name="connsiteY1" fmla="*/ 18197 h 468573"/>
                  <a:gd name="connsiteX2" fmla="*/ 259307 w 2129051"/>
                  <a:gd name="connsiteY2" fmla="*/ 86436 h 468573"/>
                  <a:gd name="connsiteX3" fmla="*/ 341194 w 2129051"/>
                  <a:gd name="connsiteY3" fmla="*/ 195618 h 468573"/>
                  <a:gd name="connsiteX4" fmla="*/ 313899 w 2129051"/>
                  <a:gd name="connsiteY4" fmla="*/ 427630 h 468573"/>
                  <a:gd name="connsiteX5" fmla="*/ 232012 w 2129051"/>
                  <a:gd name="connsiteY5" fmla="*/ 441277 h 468573"/>
                  <a:gd name="connsiteX6" fmla="*/ 191069 w 2129051"/>
                  <a:gd name="connsiteY6" fmla="*/ 345743 h 468573"/>
                  <a:gd name="connsiteX7" fmla="*/ 191069 w 2129051"/>
                  <a:gd name="connsiteY7" fmla="*/ 195618 h 468573"/>
                  <a:gd name="connsiteX8" fmla="*/ 286603 w 2129051"/>
                  <a:gd name="connsiteY8" fmla="*/ 59140 h 468573"/>
                  <a:gd name="connsiteX9" fmla="*/ 368490 w 2129051"/>
                  <a:gd name="connsiteY9" fmla="*/ 18197 h 468573"/>
                  <a:gd name="connsiteX10" fmla="*/ 504967 w 2129051"/>
                  <a:gd name="connsiteY10" fmla="*/ 100083 h 468573"/>
                  <a:gd name="connsiteX11" fmla="*/ 545910 w 2129051"/>
                  <a:gd name="connsiteY11" fmla="*/ 209265 h 468573"/>
                  <a:gd name="connsiteX12" fmla="*/ 545910 w 2129051"/>
                  <a:gd name="connsiteY12" fmla="*/ 345743 h 468573"/>
                  <a:gd name="connsiteX13" fmla="*/ 477672 w 2129051"/>
                  <a:gd name="connsiteY13" fmla="*/ 427630 h 468573"/>
                  <a:gd name="connsiteX14" fmla="*/ 409433 w 2129051"/>
                  <a:gd name="connsiteY14" fmla="*/ 373039 h 468573"/>
                  <a:gd name="connsiteX15" fmla="*/ 395785 w 2129051"/>
                  <a:gd name="connsiteY15" fmla="*/ 195618 h 468573"/>
                  <a:gd name="connsiteX16" fmla="*/ 504967 w 2129051"/>
                  <a:gd name="connsiteY16" fmla="*/ 31845 h 468573"/>
                  <a:gd name="connsiteX17" fmla="*/ 696036 w 2129051"/>
                  <a:gd name="connsiteY17" fmla="*/ 72788 h 468573"/>
                  <a:gd name="connsiteX18" fmla="*/ 764275 w 2129051"/>
                  <a:gd name="connsiteY18" fmla="*/ 236561 h 468573"/>
                  <a:gd name="connsiteX19" fmla="*/ 736979 w 2129051"/>
                  <a:gd name="connsiteY19" fmla="*/ 373039 h 468573"/>
                  <a:gd name="connsiteX20" fmla="*/ 668740 w 2129051"/>
                  <a:gd name="connsiteY20" fmla="*/ 441277 h 468573"/>
                  <a:gd name="connsiteX21" fmla="*/ 614149 w 2129051"/>
                  <a:gd name="connsiteY21" fmla="*/ 373039 h 468573"/>
                  <a:gd name="connsiteX22" fmla="*/ 614149 w 2129051"/>
                  <a:gd name="connsiteY22" fmla="*/ 195618 h 468573"/>
                  <a:gd name="connsiteX23" fmla="*/ 696036 w 2129051"/>
                  <a:gd name="connsiteY23" fmla="*/ 59140 h 468573"/>
                  <a:gd name="connsiteX24" fmla="*/ 818866 w 2129051"/>
                  <a:gd name="connsiteY24" fmla="*/ 31845 h 468573"/>
                  <a:gd name="connsiteX25" fmla="*/ 941696 w 2129051"/>
                  <a:gd name="connsiteY25" fmla="*/ 86436 h 468573"/>
                  <a:gd name="connsiteX26" fmla="*/ 982639 w 2129051"/>
                  <a:gd name="connsiteY26" fmla="*/ 277504 h 468573"/>
                  <a:gd name="connsiteX27" fmla="*/ 914400 w 2129051"/>
                  <a:gd name="connsiteY27" fmla="*/ 427630 h 468573"/>
                  <a:gd name="connsiteX28" fmla="*/ 832513 w 2129051"/>
                  <a:gd name="connsiteY28" fmla="*/ 345743 h 468573"/>
                  <a:gd name="connsiteX29" fmla="*/ 832513 w 2129051"/>
                  <a:gd name="connsiteY29" fmla="*/ 141027 h 468573"/>
                  <a:gd name="connsiteX30" fmla="*/ 955343 w 2129051"/>
                  <a:gd name="connsiteY30" fmla="*/ 31845 h 468573"/>
                  <a:gd name="connsiteX31" fmla="*/ 1050878 w 2129051"/>
                  <a:gd name="connsiteY31" fmla="*/ 18197 h 468573"/>
                  <a:gd name="connsiteX32" fmla="*/ 1160060 w 2129051"/>
                  <a:gd name="connsiteY32" fmla="*/ 113731 h 468573"/>
                  <a:gd name="connsiteX33" fmla="*/ 1187355 w 2129051"/>
                  <a:gd name="connsiteY33" fmla="*/ 291152 h 468573"/>
                  <a:gd name="connsiteX34" fmla="*/ 1119116 w 2129051"/>
                  <a:gd name="connsiteY34" fmla="*/ 441277 h 468573"/>
                  <a:gd name="connsiteX35" fmla="*/ 1037230 w 2129051"/>
                  <a:gd name="connsiteY35" fmla="*/ 332095 h 468573"/>
                  <a:gd name="connsiteX36" fmla="*/ 1064525 w 2129051"/>
                  <a:gd name="connsiteY36" fmla="*/ 127379 h 468573"/>
                  <a:gd name="connsiteX37" fmla="*/ 1187355 w 2129051"/>
                  <a:gd name="connsiteY37" fmla="*/ 31845 h 468573"/>
                  <a:gd name="connsiteX38" fmla="*/ 1323833 w 2129051"/>
                  <a:gd name="connsiteY38" fmla="*/ 72788 h 468573"/>
                  <a:gd name="connsiteX39" fmla="*/ 1392072 w 2129051"/>
                  <a:gd name="connsiteY39" fmla="*/ 209265 h 468573"/>
                  <a:gd name="connsiteX40" fmla="*/ 1405719 w 2129051"/>
                  <a:gd name="connsiteY40" fmla="*/ 332095 h 468573"/>
                  <a:gd name="connsiteX41" fmla="*/ 1323833 w 2129051"/>
                  <a:gd name="connsiteY41" fmla="*/ 441277 h 468573"/>
                  <a:gd name="connsiteX42" fmla="*/ 1255594 w 2129051"/>
                  <a:gd name="connsiteY42" fmla="*/ 373039 h 468573"/>
                  <a:gd name="connsiteX43" fmla="*/ 1241946 w 2129051"/>
                  <a:gd name="connsiteY43" fmla="*/ 222913 h 468573"/>
                  <a:gd name="connsiteX44" fmla="*/ 1323833 w 2129051"/>
                  <a:gd name="connsiteY44" fmla="*/ 45492 h 468573"/>
                  <a:gd name="connsiteX45" fmla="*/ 1487606 w 2129051"/>
                  <a:gd name="connsiteY45" fmla="*/ 31845 h 468573"/>
                  <a:gd name="connsiteX46" fmla="*/ 1583140 w 2129051"/>
                  <a:gd name="connsiteY46" fmla="*/ 100083 h 468573"/>
                  <a:gd name="connsiteX47" fmla="*/ 1624084 w 2129051"/>
                  <a:gd name="connsiteY47" fmla="*/ 291152 h 468573"/>
                  <a:gd name="connsiteX48" fmla="*/ 1528549 w 2129051"/>
                  <a:gd name="connsiteY48" fmla="*/ 454925 h 468573"/>
                  <a:gd name="connsiteX49" fmla="*/ 1460310 w 2129051"/>
                  <a:gd name="connsiteY49" fmla="*/ 345743 h 468573"/>
                  <a:gd name="connsiteX50" fmla="*/ 1446663 w 2129051"/>
                  <a:gd name="connsiteY50" fmla="*/ 181970 h 468573"/>
                  <a:gd name="connsiteX51" fmla="*/ 1555845 w 2129051"/>
                  <a:gd name="connsiteY51" fmla="*/ 31845 h 468573"/>
                  <a:gd name="connsiteX52" fmla="*/ 1746913 w 2129051"/>
                  <a:gd name="connsiteY52" fmla="*/ 45492 h 468573"/>
                  <a:gd name="connsiteX53" fmla="*/ 1815152 w 2129051"/>
                  <a:gd name="connsiteY53" fmla="*/ 209265 h 468573"/>
                  <a:gd name="connsiteX54" fmla="*/ 1815152 w 2129051"/>
                  <a:gd name="connsiteY54" fmla="*/ 345743 h 468573"/>
                  <a:gd name="connsiteX55" fmla="*/ 1733266 w 2129051"/>
                  <a:gd name="connsiteY55" fmla="*/ 441277 h 468573"/>
                  <a:gd name="connsiteX56" fmla="*/ 1665027 w 2129051"/>
                  <a:gd name="connsiteY56" fmla="*/ 332095 h 468573"/>
                  <a:gd name="connsiteX57" fmla="*/ 1665027 w 2129051"/>
                  <a:gd name="connsiteY57" fmla="*/ 209265 h 468573"/>
                  <a:gd name="connsiteX58" fmla="*/ 1760561 w 2129051"/>
                  <a:gd name="connsiteY58" fmla="*/ 45492 h 468573"/>
                  <a:gd name="connsiteX59" fmla="*/ 1869743 w 2129051"/>
                  <a:gd name="connsiteY59" fmla="*/ 18197 h 468573"/>
                  <a:gd name="connsiteX60" fmla="*/ 2019869 w 2129051"/>
                  <a:gd name="connsiteY60" fmla="*/ 154674 h 468573"/>
                  <a:gd name="connsiteX61" fmla="*/ 2033516 w 2129051"/>
                  <a:gd name="connsiteY61" fmla="*/ 263857 h 468573"/>
                  <a:gd name="connsiteX62" fmla="*/ 2129051 w 2129051"/>
                  <a:gd name="connsiteY62" fmla="*/ 263857 h 468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129051" h="468573">
                    <a:moveTo>
                      <a:pt x="0" y="113731"/>
                    </a:moveTo>
                    <a:cubicBezTo>
                      <a:pt x="46630" y="68238"/>
                      <a:pt x="93260" y="22746"/>
                      <a:pt x="136478" y="18197"/>
                    </a:cubicBezTo>
                    <a:cubicBezTo>
                      <a:pt x="179696" y="13648"/>
                      <a:pt x="225188" y="56866"/>
                      <a:pt x="259307" y="86436"/>
                    </a:cubicBezTo>
                    <a:cubicBezTo>
                      <a:pt x="293426" y="116006"/>
                      <a:pt x="332095" y="138752"/>
                      <a:pt x="341194" y="195618"/>
                    </a:cubicBezTo>
                    <a:cubicBezTo>
                      <a:pt x="350293" y="252484"/>
                      <a:pt x="332096" y="386687"/>
                      <a:pt x="313899" y="427630"/>
                    </a:cubicBezTo>
                    <a:cubicBezTo>
                      <a:pt x="295702" y="468573"/>
                      <a:pt x="252484" y="454925"/>
                      <a:pt x="232012" y="441277"/>
                    </a:cubicBezTo>
                    <a:cubicBezTo>
                      <a:pt x="211540" y="427629"/>
                      <a:pt x="197893" y="386686"/>
                      <a:pt x="191069" y="345743"/>
                    </a:cubicBezTo>
                    <a:cubicBezTo>
                      <a:pt x="184245" y="304800"/>
                      <a:pt x="175147" y="243385"/>
                      <a:pt x="191069" y="195618"/>
                    </a:cubicBezTo>
                    <a:cubicBezTo>
                      <a:pt x="206991" y="147851"/>
                      <a:pt x="257033" y="88710"/>
                      <a:pt x="286603" y="59140"/>
                    </a:cubicBezTo>
                    <a:cubicBezTo>
                      <a:pt x="316173" y="29570"/>
                      <a:pt x="332096" y="11373"/>
                      <a:pt x="368490" y="18197"/>
                    </a:cubicBezTo>
                    <a:cubicBezTo>
                      <a:pt x="404884" y="25021"/>
                      <a:pt x="475397" y="68238"/>
                      <a:pt x="504967" y="100083"/>
                    </a:cubicBezTo>
                    <a:cubicBezTo>
                      <a:pt x="534537" y="131928"/>
                      <a:pt x="539086" y="168322"/>
                      <a:pt x="545910" y="209265"/>
                    </a:cubicBezTo>
                    <a:cubicBezTo>
                      <a:pt x="552734" y="250208"/>
                      <a:pt x="557283" y="309349"/>
                      <a:pt x="545910" y="345743"/>
                    </a:cubicBezTo>
                    <a:cubicBezTo>
                      <a:pt x="534537" y="382137"/>
                      <a:pt x="500418" y="423081"/>
                      <a:pt x="477672" y="427630"/>
                    </a:cubicBezTo>
                    <a:cubicBezTo>
                      <a:pt x="454926" y="432179"/>
                      <a:pt x="423081" y="411708"/>
                      <a:pt x="409433" y="373039"/>
                    </a:cubicBezTo>
                    <a:cubicBezTo>
                      <a:pt x="395785" y="334370"/>
                      <a:pt x="379863" y="252484"/>
                      <a:pt x="395785" y="195618"/>
                    </a:cubicBezTo>
                    <a:cubicBezTo>
                      <a:pt x="411707" y="138752"/>
                      <a:pt x="454925" y="52317"/>
                      <a:pt x="504967" y="31845"/>
                    </a:cubicBezTo>
                    <a:cubicBezTo>
                      <a:pt x="555009" y="11373"/>
                      <a:pt x="652818" y="38669"/>
                      <a:pt x="696036" y="72788"/>
                    </a:cubicBezTo>
                    <a:cubicBezTo>
                      <a:pt x="739254" y="106907"/>
                      <a:pt x="757451" y="186519"/>
                      <a:pt x="764275" y="236561"/>
                    </a:cubicBezTo>
                    <a:cubicBezTo>
                      <a:pt x="771099" y="286603"/>
                      <a:pt x="752902" y="338920"/>
                      <a:pt x="736979" y="373039"/>
                    </a:cubicBezTo>
                    <a:cubicBezTo>
                      <a:pt x="721056" y="407158"/>
                      <a:pt x="689212" y="441277"/>
                      <a:pt x="668740" y="441277"/>
                    </a:cubicBezTo>
                    <a:cubicBezTo>
                      <a:pt x="648268" y="441277"/>
                      <a:pt x="623247" y="413982"/>
                      <a:pt x="614149" y="373039"/>
                    </a:cubicBezTo>
                    <a:cubicBezTo>
                      <a:pt x="605051" y="332096"/>
                      <a:pt x="600501" y="247934"/>
                      <a:pt x="614149" y="195618"/>
                    </a:cubicBezTo>
                    <a:cubicBezTo>
                      <a:pt x="627797" y="143302"/>
                      <a:pt x="661917" y="86435"/>
                      <a:pt x="696036" y="59140"/>
                    </a:cubicBezTo>
                    <a:cubicBezTo>
                      <a:pt x="730155" y="31845"/>
                      <a:pt x="777923" y="27296"/>
                      <a:pt x="818866" y="31845"/>
                    </a:cubicBezTo>
                    <a:cubicBezTo>
                      <a:pt x="859809" y="36394"/>
                      <a:pt x="914401" y="45493"/>
                      <a:pt x="941696" y="86436"/>
                    </a:cubicBezTo>
                    <a:cubicBezTo>
                      <a:pt x="968991" y="127379"/>
                      <a:pt x="987188" y="220638"/>
                      <a:pt x="982639" y="277504"/>
                    </a:cubicBezTo>
                    <a:cubicBezTo>
                      <a:pt x="978090" y="334370"/>
                      <a:pt x="939421" y="416257"/>
                      <a:pt x="914400" y="427630"/>
                    </a:cubicBezTo>
                    <a:cubicBezTo>
                      <a:pt x="889379" y="439003"/>
                      <a:pt x="846161" y="393510"/>
                      <a:pt x="832513" y="345743"/>
                    </a:cubicBezTo>
                    <a:cubicBezTo>
                      <a:pt x="818865" y="297976"/>
                      <a:pt x="812041" y="193343"/>
                      <a:pt x="832513" y="141027"/>
                    </a:cubicBezTo>
                    <a:cubicBezTo>
                      <a:pt x="852985" y="88711"/>
                      <a:pt x="918949" y="52317"/>
                      <a:pt x="955343" y="31845"/>
                    </a:cubicBezTo>
                    <a:cubicBezTo>
                      <a:pt x="991737" y="11373"/>
                      <a:pt x="1016759" y="4549"/>
                      <a:pt x="1050878" y="18197"/>
                    </a:cubicBezTo>
                    <a:cubicBezTo>
                      <a:pt x="1084997" y="31845"/>
                      <a:pt x="1137314" y="68239"/>
                      <a:pt x="1160060" y="113731"/>
                    </a:cubicBezTo>
                    <a:cubicBezTo>
                      <a:pt x="1182806" y="159223"/>
                      <a:pt x="1194179" y="236561"/>
                      <a:pt x="1187355" y="291152"/>
                    </a:cubicBezTo>
                    <a:cubicBezTo>
                      <a:pt x="1180531" y="345743"/>
                      <a:pt x="1144137" y="434453"/>
                      <a:pt x="1119116" y="441277"/>
                    </a:cubicBezTo>
                    <a:cubicBezTo>
                      <a:pt x="1094095" y="448101"/>
                      <a:pt x="1046329" y="384411"/>
                      <a:pt x="1037230" y="332095"/>
                    </a:cubicBezTo>
                    <a:cubicBezTo>
                      <a:pt x="1028132" y="279779"/>
                      <a:pt x="1039504" y="177421"/>
                      <a:pt x="1064525" y="127379"/>
                    </a:cubicBezTo>
                    <a:cubicBezTo>
                      <a:pt x="1089546" y="77337"/>
                      <a:pt x="1144137" y="40944"/>
                      <a:pt x="1187355" y="31845"/>
                    </a:cubicBezTo>
                    <a:cubicBezTo>
                      <a:pt x="1230573" y="22746"/>
                      <a:pt x="1289714" y="43218"/>
                      <a:pt x="1323833" y="72788"/>
                    </a:cubicBezTo>
                    <a:cubicBezTo>
                      <a:pt x="1357952" y="102358"/>
                      <a:pt x="1378424" y="166047"/>
                      <a:pt x="1392072" y="209265"/>
                    </a:cubicBezTo>
                    <a:cubicBezTo>
                      <a:pt x="1405720" y="252483"/>
                      <a:pt x="1417092" y="293426"/>
                      <a:pt x="1405719" y="332095"/>
                    </a:cubicBezTo>
                    <a:cubicBezTo>
                      <a:pt x="1394346" y="370764"/>
                      <a:pt x="1348854" y="434453"/>
                      <a:pt x="1323833" y="441277"/>
                    </a:cubicBezTo>
                    <a:cubicBezTo>
                      <a:pt x="1298812" y="448101"/>
                      <a:pt x="1269242" y="409433"/>
                      <a:pt x="1255594" y="373039"/>
                    </a:cubicBezTo>
                    <a:cubicBezTo>
                      <a:pt x="1241946" y="336645"/>
                      <a:pt x="1230573" y="277504"/>
                      <a:pt x="1241946" y="222913"/>
                    </a:cubicBezTo>
                    <a:cubicBezTo>
                      <a:pt x="1253319" y="168322"/>
                      <a:pt x="1282890" y="77337"/>
                      <a:pt x="1323833" y="45492"/>
                    </a:cubicBezTo>
                    <a:cubicBezTo>
                      <a:pt x="1364776" y="13647"/>
                      <a:pt x="1444388" y="22746"/>
                      <a:pt x="1487606" y="31845"/>
                    </a:cubicBezTo>
                    <a:cubicBezTo>
                      <a:pt x="1530824" y="40944"/>
                      <a:pt x="1560394" y="56865"/>
                      <a:pt x="1583140" y="100083"/>
                    </a:cubicBezTo>
                    <a:cubicBezTo>
                      <a:pt x="1605886" y="143301"/>
                      <a:pt x="1633182" y="232012"/>
                      <a:pt x="1624084" y="291152"/>
                    </a:cubicBezTo>
                    <a:cubicBezTo>
                      <a:pt x="1614986" y="350292"/>
                      <a:pt x="1555845" y="445827"/>
                      <a:pt x="1528549" y="454925"/>
                    </a:cubicBezTo>
                    <a:cubicBezTo>
                      <a:pt x="1501253" y="464023"/>
                      <a:pt x="1473958" y="391236"/>
                      <a:pt x="1460310" y="345743"/>
                    </a:cubicBezTo>
                    <a:cubicBezTo>
                      <a:pt x="1446662" y="300251"/>
                      <a:pt x="1430741" y="234286"/>
                      <a:pt x="1446663" y="181970"/>
                    </a:cubicBezTo>
                    <a:cubicBezTo>
                      <a:pt x="1462586" y="129654"/>
                      <a:pt x="1505803" y="54591"/>
                      <a:pt x="1555845" y="31845"/>
                    </a:cubicBezTo>
                    <a:cubicBezTo>
                      <a:pt x="1605887" y="9099"/>
                      <a:pt x="1703695" y="15922"/>
                      <a:pt x="1746913" y="45492"/>
                    </a:cubicBezTo>
                    <a:cubicBezTo>
                      <a:pt x="1790131" y="75062"/>
                      <a:pt x="1803779" y="159223"/>
                      <a:pt x="1815152" y="209265"/>
                    </a:cubicBezTo>
                    <a:cubicBezTo>
                      <a:pt x="1826525" y="259307"/>
                      <a:pt x="1828800" y="307074"/>
                      <a:pt x="1815152" y="345743"/>
                    </a:cubicBezTo>
                    <a:cubicBezTo>
                      <a:pt x="1801504" y="384412"/>
                      <a:pt x="1758287" y="443552"/>
                      <a:pt x="1733266" y="441277"/>
                    </a:cubicBezTo>
                    <a:cubicBezTo>
                      <a:pt x="1708245" y="439002"/>
                      <a:pt x="1676400" y="370764"/>
                      <a:pt x="1665027" y="332095"/>
                    </a:cubicBezTo>
                    <a:cubicBezTo>
                      <a:pt x="1653654" y="293426"/>
                      <a:pt x="1649105" y="257032"/>
                      <a:pt x="1665027" y="209265"/>
                    </a:cubicBezTo>
                    <a:cubicBezTo>
                      <a:pt x="1680949" y="161498"/>
                      <a:pt x="1726442" y="77337"/>
                      <a:pt x="1760561" y="45492"/>
                    </a:cubicBezTo>
                    <a:cubicBezTo>
                      <a:pt x="1794680" y="13647"/>
                      <a:pt x="1826525" y="0"/>
                      <a:pt x="1869743" y="18197"/>
                    </a:cubicBezTo>
                    <a:cubicBezTo>
                      <a:pt x="1912961" y="36394"/>
                      <a:pt x="1992574" y="113731"/>
                      <a:pt x="2019869" y="154674"/>
                    </a:cubicBezTo>
                    <a:cubicBezTo>
                      <a:pt x="2047164" y="195617"/>
                      <a:pt x="2015319" y="245660"/>
                      <a:pt x="2033516" y="263857"/>
                    </a:cubicBezTo>
                    <a:cubicBezTo>
                      <a:pt x="2051713" y="282054"/>
                      <a:pt x="2090382" y="272955"/>
                      <a:pt x="2129051" y="263857"/>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Rectangle 7"/>
              <p:cNvSpPr/>
              <p:nvPr/>
            </p:nvSpPr>
            <p:spPr>
              <a:xfrm>
                <a:off x="2465601" y="1600294"/>
                <a:ext cx="914496" cy="838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4" name="Group 9"/>
            <p:cNvGrpSpPr/>
            <p:nvPr/>
          </p:nvGrpSpPr>
          <p:grpSpPr>
            <a:xfrm rot="16200000" flipV="1">
              <a:off x="347449" y="961600"/>
              <a:ext cx="3038902" cy="838200"/>
              <a:chOff x="341194" y="1600200"/>
              <a:chExt cx="3038902" cy="838200"/>
            </a:xfrm>
            <a:noFill/>
          </p:grpSpPr>
          <p:sp>
            <p:nvSpPr>
              <p:cNvPr id="11" name="Freeform 10"/>
              <p:cNvSpPr/>
              <p:nvPr/>
            </p:nvSpPr>
            <p:spPr>
              <a:xfrm>
                <a:off x="341194" y="1776484"/>
                <a:ext cx="2129051" cy="468573"/>
              </a:xfrm>
              <a:custGeom>
                <a:avLst/>
                <a:gdLst>
                  <a:gd name="connsiteX0" fmla="*/ 0 w 2129051"/>
                  <a:gd name="connsiteY0" fmla="*/ 113731 h 468573"/>
                  <a:gd name="connsiteX1" fmla="*/ 136478 w 2129051"/>
                  <a:gd name="connsiteY1" fmla="*/ 18197 h 468573"/>
                  <a:gd name="connsiteX2" fmla="*/ 259307 w 2129051"/>
                  <a:gd name="connsiteY2" fmla="*/ 86436 h 468573"/>
                  <a:gd name="connsiteX3" fmla="*/ 341194 w 2129051"/>
                  <a:gd name="connsiteY3" fmla="*/ 195618 h 468573"/>
                  <a:gd name="connsiteX4" fmla="*/ 313899 w 2129051"/>
                  <a:gd name="connsiteY4" fmla="*/ 427630 h 468573"/>
                  <a:gd name="connsiteX5" fmla="*/ 232012 w 2129051"/>
                  <a:gd name="connsiteY5" fmla="*/ 441277 h 468573"/>
                  <a:gd name="connsiteX6" fmla="*/ 191069 w 2129051"/>
                  <a:gd name="connsiteY6" fmla="*/ 345743 h 468573"/>
                  <a:gd name="connsiteX7" fmla="*/ 191069 w 2129051"/>
                  <a:gd name="connsiteY7" fmla="*/ 195618 h 468573"/>
                  <a:gd name="connsiteX8" fmla="*/ 286603 w 2129051"/>
                  <a:gd name="connsiteY8" fmla="*/ 59140 h 468573"/>
                  <a:gd name="connsiteX9" fmla="*/ 368490 w 2129051"/>
                  <a:gd name="connsiteY9" fmla="*/ 18197 h 468573"/>
                  <a:gd name="connsiteX10" fmla="*/ 504967 w 2129051"/>
                  <a:gd name="connsiteY10" fmla="*/ 100083 h 468573"/>
                  <a:gd name="connsiteX11" fmla="*/ 545910 w 2129051"/>
                  <a:gd name="connsiteY11" fmla="*/ 209265 h 468573"/>
                  <a:gd name="connsiteX12" fmla="*/ 545910 w 2129051"/>
                  <a:gd name="connsiteY12" fmla="*/ 345743 h 468573"/>
                  <a:gd name="connsiteX13" fmla="*/ 477672 w 2129051"/>
                  <a:gd name="connsiteY13" fmla="*/ 427630 h 468573"/>
                  <a:gd name="connsiteX14" fmla="*/ 409433 w 2129051"/>
                  <a:gd name="connsiteY14" fmla="*/ 373039 h 468573"/>
                  <a:gd name="connsiteX15" fmla="*/ 395785 w 2129051"/>
                  <a:gd name="connsiteY15" fmla="*/ 195618 h 468573"/>
                  <a:gd name="connsiteX16" fmla="*/ 504967 w 2129051"/>
                  <a:gd name="connsiteY16" fmla="*/ 31845 h 468573"/>
                  <a:gd name="connsiteX17" fmla="*/ 696036 w 2129051"/>
                  <a:gd name="connsiteY17" fmla="*/ 72788 h 468573"/>
                  <a:gd name="connsiteX18" fmla="*/ 764275 w 2129051"/>
                  <a:gd name="connsiteY18" fmla="*/ 236561 h 468573"/>
                  <a:gd name="connsiteX19" fmla="*/ 736979 w 2129051"/>
                  <a:gd name="connsiteY19" fmla="*/ 373039 h 468573"/>
                  <a:gd name="connsiteX20" fmla="*/ 668740 w 2129051"/>
                  <a:gd name="connsiteY20" fmla="*/ 441277 h 468573"/>
                  <a:gd name="connsiteX21" fmla="*/ 614149 w 2129051"/>
                  <a:gd name="connsiteY21" fmla="*/ 373039 h 468573"/>
                  <a:gd name="connsiteX22" fmla="*/ 614149 w 2129051"/>
                  <a:gd name="connsiteY22" fmla="*/ 195618 h 468573"/>
                  <a:gd name="connsiteX23" fmla="*/ 696036 w 2129051"/>
                  <a:gd name="connsiteY23" fmla="*/ 59140 h 468573"/>
                  <a:gd name="connsiteX24" fmla="*/ 818866 w 2129051"/>
                  <a:gd name="connsiteY24" fmla="*/ 31845 h 468573"/>
                  <a:gd name="connsiteX25" fmla="*/ 941696 w 2129051"/>
                  <a:gd name="connsiteY25" fmla="*/ 86436 h 468573"/>
                  <a:gd name="connsiteX26" fmla="*/ 982639 w 2129051"/>
                  <a:gd name="connsiteY26" fmla="*/ 277504 h 468573"/>
                  <a:gd name="connsiteX27" fmla="*/ 914400 w 2129051"/>
                  <a:gd name="connsiteY27" fmla="*/ 427630 h 468573"/>
                  <a:gd name="connsiteX28" fmla="*/ 832513 w 2129051"/>
                  <a:gd name="connsiteY28" fmla="*/ 345743 h 468573"/>
                  <a:gd name="connsiteX29" fmla="*/ 832513 w 2129051"/>
                  <a:gd name="connsiteY29" fmla="*/ 141027 h 468573"/>
                  <a:gd name="connsiteX30" fmla="*/ 955343 w 2129051"/>
                  <a:gd name="connsiteY30" fmla="*/ 31845 h 468573"/>
                  <a:gd name="connsiteX31" fmla="*/ 1050878 w 2129051"/>
                  <a:gd name="connsiteY31" fmla="*/ 18197 h 468573"/>
                  <a:gd name="connsiteX32" fmla="*/ 1160060 w 2129051"/>
                  <a:gd name="connsiteY32" fmla="*/ 113731 h 468573"/>
                  <a:gd name="connsiteX33" fmla="*/ 1187355 w 2129051"/>
                  <a:gd name="connsiteY33" fmla="*/ 291152 h 468573"/>
                  <a:gd name="connsiteX34" fmla="*/ 1119116 w 2129051"/>
                  <a:gd name="connsiteY34" fmla="*/ 441277 h 468573"/>
                  <a:gd name="connsiteX35" fmla="*/ 1037230 w 2129051"/>
                  <a:gd name="connsiteY35" fmla="*/ 332095 h 468573"/>
                  <a:gd name="connsiteX36" fmla="*/ 1064525 w 2129051"/>
                  <a:gd name="connsiteY36" fmla="*/ 127379 h 468573"/>
                  <a:gd name="connsiteX37" fmla="*/ 1187355 w 2129051"/>
                  <a:gd name="connsiteY37" fmla="*/ 31845 h 468573"/>
                  <a:gd name="connsiteX38" fmla="*/ 1323833 w 2129051"/>
                  <a:gd name="connsiteY38" fmla="*/ 72788 h 468573"/>
                  <a:gd name="connsiteX39" fmla="*/ 1392072 w 2129051"/>
                  <a:gd name="connsiteY39" fmla="*/ 209265 h 468573"/>
                  <a:gd name="connsiteX40" fmla="*/ 1405719 w 2129051"/>
                  <a:gd name="connsiteY40" fmla="*/ 332095 h 468573"/>
                  <a:gd name="connsiteX41" fmla="*/ 1323833 w 2129051"/>
                  <a:gd name="connsiteY41" fmla="*/ 441277 h 468573"/>
                  <a:gd name="connsiteX42" fmla="*/ 1255594 w 2129051"/>
                  <a:gd name="connsiteY42" fmla="*/ 373039 h 468573"/>
                  <a:gd name="connsiteX43" fmla="*/ 1241946 w 2129051"/>
                  <a:gd name="connsiteY43" fmla="*/ 222913 h 468573"/>
                  <a:gd name="connsiteX44" fmla="*/ 1323833 w 2129051"/>
                  <a:gd name="connsiteY44" fmla="*/ 45492 h 468573"/>
                  <a:gd name="connsiteX45" fmla="*/ 1487606 w 2129051"/>
                  <a:gd name="connsiteY45" fmla="*/ 31845 h 468573"/>
                  <a:gd name="connsiteX46" fmla="*/ 1583140 w 2129051"/>
                  <a:gd name="connsiteY46" fmla="*/ 100083 h 468573"/>
                  <a:gd name="connsiteX47" fmla="*/ 1624084 w 2129051"/>
                  <a:gd name="connsiteY47" fmla="*/ 291152 h 468573"/>
                  <a:gd name="connsiteX48" fmla="*/ 1528549 w 2129051"/>
                  <a:gd name="connsiteY48" fmla="*/ 454925 h 468573"/>
                  <a:gd name="connsiteX49" fmla="*/ 1460310 w 2129051"/>
                  <a:gd name="connsiteY49" fmla="*/ 345743 h 468573"/>
                  <a:gd name="connsiteX50" fmla="*/ 1446663 w 2129051"/>
                  <a:gd name="connsiteY50" fmla="*/ 181970 h 468573"/>
                  <a:gd name="connsiteX51" fmla="*/ 1555845 w 2129051"/>
                  <a:gd name="connsiteY51" fmla="*/ 31845 h 468573"/>
                  <a:gd name="connsiteX52" fmla="*/ 1746913 w 2129051"/>
                  <a:gd name="connsiteY52" fmla="*/ 45492 h 468573"/>
                  <a:gd name="connsiteX53" fmla="*/ 1815152 w 2129051"/>
                  <a:gd name="connsiteY53" fmla="*/ 209265 h 468573"/>
                  <a:gd name="connsiteX54" fmla="*/ 1815152 w 2129051"/>
                  <a:gd name="connsiteY54" fmla="*/ 345743 h 468573"/>
                  <a:gd name="connsiteX55" fmla="*/ 1733266 w 2129051"/>
                  <a:gd name="connsiteY55" fmla="*/ 441277 h 468573"/>
                  <a:gd name="connsiteX56" fmla="*/ 1665027 w 2129051"/>
                  <a:gd name="connsiteY56" fmla="*/ 332095 h 468573"/>
                  <a:gd name="connsiteX57" fmla="*/ 1665027 w 2129051"/>
                  <a:gd name="connsiteY57" fmla="*/ 209265 h 468573"/>
                  <a:gd name="connsiteX58" fmla="*/ 1760561 w 2129051"/>
                  <a:gd name="connsiteY58" fmla="*/ 45492 h 468573"/>
                  <a:gd name="connsiteX59" fmla="*/ 1869743 w 2129051"/>
                  <a:gd name="connsiteY59" fmla="*/ 18197 h 468573"/>
                  <a:gd name="connsiteX60" fmla="*/ 2019869 w 2129051"/>
                  <a:gd name="connsiteY60" fmla="*/ 154674 h 468573"/>
                  <a:gd name="connsiteX61" fmla="*/ 2033516 w 2129051"/>
                  <a:gd name="connsiteY61" fmla="*/ 263857 h 468573"/>
                  <a:gd name="connsiteX62" fmla="*/ 2129051 w 2129051"/>
                  <a:gd name="connsiteY62" fmla="*/ 263857 h 468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129051" h="468573">
                    <a:moveTo>
                      <a:pt x="0" y="113731"/>
                    </a:moveTo>
                    <a:cubicBezTo>
                      <a:pt x="46630" y="68238"/>
                      <a:pt x="93260" y="22746"/>
                      <a:pt x="136478" y="18197"/>
                    </a:cubicBezTo>
                    <a:cubicBezTo>
                      <a:pt x="179696" y="13648"/>
                      <a:pt x="225188" y="56866"/>
                      <a:pt x="259307" y="86436"/>
                    </a:cubicBezTo>
                    <a:cubicBezTo>
                      <a:pt x="293426" y="116006"/>
                      <a:pt x="332095" y="138752"/>
                      <a:pt x="341194" y="195618"/>
                    </a:cubicBezTo>
                    <a:cubicBezTo>
                      <a:pt x="350293" y="252484"/>
                      <a:pt x="332096" y="386687"/>
                      <a:pt x="313899" y="427630"/>
                    </a:cubicBezTo>
                    <a:cubicBezTo>
                      <a:pt x="295702" y="468573"/>
                      <a:pt x="252484" y="454925"/>
                      <a:pt x="232012" y="441277"/>
                    </a:cubicBezTo>
                    <a:cubicBezTo>
                      <a:pt x="211540" y="427629"/>
                      <a:pt x="197893" y="386686"/>
                      <a:pt x="191069" y="345743"/>
                    </a:cubicBezTo>
                    <a:cubicBezTo>
                      <a:pt x="184245" y="304800"/>
                      <a:pt x="175147" y="243385"/>
                      <a:pt x="191069" y="195618"/>
                    </a:cubicBezTo>
                    <a:cubicBezTo>
                      <a:pt x="206991" y="147851"/>
                      <a:pt x="257033" y="88710"/>
                      <a:pt x="286603" y="59140"/>
                    </a:cubicBezTo>
                    <a:cubicBezTo>
                      <a:pt x="316173" y="29570"/>
                      <a:pt x="332096" y="11373"/>
                      <a:pt x="368490" y="18197"/>
                    </a:cubicBezTo>
                    <a:cubicBezTo>
                      <a:pt x="404884" y="25021"/>
                      <a:pt x="475397" y="68238"/>
                      <a:pt x="504967" y="100083"/>
                    </a:cubicBezTo>
                    <a:cubicBezTo>
                      <a:pt x="534537" y="131928"/>
                      <a:pt x="539086" y="168322"/>
                      <a:pt x="545910" y="209265"/>
                    </a:cubicBezTo>
                    <a:cubicBezTo>
                      <a:pt x="552734" y="250208"/>
                      <a:pt x="557283" y="309349"/>
                      <a:pt x="545910" y="345743"/>
                    </a:cubicBezTo>
                    <a:cubicBezTo>
                      <a:pt x="534537" y="382137"/>
                      <a:pt x="500418" y="423081"/>
                      <a:pt x="477672" y="427630"/>
                    </a:cubicBezTo>
                    <a:cubicBezTo>
                      <a:pt x="454926" y="432179"/>
                      <a:pt x="423081" y="411708"/>
                      <a:pt x="409433" y="373039"/>
                    </a:cubicBezTo>
                    <a:cubicBezTo>
                      <a:pt x="395785" y="334370"/>
                      <a:pt x="379863" y="252484"/>
                      <a:pt x="395785" y="195618"/>
                    </a:cubicBezTo>
                    <a:cubicBezTo>
                      <a:pt x="411707" y="138752"/>
                      <a:pt x="454925" y="52317"/>
                      <a:pt x="504967" y="31845"/>
                    </a:cubicBezTo>
                    <a:cubicBezTo>
                      <a:pt x="555009" y="11373"/>
                      <a:pt x="652818" y="38669"/>
                      <a:pt x="696036" y="72788"/>
                    </a:cubicBezTo>
                    <a:cubicBezTo>
                      <a:pt x="739254" y="106907"/>
                      <a:pt x="757451" y="186519"/>
                      <a:pt x="764275" y="236561"/>
                    </a:cubicBezTo>
                    <a:cubicBezTo>
                      <a:pt x="771099" y="286603"/>
                      <a:pt x="752902" y="338920"/>
                      <a:pt x="736979" y="373039"/>
                    </a:cubicBezTo>
                    <a:cubicBezTo>
                      <a:pt x="721056" y="407158"/>
                      <a:pt x="689212" y="441277"/>
                      <a:pt x="668740" y="441277"/>
                    </a:cubicBezTo>
                    <a:cubicBezTo>
                      <a:pt x="648268" y="441277"/>
                      <a:pt x="623247" y="413982"/>
                      <a:pt x="614149" y="373039"/>
                    </a:cubicBezTo>
                    <a:cubicBezTo>
                      <a:pt x="605051" y="332096"/>
                      <a:pt x="600501" y="247934"/>
                      <a:pt x="614149" y="195618"/>
                    </a:cubicBezTo>
                    <a:cubicBezTo>
                      <a:pt x="627797" y="143302"/>
                      <a:pt x="661917" y="86435"/>
                      <a:pt x="696036" y="59140"/>
                    </a:cubicBezTo>
                    <a:cubicBezTo>
                      <a:pt x="730155" y="31845"/>
                      <a:pt x="777923" y="27296"/>
                      <a:pt x="818866" y="31845"/>
                    </a:cubicBezTo>
                    <a:cubicBezTo>
                      <a:pt x="859809" y="36394"/>
                      <a:pt x="914401" y="45493"/>
                      <a:pt x="941696" y="86436"/>
                    </a:cubicBezTo>
                    <a:cubicBezTo>
                      <a:pt x="968991" y="127379"/>
                      <a:pt x="987188" y="220638"/>
                      <a:pt x="982639" y="277504"/>
                    </a:cubicBezTo>
                    <a:cubicBezTo>
                      <a:pt x="978090" y="334370"/>
                      <a:pt x="939421" y="416257"/>
                      <a:pt x="914400" y="427630"/>
                    </a:cubicBezTo>
                    <a:cubicBezTo>
                      <a:pt x="889379" y="439003"/>
                      <a:pt x="846161" y="393510"/>
                      <a:pt x="832513" y="345743"/>
                    </a:cubicBezTo>
                    <a:cubicBezTo>
                      <a:pt x="818865" y="297976"/>
                      <a:pt x="812041" y="193343"/>
                      <a:pt x="832513" y="141027"/>
                    </a:cubicBezTo>
                    <a:cubicBezTo>
                      <a:pt x="852985" y="88711"/>
                      <a:pt x="918949" y="52317"/>
                      <a:pt x="955343" y="31845"/>
                    </a:cubicBezTo>
                    <a:cubicBezTo>
                      <a:pt x="991737" y="11373"/>
                      <a:pt x="1016759" y="4549"/>
                      <a:pt x="1050878" y="18197"/>
                    </a:cubicBezTo>
                    <a:cubicBezTo>
                      <a:pt x="1084997" y="31845"/>
                      <a:pt x="1137314" y="68239"/>
                      <a:pt x="1160060" y="113731"/>
                    </a:cubicBezTo>
                    <a:cubicBezTo>
                      <a:pt x="1182806" y="159223"/>
                      <a:pt x="1194179" y="236561"/>
                      <a:pt x="1187355" y="291152"/>
                    </a:cubicBezTo>
                    <a:cubicBezTo>
                      <a:pt x="1180531" y="345743"/>
                      <a:pt x="1144137" y="434453"/>
                      <a:pt x="1119116" y="441277"/>
                    </a:cubicBezTo>
                    <a:cubicBezTo>
                      <a:pt x="1094095" y="448101"/>
                      <a:pt x="1046329" y="384411"/>
                      <a:pt x="1037230" y="332095"/>
                    </a:cubicBezTo>
                    <a:cubicBezTo>
                      <a:pt x="1028132" y="279779"/>
                      <a:pt x="1039504" y="177421"/>
                      <a:pt x="1064525" y="127379"/>
                    </a:cubicBezTo>
                    <a:cubicBezTo>
                      <a:pt x="1089546" y="77337"/>
                      <a:pt x="1144137" y="40944"/>
                      <a:pt x="1187355" y="31845"/>
                    </a:cubicBezTo>
                    <a:cubicBezTo>
                      <a:pt x="1230573" y="22746"/>
                      <a:pt x="1289714" y="43218"/>
                      <a:pt x="1323833" y="72788"/>
                    </a:cubicBezTo>
                    <a:cubicBezTo>
                      <a:pt x="1357952" y="102358"/>
                      <a:pt x="1378424" y="166047"/>
                      <a:pt x="1392072" y="209265"/>
                    </a:cubicBezTo>
                    <a:cubicBezTo>
                      <a:pt x="1405720" y="252483"/>
                      <a:pt x="1417092" y="293426"/>
                      <a:pt x="1405719" y="332095"/>
                    </a:cubicBezTo>
                    <a:cubicBezTo>
                      <a:pt x="1394346" y="370764"/>
                      <a:pt x="1348854" y="434453"/>
                      <a:pt x="1323833" y="441277"/>
                    </a:cubicBezTo>
                    <a:cubicBezTo>
                      <a:pt x="1298812" y="448101"/>
                      <a:pt x="1269242" y="409433"/>
                      <a:pt x="1255594" y="373039"/>
                    </a:cubicBezTo>
                    <a:cubicBezTo>
                      <a:pt x="1241946" y="336645"/>
                      <a:pt x="1230573" y="277504"/>
                      <a:pt x="1241946" y="222913"/>
                    </a:cubicBezTo>
                    <a:cubicBezTo>
                      <a:pt x="1253319" y="168322"/>
                      <a:pt x="1282890" y="77337"/>
                      <a:pt x="1323833" y="45492"/>
                    </a:cubicBezTo>
                    <a:cubicBezTo>
                      <a:pt x="1364776" y="13647"/>
                      <a:pt x="1444388" y="22746"/>
                      <a:pt x="1487606" y="31845"/>
                    </a:cubicBezTo>
                    <a:cubicBezTo>
                      <a:pt x="1530824" y="40944"/>
                      <a:pt x="1560394" y="56865"/>
                      <a:pt x="1583140" y="100083"/>
                    </a:cubicBezTo>
                    <a:cubicBezTo>
                      <a:pt x="1605886" y="143301"/>
                      <a:pt x="1633182" y="232012"/>
                      <a:pt x="1624084" y="291152"/>
                    </a:cubicBezTo>
                    <a:cubicBezTo>
                      <a:pt x="1614986" y="350292"/>
                      <a:pt x="1555845" y="445827"/>
                      <a:pt x="1528549" y="454925"/>
                    </a:cubicBezTo>
                    <a:cubicBezTo>
                      <a:pt x="1501253" y="464023"/>
                      <a:pt x="1473958" y="391236"/>
                      <a:pt x="1460310" y="345743"/>
                    </a:cubicBezTo>
                    <a:cubicBezTo>
                      <a:pt x="1446662" y="300251"/>
                      <a:pt x="1430741" y="234286"/>
                      <a:pt x="1446663" y="181970"/>
                    </a:cubicBezTo>
                    <a:cubicBezTo>
                      <a:pt x="1462586" y="129654"/>
                      <a:pt x="1505803" y="54591"/>
                      <a:pt x="1555845" y="31845"/>
                    </a:cubicBezTo>
                    <a:cubicBezTo>
                      <a:pt x="1605887" y="9099"/>
                      <a:pt x="1703695" y="15922"/>
                      <a:pt x="1746913" y="45492"/>
                    </a:cubicBezTo>
                    <a:cubicBezTo>
                      <a:pt x="1790131" y="75062"/>
                      <a:pt x="1803779" y="159223"/>
                      <a:pt x="1815152" y="209265"/>
                    </a:cubicBezTo>
                    <a:cubicBezTo>
                      <a:pt x="1826525" y="259307"/>
                      <a:pt x="1828800" y="307074"/>
                      <a:pt x="1815152" y="345743"/>
                    </a:cubicBezTo>
                    <a:cubicBezTo>
                      <a:pt x="1801504" y="384412"/>
                      <a:pt x="1758287" y="443552"/>
                      <a:pt x="1733266" y="441277"/>
                    </a:cubicBezTo>
                    <a:cubicBezTo>
                      <a:pt x="1708245" y="439002"/>
                      <a:pt x="1676400" y="370764"/>
                      <a:pt x="1665027" y="332095"/>
                    </a:cubicBezTo>
                    <a:cubicBezTo>
                      <a:pt x="1653654" y="293426"/>
                      <a:pt x="1649105" y="257032"/>
                      <a:pt x="1665027" y="209265"/>
                    </a:cubicBezTo>
                    <a:cubicBezTo>
                      <a:pt x="1680949" y="161498"/>
                      <a:pt x="1726442" y="77337"/>
                      <a:pt x="1760561" y="45492"/>
                    </a:cubicBezTo>
                    <a:cubicBezTo>
                      <a:pt x="1794680" y="13647"/>
                      <a:pt x="1826525" y="0"/>
                      <a:pt x="1869743" y="18197"/>
                    </a:cubicBezTo>
                    <a:cubicBezTo>
                      <a:pt x="1912961" y="36394"/>
                      <a:pt x="1992574" y="113731"/>
                      <a:pt x="2019869" y="154674"/>
                    </a:cubicBezTo>
                    <a:cubicBezTo>
                      <a:pt x="2047164" y="195617"/>
                      <a:pt x="2015319" y="245660"/>
                      <a:pt x="2033516" y="263857"/>
                    </a:cubicBezTo>
                    <a:cubicBezTo>
                      <a:pt x="2051713" y="282054"/>
                      <a:pt x="2090382" y="272955"/>
                      <a:pt x="2129051" y="263857"/>
                    </a:cubicBezTo>
                  </a:path>
                </a:pathLst>
              </a:custGeom>
              <a:grp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Rectangle 11"/>
              <p:cNvSpPr/>
              <p:nvPr/>
            </p:nvSpPr>
            <p:spPr>
              <a:xfrm>
                <a:off x="2465696" y="1600200"/>
                <a:ext cx="914400" cy="838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grpSp>
        <p:nvGrpSpPr>
          <p:cNvPr id="5" name="Group 36"/>
          <p:cNvGrpSpPr>
            <a:grpSpLocks/>
          </p:cNvGrpSpPr>
          <p:nvPr/>
        </p:nvGrpSpPr>
        <p:grpSpPr bwMode="auto">
          <a:xfrm rot="16200000">
            <a:off x="-549776" y="2207418"/>
            <a:ext cx="2362200" cy="233363"/>
            <a:chOff x="762000" y="1877704"/>
            <a:chExt cx="2362200" cy="234288"/>
          </a:xfrm>
        </p:grpSpPr>
        <p:cxnSp>
          <p:nvCxnSpPr>
            <p:cNvPr id="15" name="Straight Connector 14"/>
            <p:cNvCxnSpPr/>
            <p:nvPr/>
          </p:nvCxnSpPr>
          <p:spPr>
            <a:xfrm>
              <a:off x="762000" y="2111992"/>
              <a:ext cx="2362200"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9" name="Group 19"/>
            <p:cNvGrpSpPr>
              <a:grpSpLocks/>
            </p:cNvGrpSpPr>
            <p:nvPr/>
          </p:nvGrpSpPr>
          <p:grpSpPr bwMode="auto">
            <a:xfrm>
              <a:off x="838200" y="1877704"/>
              <a:ext cx="457200" cy="228600"/>
              <a:chOff x="838200" y="1877704"/>
              <a:chExt cx="457200" cy="228600"/>
            </a:xfrm>
          </p:grpSpPr>
          <p:cxnSp>
            <p:nvCxnSpPr>
              <p:cNvPr id="17" name="Straight Connector 16"/>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Group 20"/>
            <p:cNvGrpSpPr>
              <a:grpSpLocks/>
            </p:cNvGrpSpPr>
            <p:nvPr/>
          </p:nvGrpSpPr>
          <p:grpSpPr bwMode="auto">
            <a:xfrm>
              <a:off x="1295400" y="1877704"/>
              <a:ext cx="457200" cy="228600"/>
              <a:chOff x="838200" y="1877704"/>
              <a:chExt cx="457200" cy="228600"/>
            </a:xfrm>
          </p:grpSpPr>
          <p:cxnSp>
            <p:nvCxnSpPr>
              <p:cNvPr id="22" name="Straight Connector 21"/>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3" name="Group 24"/>
            <p:cNvGrpSpPr>
              <a:grpSpLocks/>
            </p:cNvGrpSpPr>
            <p:nvPr/>
          </p:nvGrpSpPr>
          <p:grpSpPr bwMode="auto">
            <a:xfrm>
              <a:off x="1752600" y="1877704"/>
              <a:ext cx="457200" cy="228600"/>
              <a:chOff x="838200" y="1877704"/>
              <a:chExt cx="457200" cy="228600"/>
            </a:xfrm>
          </p:grpSpPr>
          <p:cxnSp>
            <p:nvCxnSpPr>
              <p:cNvPr id="26" name="Straight Connector 25"/>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4" name="Group 28"/>
            <p:cNvGrpSpPr>
              <a:grpSpLocks/>
            </p:cNvGrpSpPr>
            <p:nvPr/>
          </p:nvGrpSpPr>
          <p:grpSpPr bwMode="auto">
            <a:xfrm>
              <a:off x="2209800" y="1877704"/>
              <a:ext cx="457200" cy="228600"/>
              <a:chOff x="838200" y="1877704"/>
              <a:chExt cx="457200" cy="228600"/>
            </a:xfrm>
          </p:grpSpPr>
          <p:cxnSp>
            <p:nvCxnSpPr>
              <p:cNvPr id="30" name="Straight Connector 29"/>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 name="Group 32"/>
            <p:cNvGrpSpPr>
              <a:grpSpLocks/>
            </p:cNvGrpSpPr>
            <p:nvPr/>
          </p:nvGrpSpPr>
          <p:grpSpPr bwMode="auto">
            <a:xfrm>
              <a:off x="2667000" y="1877704"/>
              <a:ext cx="457200" cy="228600"/>
              <a:chOff x="838200" y="1877704"/>
              <a:chExt cx="457200" cy="228600"/>
            </a:xfrm>
          </p:grpSpPr>
          <p:cxnSp>
            <p:nvCxnSpPr>
              <p:cNvPr id="34" name="Straight Connector 33"/>
              <p:cNvCxnSpPr/>
              <p:nvPr/>
            </p:nvCxnSpPr>
            <p:spPr>
              <a:xfrm rot="5400000">
                <a:off x="8004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9528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1105243" y="1915461"/>
                <a:ext cx="227913" cy="15240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20" name="Group 43"/>
          <p:cNvGrpSpPr>
            <a:grpSpLocks/>
          </p:cNvGrpSpPr>
          <p:nvPr/>
        </p:nvGrpSpPr>
        <p:grpSpPr bwMode="auto">
          <a:xfrm rot="5400000">
            <a:off x="2667000" y="1905000"/>
            <a:ext cx="2743200" cy="1219200"/>
            <a:chOff x="533400" y="4267200"/>
            <a:chExt cx="2743200" cy="1219200"/>
          </a:xfrm>
        </p:grpSpPr>
        <p:cxnSp>
          <p:nvCxnSpPr>
            <p:cNvPr id="39" name="Straight Connector 38"/>
            <p:cNvCxnSpPr/>
            <p:nvPr/>
          </p:nvCxnSpPr>
          <p:spPr>
            <a:xfrm>
              <a:off x="533400" y="4862512"/>
              <a:ext cx="2743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33400" y="5486400"/>
              <a:ext cx="2743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33400" y="4267200"/>
              <a:ext cx="2743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
        <p:nvSpPr>
          <p:cNvPr id="203" name="Title 7"/>
          <p:cNvSpPr txBox="1">
            <a:spLocks/>
          </p:cNvSpPr>
          <p:nvPr/>
        </p:nvSpPr>
        <p:spPr>
          <a:xfrm>
            <a:off x="0" y="198438"/>
            <a:ext cx="9144000" cy="1020762"/>
          </a:xfrm>
          <a:prstGeom prst="rect">
            <a:avLst/>
          </a:prstGeom>
          <a:ln>
            <a:noFill/>
          </a:ln>
        </p:spPr>
        <p:txBody>
          <a:bodyPr/>
          <a:lstStyle/>
          <a:p>
            <a:pPr algn="ctr" fontAlgn="auto">
              <a:spcBef>
                <a:spcPts val="0"/>
              </a:spcBef>
              <a:spcAft>
                <a:spcPts val="0"/>
              </a:spcAft>
              <a:defRPr/>
            </a:pPr>
            <a:r>
              <a:rPr lang="en-US" sz="2800" b="1" u="sng" dirty="0" smtClean="0">
                <a:solidFill>
                  <a:srgbClr val="FF0000"/>
                </a:solidFill>
                <a:latin typeface="Comic Sans MS" pitchFamily="66" charset="0"/>
                <a:cs typeface="+mn-cs"/>
              </a:rPr>
              <a:t>Force and time period </a:t>
            </a:r>
            <a:endParaRPr lang="en-US" sz="2800" b="1" u="sng" dirty="0">
              <a:solidFill>
                <a:srgbClr val="FF0000"/>
              </a:solidFill>
              <a:latin typeface="Comic Sans MS" pitchFamily="66" charset="0"/>
              <a:cs typeface="+mn-cs"/>
            </a:endParaRPr>
          </a:p>
          <a:p>
            <a:pPr algn="ctr" fontAlgn="auto">
              <a:spcBef>
                <a:spcPts val="0"/>
              </a:spcBef>
              <a:spcAft>
                <a:spcPts val="0"/>
              </a:spcAft>
              <a:defRPr/>
            </a:pPr>
            <a:endParaRPr lang="en-US" sz="4400" b="1" dirty="0">
              <a:solidFill>
                <a:srgbClr val="00B0F0"/>
              </a:solidFill>
              <a:latin typeface="+mj-lt"/>
              <a:ea typeface="+mj-ea"/>
              <a:cs typeface="+mj-cs"/>
            </a:endParaRPr>
          </a:p>
        </p:txBody>
      </p:sp>
      <p:sp>
        <p:nvSpPr>
          <p:cNvPr id="9231" name="Rectangle 111"/>
          <p:cNvSpPr>
            <a:spLocks noChangeArrowheads="1"/>
          </p:cNvSpPr>
          <p:nvPr/>
        </p:nvSpPr>
        <p:spPr bwMode="auto">
          <a:xfrm rot="5400000">
            <a:off x="3473116" y="2220329"/>
            <a:ext cx="1114425" cy="276225"/>
          </a:xfrm>
          <a:prstGeom prst="rect">
            <a:avLst/>
          </a:prstGeom>
          <a:noFill/>
          <a:ln w="9525">
            <a:noFill/>
            <a:miter lim="800000"/>
            <a:headEnd/>
            <a:tailEnd/>
          </a:ln>
        </p:spPr>
        <p:txBody>
          <a:bodyPr wrap="none">
            <a:spAutoFit/>
          </a:bodyPr>
          <a:lstStyle/>
          <a:p>
            <a:r>
              <a:rPr lang="en-US" sz="1200" b="1" dirty="0">
                <a:latin typeface="Calibri" pitchFamily="34" charset="0"/>
              </a:rPr>
              <a:t>Mean position</a:t>
            </a:r>
          </a:p>
        </p:txBody>
      </p:sp>
      <p:grpSp>
        <p:nvGrpSpPr>
          <p:cNvPr id="21" name="Group 115"/>
          <p:cNvGrpSpPr>
            <a:grpSpLocks/>
          </p:cNvGrpSpPr>
          <p:nvPr/>
        </p:nvGrpSpPr>
        <p:grpSpPr bwMode="auto">
          <a:xfrm rot="16200000">
            <a:off x="4196834" y="2889766"/>
            <a:ext cx="369332" cy="685800"/>
            <a:chOff x="247634" y="4398786"/>
            <a:chExt cx="368983" cy="685800"/>
          </a:xfrm>
        </p:grpSpPr>
        <p:cxnSp>
          <p:nvCxnSpPr>
            <p:cNvPr id="114" name="Straight Arrow Connector 113"/>
            <p:cNvCxnSpPr/>
            <p:nvPr/>
          </p:nvCxnSpPr>
          <p:spPr>
            <a:xfrm rot="5400000">
              <a:off x="191267" y="4740893"/>
              <a:ext cx="685800" cy="1586"/>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271" name="Rectangle 114"/>
            <p:cNvSpPr>
              <a:spLocks noChangeArrowheads="1"/>
            </p:cNvSpPr>
            <p:nvPr/>
          </p:nvSpPr>
          <p:spPr bwMode="auto">
            <a:xfrm rot="5400000">
              <a:off x="227583" y="4642489"/>
              <a:ext cx="409086" cy="368983"/>
            </a:xfrm>
            <a:prstGeom prst="rect">
              <a:avLst/>
            </a:prstGeom>
            <a:noFill/>
            <a:ln w="9525">
              <a:noFill/>
              <a:miter lim="800000"/>
              <a:headEnd/>
              <a:tailEnd/>
            </a:ln>
          </p:spPr>
          <p:txBody>
            <a:bodyPr wrap="none">
              <a:spAutoFit/>
            </a:bodyPr>
            <a:lstStyle/>
            <a:p>
              <a:r>
                <a:rPr lang="en-US" dirty="0" err="1" smtClean="0">
                  <a:latin typeface="Calibri" pitchFamily="34" charset="0"/>
                </a:rPr>
                <a:t>x</a:t>
              </a:r>
              <a:r>
                <a:rPr lang="en-US" b="1" baseline="-25000" dirty="0" err="1" smtClean="0">
                  <a:latin typeface="Calibri" pitchFamily="34" charset="0"/>
                </a:rPr>
                <a:t>m</a:t>
              </a:r>
              <a:endParaRPr lang="en-US" dirty="0">
                <a:latin typeface="Calibri" pitchFamily="34" charset="0"/>
              </a:endParaRPr>
            </a:p>
          </p:txBody>
        </p:sp>
      </p:grpSp>
      <p:grpSp>
        <p:nvGrpSpPr>
          <p:cNvPr id="25" name="Group 115"/>
          <p:cNvGrpSpPr>
            <a:grpSpLocks/>
          </p:cNvGrpSpPr>
          <p:nvPr/>
        </p:nvGrpSpPr>
        <p:grpSpPr bwMode="auto">
          <a:xfrm rot="16200000">
            <a:off x="3567896" y="2881031"/>
            <a:ext cx="369332" cy="703271"/>
            <a:chOff x="247634" y="4398786"/>
            <a:chExt cx="368983" cy="703271"/>
          </a:xfrm>
        </p:grpSpPr>
        <p:cxnSp>
          <p:nvCxnSpPr>
            <p:cNvPr id="47" name="Straight Arrow Connector 46"/>
            <p:cNvCxnSpPr/>
            <p:nvPr/>
          </p:nvCxnSpPr>
          <p:spPr>
            <a:xfrm rot="5400000">
              <a:off x="191267" y="4740893"/>
              <a:ext cx="685800" cy="1586"/>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Rectangle 114"/>
            <p:cNvSpPr>
              <a:spLocks noChangeArrowheads="1"/>
            </p:cNvSpPr>
            <p:nvPr/>
          </p:nvSpPr>
          <p:spPr bwMode="auto">
            <a:xfrm rot="5400000">
              <a:off x="192317" y="4677756"/>
              <a:ext cx="479618" cy="368983"/>
            </a:xfrm>
            <a:prstGeom prst="rect">
              <a:avLst/>
            </a:prstGeom>
            <a:noFill/>
            <a:ln w="9525">
              <a:noFill/>
              <a:miter lim="800000"/>
              <a:headEnd/>
              <a:tailEnd/>
            </a:ln>
          </p:spPr>
          <p:txBody>
            <a:bodyPr wrap="none">
              <a:spAutoFit/>
            </a:bodyPr>
            <a:lstStyle/>
            <a:p>
              <a:r>
                <a:rPr lang="en-US" dirty="0" smtClean="0">
                  <a:latin typeface="Calibri" pitchFamily="34" charset="0"/>
                </a:rPr>
                <a:t>-</a:t>
              </a:r>
              <a:r>
                <a:rPr lang="en-US" dirty="0" err="1" smtClean="0">
                  <a:latin typeface="Calibri" pitchFamily="34" charset="0"/>
                </a:rPr>
                <a:t>x</a:t>
              </a:r>
              <a:r>
                <a:rPr lang="en-US" b="1" baseline="-25000" dirty="0" err="1" smtClean="0">
                  <a:latin typeface="Calibri" pitchFamily="34" charset="0"/>
                </a:rPr>
                <a:t>m</a:t>
              </a:r>
              <a:endParaRPr lang="en-US" dirty="0">
                <a:latin typeface="Calibri" pitchFamily="34" charset="0"/>
              </a:endParaRPr>
            </a:p>
          </p:txBody>
        </p:sp>
      </p:grpSp>
      <p:sp>
        <p:nvSpPr>
          <p:cNvPr id="50" name="Rectangle 49"/>
          <p:cNvSpPr/>
          <p:nvPr/>
        </p:nvSpPr>
        <p:spPr>
          <a:xfrm>
            <a:off x="6205537" y="5638800"/>
            <a:ext cx="1981200" cy="838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1" name="Straight Connector 50"/>
          <p:cNvCxnSpPr/>
          <p:nvPr/>
        </p:nvCxnSpPr>
        <p:spPr>
          <a:xfrm rot="16200000" flipH="1">
            <a:off x="3010694" y="3728243"/>
            <a:ext cx="5486400" cy="11113"/>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52" name="Object 8"/>
          <p:cNvGraphicFramePr>
            <a:graphicFrameLocks noChangeAspect="1"/>
          </p:cNvGraphicFramePr>
          <p:nvPr/>
        </p:nvGraphicFramePr>
        <p:xfrm>
          <a:off x="6662737" y="1193800"/>
          <a:ext cx="1147763" cy="385763"/>
        </p:xfrm>
        <a:graphic>
          <a:graphicData uri="http://schemas.openxmlformats.org/presentationml/2006/ole">
            <mc:AlternateContent xmlns:mc="http://schemas.openxmlformats.org/markup-compatibility/2006">
              <mc:Choice xmlns:v="urn:schemas-microsoft-com:vml" Requires="v">
                <p:oleObj spid="_x0000_s72769" name="Equation" r:id="rId4" imgW="507960" imgH="177480" progId="Equation.3">
                  <p:embed/>
                </p:oleObj>
              </mc:Choice>
              <mc:Fallback>
                <p:oleObj name="Equation" r:id="rId4" imgW="507960" imgH="17748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2737" y="1193800"/>
                        <a:ext cx="1147763"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 name="Object 9"/>
          <p:cNvGraphicFramePr>
            <a:graphicFrameLocks noChangeAspect="1"/>
          </p:cNvGraphicFramePr>
          <p:nvPr/>
        </p:nvGraphicFramePr>
        <p:xfrm>
          <a:off x="6662737" y="1749425"/>
          <a:ext cx="1719263" cy="439738"/>
        </p:xfrm>
        <a:graphic>
          <a:graphicData uri="http://schemas.openxmlformats.org/presentationml/2006/ole">
            <mc:AlternateContent xmlns:mc="http://schemas.openxmlformats.org/markup-compatibility/2006">
              <mc:Choice xmlns:v="urn:schemas-microsoft-com:vml" Requires="v">
                <p:oleObj spid="_x0000_s72770" name="Equation" r:id="rId6" imgW="761760" imgH="203040" progId="Equation.3">
                  <p:embed/>
                </p:oleObj>
              </mc:Choice>
              <mc:Fallback>
                <p:oleObj name="Equation" r:id="rId6" imgW="761760" imgH="20304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62737" y="1749425"/>
                        <a:ext cx="1719263" cy="439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Object 10"/>
          <p:cNvGraphicFramePr>
            <a:graphicFrameLocks noChangeAspect="1"/>
          </p:cNvGraphicFramePr>
          <p:nvPr/>
        </p:nvGraphicFramePr>
        <p:xfrm>
          <a:off x="6662737" y="2359025"/>
          <a:ext cx="1231900" cy="384175"/>
        </p:xfrm>
        <a:graphic>
          <a:graphicData uri="http://schemas.openxmlformats.org/presentationml/2006/ole">
            <mc:AlternateContent xmlns:mc="http://schemas.openxmlformats.org/markup-compatibility/2006">
              <mc:Choice xmlns:v="urn:schemas-microsoft-com:vml" Requires="v">
                <p:oleObj spid="_x0000_s72771" name="Equation" r:id="rId8" imgW="545760" imgH="177480" progId="Equation.3">
                  <p:embed/>
                </p:oleObj>
              </mc:Choice>
              <mc:Fallback>
                <p:oleObj name="Equation" r:id="rId8" imgW="545760" imgH="17748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62737" y="2359025"/>
                        <a:ext cx="1231900" cy="384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Object 11"/>
          <p:cNvGraphicFramePr>
            <a:graphicFrameLocks noChangeAspect="1"/>
          </p:cNvGraphicFramePr>
          <p:nvPr/>
        </p:nvGraphicFramePr>
        <p:xfrm>
          <a:off x="6697662" y="3094038"/>
          <a:ext cx="1260475" cy="439737"/>
        </p:xfrm>
        <a:graphic>
          <a:graphicData uri="http://schemas.openxmlformats.org/presentationml/2006/ole">
            <mc:AlternateContent xmlns:mc="http://schemas.openxmlformats.org/markup-compatibility/2006">
              <mc:Choice xmlns:v="urn:schemas-microsoft-com:vml" Requires="v">
                <p:oleObj spid="_x0000_s72772" name="Equation" r:id="rId10" imgW="558720" imgH="203040" progId="Equation.3">
                  <p:embed/>
                </p:oleObj>
              </mc:Choice>
              <mc:Fallback>
                <p:oleObj name="Equation" r:id="rId10" imgW="558720" imgH="203040" progId="Equation.3">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97662" y="3094038"/>
                        <a:ext cx="1260475"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 name="Object 12"/>
          <p:cNvGraphicFramePr>
            <a:graphicFrameLocks noChangeAspect="1"/>
          </p:cNvGraphicFramePr>
          <p:nvPr/>
        </p:nvGraphicFramePr>
        <p:xfrm>
          <a:off x="6662737" y="3686175"/>
          <a:ext cx="1146175" cy="852488"/>
        </p:xfrm>
        <a:graphic>
          <a:graphicData uri="http://schemas.openxmlformats.org/presentationml/2006/ole">
            <mc:AlternateContent xmlns:mc="http://schemas.openxmlformats.org/markup-compatibility/2006">
              <mc:Choice xmlns:v="urn:schemas-microsoft-com:vml" Requires="v">
                <p:oleObj spid="_x0000_s72773" name="Equation" r:id="rId12" imgW="507960" imgH="393480" progId="Equation.3">
                  <p:embed/>
                </p:oleObj>
              </mc:Choice>
              <mc:Fallback>
                <p:oleObj name="Equation" r:id="rId12" imgW="507960" imgH="393480" progId="Equation.3">
                  <p:embed/>
                  <p:pic>
                    <p:nvPicPr>
                      <p:cNvPr id="0"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62737" y="3686175"/>
                        <a:ext cx="1146175" cy="852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 name="Object 13"/>
          <p:cNvGraphicFramePr>
            <a:graphicFrameLocks noChangeAspect="1"/>
          </p:cNvGraphicFramePr>
          <p:nvPr/>
        </p:nvGraphicFramePr>
        <p:xfrm>
          <a:off x="6586537" y="4524375"/>
          <a:ext cx="1260475" cy="962025"/>
        </p:xfrm>
        <a:graphic>
          <a:graphicData uri="http://schemas.openxmlformats.org/presentationml/2006/ole">
            <mc:AlternateContent xmlns:mc="http://schemas.openxmlformats.org/markup-compatibility/2006">
              <mc:Choice xmlns:v="urn:schemas-microsoft-com:vml" Requires="v">
                <p:oleObj spid="_x0000_s72774" name="Equation" r:id="rId14" imgW="558720" imgH="444240" progId="Equation.3">
                  <p:embed/>
                </p:oleObj>
              </mc:Choice>
              <mc:Fallback>
                <p:oleObj name="Equation" r:id="rId14" imgW="558720" imgH="444240" progId="Equation.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586537" y="4524375"/>
                        <a:ext cx="1260475" cy="96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8" name="Object 14"/>
          <p:cNvGraphicFramePr>
            <a:graphicFrameLocks noChangeAspect="1"/>
          </p:cNvGraphicFramePr>
          <p:nvPr/>
        </p:nvGraphicFramePr>
        <p:xfrm>
          <a:off x="6434137" y="5591175"/>
          <a:ext cx="1631950" cy="962025"/>
        </p:xfrm>
        <a:graphic>
          <a:graphicData uri="http://schemas.openxmlformats.org/presentationml/2006/ole">
            <mc:AlternateContent xmlns:mc="http://schemas.openxmlformats.org/markup-compatibility/2006">
              <mc:Choice xmlns:v="urn:schemas-microsoft-com:vml" Requires="v">
                <p:oleObj spid="_x0000_s72775" name="Equation" r:id="rId16" imgW="723600" imgH="444240" progId="Equation.3">
                  <p:embed/>
                </p:oleObj>
              </mc:Choice>
              <mc:Fallback>
                <p:oleObj name="Equation" r:id="rId16" imgW="723600" imgH="444240" progId="Equation.3">
                  <p:embed/>
                  <p:pic>
                    <p:nvPicPr>
                      <p:cNvPr id="0" name="Object 1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434137" y="5591175"/>
                        <a:ext cx="1631950" cy="96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Rectangle 4"/>
          <p:cNvSpPr txBox="1">
            <a:spLocks noChangeArrowheads="1"/>
          </p:cNvSpPr>
          <p:nvPr/>
        </p:nvSpPr>
        <p:spPr bwMode="auto">
          <a:xfrm>
            <a:off x="381000" y="3886200"/>
            <a:ext cx="4876800" cy="2514600"/>
          </a:xfrm>
          <a:prstGeom prst="rect">
            <a:avLst/>
          </a:prstGeom>
          <a:solidFill>
            <a:srgbClr val="FFFF00"/>
          </a:solidFill>
          <a:ln w="76200">
            <a:noFill/>
            <a:miter lim="800000"/>
            <a:headEnd/>
            <a:tailEnd/>
          </a:ln>
        </p:spPr>
        <p:txBody>
          <a:bodyPr/>
          <a:lstStyle/>
          <a:p>
            <a:r>
              <a:rPr lang="en-US" b="1" dirty="0">
                <a:latin typeface="Calibri" pitchFamily="34" charset="0"/>
              </a:rPr>
              <a:t>T072: Q27</a:t>
            </a:r>
            <a:r>
              <a:rPr lang="en-US" dirty="0">
                <a:latin typeface="Calibri" pitchFamily="34" charset="0"/>
              </a:rPr>
              <a:t>. </a:t>
            </a:r>
            <a:endParaRPr lang="en-US" dirty="0" smtClean="0">
              <a:latin typeface="Calibri" pitchFamily="34" charset="0"/>
            </a:endParaRPr>
          </a:p>
          <a:p>
            <a:r>
              <a:rPr lang="en-US" dirty="0" smtClean="0">
                <a:latin typeface="Calibri" pitchFamily="34" charset="0"/>
              </a:rPr>
              <a:t>A </a:t>
            </a:r>
            <a:r>
              <a:rPr lang="en-US" dirty="0">
                <a:latin typeface="Calibri" pitchFamily="34" charset="0"/>
              </a:rPr>
              <a:t>block of mass 20 g is attached to a horizontal spring with spring constant of 25 N/m. The other end of the spring is fixed. The block is pulled a distance 10 cm from its equilibrium position (</a:t>
            </a:r>
            <a:r>
              <a:rPr lang="en-US" i="1" dirty="0">
                <a:latin typeface="Calibri" pitchFamily="34" charset="0"/>
              </a:rPr>
              <a:t>x</a:t>
            </a:r>
            <a:r>
              <a:rPr lang="en-US" dirty="0">
                <a:latin typeface="Calibri" pitchFamily="34" charset="0"/>
              </a:rPr>
              <a:t> = 0) on a frictionless horizontal table and released.  The frequency of the resulting simple harmonic motion </a:t>
            </a:r>
            <a:r>
              <a:rPr lang="en-US" dirty="0" smtClean="0">
                <a:latin typeface="Calibri" pitchFamily="34" charset="0"/>
              </a:rPr>
              <a:t>is: </a:t>
            </a:r>
          </a:p>
          <a:p>
            <a:r>
              <a:rPr lang="en-US" dirty="0" smtClean="0">
                <a:latin typeface="Calibri" pitchFamily="34" charset="0"/>
              </a:rPr>
              <a:t>(</a:t>
            </a:r>
            <a:r>
              <a:rPr lang="en-US" dirty="0" err="1">
                <a:latin typeface="Calibri" pitchFamily="34" charset="0"/>
              </a:rPr>
              <a:t>Ans</a:t>
            </a:r>
            <a:r>
              <a:rPr lang="en-US" dirty="0">
                <a:latin typeface="Calibri" pitchFamily="34" charset="0"/>
              </a:rPr>
              <a:t> 5.6 Hz)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autoRev="1" fill="hold" nodeType="withEffect">
                                  <p:stCondLst>
                                    <p:cond delay="0"/>
                                  </p:stCondLst>
                                  <p:childTnLst>
                                    <p:animScale>
                                      <p:cBhvr>
                                        <p:cTn id="6" dur="1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50" grpId="0" animBg="1"/>
      <p:bldP spid="6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10175</TotalTime>
  <Words>4872</Words>
  <Application>Microsoft Office PowerPoint</Application>
  <PresentationFormat>On-screen Show (4:3)</PresentationFormat>
  <Paragraphs>377</Paragraphs>
  <Slides>36</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36</vt:i4>
      </vt:variant>
    </vt:vector>
  </HeadingPairs>
  <TitlesOfParts>
    <vt:vector size="44" baseType="lpstr">
      <vt:lpstr>Arial</vt:lpstr>
      <vt:lpstr>Calibri</vt:lpstr>
      <vt:lpstr>Comic Sans MS</vt:lpstr>
      <vt:lpstr>Symbol</vt:lpstr>
      <vt:lpstr>Office Theme</vt:lpstr>
      <vt:lpstr>Equation</vt:lpstr>
      <vt:lpstr>معادلة</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test</dc:creator>
  <cp:lastModifiedBy>Shankar Kunwar</cp:lastModifiedBy>
  <cp:revision>87</cp:revision>
  <dcterms:created xsi:type="dcterms:W3CDTF">2010-01-19T17:26:25Z</dcterms:created>
  <dcterms:modified xsi:type="dcterms:W3CDTF">2017-12-24T17:07:37Z</dcterms:modified>
</cp:coreProperties>
</file>