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345" r:id="rId3"/>
    <p:sldId id="346" r:id="rId4"/>
    <p:sldId id="292" r:id="rId5"/>
    <p:sldId id="296" r:id="rId6"/>
    <p:sldId id="293" r:id="rId7"/>
    <p:sldId id="350" r:id="rId8"/>
    <p:sldId id="348" r:id="rId9"/>
    <p:sldId id="347" r:id="rId10"/>
    <p:sldId id="349" r:id="rId11"/>
    <p:sldId id="298" r:id="rId12"/>
    <p:sldId id="301" r:id="rId13"/>
    <p:sldId id="305" r:id="rId14"/>
    <p:sldId id="351" r:id="rId15"/>
    <p:sldId id="352" r:id="rId16"/>
    <p:sldId id="361" r:id="rId17"/>
    <p:sldId id="353" r:id="rId18"/>
    <p:sldId id="354" r:id="rId19"/>
    <p:sldId id="297" r:id="rId20"/>
    <p:sldId id="357" r:id="rId21"/>
    <p:sldId id="299" r:id="rId22"/>
    <p:sldId id="355" r:id="rId23"/>
    <p:sldId id="362" r:id="rId24"/>
    <p:sldId id="363" r:id="rId25"/>
    <p:sldId id="358" r:id="rId26"/>
    <p:sldId id="307" r:id="rId27"/>
    <p:sldId id="341" r:id="rId28"/>
    <p:sldId id="308" r:id="rId29"/>
    <p:sldId id="309" r:id="rId30"/>
    <p:sldId id="360" r:id="rId31"/>
    <p:sldId id="316" r:id="rId32"/>
    <p:sldId id="356" r:id="rId33"/>
    <p:sldId id="317" r:id="rId34"/>
    <p:sldId id="338" r:id="rId35"/>
    <p:sldId id="342" r:id="rId36"/>
    <p:sldId id="343" r:id="rId37"/>
    <p:sldId id="328" r:id="rId38"/>
    <p:sldId id="329" r:id="rId39"/>
    <p:sldId id="330" r:id="rId40"/>
    <p:sldId id="344" r:id="rId41"/>
    <p:sldId id="332" r:id="rId42"/>
    <p:sldId id="333" r:id="rId43"/>
    <p:sldId id="334" r:id="rId44"/>
    <p:sldId id="335" r:id="rId45"/>
    <p:sldId id="336" r:id="rId46"/>
    <p:sldId id="337" r:id="rId47"/>
    <p:sldId id="359" r:id="rId48"/>
    <p:sldId id="319" r:id="rId49"/>
    <p:sldId id="320" r:id="rId50"/>
    <p:sldId id="322" r:id="rId51"/>
    <p:sldId id="323" r:id="rId52"/>
    <p:sldId id="324" r:id="rId53"/>
    <p:sldId id="325" r:id="rId54"/>
    <p:sldId id="326" r:id="rId55"/>
    <p:sldId id="32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A8FF"/>
    <a:srgbClr val="474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37" autoAdjust="0"/>
  </p:normalViewPr>
  <p:slideViewPr>
    <p:cSldViewPr>
      <p:cViewPr varScale="1">
        <p:scale>
          <a:sx n="70" d="100"/>
          <a:sy n="70" d="100"/>
        </p:scale>
        <p:origin x="11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3.wmf"/><Relationship Id="rId7" Type="http://schemas.openxmlformats.org/officeDocument/2006/relationships/image" Target="../media/image61.wmf"/><Relationship Id="rId2" Type="http://schemas.openxmlformats.org/officeDocument/2006/relationships/image" Target="../media/image52.wmf"/><Relationship Id="rId1" Type="http://schemas.openxmlformats.org/officeDocument/2006/relationships/image" Target="../media/image57.wmf"/><Relationship Id="rId6" Type="http://schemas.openxmlformats.org/officeDocument/2006/relationships/image" Target="../media/image60.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2.wmf"/><Relationship Id="rId1" Type="http://schemas.openxmlformats.org/officeDocument/2006/relationships/image" Target="../media/image1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D8742-25E0-4297-9216-A1261F6F1B9A}" type="datetimeFigureOut">
              <a:rPr lang="en-US" smtClean="0"/>
              <a:pPr/>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D8E42-5C93-498C-8446-183094FF9D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D8742-25E0-4297-9216-A1261F6F1B9A}" type="datetimeFigureOut">
              <a:rPr lang="en-US" smtClean="0"/>
              <a:pPr/>
              <a:t>12/12/2015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D8E42-5C93-498C-8446-183094FF9D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2.bin"/><Relationship Id="rId14" Type="http://schemas.openxmlformats.org/officeDocument/2006/relationships/image" Target="../media/image3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1.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9.bin"/><Relationship Id="rId14" Type="http://schemas.openxmlformats.org/officeDocument/2006/relationships/image" Target="../media/image45.wmf"/></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Magnesium" TargetMode="External"/><Relationship Id="rId13" Type="http://schemas.openxmlformats.org/officeDocument/2006/relationships/hyperlink" Target="http://en.wikipedia.org/wiki/Aluminium" TargetMode="External"/><Relationship Id="rId3" Type="http://schemas.openxmlformats.org/officeDocument/2006/relationships/oleObject" Target="../embeddings/oleObject1.bin"/><Relationship Id="rId7" Type="http://schemas.openxmlformats.org/officeDocument/2006/relationships/hyperlink" Target="http://en.wikipedia.org/wiki/Plastics" TargetMode="External"/><Relationship Id="rId12" Type="http://schemas.openxmlformats.org/officeDocument/2006/relationships/hyperlink" Target="http://en.wikipedia.org/wiki/Silicon" TargetMode="External"/><Relationship Id="rId17" Type="http://schemas.openxmlformats.org/officeDocument/2006/relationships/hyperlink" Target="http://en.wikipedia.org/wiki/Earth" TargetMode="External"/><Relationship Id="rId2" Type="http://schemas.openxmlformats.org/officeDocument/2006/relationships/slideLayout" Target="../slideLayouts/slideLayout7.xml"/><Relationship Id="rId16" Type="http://schemas.openxmlformats.org/officeDocument/2006/relationships/hyperlink" Target="http://en.wikipedia.org/wiki/Selenium" TargetMode="External"/><Relationship Id="rId1" Type="http://schemas.openxmlformats.org/officeDocument/2006/relationships/vmlDrawing" Target="../drawings/vmlDrawing1.vml"/><Relationship Id="rId6" Type="http://schemas.openxmlformats.org/officeDocument/2006/relationships/hyperlink" Target="http://en.wikipedia.org/wiki/Standard_conditions_for_temperature_and_pressure" TargetMode="External"/><Relationship Id="rId11" Type="http://schemas.openxmlformats.org/officeDocument/2006/relationships/hyperlink" Target="http://en.wikipedia.org/wiki/Density" TargetMode="External"/><Relationship Id="rId5" Type="http://schemas.openxmlformats.org/officeDocument/2006/relationships/hyperlink" Target="http://en.wikipedia.org/wiki/Water" TargetMode="External"/><Relationship Id="rId15" Type="http://schemas.openxmlformats.org/officeDocument/2006/relationships/hyperlink" Target="http://en.wikipedia.org/wiki/Titanium" TargetMode="External"/><Relationship Id="rId10" Type="http://schemas.openxmlformats.org/officeDocument/2006/relationships/hyperlink" Target="http://en.wikipedia.org/wiki/Glycerol" TargetMode="External"/><Relationship Id="rId4" Type="http://schemas.openxmlformats.org/officeDocument/2006/relationships/image" Target="../media/image1.wmf"/><Relationship Id="rId9" Type="http://schemas.openxmlformats.org/officeDocument/2006/relationships/hyperlink" Target="http://en.wikipedia.org/wiki/Beryllium" TargetMode="External"/><Relationship Id="rId14" Type="http://schemas.openxmlformats.org/officeDocument/2006/relationships/hyperlink" Target="http://en.wikipedia.org/wiki/Diamon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image" Target="../media/image48.wmf"/><Relationship Id="rId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6.png"/><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2.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4.bin"/><Relationship Id="rId18" Type="http://schemas.openxmlformats.org/officeDocument/2006/relationships/image" Target="../media/image62.wmf"/><Relationship Id="rId3" Type="http://schemas.openxmlformats.org/officeDocument/2006/relationships/oleObject" Target="../embeddings/oleObject39.bin"/><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59.wmf"/><Relationship Id="rId17" Type="http://schemas.openxmlformats.org/officeDocument/2006/relationships/oleObject" Target="../embeddings/oleObject46.bin"/><Relationship Id="rId2" Type="http://schemas.openxmlformats.org/officeDocument/2006/relationships/slideLayout" Target="../slideLayouts/slideLayout7.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11.vml"/><Relationship Id="rId6" Type="http://schemas.openxmlformats.org/officeDocument/2006/relationships/image" Target="../media/image52.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58.wmf"/><Relationship Id="rId19" Type="http://schemas.openxmlformats.org/officeDocument/2006/relationships/oleObject" Target="../embeddings/oleObject47.bin"/><Relationship Id="rId4" Type="http://schemas.openxmlformats.org/officeDocument/2006/relationships/image" Target="../media/image57.wmf"/><Relationship Id="rId9" Type="http://schemas.openxmlformats.org/officeDocument/2006/relationships/oleObject" Target="../embeddings/oleObject42.bin"/><Relationship Id="rId14" Type="http://schemas.openxmlformats.org/officeDocument/2006/relationships/image" Target="../media/image60.wmf"/><Relationship Id="rId22" Type="http://schemas.openxmlformats.org/officeDocument/2006/relationships/image" Target="../media/image64.wmf"/></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Iron" TargetMode="External"/><Relationship Id="rId13" Type="http://schemas.openxmlformats.org/officeDocument/2006/relationships/hyperlink" Target="http://en.wikipedia.org/wiki/Chemical_element" TargetMode="External"/><Relationship Id="rId3" Type="http://schemas.openxmlformats.org/officeDocument/2006/relationships/image" Target="../media/image4.png"/><Relationship Id="rId7" Type="http://schemas.openxmlformats.org/officeDocument/2006/relationships/hyperlink" Target="http://en.wikipedia.org/wiki/Aluminum" TargetMode="External"/><Relationship Id="rId12" Type="http://schemas.openxmlformats.org/officeDocument/2006/relationships/hyperlink" Target="http://en.wikipedia.org/wiki/Osmium"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en.wikipedia.org/wiki/Sodium_chloride" TargetMode="External"/><Relationship Id="rId11" Type="http://schemas.openxmlformats.org/officeDocument/2006/relationships/hyperlink" Target="http://en.wikipedia.org/wiki/Gold" TargetMode="External"/><Relationship Id="rId5" Type="http://schemas.openxmlformats.org/officeDocument/2006/relationships/image" Target="../media/image2.wmf"/><Relationship Id="rId15" Type="http://schemas.openxmlformats.org/officeDocument/2006/relationships/image" Target="../media/image3.wmf"/><Relationship Id="rId10" Type="http://schemas.openxmlformats.org/officeDocument/2006/relationships/hyperlink" Target="http://en.wikipedia.org/wiki/Mercury_(element)" TargetMode="External"/><Relationship Id="rId4" Type="http://schemas.openxmlformats.org/officeDocument/2006/relationships/oleObject" Target="../embeddings/oleObject2.bin"/><Relationship Id="rId9" Type="http://schemas.openxmlformats.org/officeDocument/2006/relationships/hyperlink" Target="http://en.wikipedia.org/wiki/Lead" TargetMode="External"/><Relationship Id="rId1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3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73.e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0.bin"/><Relationship Id="rId1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wmf"/><Relationship Id="rId17"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image" Target="../media/image13.wmf"/><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 Id="rId14"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83.emf"/><Relationship Id="rId1" Type="http://schemas.openxmlformats.org/officeDocument/2006/relationships/slideLayout" Target="../slideLayouts/slideLayout7.xml"/><Relationship Id="rId4" Type="http://schemas.openxmlformats.org/officeDocument/2006/relationships/image" Target="../media/image69.emf"/></Relationships>
</file>

<file path=ppt/slides/_rels/slide52.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wmf"/><Relationship Id="rId3" Type="http://schemas.openxmlformats.org/officeDocument/2006/relationships/image" Target="../media/image20.jpeg"/><Relationship Id="rId7" Type="http://schemas.openxmlformats.org/officeDocument/2006/relationships/image" Target="../media/image12.wmf"/><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5.wmf"/><Relationship Id="rId15" Type="http://schemas.openxmlformats.org/officeDocument/2006/relationships/image" Target="../media/image19.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wmf"/><Relationship Id="rId14"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fontScale="90000"/>
          </a:bodyPr>
          <a:lstStyle/>
          <a:p>
            <a:r>
              <a:rPr lang="en-US" sz="5400" dirty="0" smtClean="0"/>
              <a:t>Chapter 14</a:t>
            </a:r>
            <a:br>
              <a:rPr lang="en-US" sz="5400" dirty="0" smtClean="0"/>
            </a:br>
            <a:r>
              <a:rPr lang="en-US" dirty="0"/>
              <a:t/>
            </a:r>
            <a:br>
              <a:rPr lang="en-US" dirty="0"/>
            </a:br>
            <a:r>
              <a:rPr lang="en-US" dirty="0" smtClean="0"/>
              <a:t>Fluids(liquid, gas)</a:t>
            </a:r>
            <a:br>
              <a:rPr lang="en-US" dirty="0" smtClean="0"/>
            </a:br>
            <a:r>
              <a:rPr lang="en-US" sz="2700" b="1" dirty="0" smtClean="0">
                <a:solidFill>
                  <a:srgbClr val="FF0000"/>
                </a:solidFill>
                <a:latin typeface="Comic Sans MS" pitchFamily="66" charset="0"/>
              </a:rPr>
              <a:t>Something that can flow is fluid</a:t>
            </a:r>
            <a:endParaRPr lang="en-US" sz="27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51472"/>
            <a:ext cx="7467600" cy="1477328"/>
          </a:xfrm>
          <a:prstGeom prst="rect">
            <a:avLst/>
          </a:prstGeom>
        </p:spPr>
        <p:txBody>
          <a:bodyPr wrap="square">
            <a:spAutoFit/>
          </a:bodyPr>
          <a:lstStyle/>
          <a:p>
            <a:r>
              <a:rPr lang="en-US" b="1" dirty="0" smtClean="0"/>
              <a:t>T81-Q24</a:t>
            </a:r>
            <a:r>
              <a:rPr lang="en-US" dirty="0" smtClean="0"/>
              <a:t>. </a:t>
            </a:r>
          </a:p>
          <a:p>
            <a:r>
              <a:rPr lang="en-US" dirty="0" smtClean="0"/>
              <a:t>On a standard day (atmospheric pressure), a pressure gauge instrument below the surface of the ocean (</a:t>
            </a:r>
            <a:r>
              <a:rPr lang="en-US" i="1" dirty="0" smtClean="0"/>
              <a:t>Specific Gravity = 1.025) reads an absolute pressure of 1.4 x 10</a:t>
            </a:r>
            <a:r>
              <a:rPr lang="en-US" i="1" baseline="30000" dirty="0" smtClean="0"/>
              <a:t>6 </a:t>
            </a:r>
            <a:r>
              <a:rPr lang="en-US" i="1" dirty="0" smtClean="0"/>
              <a:t>Pa. How deep underwater is this instrument? </a:t>
            </a:r>
          </a:p>
          <a:p>
            <a:r>
              <a:rPr lang="en-US" dirty="0" smtClean="0"/>
              <a:t>A) 129 m </a:t>
            </a:r>
            <a:endParaRPr lang="en-US" dirty="0"/>
          </a:p>
        </p:txBody>
      </p:sp>
      <p:grpSp>
        <p:nvGrpSpPr>
          <p:cNvPr id="6" name="Group 8"/>
          <p:cNvGrpSpPr/>
          <p:nvPr/>
        </p:nvGrpSpPr>
        <p:grpSpPr>
          <a:xfrm>
            <a:off x="762000" y="4367936"/>
            <a:ext cx="7696200" cy="2308324"/>
            <a:chOff x="2286000" y="2551837"/>
            <a:chExt cx="7696200" cy="2308324"/>
          </a:xfrm>
        </p:grpSpPr>
        <p:sp>
          <p:nvSpPr>
            <p:cNvPr id="10" name="Rectangle 9"/>
            <p:cNvSpPr/>
            <p:nvPr/>
          </p:nvSpPr>
          <p:spPr>
            <a:xfrm>
              <a:off x="2286000" y="2551837"/>
              <a:ext cx="4572000" cy="2308324"/>
            </a:xfrm>
            <a:prstGeom prst="rect">
              <a:avLst/>
            </a:prstGeom>
          </p:spPr>
          <p:txBody>
            <a:bodyPr>
              <a:spAutoFit/>
            </a:bodyPr>
            <a:lstStyle/>
            <a:p>
              <a:r>
                <a:rPr lang="en-US" b="1" dirty="0" smtClean="0"/>
                <a:t>T51-Q#24</a:t>
              </a:r>
              <a:r>
                <a:rPr lang="en-US" b="1" u="sng" dirty="0" smtClean="0"/>
                <a:t>: </a:t>
              </a:r>
            </a:p>
            <a:p>
              <a:r>
                <a:rPr lang="en-US" u="sng" dirty="0" smtClean="0"/>
                <a:t>Fig. 7 </a:t>
              </a:r>
              <a:r>
                <a:rPr lang="en-US" dirty="0" smtClean="0"/>
                <a:t>shows a U-tube with cross-sectional area </a:t>
              </a:r>
              <a:r>
                <a:rPr lang="en-US" i="1" dirty="0" smtClean="0"/>
                <a:t>A</a:t>
              </a:r>
              <a:r>
                <a:rPr lang="en-US" dirty="0" smtClean="0"/>
                <a:t> and partially filled with oil of density </a:t>
              </a:r>
              <a:r>
                <a:rPr lang="en-US" dirty="0" smtClean="0">
                  <a:sym typeface="Symbol"/>
                </a:rPr>
                <a:t></a:t>
              </a:r>
              <a:r>
                <a:rPr lang="en-US" dirty="0" smtClean="0"/>
                <a:t>. A solid cylinder, which fits the tube tightly but can slide without friction, is placed in the right arm. The system is in equilibrium. The weight of the cylinder is: </a:t>
              </a:r>
            </a:p>
            <a:p>
              <a:r>
                <a:rPr lang="en-US" dirty="0" smtClean="0"/>
                <a:t>(</a:t>
              </a:r>
              <a:r>
                <a:rPr lang="en-US" dirty="0" err="1" smtClean="0"/>
                <a:t>Ans</a:t>
              </a:r>
              <a:r>
                <a:rPr lang="en-US" dirty="0" smtClean="0"/>
                <a:t>: </a:t>
              </a:r>
              <a:r>
                <a:rPr lang="en-US" dirty="0" err="1" smtClean="0"/>
                <a:t>AL</a:t>
              </a:r>
              <a:r>
                <a:rPr lang="en-US" dirty="0" err="1" smtClean="0">
                  <a:sym typeface="Symbol"/>
                </a:rPr>
                <a:t></a:t>
              </a:r>
              <a:r>
                <a:rPr lang="en-US" dirty="0" err="1" smtClean="0"/>
                <a:t>g</a:t>
              </a:r>
              <a:r>
                <a:rPr lang="en-US" dirty="0" smtClean="0"/>
                <a:t>)</a:t>
              </a:r>
              <a:endParaRPr lang="en-US" dirty="0"/>
            </a:p>
          </p:txBody>
        </p:sp>
        <p:pic>
          <p:nvPicPr>
            <p:cNvPr id="11" name="Picture 3"/>
            <p:cNvPicPr>
              <a:picLocks noChangeAspect="1" noChangeArrowheads="1"/>
            </p:cNvPicPr>
            <p:nvPr/>
          </p:nvPicPr>
          <p:blipFill>
            <a:blip r:embed="rId2" cstate="print"/>
            <a:srcRect/>
            <a:stretch>
              <a:fillRect/>
            </a:stretch>
          </p:blipFill>
          <p:spPr bwMode="auto">
            <a:xfrm>
              <a:off x="7973290" y="2667000"/>
              <a:ext cx="2008910" cy="1841501"/>
            </a:xfrm>
            <a:prstGeom prst="rect">
              <a:avLst/>
            </a:prstGeom>
            <a:noFill/>
            <a:ln w="9525">
              <a:noFill/>
              <a:miter lim="800000"/>
              <a:headEnd/>
              <a:tailEnd/>
            </a:ln>
          </p:spPr>
        </p:pic>
      </p:grpSp>
      <p:grpSp>
        <p:nvGrpSpPr>
          <p:cNvPr id="12" name="Group 11"/>
          <p:cNvGrpSpPr/>
          <p:nvPr/>
        </p:nvGrpSpPr>
        <p:grpSpPr>
          <a:xfrm>
            <a:off x="685800" y="1828800"/>
            <a:ext cx="7210425" cy="2336125"/>
            <a:chOff x="685800" y="1828800"/>
            <a:chExt cx="7210425" cy="2336125"/>
          </a:xfrm>
        </p:grpSpPr>
        <p:grpSp>
          <p:nvGrpSpPr>
            <p:cNvPr id="2" name="Group 3"/>
            <p:cNvGrpSpPr/>
            <p:nvPr/>
          </p:nvGrpSpPr>
          <p:grpSpPr>
            <a:xfrm>
              <a:off x="685800" y="2133600"/>
              <a:ext cx="6865018" cy="2031325"/>
              <a:chOff x="685800" y="2438400"/>
              <a:chExt cx="6865018" cy="2031325"/>
            </a:xfrm>
          </p:grpSpPr>
          <p:sp>
            <p:nvSpPr>
              <p:cNvPr id="5" name="Rectangle 4"/>
              <p:cNvSpPr/>
              <p:nvPr/>
            </p:nvSpPr>
            <p:spPr>
              <a:xfrm>
                <a:off x="685800" y="2438400"/>
                <a:ext cx="4572000" cy="2031325"/>
              </a:xfrm>
              <a:prstGeom prst="rect">
                <a:avLst/>
              </a:prstGeom>
            </p:spPr>
            <p:txBody>
              <a:bodyPr>
                <a:spAutoFit/>
              </a:bodyPr>
              <a:lstStyle/>
              <a:p>
                <a:r>
                  <a:rPr lang="en-US" b="1" dirty="0" smtClean="0"/>
                  <a:t>T61-Q23</a:t>
                </a:r>
                <a:r>
                  <a:rPr lang="en-US" dirty="0" smtClean="0"/>
                  <a:t>. </a:t>
                </a:r>
              </a:p>
              <a:p>
                <a:r>
                  <a:rPr lang="en-US" dirty="0" smtClean="0"/>
                  <a:t>The open vertical tube in </a:t>
                </a:r>
                <a:r>
                  <a:rPr lang="en-US" u="sng" dirty="0" smtClean="0"/>
                  <a:t>Fig. 13 </a:t>
                </a:r>
                <a:r>
                  <a:rPr lang="en-US" dirty="0" smtClean="0"/>
                  <a:t>contains two liquids of densities ρ</a:t>
                </a:r>
                <a:r>
                  <a:rPr lang="en-US" baseline="-25000" dirty="0" smtClean="0"/>
                  <a:t>1 </a:t>
                </a:r>
                <a:r>
                  <a:rPr lang="en-US" dirty="0" smtClean="0"/>
                  <a:t>= 1000 </a:t>
                </a:r>
                <a:r>
                  <a:rPr lang="en-US" i="1" dirty="0" smtClean="0"/>
                  <a:t>kg</a:t>
                </a:r>
                <a:r>
                  <a:rPr lang="en-US" dirty="0" smtClean="0"/>
                  <a:t>/</a:t>
                </a:r>
                <a:r>
                  <a:rPr lang="en-US" i="1" dirty="0" smtClean="0"/>
                  <a:t>m</a:t>
                </a:r>
                <a:r>
                  <a:rPr lang="en-US" baseline="30000" dirty="0" smtClean="0"/>
                  <a:t>3 </a:t>
                </a:r>
                <a:r>
                  <a:rPr lang="en-US" dirty="0" smtClean="0"/>
                  <a:t>and  ρ</a:t>
                </a:r>
                <a:r>
                  <a:rPr lang="en-US" baseline="-25000" dirty="0" smtClean="0"/>
                  <a:t>2 </a:t>
                </a:r>
                <a:r>
                  <a:rPr lang="en-US" dirty="0" smtClean="0"/>
                  <a:t>= 800 </a:t>
                </a:r>
                <a:r>
                  <a:rPr lang="en-US" i="1" dirty="0" smtClean="0"/>
                  <a:t>kg</a:t>
                </a:r>
                <a:r>
                  <a:rPr lang="en-US" dirty="0" smtClean="0"/>
                  <a:t>/</a:t>
                </a:r>
                <a:r>
                  <a:rPr lang="en-US" i="1" dirty="0" smtClean="0"/>
                  <a:t>m</a:t>
                </a:r>
                <a:r>
                  <a:rPr lang="en-US" baseline="30000" dirty="0" smtClean="0"/>
                  <a:t>3</a:t>
                </a:r>
                <a:r>
                  <a:rPr lang="en-US" dirty="0" smtClean="0"/>
                  <a:t>, which do not mix. Find the gauge pressure (pressure due to the liquids only) at the bottom of the tube. </a:t>
                </a:r>
              </a:p>
              <a:p>
                <a:r>
                  <a:rPr lang="en-US" dirty="0" smtClean="0"/>
                  <a:t>(A: 9000 Pa )</a:t>
                </a:r>
              </a:p>
            </p:txBody>
          </p:sp>
          <p:sp>
            <p:nvSpPr>
              <p:cNvPr id="7" name="TextBox 6"/>
              <p:cNvSpPr txBox="1"/>
              <p:nvPr/>
            </p:nvSpPr>
            <p:spPr>
              <a:xfrm>
                <a:off x="6858000" y="4038600"/>
                <a:ext cx="692818" cy="338554"/>
              </a:xfrm>
              <a:prstGeom prst="rect">
                <a:avLst/>
              </a:prstGeom>
              <a:noFill/>
            </p:spPr>
            <p:txBody>
              <a:bodyPr wrap="none" rtlCol="0">
                <a:spAutoFit/>
              </a:bodyPr>
              <a:lstStyle/>
              <a:p>
                <a:r>
                  <a:rPr lang="en-US" sz="1600" dirty="0" smtClean="0"/>
                  <a:t>Fig-13</a:t>
                </a:r>
                <a:endParaRPr lang="en-US" sz="1600" dirty="0"/>
              </a:p>
            </p:txBody>
          </p:sp>
        </p:grpSp>
        <p:pic>
          <p:nvPicPr>
            <p:cNvPr id="115713" name="Picture 1"/>
            <p:cNvPicPr>
              <a:picLocks noChangeAspect="1" noChangeArrowheads="1"/>
            </p:cNvPicPr>
            <p:nvPr/>
          </p:nvPicPr>
          <p:blipFill>
            <a:blip r:embed="rId3" cstate="print"/>
            <a:srcRect/>
            <a:stretch>
              <a:fillRect/>
            </a:stretch>
          </p:blipFill>
          <p:spPr bwMode="auto">
            <a:xfrm>
              <a:off x="6400800" y="1828800"/>
              <a:ext cx="1495425" cy="18764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27" name="Object 15"/>
          <p:cNvGraphicFramePr>
            <a:graphicFrameLocks noChangeAspect="1"/>
          </p:cNvGraphicFramePr>
          <p:nvPr/>
        </p:nvGraphicFramePr>
        <p:xfrm>
          <a:off x="5326063" y="4876800"/>
          <a:ext cx="1227137" cy="431800"/>
        </p:xfrm>
        <a:graphic>
          <a:graphicData uri="http://schemas.openxmlformats.org/presentationml/2006/ole">
            <mc:AlternateContent xmlns:mc="http://schemas.openxmlformats.org/markup-compatibility/2006">
              <mc:Choice xmlns:v="urn:schemas-microsoft-com:vml" Requires="v">
                <p:oleObj spid="_x0000_s65582" name="Equation" r:id="rId3" imgW="622080" imgH="228600" progId="Equation.3">
                  <p:embed/>
                </p:oleObj>
              </mc:Choice>
              <mc:Fallback>
                <p:oleObj name="Equation" r:id="rId3" imgW="622080" imgH="2286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063" y="4876800"/>
                        <a:ext cx="12271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7"/>
          <p:cNvSpPr txBox="1">
            <a:spLocks/>
          </p:cNvSpPr>
          <p:nvPr/>
        </p:nvSpPr>
        <p:spPr>
          <a:xfrm>
            <a:off x="304800" y="0"/>
            <a:ext cx="8229600" cy="1020762"/>
          </a:xfrm>
          <a:prstGeom prst="rect">
            <a:avLst/>
          </a:prstGeom>
          <a:ln>
            <a:noFill/>
          </a:ln>
        </p:spPr>
        <p:txBody>
          <a:bodyPr/>
          <a:lstStyle/>
          <a:p>
            <a:pPr algn="ctr">
              <a:spcBef>
                <a:spcPct val="0"/>
              </a:spcBef>
              <a:defRPr/>
            </a:pPr>
            <a:r>
              <a:rPr lang="en-US" sz="4400" b="1" dirty="0" smtClean="0">
                <a:solidFill>
                  <a:srgbClr val="FF0000"/>
                </a:solidFill>
              </a:rPr>
              <a:t>Pascal’s law</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5067" name="Object 11"/>
          <p:cNvGraphicFramePr>
            <a:graphicFrameLocks noChangeAspect="1"/>
          </p:cNvGraphicFramePr>
          <p:nvPr/>
        </p:nvGraphicFramePr>
        <p:xfrm>
          <a:off x="5543550" y="3798888"/>
          <a:ext cx="1227138" cy="455612"/>
        </p:xfrm>
        <a:graphic>
          <a:graphicData uri="http://schemas.openxmlformats.org/presentationml/2006/ole">
            <mc:AlternateContent xmlns:mc="http://schemas.openxmlformats.org/markup-compatibility/2006">
              <mc:Choice xmlns:v="urn:schemas-microsoft-com:vml" Requires="v">
                <p:oleObj spid="_x0000_s65583" name="Equation" r:id="rId5" imgW="622080" imgH="241200" progId="Equation.3">
                  <p:embed/>
                </p:oleObj>
              </mc:Choice>
              <mc:Fallback>
                <p:oleObj name="Equation" r:id="rId5" imgW="622080" imgH="241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3798888"/>
                        <a:ext cx="1227138"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 name="Rectangle 354"/>
          <p:cNvSpPr/>
          <p:nvPr/>
        </p:nvSpPr>
        <p:spPr>
          <a:xfrm>
            <a:off x="152400" y="684074"/>
            <a:ext cx="3886200" cy="1754326"/>
          </a:xfrm>
          <a:prstGeom prst="rect">
            <a:avLst/>
          </a:prstGeom>
        </p:spPr>
        <p:txBody>
          <a:bodyPr wrap="square">
            <a:spAutoFit/>
          </a:bodyPr>
          <a:lstStyle/>
          <a:p>
            <a:pPr>
              <a:buFontTx/>
              <a:buNone/>
            </a:pPr>
            <a:r>
              <a:rPr lang="en-US" b="1" dirty="0" smtClean="0">
                <a:solidFill>
                  <a:srgbClr val="3333FF"/>
                </a:solidFill>
                <a:latin typeface="Comic Sans MS" pitchFamily="66" charset="0"/>
              </a:rPr>
              <a:t>Definition: </a:t>
            </a:r>
          </a:p>
          <a:p>
            <a:pPr>
              <a:buFontTx/>
              <a:buNone/>
            </a:pPr>
            <a:r>
              <a:rPr lang="en-US" b="1" dirty="0" smtClean="0">
                <a:solidFill>
                  <a:srgbClr val="3333FF"/>
                </a:solidFill>
                <a:latin typeface="Comic Sans MS" pitchFamily="66" charset="0"/>
              </a:rPr>
              <a:t>A change in pressure applied to an enclosed incompressible fluid is transmitted to every portion of the fluid and to the walls of its container.</a:t>
            </a:r>
            <a:endParaRPr lang="en-US" b="1" dirty="0">
              <a:latin typeface="Comic Sans MS" pitchFamily="66" charset="0"/>
            </a:endParaRPr>
          </a:p>
        </p:txBody>
      </p:sp>
      <p:grpSp>
        <p:nvGrpSpPr>
          <p:cNvPr id="2" name="Group 31"/>
          <p:cNvGrpSpPr/>
          <p:nvPr/>
        </p:nvGrpSpPr>
        <p:grpSpPr>
          <a:xfrm>
            <a:off x="5562600" y="914400"/>
            <a:ext cx="3581400" cy="2438400"/>
            <a:chOff x="5562600" y="914400"/>
            <a:chExt cx="3581400" cy="2438400"/>
          </a:xfrm>
        </p:grpSpPr>
        <p:sp>
          <p:nvSpPr>
            <p:cNvPr id="30" name="Rectangle 29"/>
            <p:cNvSpPr/>
            <p:nvPr/>
          </p:nvSpPr>
          <p:spPr>
            <a:xfrm>
              <a:off x="5791200" y="1219200"/>
              <a:ext cx="3124200" cy="213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562600" y="914400"/>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1"/>
          <p:cNvSpPr/>
          <p:nvPr/>
        </p:nvSpPr>
        <p:spPr>
          <a:xfrm>
            <a:off x="6139543" y="1401289"/>
            <a:ext cx="2113808" cy="1615044"/>
          </a:xfrm>
          <a:custGeom>
            <a:avLst/>
            <a:gdLst>
              <a:gd name="connsiteX0" fmla="*/ 0 w 2113808"/>
              <a:gd name="connsiteY0" fmla="*/ 0 h 1615044"/>
              <a:gd name="connsiteX1" fmla="*/ 0 w 2113808"/>
              <a:gd name="connsiteY1" fmla="*/ 1615044 h 1615044"/>
              <a:gd name="connsiteX2" fmla="*/ 2113808 w 2113808"/>
              <a:gd name="connsiteY2" fmla="*/ 1615044 h 1615044"/>
              <a:gd name="connsiteX3" fmla="*/ 2113808 w 2113808"/>
              <a:gd name="connsiteY3" fmla="*/ 0 h 1615044"/>
              <a:gd name="connsiteX4" fmla="*/ 2113808 w 2113808"/>
              <a:gd name="connsiteY4" fmla="*/ 0 h 161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808" h="1615044">
                <a:moveTo>
                  <a:pt x="0" y="0"/>
                </a:moveTo>
                <a:lnTo>
                  <a:pt x="0" y="1615044"/>
                </a:lnTo>
                <a:lnTo>
                  <a:pt x="2113808" y="1615044"/>
                </a:lnTo>
                <a:lnTo>
                  <a:pt x="2113808" y="0"/>
                </a:lnTo>
                <a:lnTo>
                  <a:pt x="2113808" y="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807034" y="1389413"/>
            <a:ext cx="3123210" cy="1935678"/>
          </a:xfrm>
          <a:custGeom>
            <a:avLst/>
            <a:gdLst>
              <a:gd name="connsiteX0" fmla="*/ 0 w 3123210"/>
              <a:gd name="connsiteY0" fmla="*/ 23751 h 1935678"/>
              <a:gd name="connsiteX1" fmla="*/ 308758 w 3123210"/>
              <a:gd name="connsiteY1" fmla="*/ 35626 h 1935678"/>
              <a:gd name="connsiteX2" fmla="*/ 320634 w 3123210"/>
              <a:gd name="connsiteY2" fmla="*/ 1626919 h 1935678"/>
              <a:gd name="connsiteX3" fmla="*/ 320634 w 3123210"/>
              <a:gd name="connsiteY3" fmla="*/ 1650670 h 1935678"/>
              <a:gd name="connsiteX4" fmla="*/ 2470067 w 3123210"/>
              <a:gd name="connsiteY4" fmla="*/ 1638795 h 1935678"/>
              <a:gd name="connsiteX5" fmla="*/ 2458192 w 3123210"/>
              <a:gd name="connsiteY5" fmla="*/ 0 h 1935678"/>
              <a:gd name="connsiteX6" fmla="*/ 3123210 w 3123210"/>
              <a:gd name="connsiteY6" fmla="*/ 23751 h 1935678"/>
              <a:gd name="connsiteX7" fmla="*/ 3111335 w 3123210"/>
              <a:gd name="connsiteY7" fmla="*/ 1935678 h 1935678"/>
              <a:gd name="connsiteX8" fmla="*/ 11875 w 3123210"/>
              <a:gd name="connsiteY8" fmla="*/ 1935678 h 1935678"/>
              <a:gd name="connsiteX9" fmla="*/ 0 w 3123210"/>
              <a:gd name="connsiteY9" fmla="*/ 23751 h 19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210" h="1935678">
                <a:moveTo>
                  <a:pt x="0" y="23751"/>
                </a:moveTo>
                <a:lnTo>
                  <a:pt x="308758" y="35626"/>
                </a:lnTo>
                <a:cubicBezTo>
                  <a:pt x="312717" y="566057"/>
                  <a:pt x="316675" y="1096488"/>
                  <a:pt x="320634" y="1626919"/>
                </a:cubicBezTo>
                <a:lnTo>
                  <a:pt x="320634" y="1650670"/>
                </a:lnTo>
                <a:lnTo>
                  <a:pt x="2470067" y="1638795"/>
                </a:lnTo>
                <a:cubicBezTo>
                  <a:pt x="2466109" y="1092530"/>
                  <a:pt x="2462150" y="546265"/>
                  <a:pt x="2458192" y="0"/>
                </a:cubicBezTo>
                <a:lnTo>
                  <a:pt x="3123210" y="23751"/>
                </a:lnTo>
                <a:cubicBezTo>
                  <a:pt x="3119252" y="661060"/>
                  <a:pt x="3115293" y="1298369"/>
                  <a:pt x="3111335" y="1935678"/>
                </a:cubicBezTo>
                <a:lnTo>
                  <a:pt x="11875" y="1935678"/>
                </a:lnTo>
                <a:cubicBezTo>
                  <a:pt x="7917" y="1298369"/>
                  <a:pt x="3958" y="661060"/>
                  <a:pt x="0" y="23751"/>
                </a:cubicBezTo>
                <a:close/>
              </a:path>
            </a:pathLst>
          </a:cu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8"/>
          <p:cNvGrpSpPr/>
          <p:nvPr/>
        </p:nvGrpSpPr>
        <p:grpSpPr>
          <a:xfrm>
            <a:off x="5791200" y="685800"/>
            <a:ext cx="447558" cy="1080650"/>
            <a:chOff x="5791200" y="519550"/>
            <a:chExt cx="447558" cy="1080650"/>
          </a:xfrm>
        </p:grpSpPr>
        <p:grpSp>
          <p:nvGrpSpPr>
            <p:cNvPr id="4" name="Group 57"/>
            <p:cNvGrpSpPr/>
            <p:nvPr/>
          </p:nvGrpSpPr>
          <p:grpSpPr>
            <a:xfrm>
              <a:off x="5814950" y="519550"/>
              <a:ext cx="304800" cy="1080650"/>
              <a:chOff x="5814950" y="519550"/>
              <a:chExt cx="304800" cy="1080650"/>
            </a:xfrm>
          </p:grpSpPr>
          <p:sp>
            <p:nvSpPr>
              <p:cNvPr id="54" name="Rectangle 53"/>
              <p:cNvSpPr/>
              <p:nvPr/>
            </p:nvSpPr>
            <p:spPr>
              <a:xfrm>
                <a:off x="5814950" y="13716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814950" y="519550"/>
                <a:ext cx="304800" cy="85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Down Arrow 61"/>
            <p:cNvSpPr/>
            <p:nvPr/>
          </p:nvSpPr>
          <p:spPr>
            <a:xfrm>
              <a:off x="5879275" y="855025"/>
              <a:ext cx="164275" cy="533400"/>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791200" y="533400"/>
              <a:ext cx="447558" cy="369332"/>
            </a:xfrm>
            <a:prstGeom prst="rect">
              <a:avLst/>
            </a:prstGeom>
          </p:spPr>
          <p:txBody>
            <a:bodyPr wrap="none">
              <a:spAutoFit/>
            </a:bodyPr>
            <a:lstStyle/>
            <a:p>
              <a:r>
                <a:rPr lang="en-US" b="1" dirty="0" smtClean="0">
                  <a:solidFill>
                    <a:srgbClr val="002060"/>
                  </a:solidFill>
                  <a:latin typeface="Comic Sans MS" pitchFamily="66" charset="0"/>
                </a:rPr>
                <a:t>F</a:t>
              </a:r>
              <a:r>
                <a:rPr lang="en-US" b="1" baseline="-25000" dirty="0" smtClean="0">
                  <a:solidFill>
                    <a:srgbClr val="002060"/>
                  </a:solidFill>
                  <a:latin typeface="Comic Sans MS" pitchFamily="66" charset="0"/>
                </a:rPr>
                <a:t>in</a:t>
              </a:r>
              <a:endParaRPr lang="en-US" dirty="0">
                <a:solidFill>
                  <a:srgbClr val="002060"/>
                </a:solidFill>
              </a:endParaRPr>
            </a:p>
          </p:txBody>
        </p:sp>
      </p:grpSp>
      <p:cxnSp>
        <p:nvCxnSpPr>
          <p:cNvPr id="77" name="Straight Connector 76"/>
          <p:cNvCxnSpPr/>
          <p:nvPr/>
        </p:nvCxnSpPr>
        <p:spPr>
          <a:xfrm>
            <a:off x="5486400" y="1747650"/>
            <a:ext cx="3962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5" name="Group 84"/>
          <p:cNvGrpSpPr/>
          <p:nvPr/>
        </p:nvGrpSpPr>
        <p:grpSpPr>
          <a:xfrm>
            <a:off x="8293925" y="828300"/>
            <a:ext cx="619500" cy="1762500"/>
            <a:chOff x="8293925" y="828300"/>
            <a:chExt cx="619500" cy="1762500"/>
          </a:xfrm>
        </p:grpSpPr>
        <p:grpSp>
          <p:nvGrpSpPr>
            <p:cNvPr id="6" name="Group 78"/>
            <p:cNvGrpSpPr/>
            <p:nvPr/>
          </p:nvGrpSpPr>
          <p:grpSpPr>
            <a:xfrm>
              <a:off x="8293925" y="828300"/>
              <a:ext cx="619500" cy="914400"/>
              <a:chOff x="8293925" y="914400"/>
              <a:chExt cx="619500" cy="914400"/>
            </a:xfrm>
          </p:grpSpPr>
          <p:sp>
            <p:nvSpPr>
              <p:cNvPr id="71" name="Rectangle 70"/>
              <p:cNvSpPr/>
              <p:nvPr/>
            </p:nvSpPr>
            <p:spPr>
              <a:xfrm>
                <a:off x="8293925" y="914400"/>
                <a:ext cx="609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303825" y="1605150"/>
                <a:ext cx="609600" cy="223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83"/>
            <p:cNvGrpSpPr/>
            <p:nvPr/>
          </p:nvGrpSpPr>
          <p:grpSpPr>
            <a:xfrm>
              <a:off x="8315442" y="1752600"/>
              <a:ext cx="556563" cy="838200"/>
              <a:chOff x="8315442" y="1981200"/>
              <a:chExt cx="556563" cy="838200"/>
            </a:xfrm>
          </p:grpSpPr>
          <p:sp>
            <p:nvSpPr>
              <p:cNvPr id="80" name="Down Arrow 79"/>
              <p:cNvSpPr/>
              <p:nvPr/>
            </p:nvSpPr>
            <p:spPr>
              <a:xfrm flipV="1">
                <a:off x="8458200" y="1981200"/>
                <a:ext cx="228600" cy="533400"/>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315442" y="2450068"/>
                <a:ext cx="556563" cy="369332"/>
              </a:xfrm>
              <a:prstGeom prst="rect">
                <a:avLst/>
              </a:prstGeom>
            </p:spPr>
            <p:txBody>
              <a:bodyPr wrap="none">
                <a:spAutoFit/>
              </a:bodyPr>
              <a:lstStyle/>
              <a:p>
                <a:r>
                  <a:rPr lang="en-US" b="1" dirty="0" err="1" smtClean="0">
                    <a:solidFill>
                      <a:srgbClr val="002060"/>
                    </a:solidFill>
                    <a:latin typeface="Comic Sans MS" pitchFamily="66" charset="0"/>
                  </a:rPr>
                  <a:t>F</a:t>
                </a:r>
                <a:r>
                  <a:rPr lang="en-US" b="1" baseline="-25000" dirty="0" err="1" smtClean="0">
                    <a:solidFill>
                      <a:srgbClr val="002060"/>
                    </a:solidFill>
                    <a:latin typeface="Comic Sans MS" pitchFamily="66" charset="0"/>
                  </a:rPr>
                  <a:t>out</a:t>
                </a:r>
                <a:endParaRPr lang="en-US" dirty="0">
                  <a:solidFill>
                    <a:srgbClr val="002060"/>
                  </a:solidFill>
                </a:endParaRPr>
              </a:p>
            </p:txBody>
          </p:sp>
        </p:grpSp>
      </p:grpSp>
      <p:grpSp>
        <p:nvGrpSpPr>
          <p:cNvPr id="8" name="Group 87"/>
          <p:cNvGrpSpPr/>
          <p:nvPr/>
        </p:nvGrpSpPr>
        <p:grpSpPr>
          <a:xfrm>
            <a:off x="5803075" y="1524000"/>
            <a:ext cx="3112325" cy="914400"/>
            <a:chOff x="5803075" y="1524000"/>
            <a:chExt cx="3112325" cy="914400"/>
          </a:xfrm>
        </p:grpSpPr>
        <p:sp>
          <p:nvSpPr>
            <p:cNvPr id="86" name="Rectangle 85"/>
            <p:cNvSpPr/>
            <p:nvPr/>
          </p:nvSpPr>
          <p:spPr>
            <a:xfrm>
              <a:off x="5803075" y="1752600"/>
              <a:ext cx="304800" cy="685800"/>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305800" y="1524000"/>
              <a:ext cx="609600" cy="228600"/>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4520" name="Object 8"/>
          <p:cNvGraphicFramePr>
            <a:graphicFrameLocks noChangeAspect="1"/>
          </p:cNvGraphicFramePr>
          <p:nvPr/>
        </p:nvGraphicFramePr>
        <p:xfrm>
          <a:off x="666750" y="3908425"/>
          <a:ext cx="2054225" cy="815975"/>
        </p:xfrm>
        <a:graphic>
          <a:graphicData uri="http://schemas.openxmlformats.org/presentationml/2006/ole">
            <mc:AlternateContent xmlns:mc="http://schemas.openxmlformats.org/markup-compatibility/2006">
              <mc:Choice xmlns:v="urn:schemas-microsoft-com:vml" Requires="v">
                <p:oleObj spid="_x0000_s65584" name="Equation" r:id="rId7" imgW="1041120" imgH="431640" progId="Equation.3">
                  <p:embed/>
                </p:oleObj>
              </mc:Choice>
              <mc:Fallback>
                <p:oleObj name="Equation" r:id="rId7" imgW="1041120" imgH="4316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50" y="3908425"/>
                        <a:ext cx="2054225"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21" name="Object 9"/>
          <p:cNvGraphicFramePr>
            <a:graphicFrameLocks noChangeAspect="1"/>
          </p:cNvGraphicFramePr>
          <p:nvPr/>
        </p:nvGraphicFramePr>
        <p:xfrm>
          <a:off x="914400" y="5283200"/>
          <a:ext cx="1101725" cy="431800"/>
        </p:xfrm>
        <a:graphic>
          <a:graphicData uri="http://schemas.openxmlformats.org/presentationml/2006/ole">
            <mc:AlternateContent xmlns:mc="http://schemas.openxmlformats.org/markup-compatibility/2006">
              <mc:Choice xmlns:v="urn:schemas-microsoft-com:vml" Requires="v">
                <p:oleObj spid="_x0000_s65585" name="Equation" r:id="rId9" imgW="558720" imgH="228600" progId="Equation.3">
                  <p:embed/>
                </p:oleObj>
              </mc:Choice>
              <mc:Fallback>
                <p:oleObj name="Equation" r:id="rId9" imgW="558720" imgH="2286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283200"/>
                        <a:ext cx="11017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23" name="Object 11"/>
          <p:cNvGraphicFramePr>
            <a:graphicFrameLocks noChangeAspect="1"/>
          </p:cNvGraphicFramePr>
          <p:nvPr/>
        </p:nvGraphicFramePr>
        <p:xfrm>
          <a:off x="393700" y="6019800"/>
          <a:ext cx="2730500" cy="431800"/>
        </p:xfrm>
        <a:graphic>
          <a:graphicData uri="http://schemas.openxmlformats.org/presentationml/2006/ole">
            <mc:AlternateContent xmlns:mc="http://schemas.openxmlformats.org/markup-compatibility/2006">
              <mc:Choice xmlns:v="urn:schemas-microsoft-com:vml" Requires="v">
                <p:oleObj spid="_x0000_s65586" name="Equation" r:id="rId11" imgW="1384200" imgH="228600" progId="Equation.3">
                  <p:embed/>
                </p:oleObj>
              </mc:Choice>
              <mc:Fallback>
                <p:oleObj name="Equation" r:id="rId11" imgW="1384200" imgH="2286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700" y="6019800"/>
                        <a:ext cx="2730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25" name="Object 13"/>
          <p:cNvGraphicFramePr>
            <a:graphicFrameLocks noChangeAspect="1"/>
          </p:cNvGraphicFramePr>
          <p:nvPr/>
        </p:nvGraphicFramePr>
        <p:xfrm>
          <a:off x="914400" y="3378200"/>
          <a:ext cx="1101725" cy="431800"/>
        </p:xfrm>
        <a:graphic>
          <a:graphicData uri="http://schemas.openxmlformats.org/presentationml/2006/ole">
            <mc:AlternateContent xmlns:mc="http://schemas.openxmlformats.org/markup-compatibility/2006">
              <mc:Choice xmlns:v="urn:schemas-microsoft-com:vml" Requires="v">
                <p:oleObj spid="_x0000_s65587" name="Equation" r:id="rId13" imgW="558720" imgH="228600" progId="Equation.3">
                  <p:embed/>
                </p:oleObj>
              </mc:Choice>
              <mc:Fallback>
                <p:oleObj name="Equation" r:id="rId13" imgW="55872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3378200"/>
                        <a:ext cx="11017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Group 42"/>
          <p:cNvGrpSpPr/>
          <p:nvPr/>
        </p:nvGrpSpPr>
        <p:grpSpPr>
          <a:xfrm>
            <a:off x="6248400" y="1769426"/>
            <a:ext cx="457200" cy="685799"/>
            <a:chOff x="4315675" y="1236026"/>
            <a:chExt cx="457200" cy="685799"/>
          </a:xfrm>
        </p:grpSpPr>
        <p:cxnSp>
          <p:nvCxnSpPr>
            <p:cNvPr id="45" name="Straight Connector 44"/>
            <p:cNvCxnSpPr/>
            <p:nvPr/>
          </p:nvCxnSpPr>
          <p:spPr>
            <a:xfrm>
              <a:off x="4343400" y="1905000"/>
              <a:ext cx="2770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315675" y="1371600"/>
              <a:ext cx="457200" cy="369332"/>
            </a:xfrm>
            <a:prstGeom prst="rect">
              <a:avLst/>
            </a:prstGeom>
            <a:ln>
              <a:noFill/>
            </a:ln>
          </p:spPr>
          <p:txBody>
            <a:bodyPr wrap="square">
              <a:spAutoFit/>
            </a:bodyPr>
            <a:lstStyle/>
            <a:p>
              <a:pPr>
                <a:buFontTx/>
                <a:buNone/>
              </a:pPr>
              <a:r>
                <a:rPr lang="en-US" b="1" dirty="0" smtClean="0">
                  <a:solidFill>
                    <a:srgbClr val="002060"/>
                  </a:solidFill>
                  <a:latin typeface="Comic Sans MS" pitchFamily="66" charset="0"/>
                </a:rPr>
                <a:t>d</a:t>
              </a:r>
              <a:r>
                <a:rPr lang="en-US" b="1" baseline="-25000" dirty="0" smtClean="0">
                  <a:solidFill>
                    <a:srgbClr val="002060"/>
                  </a:solidFill>
                  <a:latin typeface="Comic Sans MS" pitchFamily="66" charset="0"/>
                </a:rPr>
                <a:t>in</a:t>
              </a:r>
              <a:endParaRPr lang="en-US" b="1" dirty="0">
                <a:solidFill>
                  <a:srgbClr val="002060"/>
                </a:solidFill>
                <a:latin typeface="Comic Sans MS" pitchFamily="66" charset="0"/>
              </a:endParaRPr>
            </a:p>
          </p:txBody>
        </p:sp>
        <p:cxnSp>
          <p:nvCxnSpPr>
            <p:cNvPr id="47" name="Straight Arrow Connector 46"/>
            <p:cNvCxnSpPr/>
            <p:nvPr/>
          </p:nvCxnSpPr>
          <p:spPr>
            <a:xfrm rot="16200000" flipH="1">
              <a:off x="4048976" y="1578925"/>
              <a:ext cx="685799"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696200" y="1359518"/>
            <a:ext cx="707575" cy="393082"/>
            <a:chOff x="3934675" y="1528743"/>
            <a:chExt cx="707575" cy="393082"/>
          </a:xfrm>
        </p:grpSpPr>
        <p:cxnSp>
          <p:nvCxnSpPr>
            <p:cNvPr id="55" name="Straight Connector 54"/>
            <p:cNvCxnSpPr/>
            <p:nvPr/>
          </p:nvCxnSpPr>
          <p:spPr>
            <a:xfrm>
              <a:off x="4365175" y="1666500"/>
              <a:ext cx="2770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934675" y="1528743"/>
              <a:ext cx="609600" cy="369332"/>
            </a:xfrm>
            <a:prstGeom prst="rect">
              <a:avLst/>
            </a:prstGeom>
            <a:ln>
              <a:noFill/>
            </a:ln>
          </p:spPr>
          <p:txBody>
            <a:bodyPr wrap="square">
              <a:spAutoFit/>
            </a:bodyPr>
            <a:lstStyle/>
            <a:p>
              <a:pPr>
                <a:buFontTx/>
                <a:buNone/>
              </a:pPr>
              <a:r>
                <a:rPr lang="en-US" b="1" dirty="0" err="1" smtClean="0">
                  <a:solidFill>
                    <a:srgbClr val="002060"/>
                  </a:solidFill>
                  <a:latin typeface="Comic Sans MS" pitchFamily="66" charset="0"/>
                </a:rPr>
                <a:t>d</a:t>
              </a:r>
              <a:r>
                <a:rPr lang="en-US" b="1" baseline="-25000" dirty="0" err="1" smtClean="0">
                  <a:solidFill>
                    <a:srgbClr val="002060"/>
                  </a:solidFill>
                  <a:latin typeface="Comic Sans MS" pitchFamily="66" charset="0"/>
                </a:rPr>
                <a:t>out</a:t>
              </a:r>
              <a:endParaRPr lang="en-US" b="1" dirty="0">
                <a:solidFill>
                  <a:srgbClr val="002060"/>
                </a:solidFill>
                <a:latin typeface="Comic Sans MS" pitchFamily="66" charset="0"/>
              </a:endParaRPr>
            </a:p>
          </p:txBody>
        </p:sp>
        <p:cxnSp>
          <p:nvCxnSpPr>
            <p:cNvPr id="58" name="Straight Arrow Connector 57"/>
            <p:cNvCxnSpPr/>
            <p:nvPr/>
          </p:nvCxnSpPr>
          <p:spPr>
            <a:xfrm rot="5400000">
              <a:off x="4239477" y="1769425"/>
              <a:ext cx="304798" cy="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105400" y="990600"/>
            <a:ext cx="762000" cy="533400"/>
            <a:chOff x="5105400" y="990600"/>
            <a:chExt cx="762000" cy="533400"/>
          </a:xfrm>
        </p:grpSpPr>
        <p:sp>
          <p:nvSpPr>
            <p:cNvPr id="41" name="Rectangle 40"/>
            <p:cNvSpPr/>
            <p:nvPr/>
          </p:nvSpPr>
          <p:spPr>
            <a:xfrm>
              <a:off x="5105400" y="990600"/>
              <a:ext cx="476412" cy="369332"/>
            </a:xfrm>
            <a:prstGeom prst="rect">
              <a:avLst/>
            </a:prstGeom>
          </p:spPr>
          <p:txBody>
            <a:bodyPr wrap="none">
              <a:spAutoFit/>
            </a:bodyPr>
            <a:lstStyle/>
            <a:p>
              <a:r>
                <a:rPr lang="en-US" b="1" dirty="0" err="1" smtClean="0">
                  <a:solidFill>
                    <a:srgbClr val="002060"/>
                  </a:solidFill>
                  <a:latin typeface="Comic Sans MS" pitchFamily="66" charset="0"/>
                </a:rPr>
                <a:t>A</a:t>
              </a:r>
              <a:r>
                <a:rPr lang="en-US" b="1" baseline="-25000" dirty="0" err="1" smtClean="0">
                  <a:solidFill>
                    <a:srgbClr val="002060"/>
                  </a:solidFill>
                  <a:latin typeface="Comic Sans MS" pitchFamily="66" charset="0"/>
                </a:rPr>
                <a:t>in</a:t>
              </a:r>
              <a:endParaRPr lang="en-US" dirty="0">
                <a:solidFill>
                  <a:srgbClr val="002060"/>
                </a:solidFill>
              </a:endParaRPr>
            </a:p>
          </p:txBody>
        </p:sp>
        <p:cxnSp>
          <p:nvCxnSpPr>
            <p:cNvPr id="63" name="Straight Arrow Connector 62"/>
            <p:cNvCxnSpPr>
              <a:stCxn id="41" idx="2"/>
            </p:cNvCxnSpPr>
            <p:nvPr/>
          </p:nvCxnSpPr>
          <p:spPr>
            <a:xfrm rot="16200000" flipH="1">
              <a:off x="5523469" y="1180069"/>
              <a:ext cx="164068" cy="523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7467600" y="838200"/>
            <a:ext cx="838199" cy="705984"/>
            <a:chOff x="7467600" y="838200"/>
            <a:chExt cx="838199" cy="705984"/>
          </a:xfrm>
        </p:grpSpPr>
        <p:sp>
          <p:nvSpPr>
            <p:cNvPr id="42" name="Rectangle 41"/>
            <p:cNvSpPr/>
            <p:nvPr/>
          </p:nvSpPr>
          <p:spPr>
            <a:xfrm>
              <a:off x="7467600" y="838200"/>
              <a:ext cx="585417" cy="369332"/>
            </a:xfrm>
            <a:prstGeom prst="rect">
              <a:avLst/>
            </a:prstGeom>
          </p:spPr>
          <p:txBody>
            <a:bodyPr wrap="none">
              <a:spAutoFit/>
            </a:bodyPr>
            <a:lstStyle/>
            <a:p>
              <a:r>
                <a:rPr lang="en-US" b="1" dirty="0" err="1" smtClean="0">
                  <a:solidFill>
                    <a:srgbClr val="002060"/>
                  </a:solidFill>
                  <a:latin typeface="Comic Sans MS" pitchFamily="66" charset="0"/>
                </a:rPr>
                <a:t>A</a:t>
              </a:r>
              <a:r>
                <a:rPr lang="en-US" b="1" baseline="-25000" dirty="0" err="1" smtClean="0">
                  <a:solidFill>
                    <a:srgbClr val="002060"/>
                  </a:solidFill>
                  <a:latin typeface="Comic Sans MS" pitchFamily="66" charset="0"/>
                </a:rPr>
                <a:t>out</a:t>
              </a:r>
              <a:endParaRPr lang="en-US" dirty="0">
                <a:solidFill>
                  <a:srgbClr val="002060"/>
                </a:solidFill>
              </a:endParaRPr>
            </a:p>
          </p:txBody>
        </p:sp>
        <p:cxnSp>
          <p:nvCxnSpPr>
            <p:cNvPr id="67" name="Straight Arrow Connector 66"/>
            <p:cNvCxnSpPr>
              <a:stCxn id="42" idx="2"/>
              <a:endCxn id="57" idx="3"/>
            </p:cNvCxnSpPr>
            <p:nvPr/>
          </p:nvCxnSpPr>
          <p:spPr>
            <a:xfrm rot="16200000" flipH="1">
              <a:off x="7864728" y="1103112"/>
              <a:ext cx="336652" cy="5454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0" y="3048000"/>
            <a:ext cx="39624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Inlet pressure = Outlet pressure</a:t>
            </a:r>
            <a:endParaRPr lang="en-US" b="1" dirty="0">
              <a:latin typeface="Comic Sans MS" pitchFamily="66" charset="0"/>
            </a:endParaRPr>
          </a:p>
        </p:txBody>
      </p:sp>
      <p:sp>
        <p:nvSpPr>
          <p:cNvPr id="72" name="Rectangle 71"/>
          <p:cNvSpPr/>
          <p:nvPr/>
        </p:nvSpPr>
        <p:spPr>
          <a:xfrm>
            <a:off x="0" y="4695700"/>
            <a:ext cx="3581400" cy="646331"/>
          </a:xfrm>
          <a:prstGeom prst="rect">
            <a:avLst/>
          </a:prstGeom>
        </p:spPr>
        <p:txBody>
          <a:bodyPr wrap="square">
            <a:spAutoFit/>
          </a:bodyPr>
          <a:lstStyle/>
          <a:p>
            <a:pPr algn="ctr">
              <a:buFontTx/>
              <a:buNone/>
            </a:pPr>
            <a:r>
              <a:rPr lang="en-US" b="1" dirty="0" smtClean="0">
                <a:solidFill>
                  <a:srgbClr val="3333FF"/>
                </a:solidFill>
                <a:latin typeface="Comic Sans MS" pitchFamily="66" charset="0"/>
              </a:rPr>
              <a:t>Volume of displaced fluid must conserve</a:t>
            </a:r>
            <a:endParaRPr lang="en-US" b="1" dirty="0">
              <a:latin typeface="Comic Sans MS" pitchFamily="66" charset="0"/>
            </a:endParaRPr>
          </a:p>
        </p:txBody>
      </p:sp>
      <p:sp>
        <p:nvSpPr>
          <p:cNvPr id="73" name="Rectangle 72"/>
          <p:cNvSpPr/>
          <p:nvPr/>
        </p:nvSpPr>
        <p:spPr>
          <a:xfrm>
            <a:off x="4800600" y="3429000"/>
            <a:ext cx="35052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Should energy be conserved?</a:t>
            </a:r>
            <a:endParaRPr lang="en-US" b="1" dirty="0">
              <a:latin typeface="Comic Sans MS" pitchFamily="66" charset="0"/>
            </a:endParaRPr>
          </a:p>
        </p:txBody>
      </p:sp>
      <p:sp>
        <p:nvSpPr>
          <p:cNvPr id="74" name="Rectangle 73"/>
          <p:cNvSpPr/>
          <p:nvPr/>
        </p:nvSpPr>
        <p:spPr>
          <a:xfrm>
            <a:off x="4648200" y="5486400"/>
            <a:ext cx="34290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Yes! Energy does conserve.</a:t>
            </a:r>
            <a:endParaRPr lang="en-US" b="1" dirty="0">
              <a:latin typeface="Comic Sans MS" pitchFamily="66" charset="0"/>
            </a:endParaRPr>
          </a:p>
        </p:txBody>
      </p:sp>
      <p:sp>
        <p:nvSpPr>
          <p:cNvPr id="75" name="TextBox 74"/>
          <p:cNvSpPr txBox="1"/>
          <p:nvPr/>
        </p:nvSpPr>
        <p:spPr>
          <a:xfrm>
            <a:off x="5568765" y="697468"/>
            <a:ext cx="603435" cy="369332"/>
          </a:xfrm>
          <a:prstGeom prst="rect">
            <a:avLst/>
          </a:prstGeom>
          <a:noFill/>
        </p:spPr>
        <p:txBody>
          <a:bodyPr wrap="none" rtlCol="0">
            <a:spAutoFit/>
          </a:bodyPr>
          <a:lstStyle/>
          <a:p>
            <a:r>
              <a:rPr lang="en-US" i="1" dirty="0" smtClean="0"/>
              <a:t>inlet</a:t>
            </a:r>
            <a:endParaRPr lang="en-US" i="1" dirty="0"/>
          </a:p>
        </p:txBody>
      </p:sp>
      <p:sp>
        <p:nvSpPr>
          <p:cNvPr id="76" name="TextBox 75"/>
          <p:cNvSpPr txBox="1"/>
          <p:nvPr/>
        </p:nvSpPr>
        <p:spPr>
          <a:xfrm>
            <a:off x="8254565" y="838200"/>
            <a:ext cx="738087" cy="369332"/>
          </a:xfrm>
          <a:prstGeom prst="rect">
            <a:avLst/>
          </a:prstGeom>
          <a:noFill/>
        </p:spPr>
        <p:txBody>
          <a:bodyPr wrap="none" rtlCol="0">
            <a:spAutoFit/>
          </a:bodyPr>
          <a:lstStyle/>
          <a:p>
            <a:r>
              <a:rPr lang="en-US" i="1" dirty="0" smtClean="0"/>
              <a:t>outlet</a:t>
            </a:r>
            <a:endParaRPr lang="en-US" i="1" dirty="0"/>
          </a:p>
        </p:txBody>
      </p:sp>
      <p:sp>
        <p:nvSpPr>
          <p:cNvPr id="79" name="Rectangle 78"/>
          <p:cNvSpPr/>
          <p:nvPr/>
        </p:nvSpPr>
        <p:spPr>
          <a:xfrm>
            <a:off x="4648200" y="4267200"/>
            <a:ext cx="37338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Using (1) and (2) you can prove</a:t>
            </a:r>
            <a:endParaRPr lang="en-US"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15356E-6 L 0.00052 0.09991 " pathEditMode="relative" rAng="0" ptsTypes="AA">
                                      <p:cBhvr>
                                        <p:cTn id="6" dur="5000" fill="hold"/>
                                        <p:tgtEl>
                                          <p:spTgt spid="3"/>
                                        </p:tgtEl>
                                        <p:attrNameLst>
                                          <p:attrName>ppt_x</p:attrName>
                                          <p:attrName>ppt_y</p:attrName>
                                        </p:attrNameLst>
                                      </p:cBhvr>
                                      <p:rCtr x="0" y="50"/>
                                    </p:animMotion>
                                  </p:childTnLst>
                                </p:cTn>
                              </p:par>
                              <p:par>
                                <p:cTn id="7" presetID="0" presetClass="path" presetSubtype="0" accel="50000" decel="50000" fill="hold" nodeType="withEffect">
                                  <p:stCondLst>
                                    <p:cond delay="0"/>
                                  </p:stCondLst>
                                  <p:childTnLst>
                                    <p:animMotion origin="layout" path="M -0.00017 -0.00023 L -2.22222E-6 -0.02682 " pathEditMode="relative" rAng="0" ptsTypes="AA">
                                      <p:cBhvr>
                                        <p:cTn id="8" dur="5000" fill="hold"/>
                                        <p:tgtEl>
                                          <p:spTgt spid="5"/>
                                        </p:tgtEl>
                                        <p:attrNameLst>
                                          <p:attrName>ppt_x</p:attrName>
                                          <p:attrName>ppt_y</p:attrName>
                                        </p:attrNameLst>
                                      </p:cBhvr>
                                      <p:rCtr x="0" y="-1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5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5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5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5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0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4527"/>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P spid="74"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381000" y="152400"/>
            <a:ext cx="5867400" cy="2819400"/>
          </a:xfrm>
          <a:prstGeom prst="rect">
            <a:avLst/>
          </a:prstGeom>
          <a:noFill/>
          <a:ln w="76200">
            <a:noFill/>
            <a:miter lim="800000"/>
            <a:headEnd/>
            <a:tailEnd/>
          </a:ln>
        </p:spPr>
        <p:txBody>
          <a:bodyPr/>
          <a:lstStyle/>
          <a:p>
            <a:r>
              <a:rPr lang="en-US" dirty="0" smtClean="0"/>
              <a:t>Ch14-Q9: </a:t>
            </a:r>
          </a:p>
          <a:p>
            <a:r>
              <a:rPr lang="en-US" dirty="0" smtClean="0"/>
              <a:t>A piston of cross-sectional area </a:t>
            </a:r>
            <a:r>
              <a:rPr lang="en-US" b="1" i="1" dirty="0" smtClean="0"/>
              <a:t>a</a:t>
            </a:r>
            <a:r>
              <a:rPr lang="en-US" dirty="0" smtClean="0"/>
              <a:t> is used in a hydraulic press to exert a small force of magnitude </a:t>
            </a:r>
            <a:r>
              <a:rPr lang="en-US" b="1" i="1" dirty="0" smtClean="0"/>
              <a:t>f</a:t>
            </a:r>
            <a:r>
              <a:rPr lang="en-US" dirty="0" smtClean="0"/>
              <a:t> on the enclosed liquid. A connecting pipe leads to a larger piston of cross-sectional area </a:t>
            </a:r>
            <a:r>
              <a:rPr lang="en-US" b="1" i="1" dirty="0" smtClean="0"/>
              <a:t>A</a:t>
            </a:r>
            <a:r>
              <a:rPr lang="en-US" dirty="0" smtClean="0"/>
              <a:t> (see figure). (a) What force magnitude </a:t>
            </a:r>
            <a:r>
              <a:rPr lang="en-US" b="1" i="1" dirty="0" smtClean="0"/>
              <a:t>F</a:t>
            </a:r>
            <a:r>
              <a:rPr lang="en-US" dirty="0" smtClean="0"/>
              <a:t> will the larger piston sustain without moving? (b) If the piston diameters are 3.8 cm and 53 cm, what force magnitude on the small piston will balance a 20 </a:t>
            </a:r>
            <a:r>
              <a:rPr lang="en-US" dirty="0" err="1" smtClean="0"/>
              <a:t>kN</a:t>
            </a:r>
            <a:r>
              <a:rPr lang="en-US" dirty="0" smtClean="0"/>
              <a:t> force on the large piston?</a:t>
            </a:r>
          </a:p>
          <a:p>
            <a:r>
              <a:rPr lang="en-US" dirty="0" smtClean="0"/>
              <a:t>a) </a:t>
            </a:r>
            <a:r>
              <a:rPr lang="en-US" dirty="0" err="1" smtClean="0"/>
              <a:t>fA</a:t>
            </a:r>
            <a:r>
              <a:rPr lang="en-US" dirty="0" smtClean="0"/>
              <a:t>/a      (b) 103 N</a:t>
            </a:r>
            <a:endParaRPr lang="en-US" baseline="-25000" dirty="0" smtClean="0"/>
          </a:p>
          <a:p>
            <a:endParaRPr lang="en-US" dirty="0"/>
          </a:p>
        </p:txBody>
      </p:sp>
      <p:grpSp>
        <p:nvGrpSpPr>
          <p:cNvPr id="20" name="Group 19"/>
          <p:cNvGrpSpPr/>
          <p:nvPr/>
        </p:nvGrpSpPr>
        <p:grpSpPr>
          <a:xfrm>
            <a:off x="6248400" y="381000"/>
            <a:ext cx="2895600" cy="2057400"/>
            <a:chOff x="5387546" y="2793023"/>
            <a:chExt cx="3756454" cy="2769577"/>
          </a:xfrm>
        </p:grpSpPr>
        <p:grpSp>
          <p:nvGrpSpPr>
            <p:cNvPr id="5" name="Group 31"/>
            <p:cNvGrpSpPr/>
            <p:nvPr/>
          </p:nvGrpSpPr>
          <p:grpSpPr>
            <a:xfrm>
              <a:off x="5562600" y="3124200"/>
              <a:ext cx="3581400" cy="2438400"/>
              <a:chOff x="5562600" y="914400"/>
              <a:chExt cx="3581400" cy="2438400"/>
            </a:xfrm>
          </p:grpSpPr>
          <p:sp>
            <p:nvSpPr>
              <p:cNvPr id="6" name="Rectangle 5"/>
              <p:cNvSpPr/>
              <p:nvPr/>
            </p:nvSpPr>
            <p:spPr>
              <a:xfrm>
                <a:off x="5791200" y="1219200"/>
                <a:ext cx="3124200" cy="213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914400"/>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6139543" y="3611089"/>
              <a:ext cx="2113808" cy="1615044"/>
            </a:xfrm>
            <a:custGeom>
              <a:avLst/>
              <a:gdLst>
                <a:gd name="connsiteX0" fmla="*/ 0 w 2113808"/>
                <a:gd name="connsiteY0" fmla="*/ 0 h 1615044"/>
                <a:gd name="connsiteX1" fmla="*/ 0 w 2113808"/>
                <a:gd name="connsiteY1" fmla="*/ 1615044 h 1615044"/>
                <a:gd name="connsiteX2" fmla="*/ 2113808 w 2113808"/>
                <a:gd name="connsiteY2" fmla="*/ 1615044 h 1615044"/>
                <a:gd name="connsiteX3" fmla="*/ 2113808 w 2113808"/>
                <a:gd name="connsiteY3" fmla="*/ 0 h 1615044"/>
                <a:gd name="connsiteX4" fmla="*/ 2113808 w 2113808"/>
                <a:gd name="connsiteY4" fmla="*/ 0 h 161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808" h="1615044">
                  <a:moveTo>
                    <a:pt x="0" y="0"/>
                  </a:moveTo>
                  <a:lnTo>
                    <a:pt x="0" y="1615044"/>
                  </a:lnTo>
                  <a:lnTo>
                    <a:pt x="2113808" y="1615044"/>
                  </a:lnTo>
                  <a:lnTo>
                    <a:pt x="2113808" y="0"/>
                  </a:lnTo>
                  <a:lnTo>
                    <a:pt x="2113808" y="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807034" y="3733799"/>
              <a:ext cx="3108366" cy="1801091"/>
            </a:xfrm>
            <a:custGeom>
              <a:avLst/>
              <a:gdLst>
                <a:gd name="connsiteX0" fmla="*/ 0 w 3123210"/>
                <a:gd name="connsiteY0" fmla="*/ 23751 h 1935678"/>
                <a:gd name="connsiteX1" fmla="*/ 308758 w 3123210"/>
                <a:gd name="connsiteY1" fmla="*/ 35626 h 1935678"/>
                <a:gd name="connsiteX2" fmla="*/ 320634 w 3123210"/>
                <a:gd name="connsiteY2" fmla="*/ 1626919 h 1935678"/>
                <a:gd name="connsiteX3" fmla="*/ 320634 w 3123210"/>
                <a:gd name="connsiteY3" fmla="*/ 1650670 h 1935678"/>
                <a:gd name="connsiteX4" fmla="*/ 2470067 w 3123210"/>
                <a:gd name="connsiteY4" fmla="*/ 1638795 h 1935678"/>
                <a:gd name="connsiteX5" fmla="*/ 2458192 w 3123210"/>
                <a:gd name="connsiteY5" fmla="*/ 0 h 1935678"/>
                <a:gd name="connsiteX6" fmla="*/ 3123210 w 3123210"/>
                <a:gd name="connsiteY6" fmla="*/ 23751 h 1935678"/>
                <a:gd name="connsiteX7" fmla="*/ 3111335 w 3123210"/>
                <a:gd name="connsiteY7" fmla="*/ 1935678 h 1935678"/>
                <a:gd name="connsiteX8" fmla="*/ 11875 w 3123210"/>
                <a:gd name="connsiteY8" fmla="*/ 1935678 h 1935678"/>
                <a:gd name="connsiteX9" fmla="*/ 0 w 3123210"/>
                <a:gd name="connsiteY9" fmla="*/ 23751 h 19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210" h="1935678">
                  <a:moveTo>
                    <a:pt x="0" y="23751"/>
                  </a:moveTo>
                  <a:lnTo>
                    <a:pt x="308758" y="35626"/>
                  </a:lnTo>
                  <a:cubicBezTo>
                    <a:pt x="312717" y="566057"/>
                    <a:pt x="316675" y="1096488"/>
                    <a:pt x="320634" y="1626919"/>
                  </a:cubicBezTo>
                  <a:lnTo>
                    <a:pt x="320634" y="1650670"/>
                  </a:lnTo>
                  <a:lnTo>
                    <a:pt x="2470067" y="1638795"/>
                  </a:lnTo>
                  <a:cubicBezTo>
                    <a:pt x="2466109" y="1092530"/>
                    <a:pt x="2462150" y="546265"/>
                    <a:pt x="2458192" y="0"/>
                  </a:cubicBezTo>
                  <a:lnTo>
                    <a:pt x="3123210" y="23751"/>
                  </a:lnTo>
                  <a:cubicBezTo>
                    <a:pt x="3119252" y="661060"/>
                    <a:pt x="3115293" y="1298369"/>
                    <a:pt x="3111335" y="1935678"/>
                  </a:cubicBezTo>
                  <a:lnTo>
                    <a:pt x="11875" y="1935678"/>
                  </a:lnTo>
                  <a:cubicBezTo>
                    <a:pt x="7917" y="1298369"/>
                    <a:pt x="3958" y="661060"/>
                    <a:pt x="0" y="23751"/>
                  </a:cubicBezTo>
                  <a:close/>
                </a:path>
              </a:pathLst>
            </a:cu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68"/>
            <p:cNvGrpSpPr/>
            <p:nvPr/>
          </p:nvGrpSpPr>
          <p:grpSpPr>
            <a:xfrm>
              <a:off x="5791200" y="2793023"/>
              <a:ext cx="328550" cy="1183227"/>
              <a:chOff x="5791200" y="416973"/>
              <a:chExt cx="328550" cy="1183227"/>
            </a:xfrm>
          </p:grpSpPr>
          <p:grpSp>
            <p:nvGrpSpPr>
              <p:cNvPr id="11" name="Group 57"/>
              <p:cNvGrpSpPr/>
              <p:nvPr/>
            </p:nvGrpSpPr>
            <p:grpSpPr>
              <a:xfrm>
                <a:off x="5814950" y="519550"/>
                <a:ext cx="304800" cy="1080650"/>
                <a:chOff x="5814950" y="519550"/>
                <a:chExt cx="304800" cy="1080650"/>
              </a:xfrm>
            </p:grpSpPr>
            <p:sp>
              <p:nvSpPr>
                <p:cNvPr id="14" name="Rectangle 13"/>
                <p:cNvSpPr/>
                <p:nvPr/>
              </p:nvSpPr>
              <p:spPr>
                <a:xfrm>
                  <a:off x="5814950" y="13716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14950" y="519550"/>
                  <a:ext cx="304800" cy="85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own Arrow 11"/>
              <p:cNvSpPr/>
              <p:nvPr/>
            </p:nvSpPr>
            <p:spPr>
              <a:xfrm>
                <a:off x="5879275" y="855025"/>
                <a:ext cx="164275" cy="533400"/>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91200" y="416973"/>
                <a:ext cx="301686" cy="369332"/>
              </a:xfrm>
              <a:prstGeom prst="rect">
                <a:avLst/>
              </a:prstGeom>
            </p:spPr>
            <p:txBody>
              <a:bodyPr wrap="none">
                <a:spAutoFit/>
              </a:bodyPr>
              <a:lstStyle/>
              <a:p>
                <a:r>
                  <a:rPr lang="en-US" b="1" dirty="0" smtClean="0">
                    <a:solidFill>
                      <a:srgbClr val="002060"/>
                    </a:solidFill>
                    <a:latin typeface="Comic Sans MS" pitchFamily="66" charset="0"/>
                  </a:rPr>
                  <a:t>f</a:t>
                </a:r>
                <a:endParaRPr lang="en-US" dirty="0">
                  <a:solidFill>
                    <a:srgbClr val="002060"/>
                  </a:solidFill>
                </a:endParaRPr>
              </a:p>
            </p:txBody>
          </p:sp>
        </p:grpSp>
        <p:sp>
          <p:nvSpPr>
            <p:cNvPr id="22" name="Rectangle 21"/>
            <p:cNvSpPr/>
            <p:nvPr/>
          </p:nvSpPr>
          <p:spPr>
            <a:xfrm>
              <a:off x="8303825" y="3738750"/>
              <a:ext cx="609600" cy="223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87546" y="3733800"/>
              <a:ext cx="312906" cy="369332"/>
            </a:xfrm>
            <a:prstGeom prst="rect">
              <a:avLst/>
            </a:prstGeom>
          </p:spPr>
          <p:txBody>
            <a:bodyPr wrap="none">
              <a:spAutoFit/>
            </a:bodyPr>
            <a:lstStyle/>
            <a:p>
              <a:r>
                <a:rPr lang="en-US" b="1" dirty="0" smtClean="0">
                  <a:solidFill>
                    <a:srgbClr val="002060"/>
                  </a:solidFill>
                  <a:latin typeface="Comic Sans MS" pitchFamily="66" charset="0"/>
                </a:rPr>
                <a:t>a</a:t>
              </a:r>
              <a:endParaRPr lang="en-US" dirty="0">
                <a:solidFill>
                  <a:srgbClr val="002060"/>
                </a:solidFill>
              </a:endParaRPr>
            </a:p>
          </p:txBody>
        </p:sp>
        <p:sp>
          <p:nvSpPr>
            <p:cNvPr id="38" name="Rectangle 37"/>
            <p:cNvSpPr/>
            <p:nvPr/>
          </p:nvSpPr>
          <p:spPr>
            <a:xfrm>
              <a:off x="7848600" y="3657600"/>
              <a:ext cx="352982" cy="369332"/>
            </a:xfrm>
            <a:prstGeom prst="rect">
              <a:avLst/>
            </a:prstGeom>
          </p:spPr>
          <p:txBody>
            <a:bodyPr wrap="none">
              <a:spAutoFit/>
            </a:bodyPr>
            <a:lstStyle/>
            <a:p>
              <a:r>
                <a:rPr lang="en-US" b="1" dirty="0" smtClean="0">
                  <a:solidFill>
                    <a:srgbClr val="002060"/>
                  </a:solidFill>
                  <a:latin typeface="Comic Sans MS" pitchFamily="66" charset="0"/>
                </a:rPr>
                <a:t>A</a:t>
              </a:r>
              <a:endParaRPr lang="en-US" dirty="0">
                <a:solidFill>
                  <a:srgbClr val="002060"/>
                </a:solidFill>
              </a:endParaRPr>
            </a:p>
          </p:txBody>
        </p:sp>
        <p:sp>
          <p:nvSpPr>
            <p:cNvPr id="42" name="Rectangle 41"/>
            <p:cNvSpPr/>
            <p:nvPr/>
          </p:nvSpPr>
          <p:spPr>
            <a:xfrm>
              <a:off x="8385114" y="2793023"/>
              <a:ext cx="324128" cy="369332"/>
            </a:xfrm>
            <a:prstGeom prst="rect">
              <a:avLst/>
            </a:prstGeom>
          </p:spPr>
          <p:txBody>
            <a:bodyPr wrap="none">
              <a:spAutoFit/>
            </a:bodyPr>
            <a:lstStyle/>
            <a:p>
              <a:r>
                <a:rPr lang="en-US" b="1" dirty="0" smtClean="0">
                  <a:solidFill>
                    <a:srgbClr val="002060"/>
                  </a:solidFill>
                  <a:latin typeface="Comic Sans MS" pitchFamily="66" charset="0"/>
                </a:rPr>
                <a:t>F</a:t>
              </a:r>
              <a:endParaRPr lang="en-US" dirty="0">
                <a:solidFill>
                  <a:srgbClr val="002060"/>
                </a:solidFill>
              </a:endParaRPr>
            </a:p>
          </p:txBody>
        </p:sp>
      </p:grpSp>
      <p:sp>
        <p:nvSpPr>
          <p:cNvPr id="21" name="Down Arrow 20"/>
          <p:cNvSpPr/>
          <p:nvPr/>
        </p:nvSpPr>
        <p:spPr>
          <a:xfrm>
            <a:off x="8610600" y="670560"/>
            <a:ext cx="228599" cy="396240"/>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1000" y="381000"/>
            <a:ext cx="8382000" cy="1828800"/>
            <a:chOff x="381000" y="4419600"/>
            <a:chExt cx="8382000" cy="1828800"/>
          </a:xfrm>
        </p:grpSpPr>
        <p:sp>
          <p:nvSpPr>
            <p:cNvPr id="13" name="Rectangle 12"/>
            <p:cNvSpPr/>
            <p:nvPr/>
          </p:nvSpPr>
          <p:spPr>
            <a:xfrm>
              <a:off x="381000" y="4419600"/>
              <a:ext cx="5638800" cy="1754326"/>
            </a:xfrm>
            <a:prstGeom prst="rect">
              <a:avLst/>
            </a:prstGeom>
          </p:spPr>
          <p:txBody>
            <a:bodyPr wrap="square">
              <a:spAutoFit/>
            </a:bodyPr>
            <a:lstStyle/>
            <a:p>
              <a:r>
                <a:rPr lang="en-US" b="1" dirty="0" smtClean="0"/>
                <a:t> T42-Q11</a:t>
              </a:r>
              <a:r>
                <a:rPr lang="en-US" dirty="0" smtClean="0"/>
                <a:t> </a:t>
              </a:r>
            </a:p>
            <a:p>
              <a:r>
                <a:rPr lang="en-US" dirty="0" smtClean="0"/>
                <a:t>A piston of radius R1= 5.0 cm is used in a hydraulic press to  exert a force F1 on the enclosed liquid to raise a car of weight  F2=13,500 N (see </a:t>
              </a:r>
              <a:r>
                <a:rPr lang="en-US" u="sng" dirty="0" smtClean="0"/>
                <a:t>Fig 4</a:t>
              </a:r>
              <a:r>
                <a:rPr lang="en-US" dirty="0" smtClean="0"/>
                <a:t>). If the radius of the larger piston is  R2 = 15 cm, Find F1.  </a:t>
              </a:r>
            </a:p>
            <a:p>
              <a:r>
                <a:rPr lang="fr-FR" dirty="0" smtClean="0"/>
                <a:t>(Ans: 1.5x10</a:t>
              </a:r>
              <a:r>
                <a:rPr lang="fr-FR" baseline="30000" dirty="0" smtClean="0"/>
                <a:t>3</a:t>
              </a:r>
              <a:r>
                <a:rPr lang="fr-FR" dirty="0" smtClean="0"/>
                <a:t> N)</a:t>
              </a:r>
              <a:endParaRPr lang="en-US" dirty="0" smtClean="0"/>
            </a:p>
          </p:txBody>
        </p:sp>
        <p:pic>
          <p:nvPicPr>
            <p:cNvPr id="14" name="Picture 2"/>
            <p:cNvPicPr>
              <a:picLocks noChangeAspect="1" noChangeArrowheads="1"/>
            </p:cNvPicPr>
            <p:nvPr/>
          </p:nvPicPr>
          <p:blipFill>
            <a:blip r:embed="rId2" cstate="print"/>
            <a:srcRect/>
            <a:stretch>
              <a:fillRect/>
            </a:stretch>
          </p:blipFill>
          <p:spPr bwMode="auto">
            <a:xfrm>
              <a:off x="6363809" y="4495800"/>
              <a:ext cx="2399191" cy="1752600"/>
            </a:xfrm>
            <a:prstGeom prst="rect">
              <a:avLst/>
            </a:prstGeom>
            <a:noFill/>
            <a:ln w="9525">
              <a:noFill/>
              <a:miter lim="800000"/>
              <a:headEnd/>
              <a:tailEnd/>
            </a:ln>
          </p:spPr>
        </p:pic>
      </p:grpSp>
      <p:grpSp>
        <p:nvGrpSpPr>
          <p:cNvPr id="15" name="Group 14"/>
          <p:cNvGrpSpPr/>
          <p:nvPr/>
        </p:nvGrpSpPr>
        <p:grpSpPr>
          <a:xfrm>
            <a:off x="381000" y="2286000"/>
            <a:ext cx="8609677" cy="2031325"/>
            <a:chOff x="381000" y="838200"/>
            <a:chExt cx="8609677" cy="2031325"/>
          </a:xfrm>
        </p:grpSpPr>
        <p:pic>
          <p:nvPicPr>
            <p:cNvPr id="16" name="Picture 5"/>
            <p:cNvPicPr>
              <a:picLocks noChangeAspect="1" noChangeArrowheads="1"/>
            </p:cNvPicPr>
            <p:nvPr/>
          </p:nvPicPr>
          <p:blipFill>
            <a:blip r:embed="rId3" cstate="print"/>
            <a:srcRect/>
            <a:stretch>
              <a:fillRect/>
            </a:stretch>
          </p:blipFill>
          <p:spPr bwMode="auto">
            <a:xfrm>
              <a:off x="6105012" y="990600"/>
              <a:ext cx="2885665" cy="1666875"/>
            </a:xfrm>
            <a:prstGeom prst="rect">
              <a:avLst/>
            </a:prstGeom>
            <a:noFill/>
            <a:ln w="9525">
              <a:noFill/>
              <a:miter lim="800000"/>
              <a:headEnd/>
              <a:tailEnd/>
            </a:ln>
            <a:effectLst/>
          </p:spPr>
        </p:pic>
        <p:sp>
          <p:nvSpPr>
            <p:cNvPr id="17" name="Rectangle 16"/>
            <p:cNvSpPr/>
            <p:nvPr/>
          </p:nvSpPr>
          <p:spPr>
            <a:xfrm>
              <a:off x="381000" y="838200"/>
              <a:ext cx="5486400" cy="2031325"/>
            </a:xfrm>
            <a:prstGeom prst="rect">
              <a:avLst/>
            </a:prstGeom>
          </p:spPr>
          <p:txBody>
            <a:bodyPr wrap="square">
              <a:spAutoFit/>
            </a:bodyPr>
            <a:lstStyle/>
            <a:p>
              <a:r>
                <a:rPr lang="en-US" b="1" dirty="0" smtClean="0"/>
                <a:t>T92-Q23</a:t>
              </a:r>
              <a:r>
                <a:rPr lang="en-US" dirty="0" smtClean="0"/>
                <a:t>. </a:t>
              </a:r>
            </a:p>
            <a:p>
              <a:r>
                <a:rPr lang="en-US" dirty="0" smtClean="0"/>
                <a:t>The hydraulic jack shown in </a:t>
              </a:r>
              <a:r>
                <a:rPr lang="en-US" b="1" dirty="0" smtClean="0"/>
                <a:t>Figure 5 </a:t>
              </a:r>
              <a:r>
                <a:rPr lang="en-US" dirty="0" smtClean="0"/>
                <a:t>is used to raise the mass M through a height of 5.0 mm by performing 500 J of work on the small piston. The diameter of the large piston is 10 cm while that of the small piston is 2.0 cm. The mass M is: </a:t>
              </a:r>
            </a:p>
            <a:p>
              <a:r>
                <a:rPr lang="en-US" dirty="0" smtClean="0"/>
                <a:t>A) 1.0 x 10</a:t>
              </a:r>
              <a:r>
                <a:rPr lang="en-US" baseline="30000" dirty="0" smtClean="0"/>
                <a:t>4</a:t>
              </a:r>
              <a:r>
                <a:rPr lang="en-US" dirty="0" smtClean="0"/>
                <a:t> kg </a:t>
              </a:r>
              <a:endParaRPr lang="en-US" dirty="0"/>
            </a:p>
          </p:txBody>
        </p:sp>
      </p:grpSp>
      <p:grpSp>
        <p:nvGrpSpPr>
          <p:cNvPr id="19" name="Group 18"/>
          <p:cNvGrpSpPr/>
          <p:nvPr/>
        </p:nvGrpSpPr>
        <p:grpSpPr>
          <a:xfrm>
            <a:off x="381000" y="4445675"/>
            <a:ext cx="8353425" cy="2031325"/>
            <a:chOff x="457200" y="1143000"/>
            <a:chExt cx="8353425" cy="2031325"/>
          </a:xfrm>
        </p:grpSpPr>
        <p:sp>
          <p:nvSpPr>
            <p:cNvPr id="20" name="Rectangle 19"/>
            <p:cNvSpPr/>
            <p:nvPr/>
          </p:nvSpPr>
          <p:spPr>
            <a:xfrm>
              <a:off x="457200" y="1143000"/>
              <a:ext cx="6019800" cy="2031325"/>
            </a:xfrm>
            <a:prstGeom prst="rect">
              <a:avLst/>
            </a:prstGeom>
          </p:spPr>
          <p:txBody>
            <a:bodyPr wrap="square">
              <a:spAutoFit/>
            </a:bodyPr>
            <a:lstStyle/>
            <a:p>
              <a:r>
                <a:rPr lang="en-US" b="1" dirty="0" smtClean="0"/>
                <a:t>T102-Q21.</a:t>
              </a:r>
              <a:r>
                <a:rPr lang="en-US" dirty="0" smtClean="0"/>
                <a:t> </a:t>
              </a:r>
            </a:p>
            <a:p>
              <a:r>
                <a:rPr lang="en-US" dirty="0" smtClean="0"/>
                <a:t>In the hydraulic lift of </a:t>
              </a:r>
              <a:r>
                <a:rPr lang="en-US" b="1" dirty="0" smtClean="0"/>
                <a:t>Figure 9, </a:t>
              </a:r>
              <a:r>
                <a:rPr lang="en-US" dirty="0" smtClean="0"/>
                <a:t>a large piston of diameter d1 = 120 cm supports a car of mass 3.20 × 10</a:t>
              </a:r>
              <a:r>
                <a:rPr lang="en-US" baseline="30000" dirty="0" smtClean="0"/>
                <a:t>3</a:t>
              </a:r>
              <a:r>
                <a:rPr lang="en-US" dirty="0" smtClean="0"/>
                <a:t> kg. What is the magnitude of the vertically downward force F1 that must be applied to the smaller piston of diameter d2 = 15.0 cm to balance the car? </a:t>
              </a:r>
            </a:p>
            <a:p>
              <a:r>
                <a:rPr lang="en-US" dirty="0" smtClean="0"/>
                <a:t>A) 4.90 ×10</a:t>
              </a:r>
              <a:r>
                <a:rPr lang="en-US" baseline="30000" dirty="0" smtClean="0"/>
                <a:t>2</a:t>
              </a:r>
              <a:r>
                <a:rPr lang="en-US" dirty="0" smtClean="0"/>
                <a:t> N </a:t>
              </a:r>
            </a:p>
          </p:txBody>
        </p:sp>
        <p:pic>
          <p:nvPicPr>
            <p:cNvPr id="21" name="Picture 2"/>
            <p:cNvPicPr>
              <a:picLocks noChangeAspect="1" noChangeArrowheads="1"/>
            </p:cNvPicPr>
            <p:nvPr/>
          </p:nvPicPr>
          <p:blipFill>
            <a:blip r:embed="rId4" cstate="print"/>
            <a:srcRect/>
            <a:stretch>
              <a:fillRect/>
            </a:stretch>
          </p:blipFill>
          <p:spPr bwMode="auto">
            <a:xfrm>
              <a:off x="6629400" y="1289923"/>
              <a:ext cx="2181225" cy="168340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Lecture 2</a:t>
            </a:r>
            <a:endParaRPr lang="en-US" sz="27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4953000" y="1312225"/>
            <a:ext cx="4167250" cy="2040575"/>
            <a:chOff x="4953000" y="1312225"/>
            <a:chExt cx="4167250" cy="2040575"/>
          </a:xfrm>
        </p:grpSpPr>
        <p:grpSp>
          <p:nvGrpSpPr>
            <p:cNvPr id="2" name="Group 105"/>
            <p:cNvGrpSpPr/>
            <p:nvPr/>
          </p:nvGrpSpPr>
          <p:grpSpPr>
            <a:xfrm>
              <a:off x="4953000" y="1312225"/>
              <a:ext cx="3581400" cy="2040575"/>
              <a:chOff x="5562600" y="1312225"/>
              <a:chExt cx="3581400" cy="2040575"/>
            </a:xfrm>
          </p:grpSpPr>
          <p:sp>
            <p:nvSpPr>
              <p:cNvPr id="105" name="Rectangle 104"/>
              <p:cNvSpPr/>
              <p:nvPr/>
            </p:nvSpPr>
            <p:spPr>
              <a:xfrm>
                <a:off x="5819899" y="1767652"/>
                <a:ext cx="3083625" cy="155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9"/>
              <p:cNvGrpSpPr/>
              <p:nvPr/>
            </p:nvGrpSpPr>
            <p:grpSpPr>
              <a:xfrm>
                <a:off x="5562600" y="1312225"/>
                <a:ext cx="3581400" cy="2040575"/>
                <a:chOff x="5562600" y="1312225"/>
                <a:chExt cx="3581400" cy="2040575"/>
              </a:xfrm>
            </p:grpSpPr>
            <p:sp>
              <p:nvSpPr>
                <p:cNvPr id="101" name="Rectangle 100"/>
                <p:cNvSpPr/>
                <p:nvPr/>
              </p:nvSpPr>
              <p:spPr>
                <a:xfrm>
                  <a:off x="5791200" y="1676400"/>
                  <a:ext cx="3124200" cy="167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562600" y="1312225"/>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8" name="Straight Connector 107"/>
            <p:cNvCxnSpPr/>
            <p:nvPr/>
          </p:nvCxnSpPr>
          <p:spPr>
            <a:xfrm>
              <a:off x="8305800" y="180010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115"/>
            <p:cNvGrpSpPr/>
            <p:nvPr/>
          </p:nvGrpSpPr>
          <p:grpSpPr>
            <a:xfrm>
              <a:off x="8358250" y="2362200"/>
              <a:ext cx="762000" cy="990600"/>
              <a:chOff x="8358250" y="2667000"/>
              <a:chExt cx="762000" cy="990600"/>
            </a:xfrm>
          </p:grpSpPr>
          <p:sp>
            <p:nvSpPr>
              <p:cNvPr id="114" name="Rounded Rectangle 113"/>
              <p:cNvSpPr/>
              <p:nvPr/>
            </p:nvSpPr>
            <p:spPr>
              <a:xfrm>
                <a:off x="8358250" y="2819400"/>
                <a:ext cx="7620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358250" y="26670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itle 7"/>
          <p:cNvSpPr txBox="1">
            <a:spLocks/>
          </p:cNvSpPr>
          <p:nvPr/>
        </p:nvSpPr>
        <p:spPr>
          <a:xfrm>
            <a:off x="304800" y="0"/>
            <a:ext cx="8229600" cy="762000"/>
          </a:xfrm>
          <a:prstGeom prst="rect">
            <a:avLst/>
          </a:prstGeom>
          <a:ln>
            <a:noFill/>
          </a:ln>
        </p:spPr>
        <p:txBody>
          <a:bodyPr/>
          <a:lstStyle/>
          <a:p>
            <a:pPr algn="ctr">
              <a:spcBef>
                <a:spcPct val="0"/>
              </a:spcBef>
              <a:defRPr/>
            </a:pPr>
            <a:r>
              <a:rPr lang="en-US" sz="4400" b="1" dirty="0" smtClean="0">
                <a:solidFill>
                  <a:srgbClr val="FF0000"/>
                </a:solidFill>
              </a:rPr>
              <a:t>Submerging (Immerging)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4" name="Group 124"/>
          <p:cNvGrpSpPr/>
          <p:nvPr/>
        </p:nvGrpSpPr>
        <p:grpSpPr>
          <a:xfrm>
            <a:off x="6705600" y="-1219200"/>
            <a:ext cx="914400" cy="2819400"/>
            <a:chOff x="6705600" y="-1524000"/>
            <a:chExt cx="914400" cy="2819400"/>
          </a:xfrm>
        </p:grpSpPr>
        <p:cxnSp>
          <p:nvCxnSpPr>
            <p:cNvPr id="124" name="Straight Connector 123"/>
            <p:cNvCxnSpPr/>
            <p:nvPr/>
          </p:nvCxnSpPr>
          <p:spPr>
            <a:xfrm rot="5400000">
              <a:off x="6019800" y="-381000"/>
              <a:ext cx="2286000" cy="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6705600" y="6858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09" name="Straight Connector 108"/>
          <p:cNvCxnSpPr/>
          <p:nvPr/>
        </p:nvCxnSpPr>
        <p:spPr>
          <a:xfrm>
            <a:off x="8258098" y="1807192"/>
            <a:ext cx="5066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8010206" y="2523013"/>
            <a:ext cx="1506384" cy="79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2" name="Freeform 121"/>
          <p:cNvSpPr/>
          <p:nvPr/>
        </p:nvSpPr>
        <p:spPr>
          <a:xfrm>
            <a:off x="8360229" y="2760806"/>
            <a:ext cx="748145" cy="593767"/>
          </a:xfrm>
          <a:custGeom>
            <a:avLst/>
            <a:gdLst>
              <a:gd name="connsiteX0" fmla="*/ 0 w 748145"/>
              <a:gd name="connsiteY0" fmla="*/ 0 h 593767"/>
              <a:gd name="connsiteX1" fmla="*/ 11875 w 748145"/>
              <a:gd name="connsiteY1" fmla="*/ 498764 h 593767"/>
              <a:gd name="connsiteX2" fmla="*/ 95002 w 748145"/>
              <a:gd name="connsiteY2" fmla="*/ 593767 h 593767"/>
              <a:gd name="connsiteX3" fmla="*/ 629392 w 748145"/>
              <a:gd name="connsiteY3" fmla="*/ 593767 h 593767"/>
              <a:gd name="connsiteX4" fmla="*/ 748145 w 748145"/>
              <a:gd name="connsiteY4" fmla="*/ 534390 h 593767"/>
              <a:gd name="connsiteX5" fmla="*/ 748145 w 748145"/>
              <a:gd name="connsiteY5" fmla="*/ 11876 h 593767"/>
              <a:gd name="connsiteX6" fmla="*/ 0 w 748145"/>
              <a:gd name="connsiteY6" fmla="*/ 0 h 59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145" h="593767">
                <a:moveTo>
                  <a:pt x="0" y="0"/>
                </a:moveTo>
                <a:lnTo>
                  <a:pt x="11875" y="498764"/>
                </a:lnTo>
                <a:lnTo>
                  <a:pt x="95002" y="593767"/>
                </a:lnTo>
                <a:lnTo>
                  <a:pt x="629392" y="593767"/>
                </a:lnTo>
                <a:lnTo>
                  <a:pt x="748145" y="534390"/>
                </a:lnTo>
                <a:lnTo>
                  <a:pt x="748145" y="1187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05"/>
          <p:cNvGrpSpPr/>
          <p:nvPr/>
        </p:nvGrpSpPr>
        <p:grpSpPr>
          <a:xfrm>
            <a:off x="76200" y="1159825"/>
            <a:ext cx="3581400" cy="2040575"/>
            <a:chOff x="5562600" y="1312225"/>
            <a:chExt cx="3581400" cy="2040575"/>
          </a:xfrm>
        </p:grpSpPr>
        <p:sp>
          <p:nvSpPr>
            <p:cNvPr id="43" name="Rectangle 42"/>
            <p:cNvSpPr/>
            <p:nvPr/>
          </p:nvSpPr>
          <p:spPr>
            <a:xfrm>
              <a:off x="5819899" y="1767652"/>
              <a:ext cx="3083625" cy="155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99"/>
            <p:cNvGrpSpPr/>
            <p:nvPr/>
          </p:nvGrpSpPr>
          <p:grpSpPr>
            <a:xfrm>
              <a:off x="5562600" y="1312225"/>
              <a:ext cx="3581400" cy="2040575"/>
              <a:chOff x="5562600" y="1312225"/>
              <a:chExt cx="3581400" cy="2040575"/>
            </a:xfrm>
          </p:grpSpPr>
          <p:sp>
            <p:nvSpPr>
              <p:cNvPr id="45" name="Rectangle 44"/>
              <p:cNvSpPr/>
              <p:nvPr/>
            </p:nvSpPr>
            <p:spPr>
              <a:xfrm>
                <a:off x="5791200" y="1676400"/>
                <a:ext cx="3124200" cy="167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62600" y="1312225"/>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124"/>
          <p:cNvGrpSpPr/>
          <p:nvPr/>
        </p:nvGrpSpPr>
        <p:grpSpPr>
          <a:xfrm>
            <a:off x="1828800" y="-1371600"/>
            <a:ext cx="914400" cy="2819400"/>
            <a:chOff x="6705600" y="-1524000"/>
            <a:chExt cx="914400" cy="2819400"/>
          </a:xfrm>
        </p:grpSpPr>
        <p:cxnSp>
          <p:nvCxnSpPr>
            <p:cNvPr id="48" name="Straight Connector 47"/>
            <p:cNvCxnSpPr/>
            <p:nvPr/>
          </p:nvCxnSpPr>
          <p:spPr>
            <a:xfrm rot="5400000">
              <a:off x="6019800" y="-381000"/>
              <a:ext cx="2286000" cy="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705600" y="6858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0" name="Straight Connector 49"/>
          <p:cNvCxnSpPr/>
          <p:nvPr/>
        </p:nvCxnSpPr>
        <p:spPr>
          <a:xfrm>
            <a:off x="3429000" y="164770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367650" y="1649473"/>
            <a:ext cx="5066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2" name="Group 115"/>
          <p:cNvGrpSpPr/>
          <p:nvPr/>
        </p:nvGrpSpPr>
        <p:grpSpPr>
          <a:xfrm>
            <a:off x="3481450" y="2250744"/>
            <a:ext cx="762000" cy="990600"/>
            <a:chOff x="8358250" y="2667000"/>
            <a:chExt cx="762000" cy="990600"/>
          </a:xfrm>
        </p:grpSpPr>
        <p:sp>
          <p:nvSpPr>
            <p:cNvPr id="53" name="Rounded Rectangle 52"/>
            <p:cNvSpPr/>
            <p:nvPr/>
          </p:nvSpPr>
          <p:spPr>
            <a:xfrm>
              <a:off x="8358250" y="2819400"/>
              <a:ext cx="7620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358250" y="26670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p:cNvCxnSpPr/>
          <p:nvPr/>
        </p:nvCxnSpPr>
        <p:spPr>
          <a:xfrm rot="5400000">
            <a:off x="3094513" y="2408712"/>
            <a:ext cx="1583375"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3483429" y="2860344"/>
            <a:ext cx="748145" cy="382773"/>
          </a:xfrm>
          <a:custGeom>
            <a:avLst/>
            <a:gdLst>
              <a:gd name="connsiteX0" fmla="*/ 0 w 748145"/>
              <a:gd name="connsiteY0" fmla="*/ 0 h 593767"/>
              <a:gd name="connsiteX1" fmla="*/ 11875 w 748145"/>
              <a:gd name="connsiteY1" fmla="*/ 498764 h 593767"/>
              <a:gd name="connsiteX2" fmla="*/ 95002 w 748145"/>
              <a:gd name="connsiteY2" fmla="*/ 593767 h 593767"/>
              <a:gd name="connsiteX3" fmla="*/ 629392 w 748145"/>
              <a:gd name="connsiteY3" fmla="*/ 593767 h 593767"/>
              <a:gd name="connsiteX4" fmla="*/ 748145 w 748145"/>
              <a:gd name="connsiteY4" fmla="*/ 534390 h 593767"/>
              <a:gd name="connsiteX5" fmla="*/ 748145 w 748145"/>
              <a:gd name="connsiteY5" fmla="*/ 11876 h 593767"/>
              <a:gd name="connsiteX6" fmla="*/ 0 w 748145"/>
              <a:gd name="connsiteY6" fmla="*/ 0 h 59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145" h="593767">
                <a:moveTo>
                  <a:pt x="0" y="0"/>
                </a:moveTo>
                <a:lnTo>
                  <a:pt x="11875" y="498764"/>
                </a:lnTo>
                <a:lnTo>
                  <a:pt x="95002" y="593767"/>
                </a:lnTo>
                <a:lnTo>
                  <a:pt x="629392" y="593767"/>
                </a:lnTo>
                <a:lnTo>
                  <a:pt x="748145" y="534390"/>
                </a:lnTo>
                <a:lnTo>
                  <a:pt x="748145" y="1187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516093" y="3243117"/>
            <a:ext cx="2062338" cy="783815"/>
            <a:chOff x="1516093" y="3243117"/>
            <a:chExt cx="2062338" cy="783815"/>
          </a:xfrm>
        </p:grpSpPr>
        <p:sp>
          <p:nvSpPr>
            <p:cNvPr id="63" name="TextBox 62"/>
            <p:cNvSpPr txBox="1"/>
            <p:nvPr/>
          </p:nvSpPr>
          <p:spPr>
            <a:xfrm>
              <a:off x="1516093" y="3657600"/>
              <a:ext cx="1667444" cy="369332"/>
            </a:xfrm>
            <a:prstGeom prst="rect">
              <a:avLst/>
            </a:prstGeom>
            <a:noFill/>
          </p:spPr>
          <p:txBody>
            <a:bodyPr wrap="none" rtlCol="0">
              <a:spAutoFit/>
            </a:bodyPr>
            <a:lstStyle/>
            <a:p>
              <a:r>
                <a:rPr lang="en-US" dirty="0" smtClean="0"/>
                <a:t>Displaced liquid</a:t>
              </a:r>
              <a:endParaRPr lang="en-US" dirty="0"/>
            </a:p>
          </p:txBody>
        </p:sp>
        <p:cxnSp>
          <p:nvCxnSpPr>
            <p:cNvPr id="66" name="Straight Arrow Connector 65"/>
            <p:cNvCxnSpPr>
              <a:stCxn id="63" idx="3"/>
              <a:endCxn id="56" idx="2"/>
            </p:cNvCxnSpPr>
            <p:nvPr/>
          </p:nvCxnSpPr>
          <p:spPr>
            <a:xfrm flipV="1">
              <a:off x="3183537" y="3243117"/>
              <a:ext cx="394894" cy="599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6400800" y="3354573"/>
            <a:ext cx="2054431" cy="824759"/>
            <a:chOff x="6400800" y="3354573"/>
            <a:chExt cx="2054431" cy="824759"/>
          </a:xfrm>
        </p:grpSpPr>
        <p:sp>
          <p:nvSpPr>
            <p:cNvPr id="64" name="TextBox 63"/>
            <p:cNvSpPr txBox="1"/>
            <p:nvPr/>
          </p:nvSpPr>
          <p:spPr>
            <a:xfrm>
              <a:off x="6400800" y="3810000"/>
              <a:ext cx="1667444" cy="369332"/>
            </a:xfrm>
            <a:prstGeom prst="rect">
              <a:avLst/>
            </a:prstGeom>
            <a:noFill/>
          </p:spPr>
          <p:txBody>
            <a:bodyPr wrap="none" rtlCol="0">
              <a:spAutoFit/>
            </a:bodyPr>
            <a:lstStyle/>
            <a:p>
              <a:r>
                <a:rPr lang="en-US" dirty="0" smtClean="0"/>
                <a:t>Displaced liquid</a:t>
              </a:r>
              <a:endParaRPr lang="en-US" dirty="0"/>
            </a:p>
          </p:txBody>
        </p:sp>
        <p:cxnSp>
          <p:nvCxnSpPr>
            <p:cNvPr id="68" name="Straight Arrow Connector 67"/>
            <p:cNvCxnSpPr>
              <a:stCxn id="64" idx="3"/>
              <a:endCxn id="122" idx="2"/>
            </p:cNvCxnSpPr>
            <p:nvPr/>
          </p:nvCxnSpPr>
          <p:spPr>
            <a:xfrm flipV="1">
              <a:off x="8068244" y="3354573"/>
              <a:ext cx="386987" cy="640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1981200" y="4267200"/>
            <a:ext cx="4953000" cy="646331"/>
            <a:chOff x="-457200" y="4333220"/>
            <a:chExt cx="4953000" cy="646331"/>
          </a:xfrm>
        </p:grpSpPr>
        <p:sp>
          <p:nvSpPr>
            <p:cNvPr id="73" name="TextBox 72"/>
            <p:cNvSpPr txBox="1"/>
            <p:nvPr/>
          </p:nvSpPr>
          <p:spPr>
            <a:xfrm>
              <a:off x="-457200" y="4333220"/>
              <a:ext cx="2057400" cy="646331"/>
            </a:xfrm>
            <a:prstGeom prst="rect">
              <a:avLst/>
            </a:prstGeom>
            <a:noFill/>
            <a:ln>
              <a:solidFill>
                <a:srgbClr val="FF0000"/>
              </a:solidFill>
            </a:ln>
          </p:spPr>
          <p:txBody>
            <a:bodyPr wrap="square" rtlCol="0">
              <a:spAutoFit/>
            </a:bodyPr>
            <a:lstStyle/>
            <a:p>
              <a:r>
                <a:rPr lang="en-US" dirty="0" smtClean="0"/>
                <a:t>Volume of the body inside the liquid</a:t>
              </a:r>
              <a:endParaRPr lang="en-US" dirty="0"/>
            </a:p>
          </p:txBody>
        </p:sp>
        <p:cxnSp>
          <p:nvCxnSpPr>
            <p:cNvPr id="76" name="Straight Connector 75"/>
            <p:cNvCxnSpPr/>
            <p:nvPr/>
          </p:nvCxnSpPr>
          <p:spPr>
            <a:xfrm>
              <a:off x="1967552" y="4607256"/>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967552" y="4759656"/>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667000" y="4333220"/>
              <a:ext cx="1828800" cy="646331"/>
            </a:xfrm>
            <a:prstGeom prst="rect">
              <a:avLst/>
            </a:prstGeom>
            <a:noFill/>
            <a:ln>
              <a:solidFill>
                <a:srgbClr val="FF0000"/>
              </a:solidFill>
            </a:ln>
          </p:spPr>
          <p:txBody>
            <a:bodyPr wrap="square" rtlCol="0">
              <a:spAutoFit/>
            </a:bodyPr>
            <a:lstStyle/>
            <a:p>
              <a:r>
                <a:rPr lang="en-US" dirty="0" smtClean="0"/>
                <a:t>Volume of the displaced liquid</a:t>
              </a:r>
              <a:endParaRPr lang="en-US" dirty="0"/>
            </a:p>
          </p:txBody>
        </p:sp>
      </p:grpSp>
      <p:sp>
        <p:nvSpPr>
          <p:cNvPr id="85" name="TextBox 84"/>
          <p:cNvSpPr txBox="1"/>
          <p:nvPr/>
        </p:nvSpPr>
        <p:spPr>
          <a:xfrm>
            <a:off x="2590800" y="5715000"/>
            <a:ext cx="3321743" cy="369332"/>
          </a:xfrm>
          <a:prstGeom prst="rect">
            <a:avLst/>
          </a:prstGeom>
          <a:noFill/>
        </p:spPr>
        <p:txBody>
          <a:bodyPr wrap="none" rtlCol="0">
            <a:spAutoFit/>
          </a:bodyPr>
          <a:lstStyle/>
          <a:p>
            <a:r>
              <a:rPr lang="en-US" dirty="0" smtClean="0"/>
              <a:t>Mass of the displaced liquid = </a:t>
            </a:r>
            <a:r>
              <a:rPr lang="el-GR" dirty="0" smtClean="0">
                <a:latin typeface="Calibri"/>
                <a:cs typeface="Calibri"/>
              </a:rPr>
              <a:t>ρ</a:t>
            </a:r>
            <a:r>
              <a:rPr lang="en-US" baseline="-25000" dirty="0" err="1" smtClean="0">
                <a:latin typeface="Calibri"/>
                <a:cs typeface="Calibri"/>
              </a:rPr>
              <a:t>l</a:t>
            </a:r>
            <a:r>
              <a:rPr lang="en-US" dirty="0" err="1" smtClean="0">
                <a:latin typeface="Calibri"/>
                <a:cs typeface="Calibri"/>
              </a:rPr>
              <a:t>V</a:t>
            </a:r>
            <a:endParaRPr lang="en-US" dirty="0"/>
          </a:p>
        </p:txBody>
      </p:sp>
      <p:sp>
        <p:nvSpPr>
          <p:cNvPr id="89" name="TextBox 88"/>
          <p:cNvSpPr txBox="1"/>
          <p:nvPr/>
        </p:nvSpPr>
        <p:spPr>
          <a:xfrm>
            <a:off x="2590800" y="6107668"/>
            <a:ext cx="3585212" cy="369332"/>
          </a:xfrm>
          <a:prstGeom prst="rect">
            <a:avLst/>
          </a:prstGeom>
          <a:noFill/>
        </p:spPr>
        <p:txBody>
          <a:bodyPr wrap="none" rtlCol="0">
            <a:spAutoFit/>
          </a:bodyPr>
          <a:lstStyle/>
          <a:p>
            <a:r>
              <a:rPr lang="en-US" dirty="0" smtClean="0"/>
              <a:t>Weight of the displaced liquid = </a:t>
            </a:r>
            <a:r>
              <a:rPr lang="el-GR" dirty="0" smtClean="0">
                <a:latin typeface="Calibri"/>
                <a:cs typeface="Calibri"/>
              </a:rPr>
              <a:t>ρ</a:t>
            </a:r>
            <a:r>
              <a:rPr lang="en-US" baseline="-25000" dirty="0" err="1" smtClean="0">
                <a:latin typeface="Calibri"/>
                <a:cs typeface="Calibri"/>
              </a:rPr>
              <a:t>l</a:t>
            </a:r>
            <a:r>
              <a:rPr lang="en-US" dirty="0" err="1" smtClean="0">
                <a:latin typeface="Calibri"/>
                <a:cs typeface="Calibri"/>
              </a:rPr>
              <a:t>Vg</a:t>
            </a:r>
            <a:endParaRPr lang="en-US" dirty="0"/>
          </a:p>
        </p:txBody>
      </p:sp>
      <p:grpSp>
        <p:nvGrpSpPr>
          <p:cNvPr id="96" name="Group 95"/>
          <p:cNvGrpSpPr/>
          <p:nvPr/>
        </p:nvGrpSpPr>
        <p:grpSpPr>
          <a:xfrm>
            <a:off x="5283391" y="324958"/>
            <a:ext cx="1498409" cy="1808642"/>
            <a:chOff x="5283391" y="324958"/>
            <a:chExt cx="1498409" cy="1808642"/>
          </a:xfrm>
        </p:grpSpPr>
        <p:sp>
          <p:nvSpPr>
            <p:cNvPr id="91" name="TextBox 90"/>
            <p:cNvSpPr txBox="1"/>
            <p:nvPr/>
          </p:nvSpPr>
          <p:spPr>
            <a:xfrm rot="18683081">
              <a:off x="4603205" y="1005144"/>
              <a:ext cx="1729704" cy="369332"/>
            </a:xfrm>
            <a:prstGeom prst="rect">
              <a:avLst/>
            </a:prstGeom>
            <a:noFill/>
          </p:spPr>
          <p:txBody>
            <a:bodyPr wrap="none" rtlCol="0">
              <a:spAutoFit/>
            </a:bodyPr>
            <a:lstStyle/>
            <a:p>
              <a:r>
                <a:rPr lang="en-US" dirty="0" smtClean="0"/>
                <a:t>Fully submerged</a:t>
              </a:r>
              <a:endParaRPr lang="en-US" dirty="0"/>
            </a:p>
          </p:txBody>
        </p:sp>
        <p:cxnSp>
          <p:nvCxnSpPr>
            <p:cNvPr id="95" name="Straight Arrow Connector 94"/>
            <p:cNvCxnSpPr>
              <a:stCxn id="91" idx="2"/>
            </p:cNvCxnSpPr>
            <p:nvPr/>
          </p:nvCxnSpPr>
          <p:spPr>
            <a:xfrm>
              <a:off x="5606610" y="1311895"/>
              <a:ext cx="1175190" cy="8217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959217" y="-121017"/>
            <a:ext cx="916095" cy="1830566"/>
            <a:chOff x="959217" y="-121017"/>
            <a:chExt cx="916095" cy="1830566"/>
          </a:xfrm>
        </p:grpSpPr>
        <p:sp>
          <p:nvSpPr>
            <p:cNvPr id="90" name="TextBox 89"/>
            <p:cNvSpPr txBox="1"/>
            <p:nvPr/>
          </p:nvSpPr>
          <p:spPr>
            <a:xfrm rot="18683081">
              <a:off x="228600" y="609600"/>
              <a:ext cx="1830566" cy="369332"/>
            </a:xfrm>
            <a:prstGeom prst="rect">
              <a:avLst/>
            </a:prstGeom>
            <a:noFill/>
          </p:spPr>
          <p:txBody>
            <a:bodyPr wrap="none" rtlCol="0">
              <a:spAutoFit/>
            </a:bodyPr>
            <a:lstStyle/>
            <a:p>
              <a:r>
                <a:rPr lang="en-US" dirty="0" smtClean="0"/>
                <a:t>Partly submerged</a:t>
              </a:r>
              <a:endParaRPr lang="en-US" dirty="0"/>
            </a:p>
          </p:txBody>
        </p:sp>
        <p:cxnSp>
          <p:nvCxnSpPr>
            <p:cNvPr id="98" name="Straight Arrow Connector 97"/>
            <p:cNvCxnSpPr>
              <a:stCxn id="90" idx="2"/>
              <a:endCxn id="43" idx="0"/>
            </p:cNvCxnSpPr>
            <p:nvPr/>
          </p:nvCxnSpPr>
          <p:spPr>
            <a:xfrm>
              <a:off x="1282436" y="916351"/>
              <a:ext cx="592876" cy="6989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16281E-7 L 0 0.07216 " pathEditMode="relative" rAng="0" ptsTypes="AA">
                                      <p:cBhvr>
                                        <p:cTn id="6" dur="2000" fill="hold"/>
                                        <p:tgtEl>
                                          <p:spTgt spid="47"/>
                                        </p:tgtEl>
                                        <p:attrNameLst>
                                          <p:attrName>ppt_x</p:attrName>
                                          <p:attrName>ppt_y</p:attrName>
                                        </p:attrNameLst>
                                      </p:cBhvr>
                                      <p:rCtr x="0" y="36"/>
                                    </p:animMotion>
                                  </p:childTnLst>
                                </p:cTn>
                              </p:par>
                              <p:par>
                                <p:cTn id="7" presetID="22" presetClass="entr" presetSubtype="8" fill="hold" nodeType="withEffect">
                                  <p:stCondLst>
                                    <p:cond delay="500"/>
                                  </p:stCondLst>
                                  <p:childTnLst>
                                    <p:set>
                                      <p:cBhvr>
                                        <p:cTn id="8" dur="1" fill="hold">
                                          <p:stCondLst>
                                            <p:cond delay="0"/>
                                          </p:stCondLst>
                                        </p:cTn>
                                        <p:tgtEl>
                                          <p:spTgt spid="51"/>
                                        </p:tgtEl>
                                        <p:attrNameLst>
                                          <p:attrName>style.visibility</p:attrName>
                                        </p:attrNameLst>
                                      </p:cBhvr>
                                      <p:to>
                                        <p:strVal val="visible"/>
                                      </p:to>
                                    </p:set>
                                    <p:animEffect transition="in" filter="wipe(left)">
                                      <p:cBhvr>
                                        <p:cTn id="9" dur="500"/>
                                        <p:tgtEl>
                                          <p:spTgt spid="51"/>
                                        </p:tgtEl>
                                      </p:cBhvr>
                                    </p:animEffect>
                                  </p:childTnLst>
                                </p:cTn>
                              </p:par>
                              <p:par>
                                <p:cTn id="10" presetID="22" presetClass="entr" presetSubtype="1" fill="hold" nodeType="withEffect">
                                  <p:stCondLst>
                                    <p:cond delay="100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par>
                                <p:cTn id="13" presetID="22" presetClass="entr" presetSubtype="4" fill="hold" grpId="0" nodeType="withEffect">
                                  <p:stCondLst>
                                    <p:cond delay="150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33333E-6 4.17206E-6 L -3.33333E-6 0.1221 " pathEditMode="relative" rAng="0" ptsTypes="AA">
                                      <p:cBhvr>
                                        <p:cTn id="36" dur="2000" fill="hold"/>
                                        <p:tgtEl>
                                          <p:spTgt spid="4"/>
                                        </p:tgtEl>
                                        <p:attrNameLst>
                                          <p:attrName>ppt_x</p:attrName>
                                          <p:attrName>ppt_y</p:attrName>
                                        </p:attrNameLst>
                                      </p:cBhvr>
                                      <p:rCtr x="0" y="61"/>
                                    </p:animMotion>
                                  </p:childTnLst>
                                </p:cTn>
                              </p:par>
                              <p:par>
                                <p:cTn id="37" presetID="22" presetClass="entr" presetSubtype="8" fill="hold" nodeType="withEffect">
                                  <p:stCondLst>
                                    <p:cond delay="500"/>
                                  </p:stCondLst>
                                  <p:childTnLst>
                                    <p:set>
                                      <p:cBhvr>
                                        <p:cTn id="38" dur="1" fill="hold">
                                          <p:stCondLst>
                                            <p:cond delay="0"/>
                                          </p:stCondLst>
                                        </p:cTn>
                                        <p:tgtEl>
                                          <p:spTgt spid="109"/>
                                        </p:tgtEl>
                                        <p:attrNameLst>
                                          <p:attrName>style.visibility</p:attrName>
                                        </p:attrNameLst>
                                      </p:cBhvr>
                                      <p:to>
                                        <p:strVal val="visible"/>
                                      </p:to>
                                    </p:set>
                                    <p:animEffect transition="in" filter="wipe(left)">
                                      <p:cBhvr>
                                        <p:cTn id="39" dur="500"/>
                                        <p:tgtEl>
                                          <p:spTgt spid="109"/>
                                        </p:tgtEl>
                                      </p:cBhvr>
                                    </p:animEffect>
                                  </p:childTnLst>
                                </p:cTn>
                              </p:par>
                              <p:par>
                                <p:cTn id="40" presetID="22" presetClass="entr" presetSubtype="1" fill="hold" nodeType="withEffect">
                                  <p:stCondLst>
                                    <p:cond delay="1000"/>
                                  </p:stCondLst>
                                  <p:childTnLst>
                                    <p:set>
                                      <p:cBhvr>
                                        <p:cTn id="41" dur="1" fill="hold">
                                          <p:stCondLst>
                                            <p:cond delay="0"/>
                                          </p:stCondLst>
                                        </p:cTn>
                                        <p:tgtEl>
                                          <p:spTgt spid="112"/>
                                        </p:tgtEl>
                                        <p:attrNameLst>
                                          <p:attrName>style.visibility</p:attrName>
                                        </p:attrNameLst>
                                      </p:cBhvr>
                                      <p:to>
                                        <p:strVal val="visible"/>
                                      </p:to>
                                    </p:set>
                                    <p:animEffect transition="in" filter="wipe(up)">
                                      <p:cBhvr>
                                        <p:cTn id="42" dur="500"/>
                                        <p:tgtEl>
                                          <p:spTgt spid="112"/>
                                        </p:tgtEl>
                                      </p:cBhvr>
                                    </p:animEffect>
                                  </p:childTnLst>
                                </p:cTn>
                              </p:par>
                              <p:par>
                                <p:cTn id="43" presetID="22" presetClass="entr" presetSubtype="4" fill="hold" grpId="0" nodeType="withEffect">
                                  <p:stCondLst>
                                    <p:cond delay="1500"/>
                                  </p:stCondLst>
                                  <p:childTnLst>
                                    <p:set>
                                      <p:cBhvr>
                                        <p:cTn id="44" dur="1" fill="hold">
                                          <p:stCondLst>
                                            <p:cond delay="0"/>
                                          </p:stCondLst>
                                        </p:cTn>
                                        <p:tgtEl>
                                          <p:spTgt spid="122"/>
                                        </p:tgtEl>
                                        <p:attrNameLst>
                                          <p:attrName>style.visibility</p:attrName>
                                        </p:attrNameLst>
                                      </p:cBhvr>
                                      <p:to>
                                        <p:strVal val="visible"/>
                                      </p:to>
                                    </p:set>
                                    <p:animEffect transition="in" filter="wipe(down)">
                                      <p:cBhvr>
                                        <p:cTn id="45" dur="500"/>
                                        <p:tgtEl>
                                          <p:spTgt spid="122"/>
                                        </p:tgtEl>
                                      </p:cBhvr>
                                    </p:animEffect>
                                  </p:childTnLst>
                                </p:cTn>
                              </p:par>
                            </p:childTnLst>
                          </p:cTn>
                        </p:par>
                        <p:par>
                          <p:cTn id="46" fill="hold">
                            <p:stCondLst>
                              <p:cond delay="2000"/>
                            </p:stCondLst>
                            <p:childTnLst>
                              <p:par>
                                <p:cTn id="47" presetID="1" presetClass="exit" presetSubtype="0" fill="hold" nodeType="afterEffect">
                                  <p:stCondLst>
                                    <p:cond delay="0"/>
                                  </p:stCondLst>
                                  <p:childTnLst>
                                    <p:set>
                                      <p:cBhvr>
                                        <p:cTn id="48" dur="1" fill="hold">
                                          <p:stCondLst>
                                            <p:cond delay="0"/>
                                          </p:stCondLst>
                                        </p:cTn>
                                        <p:tgtEl>
                                          <p:spTgt spid="11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0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56" grpId="0" animBg="1"/>
      <p:bldP spid="85"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p:nvPr/>
        </p:nvGrpSpPr>
        <p:grpSpPr>
          <a:xfrm>
            <a:off x="4953000" y="506104"/>
            <a:ext cx="4167250" cy="2867107"/>
            <a:chOff x="4953000" y="1400093"/>
            <a:chExt cx="4167250" cy="2867107"/>
          </a:xfrm>
        </p:grpSpPr>
        <p:grpSp>
          <p:nvGrpSpPr>
            <p:cNvPr id="3" name="Group 105"/>
            <p:cNvGrpSpPr/>
            <p:nvPr/>
          </p:nvGrpSpPr>
          <p:grpSpPr>
            <a:xfrm>
              <a:off x="4953000" y="1400093"/>
              <a:ext cx="3581400" cy="2040575"/>
              <a:chOff x="5562600" y="1312225"/>
              <a:chExt cx="3581400" cy="2040575"/>
            </a:xfrm>
          </p:grpSpPr>
          <p:sp>
            <p:nvSpPr>
              <p:cNvPr id="105" name="Rectangle 104"/>
              <p:cNvSpPr/>
              <p:nvPr/>
            </p:nvSpPr>
            <p:spPr>
              <a:xfrm>
                <a:off x="5819899" y="1767652"/>
                <a:ext cx="3083625" cy="155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9"/>
              <p:cNvGrpSpPr/>
              <p:nvPr/>
            </p:nvGrpSpPr>
            <p:grpSpPr>
              <a:xfrm>
                <a:off x="5562600" y="1312225"/>
                <a:ext cx="3581400" cy="2040575"/>
                <a:chOff x="5562600" y="1312225"/>
                <a:chExt cx="3581400" cy="2040575"/>
              </a:xfrm>
            </p:grpSpPr>
            <p:sp>
              <p:nvSpPr>
                <p:cNvPr id="101" name="Rectangle 100"/>
                <p:cNvSpPr/>
                <p:nvPr/>
              </p:nvSpPr>
              <p:spPr>
                <a:xfrm>
                  <a:off x="5791200" y="1676400"/>
                  <a:ext cx="3124200" cy="167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562600" y="1312225"/>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61"/>
            <p:cNvGrpSpPr/>
            <p:nvPr/>
          </p:nvGrpSpPr>
          <p:grpSpPr>
            <a:xfrm>
              <a:off x="8358250" y="2463716"/>
              <a:ext cx="762000" cy="992373"/>
              <a:chOff x="8358250" y="2667000"/>
              <a:chExt cx="762000" cy="992373"/>
            </a:xfrm>
          </p:grpSpPr>
          <p:grpSp>
            <p:nvGrpSpPr>
              <p:cNvPr id="6" name="Group 115"/>
              <p:cNvGrpSpPr/>
              <p:nvPr/>
            </p:nvGrpSpPr>
            <p:grpSpPr>
              <a:xfrm>
                <a:off x="8358250" y="2667000"/>
                <a:ext cx="762000" cy="990600"/>
                <a:chOff x="8358250" y="2667000"/>
                <a:chExt cx="762000" cy="990600"/>
              </a:xfrm>
            </p:grpSpPr>
            <p:sp>
              <p:nvSpPr>
                <p:cNvPr id="114" name="Rounded Rectangle 113"/>
                <p:cNvSpPr/>
                <p:nvPr/>
              </p:nvSpPr>
              <p:spPr>
                <a:xfrm>
                  <a:off x="8358250" y="2819400"/>
                  <a:ext cx="7620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358250" y="26670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Freeform 121"/>
              <p:cNvSpPr/>
              <p:nvPr/>
            </p:nvSpPr>
            <p:spPr>
              <a:xfrm>
                <a:off x="8360229" y="3200400"/>
                <a:ext cx="748145" cy="458973"/>
              </a:xfrm>
              <a:custGeom>
                <a:avLst/>
                <a:gdLst>
                  <a:gd name="connsiteX0" fmla="*/ 0 w 748145"/>
                  <a:gd name="connsiteY0" fmla="*/ 0 h 593767"/>
                  <a:gd name="connsiteX1" fmla="*/ 11875 w 748145"/>
                  <a:gd name="connsiteY1" fmla="*/ 498764 h 593767"/>
                  <a:gd name="connsiteX2" fmla="*/ 95002 w 748145"/>
                  <a:gd name="connsiteY2" fmla="*/ 593767 h 593767"/>
                  <a:gd name="connsiteX3" fmla="*/ 629392 w 748145"/>
                  <a:gd name="connsiteY3" fmla="*/ 593767 h 593767"/>
                  <a:gd name="connsiteX4" fmla="*/ 748145 w 748145"/>
                  <a:gd name="connsiteY4" fmla="*/ 534390 h 593767"/>
                  <a:gd name="connsiteX5" fmla="*/ 748145 w 748145"/>
                  <a:gd name="connsiteY5" fmla="*/ 11876 h 593767"/>
                  <a:gd name="connsiteX6" fmla="*/ 0 w 748145"/>
                  <a:gd name="connsiteY6" fmla="*/ 0 h 59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145" h="593767">
                    <a:moveTo>
                      <a:pt x="0" y="0"/>
                    </a:moveTo>
                    <a:lnTo>
                      <a:pt x="11875" y="498764"/>
                    </a:lnTo>
                    <a:lnTo>
                      <a:pt x="95002" y="593767"/>
                    </a:lnTo>
                    <a:lnTo>
                      <a:pt x="629392" y="593767"/>
                    </a:lnTo>
                    <a:lnTo>
                      <a:pt x="748145" y="534390"/>
                    </a:lnTo>
                    <a:lnTo>
                      <a:pt x="748145" y="1187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1"/>
            <p:cNvGrpSpPr/>
            <p:nvPr/>
          </p:nvGrpSpPr>
          <p:grpSpPr>
            <a:xfrm>
              <a:off x="6400800" y="3532289"/>
              <a:ext cx="2054431" cy="734911"/>
              <a:chOff x="6400800" y="3444421"/>
              <a:chExt cx="2054431" cy="734911"/>
            </a:xfrm>
          </p:grpSpPr>
          <p:sp>
            <p:nvSpPr>
              <p:cNvPr id="64" name="TextBox 63"/>
              <p:cNvSpPr txBox="1"/>
              <p:nvPr/>
            </p:nvSpPr>
            <p:spPr>
              <a:xfrm>
                <a:off x="6400800" y="3810000"/>
                <a:ext cx="1667444" cy="369332"/>
              </a:xfrm>
              <a:prstGeom prst="rect">
                <a:avLst/>
              </a:prstGeom>
              <a:noFill/>
            </p:spPr>
            <p:txBody>
              <a:bodyPr wrap="none" rtlCol="0">
                <a:spAutoFit/>
              </a:bodyPr>
              <a:lstStyle/>
              <a:p>
                <a:r>
                  <a:rPr lang="en-US" dirty="0" smtClean="0"/>
                  <a:t>Displaced liquid</a:t>
                </a:r>
                <a:endParaRPr lang="en-US" dirty="0"/>
              </a:p>
            </p:txBody>
          </p:sp>
          <p:cxnSp>
            <p:nvCxnSpPr>
              <p:cNvPr id="68" name="Straight Arrow Connector 67"/>
              <p:cNvCxnSpPr>
                <a:stCxn id="64" idx="3"/>
                <a:endCxn id="122" idx="2"/>
              </p:cNvCxnSpPr>
              <p:nvPr/>
            </p:nvCxnSpPr>
            <p:spPr>
              <a:xfrm flipV="1">
                <a:off x="8068244" y="3444421"/>
                <a:ext cx="386987" cy="550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 name="Group 58"/>
            <p:cNvGrpSpPr/>
            <p:nvPr/>
          </p:nvGrpSpPr>
          <p:grpSpPr>
            <a:xfrm>
              <a:off x="7052102" y="2297668"/>
              <a:ext cx="421910" cy="609600"/>
              <a:chOff x="7052102" y="2438400"/>
              <a:chExt cx="421910" cy="609600"/>
            </a:xfrm>
          </p:grpSpPr>
          <p:sp>
            <p:nvSpPr>
              <p:cNvPr id="60" name="Down Arrow 59"/>
              <p:cNvSpPr/>
              <p:nvPr/>
            </p:nvSpPr>
            <p:spPr>
              <a:xfrm flipV="1">
                <a:off x="7086600" y="2438400"/>
                <a:ext cx="304800"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52102" y="2678668"/>
                <a:ext cx="421910" cy="369332"/>
              </a:xfrm>
              <a:prstGeom prst="rect">
                <a:avLst/>
              </a:prstGeom>
            </p:spPr>
            <p:txBody>
              <a:bodyPr wrap="none">
                <a:spAutoFit/>
              </a:bodyPr>
              <a:lstStyle/>
              <a:p>
                <a:r>
                  <a:rPr lang="en-US" b="1" dirty="0" smtClean="0">
                    <a:solidFill>
                      <a:srgbClr val="FFFF00"/>
                    </a:solidFill>
                    <a:latin typeface="Comic Sans MS" pitchFamily="66" charset="0"/>
                  </a:rPr>
                  <a:t>F</a:t>
                </a:r>
                <a:r>
                  <a:rPr lang="en-US" b="1" baseline="-25000" dirty="0" smtClean="0">
                    <a:solidFill>
                      <a:srgbClr val="FFFF00"/>
                    </a:solidFill>
                    <a:latin typeface="Comic Sans MS" pitchFamily="66" charset="0"/>
                  </a:rPr>
                  <a:t>B</a:t>
                </a:r>
                <a:endParaRPr lang="en-US" dirty="0">
                  <a:solidFill>
                    <a:srgbClr val="FFFF00"/>
                  </a:solidFill>
                </a:endParaRPr>
              </a:p>
            </p:txBody>
          </p:sp>
        </p:grpSp>
      </p:grpSp>
      <p:sp>
        <p:nvSpPr>
          <p:cNvPr id="29" name="Title 7"/>
          <p:cNvSpPr txBox="1">
            <a:spLocks/>
          </p:cNvSpPr>
          <p:nvPr/>
        </p:nvSpPr>
        <p:spPr>
          <a:xfrm>
            <a:off x="304800" y="0"/>
            <a:ext cx="8229600" cy="685800"/>
          </a:xfrm>
          <a:prstGeom prst="rect">
            <a:avLst/>
          </a:prstGeom>
          <a:ln>
            <a:noFill/>
          </a:ln>
        </p:spPr>
        <p:txBody>
          <a:bodyPr/>
          <a:lstStyle/>
          <a:p>
            <a:pPr algn="ctr">
              <a:spcBef>
                <a:spcPct val="0"/>
              </a:spcBef>
              <a:defRPr/>
            </a:pPr>
            <a:r>
              <a:rPr lang="en-US" sz="3200" b="1" dirty="0" smtClean="0">
                <a:solidFill>
                  <a:srgbClr val="FF0000"/>
                </a:solidFill>
              </a:rPr>
              <a:t>Buoyant Force (</a:t>
            </a:r>
            <a:r>
              <a:rPr lang="en-US" sz="3200" b="1" dirty="0" err="1" smtClean="0">
                <a:solidFill>
                  <a:srgbClr val="FF0000"/>
                </a:solidFill>
              </a:rPr>
              <a:t>F</a:t>
            </a:r>
            <a:r>
              <a:rPr lang="en-US" sz="3200" b="1" baseline="-25000" dirty="0" err="1" smtClean="0">
                <a:solidFill>
                  <a:srgbClr val="FF0000"/>
                </a:solidFill>
              </a:rPr>
              <a:t>b</a:t>
            </a:r>
            <a:r>
              <a:rPr lang="en-US" sz="3200" b="1" dirty="0" smtClean="0">
                <a:solidFill>
                  <a:srgbClr val="FF0000"/>
                </a:solidFill>
              </a:rPr>
              <a:t>)</a:t>
            </a:r>
            <a:endParaRPr kumimoji="0" lang="en-US" sz="32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9" name="Group 124"/>
          <p:cNvGrpSpPr/>
          <p:nvPr/>
        </p:nvGrpSpPr>
        <p:grpSpPr>
          <a:xfrm>
            <a:off x="6705600" y="-608806"/>
            <a:ext cx="914400" cy="1980406"/>
            <a:chOff x="6705600" y="-1523206"/>
            <a:chExt cx="914400" cy="1980406"/>
          </a:xfrm>
        </p:grpSpPr>
        <p:cxnSp>
          <p:nvCxnSpPr>
            <p:cNvPr id="124" name="Straight Connector 123"/>
            <p:cNvCxnSpPr/>
            <p:nvPr/>
          </p:nvCxnSpPr>
          <p:spPr>
            <a:xfrm rot="5400000">
              <a:off x="6477000" y="-838200"/>
              <a:ext cx="1371600" cy="15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6705600" y="-1524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124"/>
          <p:cNvGrpSpPr/>
          <p:nvPr/>
        </p:nvGrpSpPr>
        <p:grpSpPr>
          <a:xfrm>
            <a:off x="1828800" y="-989806"/>
            <a:ext cx="914400" cy="2437606"/>
            <a:chOff x="6705600" y="-1523206"/>
            <a:chExt cx="914400" cy="2437606"/>
          </a:xfrm>
        </p:grpSpPr>
        <p:cxnSp>
          <p:nvCxnSpPr>
            <p:cNvPr id="48" name="Straight Connector 47"/>
            <p:cNvCxnSpPr/>
            <p:nvPr/>
          </p:nvCxnSpPr>
          <p:spPr>
            <a:xfrm rot="5400000">
              <a:off x="6248400" y="-609600"/>
              <a:ext cx="1828800" cy="15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705600" y="3048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5" name="TextBox 84"/>
          <p:cNvSpPr txBox="1"/>
          <p:nvPr/>
        </p:nvSpPr>
        <p:spPr>
          <a:xfrm>
            <a:off x="304800" y="2762071"/>
            <a:ext cx="4191000" cy="923330"/>
          </a:xfrm>
          <a:prstGeom prst="rect">
            <a:avLst/>
          </a:prstGeom>
          <a:noFill/>
        </p:spPr>
        <p:txBody>
          <a:bodyPr wrap="square" rtlCol="0">
            <a:spAutoFit/>
          </a:bodyPr>
          <a:lstStyle/>
          <a:p>
            <a:r>
              <a:rPr lang="en-US" b="1" dirty="0" smtClean="0">
                <a:solidFill>
                  <a:srgbClr val="0000FF"/>
                </a:solidFill>
              </a:rPr>
              <a:t>When the body is inside the liquid it will experience the upward force  called Buoyant force (F</a:t>
            </a:r>
            <a:r>
              <a:rPr lang="en-US" b="1" baseline="-25000" dirty="0" smtClean="0">
                <a:solidFill>
                  <a:srgbClr val="0000FF"/>
                </a:solidFill>
              </a:rPr>
              <a:t>B</a:t>
            </a:r>
            <a:r>
              <a:rPr lang="en-US" b="1" dirty="0" smtClean="0">
                <a:solidFill>
                  <a:srgbClr val="0000FF"/>
                </a:solidFill>
              </a:rPr>
              <a:t>). </a:t>
            </a:r>
            <a:endParaRPr lang="en-US" b="1" dirty="0">
              <a:solidFill>
                <a:srgbClr val="0000FF"/>
              </a:solidFill>
            </a:endParaRPr>
          </a:p>
        </p:txBody>
      </p:sp>
      <p:grpSp>
        <p:nvGrpSpPr>
          <p:cNvPr id="11" name="Group 46"/>
          <p:cNvGrpSpPr/>
          <p:nvPr/>
        </p:nvGrpSpPr>
        <p:grpSpPr>
          <a:xfrm>
            <a:off x="2057400" y="1524000"/>
            <a:ext cx="486030" cy="545275"/>
            <a:chOff x="7667500" y="1143000"/>
            <a:chExt cx="486030" cy="545275"/>
          </a:xfrm>
        </p:grpSpPr>
        <p:sp>
          <p:nvSpPr>
            <p:cNvPr id="52" name="Down Arrow 51"/>
            <p:cNvSpPr/>
            <p:nvPr/>
          </p:nvSpPr>
          <p:spPr>
            <a:xfrm>
              <a:off x="7772400" y="1143000"/>
              <a:ext cx="1999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67500" y="1318943"/>
              <a:ext cx="486030" cy="369332"/>
            </a:xfrm>
            <a:prstGeom prst="rect">
              <a:avLst/>
            </a:prstGeom>
          </p:spPr>
          <p:txBody>
            <a:bodyPr wrap="none">
              <a:spAutoFit/>
            </a:bodyPr>
            <a:lstStyle/>
            <a:p>
              <a:r>
                <a:rPr lang="en-US" b="1" dirty="0" smtClean="0">
                  <a:solidFill>
                    <a:srgbClr val="002060"/>
                  </a:solidFill>
                  <a:latin typeface="Comic Sans MS" pitchFamily="66" charset="0"/>
                </a:rPr>
                <a:t>mg</a:t>
              </a:r>
              <a:endParaRPr lang="en-US" dirty="0">
                <a:solidFill>
                  <a:srgbClr val="002060"/>
                </a:solidFill>
              </a:endParaRPr>
            </a:p>
          </p:txBody>
        </p:sp>
      </p:grpSp>
      <p:sp>
        <p:nvSpPr>
          <p:cNvPr id="82" name="TextBox 81"/>
          <p:cNvSpPr txBox="1"/>
          <p:nvPr/>
        </p:nvSpPr>
        <p:spPr>
          <a:xfrm>
            <a:off x="838200" y="4583668"/>
            <a:ext cx="2691250" cy="369332"/>
          </a:xfrm>
          <a:prstGeom prst="rect">
            <a:avLst/>
          </a:prstGeom>
          <a:noFill/>
        </p:spPr>
        <p:txBody>
          <a:bodyPr wrap="none" rtlCol="0">
            <a:spAutoFit/>
          </a:bodyPr>
          <a:lstStyle/>
          <a:p>
            <a:r>
              <a:rPr lang="en-US" b="1" dirty="0" smtClean="0"/>
              <a:t>When will the body Float?</a:t>
            </a:r>
            <a:endParaRPr lang="en-US" b="1" dirty="0"/>
          </a:p>
        </p:txBody>
      </p:sp>
      <p:sp>
        <p:nvSpPr>
          <p:cNvPr id="83" name="TextBox 82"/>
          <p:cNvSpPr txBox="1"/>
          <p:nvPr/>
        </p:nvSpPr>
        <p:spPr>
          <a:xfrm>
            <a:off x="1371600" y="5029200"/>
            <a:ext cx="1279517" cy="369332"/>
          </a:xfrm>
          <a:prstGeom prst="rect">
            <a:avLst/>
          </a:prstGeom>
          <a:noFill/>
        </p:spPr>
        <p:txBody>
          <a:bodyPr wrap="none" rtlCol="0">
            <a:spAutoFit/>
          </a:bodyPr>
          <a:lstStyle/>
          <a:p>
            <a:r>
              <a:rPr lang="en-US" dirty="0" smtClean="0"/>
              <a:t>F</a:t>
            </a:r>
            <a:r>
              <a:rPr lang="en-US" baseline="-25000" dirty="0" smtClean="0"/>
              <a:t>B</a:t>
            </a:r>
            <a:r>
              <a:rPr lang="en-US" dirty="0" smtClean="0"/>
              <a:t> – mg = 0 </a:t>
            </a:r>
            <a:endParaRPr lang="en-US" dirty="0"/>
          </a:p>
        </p:txBody>
      </p:sp>
      <p:sp>
        <p:nvSpPr>
          <p:cNvPr id="84" name="TextBox 83"/>
          <p:cNvSpPr txBox="1"/>
          <p:nvPr/>
        </p:nvSpPr>
        <p:spPr>
          <a:xfrm>
            <a:off x="6197643" y="4572000"/>
            <a:ext cx="2595582" cy="369332"/>
          </a:xfrm>
          <a:prstGeom prst="rect">
            <a:avLst/>
          </a:prstGeom>
          <a:noFill/>
        </p:spPr>
        <p:txBody>
          <a:bodyPr wrap="none" rtlCol="0">
            <a:spAutoFit/>
          </a:bodyPr>
          <a:lstStyle/>
          <a:p>
            <a:r>
              <a:rPr lang="en-US" b="1" dirty="0" smtClean="0"/>
              <a:t>When will the body sink?</a:t>
            </a:r>
            <a:endParaRPr lang="en-US" b="1" dirty="0"/>
          </a:p>
        </p:txBody>
      </p:sp>
      <p:sp>
        <p:nvSpPr>
          <p:cNvPr id="86" name="TextBox 85"/>
          <p:cNvSpPr txBox="1"/>
          <p:nvPr/>
        </p:nvSpPr>
        <p:spPr>
          <a:xfrm>
            <a:off x="7035843" y="5105400"/>
            <a:ext cx="1279517" cy="369332"/>
          </a:xfrm>
          <a:prstGeom prst="rect">
            <a:avLst/>
          </a:prstGeom>
          <a:noFill/>
        </p:spPr>
        <p:txBody>
          <a:bodyPr wrap="none" rtlCol="0">
            <a:spAutoFit/>
          </a:bodyPr>
          <a:lstStyle/>
          <a:p>
            <a:r>
              <a:rPr lang="en-US" dirty="0" smtClean="0"/>
              <a:t>F</a:t>
            </a:r>
            <a:r>
              <a:rPr lang="en-US" baseline="-25000" dirty="0" smtClean="0"/>
              <a:t>B</a:t>
            </a:r>
            <a:r>
              <a:rPr lang="en-US" dirty="0" smtClean="0"/>
              <a:t> – mg  &lt; 0</a:t>
            </a:r>
            <a:endParaRPr lang="en-US" dirty="0"/>
          </a:p>
        </p:txBody>
      </p:sp>
      <p:grpSp>
        <p:nvGrpSpPr>
          <p:cNvPr id="13" name="Group 74"/>
          <p:cNvGrpSpPr/>
          <p:nvPr/>
        </p:nvGrpSpPr>
        <p:grpSpPr>
          <a:xfrm>
            <a:off x="4648200" y="3429000"/>
            <a:ext cx="602420" cy="2121138"/>
            <a:chOff x="1828800" y="4191794"/>
            <a:chExt cx="602420" cy="2121138"/>
          </a:xfrm>
        </p:grpSpPr>
        <p:cxnSp>
          <p:nvCxnSpPr>
            <p:cNvPr id="67" name="Straight Arrow Connector 66"/>
            <p:cNvCxnSpPr/>
            <p:nvPr/>
          </p:nvCxnSpPr>
          <p:spPr>
            <a:xfrm rot="5400000">
              <a:off x="1638300" y="5448300"/>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828800" y="5943600"/>
              <a:ext cx="478016" cy="369332"/>
            </a:xfrm>
            <a:prstGeom prst="rect">
              <a:avLst/>
            </a:prstGeom>
            <a:noFill/>
          </p:spPr>
          <p:txBody>
            <a:bodyPr wrap="none" rtlCol="0">
              <a:spAutoFit/>
            </a:bodyPr>
            <a:lstStyle/>
            <a:p>
              <a:r>
                <a:rPr lang="en-US" dirty="0" smtClean="0"/>
                <a:t>mg</a:t>
              </a:r>
              <a:endParaRPr lang="en-US" dirty="0"/>
            </a:p>
          </p:txBody>
        </p:sp>
        <p:cxnSp>
          <p:nvCxnSpPr>
            <p:cNvPr id="71" name="Straight Arrow Connector 70"/>
            <p:cNvCxnSpPr/>
            <p:nvPr/>
          </p:nvCxnSpPr>
          <p:spPr>
            <a:xfrm rot="5400000" flipH="1" flipV="1">
              <a:off x="1676400" y="4572000"/>
              <a:ext cx="762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57400" y="4419600"/>
              <a:ext cx="373820" cy="369332"/>
            </a:xfrm>
            <a:prstGeom prst="rect">
              <a:avLst/>
            </a:prstGeom>
            <a:noFill/>
          </p:spPr>
          <p:txBody>
            <a:bodyPr wrap="none" rtlCol="0">
              <a:spAutoFit/>
            </a:bodyPr>
            <a:lstStyle/>
            <a:p>
              <a:r>
                <a:rPr lang="en-US" dirty="0" smtClean="0"/>
                <a:t>F</a:t>
              </a:r>
              <a:r>
                <a:rPr lang="en-US" baseline="-25000" dirty="0" smtClean="0"/>
                <a:t>B</a:t>
              </a:r>
              <a:endParaRPr lang="en-US" baseline="-25000" dirty="0"/>
            </a:p>
          </p:txBody>
        </p:sp>
        <p:sp>
          <p:nvSpPr>
            <p:cNvPr id="74" name="Oval 73"/>
            <p:cNvSpPr/>
            <p:nvPr/>
          </p:nvSpPr>
          <p:spPr>
            <a:xfrm>
              <a:off x="2016456" y="4953000"/>
              <a:ext cx="89848"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17" name="Group 116"/>
          <p:cNvGrpSpPr/>
          <p:nvPr/>
        </p:nvGrpSpPr>
        <p:grpSpPr>
          <a:xfrm>
            <a:off x="1371600" y="5410200"/>
            <a:ext cx="1181734" cy="609600"/>
            <a:chOff x="1371600" y="5410200"/>
            <a:chExt cx="1181734" cy="609600"/>
          </a:xfrm>
        </p:grpSpPr>
        <p:sp>
          <p:nvSpPr>
            <p:cNvPr id="87" name="TextBox 86"/>
            <p:cNvSpPr txBox="1"/>
            <p:nvPr/>
          </p:nvSpPr>
          <p:spPr>
            <a:xfrm>
              <a:off x="1371600" y="5650468"/>
              <a:ext cx="1181734" cy="369332"/>
            </a:xfrm>
            <a:prstGeom prst="rect">
              <a:avLst/>
            </a:prstGeom>
            <a:noFill/>
          </p:spPr>
          <p:txBody>
            <a:bodyPr wrap="none" rtlCol="0">
              <a:spAutoFit/>
            </a:bodyPr>
            <a:lstStyle/>
            <a:p>
              <a:r>
                <a:rPr lang="en-US" dirty="0" smtClean="0"/>
                <a:t>F</a:t>
              </a:r>
              <a:r>
                <a:rPr lang="en-US" baseline="-25000" dirty="0" smtClean="0"/>
                <a:t>B</a:t>
              </a:r>
              <a:r>
                <a:rPr lang="en-US" dirty="0" smtClean="0"/>
                <a:t> - mg &gt; 0</a:t>
              </a:r>
              <a:endParaRPr lang="en-US" dirty="0"/>
            </a:p>
          </p:txBody>
        </p:sp>
        <p:sp>
          <p:nvSpPr>
            <p:cNvPr id="116" name="TextBox 115"/>
            <p:cNvSpPr txBox="1"/>
            <p:nvPr/>
          </p:nvSpPr>
          <p:spPr>
            <a:xfrm>
              <a:off x="1752600" y="5410200"/>
              <a:ext cx="386644" cy="369332"/>
            </a:xfrm>
            <a:prstGeom prst="rect">
              <a:avLst/>
            </a:prstGeom>
            <a:noFill/>
          </p:spPr>
          <p:txBody>
            <a:bodyPr wrap="none" rtlCol="0">
              <a:spAutoFit/>
            </a:bodyPr>
            <a:lstStyle/>
            <a:p>
              <a:r>
                <a:rPr lang="en-US" dirty="0" smtClean="0"/>
                <a:t>or</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4953000" y="506104"/>
            <a:ext cx="4167250" cy="2867107"/>
            <a:chOff x="4953000" y="1400093"/>
            <a:chExt cx="4167250" cy="2867107"/>
          </a:xfrm>
        </p:grpSpPr>
        <p:grpSp>
          <p:nvGrpSpPr>
            <p:cNvPr id="2" name="Group 105"/>
            <p:cNvGrpSpPr/>
            <p:nvPr/>
          </p:nvGrpSpPr>
          <p:grpSpPr>
            <a:xfrm>
              <a:off x="4953000" y="1400093"/>
              <a:ext cx="3581400" cy="2040575"/>
              <a:chOff x="5562600" y="1312225"/>
              <a:chExt cx="3581400" cy="2040575"/>
            </a:xfrm>
          </p:grpSpPr>
          <p:sp>
            <p:nvSpPr>
              <p:cNvPr id="105" name="Rectangle 104"/>
              <p:cNvSpPr/>
              <p:nvPr/>
            </p:nvSpPr>
            <p:spPr>
              <a:xfrm>
                <a:off x="5819899" y="1767652"/>
                <a:ext cx="3083625" cy="155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9"/>
              <p:cNvGrpSpPr/>
              <p:nvPr/>
            </p:nvGrpSpPr>
            <p:grpSpPr>
              <a:xfrm>
                <a:off x="5562600" y="1312225"/>
                <a:ext cx="3581400" cy="2040575"/>
                <a:chOff x="5562600" y="1312225"/>
                <a:chExt cx="3581400" cy="2040575"/>
              </a:xfrm>
            </p:grpSpPr>
            <p:sp>
              <p:nvSpPr>
                <p:cNvPr id="101" name="Rectangle 100"/>
                <p:cNvSpPr/>
                <p:nvPr/>
              </p:nvSpPr>
              <p:spPr>
                <a:xfrm>
                  <a:off x="5791200" y="1676400"/>
                  <a:ext cx="3124200" cy="167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562600" y="1312225"/>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a:off x="8358250" y="2463716"/>
              <a:ext cx="762000" cy="992373"/>
              <a:chOff x="8358250" y="2667000"/>
              <a:chExt cx="762000" cy="992373"/>
            </a:xfrm>
          </p:grpSpPr>
          <p:grpSp>
            <p:nvGrpSpPr>
              <p:cNvPr id="5" name="Group 115"/>
              <p:cNvGrpSpPr/>
              <p:nvPr/>
            </p:nvGrpSpPr>
            <p:grpSpPr>
              <a:xfrm>
                <a:off x="8358250" y="2667000"/>
                <a:ext cx="762000" cy="990600"/>
                <a:chOff x="8358250" y="2667000"/>
                <a:chExt cx="762000" cy="990600"/>
              </a:xfrm>
            </p:grpSpPr>
            <p:sp>
              <p:nvSpPr>
                <p:cNvPr id="114" name="Rounded Rectangle 113"/>
                <p:cNvSpPr/>
                <p:nvPr/>
              </p:nvSpPr>
              <p:spPr>
                <a:xfrm>
                  <a:off x="8358250" y="2819400"/>
                  <a:ext cx="7620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358250" y="26670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Freeform 121"/>
              <p:cNvSpPr/>
              <p:nvPr/>
            </p:nvSpPr>
            <p:spPr>
              <a:xfrm>
                <a:off x="8360229" y="3200400"/>
                <a:ext cx="748145" cy="458973"/>
              </a:xfrm>
              <a:custGeom>
                <a:avLst/>
                <a:gdLst>
                  <a:gd name="connsiteX0" fmla="*/ 0 w 748145"/>
                  <a:gd name="connsiteY0" fmla="*/ 0 h 593767"/>
                  <a:gd name="connsiteX1" fmla="*/ 11875 w 748145"/>
                  <a:gd name="connsiteY1" fmla="*/ 498764 h 593767"/>
                  <a:gd name="connsiteX2" fmla="*/ 95002 w 748145"/>
                  <a:gd name="connsiteY2" fmla="*/ 593767 h 593767"/>
                  <a:gd name="connsiteX3" fmla="*/ 629392 w 748145"/>
                  <a:gd name="connsiteY3" fmla="*/ 593767 h 593767"/>
                  <a:gd name="connsiteX4" fmla="*/ 748145 w 748145"/>
                  <a:gd name="connsiteY4" fmla="*/ 534390 h 593767"/>
                  <a:gd name="connsiteX5" fmla="*/ 748145 w 748145"/>
                  <a:gd name="connsiteY5" fmla="*/ 11876 h 593767"/>
                  <a:gd name="connsiteX6" fmla="*/ 0 w 748145"/>
                  <a:gd name="connsiteY6" fmla="*/ 0 h 59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145" h="593767">
                    <a:moveTo>
                      <a:pt x="0" y="0"/>
                    </a:moveTo>
                    <a:lnTo>
                      <a:pt x="11875" y="498764"/>
                    </a:lnTo>
                    <a:lnTo>
                      <a:pt x="95002" y="593767"/>
                    </a:lnTo>
                    <a:lnTo>
                      <a:pt x="629392" y="593767"/>
                    </a:lnTo>
                    <a:lnTo>
                      <a:pt x="748145" y="534390"/>
                    </a:lnTo>
                    <a:lnTo>
                      <a:pt x="748145" y="1187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1"/>
            <p:cNvGrpSpPr/>
            <p:nvPr/>
          </p:nvGrpSpPr>
          <p:grpSpPr>
            <a:xfrm>
              <a:off x="6400800" y="3532289"/>
              <a:ext cx="2054431" cy="734911"/>
              <a:chOff x="6400800" y="3444421"/>
              <a:chExt cx="2054431" cy="734911"/>
            </a:xfrm>
          </p:grpSpPr>
          <p:sp>
            <p:nvSpPr>
              <p:cNvPr id="64" name="TextBox 63"/>
              <p:cNvSpPr txBox="1"/>
              <p:nvPr/>
            </p:nvSpPr>
            <p:spPr>
              <a:xfrm>
                <a:off x="6400800" y="3810000"/>
                <a:ext cx="1667444" cy="369332"/>
              </a:xfrm>
              <a:prstGeom prst="rect">
                <a:avLst/>
              </a:prstGeom>
              <a:noFill/>
            </p:spPr>
            <p:txBody>
              <a:bodyPr wrap="none" rtlCol="0">
                <a:spAutoFit/>
              </a:bodyPr>
              <a:lstStyle/>
              <a:p>
                <a:r>
                  <a:rPr lang="en-US" dirty="0" smtClean="0"/>
                  <a:t>Displaced liquid</a:t>
                </a:r>
                <a:endParaRPr lang="en-US" dirty="0"/>
              </a:p>
            </p:txBody>
          </p:sp>
          <p:cxnSp>
            <p:nvCxnSpPr>
              <p:cNvPr id="68" name="Straight Arrow Connector 67"/>
              <p:cNvCxnSpPr>
                <a:stCxn id="64" idx="3"/>
                <a:endCxn id="122" idx="2"/>
              </p:cNvCxnSpPr>
              <p:nvPr/>
            </p:nvCxnSpPr>
            <p:spPr>
              <a:xfrm flipV="1">
                <a:off x="8068244" y="3444421"/>
                <a:ext cx="386987" cy="550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052102" y="2297668"/>
              <a:ext cx="421910" cy="609600"/>
              <a:chOff x="7052102" y="2438400"/>
              <a:chExt cx="421910" cy="609600"/>
            </a:xfrm>
          </p:grpSpPr>
          <p:sp>
            <p:nvSpPr>
              <p:cNvPr id="60" name="Down Arrow 59"/>
              <p:cNvSpPr/>
              <p:nvPr/>
            </p:nvSpPr>
            <p:spPr>
              <a:xfrm flipV="1">
                <a:off x="7086600" y="2438400"/>
                <a:ext cx="304800"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52102" y="2678668"/>
                <a:ext cx="421910" cy="369332"/>
              </a:xfrm>
              <a:prstGeom prst="rect">
                <a:avLst/>
              </a:prstGeom>
            </p:spPr>
            <p:txBody>
              <a:bodyPr wrap="none">
                <a:spAutoFit/>
              </a:bodyPr>
              <a:lstStyle/>
              <a:p>
                <a:r>
                  <a:rPr lang="en-US" b="1" dirty="0" smtClean="0">
                    <a:solidFill>
                      <a:srgbClr val="FFFF00"/>
                    </a:solidFill>
                    <a:latin typeface="Comic Sans MS" pitchFamily="66" charset="0"/>
                  </a:rPr>
                  <a:t>F</a:t>
                </a:r>
                <a:r>
                  <a:rPr lang="en-US" b="1" baseline="-25000" dirty="0" smtClean="0">
                    <a:solidFill>
                      <a:srgbClr val="FFFF00"/>
                    </a:solidFill>
                    <a:latin typeface="Comic Sans MS" pitchFamily="66" charset="0"/>
                  </a:rPr>
                  <a:t>B</a:t>
                </a:r>
                <a:endParaRPr lang="en-US" dirty="0">
                  <a:solidFill>
                    <a:srgbClr val="FFFF00"/>
                  </a:solidFill>
                </a:endParaRPr>
              </a:p>
            </p:txBody>
          </p:sp>
        </p:grpSp>
      </p:grpSp>
      <p:sp>
        <p:nvSpPr>
          <p:cNvPr id="29" name="Title 7"/>
          <p:cNvSpPr txBox="1">
            <a:spLocks/>
          </p:cNvSpPr>
          <p:nvPr/>
        </p:nvSpPr>
        <p:spPr>
          <a:xfrm>
            <a:off x="304800" y="0"/>
            <a:ext cx="8229600" cy="685800"/>
          </a:xfrm>
          <a:prstGeom prst="rect">
            <a:avLst/>
          </a:prstGeom>
          <a:ln>
            <a:noFill/>
          </a:ln>
        </p:spPr>
        <p:txBody>
          <a:bodyPr/>
          <a:lstStyle/>
          <a:p>
            <a:pPr algn="ctr">
              <a:spcBef>
                <a:spcPct val="0"/>
              </a:spcBef>
              <a:defRPr/>
            </a:pPr>
            <a:r>
              <a:rPr lang="en-US" sz="3200" b="1" dirty="0" smtClean="0">
                <a:solidFill>
                  <a:srgbClr val="FF0000"/>
                </a:solidFill>
              </a:rPr>
              <a:t>Apparent weight (</a:t>
            </a:r>
            <a:r>
              <a:rPr lang="en-US" sz="3200" b="1" dirty="0" err="1" smtClean="0">
                <a:solidFill>
                  <a:srgbClr val="FF0000"/>
                </a:solidFill>
              </a:rPr>
              <a:t>W</a:t>
            </a:r>
            <a:r>
              <a:rPr lang="en-US" sz="3200" b="1" baseline="-25000" dirty="0" err="1" smtClean="0">
                <a:solidFill>
                  <a:srgbClr val="FF0000"/>
                </a:solidFill>
              </a:rPr>
              <a:t>a</a:t>
            </a:r>
            <a:r>
              <a:rPr lang="en-US" sz="3200" b="1" dirty="0" smtClean="0">
                <a:solidFill>
                  <a:srgbClr val="FF0000"/>
                </a:solidFill>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4" name="Group 124"/>
          <p:cNvGrpSpPr/>
          <p:nvPr/>
        </p:nvGrpSpPr>
        <p:grpSpPr>
          <a:xfrm>
            <a:off x="6705600" y="-608806"/>
            <a:ext cx="914400" cy="1980406"/>
            <a:chOff x="6705600" y="-1523206"/>
            <a:chExt cx="914400" cy="1980406"/>
          </a:xfrm>
        </p:grpSpPr>
        <p:cxnSp>
          <p:nvCxnSpPr>
            <p:cNvPr id="124" name="Straight Connector 123"/>
            <p:cNvCxnSpPr/>
            <p:nvPr/>
          </p:nvCxnSpPr>
          <p:spPr>
            <a:xfrm rot="5400000">
              <a:off x="6477000" y="-838200"/>
              <a:ext cx="1371600" cy="15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6705600" y="-1524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8" name="Group 124"/>
          <p:cNvGrpSpPr/>
          <p:nvPr/>
        </p:nvGrpSpPr>
        <p:grpSpPr>
          <a:xfrm>
            <a:off x="1828800" y="-989806"/>
            <a:ext cx="914400" cy="2437606"/>
            <a:chOff x="6705600" y="-1523206"/>
            <a:chExt cx="914400" cy="2437606"/>
          </a:xfrm>
        </p:grpSpPr>
        <p:cxnSp>
          <p:nvCxnSpPr>
            <p:cNvPr id="48" name="Straight Connector 47"/>
            <p:cNvCxnSpPr/>
            <p:nvPr/>
          </p:nvCxnSpPr>
          <p:spPr>
            <a:xfrm rot="5400000">
              <a:off x="6248400" y="-609600"/>
              <a:ext cx="1828800" cy="15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705600" y="3048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5" name="TextBox 84"/>
          <p:cNvSpPr txBox="1"/>
          <p:nvPr/>
        </p:nvSpPr>
        <p:spPr>
          <a:xfrm>
            <a:off x="304800" y="2762071"/>
            <a:ext cx="6248400" cy="369332"/>
          </a:xfrm>
          <a:prstGeom prst="rect">
            <a:avLst/>
          </a:prstGeom>
          <a:noFill/>
        </p:spPr>
        <p:txBody>
          <a:bodyPr wrap="square" rtlCol="0">
            <a:spAutoFit/>
          </a:bodyPr>
          <a:lstStyle/>
          <a:p>
            <a:r>
              <a:rPr lang="en-US" b="1" dirty="0" smtClean="0">
                <a:solidFill>
                  <a:srgbClr val="0000FF"/>
                </a:solidFill>
              </a:rPr>
              <a:t>Apparent weight  (</a:t>
            </a:r>
            <a:r>
              <a:rPr lang="en-US" b="1" dirty="0" err="1" smtClean="0">
                <a:solidFill>
                  <a:srgbClr val="0000FF"/>
                </a:solidFill>
              </a:rPr>
              <a:t>W</a:t>
            </a:r>
            <a:r>
              <a:rPr lang="en-US" b="1" baseline="-25000" dirty="0" err="1" smtClean="0">
                <a:solidFill>
                  <a:srgbClr val="0000FF"/>
                </a:solidFill>
              </a:rPr>
              <a:t>a</a:t>
            </a:r>
            <a:r>
              <a:rPr lang="en-US" b="1" dirty="0" smtClean="0">
                <a:solidFill>
                  <a:srgbClr val="0000FF"/>
                </a:solidFill>
              </a:rPr>
              <a:t>) = Real weight (mg) -  Buoyant Force (F</a:t>
            </a:r>
            <a:r>
              <a:rPr lang="en-US" b="1" baseline="-25000" dirty="0" smtClean="0">
                <a:solidFill>
                  <a:srgbClr val="0000FF"/>
                </a:solidFill>
              </a:rPr>
              <a:t>B</a:t>
            </a:r>
            <a:r>
              <a:rPr lang="en-US" b="1" dirty="0" smtClean="0">
                <a:solidFill>
                  <a:srgbClr val="0000FF"/>
                </a:solidFill>
              </a:rPr>
              <a:t>)</a:t>
            </a:r>
            <a:endParaRPr lang="en-US" b="1" dirty="0">
              <a:solidFill>
                <a:srgbClr val="0000FF"/>
              </a:solidFill>
            </a:endParaRPr>
          </a:p>
        </p:txBody>
      </p:sp>
      <p:grpSp>
        <p:nvGrpSpPr>
          <p:cNvPr id="47" name="Group 46"/>
          <p:cNvGrpSpPr/>
          <p:nvPr/>
        </p:nvGrpSpPr>
        <p:grpSpPr>
          <a:xfrm>
            <a:off x="2057400" y="1524000"/>
            <a:ext cx="486030" cy="545275"/>
            <a:chOff x="7667500" y="1143000"/>
            <a:chExt cx="486030" cy="545275"/>
          </a:xfrm>
        </p:grpSpPr>
        <p:sp>
          <p:nvSpPr>
            <p:cNvPr id="52" name="Down Arrow 51"/>
            <p:cNvSpPr/>
            <p:nvPr/>
          </p:nvSpPr>
          <p:spPr>
            <a:xfrm>
              <a:off x="7772400" y="1143000"/>
              <a:ext cx="1999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67500" y="1318943"/>
              <a:ext cx="486030" cy="369332"/>
            </a:xfrm>
            <a:prstGeom prst="rect">
              <a:avLst/>
            </a:prstGeom>
          </p:spPr>
          <p:txBody>
            <a:bodyPr wrap="none">
              <a:spAutoFit/>
            </a:bodyPr>
            <a:lstStyle/>
            <a:p>
              <a:r>
                <a:rPr lang="en-US" b="1" dirty="0" smtClean="0">
                  <a:solidFill>
                    <a:srgbClr val="002060"/>
                  </a:solidFill>
                  <a:latin typeface="Comic Sans MS" pitchFamily="66" charset="0"/>
                </a:rPr>
                <a:t>mg</a:t>
              </a:r>
              <a:endParaRPr lang="en-US" dirty="0">
                <a:solidFill>
                  <a:srgbClr val="002060"/>
                </a:solidFill>
              </a:endParaRPr>
            </a:p>
          </p:txBody>
        </p:sp>
      </p:grpSp>
      <p:sp>
        <p:nvSpPr>
          <p:cNvPr id="82" name="TextBox 81"/>
          <p:cNvSpPr txBox="1"/>
          <p:nvPr/>
        </p:nvSpPr>
        <p:spPr>
          <a:xfrm>
            <a:off x="838200" y="4800600"/>
            <a:ext cx="2691250" cy="369332"/>
          </a:xfrm>
          <a:prstGeom prst="rect">
            <a:avLst/>
          </a:prstGeom>
          <a:noFill/>
        </p:spPr>
        <p:txBody>
          <a:bodyPr wrap="none" rtlCol="0">
            <a:spAutoFit/>
          </a:bodyPr>
          <a:lstStyle/>
          <a:p>
            <a:r>
              <a:rPr lang="en-US" b="1" dirty="0" smtClean="0"/>
              <a:t>When will the body Float?</a:t>
            </a:r>
            <a:endParaRPr lang="en-US" b="1" dirty="0"/>
          </a:p>
        </p:txBody>
      </p:sp>
      <p:sp>
        <p:nvSpPr>
          <p:cNvPr id="83" name="TextBox 82"/>
          <p:cNvSpPr txBox="1"/>
          <p:nvPr/>
        </p:nvSpPr>
        <p:spPr>
          <a:xfrm>
            <a:off x="1371600" y="5334000"/>
            <a:ext cx="846707" cy="369332"/>
          </a:xfrm>
          <a:prstGeom prst="rect">
            <a:avLst/>
          </a:prstGeom>
          <a:noFill/>
        </p:spPr>
        <p:txBody>
          <a:bodyPr wrap="none" rtlCol="0">
            <a:spAutoFit/>
          </a:bodyPr>
          <a:lstStyle/>
          <a:p>
            <a:r>
              <a:rPr lang="en-US" dirty="0" err="1" smtClean="0"/>
              <a:t>W</a:t>
            </a:r>
            <a:r>
              <a:rPr lang="en-US" baseline="-25000" dirty="0" err="1" smtClean="0"/>
              <a:t>a</a:t>
            </a:r>
            <a:r>
              <a:rPr lang="en-US" dirty="0" smtClean="0"/>
              <a:t> = 0 </a:t>
            </a:r>
            <a:endParaRPr lang="en-US" dirty="0"/>
          </a:p>
        </p:txBody>
      </p:sp>
      <p:sp>
        <p:nvSpPr>
          <p:cNvPr id="84" name="TextBox 83"/>
          <p:cNvSpPr txBox="1"/>
          <p:nvPr/>
        </p:nvSpPr>
        <p:spPr>
          <a:xfrm>
            <a:off x="6197643" y="4583668"/>
            <a:ext cx="2595582" cy="369332"/>
          </a:xfrm>
          <a:prstGeom prst="rect">
            <a:avLst/>
          </a:prstGeom>
          <a:noFill/>
        </p:spPr>
        <p:txBody>
          <a:bodyPr wrap="none" rtlCol="0">
            <a:spAutoFit/>
          </a:bodyPr>
          <a:lstStyle/>
          <a:p>
            <a:r>
              <a:rPr lang="en-US" b="1" dirty="0" smtClean="0"/>
              <a:t>When will the body sink?</a:t>
            </a:r>
            <a:endParaRPr lang="en-US" b="1" dirty="0"/>
          </a:p>
        </p:txBody>
      </p:sp>
      <p:sp>
        <p:nvSpPr>
          <p:cNvPr id="86" name="TextBox 85"/>
          <p:cNvSpPr txBox="1"/>
          <p:nvPr/>
        </p:nvSpPr>
        <p:spPr>
          <a:xfrm>
            <a:off x="6705600" y="5040868"/>
            <a:ext cx="846707" cy="369332"/>
          </a:xfrm>
          <a:prstGeom prst="rect">
            <a:avLst/>
          </a:prstGeom>
          <a:noFill/>
        </p:spPr>
        <p:txBody>
          <a:bodyPr wrap="none" rtlCol="0">
            <a:spAutoFit/>
          </a:bodyPr>
          <a:lstStyle/>
          <a:p>
            <a:r>
              <a:rPr lang="en-US" dirty="0" err="1" smtClean="0"/>
              <a:t>W</a:t>
            </a:r>
            <a:r>
              <a:rPr lang="en-US" baseline="-25000" dirty="0" err="1" smtClean="0"/>
              <a:t>a</a:t>
            </a:r>
            <a:r>
              <a:rPr lang="en-US" dirty="0" smtClean="0"/>
              <a:t>  &lt; 0</a:t>
            </a:r>
            <a:endParaRPr lang="en-US" dirty="0"/>
          </a:p>
        </p:txBody>
      </p:sp>
      <p:grpSp>
        <p:nvGrpSpPr>
          <p:cNvPr id="91" name="Group 90"/>
          <p:cNvGrpSpPr/>
          <p:nvPr/>
        </p:nvGrpSpPr>
        <p:grpSpPr>
          <a:xfrm>
            <a:off x="4648200" y="3429000"/>
            <a:ext cx="1057994" cy="2121138"/>
            <a:chOff x="4883980" y="4191794"/>
            <a:chExt cx="1057994" cy="2121138"/>
          </a:xfrm>
        </p:grpSpPr>
        <p:grpSp>
          <p:nvGrpSpPr>
            <p:cNvPr id="75" name="Group 74"/>
            <p:cNvGrpSpPr/>
            <p:nvPr/>
          </p:nvGrpSpPr>
          <p:grpSpPr>
            <a:xfrm>
              <a:off x="4883980" y="4191794"/>
              <a:ext cx="602420" cy="2121138"/>
              <a:chOff x="1828800" y="4191794"/>
              <a:chExt cx="602420" cy="2121138"/>
            </a:xfrm>
          </p:grpSpPr>
          <p:cxnSp>
            <p:nvCxnSpPr>
              <p:cNvPr id="67" name="Straight Arrow Connector 66"/>
              <p:cNvCxnSpPr/>
              <p:nvPr/>
            </p:nvCxnSpPr>
            <p:spPr>
              <a:xfrm rot="5400000">
                <a:off x="1638300" y="5448300"/>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828800" y="5943600"/>
                <a:ext cx="478016" cy="369332"/>
              </a:xfrm>
              <a:prstGeom prst="rect">
                <a:avLst/>
              </a:prstGeom>
              <a:noFill/>
            </p:spPr>
            <p:txBody>
              <a:bodyPr wrap="none" rtlCol="0">
                <a:spAutoFit/>
              </a:bodyPr>
              <a:lstStyle/>
              <a:p>
                <a:r>
                  <a:rPr lang="en-US" dirty="0" smtClean="0"/>
                  <a:t>mg</a:t>
                </a:r>
                <a:endParaRPr lang="en-US" dirty="0"/>
              </a:p>
            </p:txBody>
          </p:sp>
          <p:cxnSp>
            <p:nvCxnSpPr>
              <p:cNvPr id="71" name="Straight Arrow Connector 70"/>
              <p:cNvCxnSpPr/>
              <p:nvPr/>
            </p:nvCxnSpPr>
            <p:spPr>
              <a:xfrm rot="5400000" flipH="1" flipV="1">
                <a:off x="1676400" y="4572000"/>
                <a:ext cx="762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57400" y="4419600"/>
                <a:ext cx="373820" cy="369332"/>
              </a:xfrm>
              <a:prstGeom prst="rect">
                <a:avLst/>
              </a:prstGeom>
              <a:noFill/>
            </p:spPr>
            <p:txBody>
              <a:bodyPr wrap="none" rtlCol="0">
                <a:spAutoFit/>
              </a:bodyPr>
              <a:lstStyle/>
              <a:p>
                <a:r>
                  <a:rPr lang="en-US" dirty="0" smtClean="0"/>
                  <a:t>F</a:t>
                </a:r>
                <a:r>
                  <a:rPr lang="en-US" baseline="-25000" dirty="0" smtClean="0"/>
                  <a:t>B</a:t>
                </a:r>
                <a:endParaRPr lang="en-US" baseline="-25000" dirty="0"/>
              </a:p>
            </p:txBody>
          </p:sp>
          <p:sp>
            <p:nvSpPr>
              <p:cNvPr id="74" name="Oval 73"/>
              <p:cNvSpPr/>
              <p:nvPr/>
            </p:nvSpPr>
            <p:spPr>
              <a:xfrm>
                <a:off x="2016456" y="4953000"/>
                <a:ext cx="89848"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cxnSp>
          <p:nvCxnSpPr>
            <p:cNvPr id="89" name="Straight Arrow Connector 88"/>
            <p:cNvCxnSpPr/>
            <p:nvPr/>
          </p:nvCxnSpPr>
          <p:spPr>
            <a:xfrm rot="5400000">
              <a:off x="5258594" y="4724400"/>
              <a:ext cx="4572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486400" y="4496594"/>
              <a:ext cx="455574" cy="369332"/>
            </a:xfrm>
            <a:prstGeom prst="rect">
              <a:avLst/>
            </a:prstGeom>
            <a:noFill/>
          </p:spPr>
          <p:txBody>
            <a:bodyPr wrap="none" rtlCol="0">
              <a:spAutoFit/>
            </a:bodyPr>
            <a:lstStyle/>
            <a:p>
              <a:r>
                <a:rPr lang="en-US" dirty="0" err="1" smtClean="0"/>
                <a:t>W</a:t>
              </a:r>
              <a:r>
                <a:rPr lang="en-US" baseline="-25000" dirty="0" err="1" smtClean="0"/>
                <a:t>a</a:t>
              </a:r>
              <a:endParaRPr lang="en-US" baseline="-25000" dirty="0"/>
            </a:p>
          </p:txBody>
        </p:sp>
      </p:grpSp>
      <p:grpSp>
        <p:nvGrpSpPr>
          <p:cNvPr id="117" name="Group 116"/>
          <p:cNvGrpSpPr/>
          <p:nvPr/>
        </p:nvGrpSpPr>
        <p:grpSpPr>
          <a:xfrm>
            <a:off x="1339793" y="5638800"/>
            <a:ext cx="793807" cy="762000"/>
            <a:chOff x="1492193" y="5257800"/>
            <a:chExt cx="793807" cy="762000"/>
          </a:xfrm>
        </p:grpSpPr>
        <p:sp>
          <p:nvSpPr>
            <p:cNvPr id="87" name="TextBox 86"/>
            <p:cNvSpPr txBox="1"/>
            <p:nvPr/>
          </p:nvSpPr>
          <p:spPr>
            <a:xfrm>
              <a:off x="1492193" y="5650468"/>
              <a:ext cx="793807" cy="369332"/>
            </a:xfrm>
            <a:prstGeom prst="rect">
              <a:avLst/>
            </a:prstGeom>
            <a:noFill/>
          </p:spPr>
          <p:txBody>
            <a:bodyPr wrap="none" rtlCol="0">
              <a:spAutoFit/>
            </a:bodyPr>
            <a:lstStyle/>
            <a:p>
              <a:r>
                <a:rPr lang="en-US" dirty="0" err="1" smtClean="0"/>
                <a:t>W</a:t>
              </a:r>
              <a:r>
                <a:rPr lang="en-US" baseline="-25000" dirty="0" err="1" smtClean="0"/>
                <a:t>a</a:t>
              </a:r>
              <a:r>
                <a:rPr lang="en-US" dirty="0" smtClean="0"/>
                <a:t> &lt; 0</a:t>
              </a:r>
              <a:endParaRPr lang="en-US" dirty="0"/>
            </a:p>
          </p:txBody>
        </p:sp>
        <p:sp>
          <p:nvSpPr>
            <p:cNvPr id="116" name="TextBox 115"/>
            <p:cNvSpPr txBox="1"/>
            <p:nvPr/>
          </p:nvSpPr>
          <p:spPr>
            <a:xfrm>
              <a:off x="1752600" y="5257800"/>
              <a:ext cx="386644" cy="369332"/>
            </a:xfrm>
            <a:prstGeom prst="rect">
              <a:avLst/>
            </a:prstGeom>
            <a:noFill/>
          </p:spPr>
          <p:txBody>
            <a:bodyPr wrap="none" rtlCol="0">
              <a:spAutoFit/>
            </a:bodyPr>
            <a:lstStyle/>
            <a:p>
              <a:r>
                <a:rPr lang="en-US" dirty="0" smtClean="0"/>
                <a:t>or</a:t>
              </a:r>
              <a:endParaRPr lang="en-US" dirty="0"/>
            </a:p>
          </p:txBody>
        </p:sp>
      </p:grpSp>
      <p:sp>
        <p:nvSpPr>
          <p:cNvPr id="56" name="TextBox 55"/>
          <p:cNvSpPr txBox="1"/>
          <p:nvPr/>
        </p:nvSpPr>
        <p:spPr>
          <a:xfrm>
            <a:off x="1524000" y="3352800"/>
            <a:ext cx="1762598" cy="461665"/>
          </a:xfrm>
          <a:prstGeom prst="rect">
            <a:avLst/>
          </a:prstGeom>
          <a:noFill/>
        </p:spPr>
        <p:txBody>
          <a:bodyPr wrap="none" rtlCol="0">
            <a:spAutoFit/>
          </a:bodyPr>
          <a:lstStyle/>
          <a:p>
            <a:r>
              <a:rPr lang="en-US" sz="2400" dirty="0" smtClean="0"/>
              <a:t>-</a:t>
            </a:r>
            <a:r>
              <a:rPr lang="en-US" sz="2400" dirty="0" err="1" smtClean="0"/>
              <a:t>W</a:t>
            </a:r>
            <a:r>
              <a:rPr lang="en-US" sz="2400" baseline="-25000" dirty="0" err="1" smtClean="0"/>
              <a:t>a</a:t>
            </a:r>
            <a:r>
              <a:rPr lang="en-US" sz="2400" baseline="-25000" dirty="0" smtClean="0"/>
              <a:t> </a:t>
            </a:r>
            <a:r>
              <a:rPr lang="en-US" sz="2400" dirty="0" smtClean="0"/>
              <a:t>= F</a:t>
            </a:r>
            <a:r>
              <a:rPr lang="en-US" sz="2400" baseline="-25000" dirty="0" smtClean="0"/>
              <a:t>B </a:t>
            </a:r>
            <a:r>
              <a:rPr lang="en-US" sz="2400" dirty="0" smtClean="0"/>
              <a:t>-mg </a:t>
            </a:r>
            <a:endParaRPr lang="en-US" sz="2400" dirty="0"/>
          </a:p>
        </p:txBody>
      </p:sp>
      <p:sp>
        <p:nvSpPr>
          <p:cNvPr id="50" name="TextBox 49"/>
          <p:cNvSpPr txBox="1"/>
          <p:nvPr/>
        </p:nvSpPr>
        <p:spPr>
          <a:xfrm>
            <a:off x="2710649" y="5329535"/>
            <a:ext cx="870751" cy="369332"/>
          </a:xfrm>
          <a:prstGeom prst="rect">
            <a:avLst/>
          </a:prstGeom>
          <a:noFill/>
        </p:spPr>
        <p:txBody>
          <a:bodyPr wrap="none" rtlCol="0">
            <a:spAutoFit/>
          </a:bodyPr>
          <a:lstStyle/>
          <a:p>
            <a:r>
              <a:rPr lang="en-US" dirty="0" smtClean="0"/>
              <a:t>F</a:t>
            </a:r>
            <a:r>
              <a:rPr lang="en-US" baseline="-25000" dirty="0" smtClean="0"/>
              <a:t>B </a:t>
            </a:r>
            <a:r>
              <a:rPr lang="en-US" dirty="0" smtClean="0"/>
              <a:t>=mg </a:t>
            </a:r>
            <a:endParaRPr lang="en-US" dirty="0"/>
          </a:p>
        </p:txBody>
      </p:sp>
      <p:sp>
        <p:nvSpPr>
          <p:cNvPr id="51" name="TextBox 50"/>
          <p:cNvSpPr txBox="1"/>
          <p:nvPr/>
        </p:nvSpPr>
        <p:spPr>
          <a:xfrm>
            <a:off x="2710649" y="6031468"/>
            <a:ext cx="870751" cy="369332"/>
          </a:xfrm>
          <a:prstGeom prst="rect">
            <a:avLst/>
          </a:prstGeom>
          <a:noFill/>
        </p:spPr>
        <p:txBody>
          <a:bodyPr wrap="none" rtlCol="0">
            <a:spAutoFit/>
          </a:bodyPr>
          <a:lstStyle/>
          <a:p>
            <a:r>
              <a:rPr lang="en-US" dirty="0" smtClean="0"/>
              <a:t>F</a:t>
            </a:r>
            <a:r>
              <a:rPr lang="en-US" baseline="-25000" dirty="0" smtClean="0"/>
              <a:t>B </a:t>
            </a:r>
            <a:r>
              <a:rPr lang="en-US" dirty="0" smtClean="0"/>
              <a:t>&gt;mg </a:t>
            </a:r>
            <a:endParaRPr lang="en-US" dirty="0"/>
          </a:p>
        </p:txBody>
      </p:sp>
      <p:sp>
        <p:nvSpPr>
          <p:cNvPr id="53" name="TextBox 52"/>
          <p:cNvSpPr txBox="1"/>
          <p:nvPr/>
        </p:nvSpPr>
        <p:spPr>
          <a:xfrm>
            <a:off x="1524000" y="4034135"/>
            <a:ext cx="1621534" cy="461665"/>
          </a:xfrm>
          <a:prstGeom prst="rect">
            <a:avLst/>
          </a:prstGeom>
          <a:noFill/>
        </p:spPr>
        <p:txBody>
          <a:bodyPr wrap="none" rtlCol="0">
            <a:spAutoFit/>
          </a:bodyPr>
          <a:lstStyle/>
          <a:p>
            <a:r>
              <a:rPr lang="en-US" sz="2400" dirty="0" smtClean="0"/>
              <a:t>F</a:t>
            </a:r>
            <a:r>
              <a:rPr lang="en-US" sz="2400" baseline="-25000" dirty="0" smtClean="0"/>
              <a:t>B </a:t>
            </a:r>
            <a:r>
              <a:rPr lang="en-US" sz="2400" dirty="0" smtClean="0"/>
              <a:t>= mg- </a:t>
            </a:r>
            <a:r>
              <a:rPr lang="en-US" sz="2400" dirty="0" err="1" smtClean="0"/>
              <a:t>W</a:t>
            </a:r>
            <a:r>
              <a:rPr lang="en-US" sz="2400" baseline="-25000" dirty="0" err="1" smtClean="0"/>
              <a:t>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6" grpId="0"/>
      <p:bldP spid="56" grpId="0"/>
      <p:bldP spid="50" grpId="0"/>
      <p:bldP spid="5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p:nvPr/>
        </p:nvGrpSpPr>
        <p:grpSpPr>
          <a:xfrm>
            <a:off x="4953000" y="506104"/>
            <a:ext cx="4167250" cy="2867107"/>
            <a:chOff x="4953000" y="1400093"/>
            <a:chExt cx="4167250" cy="2867107"/>
          </a:xfrm>
        </p:grpSpPr>
        <p:grpSp>
          <p:nvGrpSpPr>
            <p:cNvPr id="3" name="Group 105"/>
            <p:cNvGrpSpPr/>
            <p:nvPr/>
          </p:nvGrpSpPr>
          <p:grpSpPr>
            <a:xfrm>
              <a:off x="4953000" y="1400093"/>
              <a:ext cx="3581400" cy="2040575"/>
              <a:chOff x="5562600" y="1312225"/>
              <a:chExt cx="3581400" cy="2040575"/>
            </a:xfrm>
          </p:grpSpPr>
          <p:sp>
            <p:nvSpPr>
              <p:cNvPr id="105" name="Rectangle 104"/>
              <p:cNvSpPr/>
              <p:nvPr/>
            </p:nvSpPr>
            <p:spPr>
              <a:xfrm>
                <a:off x="5819899" y="1767652"/>
                <a:ext cx="3083625" cy="155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9"/>
              <p:cNvGrpSpPr/>
              <p:nvPr/>
            </p:nvGrpSpPr>
            <p:grpSpPr>
              <a:xfrm>
                <a:off x="5562600" y="1312225"/>
                <a:ext cx="3581400" cy="2040575"/>
                <a:chOff x="5562600" y="1312225"/>
                <a:chExt cx="3581400" cy="2040575"/>
              </a:xfrm>
            </p:grpSpPr>
            <p:sp>
              <p:nvSpPr>
                <p:cNvPr id="101" name="Rectangle 100"/>
                <p:cNvSpPr/>
                <p:nvPr/>
              </p:nvSpPr>
              <p:spPr>
                <a:xfrm>
                  <a:off x="5791200" y="1676400"/>
                  <a:ext cx="3124200" cy="167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562600" y="1312225"/>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61"/>
            <p:cNvGrpSpPr/>
            <p:nvPr/>
          </p:nvGrpSpPr>
          <p:grpSpPr>
            <a:xfrm>
              <a:off x="8358250" y="2463716"/>
              <a:ext cx="762000" cy="992373"/>
              <a:chOff x="8358250" y="2667000"/>
              <a:chExt cx="762000" cy="992373"/>
            </a:xfrm>
          </p:grpSpPr>
          <p:grpSp>
            <p:nvGrpSpPr>
              <p:cNvPr id="6" name="Group 115"/>
              <p:cNvGrpSpPr/>
              <p:nvPr/>
            </p:nvGrpSpPr>
            <p:grpSpPr>
              <a:xfrm>
                <a:off x="8358250" y="2667000"/>
                <a:ext cx="762000" cy="990600"/>
                <a:chOff x="8358250" y="2667000"/>
                <a:chExt cx="762000" cy="990600"/>
              </a:xfrm>
            </p:grpSpPr>
            <p:sp>
              <p:nvSpPr>
                <p:cNvPr id="114" name="Rounded Rectangle 113"/>
                <p:cNvSpPr/>
                <p:nvPr/>
              </p:nvSpPr>
              <p:spPr>
                <a:xfrm>
                  <a:off x="8358250" y="2819400"/>
                  <a:ext cx="7620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358250" y="26670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Freeform 121"/>
              <p:cNvSpPr/>
              <p:nvPr/>
            </p:nvSpPr>
            <p:spPr>
              <a:xfrm>
                <a:off x="8360229" y="3200400"/>
                <a:ext cx="748145" cy="458973"/>
              </a:xfrm>
              <a:custGeom>
                <a:avLst/>
                <a:gdLst>
                  <a:gd name="connsiteX0" fmla="*/ 0 w 748145"/>
                  <a:gd name="connsiteY0" fmla="*/ 0 h 593767"/>
                  <a:gd name="connsiteX1" fmla="*/ 11875 w 748145"/>
                  <a:gd name="connsiteY1" fmla="*/ 498764 h 593767"/>
                  <a:gd name="connsiteX2" fmla="*/ 95002 w 748145"/>
                  <a:gd name="connsiteY2" fmla="*/ 593767 h 593767"/>
                  <a:gd name="connsiteX3" fmla="*/ 629392 w 748145"/>
                  <a:gd name="connsiteY3" fmla="*/ 593767 h 593767"/>
                  <a:gd name="connsiteX4" fmla="*/ 748145 w 748145"/>
                  <a:gd name="connsiteY4" fmla="*/ 534390 h 593767"/>
                  <a:gd name="connsiteX5" fmla="*/ 748145 w 748145"/>
                  <a:gd name="connsiteY5" fmla="*/ 11876 h 593767"/>
                  <a:gd name="connsiteX6" fmla="*/ 0 w 748145"/>
                  <a:gd name="connsiteY6" fmla="*/ 0 h 59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145" h="593767">
                    <a:moveTo>
                      <a:pt x="0" y="0"/>
                    </a:moveTo>
                    <a:lnTo>
                      <a:pt x="11875" y="498764"/>
                    </a:lnTo>
                    <a:lnTo>
                      <a:pt x="95002" y="593767"/>
                    </a:lnTo>
                    <a:lnTo>
                      <a:pt x="629392" y="593767"/>
                    </a:lnTo>
                    <a:lnTo>
                      <a:pt x="748145" y="534390"/>
                    </a:lnTo>
                    <a:lnTo>
                      <a:pt x="748145" y="1187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1"/>
            <p:cNvGrpSpPr/>
            <p:nvPr/>
          </p:nvGrpSpPr>
          <p:grpSpPr>
            <a:xfrm>
              <a:off x="6400800" y="3532289"/>
              <a:ext cx="2054431" cy="734911"/>
              <a:chOff x="6400800" y="3444421"/>
              <a:chExt cx="2054431" cy="734911"/>
            </a:xfrm>
          </p:grpSpPr>
          <p:sp>
            <p:nvSpPr>
              <p:cNvPr id="64" name="TextBox 63"/>
              <p:cNvSpPr txBox="1"/>
              <p:nvPr/>
            </p:nvSpPr>
            <p:spPr>
              <a:xfrm>
                <a:off x="6400800" y="3810000"/>
                <a:ext cx="1667444" cy="369332"/>
              </a:xfrm>
              <a:prstGeom prst="rect">
                <a:avLst/>
              </a:prstGeom>
              <a:noFill/>
            </p:spPr>
            <p:txBody>
              <a:bodyPr wrap="none" rtlCol="0">
                <a:spAutoFit/>
              </a:bodyPr>
              <a:lstStyle/>
              <a:p>
                <a:r>
                  <a:rPr lang="en-US" dirty="0" smtClean="0"/>
                  <a:t>Displaced liquid</a:t>
                </a:r>
                <a:endParaRPr lang="en-US" dirty="0"/>
              </a:p>
            </p:txBody>
          </p:sp>
          <p:cxnSp>
            <p:nvCxnSpPr>
              <p:cNvPr id="68" name="Straight Arrow Connector 67"/>
              <p:cNvCxnSpPr>
                <a:stCxn id="64" idx="3"/>
                <a:endCxn id="122" idx="2"/>
              </p:cNvCxnSpPr>
              <p:nvPr/>
            </p:nvCxnSpPr>
            <p:spPr>
              <a:xfrm flipV="1">
                <a:off x="8068244" y="3444421"/>
                <a:ext cx="386987" cy="550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 name="Group 58"/>
            <p:cNvGrpSpPr/>
            <p:nvPr/>
          </p:nvGrpSpPr>
          <p:grpSpPr>
            <a:xfrm>
              <a:off x="7052102" y="2297668"/>
              <a:ext cx="421910" cy="609600"/>
              <a:chOff x="7052102" y="2438400"/>
              <a:chExt cx="421910" cy="609600"/>
            </a:xfrm>
          </p:grpSpPr>
          <p:sp>
            <p:nvSpPr>
              <p:cNvPr id="60" name="Down Arrow 59"/>
              <p:cNvSpPr/>
              <p:nvPr/>
            </p:nvSpPr>
            <p:spPr>
              <a:xfrm flipV="1">
                <a:off x="7086600" y="2438400"/>
                <a:ext cx="304800"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52102" y="2678668"/>
                <a:ext cx="421910" cy="369332"/>
              </a:xfrm>
              <a:prstGeom prst="rect">
                <a:avLst/>
              </a:prstGeom>
            </p:spPr>
            <p:txBody>
              <a:bodyPr wrap="none">
                <a:spAutoFit/>
              </a:bodyPr>
              <a:lstStyle/>
              <a:p>
                <a:r>
                  <a:rPr lang="en-US" b="1" dirty="0" smtClean="0">
                    <a:solidFill>
                      <a:srgbClr val="FFFF00"/>
                    </a:solidFill>
                    <a:latin typeface="Comic Sans MS" pitchFamily="66" charset="0"/>
                  </a:rPr>
                  <a:t>F</a:t>
                </a:r>
                <a:r>
                  <a:rPr lang="en-US" b="1" baseline="-25000" dirty="0" smtClean="0">
                    <a:solidFill>
                      <a:srgbClr val="FFFF00"/>
                    </a:solidFill>
                    <a:latin typeface="Comic Sans MS" pitchFamily="66" charset="0"/>
                  </a:rPr>
                  <a:t>B</a:t>
                </a:r>
                <a:endParaRPr lang="en-US" dirty="0">
                  <a:solidFill>
                    <a:srgbClr val="FFFF00"/>
                  </a:solidFill>
                </a:endParaRPr>
              </a:p>
            </p:txBody>
          </p:sp>
        </p:grpSp>
      </p:grpSp>
      <p:grpSp>
        <p:nvGrpSpPr>
          <p:cNvPr id="9" name="Group 124"/>
          <p:cNvGrpSpPr/>
          <p:nvPr/>
        </p:nvGrpSpPr>
        <p:grpSpPr>
          <a:xfrm>
            <a:off x="6705600" y="-608806"/>
            <a:ext cx="914400" cy="1980406"/>
            <a:chOff x="6705600" y="-1523206"/>
            <a:chExt cx="914400" cy="1980406"/>
          </a:xfrm>
        </p:grpSpPr>
        <p:cxnSp>
          <p:nvCxnSpPr>
            <p:cNvPr id="124" name="Straight Connector 123"/>
            <p:cNvCxnSpPr/>
            <p:nvPr/>
          </p:nvCxnSpPr>
          <p:spPr>
            <a:xfrm rot="5400000">
              <a:off x="6477000" y="-838200"/>
              <a:ext cx="1371600" cy="15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6705600" y="-1524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124"/>
          <p:cNvGrpSpPr/>
          <p:nvPr/>
        </p:nvGrpSpPr>
        <p:grpSpPr>
          <a:xfrm>
            <a:off x="1828800" y="-989806"/>
            <a:ext cx="914400" cy="2437606"/>
            <a:chOff x="6705600" y="-1523206"/>
            <a:chExt cx="914400" cy="2437606"/>
          </a:xfrm>
        </p:grpSpPr>
        <p:cxnSp>
          <p:nvCxnSpPr>
            <p:cNvPr id="48" name="Straight Connector 47"/>
            <p:cNvCxnSpPr/>
            <p:nvPr/>
          </p:nvCxnSpPr>
          <p:spPr>
            <a:xfrm rot="5400000">
              <a:off x="6248400" y="-609600"/>
              <a:ext cx="1828800" cy="15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705600" y="3048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1" name="Group 46"/>
          <p:cNvGrpSpPr/>
          <p:nvPr/>
        </p:nvGrpSpPr>
        <p:grpSpPr>
          <a:xfrm>
            <a:off x="2057400" y="1524000"/>
            <a:ext cx="486030" cy="545275"/>
            <a:chOff x="7667500" y="1143000"/>
            <a:chExt cx="486030" cy="545275"/>
          </a:xfrm>
        </p:grpSpPr>
        <p:sp>
          <p:nvSpPr>
            <p:cNvPr id="52" name="Down Arrow 51"/>
            <p:cNvSpPr/>
            <p:nvPr/>
          </p:nvSpPr>
          <p:spPr>
            <a:xfrm>
              <a:off x="7772400" y="1143000"/>
              <a:ext cx="1999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667500" y="1318943"/>
              <a:ext cx="486030" cy="369332"/>
            </a:xfrm>
            <a:prstGeom prst="rect">
              <a:avLst/>
            </a:prstGeom>
          </p:spPr>
          <p:txBody>
            <a:bodyPr wrap="none">
              <a:spAutoFit/>
            </a:bodyPr>
            <a:lstStyle/>
            <a:p>
              <a:r>
                <a:rPr lang="en-US" b="1" dirty="0" smtClean="0">
                  <a:solidFill>
                    <a:srgbClr val="002060"/>
                  </a:solidFill>
                  <a:latin typeface="Comic Sans MS" pitchFamily="66" charset="0"/>
                </a:rPr>
                <a:t>mg</a:t>
              </a:r>
              <a:endParaRPr lang="en-US" dirty="0">
                <a:solidFill>
                  <a:srgbClr val="002060"/>
                </a:solidFill>
              </a:endParaRPr>
            </a:p>
          </p:txBody>
        </p:sp>
      </p:grpSp>
      <p:grpSp>
        <p:nvGrpSpPr>
          <p:cNvPr id="12" name="Group 74"/>
          <p:cNvGrpSpPr/>
          <p:nvPr/>
        </p:nvGrpSpPr>
        <p:grpSpPr>
          <a:xfrm>
            <a:off x="3886200" y="990600"/>
            <a:ext cx="602420" cy="2121138"/>
            <a:chOff x="1828800" y="4191794"/>
            <a:chExt cx="602420" cy="2121138"/>
          </a:xfrm>
        </p:grpSpPr>
        <p:cxnSp>
          <p:nvCxnSpPr>
            <p:cNvPr id="67" name="Straight Arrow Connector 66"/>
            <p:cNvCxnSpPr/>
            <p:nvPr/>
          </p:nvCxnSpPr>
          <p:spPr>
            <a:xfrm rot="5400000">
              <a:off x="1638300" y="5448300"/>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828800" y="5943600"/>
              <a:ext cx="478016" cy="369332"/>
            </a:xfrm>
            <a:prstGeom prst="rect">
              <a:avLst/>
            </a:prstGeom>
            <a:noFill/>
          </p:spPr>
          <p:txBody>
            <a:bodyPr wrap="none" rtlCol="0">
              <a:spAutoFit/>
            </a:bodyPr>
            <a:lstStyle/>
            <a:p>
              <a:r>
                <a:rPr lang="en-US" dirty="0" smtClean="0"/>
                <a:t>mg</a:t>
              </a:r>
              <a:endParaRPr lang="en-US" dirty="0"/>
            </a:p>
          </p:txBody>
        </p:sp>
        <p:cxnSp>
          <p:nvCxnSpPr>
            <p:cNvPr id="71" name="Straight Arrow Connector 70"/>
            <p:cNvCxnSpPr/>
            <p:nvPr/>
          </p:nvCxnSpPr>
          <p:spPr>
            <a:xfrm rot="5400000" flipH="1" flipV="1">
              <a:off x="1676400" y="4572000"/>
              <a:ext cx="762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57400" y="4419600"/>
              <a:ext cx="373820" cy="369332"/>
            </a:xfrm>
            <a:prstGeom prst="rect">
              <a:avLst/>
            </a:prstGeom>
            <a:noFill/>
          </p:spPr>
          <p:txBody>
            <a:bodyPr wrap="none" rtlCol="0">
              <a:spAutoFit/>
            </a:bodyPr>
            <a:lstStyle/>
            <a:p>
              <a:r>
                <a:rPr lang="en-US" dirty="0" smtClean="0"/>
                <a:t>F</a:t>
              </a:r>
              <a:r>
                <a:rPr lang="en-US" baseline="-25000" dirty="0" smtClean="0"/>
                <a:t>B</a:t>
              </a:r>
              <a:endParaRPr lang="en-US" baseline="-25000" dirty="0"/>
            </a:p>
          </p:txBody>
        </p:sp>
        <p:sp>
          <p:nvSpPr>
            <p:cNvPr id="74" name="Oval 73"/>
            <p:cNvSpPr/>
            <p:nvPr/>
          </p:nvSpPr>
          <p:spPr>
            <a:xfrm>
              <a:off x="2016456" y="4953000"/>
              <a:ext cx="89848"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82" name="TextBox 81"/>
          <p:cNvSpPr txBox="1"/>
          <p:nvPr/>
        </p:nvSpPr>
        <p:spPr>
          <a:xfrm>
            <a:off x="1676400" y="4338935"/>
            <a:ext cx="6108467" cy="461665"/>
          </a:xfrm>
          <a:prstGeom prst="rect">
            <a:avLst/>
          </a:prstGeom>
          <a:noFill/>
        </p:spPr>
        <p:txBody>
          <a:bodyPr wrap="none" rtlCol="0">
            <a:spAutoFit/>
          </a:bodyPr>
          <a:lstStyle/>
          <a:p>
            <a:r>
              <a:rPr lang="en-US" sz="2400" b="1" dirty="0" smtClean="0"/>
              <a:t>Buoyant Force = Weight of the displaced liquid</a:t>
            </a:r>
            <a:endParaRPr lang="en-US" sz="2400" b="1" dirty="0"/>
          </a:p>
        </p:txBody>
      </p:sp>
      <p:sp>
        <p:nvSpPr>
          <p:cNvPr id="41" name="Title 7"/>
          <p:cNvSpPr txBox="1">
            <a:spLocks/>
          </p:cNvSpPr>
          <p:nvPr/>
        </p:nvSpPr>
        <p:spPr>
          <a:xfrm>
            <a:off x="304800" y="0"/>
            <a:ext cx="8229600" cy="685800"/>
          </a:xfrm>
          <a:prstGeom prst="rect">
            <a:avLst/>
          </a:prstGeom>
          <a:ln>
            <a:noFill/>
          </a:ln>
        </p:spPr>
        <p:txBody>
          <a:bodyPr/>
          <a:lstStyle/>
          <a:p>
            <a:pPr algn="ctr">
              <a:spcBef>
                <a:spcPct val="0"/>
              </a:spcBef>
              <a:defRPr/>
            </a:pPr>
            <a:r>
              <a:rPr lang="en-US" sz="4400" b="1" dirty="0" smtClean="0">
                <a:solidFill>
                  <a:srgbClr val="FF0000"/>
                </a:solidFill>
              </a:rPr>
              <a:t>Archimedes’ principle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42" name="Group 46"/>
          <p:cNvGrpSpPr/>
          <p:nvPr/>
        </p:nvGrpSpPr>
        <p:grpSpPr>
          <a:xfrm>
            <a:off x="8581770" y="2502725"/>
            <a:ext cx="548548" cy="545275"/>
            <a:chOff x="7667500" y="1143000"/>
            <a:chExt cx="548548" cy="545275"/>
          </a:xfrm>
        </p:grpSpPr>
        <p:sp>
          <p:nvSpPr>
            <p:cNvPr id="43" name="Down Arrow 42"/>
            <p:cNvSpPr/>
            <p:nvPr/>
          </p:nvSpPr>
          <p:spPr>
            <a:xfrm>
              <a:off x="7772400" y="1143000"/>
              <a:ext cx="199900" cy="304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667500" y="1318943"/>
              <a:ext cx="548548" cy="369332"/>
            </a:xfrm>
            <a:prstGeom prst="rect">
              <a:avLst/>
            </a:prstGeom>
          </p:spPr>
          <p:txBody>
            <a:bodyPr wrap="none">
              <a:spAutoFit/>
            </a:bodyPr>
            <a:lstStyle/>
            <a:p>
              <a:r>
                <a:rPr lang="en-US" b="1" dirty="0" err="1" smtClean="0">
                  <a:solidFill>
                    <a:srgbClr val="002060"/>
                  </a:solidFill>
                  <a:latin typeface="Comic Sans MS" pitchFamily="66" charset="0"/>
                </a:rPr>
                <a:t>m</a:t>
              </a:r>
              <a:r>
                <a:rPr lang="en-US" b="1" baseline="-25000" dirty="0" err="1" smtClean="0">
                  <a:solidFill>
                    <a:srgbClr val="002060"/>
                  </a:solidFill>
                  <a:latin typeface="Comic Sans MS" pitchFamily="66" charset="0"/>
                </a:rPr>
                <a:t>l</a:t>
              </a:r>
              <a:r>
                <a:rPr lang="en-US" b="1" dirty="0" err="1" smtClean="0">
                  <a:solidFill>
                    <a:srgbClr val="002060"/>
                  </a:solidFill>
                  <a:latin typeface="Comic Sans MS" pitchFamily="66" charset="0"/>
                </a:rPr>
                <a:t>g</a:t>
              </a:r>
              <a:endParaRPr lang="en-US" dirty="0">
                <a:solidFill>
                  <a:srgbClr val="002060"/>
                </a:solidFill>
              </a:endParaRPr>
            </a:p>
          </p:txBody>
        </p:sp>
      </p:grpSp>
      <p:graphicFrame>
        <p:nvGraphicFramePr>
          <p:cNvPr id="132099" name="Object 3"/>
          <p:cNvGraphicFramePr>
            <a:graphicFrameLocks noChangeAspect="1"/>
          </p:cNvGraphicFramePr>
          <p:nvPr/>
        </p:nvGraphicFramePr>
        <p:xfrm>
          <a:off x="2667000" y="5029200"/>
          <a:ext cx="3873263" cy="1447800"/>
        </p:xfrm>
        <a:graphic>
          <a:graphicData uri="http://schemas.openxmlformats.org/presentationml/2006/ole">
            <mc:AlternateContent xmlns:mc="http://schemas.openxmlformats.org/markup-compatibility/2006">
              <mc:Choice xmlns:v="urn:schemas-microsoft-com:vml" Requires="v">
                <p:oleObj spid="_x0000_s132106" name="Equation" r:id="rId3" imgW="583920" imgH="228600" progId="Equation.3">
                  <p:embed/>
                </p:oleObj>
              </mc:Choice>
              <mc:Fallback>
                <p:oleObj name="Equation" r:id="rId3" imgW="58392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029200"/>
                        <a:ext cx="3873263"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49"/>
          <p:cNvSpPr/>
          <p:nvPr/>
        </p:nvSpPr>
        <p:spPr>
          <a:xfrm>
            <a:off x="2895600" y="3886200"/>
            <a:ext cx="2409442" cy="369332"/>
          </a:xfrm>
          <a:prstGeom prst="rect">
            <a:avLst/>
          </a:prstGeom>
        </p:spPr>
        <p:txBody>
          <a:bodyPr wrap="none">
            <a:spAutoFit/>
          </a:bodyPr>
          <a:lstStyle/>
          <a:p>
            <a:r>
              <a:rPr lang="en-US" b="1" dirty="0" smtClean="0"/>
              <a:t>Archimedes Found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4953000" y="1312225"/>
            <a:ext cx="3581400" cy="2040575"/>
            <a:chOff x="5562600" y="1312225"/>
            <a:chExt cx="3581400" cy="2040575"/>
          </a:xfrm>
        </p:grpSpPr>
        <p:sp>
          <p:nvSpPr>
            <p:cNvPr id="105" name="Rectangle 104"/>
            <p:cNvSpPr/>
            <p:nvPr/>
          </p:nvSpPr>
          <p:spPr>
            <a:xfrm>
              <a:off x="5819899" y="1781300"/>
              <a:ext cx="3083625" cy="1559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562600" y="1312225"/>
              <a:ext cx="3581400" cy="2040575"/>
              <a:chOff x="5562600" y="1312225"/>
              <a:chExt cx="3581400" cy="2040575"/>
            </a:xfrm>
          </p:grpSpPr>
          <p:sp>
            <p:nvSpPr>
              <p:cNvPr id="101" name="Rectangle 100"/>
              <p:cNvSpPr/>
              <p:nvPr/>
            </p:nvSpPr>
            <p:spPr>
              <a:xfrm>
                <a:off x="5791200" y="1676400"/>
                <a:ext cx="3124200" cy="167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562600" y="1312225"/>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p:cNvGrpSpPr/>
          <p:nvPr/>
        </p:nvGrpSpPr>
        <p:grpSpPr>
          <a:xfrm>
            <a:off x="6705600" y="-1219200"/>
            <a:ext cx="914400" cy="2819400"/>
            <a:chOff x="6705600" y="-1524000"/>
            <a:chExt cx="914400" cy="2819400"/>
          </a:xfrm>
        </p:grpSpPr>
        <p:cxnSp>
          <p:nvCxnSpPr>
            <p:cNvPr id="124" name="Straight Connector 123"/>
            <p:cNvCxnSpPr/>
            <p:nvPr/>
          </p:nvCxnSpPr>
          <p:spPr>
            <a:xfrm rot="5400000">
              <a:off x="6019800" y="-381000"/>
              <a:ext cx="2286000" cy="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6705600" y="685800"/>
              <a:ext cx="914400" cy="609600"/>
            </a:xfrm>
            <a:prstGeom prst="round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08" name="Straight Connector 107"/>
          <p:cNvCxnSpPr/>
          <p:nvPr/>
        </p:nvCxnSpPr>
        <p:spPr>
          <a:xfrm>
            <a:off x="8305800" y="180010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8244450" y="1788225"/>
            <a:ext cx="50667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8358250" y="2394040"/>
            <a:ext cx="762000" cy="990600"/>
            <a:chOff x="8358250" y="2667000"/>
            <a:chExt cx="762000" cy="990600"/>
          </a:xfrm>
        </p:grpSpPr>
        <p:sp>
          <p:nvSpPr>
            <p:cNvPr id="114" name="Rounded Rectangle 113"/>
            <p:cNvSpPr/>
            <p:nvPr/>
          </p:nvSpPr>
          <p:spPr>
            <a:xfrm>
              <a:off x="8358250" y="2819400"/>
              <a:ext cx="7620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8358250" y="26670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2" name="Straight Connector 111"/>
          <p:cNvCxnSpPr/>
          <p:nvPr/>
        </p:nvCxnSpPr>
        <p:spPr>
          <a:xfrm rot="5400000">
            <a:off x="7971312" y="2561112"/>
            <a:ext cx="1583376"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2" name="Freeform 121"/>
          <p:cNvSpPr/>
          <p:nvPr/>
        </p:nvSpPr>
        <p:spPr>
          <a:xfrm>
            <a:off x="8360229" y="2778998"/>
            <a:ext cx="748145" cy="593767"/>
          </a:xfrm>
          <a:custGeom>
            <a:avLst/>
            <a:gdLst>
              <a:gd name="connsiteX0" fmla="*/ 0 w 748145"/>
              <a:gd name="connsiteY0" fmla="*/ 0 h 593767"/>
              <a:gd name="connsiteX1" fmla="*/ 11875 w 748145"/>
              <a:gd name="connsiteY1" fmla="*/ 498764 h 593767"/>
              <a:gd name="connsiteX2" fmla="*/ 95002 w 748145"/>
              <a:gd name="connsiteY2" fmla="*/ 593767 h 593767"/>
              <a:gd name="connsiteX3" fmla="*/ 629392 w 748145"/>
              <a:gd name="connsiteY3" fmla="*/ 593767 h 593767"/>
              <a:gd name="connsiteX4" fmla="*/ 748145 w 748145"/>
              <a:gd name="connsiteY4" fmla="*/ 534390 h 593767"/>
              <a:gd name="connsiteX5" fmla="*/ 748145 w 748145"/>
              <a:gd name="connsiteY5" fmla="*/ 11876 h 593767"/>
              <a:gd name="connsiteX6" fmla="*/ 0 w 748145"/>
              <a:gd name="connsiteY6" fmla="*/ 0 h 59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145" h="593767">
                <a:moveTo>
                  <a:pt x="0" y="0"/>
                </a:moveTo>
                <a:lnTo>
                  <a:pt x="11875" y="498764"/>
                </a:lnTo>
                <a:lnTo>
                  <a:pt x="95002" y="593767"/>
                </a:lnTo>
                <a:lnTo>
                  <a:pt x="629392" y="593767"/>
                </a:lnTo>
                <a:lnTo>
                  <a:pt x="748145" y="534390"/>
                </a:lnTo>
                <a:lnTo>
                  <a:pt x="748145" y="1187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7052102" y="2438400"/>
            <a:ext cx="415498" cy="609600"/>
            <a:chOff x="7052102" y="2438400"/>
            <a:chExt cx="415498" cy="609600"/>
          </a:xfrm>
        </p:grpSpPr>
        <p:sp>
          <p:nvSpPr>
            <p:cNvPr id="128" name="Down Arrow 127"/>
            <p:cNvSpPr/>
            <p:nvPr/>
          </p:nvSpPr>
          <p:spPr>
            <a:xfrm flipV="1">
              <a:off x="7086600" y="2438400"/>
              <a:ext cx="304800"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7052102" y="2678668"/>
              <a:ext cx="415498" cy="369332"/>
            </a:xfrm>
            <a:prstGeom prst="rect">
              <a:avLst/>
            </a:prstGeom>
          </p:spPr>
          <p:txBody>
            <a:bodyPr wrap="none">
              <a:spAutoFit/>
            </a:bodyPr>
            <a:lstStyle/>
            <a:p>
              <a:r>
                <a:rPr lang="en-US" b="1" dirty="0" err="1" smtClean="0">
                  <a:solidFill>
                    <a:srgbClr val="FFFF00"/>
                  </a:solidFill>
                  <a:latin typeface="Comic Sans MS" pitchFamily="66" charset="0"/>
                </a:rPr>
                <a:t>F</a:t>
              </a:r>
              <a:r>
                <a:rPr lang="en-US" b="1" baseline="-25000" dirty="0" err="1" smtClean="0">
                  <a:solidFill>
                    <a:srgbClr val="FFFF00"/>
                  </a:solidFill>
                  <a:latin typeface="Comic Sans MS" pitchFamily="66" charset="0"/>
                </a:rPr>
                <a:t>b</a:t>
              </a:r>
              <a:endParaRPr lang="en-US" dirty="0">
                <a:solidFill>
                  <a:srgbClr val="FFFF00"/>
                </a:solidFill>
              </a:endParaRPr>
            </a:p>
          </p:txBody>
        </p:sp>
      </p:grpSp>
      <p:grpSp>
        <p:nvGrpSpPr>
          <p:cNvPr id="134" name="Group 133"/>
          <p:cNvGrpSpPr/>
          <p:nvPr/>
        </p:nvGrpSpPr>
        <p:grpSpPr>
          <a:xfrm>
            <a:off x="7010400" y="2028700"/>
            <a:ext cx="510076" cy="392875"/>
            <a:chOff x="7667500" y="1295400"/>
            <a:chExt cx="510076" cy="392875"/>
          </a:xfrm>
        </p:grpSpPr>
        <p:sp>
          <p:nvSpPr>
            <p:cNvPr id="135" name="Down Arrow 134"/>
            <p:cNvSpPr/>
            <p:nvPr/>
          </p:nvSpPr>
          <p:spPr>
            <a:xfrm>
              <a:off x="7772400" y="1295400"/>
              <a:ext cx="199900" cy="1524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7667500" y="1318943"/>
              <a:ext cx="510076" cy="369332"/>
            </a:xfrm>
            <a:prstGeom prst="rect">
              <a:avLst/>
            </a:prstGeom>
          </p:spPr>
          <p:txBody>
            <a:bodyPr wrap="none">
              <a:spAutoFit/>
            </a:bodyPr>
            <a:lstStyle/>
            <a:p>
              <a:r>
                <a:rPr lang="en-US" b="1" dirty="0" err="1" smtClean="0">
                  <a:solidFill>
                    <a:srgbClr val="FFFF00"/>
                  </a:solidFill>
                  <a:latin typeface="Comic Sans MS" pitchFamily="66" charset="0"/>
                </a:rPr>
                <a:t>W</a:t>
              </a:r>
              <a:r>
                <a:rPr lang="en-US" b="1" baseline="-25000" dirty="0" err="1" smtClean="0">
                  <a:solidFill>
                    <a:srgbClr val="FFFF00"/>
                  </a:solidFill>
                  <a:latin typeface="Comic Sans MS" pitchFamily="66" charset="0"/>
                </a:rPr>
                <a:t>a</a:t>
              </a:r>
              <a:endParaRPr lang="en-US" baseline="-25000" dirty="0">
                <a:solidFill>
                  <a:srgbClr val="FFFF00"/>
                </a:solidFill>
              </a:endParaRPr>
            </a:p>
          </p:txBody>
        </p:sp>
      </p:grpSp>
      <p:grpSp>
        <p:nvGrpSpPr>
          <p:cNvPr id="137" name="Group 136"/>
          <p:cNvGrpSpPr/>
          <p:nvPr/>
        </p:nvGrpSpPr>
        <p:grpSpPr>
          <a:xfrm>
            <a:off x="8496810" y="3156040"/>
            <a:ext cx="564578" cy="597932"/>
            <a:chOff x="7667500" y="926275"/>
            <a:chExt cx="564578" cy="597932"/>
          </a:xfrm>
        </p:grpSpPr>
        <p:sp>
          <p:nvSpPr>
            <p:cNvPr id="138" name="Down Arrow 137"/>
            <p:cNvSpPr/>
            <p:nvPr/>
          </p:nvSpPr>
          <p:spPr>
            <a:xfrm>
              <a:off x="7847580" y="926275"/>
              <a:ext cx="191010" cy="36912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7667500" y="1154875"/>
              <a:ext cx="564578" cy="369332"/>
            </a:xfrm>
            <a:prstGeom prst="rect">
              <a:avLst/>
            </a:prstGeom>
          </p:spPr>
          <p:txBody>
            <a:bodyPr wrap="none">
              <a:spAutoFit/>
            </a:bodyPr>
            <a:lstStyle/>
            <a:p>
              <a:r>
                <a:rPr lang="en-US" b="1" dirty="0" smtClean="0">
                  <a:solidFill>
                    <a:srgbClr val="002060"/>
                  </a:solidFill>
                  <a:latin typeface="Comic Sans MS" pitchFamily="66" charset="0"/>
                </a:rPr>
                <a:t>m</a:t>
              </a:r>
              <a:r>
                <a:rPr lang="en-US" b="1" baseline="-25000" dirty="0" smtClean="0">
                  <a:solidFill>
                    <a:srgbClr val="002060"/>
                  </a:solidFill>
                  <a:latin typeface="Comic Sans MS" pitchFamily="66" charset="0"/>
                </a:rPr>
                <a:t>f</a:t>
              </a:r>
              <a:r>
                <a:rPr lang="en-US" b="1" dirty="0" smtClean="0">
                  <a:solidFill>
                    <a:srgbClr val="002060"/>
                  </a:solidFill>
                  <a:latin typeface="Comic Sans MS" pitchFamily="66" charset="0"/>
                </a:rPr>
                <a:t>g</a:t>
              </a:r>
              <a:endParaRPr lang="en-US" dirty="0">
                <a:solidFill>
                  <a:srgbClr val="002060"/>
                </a:solidFill>
              </a:endParaRPr>
            </a:p>
          </p:txBody>
        </p:sp>
      </p:grpSp>
      <p:sp>
        <p:nvSpPr>
          <p:cNvPr id="147" name="Rectangle 146"/>
          <p:cNvSpPr/>
          <p:nvPr/>
        </p:nvSpPr>
        <p:spPr>
          <a:xfrm>
            <a:off x="304800" y="2286000"/>
            <a:ext cx="3657600" cy="738664"/>
          </a:xfrm>
          <a:prstGeom prst="rect">
            <a:avLst/>
          </a:prstGeom>
        </p:spPr>
        <p:txBody>
          <a:bodyPr wrap="square">
            <a:spAutoFit/>
          </a:bodyPr>
          <a:lstStyle/>
          <a:p>
            <a:pPr>
              <a:buFontTx/>
              <a:buNone/>
            </a:pPr>
            <a:r>
              <a:rPr lang="en-US" sz="1400" b="1" dirty="0" smtClean="0">
                <a:latin typeface="Comic Sans MS" pitchFamily="66" charset="0"/>
              </a:rPr>
              <a:t>A body will float if the weight of the displaced fluid is equal to the weight of the body</a:t>
            </a:r>
            <a:endParaRPr lang="en-US" sz="1400" b="1" dirty="0">
              <a:latin typeface="Comic Sans MS" pitchFamily="66" charset="0"/>
            </a:endParaRPr>
          </a:p>
        </p:txBody>
      </p:sp>
      <p:graphicFrame>
        <p:nvGraphicFramePr>
          <p:cNvPr id="42" name="Object 2"/>
          <p:cNvGraphicFramePr>
            <a:graphicFrameLocks noChangeAspect="1"/>
          </p:cNvGraphicFramePr>
          <p:nvPr/>
        </p:nvGraphicFramePr>
        <p:xfrm>
          <a:off x="866114" y="1295400"/>
          <a:ext cx="1476375" cy="431800"/>
        </p:xfrm>
        <a:graphic>
          <a:graphicData uri="http://schemas.openxmlformats.org/presentationml/2006/ole">
            <mc:AlternateContent xmlns:mc="http://schemas.openxmlformats.org/markup-compatibility/2006">
              <mc:Choice xmlns:v="urn:schemas-microsoft-com:vml" Requires="v">
                <p:oleObj spid="_x0000_s64573" name="Equation" r:id="rId3" imgW="749160" imgH="228600" progId="Equation.3">
                  <p:embed/>
                </p:oleObj>
              </mc:Choice>
              <mc:Fallback>
                <p:oleObj name="Equation" r:id="rId3" imgW="749160" imgH="22860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14" y="1295400"/>
                        <a:ext cx="14763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Box 42"/>
          <p:cNvSpPr txBox="1"/>
          <p:nvPr/>
        </p:nvSpPr>
        <p:spPr>
          <a:xfrm>
            <a:off x="457200" y="457200"/>
            <a:ext cx="3150093" cy="523220"/>
          </a:xfrm>
          <a:prstGeom prst="rect">
            <a:avLst/>
          </a:prstGeom>
          <a:noFill/>
        </p:spPr>
        <p:txBody>
          <a:bodyPr wrap="none" rtlCol="0">
            <a:spAutoFit/>
          </a:bodyPr>
          <a:lstStyle/>
          <a:p>
            <a:r>
              <a:rPr lang="en-US" sz="2800" b="1" u="sng" dirty="0" smtClean="0">
                <a:solidFill>
                  <a:srgbClr val="FF0000"/>
                </a:solidFill>
              </a:rPr>
              <a:t>Principle of Floating</a:t>
            </a:r>
            <a:endParaRPr lang="en-US" sz="2800" b="1" u="sng" dirty="0">
              <a:solidFill>
                <a:srgbClr val="FF0000"/>
              </a:solidFill>
            </a:endParaRPr>
          </a:p>
        </p:txBody>
      </p:sp>
      <p:graphicFrame>
        <p:nvGraphicFramePr>
          <p:cNvPr id="44" name="Object 4"/>
          <p:cNvGraphicFramePr>
            <a:graphicFrameLocks noChangeAspect="1"/>
          </p:cNvGraphicFramePr>
          <p:nvPr/>
        </p:nvGraphicFramePr>
        <p:xfrm>
          <a:off x="855002" y="1778000"/>
          <a:ext cx="1651000" cy="431800"/>
        </p:xfrm>
        <a:graphic>
          <a:graphicData uri="http://schemas.openxmlformats.org/presentationml/2006/ole">
            <mc:AlternateContent xmlns:mc="http://schemas.openxmlformats.org/markup-compatibility/2006">
              <mc:Choice xmlns:v="urn:schemas-microsoft-com:vml" Requires="v">
                <p:oleObj spid="_x0000_s64574" name="Equation" r:id="rId5" imgW="838080" imgH="228600" progId="Equation.3">
                  <p:embed/>
                </p:oleObj>
              </mc:Choice>
              <mc:Fallback>
                <p:oleObj name="Equation" r:id="rId5" imgW="838080" imgH="228600" progId="Equation.3">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002" y="1778000"/>
                        <a:ext cx="1651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5"/>
          <p:cNvGraphicFramePr>
            <a:graphicFrameLocks noChangeAspect="1"/>
          </p:cNvGraphicFramePr>
          <p:nvPr/>
        </p:nvGraphicFramePr>
        <p:xfrm>
          <a:off x="762000" y="3124200"/>
          <a:ext cx="2151063" cy="431800"/>
        </p:xfrm>
        <a:graphic>
          <a:graphicData uri="http://schemas.openxmlformats.org/presentationml/2006/ole">
            <mc:AlternateContent xmlns:mc="http://schemas.openxmlformats.org/markup-compatibility/2006">
              <mc:Choice xmlns:v="urn:schemas-microsoft-com:vml" Requires="v">
                <p:oleObj spid="_x0000_s64575" name="Equation" r:id="rId7" imgW="1091880" imgH="228600" progId="Equation.3">
                  <p:embed/>
                </p:oleObj>
              </mc:Choice>
              <mc:Fallback>
                <p:oleObj name="Equation" r:id="rId7" imgW="1091880" imgH="228600" progId="Equation.3">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24200"/>
                        <a:ext cx="21510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45"/>
          <p:cNvSpPr/>
          <p:nvPr/>
        </p:nvSpPr>
        <p:spPr>
          <a:xfrm>
            <a:off x="228600" y="3759201"/>
            <a:ext cx="3581400" cy="307777"/>
          </a:xfrm>
          <a:prstGeom prst="rect">
            <a:avLst/>
          </a:prstGeom>
        </p:spPr>
        <p:txBody>
          <a:bodyPr wrap="square">
            <a:spAutoFit/>
          </a:bodyPr>
          <a:lstStyle/>
          <a:p>
            <a:pPr>
              <a:buFontTx/>
              <a:buNone/>
            </a:pPr>
            <a:r>
              <a:rPr lang="en-US" sz="1400" b="1" dirty="0" smtClean="0">
                <a:latin typeface="Comic Sans MS" pitchFamily="66" charset="0"/>
              </a:rPr>
              <a:t>If the body is completely submerged </a:t>
            </a:r>
            <a:endParaRPr lang="en-US" sz="1400" b="1" dirty="0">
              <a:latin typeface="Comic Sans MS" pitchFamily="66" charset="0"/>
            </a:endParaRPr>
          </a:p>
        </p:txBody>
      </p:sp>
      <p:graphicFrame>
        <p:nvGraphicFramePr>
          <p:cNvPr id="64534" name="Object 22"/>
          <p:cNvGraphicFramePr>
            <a:graphicFrameLocks noChangeAspect="1"/>
          </p:cNvGraphicFramePr>
          <p:nvPr/>
        </p:nvGraphicFramePr>
        <p:xfrm>
          <a:off x="1423988" y="4216400"/>
          <a:ext cx="825500" cy="431800"/>
        </p:xfrm>
        <a:graphic>
          <a:graphicData uri="http://schemas.openxmlformats.org/presentationml/2006/ole">
            <mc:AlternateContent xmlns:mc="http://schemas.openxmlformats.org/markup-compatibility/2006">
              <mc:Choice xmlns:v="urn:schemas-microsoft-com:vml" Requires="v">
                <p:oleObj spid="_x0000_s64576" name="Equation" r:id="rId9" imgW="419040" imgH="228600" progId="Equation.3">
                  <p:embed/>
                </p:oleObj>
              </mc:Choice>
              <mc:Fallback>
                <p:oleObj name="Equation" r:id="rId9" imgW="419040" imgH="228600" progId="Equation.3">
                  <p:embed/>
                  <p:pic>
                    <p:nvPicPr>
                      <p:cNvPr id="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3988" y="4216400"/>
                        <a:ext cx="825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35" name="Object 23"/>
          <p:cNvGraphicFramePr>
            <a:graphicFrameLocks noChangeAspect="1"/>
          </p:cNvGraphicFramePr>
          <p:nvPr/>
        </p:nvGraphicFramePr>
        <p:xfrm>
          <a:off x="874713" y="4673600"/>
          <a:ext cx="1925637" cy="431800"/>
        </p:xfrm>
        <a:graphic>
          <a:graphicData uri="http://schemas.openxmlformats.org/presentationml/2006/ole">
            <mc:AlternateContent xmlns:mc="http://schemas.openxmlformats.org/markup-compatibility/2006">
              <mc:Choice xmlns:v="urn:schemas-microsoft-com:vml" Requires="v">
                <p:oleObj spid="_x0000_s64577" name="Equation" r:id="rId11" imgW="977760" imgH="228600" progId="Equation.3">
                  <p:embed/>
                </p:oleObj>
              </mc:Choice>
              <mc:Fallback>
                <p:oleObj name="Equation" r:id="rId11" imgW="977760" imgH="228600" progId="Equation.3">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713" y="4673600"/>
                        <a:ext cx="19256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36" name="Object 24"/>
          <p:cNvGraphicFramePr>
            <a:graphicFrameLocks noChangeAspect="1"/>
          </p:cNvGraphicFramePr>
          <p:nvPr/>
        </p:nvGraphicFramePr>
        <p:xfrm>
          <a:off x="1239838" y="5334000"/>
          <a:ext cx="1274762" cy="431800"/>
        </p:xfrm>
        <a:graphic>
          <a:graphicData uri="http://schemas.openxmlformats.org/presentationml/2006/ole">
            <mc:AlternateContent xmlns:mc="http://schemas.openxmlformats.org/markup-compatibility/2006">
              <mc:Choice xmlns:v="urn:schemas-microsoft-com:vml" Requires="v">
                <p:oleObj spid="_x0000_s64578" name="Equation" r:id="rId13" imgW="647640" imgH="228600" progId="Equation.3">
                  <p:embed/>
                </p:oleObj>
              </mc:Choice>
              <mc:Fallback>
                <p:oleObj name="Equation" r:id="rId13" imgW="647640" imgH="228600" progId="Equation.3">
                  <p:embed/>
                  <p:pic>
                    <p:nvPicPr>
                      <p:cNvPr id="0"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9838" y="5334000"/>
                        <a:ext cx="12747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49"/>
          <p:cNvSpPr/>
          <p:nvPr/>
        </p:nvSpPr>
        <p:spPr>
          <a:xfrm>
            <a:off x="304800" y="5791200"/>
            <a:ext cx="3657600" cy="738664"/>
          </a:xfrm>
          <a:prstGeom prst="rect">
            <a:avLst/>
          </a:prstGeom>
        </p:spPr>
        <p:txBody>
          <a:bodyPr wrap="square">
            <a:spAutoFit/>
          </a:bodyPr>
          <a:lstStyle/>
          <a:p>
            <a:pPr>
              <a:buFontTx/>
              <a:buNone/>
            </a:pPr>
            <a:r>
              <a:rPr lang="en-US" sz="1400" b="1" dirty="0" smtClean="0">
                <a:latin typeface="Comic Sans MS" pitchFamily="66" charset="0"/>
              </a:rPr>
              <a:t>A body will float inside the liquid if the density of the displaced fluid is equal to the density of the body</a:t>
            </a:r>
            <a:endParaRPr lang="en-US" sz="1400" b="1" dirty="0">
              <a:latin typeface="Comic Sans MS" pitchFamily="66" charset="0"/>
            </a:endParaRPr>
          </a:p>
        </p:txBody>
      </p:sp>
      <p:sp>
        <p:nvSpPr>
          <p:cNvPr id="55" name="TextBox 54"/>
          <p:cNvSpPr txBox="1"/>
          <p:nvPr/>
        </p:nvSpPr>
        <p:spPr>
          <a:xfrm>
            <a:off x="6125243" y="4267200"/>
            <a:ext cx="2722027" cy="369332"/>
          </a:xfrm>
          <a:prstGeom prst="rect">
            <a:avLst/>
          </a:prstGeom>
          <a:noFill/>
        </p:spPr>
        <p:txBody>
          <a:bodyPr wrap="none" rtlCol="0">
            <a:spAutoFit/>
          </a:bodyPr>
          <a:lstStyle/>
          <a:p>
            <a:r>
              <a:rPr lang="en-US" dirty="0" smtClean="0"/>
              <a:t>Reduced Weight = mg - </a:t>
            </a:r>
            <a:r>
              <a:rPr lang="en-US" dirty="0" err="1" smtClean="0"/>
              <a:t>W</a:t>
            </a:r>
            <a:r>
              <a:rPr lang="en-US" baseline="-25000" dirty="0" err="1" smtClean="0"/>
              <a:t>a</a:t>
            </a:r>
            <a:endParaRPr lang="en-US" baseline="-25000" dirty="0"/>
          </a:p>
        </p:txBody>
      </p:sp>
      <p:sp>
        <p:nvSpPr>
          <p:cNvPr id="56" name="TextBox 55"/>
          <p:cNvSpPr txBox="1"/>
          <p:nvPr/>
        </p:nvSpPr>
        <p:spPr>
          <a:xfrm>
            <a:off x="6209802" y="4812268"/>
            <a:ext cx="2172198" cy="369332"/>
          </a:xfrm>
          <a:prstGeom prst="rect">
            <a:avLst/>
          </a:prstGeom>
          <a:noFill/>
        </p:spPr>
        <p:txBody>
          <a:bodyPr wrap="none" rtlCol="0">
            <a:spAutoFit/>
          </a:bodyPr>
          <a:lstStyle/>
          <a:p>
            <a:r>
              <a:rPr lang="en-US" dirty="0" smtClean="0"/>
              <a:t>Reduced Weight = </a:t>
            </a:r>
            <a:r>
              <a:rPr lang="en-US" dirty="0" err="1" smtClean="0"/>
              <a:t>F</a:t>
            </a:r>
            <a:r>
              <a:rPr lang="en-US" baseline="-25000" dirty="0" err="1" smtClean="0"/>
              <a:t>b</a:t>
            </a:r>
            <a:endParaRPr lang="en-US" baseline="-25000" dirty="0"/>
          </a:p>
        </p:txBody>
      </p:sp>
      <p:sp>
        <p:nvSpPr>
          <p:cNvPr id="57" name="TextBox 56"/>
          <p:cNvSpPr txBox="1"/>
          <p:nvPr/>
        </p:nvSpPr>
        <p:spPr>
          <a:xfrm>
            <a:off x="6248400" y="5421868"/>
            <a:ext cx="2290820" cy="369332"/>
          </a:xfrm>
          <a:prstGeom prst="rect">
            <a:avLst/>
          </a:prstGeom>
          <a:noFill/>
        </p:spPr>
        <p:txBody>
          <a:bodyPr wrap="none" rtlCol="0">
            <a:spAutoFit/>
          </a:bodyPr>
          <a:lstStyle/>
          <a:p>
            <a:r>
              <a:rPr lang="en-US" dirty="0" smtClean="0"/>
              <a:t>Reduced Weight = </a:t>
            </a:r>
            <a:r>
              <a:rPr lang="en-US" dirty="0" err="1" smtClean="0"/>
              <a:t>m</a:t>
            </a:r>
            <a:r>
              <a:rPr lang="en-US" baseline="-25000" dirty="0" err="1" smtClean="0"/>
              <a:t>l</a:t>
            </a:r>
            <a:r>
              <a:rPr lang="en-US" dirty="0" err="1" smtClean="0"/>
              <a:t>g</a:t>
            </a:r>
            <a:endParaRPr lang="en-US"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17206E-6 L -3.33333E-6 0.1221 " pathEditMode="relative" rAng="0" ptsTypes="AA">
                                      <p:cBhvr>
                                        <p:cTn id="6" dur="2000" fill="hold"/>
                                        <p:tgtEl>
                                          <p:spTgt spid="125"/>
                                        </p:tgtEl>
                                        <p:attrNameLst>
                                          <p:attrName>ppt_x</p:attrName>
                                          <p:attrName>ppt_y</p:attrName>
                                        </p:attrNameLst>
                                      </p:cBhvr>
                                      <p:rCtr x="0" y="61"/>
                                    </p:animMotion>
                                  </p:childTnLst>
                                </p:cTn>
                              </p:par>
                              <p:par>
                                <p:cTn id="7" presetID="22" presetClass="entr" presetSubtype="8" fill="hold" nodeType="withEffect">
                                  <p:stCondLst>
                                    <p:cond delay="500"/>
                                  </p:stCondLst>
                                  <p:childTnLst>
                                    <p:set>
                                      <p:cBhvr>
                                        <p:cTn id="8" dur="1" fill="hold">
                                          <p:stCondLst>
                                            <p:cond delay="0"/>
                                          </p:stCondLst>
                                        </p:cTn>
                                        <p:tgtEl>
                                          <p:spTgt spid="109"/>
                                        </p:tgtEl>
                                        <p:attrNameLst>
                                          <p:attrName>style.visibility</p:attrName>
                                        </p:attrNameLst>
                                      </p:cBhvr>
                                      <p:to>
                                        <p:strVal val="visible"/>
                                      </p:to>
                                    </p:set>
                                    <p:animEffect transition="in" filter="wipe(left)">
                                      <p:cBhvr>
                                        <p:cTn id="9" dur="500"/>
                                        <p:tgtEl>
                                          <p:spTgt spid="109"/>
                                        </p:tgtEl>
                                      </p:cBhvr>
                                    </p:animEffect>
                                  </p:childTnLst>
                                </p:cTn>
                              </p:par>
                              <p:par>
                                <p:cTn id="10" presetID="22" presetClass="entr" presetSubtype="1" fill="hold" nodeType="withEffect">
                                  <p:stCondLst>
                                    <p:cond delay="1000"/>
                                  </p:stCondLst>
                                  <p:childTnLst>
                                    <p:set>
                                      <p:cBhvr>
                                        <p:cTn id="11" dur="1" fill="hold">
                                          <p:stCondLst>
                                            <p:cond delay="0"/>
                                          </p:stCondLst>
                                        </p:cTn>
                                        <p:tgtEl>
                                          <p:spTgt spid="112"/>
                                        </p:tgtEl>
                                        <p:attrNameLst>
                                          <p:attrName>style.visibility</p:attrName>
                                        </p:attrNameLst>
                                      </p:cBhvr>
                                      <p:to>
                                        <p:strVal val="visible"/>
                                      </p:to>
                                    </p:set>
                                    <p:animEffect transition="in" filter="wipe(up)">
                                      <p:cBhvr>
                                        <p:cTn id="12" dur="500"/>
                                        <p:tgtEl>
                                          <p:spTgt spid="112"/>
                                        </p:tgtEl>
                                      </p:cBhvr>
                                    </p:animEffect>
                                  </p:childTnLst>
                                </p:cTn>
                              </p:par>
                              <p:par>
                                <p:cTn id="13" presetID="22" presetClass="entr" presetSubtype="4" fill="hold" grpId="0" nodeType="withEffect">
                                  <p:stCondLst>
                                    <p:cond delay="1500"/>
                                  </p:stCondLst>
                                  <p:childTnLst>
                                    <p:set>
                                      <p:cBhvr>
                                        <p:cTn id="14" dur="1" fill="hold">
                                          <p:stCondLst>
                                            <p:cond delay="0"/>
                                          </p:stCondLst>
                                        </p:cTn>
                                        <p:tgtEl>
                                          <p:spTgt spid="122"/>
                                        </p:tgtEl>
                                        <p:attrNameLst>
                                          <p:attrName>style.visibility</p:attrName>
                                        </p:attrNameLst>
                                      </p:cBhvr>
                                      <p:to>
                                        <p:strVal val="visible"/>
                                      </p:to>
                                    </p:set>
                                    <p:animEffect transition="in" filter="wipe(down)">
                                      <p:cBhvr>
                                        <p:cTn id="15" dur="500"/>
                                        <p:tgtEl>
                                          <p:spTgt spid="122"/>
                                        </p:tgtEl>
                                      </p:cBhvr>
                                    </p:animEffec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1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45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5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45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47" grpId="0"/>
      <p:bldP spid="46" grpId="0"/>
      <p:bldP spid="50" grpId="0"/>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 y="1143000"/>
            <a:ext cx="5105400" cy="646331"/>
          </a:xfrm>
          <a:prstGeom prst="rect">
            <a:avLst/>
          </a:prstGeom>
        </p:spPr>
        <p:txBody>
          <a:bodyPr wrap="square">
            <a:spAutoFit/>
          </a:bodyPr>
          <a:lstStyle/>
          <a:p>
            <a:pPr>
              <a:buClr>
                <a:srgbClr val="FF3300"/>
              </a:buClr>
            </a:pPr>
            <a:r>
              <a:rPr lang="en-US" b="1" dirty="0" smtClean="0">
                <a:solidFill>
                  <a:srgbClr val="0000FF"/>
                </a:solidFill>
                <a:latin typeface="Comic Sans MS" pitchFamily="66" charset="0"/>
              </a:rPr>
              <a:t>Density </a:t>
            </a:r>
            <a:r>
              <a:rPr lang="en-US" b="1" dirty="0" smtClean="0">
                <a:solidFill>
                  <a:srgbClr val="0000FF"/>
                </a:solidFill>
                <a:latin typeface="Comic Sans MS" pitchFamily="66" charset="0"/>
                <a:sym typeface="Symbol" pitchFamily="18" charset="2"/>
              </a:rPr>
              <a:t> </a:t>
            </a:r>
            <a:r>
              <a:rPr lang="en-US" b="1" dirty="0" smtClean="0">
                <a:solidFill>
                  <a:srgbClr val="0000FF"/>
                </a:solidFill>
                <a:latin typeface="Comic Sans MS" pitchFamily="66" charset="0"/>
              </a:rPr>
              <a:t>of a fluid (liquid and gas) having a mass m and a volume V is given by</a:t>
            </a:r>
            <a:endParaRPr lang="en-US" b="1" dirty="0" smtClean="0">
              <a:solidFill>
                <a:srgbClr val="0000FF"/>
              </a:solidFill>
              <a:latin typeface="Comic Sans MS" pitchFamily="66" charset="0"/>
              <a:sym typeface="Symbol" pitchFamily="18" charset="2"/>
            </a:endParaRPr>
          </a:p>
        </p:txBody>
      </p:sp>
      <p:sp>
        <p:nvSpPr>
          <p:cNvPr id="29" name="Title 7"/>
          <p:cNvSpPr txBox="1">
            <a:spLocks/>
          </p:cNvSpPr>
          <p:nvPr/>
        </p:nvSpPr>
        <p:spPr>
          <a:xfrm>
            <a:off x="304800" y="0"/>
            <a:ext cx="8229600" cy="8683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FF0000"/>
                </a:solidFill>
                <a:latin typeface="+mj-lt"/>
                <a:ea typeface="+mj-ea"/>
                <a:cs typeface="+mj-cs"/>
              </a:rPr>
              <a:t>Density</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1994" name="Object 10"/>
          <p:cNvGraphicFramePr>
            <a:graphicFrameLocks noChangeAspect="1"/>
          </p:cNvGraphicFramePr>
          <p:nvPr/>
        </p:nvGraphicFramePr>
        <p:xfrm>
          <a:off x="1676400" y="1905000"/>
          <a:ext cx="876300" cy="746125"/>
        </p:xfrm>
        <a:graphic>
          <a:graphicData uri="http://schemas.openxmlformats.org/presentationml/2006/ole">
            <mc:AlternateContent xmlns:mc="http://schemas.openxmlformats.org/markup-compatibility/2006">
              <mc:Choice xmlns:v="urn:schemas-microsoft-com:vml" Requires="v">
                <p:oleObj spid="_x0000_s100361" name="Equation" r:id="rId3" imgW="444240" imgH="393480" progId="Equation.3">
                  <p:embed/>
                </p:oleObj>
              </mc:Choice>
              <mc:Fallback>
                <p:oleObj name="Equation" r:id="rId3" imgW="4442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05000"/>
                        <a:ext cx="876300"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1066800" y="2602468"/>
            <a:ext cx="2528256" cy="369332"/>
          </a:xfrm>
          <a:prstGeom prst="rect">
            <a:avLst/>
          </a:prstGeom>
        </p:spPr>
        <p:txBody>
          <a:bodyPr wrap="none">
            <a:spAutoFit/>
          </a:bodyPr>
          <a:lstStyle/>
          <a:p>
            <a:r>
              <a:rPr lang="en-US" b="1" dirty="0" smtClean="0">
                <a:solidFill>
                  <a:srgbClr val="0000FF"/>
                </a:solidFill>
                <a:latin typeface="Comic Sans MS" pitchFamily="66" charset="0"/>
                <a:sym typeface="Symbol" pitchFamily="18" charset="2"/>
              </a:rPr>
              <a:t>Density Units: kg/m</a:t>
            </a:r>
            <a:r>
              <a:rPr lang="en-US" b="1" baseline="30000" dirty="0" smtClean="0">
                <a:solidFill>
                  <a:srgbClr val="0000FF"/>
                </a:solidFill>
                <a:latin typeface="Comic Sans MS" pitchFamily="66" charset="0"/>
                <a:sym typeface="Symbol" pitchFamily="18" charset="2"/>
              </a:rPr>
              <a:t>3</a:t>
            </a:r>
            <a:endParaRPr lang="en-US" dirty="0"/>
          </a:p>
        </p:txBody>
      </p:sp>
      <p:grpSp>
        <p:nvGrpSpPr>
          <p:cNvPr id="2" name="Group 258"/>
          <p:cNvGrpSpPr/>
          <p:nvPr/>
        </p:nvGrpSpPr>
        <p:grpSpPr>
          <a:xfrm>
            <a:off x="1371600" y="4191000"/>
            <a:ext cx="3147950" cy="2121932"/>
            <a:chOff x="5615050" y="1524000"/>
            <a:chExt cx="3147950" cy="2121932"/>
          </a:xfrm>
        </p:grpSpPr>
        <p:grpSp>
          <p:nvGrpSpPr>
            <p:cNvPr id="3" name="Group 105"/>
            <p:cNvGrpSpPr/>
            <p:nvPr/>
          </p:nvGrpSpPr>
          <p:grpSpPr>
            <a:xfrm>
              <a:off x="7620000" y="1524000"/>
              <a:ext cx="990600" cy="516575"/>
              <a:chOff x="5996050" y="1600200"/>
              <a:chExt cx="990600" cy="516575"/>
            </a:xfrm>
          </p:grpSpPr>
          <p:sp>
            <p:nvSpPr>
              <p:cNvPr id="107" name="Rectangle 106"/>
              <p:cNvSpPr/>
              <p:nvPr/>
            </p:nvSpPr>
            <p:spPr>
              <a:xfrm flipV="1">
                <a:off x="5996050" y="1918657"/>
                <a:ext cx="990600" cy="19811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324600" y="1600200"/>
                <a:ext cx="304800" cy="304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4"/>
            <p:cNvGrpSpPr/>
            <p:nvPr/>
          </p:nvGrpSpPr>
          <p:grpSpPr>
            <a:xfrm>
              <a:off x="5996050" y="1600200"/>
              <a:ext cx="990600" cy="516575"/>
              <a:chOff x="5996050" y="1600200"/>
              <a:chExt cx="990600" cy="516575"/>
            </a:xfrm>
          </p:grpSpPr>
          <p:sp>
            <p:nvSpPr>
              <p:cNvPr id="103" name="Rectangle 102"/>
              <p:cNvSpPr/>
              <p:nvPr/>
            </p:nvSpPr>
            <p:spPr>
              <a:xfrm flipV="1">
                <a:off x="5996050" y="1918657"/>
                <a:ext cx="990600" cy="19811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324600" y="1600200"/>
                <a:ext cx="304800" cy="304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01"/>
            <p:cNvGrpSpPr/>
            <p:nvPr/>
          </p:nvGrpSpPr>
          <p:grpSpPr>
            <a:xfrm>
              <a:off x="5615050" y="1970315"/>
              <a:ext cx="1508167" cy="1306285"/>
              <a:chOff x="5615050" y="1852551"/>
              <a:chExt cx="1508167" cy="1306285"/>
            </a:xfrm>
          </p:grpSpPr>
          <p:sp>
            <p:nvSpPr>
              <p:cNvPr id="20" name="Freeform 19"/>
              <p:cNvSpPr/>
              <p:nvPr/>
            </p:nvSpPr>
            <p:spPr>
              <a:xfrm>
                <a:off x="5615050" y="1852551"/>
                <a:ext cx="1508167" cy="1306285"/>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6324600" y="2971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77000" y="2971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77000" y="2819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29400" y="2819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19800" y="2895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72200" y="2895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172200" y="2743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24600" y="2743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477000" y="2667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29400" y="2667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629400" y="2514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81800" y="2514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72200" y="2590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324600" y="2590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24600" y="2438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477000" y="2438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24600" y="2590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477000" y="2590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477000" y="2438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629400" y="2438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019800" y="2514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172200" y="2514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172200" y="2362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24600" y="2362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770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6294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629400" y="2133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781800" y="2133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172200" y="2209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3246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324600" y="2057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477000" y="2057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629400" y="3048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781800" y="3048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477000" y="2971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629400" y="2895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81800" y="2895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81800" y="2743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019800" y="2743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477000" y="2819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477000" y="2667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29400" y="2667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477000" y="2819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629400" y="2819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629400" y="2667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781800" y="2667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477000" y="2590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629400" y="2514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781800" y="2514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781800" y="2244436"/>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781800" y="2362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477000" y="2438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4770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294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096000" y="2362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248400" y="2362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248400" y="2362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400800" y="2362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0960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248400" y="2209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400800" y="2209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781800" y="2092036"/>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553200" y="2057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096000" y="2133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096000" y="2057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248400" y="2133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5532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629400" y="2286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53200" y="2209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248400" y="2209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400800" y="2133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00"/>
            <p:cNvGrpSpPr/>
            <p:nvPr/>
          </p:nvGrpSpPr>
          <p:grpSpPr>
            <a:xfrm>
              <a:off x="7254833" y="1828800"/>
              <a:ext cx="1508167" cy="1306285"/>
              <a:chOff x="7254833" y="1828800"/>
              <a:chExt cx="1508167" cy="1306285"/>
            </a:xfrm>
          </p:grpSpPr>
          <p:sp>
            <p:nvSpPr>
              <p:cNvPr id="100" name="Rectangle 99"/>
              <p:cNvSpPr/>
              <p:nvPr/>
            </p:nvSpPr>
            <p:spPr>
              <a:xfrm>
                <a:off x="7620000" y="2057400"/>
                <a:ext cx="990600" cy="10668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7254833" y="1828800"/>
                <a:ext cx="1508167" cy="1306285"/>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Rectangle 29"/>
            <p:cNvSpPr/>
            <p:nvPr/>
          </p:nvSpPr>
          <p:spPr>
            <a:xfrm>
              <a:off x="6096000" y="3276600"/>
              <a:ext cx="6858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gas</a:t>
              </a:r>
              <a:endParaRPr lang="en-US" b="1" dirty="0">
                <a:solidFill>
                  <a:srgbClr val="3333FF"/>
                </a:solidFill>
                <a:latin typeface="Comic Sans MS" pitchFamily="66" charset="0"/>
              </a:endParaRPr>
            </a:p>
          </p:txBody>
        </p:sp>
        <p:sp>
          <p:nvSpPr>
            <p:cNvPr id="114" name="Rectangle 113"/>
            <p:cNvSpPr/>
            <p:nvPr/>
          </p:nvSpPr>
          <p:spPr>
            <a:xfrm>
              <a:off x="7772400" y="3124200"/>
              <a:ext cx="8382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liquid</a:t>
              </a:r>
              <a:endParaRPr lang="en-US" b="1" dirty="0">
                <a:solidFill>
                  <a:srgbClr val="3333FF"/>
                </a:solidFill>
                <a:latin typeface="Comic Sans MS" pitchFamily="66" charset="0"/>
              </a:endParaRPr>
            </a:p>
          </p:txBody>
        </p:sp>
      </p:grpSp>
      <p:sp>
        <p:nvSpPr>
          <p:cNvPr id="238" name="Rectangle 237"/>
          <p:cNvSpPr/>
          <p:nvPr/>
        </p:nvSpPr>
        <p:spPr>
          <a:xfrm>
            <a:off x="609600" y="3200400"/>
            <a:ext cx="4267200" cy="646331"/>
          </a:xfrm>
          <a:prstGeom prst="rect">
            <a:avLst/>
          </a:prstGeom>
        </p:spPr>
        <p:txBody>
          <a:bodyPr wrap="square">
            <a:spAutoFit/>
          </a:bodyPr>
          <a:lstStyle/>
          <a:p>
            <a:pPr algn="ctr">
              <a:buClr>
                <a:srgbClr val="FF3300"/>
              </a:buClr>
            </a:pPr>
            <a:r>
              <a:rPr lang="en-US" b="1" dirty="0" smtClean="0">
                <a:solidFill>
                  <a:srgbClr val="0000FF"/>
                </a:solidFill>
                <a:latin typeface="Comic Sans MS" pitchFamily="66" charset="0"/>
                <a:sym typeface="Symbol" pitchFamily="18" charset="2"/>
              </a:rPr>
              <a:t>Density measures the heaviness of the material</a:t>
            </a:r>
          </a:p>
        </p:txBody>
      </p:sp>
      <p:graphicFrame>
        <p:nvGraphicFramePr>
          <p:cNvPr id="259" name="Table 258"/>
          <p:cNvGraphicFramePr>
            <a:graphicFrameLocks noGrp="1"/>
          </p:cNvGraphicFramePr>
          <p:nvPr/>
        </p:nvGraphicFramePr>
        <p:xfrm>
          <a:off x="5410200" y="1250082"/>
          <a:ext cx="3505200" cy="4693518"/>
        </p:xfrm>
        <a:graphic>
          <a:graphicData uri="http://schemas.openxmlformats.org/drawingml/2006/table">
            <a:tbl>
              <a:tblPr/>
              <a:tblGrid>
                <a:gridCol w="1651000"/>
                <a:gridCol w="863600"/>
                <a:gridCol w="990600"/>
              </a:tblGrid>
              <a:tr h="318745">
                <a:tc>
                  <a:txBody>
                    <a:bodyPr/>
                    <a:lstStyle/>
                    <a:p>
                      <a:r>
                        <a:rPr lang="en-US" sz="1600" b="1" dirty="0" smtClean="0">
                          <a:solidFill>
                            <a:srgbClr val="FF0000"/>
                          </a:solidFill>
                        </a:rPr>
                        <a:t>Material </a:t>
                      </a:r>
                      <a:endParaRPr lang="en-US" sz="1600" b="1" dirty="0">
                        <a:solidFill>
                          <a:srgbClr val="FF0000"/>
                        </a:solidFill>
                      </a:endParaRP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rgbClr val="FF0000"/>
                          </a:solidFill>
                        </a:rPr>
                        <a:t>Density</a:t>
                      </a:r>
                    </a:p>
                    <a:p>
                      <a:r>
                        <a:rPr lang="en-US" sz="1600" b="1" dirty="0" smtClean="0">
                          <a:solidFill>
                            <a:srgbClr val="FF0000"/>
                          </a:solidFill>
                        </a:rPr>
                        <a:t>(Kg/m</a:t>
                      </a:r>
                      <a:r>
                        <a:rPr lang="en-US" sz="1600" b="1" baseline="30000" dirty="0" smtClean="0">
                          <a:solidFill>
                            <a:srgbClr val="FF0000"/>
                          </a:solidFill>
                        </a:rPr>
                        <a:t>3</a:t>
                      </a:r>
                      <a:r>
                        <a:rPr lang="en-US" sz="1600" b="1" dirty="0" smtClean="0">
                          <a:solidFill>
                            <a:srgbClr val="FF0000"/>
                          </a:solidFill>
                        </a:rPr>
                        <a:t>)</a:t>
                      </a:r>
                      <a:endParaRPr lang="en-US" sz="1600" b="1" dirty="0">
                        <a:solidFill>
                          <a:srgbClr val="FF0000"/>
                        </a:solidFill>
                      </a:endParaRP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rgbClr val="FF0000"/>
                          </a:solidFill>
                        </a:rPr>
                        <a:t> State</a:t>
                      </a:r>
                      <a:endParaRPr lang="en-US" sz="1600" b="1" dirty="0">
                        <a:solidFill>
                          <a:srgbClr val="FF0000"/>
                        </a:solidFill>
                      </a:endParaRP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dirty="0">
                          <a:hlinkClick r:id="rId5" tooltip="Water"/>
                        </a:rPr>
                        <a:t>Water</a:t>
                      </a:r>
                      <a:r>
                        <a:rPr lang="en-US" sz="1600" dirty="0"/>
                        <a:t> (fresh)</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1000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At </a:t>
                      </a:r>
                      <a:r>
                        <a:rPr lang="en-US" sz="1600" dirty="0">
                          <a:hlinkClick r:id="rId6" tooltip="Standard conditions for temperature and pressure"/>
                        </a:rPr>
                        <a:t>STP</a:t>
                      </a:r>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5" tooltip="Water"/>
                        </a:rPr>
                        <a:t>Water</a:t>
                      </a:r>
                      <a:r>
                        <a:rPr lang="en-US" sz="1600"/>
                        <a:t> (salt)</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1030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7804">
                <a:tc>
                  <a:txBody>
                    <a:bodyPr/>
                    <a:lstStyle/>
                    <a:p>
                      <a:r>
                        <a:rPr lang="en-US" sz="1600">
                          <a:hlinkClick r:id="rId7" tooltip="Plastics"/>
                        </a:rPr>
                        <a:t>Plastics</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850 − 1400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8" tooltip="Magnesium"/>
                        </a:rPr>
                        <a:t>Magnesium</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1740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At </a:t>
                      </a:r>
                      <a:r>
                        <a:rPr lang="en-US" sz="1600" dirty="0">
                          <a:hlinkClick r:id="rId6" tooltip="Standard conditions for temperature and pressure"/>
                        </a:rPr>
                        <a:t>STP</a:t>
                      </a:r>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9" tooltip="Beryllium"/>
                        </a:rPr>
                        <a:t>Beryllium</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1850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At </a:t>
                      </a:r>
                      <a:r>
                        <a:rPr lang="en-US" sz="1600" dirty="0">
                          <a:hlinkClick r:id="rId6" tooltip="Standard conditions for temperature and pressure"/>
                        </a:rPr>
                        <a:t>STP</a:t>
                      </a:r>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10" tooltip="Glycerol"/>
                        </a:rPr>
                        <a:t>Glycerol</a:t>
                      </a:r>
                      <a:r>
                        <a:rPr lang="en-US" sz="1600" baseline="30000">
                          <a:hlinkClick r:id="rId11"/>
                        </a:rPr>
                        <a:t>[8]</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1261</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12" tooltip="Silicon"/>
                        </a:rPr>
                        <a:t>Silicon</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2330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At </a:t>
                      </a:r>
                      <a:r>
                        <a:rPr lang="en-US" sz="1600" dirty="0">
                          <a:hlinkClick r:id="rId6" tooltip="Standard conditions for temperature and pressure"/>
                        </a:rPr>
                        <a:t>STP</a:t>
                      </a:r>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13" tooltip="Aluminium"/>
                        </a:rPr>
                        <a:t>Aluminium</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2700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At </a:t>
                      </a:r>
                      <a:r>
                        <a:rPr lang="en-US" sz="1600">
                          <a:hlinkClick r:id="rId6" tooltip="Standard conditions for temperature and pressure"/>
                        </a:rPr>
                        <a:t>STP</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14" tooltip="Diamond"/>
                        </a:rPr>
                        <a:t>Diamond</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3500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At </a:t>
                      </a:r>
                      <a:r>
                        <a:rPr lang="en-US" sz="1600" dirty="0">
                          <a:hlinkClick r:id="rId6" tooltip="Standard conditions for temperature and pressure"/>
                        </a:rPr>
                        <a:t>STP</a:t>
                      </a:r>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15" tooltip="Titanium"/>
                        </a:rPr>
                        <a:t>Titanium</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4540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At </a:t>
                      </a:r>
                      <a:r>
                        <a:rPr lang="en-US" sz="1600" dirty="0">
                          <a:hlinkClick r:id="rId6" tooltip="Standard conditions for temperature and pressure"/>
                        </a:rPr>
                        <a:t>STP</a:t>
                      </a:r>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hlinkClick r:id="rId16" tooltip="Selenium"/>
                        </a:rPr>
                        <a:t>Selenium</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4800</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At </a:t>
                      </a:r>
                      <a:r>
                        <a:rPr lang="en-US" sz="1600" dirty="0">
                          <a:hlinkClick r:id="rId6" tooltip="Standard conditions for temperature and pressure"/>
                        </a:rPr>
                        <a:t>STP</a:t>
                      </a:r>
                      <a:endParaRPr lang="en-US" sz="1600" dirty="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745">
                <a:tc>
                  <a:txBody>
                    <a:bodyPr/>
                    <a:lstStyle/>
                    <a:p>
                      <a:r>
                        <a:rPr lang="en-US" sz="1600"/>
                        <a:t>The </a:t>
                      </a:r>
                      <a:r>
                        <a:rPr lang="en-US" sz="1600">
                          <a:hlinkClick r:id="rId17" tooltip="Earth"/>
                        </a:rPr>
                        <a:t>Earth</a:t>
                      </a:r>
                      <a:endParaRPr lang="en-US" sz="1600"/>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t>5515.3</a:t>
                      </a:r>
                    </a:p>
                  </a:txBody>
                  <a:tcPr marL="79686" marR="79686" marT="39843" marB="398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79686" marR="79686" marT="39843" marB="398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3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152400" y="304800"/>
            <a:ext cx="8915400" cy="2862322"/>
          </a:xfrm>
          <a:prstGeom prst="rect">
            <a:avLst/>
          </a:prstGeom>
        </p:spPr>
        <p:txBody>
          <a:bodyPr wrap="square">
            <a:spAutoFit/>
          </a:bodyPr>
          <a:lstStyle/>
          <a:p>
            <a:r>
              <a:rPr lang="en-US" b="1" dirty="0" smtClean="0"/>
              <a:t>T81-Q27</a:t>
            </a:r>
            <a:r>
              <a:rPr lang="en-US" dirty="0" smtClean="0"/>
              <a:t>. </a:t>
            </a:r>
          </a:p>
          <a:p>
            <a:r>
              <a:rPr lang="en-US" dirty="0" smtClean="0"/>
              <a:t>Consider a fresh-water ice cube floating in a glass of fresh water. When the ice cube melts, which of the following statements is TRUE? </a:t>
            </a:r>
          </a:p>
          <a:p>
            <a:endParaRPr lang="en-US" dirty="0" smtClean="0"/>
          </a:p>
          <a:p>
            <a:r>
              <a:rPr lang="en-US" dirty="0" smtClean="0"/>
              <a:t>A) The water level remains the same because the ice cube displaces a mass of water equal to its own mass. </a:t>
            </a:r>
          </a:p>
          <a:p>
            <a:r>
              <a:rPr lang="en-US" dirty="0" smtClean="0"/>
              <a:t>B) The water level rises because ice is less dense than water. </a:t>
            </a:r>
          </a:p>
          <a:p>
            <a:r>
              <a:rPr lang="en-US" dirty="0" smtClean="0"/>
              <a:t>C) The water level falls because ice is less dense than water. </a:t>
            </a:r>
          </a:p>
          <a:p>
            <a:r>
              <a:rPr lang="en-US" dirty="0" smtClean="0"/>
              <a:t>D) The water level rises because the ice cube displaces a mass of water equal to its own mass. </a:t>
            </a:r>
          </a:p>
          <a:p>
            <a:r>
              <a:rPr lang="en-US" dirty="0" smtClean="0"/>
              <a:t>E) The water level falls because the ice cube displaces a mass of water equal to its own mass. </a:t>
            </a:r>
            <a:endParaRPr lang="en-US" dirty="0"/>
          </a:p>
        </p:txBody>
      </p:sp>
      <p:sp>
        <p:nvSpPr>
          <p:cNvPr id="19" name="Rectangle 18"/>
          <p:cNvSpPr/>
          <p:nvPr/>
        </p:nvSpPr>
        <p:spPr>
          <a:xfrm>
            <a:off x="152400" y="5257800"/>
            <a:ext cx="8534400" cy="1477328"/>
          </a:xfrm>
          <a:prstGeom prst="rect">
            <a:avLst/>
          </a:prstGeom>
        </p:spPr>
        <p:txBody>
          <a:bodyPr wrap="square">
            <a:spAutoFit/>
          </a:bodyPr>
          <a:lstStyle/>
          <a:p>
            <a:r>
              <a:rPr lang="en-US" b="1" dirty="0" smtClean="0"/>
              <a:t>T91Q26. </a:t>
            </a:r>
          </a:p>
          <a:p>
            <a:r>
              <a:rPr lang="en-US" dirty="0" smtClean="0"/>
              <a:t>A balloon filled with helium gas that occupies a volume of 0.0500 m</a:t>
            </a:r>
            <a:r>
              <a:rPr lang="en-US" baseline="30000" dirty="0" smtClean="0"/>
              <a:t>3</a:t>
            </a:r>
            <a:r>
              <a:rPr lang="en-US" dirty="0" smtClean="0"/>
              <a:t> is attached by a light rope to the ground. What is the tension in the rope? </a:t>
            </a:r>
          </a:p>
          <a:p>
            <a:r>
              <a:rPr lang="en-US" dirty="0" smtClean="0"/>
              <a:t>(Density of helium gas = 0.1786 kg/m</a:t>
            </a:r>
            <a:r>
              <a:rPr lang="en-US" baseline="30000" dirty="0" smtClean="0"/>
              <a:t>3</a:t>
            </a:r>
            <a:r>
              <a:rPr lang="en-US" dirty="0" smtClean="0"/>
              <a:t>, density of air = 1.293 kg/m</a:t>
            </a:r>
            <a:r>
              <a:rPr lang="en-US" baseline="30000" dirty="0" smtClean="0"/>
              <a:t>3</a:t>
            </a:r>
            <a:r>
              <a:rPr lang="en-US" dirty="0" smtClean="0"/>
              <a:t>) </a:t>
            </a:r>
          </a:p>
          <a:p>
            <a:r>
              <a:rPr lang="en-US" dirty="0" smtClean="0"/>
              <a:t>A) 0.5460 N </a:t>
            </a:r>
            <a:endParaRPr lang="en-US" dirty="0"/>
          </a:p>
        </p:txBody>
      </p:sp>
      <p:sp>
        <p:nvSpPr>
          <p:cNvPr id="20" name="Rectangle 19"/>
          <p:cNvSpPr/>
          <p:nvPr/>
        </p:nvSpPr>
        <p:spPr>
          <a:xfrm>
            <a:off x="152400" y="3352800"/>
            <a:ext cx="8534400" cy="1477328"/>
          </a:xfrm>
          <a:prstGeom prst="rect">
            <a:avLst/>
          </a:prstGeom>
        </p:spPr>
        <p:txBody>
          <a:bodyPr wrap="square">
            <a:spAutoFit/>
          </a:bodyPr>
          <a:lstStyle/>
          <a:p>
            <a:r>
              <a:rPr lang="en-US" b="1" dirty="0" smtClean="0"/>
              <a:t>T82Q9.</a:t>
            </a:r>
          </a:p>
          <a:p>
            <a:r>
              <a:rPr lang="en-US" dirty="0" smtClean="0"/>
              <a:t>A penguin (bird) floats first in a fluid of density ρ1 = 1.0 ρ, then in a fluid of density ρ2 =0.95 ρ, and then in a fluid of density ρ3 = 1.1 ρ. </a:t>
            </a:r>
            <a:r>
              <a:rPr lang="en-US" b="1" dirty="0" smtClean="0"/>
              <a:t>Rank the densities of the fluids</a:t>
            </a:r>
          </a:p>
          <a:p>
            <a:r>
              <a:rPr lang="en-US" dirty="0" smtClean="0"/>
              <a:t>according to the amount of fluid displaced by the penguin, </a:t>
            </a:r>
            <a:r>
              <a:rPr lang="en-US" b="1" dirty="0" smtClean="0"/>
              <a:t>GREATEST first.</a:t>
            </a:r>
          </a:p>
          <a:p>
            <a:r>
              <a:rPr lang="en-US" dirty="0" smtClean="0"/>
              <a:t>A) </a:t>
            </a:r>
            <a:r>
              <a:rPr lang="el-GR" dirty="0" smtClean="0"/>
              <a:t>ρ2, ρ1, ρ3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381000" y="3048000"/>
            <a:ext cx="8610600" cy="990600"/>
          </a:xfrm>
          <a:prstGeom prst="rect">
            <a:avLst/>
          </a:prstGeom>
          <a:noFill/>
          <a:ln w="76200">
            <a:noFill/>
            <a:miter lim="800000"/>
            <a:headEnd/>
            <a:tailEnd/>
          </a:ln>
        </p:spPr>
        <p:txBody>
          <a:bodyPr/>
          <a:lstStyle/>
          <a:p>
            <a:r>
              <a:rPr lang="en-US" b="1" dirty="0" smtClean="0"/>
              <a:t>Book’s problem-Q31</a:t>
            </a:r>
            <a:r>
              <a:rPr lang="en-US" dirty="0" smtClean="0"/>
              <a:t>: An iron anchor of density 7870 Kg/m</a:t>
            </a:r>
            <a:r>
              <a:rPr lang="en-US" baseline="30000" dirty="0" smtClean="0"/>
              <a:t>3</a:t>
            </a:r>
            <a:r>
              <a:rPr lang="en-US" dirty="0" smtClean="0"/>
              <a:t> appears 200 N lighter in water than in air. (a) What is the volume of the anchor? (b) How much does it weigh in air?</a:t>
            </a:r>
          </a:p>
          <a:p>
            <a:r>
              <a:rPr lang="en-US" dirty="0" err="1" smtClean="0"/>
              <a:t>Ans</a:t>
            </a:r>
            <a:r>
              <a:rPr lang="en-US" dirty="0" smtClean="0"/>
              <a:t>: (a)2.04x10</a:t>
            </a:r>
            <a:r>
              <a:rPr lang="en-US" baseline="30000" dirty="0" smtClean="0"/>
              <a:t>-2</a:t>
            </a:r>
            <a:r>
              <a:rPr lang="en-US" dirty="0" smtClean="0"/>
              <a:t> m</a:t>
            </a:r>
            <a:r>
              <a:rPr lang="en-US" baseline="30000" dirty="0" smtClean="0"/>
              <a:t>3</a:t>
            </a:r>
            <a:r>
              <a:rPr lang="en-US" dirty="0" smtClean="0"/>
              <a:t> (b)1.57x10</a:t>
            </a:r>
            <a:r>
              <a:rPr lang="en-US" baseline="30000" dirty="0" smtClean="0"/>
              <a:t>3</a:t>
            </a:r>
            <a:r>
              <a:rPr lang="en-US" dirty="0" smtClean="0"/>
              <a:t> N</a:t>
            </a:r>
            <a:endParaRPr lang="en-US" baseline="30000" dirty="0" smtClean="0"/>
          </a:p>
        </p:txBody>
      </p:sp>
      <p:grpSp>
        <p:nvGrpSpPr>
          <p:cNvPr id="6" name="Group 5"/>
          <p:cNvGrpSpPr/>
          <p:nvPr/>
        </p:nvGrpSpPr>
        <p:grpSpPr>
          <a:xfrm>
            <a:off x="381000" y="5334000"/>
            <a:ext cx="8458200" cy="1447800"/>
            <a:chOff x="381000" y="533399"/>
            <a:chExt cx="8458200" cy="1447800"/>
          </a:xfrm>
        </p:grpSpPr>
        <p:sp>
          <p:nvSpPr>
            <p:cNvPr id="7" name="Rectangle 4"/>
            <p:cNvSpPr txBox="1">
              <a:spLocks noChangeArrowheads="1"/>
            </p:cNvSpPr>
            <p:nvPr/>
          </p:nvSpPr>
          <p:spPr bwMode="auto">
            <a:xfrm>
              <a:off x="381000" y="685799"/>
              <a:ext cx="6781800" cy="1219200"/>
            </a:xfrm>
            <a:prstGeom prst="rect">
              <a:avLst/>
            </a:prstGeom>
            <a:noFill/>
            <a:ln w="76200">
              <a:noFill/>
              <a:miter lim="800000"/>
              <a:headEnd/>
              <a:tailEnd/>
            </a:ln>
          </p:spPr>
          <p:txBody>
            <a:bodyPr/>
            <a:lstStyle/>
            <a:p>
              <a:r>
                <a:rPr lang="en-US" b="1" dirty="0" smtClean="0">
                  <a:solidFill>
                    <a:srgbClr val="0000FF"/>
                  </a:solidFill>
                </a:rPr>
                <a:t>T72-Q25</a:t>
              </a:r>
              <a:r>
                <a:rPr lang="en-US" dirty="0" smtClean="0">
                  <a:solidFill>
                    <a:srgbClr val="0000FF"/>
                  </a:solidFill>
                </a:rPr>
                <a:t>. A 10 kg spherical object with a volume of 0.10 m</a:t>
              </a:r>
              <a:r>
                <a:rPr lang="en-US" baseline="30000" dirty="0" smtClean="0">
                  <a:solidFill>
                    <a:srgbClr val="0000FF"/>
                  </a:solidFill>
                </a:rPr>
                <a:t>3</a:t>
              </a:r>
              <a:r>
                <a:rPr lang="en-US" dirty="0" smtClean="0">
                  <a:solidFill>
                    <a:srgbClr val="0000FF"/>
                  </a:solidFill>
                </a:rPr>
                <a:t> is held in static equilibrium under water by a cable fixed to the bottom of a water tank. What is the tension T in the cable? (See Fig. 7) </a:t>
              </a:r>
            </a:p>
            <a:p>
              <a:r>
                <a:rPr lang="en-US" dirty="0" err="1" smtClean="0">
                  <a:solidFill>
                    <a:srgbClr val="0000FF"/>
                  </a:solidFill>
                </a:rPr>
                <a:t>Ans</a:t>
              </a:r>
              <a:r>
                <a:rPr lang="en-US" dirty="0" smtClean="0">
                  <a:solidFill>
                    <a:srgbClr val="0000FF"/>
                  </a:solidFill>
                </a:rPr>
                <a:t>: 880 N</a:t>
              </a:r>
              <a:endParaRPr lang="en-US" baseline="-25000" dirty="0" smtClean="0">
                <a:solidFill>
                  <a:srgbClr val="0000FF"/>
                </a:solidFill>
              </a:endParaRPr>
            </a:p>
            <a:p>
              <a:endParaRPr lang="en-US" dirty="0" smtClean="0">
                <a:solidFill>
                  <a:srgbClr val="0000FF"/>
                </a:solidFill>
              </a:endParaRPr>
            </a:p>
            <a:p>
              <a:endParaRPr lang="en-US" dirty="0">
                <a:solidFill>
                  <a:srgbClr val="0000FF"/>
                </a:solidFill>
              </a:endParaRPr>
            </a:p>
          </p:txBody>
        </p:sp>
        <p:pic>
          <p:nvPicPr>
            <p:cNvPr id="8" name="Picture 2"/>
            <p:cNvPicPr>
              <a:picLocks noChangeAspect="1" noChangeArrowheads="1"/>
            </p:cNvPicPr>
            <p:nvPr/>
          </p:nvPicPr>
          <p:blipFill>
            <a:blip r:embed="rId2" cstate="print"/>
            <a:srcRect/>
            <a:stretch>
              <a:fillRect/>
            </a:stretch>
          </p:blipFill>
          <p:spPr bwMode="auto">
            <a:xfrm>
              <a:off x="7084292" y="533399"/>
              <a:ext cx="1754908" cy="1447800"/>
            </a:xfrm>
            <a:prstGeom prst="rect">
              <a:avLst/>
            </a:prstGeom>
            <a:noFill/>
            <a:ln w="9525">
              <a:noFill/>
              <a:miter lim="800000"/>
              <a:headEnd/>
              <a:tailEnd/>
            </a:ln>
          </p:spPr>
        </p:pic>
      </p:grpSp>
      <p:sp>
        <p:nvSpPr>
          <p:cNvPr id="9" name="Rectangle 8"/>
          <p:cNvSpPr/>
          <p:nvPr/>
        </p:nvSpPr>
        <p:spPr>
          <a:xfrm>
            <a:off x="381000" y="4133671"/>
            <a:ext cx="8382000" cy="1200329"/>
          </a:xfrm>
          <a:prstGeom prst="rect">
            <a:avLst/>
          </a:prstGeom>
        </p:spPr>
        <p:txBody>
          <a:bodyPr wrap="square">
            <a:spAutoFit/>
          </a:bodyPr>
          <a:lstStyle/>
          <a:p>
            <a:r>
              <a:rPr lang="en-US" b="1" dirty="0" smtClean="0"/>
              <a:t>T101-Q21</a:t>
            </a:r>
            <a:r>
              <a:rPr lang="en-US" dirty="0" smtClean="0"/>
              <a:t>. An aluminum ball of volume 4.0 cm</a:t>
            </a:r>
            <a:r>
              <a:rPr lang="en-US" baseline="30000" dirty="0" smtClean="0"/>
              <a:t>3</a:t>
            </a:r>
            <a:r>
              <a:rPr lang="en-US" dirty="0" smtClean="0"/>
              <a:t> is dropped in water. Assume the density of water to be 1.0 g/cm</a:t>
            </a:r>
            <a:r>
              <a:rPr lang="en-US" baseline="30000" dirty="0" smtClean="0"/>
              <a:t>3</a:t>
            </a:r>
            <a:r>
              <a:rPr lang="en-US" dirty="0" smtClean="0"/>
              <a:t> and the density of aluminum to be 2.7 g/cm</a:t>
            </a:r>
            <a:r>
              <a:rPr lang="en-US" baseline="30000" dirty="0" smtClean="0"/>
              <a:t>3</a:t>
            </a:r>
            <a:r>
              <a:rPr lang="en-US" dirty="0" smtClean="0"/>
              <a:t>. Find the acceleration with which the ball sinks in the water (ignore viscosity). </a:t>
            </a:r>
          </a:p>
          <a:p>
            <a:r>
              <a:rPr lang="en-US" dirty="0" smtClean="0"/>
              <a:t>A) 6.2 m/s</a:t>
            </a:r>
            <a:r>
              <a:rPr lang="en-US" baseline="30000" dirty="0" smtClean="0"/>
              <a:t>2</a:t>
            </a:r>
            <a:r>
              <a:rPr lang="en-US" dirty="0" smtClean="0"/>
              <a:t> </a:t>
            </a:r>
            <a:endParaRPr lang="en-US" dirty="0"/>
          </a:p>
        </p:txBody>
      </p:sp>
      <p:sp>
        <p:nvSpPr>
          <p:cNvPr id="10" name="Rectangle 9"/>
          <p:cNvSpPr/>
          <p:nvPr/>
        </p:nvSpPr>
        <p:spPr>
          <a:xfrm>
            <a:off x="381000" y="1695271"/>
            <a:ext cx="8305800" cy="1200329"/>
          </a:xfrm>
          <a:prstGeom prst="rect">
            <a:avLst/>
          </a:prstGeom>
        </p:spPr>
        <p:txBody>
          <a:bodyPr wrap="square">
            <a:spAutoFit/>
          </a:bodyPr>
          <a:lstStyle/>
          <a:p>
            <a:r>
              <a:rPr lang="en-US" b="1" dirty="0" smtClean="0">
                <a:solidFill>
                  <a:srgbClr val="0000FF"/>
                </a:solidFill>
              </a:rPr>
              <a:t>T92-Q24</a:t>
            </a:r>
            <a:r>
              <a:rPr lang="en-US" dirty="0" smtClean="0">
                <a:solidFill>
                  <a:srgbClr val="0000FF"/>
                </a:solidFill>
              </a:rPr>
              <a:t>. A solid cube of wood 30.0 cm on each edge is totally submerged in water when pushed downward with a vertical force of 54.0 N holding it in equilibrium. The density of wood is approximately: </a:t>
            </a:r>
          </a:p>
          <a:p>
            <a:r>
              <a:rPr lang="en-US" dirty="0" smtClean="0">
                <a:solidFill>
                  <a:srgbClr val="0000FF"/>
                </a:solidFill>
              </a:rPr>
              <a:t>A) 800 kg/m</a:t>
            </a:r>
            <a:r>
              <a:rPr lang="en-US" baseline="30000" dirty="0" smtClean="0">
                <a:solidFill>
                  <a:srgbClr val="0000FF"/>
                </a:solidFill>
              </a:rPr>
              <a:t>3 </a:t>
            </a:r>
            <a:endParaRPr lang="en-US" baseline="30000" dirty="0">
              <a:solidFill>
                <a:srgbClr val="0000FF"/>
              </a:solidFill>
            </a:endParaRPr>
          </a:p>
        </p:txBody>
      </p:sp>
      <p:sp>
        <p:nvSpPr>
          <p:cNvPr id="11" name="Rectangle 10"/>
          <p:cNvSpPr/>
          <p:nvPr/>
        </p:nvSpPr>
        <p:spPr>
          <a:xfrm>
            <a:off x="457200" y="399871"/>
            <a:ext cx="8153400" cy="1200329"/>
          </a:xfrm>
          <a:prstGeom prst="rect">
            <a:avLst/>
          </a:prstGeom>
        </p:spPr>
        <p:txBody>
          <a:bodyPr wrap="square">
            <a:spAutoFit/>
          </a:bodyPr>
          <a:lstStyle/>
          <a:p>
            <a:r>
              <a:rPr lang="en-US" b="1" dirty="0" smtClean="0">
                <a:solidFill>
                  <a:srgbClr val="0000FF"/>
                </a:solidFill>
              </a:rPr>
              <a:t>T41-Q24</a:t>
            </a:r>
            <a:r>
              <a:rPr lang="en-US" dirty="0" smtClean="0">
                <a:solidFill>
                  <a:srgbClr val="0000FF"/>
                </a:solidFill>
              </a:rPr>
              <a:t>. An Aluminum block of density 2.70 </a:t>
            </a:r>
            <a:r>
              <a:rPr lang="en-US" i="1" dirty="0" smtClean="0">
                <a:solidFill>
                  <a:srgbClr val="0000FF"/>
                </a:solidFill>
              </a:rPr>
              <a:t>g</a:t>
            </a:r>
            <a:r>
              <a:rPr lang="en-US" dirty="0" smtClean="0">
                <a:solidFill>
                  <a:srgbClr val="0000FF"/>
                </a:solidFill>
              </a:rPr>
              <a:t>/</a:t>
            </a:r>
            <a:r>
              <a:rPr lang="en-US" i="1" dirty="0" smtClean="0">
                <a:solidFill>
                  <a:srgbClr val="0000FF"/>
                </a:solidFill>
              </a:rPr>
              <a:t>cm</a:t>
            </a:r>
            <a:r>
              <a:rPr lang="en-US" baseline="30000" dirty="0" smtClean="0">
                <a:solidFill>
                  <a:srgbClr val="0000FF"/>
                </a:solidFill>
              </a:rPr>
              <a:t>3 </a:t>
            </a:r>
            <a:r>
              <a:rPr lang="en-US" dirty="0" smtClean="0">
                <a:solidFill>
                  <a:srgbClr val="0000FF"/>
                </a:solidFill>
              </a:rPr>
              <a:t>has a weight </a:t>
            </a:r>
            <a:r>
              <a:rPr lang="en-US" i="1" dirty="0" smtClean="0">
                <a:solidFill>
                  <a:srgbClr val="0000FF"/>
                </a:solidFill>
              </a:rPr>
              <a:t>W </a:t>
            </a:r>
            <a:r>
              <a:rPr lang="en-US" dirty="0" smtClean="0">
                <a:solidFill>
                  <a:srgbClr val="0000FF"/>
                </a:solidFill>
              </a:rPr>
              <a:t>in air and has a weight </a:t>
            </a:r>
            <a:r>
              <a:rPr lang="en-US" i="1" dirty="0" err="1" smtClean="0">
                <a:solidFill>
                  <a:srgbClr val="0000FF"/>
                </a:solidFill>
              </a:rPr>
              <a:t>W</a:t>
            </a:r>
            <a:r>
              <a:rPr lang="en-US" i="1" baseline="-25000" dirty="0" err="1" smtClean="0">
                <a:solidFill>
                  <a:srgbClr val="0000FF"/>
                </a:solidFill>
              </a:rPr>
              <a:t>app</a:t>
            </a:r>
            <a:r>
              <a:rPr lang="en-US" i="1" baseline="-25000" dirty="0" smtClean="0">
                <a:solidFill>
                  <a:srgbClr val="0000FF"/>
                </a:solidFill>
              </a:rPr>
              <a:t> </a:t>
            </a:r>
            <a:r>
              <a:rPr lang="en-US" dirty="0" smtClean="0">
                <a:solidFill>
                  <a:srgbClr val="0000FF"/>
                </a:solidFill>
              </a:rPr>
              <a:t>in water when completely submerged. If (</a:t>
            </a:r>
            <a:r>
              <a:rPr lang="en-US" i="1" dirty="0" smtClean="0">
                <a:solidFill>
                  <a:srgbClr val="0000FF"/>
                </a:solidFill>
              </a:rPr>
              <a:t>W</a:t>
            </a:r>
            <a:r>
              <a:rPr lang="en-US" dirty="0" smtClean="0">
                <a:solidFill>
                  <a:srgbClr val="0000FF"/>
                </a:solidFill>
              </a:rPr>
              <a:t>- </a:t>
            </a:r>
            <a:r>
              <a:rPr lang="en-US" i="1" dirty="0" err="1" smtClean="0">
                <a:solidFill>
                  <a:srgbClr val="0000FF"/>
                </a:solidFill>
              </a:rPr>
              <a:t>W</a:t>
            </a:r>
            <a:r>
              <a:rPr lang="en-US" i="1" baseline="-25000" dirty="0" err="1" smtClean="0">
                <a:solidFill>
                  <a:srgbClr val="0000FF"/>
                </a:solidFill>
              </a:rPr>
              <a:t>app</a:t>
            </a:r>
            <a:r>
              <a:rPr lang="en-US" i="1" dirty="0" smtClean="0">
                <a:solidFill>
                  <a:srgbClr val="0000FF"/>
                </a:solidFill>
              </a:rPr>
              <a:t>) </a:t>
            </a:r>
            <a:r>
              <a:rPr lang="en-US" dirty="0" smtClean="0">
                <a:solidFill>
                  <a:srgbClr val="0000FF"/>
                </a:solidFill>
              </a:rPr>
              <a:t>is equal to 196 </a:t>
            </a:r>
            <a:r>
              <a:rPr lang="en-US" i="1" dirty="0" smtClean="0">
                <a:solidFill>
                  <a:srgbClr val="0000FF"/>
                </a:solidFill>
              </a:rPr>
              <a:t>N</a:t>
            </a:r>
            <a:r>
              <a:rPr lang="en-US" dirty="0" smtClean="0">
                <a:solidFill>
                  <a:srgbClr val="0000FF"/>
                </a:solidFill>
              </a:rPr>
              <a:t>, the volume of the block is:  </a:t>
            </a:r>
          </a:p>
          <a:p>
            <a:r>
              <a:rPr lang="en-US" dirty="0" smtClean="0">
                <a:solidFill>
                  <a:srgbClr val="0000FF"/>
                </a:solidFill>
              </a:rPr>
              <a:t>A) 0.020 </a:t>
            </a:r>
            <a:r>
              <a:rPr lang="en-US" i="1" dirty="0" smtClean="0">
                <a:solidFill>
                  <a:srgbClr val="0000FF"/>
                </a:solidFill>
              </a:rPr>
              <a:t>m</a:t>
            </a:r>
            <a:r>
              <a:rPr lang="en-US" baseline="30000" dirty="0" smtClean="0">
                <a:solidFill>
                  <a:srgbClr val="0000FF"/>
                </a:solidFill>
              </a:rPr>
              <a:t>3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381000" y="2133600"/>
            <a:ext cx="8382000" cy="923330"/>
          </a:xfrm>
          <a:prstGeom prst="rect">
            <a:avLst/>
          </a:prstGeom>
        </p:spPr>
        <p:txBody>
          <a:bodyPr wrap="square">
            <a:spAutoFit/>
          </a:bodyPr>
          <a:lstStyle/>
          <a:p>
            <a:r>
              <a:rPr lang="en-US" b="1" dirty="0" smtClean="0">
                <a:solidFill>
                  <a:srgbClr val="0000FF"/>
                </a:solidFill>
              </a:rPr>
              <a:t>T102-Q23</a:t>
            </a:r>
            <a:r>
              <a:rPr lang="en-US" dirty="0" smtClean="0">
                <a:solidFill>
                  <a:srgbClr val="0000FF"/>
                </a:solidFill>
              </a:rPr>
              <a:t>. The average density of a typical iceberg is 0.86 that of sea water. What fraction of the volume of the iceberg is outside the water? </a:t>
            </a:r>
          </a:p>
          <a:p>
            <a:r>
              <a:rPr lang="en-US" dirty="0" smtClean="0">
                <a:solidFill>
                  <a:srgbClr val="0000FF"/>
                </a:solidFill>
              </a:rPr>
              <a:t>A) 0.14 </a:t>
            </a:r>
          </a:p>
        </p:txBody>
      </p:sp>
      <p:sp>
        <p:nvSpPr>
          <p:cNvPr id="16" name="Rectangle 15"/>
          <p:cNvSpPr/>
          <p:nvPr/>
        </p:nvSpPr>
        <p:spPr>
          <a:xfrm>
            <a:off x="304800" y="3200400"/>
            <a:ext cx="8153400" cy="1200329"/>
          </a:xfrm>
          <a:prstGeom prst="rect">
            <a:avLst/>
          </a:prstGeom>
        </p:spPr>
        <p:txBody>
          <a:bodyPr wrap="square">
            <a:spAutoFit/>
          </a:bodyPr>
          <a:lstStyle/>
          <a:p>
            <a:r>
              <a:rPr lang="en-US" b="1" dirty="0" smtClean="0"/>
              <a:t>T101-Q20</a:t>
            </a:r>
            <a:r>
              <a:rPr lang="en-US" dirty="0" smtClean="0"/>
              <a:t>.  An iceberg floats on the sea. Its volume above the seawater is 8.0 ×10</a:t>
            </a:r>
            <a:r>
              <a:rPr lang="en-US" baseline="30000" dirty="0" smtClean="0"/>
              <a:t>2</a:t>
            </a:r>
            <a:r>
              <a:rPr lang="en-US" dirty="0" smtClean="0"/>
              <a:t> m</a:t>
            </a:r>
            <a:r>
              <a:rPr lang="en-US" baseline="30000" dirty="0" smtClean="0"/>
              <a:t>3</a:t>
            </a:r>
            <a:r>
              <a:rPr lang="en-US" dirty="0" smtClean="0"/>
              <a:t>. Assume the density of ice to be 9.0 × 10</a:t>
            </a:r>
            <a:r>
              <a:rPr lang="en-US" baseline="30000" dirty="0" smtClean="0"/>
              <a:t>2</a:t>
            </a:r>
            <a:r>
              <a:rPr lang="en-US" dirty="0" smtClean="0"/>
              <a:t> kg/m</a:t>
            </a:r>
            <a:r>
              <a:rPr lang="en-US" baseline="30000" dirty="0" smtClean="0"/>
              <a:t>3</a:t>
            </a:r>
            <a:r>
              <a:rPr lang="en-US" dirty="0" smtClean="0"/>
              <a:t> and the density of seawater to be 1.2 × 10</a:t>
            </a:r>
            <a:r>
              <a:rPr lang="en-US" baseline="30000" dirty="0" smtClean="0"/>
              <a:t>3</a:t>
            </a:r>
            <a:r>
              <a:rPr lang="en-US" dirty="0" smtClean="0"/>
              <a:t> kg/m</a:t>
            </a:r>
            <a:r>
              <a:rPr lang="en-US" baseline="30000" dirty="0" smtClean="0"/>
              <a:t>3</a:t>
            </a:r>
            <a:r>
              <a:rPr lang="en-US" dirty="0" smtClean="0"/>
              <a:t>. The total mass of the iceberg is: </a:t>
            </a:r>
          </a:p>
          <a:p>
            <a:r>
              <a:rPr lang="en-US" dirty="0" smtClean="0"/>
              <a:t>A) 2.9 × 10</a:t>
            </a:r>
            <a:r>
              <a:rPr lang="en-US" baseline="30000" dirty="0" smtClean="0"/>
              <a:t>6</a:t>
            </a:r>
            <a:r>
              <a:rPr lang="en-US" dirty="0" smtClean="0"/>
              <a:t> kg </a:t>
            </a:r>
            <a:endParaRPr lang="en-US" dirty="0"/>
          </a:p>
        </p:txBody>
      </p:sp>
      <p:sp>
        <p:nvSpPr>
          <p:cNvPr id="20" name="Rectangle 19"/>
          <p:cNvSpPr/>
          <p:nvPr/>
        </p:nvSpPr>
        <p:spPr>
          <a:xfrm>
            <a:off x="381000" y="780871"/>
            <a:ext cx="7772400" cy="1200329"/>
          </a:xfrm>
          <a:prstGeom prst="rect">
            <a:avLst/>
          </a:prstGeom>
        </p:spPr>
        <p:txBody>
          <a:bodyPr wrap="square">
            <a:spAutoFit/>
          </a:bodyPr>
          <a:lstStyle/>
          <a:p>
            <a:r>
              <a:rPr lang="en-US" b="1" dirty="0" smtClean="0"/>
              <a:t>T91-Q24. </a:t>
            </a:r>
            <a:r>
              <a:rPr lang="en-US" dirty="0" smtClean="0"/>
              <a:t>A person floats in the ocean with 90% of his body below the water surface. The density of the ocean water is 1025 kg/m</a:t>
            </a:r>
            <a:r>
              <a:rPr lang="en-US" baseline="30000" dirty="0" smtClean="0"/>
              <a:t>3</a:t>
            </a:r>
            <a:r>
              <a:rPr lang="en-US" dirty="0" smtClean="0"/>
              <a:t>. What is the person’s average density in kg/m</a:t>
            </a:r>
            <a:r>
              <a:rPr lang="en-US" baseline="30000" dirty="0" smtClean="0"/>
              <a:t>3</a:t>
            </a:r>
            <a:r>
              <a:rPr lang="en-US" dirty="0" smtClean="0"/>
              <a:t>? </a:t>
            </a:r>
          </a:p>
          <a:p>
            <a:r>
              <a:rPr lang="en-US" dirty="0" smtClean="0"/>
              <a:t>A) 922.5 </a:t>
            </a:r>
            <a:endParaRPr lang="en-US" dirty="0"/>
          </a:p>
        </p:txBody>
      </p:sp>
      <p:sp>
        <p:nvSpPr>
          <p:cNvPr id="21" name="Rectangle 20"/>
          <p:cNvSpPr/>
          <p:nvPr/>
        </p:nvSpPr>
        <p:spPr>
          <a:xfrm>
            <a:off x="304800" y="5629870"/>
            <a:ext cx="8001000" cy="923330"/>
          </a:xfrm>
          <a:prstGeom prst="rect">
            <a:avLst/>
          </a:prstGeom>
        </p:spPr>
        <p:txBody>
          <a:bodyPr wrap="square">
            <a:spAutoFit/>
          </a:bodyPr>
          <a:lstStyle/>
          <a:p>
            <a:r>
              <a:rPr lang="en-US" b="1" dirty="0" smtClean="0"/>
              <a:t>T81-Q23</a:t>
            </a:r>
            <a:r>
              <a:rPr lang="en-US" dirty="0" smtClean="0"/>
              <a:t>. A uniform block of wood floats in water with two-thirds of its volume submerged. What is the density of the wood? </a:t>
            </a:r>
          </a:p>
          <a:p>
            <a:r>
              <a:rPr lang="en-US" dirty="0" smtClean="0"/>
              <a:t>A) 0.67 g/cm</a:t>
            </a:r>
            <a:r>
              <a:rPr lang="en-US" baseline="30000" dirty="0" smtClean="0"/>
              <a:t>3 </a:t>
            </a:r>
            <a:endParaRPr lang="en-US" dirty="0"/>
          </a:p>
        </p:txBody>
      </p:sp>
      <p:sp>
        <p:nvSpPr>
          <p:cNvPr id="22" name="Rectangle 4"/>
          <p:cNvSpPr txBox="1">
            <a:spLocks noChangeArrowheads="1"/>
          </p:cNvSpPr>
          <p:nvPr/>
        </p:nvSpPr>
        <p:spPr bwMode="auto">
          <a:xfrm>
            <a:off x="304800" y="4495800"/>
            <a:ext cx="8382000" cy="914400"/>
          </a:xfrm>
          <a:prstGeom prst="rect">
            <a:avLst/>
          </a:prstGeom>
          <a:noFill/>
          <a:ln w="76200">
            <a:noFill/>
            <a:miter lim="800000"/>
            <a:headEnd/>
            <a:tailEnd/>
          </a:ln>
        </p:spPr>
        <p:txBody>
          <a:bodyPr/>
          <a:lstStyle/>
          <a:p>
            <a:r>
              <a:rPr lang="en-US" b="1" dirty="0" smtClean="0"/>
              <a:t>T82-Q9</a:t>
            </a:r>
            <a:r>
              <a:rPr lang="en-US" dirty="0" smtClean="0"/>
              <a:t> : A plastic sphere floats in water with 0.50 of its volume submerged. This same sphere floats in oil with 0.40 of its volume submerged. Determine the density of the oil.</a:t>
            </a:r>
          </a:p>
          <a:p>
            <a:r>
              <a:rPr lang="en-US" dirty="0" err="1" smtClean="0"/>
              <a:t>Ans</a:t>
            </a:r>
            <a:r>
              <a:rPr lang="en-US" dirty="0" smtClean="0"/>
              <a:t>: 1.25 x 10</a:t>
            </a:r>
            <a:r>
              <a:rPr lang="en-US" baseline="30000" dirty="0" smtClean="0"/>
              <a:t>3</a:t>
            </a:r>
            <a:r>
              <a:rPr lang="en-US" dirty="0" smtClean="0"/>
              <a:t> kg/m</a:t>
            </a:r>
            <a:r>
              <a:rPr lang="en-US" baseline="30000" dirty="0" smtClean="0"/>
              <a:t>3</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05800" cy="2308324"/>
          </a:xfrm>
          <a:prstGeom prst="rect">
            <a:avLst/>
          </a:prstGeom>
        </p:spPr>
        <p:txBody>
          <a:bodyPr wrap="square">
            <a:spAutoFit/>
          </a:bodyPr>
          <a:lstStyle/>
          <a:p>
            <a:r>
              <a:rPr lang="en-US" dirty="0" smtClean="0"/>
              <a:t>A cork floats in water in a bucket resting on the floor of an elevator. The elevator then accelerates upward. During the acceleration:</a:t>
            </a:r>
          </a:p>
          <a:p>
            <a:endParaRPr lang="en-US" dirty="0" smtClean="0"/>
          </a:p>
          <a:p>
            <a:r>
              <a:rPr lang="en-US" dirty="0" smtClean="0"/>
              <a:t>A. the cork is immersed more</a:t>
            </a:r>
          </a:p>
          <a:p>
            <a:r>
              <a:rPr lang="en-US" dirty="0" smtClean="0"/>
              <a:t>B. the cork is immersed less</a:t>
            </a:r>
          </a:p>
          <a:p>
            <a:r>
              <a:rPr lang="en-US" dirty="0" smtClean="0">
                <a:solidFill>
                  <a:srgbClr val="0000FF"/>
                </a:solidFill>
              </a:rPr>
              <a:t>C. the cork is immersed the same amount</a:t>
            </a:r>
          </a:p>
          <a:p>
            <a:r>
              <a:rPr lang="en-US" dirty="0" smtClean="0"/>
              <a:t>D. at first the cork is immersed less but as the elevator speeds up it is immersed more</a:t>
            </a:r>
          </a:p>
          <a:p>
            <a:r>
              <a:rPr lang="en-US" dirty="0" smtClean="0"/>
              <a:t>E. At first the cork is immersed more but as the elevator speeds up it is immersed less</a:t>
            </a:r>
            <a:endParaRPr lang="en-US" dirty="0"/>
          </a:p>
        </p:txBody>
      </p:sp>
      <p:sp>
        <p:nvSpPr>
          <p:cNvPr id="144385" name="Rectangle 1"/>
          <p:cNvSpPr>
            <a:spLocks noChangeArrowheads="1"/>
          </p:cNvSpPr>
          <p:nvPr/>
        </p:nvSpPr>
        <p:spPr bwMode="auto">
          <a:xfrm>
            <a:off x="381000" y="3420070"/>
            <a:ext cx="8534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Cmr10"/>
              </a:rPr>
              <a:t>An object hangs from a spring balance. The balance indicates 30N in air and 20N when the object is submerged in water. What does the balance indicate when the object is submersed in a liquid with a density that is half that of water? (25 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609600"/>
            <a:ext cx="5936814" cy="4267200"/>
          </a:xfrm>
          <a:prstGeom prst="rect">
            <a:avLst/>
          </a:prstGeom>
        </p:spPr>
      </p:pic>
      <p:sp>
        <p:nvSpPr>
          <p:cNvPr id="3" name="TextBox 2"/>
          <p:cNvSpPr txBox="1"/>
          <p:nvPr/>
        </p:nvSpPr>
        <p:spPr>
          <a:xfrm>
            <a:off x="2438400" y="5059681"/>
            <a:ext cx="2514600" cy="646331"/>
          </a:xfrm>
          <a:prstGeom prst="rect">
            <a:avLst/>
          </a:prstGeom>
          <a:noFill/>
        </p:spPr>
        <p:txBody>
          <a:bodyPr wrap="square" rtlCol="1">
            <a:spAutoFit/>
          </a:bodyPr>
          <a:lstStyle/>
          <a:p>
            <a:pPr marL="342900" indent="-342900">
              <a:buAutoNum type="alphaLcParenR"/>
            </a:pPr>
            <a:r>
              <a:rPr lang="en-US" dirty="0" smtClean="0"/>
              <a:t>All tie</a:t>
            </a:r>
          </a:p>
          <a:p>
            <a:pPr marL="342900" indent="-342900">
              <a:buAutoNum type="alphaLcParenR"/>
            </a:pPr>
            <a:r>
              <a:rPr lang="en-US" dirty="0" smtClean="0"/>
              <a:t>Volume </a:t>
            </a:r>
            <a:r>
              <a:rPr lang="en-US" dirty="0" smtClean="0">
                <a:sym typeface="Symbol" panose="05050102010706020507" pitchFamily="18" charset="2"/>
              </a:rPr>
              <a:t> 1/density</a:t>
            </a:r>
            <a:endParaRPr lang="ar-SA" dirty="0"/>
          </a:p>
        </p:txBody>
      </p:sp>
    </p:spTree>
    <p:extLst>
      <p:ext uri="{BB962C8B-B14F-4D97-AF65-F5344CB8AC3E}">
        <p14:creationId xmlns:p14="http://schemas.microsoft.com/office/powerpoint/2010/main" val="42340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3975"/>
          </a:xfrm>
        </p:spPr>
        <p:txBody>
          <a:bodyPr>
            <a:normAutofit/>
          </a:bodyPr>
          <a:lstStyle/>
          <a:p>
            <a:r>
              <a:rPr lang="en-US" sz="5400" dirty="0" smtClean="0"/>
              <a:t>Lecture 3</a:t>
            </a:r>
            <a:endParaRPr lang="en-US" sz="2700" b="1"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7"/>
          <p:cNvSpPr txBox="1">
            <a:spLocks/>
          </p:cNvSpPr>
          <p:nvPr/>
        </p:nvSpPr>
        <p:spPr>
          <a:xfrm>
            <a:off x="304800" y="0"/>
            <a:ext cx="8229600" cy="1020762"/>
          </a:xfrm>
          <a:prstGeom prst="rect">
            <a:avLst/>
          </a:prstGeom>
          <a:ln>
            <a:noFill/>
          </a:ln>
        </p:spPr>
        <p:txBody>
          <a:bodyPr/>
          <a:lstStyle/>
          <a:p>
            <a:pPr algn="ctr">
              <a:spcBef>
                <a:spcPct val="0"/>
              </a:spcBef>
              <a:defRPr/>
            </a:pPr>
            <a:r>
              <a:rPr lang="en-US" sz="4400" b="1" dirty="0" smtClean="0">
                <a:solidFill>
                  <a:srgbClr val="FF0000"/>
                </a:solidFill>
              </a:rPr>
              <a:t>Fluid in Motion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355" name="Rectangle 354"/>
          <p:cNvSpPr/>
          <p:nvPr/>
        </p:nvSpPr>
        <p:spPr>
          <a:xfrm>
            <a:off x="304800" y="914400"/>
            <a:ext cx="8610600" cy="646331"/>
          </a:xfrm>
          <a:prstGeom prst="rect">
            <a:avLst/>
          </a:prstGeom>
        </p:spPr>
        <p:txBody>
          <a:bodyPr wrap="square">
            <a:spAutoFit/>
          </a:bodyPr>
          <a:lstStyle/>
          <a:p>
            <a:pPr>
              <a:buFontTx/>
              <a:buNone/>
            </a:pPr>
            <a:r>
              <a:rPr lang="en-US" b="1" dirty="0" smtClean="0">
                <a:latin typeface="Comic Sans MS" pitchFamily="66" charset="0"/>
              </a:rPr>
              <a:t>Steady Flow (Laminar flow): </a:t>
            </a:r>
            <a:r>
              <a:rPr lang="en-US" b="1" dirty="0" smtClean="0">
                <a:solidFill>
                  <a:srgbClr val="3333FF"/>
                </a:solidFill>
                <a:latin typeface="Comic Sans MS" pitchFamily="66" charset="0"/>
              </a:rPr>
              <a:t>The velocity of the moving fluid at any point is constant.</a:t>
            </a:r>
            <a:endParaRPr lang="en-US" b="1" dirty="0">
              <a:latin typeface="Comic Sans MS" pitchFamily="66" charset="0"/>
            </a:endParaRPr>
          </a:p>
        </p:txBody>
      </p:sp>
      <p:sp>
        <p:nvSpPr>
          <p:cNvPr id="69" name="Rectangle 68"/>
          <p:cNvSpPr/>
          <p:nvPr/>
        </p:nvSpPr>
        <p:spPr>
          <a:xfrm>
            <a:off x="304800" y="2590800"/>
            <a:ext cx="8610600" cy="369332"/>
          </a:xfrm>
          <a:prstGeom prst="rect">
            <a:avLst/>
          </a:prstGeom>
        </p:spPr>
        <p:txBody>
          <a:bodyPr wrap="square">
            <a:spAutoFit/>
          </a:bodyPr>
          <a:lstStyle/>
          <a:p>
            <a:pPr>
              <a:buFontTx/>
              <a:buNone/>
            </a:pPr>
            <a:r>
              <a:rPr lang="en-US" b="1" dirty="0" smtClean="0">
                <a:latin typeface="Comic Sans MS" pitchFamily="66" charset="0"/>
              </a:rPr>
              <a:t>Incompressible flow: </a:t>
            </a:r>
            <a:r>
              <a:rPr lang="en-US" b="1" dirty="0" smtClean="0">
                <a:solidFill>
                  <a:srgbClr val="3333FF"/>
                </a:solidFill>
                <a:latin typeface="Comic Sans MS" pitchFamily="66" charset="0"/>
              </a:rPr>
              <a:t>The density of fluid is constant.</a:t>
            </a:r>
            <a:endParaRPr lang="en-US" b="1" dirty="0">
              <a:latin typeface="Comic Sans MS" pitchFamily="66" charset="0"/>
            </a:endParaRPr>
          </a:p>
        </p:txBody>
      </p:sp>
      <p:sp>
        <p:nvSpPr>
          <p:cNvPr id="71" name="Rectangle 70"/>
          <p:cNvSpPr/>
          <p:nvPr/>
        </p:nvSpPr>
        <p:spPr>
          <a:xfrm>
            <a:off x="304800" y="3163669"/>
            <a:ext cx="8610600" cy="646331"/>
          </a:xfrm>
          <a:prstGeom prst="rect">
            <a:avLst/>
          </a:prstGeom>
        </p:spPr>
        <p:txBody>
          <a:bodyPr wrap="square">
            <a:spAutoFit/>
          </a:bodyPr>
          <a:lstStyle/>
          <a:p>
            <a:pPr>
              <a:buFontTx/>
              <a:buNone/>
            </a:pPr>
            <a:r>
              <a:rPr lang="en-US" b="1" dirty="0" smtClean="0">
                <a:latin typeface="Comic Sans MS" pitchFamily="66" charset="0"/>
              </a:rPr>
              <a:t>Non-viscous flow: </a:t>
            </a:r>
            <a:r>
              <a:rPr lang="en-US" b="1" dirty="0" smtClean="0">
                <a:solidFill>
                  <a:srgbClr val="3333FF"/>
                </a:solidFill>
                <a:latin typeface="Comic Sans MS" pitchFamily="66" charset="0"/>
              </a:rPr>
              <a:t>Flow without resistance. Viscosity is friction in liquid. Non-viscous means no liquid friction.</a:t>
            </a:r>
            <a:endParaRPr lang="en-US" b="1" dirty="0">
              <a:latin typeface="Comic Sans MS" pitchFamily="66" charset="0"/>
            </a:endParaRPr>
          </a:p>
        </p:txBody>
      </p:sp>
      <p:sp>
        <p:nvSpPr>
          <p:cNvPr id="76" name="Rectangle 75"/>
          <p:cNvSpPr/>
          <p:nvPr/>
        </p:nvSpPr>
        <p:spPr>
          <a:xfrm>
            <a:off x="304800" y="4382869"/>
            <a:ext cx="8610600" cy="646331"/>
          </a:xfrm>
          <a:prstGeom prst="rect">
            <a:avLst/>
          </a:prstGeom>
        </p:spPr>
        <p:txBody>
          <a:bodyPr wrap="square">
            <a:spAutoFit/>
          </a:bodyPr>
          <a:lstStyle/>
          <a:p>
            <a:pPr>
              <a:buFontTx/>
              <a:buNone/>
            </a:pPr>
            <a:r>
              <a:rPr lang="en-US" b="1" dirty="0" smtClean="0">
                <a:latin typeface="Comic Sans MS" pitchFamily="66" charset="0"/>
              </a:rPr>
              <a:t>Irrigational Flow: </a:t>
            </a:r>
            <a:r>
              <a:rPr lang="en-US" b="1" dirty="0" smtClean="0">
                <a:solidFill>
                  <a:srgbClr val="3333FF"/>
                </a:solidFill>
                <a:latin typeface="Comic Sans MS" pitchFamily="66" charset="0"/>
              </a:rPr>
              <a:t>The flow in which body will not rotate about its centre of mass. </a:t>
            </a:r>
            <a:endParaRPr lang="en-US" b="1" dirty="0">
              <a:latin typeface="Comic Sans MS" pitchFamily="66" charset="0"/>
            </a:endParaRPr>
          </a:p>
        </p:txBody>
      </p:sp>
      <p:sp>
        <p:nvSpPr>
          <p:cNvPr id="77" name="Freeform 76"/>
          <p:cNvSpPr/>
          <p:nvPr/>
        </p:nvSpPr>
        <p:spPr>
          <a:xfrm>
            <a:off x="3168555" y="4888173"/>
            <a:ext cx="1651379" cy="1817427"/>
          </a:xfrm>
          <a:custGeom>
            <a:avLst/>
            <a:gdLst>
              <a:gd name="connsiteX0" fmla="*/ 666466 w 1651379"/>
              <a:gd name="connsiteY0" fmla="*/ 862083 h 1817427"/>
              <a:gd name="connsiteX1" fmla="*/ 802944 w 1651379"/>
              <a:gd name="connsiteY1" fmla="*/ 671015 h 1817427"/>
              <a:gd name="connsiteX2" fmla="*/ 1021308 w 1651379"/>
              <a:gd name="connsiteY2" fmla="*/ 739253 h 1817427"/>
              <a:gd name="connsiteX3" fmla="*/ 1021308 w 1651379"/>
              <a:gd name="connsiteY3" fmla="*/ 1053152 h 1817427"/>
              <a:gd name="connsiteX4" fmla="*/ 611875 w 1651379"/>
              <a:gd name="connsiteY4" fmla="*/ 1244221 h 1817427"/>
              <a:gd name="connsiteX5" fmla="*/ 352567 w 1651379"/>
              <a:gd name="connsiteY5" fmla="*/ 957618 h 1817427"/>
              <a:gd name="connsiteX6" fmla="*/ 489045 w 1651379"/>
              <a:gd name="connsiteY6" fmla="*/ 575480 h 1817427"/>
              <a:gd name="connsiteX7" fmla="*/ 789296 w 1651379"/>
              <a:gd name="connsiteY7" fmla="*/ 439003 h 1817427"/>
              <a:gd name="connsiteX8" fmla="*/ 1239672 w 1651379"/>
              <a:gd name="connsiteY8" fmla="*/ 561833 h 1817427"/>
              <a:gd name="connsiteX9" fmla="*/ 1294263 w 1651379"/>
              <a:gd name="connsiteY9" fmla="*/ 1203277 h 1817427"/>
              <a:gd name="connsiteX10" fmla="*/ 680114 w 1651379"/>
              <a:gd name="connsiteY10" fmla="*/ 1517176 h 1817427"/>
              <a:gd name="connsiteX11" fmla="*/ 93260 w 1651379"/>
              <a:gd name="connsiteY11" fmla="*/ 1257868 h 1817427"/>
              <a:gd name="connsiteX12" fmla="*/ 120555 w 1651379"/>
              <a:gd name="connsiteY12" fmla="*/ 479946 h 1817427"/>
              <a:gd name="connsiteX13" fmla="*/ 393511 w 1651379"/>
              <a:gd name="connsiteY13" fmla="*/ 152400 h 1817427"/>
              <a:gd name="connsiteX14" fmla="*/ 1048603 w 1651379"/>
              <a:gd name="connsiteY14" fmla="*/ 70513 h 1817427"/>
              <a:gd name="connsiteX15" fmla="*/ 1580866 w 1651379"/>
              <a:gd name="connsiteY15" fmla="*/ 575480 h 1817427"/>
              <a:gd name="connsiteX16" fmla="*/ 1471684 w 1651379"/>
              <a:gd name="connsiteY16" fmla="*/ 1448937 h 1817427"/>
              <a:gd name="connsiteX17" fmla="*/ 830239 w 1651379"/>
              <a:gd name="connsiteY17" fmla="*/ 1817427 h 181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379" h="1817427">
                <a:moveTo>
                  <a:pt x="666466" y="862083"/>
                </a:moveTo>
                <a:cubicBezTo>
                  <a:pt x="705135" y="776785"/>
                  <a:pt x="743804" y="691487"/>
                  <a:pt x="802944" y="671015"/>
                </a:cubicBezTo>
                <a:cubicBezTo>
                  <a:pt x="862084" y="650543"/>
                  <a:pt x="984914" y="675564"/>
                  <a:pt x="1021308" y="739253"/>
                </a:cubicBezTo>
                <a:cubicBezTo>
                  <a:pt x="1057702" y="802942"/>
                  <a:pt x="1089547" y="968991"/>
                  <a:pt x="1021308" y="1053152"/>
                </a:cubicBezTo>
                <a:cubicBezTo>
                  <a:pt x="953069" y="1137313"/>
                  <a:pt x="723332" y="1260143"/>
                  <a:pt x="611875" y="1244221"/>
                </a:cubicBezTo>
                <a:cubicBezTo>
                  <a:pt x="500418" y="1228299"/>
                  <a:pt x="373039" y="1069075"/>
                  <a:pt x="352567" y="957618"/>
                </a:cubicBezTo>
                <a:cubicBezTo>
                  <a:pt x="332095" y="846161"/>
                  <a:pt x="416257" y="661916"/>
                  <a:pt x="489045" y="575480"/>
                </a:cubicBezTo>
                <a:cubicBezTo>
                  <a:pt x="561833" y="489044"/>
                  <a:pt x="664192" y="441277"/>
                  <a:pt x="789296" y="439003"/>
                </a:cubicBezTo>
                <a:cubicBezTo>
                  <a:pt x="914400" y="436729"/>
                  <a:pt x="1155511" y="434454"/>
                  <a:pt x="1239672" y="561833"/>
                </a:cubicBezTo>
                <a:cubicBezTo>
                  <a:pt x="1323833" y="689212"/>
                  <a:pt x="1387523" y="1044053"/>
                  <a:pt x="1294263" y="1203277"/>
                </a:cubicBezTo>
                <a:cubicBezTo>
                  <a:pt x="1201003" y="1362501"/>
                  <a:pt x="880281" y="1508078"/>
                  <a:pt x="680114" y="1517176"/>
                </a:cubicBezTo>
                <a:cubicBezTo>
                  <a:pt x="479947" y="1526274"/>
                  <a:pt x="186520" y="1430740"/>
                  <a:pt x="93260" y="1257868"/>
                </a:cubicBezTo>
                <a:cubicBezTo>
                  <a:pt x="0" y="1084996"/>
                  <a:pt x="70513" y="664190"/>
                  <a:pt x="120555" y="479946"/>
                </a:cubicBezTo>
                <a:cubicBezTo>
                  <a:pt x="170597" y="295702"/>
                  <a:pt x="238836" y="220639"/>
                  <a:pt x="393511" y="152400"/>
                </a:cubicBezTo>
                <a:cubicBezTo>
                  <a:pt x="548186" y="84161"/>
                  <a:pt x="850711" y="0"/>
                  <a:pt x="1048603" y="70513"/>
                </a:cubicBezTo>
                <a:cubicBezTo>
                  <a:pt x="1246496" y="141026"/>
                  <a:pt x="1510353" y="345743"/>
                  <a:pt x="1580866" y="575480"/>
                </a:cubicBezTo>
                <a:cubicBezTo>
                  <a:pt x="1651379" y="805217"/>
                  <a:pt x="1596788" y="1241946"/>
                  <a:pt x="1471684" y="1448937"/>
                </a:cubicBezTo>
                <a:cubicBezTo>
                  <a:pt x="1346580" y="1655928"/>
                  <a:pt x="1088409" y="1736677"/>
                  <a:pt x="830239" y="1817427"/>
                </a:cubicBez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 name="Group 84"/>
          <p:cNvGrpSpPr/>
          <p:nvPr/>
        </p:nvGrpSpPr>
        <p:grpSpPr>
          <a:xfrm>
            <a:off x="2895600" y="5105400"/>
            <a:ext cx="1981200" cy="1295400"/>
            <a:chOff x="2895600" y="4876800"/>
            <a:chExt cx="1981200" cy="1295400"/>
          </a:xfrm>
        </p:grpSpPr>
        <p:cxnSp>
          <p:nvCxnSpPr>
            <p:cNvPr id="79" name="Straight Connector 78"/>
            <p:cNvCxnSpPr/>
            <p:nvPr/>
          </p:nvCxnSpPr>
          <p:spPr>
            <a:xfrm>
              <a:off x="2895600" y="4876800"/>
              <a:ext cx="19812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895600" y="4953000"/>
              <a:ext cx="19050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2315568" y="1600200"/>
            <a:ext cx="4085232" cy="457200"/>
            <a:chOff x="2315568" y="1600200"/>
            <a:chExt cx="4085232" cy="457200"/>
          </a:xfrm>
        </p:grpSpPr>
        <p:grpSp>
          <p:nvGrpSpPr>
            <p:cNvPr id="65" name="Group 64"/>
            <p:cNvGrpSpPr/>
            <p:nvPr/>
          </p:nvGrpSpPr>
          <p:grpSpPr>
            <a:xfrm>
              <a:off x="2315568" y="1600200"/>
              <a:ext cx="4085232" cy="457200"/>
              <a:chOff x="2315568" y="2133600"/>
              <a:chExt cx="4085232" cy="457200"/>
            </a:xfrm>
          </p:grpSpPr>
          <p:grpSp>
            <p:nvGrpSpPr>
              <p:cNvPr id="58" name="Group 57"/>
              <p:cNvGrpSpPr/>
              <p:nvPr/>
            </p:nvGrpSpPr>
            <p:grpSpPr>
              <a:xfrm>
                <a:off x="2362200" y="2133600"/>
                <a:ext cx="3962400" cy="457200"/>
                <a:chOff x="2362200" y="2133600"/>
                <a:chExt cx="3962400" cy="457200"/>
              </a:xfrm>
            </p:grpSpPr>
            <p:cxnSp>
              <p:nvCxnSpPr>
                <p:cNvPr id="52" name="Straight Connector 51"/>
                <p:cNvCxnSpPr/>
                <p:nvPr/>
              </p:nvCxnSpPr>
              <p:spPr>
                <a:xfrm>
                  <a:off x="2362200" y="2133600"/>
                  <a:ext cx="35052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14600" y="2286000"/>
                  <a:ext cx="35052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67000" y="2438400"/>
                  <a:ext cx="35052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19400" y="2590800"/>
                  <a:ext cx="35052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2315568" y="2209800"/>
                <a:ext cx="296876" cy="369332"/>
              </a:xfrm>
              <a:prstGeom prst="rect">
                <a:avLst/>
              </a:prstGeom>
            </p:spPr>
            <p:txBody>
              <a:bodyPr wrap="none">
                <a:spAutoFit/>
              </a:bodyPr>
              <a:lstStyle/>
              <a:p>
                <a:r>
                  <a:rPr lang="en-US" b="1" dirty="0" smtClean="0">
                    <a:solidFill>
                      <a:srgbClr val="0070C0"/>
                    </a:solidFill>
                    <a:latin typeface="Comic Sans MS" pitchFamily="66" charset="0"/>
                  </a:rPr>
                  <a:t>v</a:t>
                </a:r>
                <a:endParaRPr lang="en-US" dirty="0">
                  <a:solidFill>
                    <a:srgbClr val="0070C0"/>
                  </a:solidFill>
                </a:endParaRPr>
              </a:p>
            </p:txBody>
          </p:sp>
          <p:sp>
            <p:nvSpPr>
              <p:cNvPr id="62" name="Rectangle 61"/>
              <p:cNvSpPr/>
              <p:nvPr/>
            </p:nvSpPr>
            <p:spPr>
              <a:xfrm>
                <a:off x="6103924" y="2204112"/>
                <a:ext cx="296876" cy="369332"/>
              </a:xfrm>
              <a:prstGeom prst="rect">
                <a:avLst/>
              </a:prstGeom>
            </p:spPr>
            <p:txBody>
              <a:bodyPr wrap="none">
                <a:spAutoFit/>
              </a:bodyPr>
              <a:lstStyle/>
              <a:p>
                <a:r>
                  <a:rPr lang="en-US" b="1" dirty="0" smtClean="0">
                    <a:solidFill>
                      <a:srgbClr val="0070C0"/>
                    </a:solidFill>
                    <a:latin typeface="Comic Sans MS" pitchFamily="66" charset="0"/>
                  </a:rPr>
                  <a:t>v</a:t>
                </a:r>
                <a:endParaRPr lang="en-US" dirty="0">
                  <a:solidFill>
                    <a:srgbClr val="0070C0"/>
                  </a:solidFill>
                </a:endParaRPr>
              </a:p>
            </p:txBody>
          </p:sp>
        </p:grpSp>
        <p:sp>
          <p:nvSpPr>
            <p:cNvPr id="86" name="Rectangle 85"/>
            <p:cNvSpPr/>
            <p:nvPr/>
          </p:nvSpPr>
          <p:spPr>
            <a:xfrm>
              <a:off x="4419600" y="1688068"/>
              <a:ext cx="296876" cy="369332"/>
            </a:xfrm>
            <a:prstGeom prst="rect">
              <a:avLst/>
            </a:prstGeom>
          </p:spPr>
          <p:txBody>
            <a:bodyPr wrap="none">
              <a:spAutoFit/>
            </a:bodyPr>
            <a:lstStyle/>
            <a:p>
              <a:r>
                <a:rPr lang="en-US" b="1" dirty="0" smtClean="0">
                  <a:solidFill>
                    <a:srgbClr val="0070C0"/>
                  </a:solidFill>
                  <a:latin typeface="Comic Sans MS" pitchFamily="66" charset="0"/>
                </a:rPr>
                <a:t>v</a:t>
              </a:r>
              <a:endParaRPr lang="en-US"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69" grpId="0"/>
      <p:bldP spid="71" grpId="0"/>
      <p:bldP spid="76" grpId="0"/>
      <p:bldP spid="7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3" cstate="print"/>
          <a:srcRect/>
          <a:stretch>
            <a:fillRect/>
          </a:stretch>
        </p:blipFill>
        <p:spPr bwMode="auto">
          <a:xfrm>
            <a:off x="6400800" y="76200"/>
            <a:ext cx="2438400" cy="3255390"/>
          </a:xfrm>
          <a:prstGeom prst="rect">
            <a:avLst/>
          </a:prstGeom>
          <a:noFill/>
          <a:ln w="9525">
            <a:noFill/>
            <a:miter lim="800000"/>
            <a:headEnd/>
            <a:tailEnd/>
          </a:ln>
          <a:effectLst/>
        </p:spPr>
      </p:pic>
      <p:grpSp>
        <p:nvGrpSpPr>
          <p:cNvPr id="12" name="Group 11"/>
          <p:cNvGrpSpPr/>
          <p:nvPr/>
        </p:nvGrpSpPr>
        <p:grpSpPr>
          <a:xfrm>
            <a:off x="5722861" y="244133"/>
            <a:ext cx="1735002" cy="2141612"/>
            <a:chOff x="5722861" y="-435317"/>
            <a:chExt cx="1735002" cy="2141612"/>
          </a:xfrm>
        </p:grpSpPr>
        <p:sp>
          <p:nvSpPr>
            <p:cNvPr id="7" name="TextBox 6"/>
            <p:cNvSpPr txBox="1"/>
            <p:nvPr/>
          </p:nvSpPr>
          <p:spPr>
            <a:xfrm rot="16709867">
              <a:off x="4836721" y="450823"/>
              <a:ext cx="2141612" cy="369332"/>
            </a:xfrm>
            <a:prstGeom prst="rect">
              <a:avLst/>
            </a:prstGeom>
            <a:noFill/>
          </p:spPr>
          <p:txBody>
            <a:bodyPr wrap="none" rtlCol="0">
              <a:spAutoFit/>
            </a:bodyPr>
            <a:lstStyle/>
            <a:p>
              <a:r>
                <a:rPr lang="en-US" dirty="0" smtClean="0"/>
                <a:t>Area of cross-section</a:t>
              </a:r>
              <a:endParaRPr lang="en-US" dirty="0"/>
            </a:p>
          </p:txBody>
        </p:sp>
        <p:cxnSp>
          <p:nvCxnSpPr>
            <p:cNvPr id="9" name="Straight Arrow Connector 8"/>
            <p:cNvCxnSpPr>
              <a:endCxn id="10" idx="2"/>
            </p:cNvCxnSpPr>
            <p:nvPr/>
          </p:nvCxnSpPr>
          <p:spPr>
            <a:xfrm flipV="1">
              <a:off x="6019800" y="657840"/>
              <a:ext cx="1438063" cy="4153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rot="20124881">
            <a:off x="7440593" y="915133"/>
            <a:ext cx="3810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1697" y="685800"/>
            <a:ext cx="4129015" cy="646331"/>
          </a:xfrm>
          <a:prstGeom prst="rect">
            <a:avLst/>
          </a:prstGeom>
          <a:noFill/>
        </p:spPr>
        <p:txBody>
          <a:bodyPr wrap="none" rtlCol="0">
            <a:spAutoFit/>
          </a:bodyPr>
          <a:lstStyle/>
          <a:p>
            <a:pPr algn="ctr"/>
            <a:r>
              <a:rPr lang="en-US" b="1" dirty="0" smtClean="0">
                <a:solidFill>
                  <a:srgbClr val="4747DD"/>
                </a:solidFill>
              </a:rPr>
              <a:t>Volume and mass of the flow is not fixed.</a:t>
            </a:r>
          </a:p>
          <a:p>
            <a:pPr algn="ctr"/>
            <a:r>
              <a:rPr lang="en-US" b="1" dirty="0" smtClean="0">
                <a:solidFill>
                  <a:srgbClr val="4747DD"/>
                </a:solidFill>
              </a:rPr>
              <a:t>It depends on time.</a:t>
            </a:r>
            <a:endParaRPr lang="en-US" b="1" dirty="0">
              <a:solidFill>
                <a:srgbClr val="4747DD"/>
              </a:solidFill>
            </a:endParaRPr>
          </a:p>
        </p:txBody>
      </p:sp>
      <p:sp>
        <p:nvSpPr>
          <p:cNvPr id="14" name="TextBox 13"/>
          <p:cNvSpPr txBox="1"/>
          <p:nvPr/>
        </p:nvSpPr>
        <p:spPr>
          <a:xfrm>
            <a:off x="990600" y="177225"/>
            <a:ext cx="4284506" cy="584775"/>
          </a:xfrm>
          <a:prstGeom prst="rect">
            <a:avLst/>
          </a:prstGeom>
          <a:noFill/>
        </p:spPr>
        <p:txBody>
          <a:bodyPr wrap="none" rtlCol="0">
            <a:spAutoFit/>
          </a:bodyPr>
          <a:lstStyle/>
          <a:p>
            <a:r>
              <a:rPr lang="en-US" sz="3200" b="1" dirty="0" smtClean="0"/>
              <a:t>Flow of Mass or Volume</a:t>
            </a:r>
            <a:endParaRPr lang="en-US" sz="3200" b="1" dirty="0"/>
          </a:p>
        </p:txBody>
      </p:sp>
      <p:sp>
        <p:nvSpPr>
          <p:cNvPr id="11" name="Rectangle 4"/>
          <p:cNvSpPr txBox="1">
            <a:spLocks noChangeArrowheads="1"/>
          </p:cNvSpPr>
          <p:nvPr/>
        </p:nvSpPr>
        <p:spPr bwMode="auto">
          <a:xfrm>
            <a:off x="152400" y="3276600"/>
            <a:ext cx="8229600" cy="1219200"/>
          </a:xfrm>
          <a:prstGeom prst="rect">
            <a:avLst/>
          </a:prstGeom>
          <a:solidFill>
            <a:srgbClr val="FFFF00"/>
          </a:solidFill>
          <a:ln w="76200">
            <a:noFill/>
            <a:miter lim="800000"/>
            <a:headEnd/>
            <a:tailEnd/>
          </a:ln>
        </p:spPr>
        <p:txBody>
          <a:bodyPr/>
          <a:lstStyle/>
          <a:p>
            <a:r>
              <a:rPr lang="en-US" dirty="0" smtClean="0"/>
              <a:t>T72Q23.: Water is pumped out of a swimming pool at a speed of 5.0 m/s through a uniform hose of radius 1.0 cm.  Find the mass of water pumped out of the pool in one minute. (Density of water = 1000 kg/m</a:t>
            </a:r>
            <a:r>
              <a:rPr lang="en-US" baseline="30000" dirty="0" smtClean="0"/>
              <a:t>3</a:t>
            </a:r>
            <a:r>
              <a:rPr lang="en-US" dirty="0" smtClean="0"/>
              <a:t>).</a:t>
            </a:r>
          </a:p>
          <a:p>
            <a:r>
              <a:rPr lang="en-US" dirty="0" smtClean="0"/>
              <a:t>(</a:t>
            </a:r>
            <a:r>
              <a:rPr lang="en-US" dirty="0" err="1" smtClean="0"/>
              <a:t>Ans</a:t>
            </a:r>
            <a:r>
              <a:rPr lang="en-US" dirty="0" smtClean="0"/>
              <a:t>: 94 kg)</a:t>
            </a:r>
            <a:endParaRPr lang="en-US" dirty="0"/>
          </a:p>
        </p:txBody>
      </p:sp>
      <p:sp>
        <p:nvSpPr>
          <p:cNvPr id="15" name="Rectangle 4"/>
          <p:cNvSpPr txBox="1">
            <a:spLocks noChangeArrowheads="1"/>
          </p:cNvSpPr>
          <p:nvPr/>
        </p:nvSpPr>
        <p:spPr bwMode="auto">
          <a:xfrm>
            <a:off x="152400" y="4572000"/>
            <a:ext cx="8229600" cy="1143000"/>
          </a:xfrm>
          <a:prstGeom prst="rect">
            <a:avLst/>
          </a:prstGeom>
          <a:solidFill>
            <a:srgbClr val="00B050"/>
          </a:solidFill>
          <a:ln w="76200">
            <a:noFill/>
            <a:miter lim="800000"/>
            <a:headEnd/>
            <a:tailEnd/>
          </a:ln>
        </p:spPr>
        <p:txBody>
          <a:bodyPr/>
          <a:lstStyle/>
          <a:p>
            <a:r>
              <a:rPr lang="en-US" b="1" dirty="0" smtClean="0"/>
              <a:t>T71:Q10</a:t>
            </a:r>
            <a:r>
              <a:rPr lang="en-US" dirty="0" smtClean="0"/>
              <a:t>. The open end of a cylindrical pipe has a radius of 1.5 </a:t>
            </a:r>
            <a:r>
              <a:rPr lang="en-US" i="1" dirty="0" smtClean="0"/>
              <a:t>cm</a:t>
            </a:r>
            <a:r>
              <a:rPr lang="en-US" dirty="0" smtClean="0"/>
              <a:t>. Water (density = 1.0×10</a:t>
            </a:r>
            <a:r>
              <a:rPr lang="en-US" baseline="30000" dirty="0" smtClean="0"/>
              <a:t>3 </a:t>
            </a:r>
            <a:r>
              <a:rPr lang="en-US" i="1" dirty="0" smtClean="0"/>
              <a:t>kg</a:t>
            </a:r>
            <a:r>
              <a:rPr lang="en-US" dirty="0" smtClean="0"/>
              <a:t>/</a:t>
            </a:r>
            <a:r>
              <a:rPr lang="en-US" i="1" dirty="0" smtClean="0"/>
              <a:t>m</a:t>
            </a:r>
            <a:r>
              <a:rPr lang="en-US" baseline="30000" dirty="0" smtClean="0"/>
              <a:t>3</a:t>
            </a:r>
            <a:r>
              <a:rPr lang="en-US" dirty="0" smtClean="0"/>
              <a:t>) flows steadily out of this end at a speed of 7.0 </a:t>
            </a:r>
            <a:r>
              <a:rPr lang="en-US" i="1" dirty="0" smtClean="0"/>
              <a:t>m</a:t>
            </a:r>
            <a:r>
              <a:rPr lang="en-US" dirty="0" smtClean="0"/>
              <a:t>/</a:t>
            </a:r>
            <a:r>
              <a:rPr lang="en-US" i="1" dirty="0" smtClean="0"/>
              <a:t>s</a:t>
            </a:r>
            <a:r>
              <a:rPr lang="en-US" dirty="0" smtClean="0"/>
              <a:t>. The rate at which mass is leaving the pipe is: </a:t>
            </a:r>
          </a:p>
          <a:p>
            <a:r>
              <a:rPr lang="en-US" dirty="0" smtClean="0"/>
              <a:t>A) 4.9 </a:t>
            </a:r>
            <a:r>
              <a:rPr lang="en-US" i="1" dirty="0" smtClean="0"/>
              <a:t>kg</a:t>
            </a:r>
            <a:r>
              <a:rPr lang="en-US" dirty="0" smtClean="0"/>
              <a:t>/</a:t>
            </a:r>
            <a:r>
              <a:rPr lang="en-US" i="1" dirty="0" smtClean="0"/>
              <a:t>s </a:t>
            </a:r>
            <a:endParaRPr lang="en-US" dirty="0" smtClean="0"/>
          </a:p>
          <a:p>
            <a:endParaRPr lang="en-US" b="1" u="sng" dirty="0"/>
          </a:p>
        </p:txBody>
      </p:sp>
      <p:sp>
        <p:nvSpPr>
          <p:cNvPr id="16" name="Rectangle 4"/>
          <p:cNvSpPr txBox="1">
            <a:spLocks noChangeArrowheads="1"/>
          </p:cNvSpPr>
          <p:nvPr/>
        </p:nvSpPr>
        <p:spPr bwMode="auto">
          <a:xfrm>
            <a:off x="152400" y="5791200"/>
            <a:ext cx="8229600" cy="990600"/>
          </a:xfrm>
          <a:prstGeom prst="rect">
            <a:avLst/>
          </a:prstGeom>
          <a:solidFill>
            <a:schemeClr val="accent6">
              <a:lumMod val="40000"/>
              <a:lumOff val="60000"/>
            </a:schemeClr>
          </a:solidFill>
          <a:ln w="76200">
            <a:noFill/>
            <a:miter lim="800000"/>
            <a:headEnd/>
            <a:tailEnd/>
          </a:ln>
        </p:spPr>
        <p:txBody>
          <a:bodyPr/>
          <a:lstStyle/>
          <a:p>
            <a:r>
              <a:rPr lang="en-US" dirty="0" smtClean="0"/>
              <a:t>T71Q10. A garden hose has an inner diameter of 16 mm. The hose can fill a 10 liter bucket in 20 s. Find the speed of the water at the end of the hose (1 Liter = 10</a:t>
            </a:r>
            <a:r>
              <a:rPr lang="en-US" baseline="30000" dirty="0" smtClean="0"/>
              <a:t>-3</a:t>
            </a:r>
            <a:r>
              <a:rPr lang="en-US" dirty="0" smtClean="0"/>
              <a:t> m</a:t>
            </a:r>
            <a:r>
              <a:rPr lang="en-US" baseline="30000" dirty="0" smtClean="0"/>
              <a:t>3</a:t>
            </a:r>
            <a:r>
              <a:rPr lang="en-US" dirty="0" smtClean="0"/>
              <a:t>).</a:t>
            </a:r>
          </a:p>
          <a:p>
            <a:r>
              <a:rPr lang="en-US" dirty="0" smtClean="0"/>
              <a:t>(</a:t>
            </a:r>
            <a:r>
              <a:rPr lang="en-US" dirty="0" err="1" smtClean="0"/>
              <a:t>Ans</a:t>
            </a:r>
            <a:r>
              <a:rPr lang="en-US" dirty="0" smtClean="0"/>
              <a:t>:  2.5 m/s)</a:t>
            </a:r>
            <a:endParaRPr lang="en-US" dirty="0"/>
          </a:p>
        </p:txBody>
      </p:sp>
      <p:grpSp>
        <p:nvGrpSpPr>
          <p:cNvPr id="19" name="Group 18"/>
          <p:cNvGrpSpPr/>
          <p:nvPr/>
        </p:nvGrpSpPr>
        <p:grpSpPr>
          <a:xfrm>
            <a:off x="716280" y="1608137"/>
            <a:ext cx="4160520" cy="525463"/>
            <a:chOff x="716280" y="1608137"/>
            <a:chExt cx="4160520" cy="525463"/>
          </a:xfrm>
        </p:grpSpPr>
        <p:graphicFrame>
          <p:nvGraphicFramePr>
            <p:cNvPr id="84995" name="Object 3"/>
            <p:cNvGraphicFramePr>
              <a:graphicFrameLocks noChangeAspect="1"/>
            </p:cNvGraphicFramePr>
            <p:nvPr/>
          </p:nvGraphicFramePr>
          <p:xfrm>
            <a:off x="2667000" y="1608137"/>
            <a:ext cx="2209800" cy="525463"/>
          </p:xfrm>
          <a:graphic>
            <a:graphicData uri="http://schemas.openxmlformats.org/presentationml/2006/ole">
              <mc:AlternateContent xmlns:mc="http://schemas.openxmlformats.org/markup-compatibility/2006">
                <mc:Choice xmlns:v="urn:schemas-microsoft-com:vml" Requires="v">
                  <p:oleObj spid="_x0000_s85008" name="Equation" r:id="rId4" imgW="1168200" imgH="393480" progId="Equation.3">
                    <p:embed/>
                  </p:oleObj>
                </mc:Choice>
                <mc:Fallback>
                  <p:oleObj name="Equation" r:id="rId4" imgW="116820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608137"/>
                          <a:ext cx="2209800"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716280" y="1676400"/>
              <a:ext cx="1854290" cy="369332"/>
            </a:xfrm>
            <a:prstGeom prst="rect">
              <a:avLst/>
            </a:prstGeom>
            <a:noFill/>
          </p:spPr>
          <p:txBody>
            <a:bodyPr wrap="none" rtlCol="0">
              <a:spAutoFit/>
            </a:bodyPr>
            <a:lstStyle/>
            <a:p>
              <a:r>
                <a:rPr lang="en-US" dirty="0" smtClean="0"/>
                <a:t>Volume flow rate:</a:t>
              </a:r>
              <a:endParaRPr lang="en-US" dirty="0"/>
            </a:p>
          </p:txBody>
        </p:sp>
      </p:grpSp>
      <p:grpSp>
        <p:nvGrpSpPr>
          <p:cNvPr id="22" name="Group 21"/>
          <p:cNvGrpSpPr/>
          <p:nvPr/>
        </p:nvGrpSpPr>
        <p:grpSpPr>
          <a:xfrm>
            <a:off x="838200" y="2514600"/>
            <a:ext cx="4386262" cy="525463"/>
            <a:chOff x="838200" y="2514600"/>
            <a:chExt cx="4386262" cy="525463"/>
          </a:xfrm>
        </p:grpSpPr>
        <p:graphicFrame>
          <p:nvGraphicFramePr>
            <p:cNvPr id="84994" name="Object 2"/>
            <p:cNvGraphicFramePr>
              <a:graphicFrameLocks noChangeAspect="1"/>
            </p:cNvGraphicFramePr>
            <p:nvPr/>
          </p:nvGraphicFramePr>
          <p:xfrm>
            <a:off x="2590800" y="2514600"/>
            <a:ext cx="2633662" cy="525463"/>
          </p:xfrm>
          <a:graphic>
            <a:graphicData uri="http://schemas.openxmlformats.org/presentationml/2006/ole">
              <mc:AlternateContent xmlns:mc="http://schemas.openxmlformats.org/markup-compatibility/2006">
                <mc:Choice xmlns:v="urn:schemas-microsoft-com:vml" Requires="v">
                  <p:oleObj spid="_x0000_s85009" name="Equation" r:id="rId6" imgW="1307880" imgH="393480" progId="Equation.3">
                    <p:embed/>
                  </p:oleObj>
                </mc:Choice>
                <mc:Fallback>
                  <p:oleObj name="Equation" r:id="rId6" imgW="1307880" imgH="3934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514600"/>
                          <a:ext cx="2633662"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838200" y="2514600"/>
              <a:ext cx="1623521" cy="369332"/>
            </a:xfrm>
            <a:prstGeom prst="rect">
              <a:avLst/>
            </a:prstGeom>
            <a:noFill/>
          </p:spPr>
          <p:txBody>
            <a:bodyPr wrap="none" rtlCol="0">
              <a:spAutoFit/>
            </a:bodyPr>
            <a:lstStyle/>
            <a:p>
              <a:r>
                <a:rPr lang="en-US" dirty="0" smtClean="0"/>
                <a:t>Mass flow rate: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1"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6553200" y="6019800"/>
            <a:ext cx="2438400" cy="762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7"/>
          <p:cNvSpPr txBox="1">
            <a:spLocks/>
          </p:cNvSpPr>
          <p:nvPr/>
        </p:nvSpPr>
        <p:spPr>
          <a:xfrm>
            <a:off x="304800" y="46038"/>
            <a:ext cx="8229600" cy="563562"/>
          </a:xfrm>
          <a:prstGeom prst="rect">
            <a:avLst/>
          </a:prstGeom>
          <a:ln>
            <a:noFill/>
          </a:ln>
        </p:spPr>
        <p:txBody>
          <a:bodyPr/>
          <a:lstStyle/>
          <a:p>
            <a:pPr algn="ctr">
              <a:spcBef>
                <a:spcPct val="0"/>
              </a:spcBef>
              <a:defRPr/>
            </a:pPr>
            <a:r>
              <a:rPr lang="en-US" sz="4400" b="1" dirty="0" smtClean="0">
                <a:solidFill>
                  <a:srgbClr val="FF0000"/>
                </a:solidFill>
              </a:rPr>
              <a:t>Continuity Equation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355" name="Rectangle 354"/>
          <p:cNvSpPr/>
          <p:nvPr/>
        </p:nvSpPr>
        <p:spPr>
          <a:xfrm>
            <a:off x="304800" y="849868"/>
            <a:ext cx="7543800" cy="369332"/>
          </a:xfrm>
          <a:prstGeom prst="rect">
            <a:avLst/>
          </a:prstGeom>
        </p:spPr>
        <p:txBody>
          <a:bodyPr wrap="square">
            <a:spAutoFit/>
          </a:bodyPr>
          <a:lstStyle/>
          <a:p>
            <a:pPr>
              <a:buFontTx/>
              <a:buNone/>
            </a:pPr>
            <a:r>
              <a:rPr lang="en-US" b="1" dirty="0" smtClean="0">
                <a:latin typeface="Comic Sans MS" pitchFamily="66" charset="0"/>
              </a:rPr>
              <a:t>Mass/volume of a fluid in a closed system should conserve.</a:t>
            </a:r>
            <a:endParaRPr lang="en-US" b="1" dirty="0">
              <a:latin typeface="Comic Sans MS" pitchFamily="66" charset="0"/>
            </a:endParaRPr>
          </a:p>
        </p:txBody>
      </p:sp>
      <p:grpSp>
        <p:nvGrpSpPr>
          <p:cNvPr id="23" name="Group 22"/>
          <p:cNvGrpSpPr/>
          <p:nvPr/>
        </p:nvGrpSpPr>
        <p:grpSpPr>
          <a:xfrm>
            <a:off x="2819400" y="1524000"/>
            <a:ext cx="5701352" cy="1567219"/>
            <a:chOff x="1143000" y="2235958"/>
            <a:chExt cx="5701352" cy="1567219"/>
          </a:xfrm>
        </p:grpSpPr>
        <p:sp>
          <p:nvSpPr>
            <p:cNvPr id="19" name="Freeform 18"/>
            <p:cNvSpPr/>
            <p:nvPr/>
          </p:nvSpPr>
          <p:spPr>
            <a:xfrm>
              <a:off x="1228299" y="2235958"/>
              <a:ext cx="5568286" cy="466299"/>
            </a:xfrm>
            <a:custGeom>
              <a:avLst/>
              <a:gdLst>
                <a:gd name="connsiteX0" fmla="*/ 0 w 5568286"/>
                <a:gd name="connsiteY0" fmla="*/ 70514 h 466299"/>
                <a:gd name="connsiteX1" fmla="*/ 2647665 w 5568286"/>
                <a:gd name="connsiteY1" fmla="*/ 56866 h 466299"/>
                <a:gd name="connsiteX2" fmla="*/ 3916907 w 5568286"/>
                <a:gd name="connsiteY2" fmla="*/ 411708 h 466299"/>
                <a:gd name="connsiteX3" fmla="*/ 5568286 w 5568286"/>
                <a:gd name="connsiteY3" fmla="*/ 384412 h 466299"/>
              </a:gdLst>
              <a:ahLst/>
              <a:cxnLst>
                <a:cxn ang="0">
                  <a:pos x="connsiteX0" y="connsiteY0"/>
                </a:cxn>
                <a:cxn ang="0">
                  <a:pos x="connsiteX1" y="connsiteY1"/>
                </a:cxn>
                <a:cxn ang="0">
                  <a:pos x="connsiteX2" y="connsiteY2"/>
                </a:cxn>
                <a:cxn ang="0">
                  <a:pos x="connsiteX3" y="connsiteY3"/>
                </a:cxn>
              </a:cxnLst>
              <a:rect l="l" t="t" r="r" b="b"/>
              <a:pathLst>
                <a:path w="5568286" h="466299">
                  <a:moveTo>
                    <a:pt x="0" y="70514"/>
                  </a:moveTo>
                  <a:cubicBezTo>
                    <a:pt x="997423" y="35257"/>
                    <a:pt x="1994847" y="0"/>
                    <a:pt x="2647665" y="56866"/>
                  </a:cubicBezTo>
                  <a:cubicBezTo>
                    <a:pt x="3300483" y="113732"/>
                    <a:pt x="3430137" y="357117"/>
                    <a:pt x="3916907" y="411708"/>
                  </a:cubicBezTo>
                  <a:cubicBezTo>
                    <a:pt x="4403677" y="466299"/>
                    <a:pt x="4985981" y="425355"/>
                    <a:pt x="5568286" y="384412"/>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173707" y="3125337"/>
              <a:ext cx="5663821" cy="677840"/>
            </a:xfrm>
            <a:custGeom>
              <a:avLst/>
              <a:gdLst>
                <a:gd name="connsiteX0" fmla="*/ 0 w 5663821"/>
                <a:gd name="connsiteY0" fmla="*/ 573206 h 677840"/>
                <a:gd name="connsiteX1" fmla="*/ 2756848 w 5663821"/>
                <a:gd name="connsiteY1" fmla="*/ 614150 h 677840"/>
                <a:gd name="connsiteX2" fmla="*/ 3835021 w 5663821"/>
                <a:gd name="connsiteY2" fmla="*/ 191069 h 677840"/>
                <a:gd name="connsiteX3" fmla="*/ 5663821 w 5663821"/>
                <a:gd name="connsiteY3" fmla="*/ 0 h 677840"/>
              </a:gdLst>
              <a:ahLst/>
              <a:cxnLst>
                <a:cxn ang="0">
                  <a:pos x="connsiteX0" y="connsiteY0"/>
                </a:cxn>
                <a:cxn ang="0">
                  <a:pos x="connsiteX1" y="connsiteY1"/>
                </a:cxn>
                <a:cxn ang="0">
                  <a:pos x="connsiteX2" y="connsiteY2"/>
                </a:cxn>
                <a:cxn ang="0">
                  <a:pos x="connsiteX3" y="connsiteY3"/>
                </a:cxn>
              </a:cxnLst>
              <a:rect l="l" t="t" r="r" b="b"/>
              <a:pathLst>
                <a:path w="5663821" h="677840">
                  <a:moveTo>
                    <a:pt x="0" y="573206"/>
                  </a:moveTo>
                  <a:cubicBezTo>
                    <a:pt x="1058839" y="625523"/>
                    <a:pt x="2117678" y="677840"/>
                    <a:pt x="2756848" y="614150"/>
                  </a:cubicBezTo>
                  <a:cubicBezTo>
                    <a:pt x="3396018" y="550461"/>
                    <a:pt x="3350526" y="293427"/>
                    <a:pt x="3835021" y="191069"/>
                  </a:cubicBezTo>
                  <a:cubicBezTo>
                    <a:pt x="4319516" y="88711"/>
                    <a:pt x="4991668" y="44355"/>
                    <a:pt x="5663821" y="0"/>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6768152" y="2653352"/>
              <a:ext cx="76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43000" y="2286000"/>
              <a:ext cx="1524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2854656" y="1574042"/>
            <a:ext cx="879144" cy="1447800"/>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629400" y="1878841"/>
            <a:ext cx="1828802" cy="795304"/>
          </a:xfrm>
          <a:custGeom>
            <a:avLst/>
            <a:gdLst>
              <a:gd name="connsiteX0" fmla="*/ 2756848 w 2756848"/>
              <a:gd name="connsiteY0" fmla="*/ 327546 h 1405720"/>
              <a:gd name="connsiteX1" fmla="*/ 2756848 w 2756848"/>
              <a:gd name="connsiteY1" fmla="*/ 764275 h 1405720"/>
              <a:gd name="connsiteX2" fmla="*/ 1214651 w 2756848"/>
              <a:gd name="connsiteY2" fmla="*/ 941696 h 1405720"/>
              <a:gd name="connsiteX3" fmla="*/ 586854 w 2756848"/>
              <a:gd name="connsiteY3" fmla="*/ 1146412 h 1405720"/>
              <a:gd name="connsiteX4" fmla="*/ 327547 w 2756848"/>
              <a:gd name="connsiteY4" fmla="*/ 1323833 h 1405720"/>
              <a:gd name="connsiteX5" fmla="*/ 0 w 2756848"/>
              <a:gd name="connsiteY5" fmla="*/ 1405720 h 1405720"/>
              <a:gd name="connsiteX6" fmla="*/ 54591 w 2756848"/>
              <a:gd name="connsiteY6" fmla="*/ 0 h 1405720"/>
              <a:gd name="connsiteX7" fmla="*/ 464024 w 2756848"/>
              <a:gd name="connsiteY7" fmla="*/ 95534 h 1405720"/>
              <a:gd name="connsiteX8" fmla="*/ 846161 w 2756848"/>
              <a:gd name="connsiteY8" fmla="*/ 259308 h 1405720"/>
              <a:gd name="connsiteX9" fmla="*/ 1501254 w 2756848"/>
              <a:gd name="connsiteY9" fmla="*/ 327546 h 1405720"/>
              <a:gd name="connsiteX10" fmla="*/ 2402006 w 2756848"/>
              <a:gd name="connsiteY10" fmla="*/ 327546 h 1405720"/>
              <a:gd name="connsiteX11" fmla="*/ 2756848 w 2756848"/>
              <a:gd name="connsiteY11" fmla="*/ 327546 h 1405720"/>
              <a:gd name="connsiteX0" fmla="*/ 2756848 w 2786913"/>
              <a:gd name="connsiteY0" fmla="*/ 327546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27547 w 2786913"/>
              <a:gd name="connsiteY4" fmla="*/ 1323833 h 1405720"/>
              <a:gd name="connsiteX5" fmla="*/ 0 w 2786913"/>
              <a:gd name="connsiteY5" fmla="*/ 1405720 h 1405720"/>
              <a:gd name="connsiteX6" fmla="*/ 54591 w 2786913"/>
              <a:gd name="connsiteY6" fmla="*/ 0 h 1405720"/>
              <a:gd name="connsiteX7" fmla="*/ 464024 w 2786913"/>
              <a:gd name="connsiteY7" fmla="*/ 95534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56848 w 2786913"/>
              <a:gd name="connsiteY11" fmla="*/ 327546 h 1405720"/>
              <a:gd name="connsiteX0" fmla="*/ 2786913 w 2786913"/>
              <a:gd name="connsiteY0" fmla="*/ 219932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27547 w 2786913"/>
              <a:gd name="connsiteY4" fmla="*/ 1323833 h 1405720"/>
              <a:gd name="connsiteX5" fmla="*/ 0 w 2786913"/>
              <a:gd name="connsiteY5" fmla="*/ 1405720 h 1405720"/>
              <a:gd name="connsiteX6" fmla="*/ 54591 w 2786913"/>
              <a:gd name="connsiteY6" fmla="*/ 0 h 1405720"/>
              <a:gd name="connsiteX7" fmla="*/ 464024 w 2786913"/>
              <a:gd name="connsiteY7" fmla="*/ 95534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86913 w 2786913"/>
              <a:gd name="connsiteY11" fmla="*/ 219932 h 1405720"/>
              <a:gd name="connsiteX0" fmla="*/ 2786913 w 2786913"/>
              <a:gd name="connsiteY0" fmla="*/ 219932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34638 w 2786913"/>
              <a:gd name="connsiteY4" fmla="*/ 1285153 h 1405720"/>
              <a:gd name="connsiteX5" fmla="*/ 0 w 2786913"/>
              <a:gd name="connsiteY5" fmla="*/ 1405720 h 1405720"/>
              <a:gd name="connsiteX6" fmla="*/ 54591 w 2786913"/>
              <a:gd name="connsiteY6" fmla="*/ 0 h 1405720"/>
              <a:gd name="connsiteX7" fmla="*/ 464024 w 2786913"/>
              <a:gd name="connsiteY7" fmla="*/ 95534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86913 w 2786913"/>
              <a:gd name="connsiteY11" fmla="*/ 219932 h 1405720"/>
              <a:gd name="connsiteX0" fmla="*/ 2786913 w 2786913"/>
              <a:gd name="connsiteY0" fmla="*/ 219932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34638 w 2786913"/>
              <a:gd name="connsiteY4" fmla="*/ 1285153 h 1405720"/>
              <a:gd name="connsiteX5" fmla="*/ 0 w 2786913"/>
              <a:gd name="connsiteY5" fmla="*/ 1405720 h 1405720"/>
              <a:gd name="connsiteX6" fmla="*/ 54591 w 2786913"/>
              <a:gd name="connsiteY6" fmla="*/ 0 h 1405720"/>
              <a:gd name="connsiteX7" fmla="*/ 509801 w 2786913"/>
              <a:gd name="connsiteY7" fmla="*/ 219932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86913 w 2786913"/>
              <a:gd name="connsiteY11" fmla="*/ 219932 h 1405720"/>
              <a:gd name="connsiteX0" fmla="*/ 2732322 w 2732322"/>
              <a:gd name="connsiteY0" fmla="*/ 219932 h 1373922"/>
              <a:gd name="connsiteX1" fmla="*/ 2732322 w 2732322"/>
              <a:gd name="connsiteY1" fmla="*/ 841311 h 1373922"/>
              <a:gd name="connsiteX2" fmla="*/ 1160060 w 2732322"/>
              <a:gd name="connsiteY2" fmla="*/ 941696 h 1373922"/>
              <a:gd name="connsiteX3" fmla="*/ 532263 w 2732322"/>
              <a:gd name="connsiteY3" fmla="*/ 1146412 h 1373922"/>
              <a:gd name="connsiteX4" fmla="*/ 280047 w 2732322"/>
              <a:gd name="connsiteY4" fmla="*/ 1285153 h 1373922"/>
              <a:gd name="connsiteX5" fmla="*/ 192466 w 2732322"/>
              <a:gd name="connsiteY5" fmla="*/ 1373922 h 1373922"/>
              <a:gd name="connsiteX6" fmla="*/ 0 w 2732322"/>
              <a:gd name="connsiteY6" fmla="*/ 0 h 1373922"/>
              <a:gd name="connsiteX7" fmla="*/ 455210 w 2732322"/>
              <a:gd name="connsiteY7" fmla="*/ 219932 h 1373922"/>
              <a:gd name="connsiteX8" fmla="*/ 791570 w 2732322"/>
              <a:gd name="connsiteY8" fmla="*/ 259308 h 1373922"/>
              <a:gd name="connsiteX9" fmla="*/ 1446663 w 2732322"/>
              <a:gd name="connsiteY9" fmla="*/ 327546 h 1373922"/>
              <a:gd name="connsiteX10" fmla="*/ 2347415 w 2732322"/>
              <a:gd name="connsiteY10" fmla="*/ 327546 h 1373922"/>
              <a:gd name="connsiteX11" fmla="*/ 2732322 w 2732322"/>
              <a:gd name="connsiteY11" fmla="*/ 219932 h 1373922"/>
              <a:gd name="connsiteX0" fmla="*/ 2715018 w 2715018"/>
              <a:gd name="connsiteY0" fmla="*/ 177536 h 1331526"/>
              <a:gd name="connsiteX1" fmla="*/ 2715018 w 2715018"/>
              <a:gd name="connsiteY1" fmla="*/ 798915 h 1331526"/>
              <a:gd name="connsiteX2" fmla="*/ 1142756 w 2715018"/>
              <a:gd name="connsiteY2" fmla="*/ 899300 h 1331526"/>
              <a:gd name="connsiteX3" fmla="*/ 514959 w 2715018"/>
              <a:gd name="connsiteY3" fmla="*/ 1104016 h 1331526"/>
              <a:gd name="connsiteX4" fmla="*/ 262743 w 2715018"/>
              <a:gd name="connsiteY4" fmla="*/ 1242757 h 1331526"/>
              <a:gd name="connsiteX5" fmla="*/ 175162 w 2715018"/>
              <a:gd name="connsiteY5" fmla="*/ 1331526 h 1331526"/>
              <a:gd name="connsiteX6" fmla="*/ 0 w 2715018"/>
              <a:gd name="connsiteY6" fmla="*/ 0 h 1331526"/>
              <a:gd name="connsiteX7" fmla="*/ 437906 w 2715018"/>
              <a:gd name="connsiteY7" fmla="*/ 177536 h 1331526"/>
              <a:gd name="connsiteX8" fmla="*/ 774266 w 2715018"/>
              <a:gd name="connsiteY8" fmla="*/ 216912 h 1331526"/>
              <a:gd name="connsiteX9" fmla="*/ 1429359 w 2715018"/>
              <a:gd name="connsiteY9" fmla="*/ 285150 h 1331526"/>
              <a:gd name="connsiteX10" fmla="*/ 2330111 w 2715018"/>
              <a:gd name="connsiteY10" fmla="*/ 285150 h 1331526"/>
              <a:gd name="connsiteX11" fmla="*/ 2715018 w 2715018"/>
              <a:gd name="connsiteY11" fmla="*/ 177536 h 1331526"/>
              <a:gd name="connsiteX0" fmla="*/ 2627438 w 2627438"/>
              <a:gd name="connsiteY0" fmla="*/ 177537 h 1331527"/>
              <a:gd name="connsiteX1" fmla="*/ 2627438 w 2627438"/>
              <a:gd name="connsiteY1" fmla="*/ 798916 h 1331527"/>
              <a:gd name="connsiteX2" fmla="*/ 1055176 w 2627438"/>
              <a:gd name="connsiteY2" fmla="*/ 899301 h 1331527"/>
              <a:gd name="connsiteX3" fmla="*/ 427379 w 2627438"/>
              <a:gd name="connsiteY3" fmla="*/ 1104017 h 1331527"/>
              <a:gd name="connsiteX4" fmla="*/ 175163 w 2627438"/>
              <a:gd name="connsiteY4" fmla="*/ 1242758 h 1331527"/>
              <a:gd name="connsiteX5" fmla="*/ 87582 w 2627438"/>
              <a:gd name="connsiteY5" fmla="*/ 1331527 h 1331527"/>
              <a:gd name="connsiteX6" fmla="*/ 0 w 2627438"/>
              <a:gd name="connsiteY6" fmla="*/ 0 h 1331527"/>
              <a:gd name="connsiteX7" fmla="*/ 350326 w 2627438"/>
              <a:gd name="connsiteY7" fmla="*/ 177537 h 1331527"/>
              <a:gd name="connsiteX8" fmla="*/ 686686 w 2627438"/>
              <a:gd name="connsiteY8" fmla="*/ 216913 h 1331527"/>
              <a:gd name="connsiteX9" fmla="*/ 1341779 w 2627438"/>
              <a:gd name="connsiteY9" fmla="*/ 285151 h 1331527"/>
              <a:gd name="connsiteX10" fmla="*/ 2242531 w 2627438"/>
              <a:gd name="connsiteY10" fmla="*/ 285151 h 1331527"/>
              <a:gd name="connsiteX11" fmla="*/ 2627438 w 2627438"/>
              <a:gd name="connsiteY11" fmla="*/ 177537 h 1331527"/>
              <a:gd name="connsiteX0" fmla="*/ 2539856 w 2539856"/>
              <a:gd name="connsiteY0" fmla="*/ 0 h 1153990"/>
              <a:gd name="connsiteX1" fmla="*/ 2539856 w 2539856"/>
              <a:gd name="connsiteY1" fmla="*/ 621379 h 1153990"/>
              <a:gd name="connsiteX2" fmla="*/ 967594 w 2539856"/>
              <a:gd name="connsiteY2" fmla="*/ 721764 h 1153990"/>
              <a:gd name="connsiteX3" fmla="*/ 339797 w 2539856"/>
              <a:gd name="connsiteY3" fmla="*/ 926480 h 1153990"/>
              <a:gd name="connsiteX4" fmla="*/ 87581 w 2539856"/>
              <a:gd name="connsiteY4" fmla="*/ 1065221 h 1153990"/>
              <a:gd name="connsiteX5" fmla="*/ 0 w 2539856"/>
              <a:gd name="connsiteY5" fmla="*/ 1153990 h 1153990"/>
              <a:gd name="connsiteX6" fmla="*/ 262743 w 2539856"/>
              <a:gd name="connsiteY6" fmla="*/ 1 h 1153990"/>
              <a:gd name="connsiteX7" fmla="*/ 262744 w 2539856"/>
              <a:gd name="connsiteY7" fmla="*/ 0 h 1153990"/>
              <a:gd name="connsiteX8" fmla="*/ 599104 w 2539856"/>
              <a:gd name="connsiteY8" fmla="*/ 39376 h 1153990"/>
              <a:gd name="connsiteX9" fmla="*/ 1254197 w 2539856"/>
              <a:gd name="connsiteY9" fmla="*/ 107614 h 1153990"/>
              <a:gd name="connsiteX10" fmla="*/ 2154949 w 2539856"/>
              <a:gd name="connsiteY10" fmla="*/ 107614 h 1153990"/>
              <a:gd name="connsiteX11" fmla="*/ 2539856 w 2539856"/>
              <a:gd name="connsiteY11" fmla="*/ 0 h 1153990"/>
              <a:gd name="connsiteX0" fmla="*/ 2452275 w 2452275"/>
              <a:gd name="connsiteY0" fmla="*/ 0 h 1065220"/>
              <a:gd name="connsiteX1" fmla="*/ 2452275 w 2452275"/>
              <a:gd name="connsiteY1" fmla="*/ 621379 h 1065220"/>
              <a:gd name="connsiteX2" fmla="*/ 880013 w 2452275"/>
              <a:gd name="connsiteY2" fmla="*/ 721764 h 1065220"/>
              <a:gd name="connsiteX3" fmla="*/ 252216 w 2452275"/>
              <a:gd name="connsiteY3" fmla="*/ 926480 h 1065220"/>
              <a:gd name="connsiteX4" fmla="*/ 0 w 2452275"/>
              <a:gd name="connsiteY4" fmla="*/ 1065221 h 1065220"/>
              <a:gd name="connsiteX5" fmla="*/ 262742 w 2452275"/>
              <a:gd name="connsiteY5" fmla="*/ 887685 h 1065220"/>
              <a:gd name="connsiteX6" fmla="*/ 175162 w 2452275"/>
              <a:gd name="connsiteY6" fmla="*/ 1 h 1065220"/>
              <a:gd name="connsiteX7" fmla="*/ 175163 w 2452275"/>
              <a:gd name="connsiteY7" fmla="*/ 0 h 1065220"/>
              <a:gd name="connsiteX8" fmla="*/ 511523 w 2452275"/>
              <a:gd name="connsiteY8" fmla="*/ 39376 h 1065220"/>
              <a:gd name="connsiteX9" fmla="*/ 1166616 w 2452275"/>
              <a:gd name="connsiteY9" fmla="*/ 107614 h 1065220"/>
              <a:gd name="connsiteX10" fmla="*/ 2067368 w 2452275"/>
              <a:gd name="connsiteY10" fmla="*/ 107614 h 1065220"/>
              <a:gd name="connsiteX11" fmla="*/ 2452275 w 2452275"/>
              <a:gd name="connsiteY11" fmla="*/ 0 h 1065220"/>
              <a:gd name="connsiteX0" fmla="*/ 2277112 w 2277113"/>
              <a:gd name="connsiteY0" fmla="*/ 0 h 926480"/>
              <a:gd name="connsiteX1" fmla="*/ 2277112 w 2277113"/>
              <a:gd name="connsiteY1" fmla="*/ 621379 h 926480"/>
              <a:gd name="connsiteX2" fmla="*/ 704850 w 2277113"/>
              <a:gd name="connsiteY2" fmla="*/ 721764 h 926480"/>
              <a:gd name="connsiteX3" fmla="*/ 77053 w 2277113"/>
              <a:gd name="connsiteY3" fmla="*/ 926480 h 926480"/>
              <a:gd name="connsiteX4" fmla="*/ 87578 w 2277113"/>
              <a:gd name="connsiteY4" fmla="*/ 887684 h 926480"/>
              <a:gd name="connsiteX5" fmla="*/ 87579 w 2277113"/>
              <a:gd name="connsiteY5" fmla="*/ 887685 h 926480"/>
              <a:gd name="connsiteX6" fmla="*/ -1 w 2277113"/>
              <a:gd name="connsiteY6" fmla="*/ 1 h 926480"/>
              <a:gd name="connsiteX7" fmla="*/ 0 w 2277113"/>
              <a:gd name="connsiteY7" fmla="*/ 0 h 926480"/>
              <a:gd name="connsiteX8" fmla="*/ 336360 w 2277113"/>
              <a:gd name="connsiteY8" fmla="*/ 39376 h 926480"/>
              <a:gd name="connsiteX9" fmla="*/ 991453 w 2277113"/>
              <a:gd name="connsiteY9" fmla="*/ 107614 h 926480"/>
              <a:gd name="connsiteX10" fmla="*/ 1892205 w 2277113"/>
              <a:gd name="connsiteY10" fmla="*/ 107614 h 926480"/>
              <a:gd name="connsiteX11" fmla="*/ 2277112 w 2277113"/>
              <a:gd name="connsiteY11" fmla="*/ 0 h 9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7113" h="926480">
                <a:moveTo>
                  <a:pt x="2277112" y="0"/>
                </a:moveTo>
                <a:lnTo>
                  <a:pt x="2277112" y="621379"/>
                </a:lnTo>
                <a:lnTo>
                  <a:pt x="704850" y="721764"/>
                </a:lnTo>
                <a:lnTo>
                  <a:pt x="77053" y="926480"/>
                </a:lnTo>
                <a:lnTo>
                  <a:pt x="87578" y="887684"/>
                </a:lnTo>
                <a:lnTo>
                  <a:pt x="87579" y="887685"/>
                </a:lnTo>
                <a:lnTo>
                  <a:pt x="-1" y="1"/>
                </a:lnTo>
                <a:lnTo>
                  <a:pt x="0" y="0"/>
                </a:lnTo>
                <a:lnTo>
                  <a:pt x="336360" y="39376"/>
                </a:lnTo>
                <a:lnTo>
                  <a:pt x="991453" y="107614"/>
                </a:lnTo>
                <a:lnTo>
                  <a:pt x="1892205" y="107614"/>
                </a:lnTo>
                <a:lnTo>
                  <a:pt x="2277112" y="0"/>
                </a:lnTo>
                <a:close/>
              </a:path>
            </a:pathLst>
          </a:cu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905000" y="1574042"/>
            <a:ext cx="933736" cy="1447800"/>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56928" y="1574042"/>
            <a:ext cx="933736" cy="1447800"/>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41760" y="1574042"/>
            <a:ext cx="879144" cy="1447800"/>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628864" y="1595650"/>
            <a:ext cx="879144" cy="1447800"/>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5497773" y="1567218"/>
            <a:ext cx="1207827" cy="1487606"/>
          </a:xfrm>
          <a:custGeom>
            <a:avLst/>
            <a:gdLst>
              <a:gd name="connsiteX0" fmla="*/ 0 w 736979"/>
              <a:gd name="connsiteY0" fmla="*/ 1487606 h 1487606"/>
              <a:gd name="connsiteX1" fmla="*/ 0 w 736979"/>
              <a:gd name="connsiteY1" fmla="*/ 0 h 1487606"/>
              <a:gd name="connsiteX2" fmla="*/ 573206 w 736979"/>
              <a:gd name="connsiteY2" fmla="*/ 109182 h 1487606"/>
              <a:gd name="connsiteX3" fmla="*/ 668740 w 736979"/>
              <a:gd name="connsiteY3" fmla="*/ 177421 h 1487606"/>
              <a:gd name="connsiteX4" fmla="*/ 736979 w 736979"/>
              <a:gd name="connsiteY4" fmla="*/ 1201003 h 1487606"/>
              <a:gd name="connsiteX5" fmla="*/ 709684 w 736979"/>
              <a:gd name="connsiteY5" fmla="*/ 1255594 h 1487606"/>
              <a:gd name="connsiteX6" fmla="*/ 368490 w 736979"/>
              <a:gd name="connsiteY6" fmla="*/ 1460311 h 1487606"/>
              <a:gd name="connsiteX7" fmla="*/ 0 w 736979"/>
              <a:gd name="connsiteY7" fmla="*/ 1487606 h 1487606"/>
              <a:gd name="connsiteX0" fmla="*/ 0 w 979227"/>
              <a:gd name="connsiteY0" fmla="*/ 1487606 h 1487606"/>
              <a:gd name="connsiteX1" fmla="*/ 0 w 979227"/>
              <a:gd name="connsiteY1" fmla="*/ 0 h 1487606"/>
              <a:gd name="connsiteX2" fmla="*/ 573206 w 979227"/>
              <a:gd name="connsiteY2" fmla="*/ 109182 h 1487606"/>
              <a:gd name="connsiteX3" fmla="*/ 979227 w 979227"/>
              <a:gd name="connsiteY3" fmla="*/ 311624 h 1487606"/>
              <a:gd name="connsiteX4" fmla="*/ 736979 w 979227"/>
              <a:gd name="connsiteY4" fmla="*/ 1201003 h 1487606"/>
              <a:gd name="connsiteX5" fmla="*/ 709684 w 979227"/>
              <a:gd name="connsiteY5" fmla="*/ 1255594 h 1487606"/>
              <a:gd name="connsiteX6" fmla="*/ 368490 w 979227"/>
              <a:gd name="connsiteY6" fmla="*/ 1460311 h 1487606"/>
              <a:gd name="connsiteX7" fmla="*/ 0 w 979227"/>
              <a:gd name="connsiteY7" fmla="*/ 1487606 h 1487606"/>
              <a:gd name="connsiteX0" fmla="*/ 0 w 1055427"/>
              <a:gd name="connsiteY0" fmla="*/ 1487606 h 1487606"/>
              <a:gd name="connsiteX1" fmla="*/ 0 w 1055427"/>
              <a:gd name="connsiteY1" fmla="*/ 0 h 1487606"/>
              <a:gd name="connsiteX2" fmla="*/ 573206 w 1055427"/>
              <a:gd name="connsiteY2" fmla="*/ 109182 h 1487606"/>
              <a:gd name="connsiteX3" fmla="*/ 979227 w 1055427"/>
              <a:gd name="connsiteY3" fmla="*/ 311624 h 1487606"/>
              <a:gd name="connsiteX4" fmla="*/ 736979 w 1055427"/>
              <a:gd name="connsiteY4" fmla="*/ 1201003 h 1487606"/>
              <a:gd name="connsiteX5" fmla="*/ 1055427 w 1055427"/>
              <a:gd name="connsiteY5" fmla="*/ 1073624 h 1487606"/>
              <a:gd name="connsiteX6" fmla="*/ 368490 w 1055427"/>
              <a:gd name="connsiteY6" fmla="*/ 1460311 h 1487606"/>
              <a:gd name="connsiteX7" fmla="*/ 0 w 1055427"/>
              <a:gd name="connsiteY7" fmla="*/ 1487606 h 1487606"/>
              <a:gd name="connsiteX0" fmla="*/ 0 w 1055427"/>
              <a:gd name="connsiteY0" fmla="*/ 1487606 h 1487606"/>
              <a:gd name="connsiteX1" fmla="*/ 0 w 1055427"/>
              <a:gd name="connsiteY1" fmla="*/ 0 h 1487606"/>
              <a:gd name="connsiteX2" fmla="*/ 573206 w 1055427"/>
              <a:gd name="connsiteY2" fmla="*/ 109182 h 1487606"/>
              <a:gd name="connsiteX3" fmla="*/ 979227 w 1055427"/>
              <a:gd name="connsiteY3" fmla="*/ 311624 h 1487606"/>
              <a:gd name="connsiteX4" fmla="*/ 1055427 w 1055427"/>
              <a:gd name="connsiteY4" fmla="*/ 997424 h 1487606"/>
              <a:gd name="connsiteX5" fmla="*/ 1055427 w 1055427"/>
              <a:gd name="connsiteY5" fmla="*/ 1073624 h 1487606"/>
              <a:gd name="connsiteX6" fmla="*/ 368490 w 1055427"/>
              <a:gd name="connsiteY6" fmla="*/ 1460311 h 1487606"/>
              <a:gd name="connsiteX7" fmla="*/ 0 w 1055427"/>
              <a:gd name="connsiteY7" fmla="*/ 1487606 h 1487606"/>
              <a:gd name="connsiteX0" fmla="*/ 0 w 1131627"/>
              <a:gd name="connsiteY0" fmla="*/ 1487606 h 1487606"/>
              <a:gd name="connsiteX1" fmla="*/ 0 w 1131627"/>
              <a:gd name="connsiteY1" fmla="*/ 0 h 1487606"/>
              <a:gd name="connsiteX2" fmla="*/ 573206 w 1131627"/>
              <a:gd name="connsiteY2" fmla="*/ 109182 h 1487606"/>
              <a:gd name="connsiteX3" fmla="*/ 1131627 w 1131627"/>
              <a:gd name="connsiteY3" fmla="*/ 387824 h 1487606"/>
              <a:gd name="connsiteX4" fmla="*/ 1055427 w 1131627"/>
              <a:gd name="connsiteY4" fmla="*/ 997424 h 1487606"/>
              <a:gd name="connsiteX5" fmla="*/ 1055427 w 1131627"/>
              <a:gd name="connsiteY5" fmla="*/ 1073624 h 1487606"/>
              <a:gd name="connsiteX6" fmla="*/ 368490 w 1131627"/>
              <a:gd name="connsiteY6" fmla="*/ 1460311 h 1487606"/>
              <a:gd name="connsiteX7" fmla="*/ 0 w 1131627"/>
              <a:gd name="connsiteY7" fmla="*/ 1487606 h 1487606"/>
              <a:gd name="connsiteX0" fmla="*/ 0 w 1207827"/>
              <a:gd name="connsiteY0" fmla="*/ 1487606 h 1487606"/>
              <a:gd name="connsiteX1" fmla="*/ 0 w 1207827"/>
              <a:gd name="connsiteY1" fmla="*/ 0 h 1487606"/>
              <a:gd name="connsiteX2" fmla="*/ 573206 w 1207827"/>
              <a:gd name="connsiteY2" fmla="*/ 109182 h 1487606"/>
              <a:gd name="connsiteX3" fmla="*/ 1131627 w 1207827"/>
              <a:gd name="connsiteY3" fmla="*/ 387824 h 1487606"/>
              <a:gd name="connsiteX4" fmla="*/ 1055427 w 1207827"/>
              <a:gd name="connsiteY4" fmla="*/ 997424 h 1487606"/>
              <a:gd name="connsiteX5" fmla="*/ 1207827 w 1207827"/>
              <a:gd name="connsiteY5" fmla="*/ 997424 h 1487606"/>
              <a:gd name="connsiteX6" fmla="*/ 368490 w 1207827"/>
              <a:gd name="connsiteY6" fmla="*/ 1460311 h 1487606"/>
              <a:gd name="connsiteX7" fmla="*/ 0 w 1207827"/>
              <a:gd name="connsiteY7" fmla="*/ 1487606 h 1487606"/>
              <a:gd name="connsiteX0" fmla="*/ 0 w 1207827"/>
              <a:gd name="connsiteY0" fmla="*/ 1487606 h 1487606"/>
              <a:gd name="connsiteX1" fmla="*/ 0 w 1207827"/>
              <a:gd name="connsiteY1" fmla="*/ 0 h 1487606"/>
              <a:gd name="connsiteX2" fmla="*/ 573206 w 1207827"/>
              <a:gd name="connsiteY2" fmla="*/ 109182 h 1487606"/>
              <a:gd name="connsiteX3" fmla="*/ 1131627 w 1207827"/>
              <a:gd name="connsiteY3" fmla="*/ 387824 h 1487606"/>
              <a:gd name="connsiteX4" fmla="*/ 1207827 w 1207827"/>
              <a:gd name="connsiteY4" fmla="*/ 921224 h 1487606"/>
              <a:gd name="connsiteX5" fmla="*/ 1207827 w 1207827"/>
              <a:gd name="connsiteY5" fmla="*/ 997424 h 1487606"/>
              <a:gd name="connsiteX6" fmla="*/ 368490 w 1207827"/>
              <a:gd name="connsiteY6" fmla="*/ 1460311 h 1487606"/>
              <a:gd name="connsiteX7" fmla="*/ 0 w 1207827"/>
              <a:gd name="connsiteY7" fmla="*/ 1487606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7827" h="1487606">
                <a:moveTo>
                  <a:pt x="0" y="1487606"/>
                </a:moveTo>
                <a:lnTo>
                  <a:pt x="0" y="0"/>
                </a:lnTo>
                <a:lnTo>
                  <a:pt x="573206" y="109182"/>
                </a:lnTo>
                <a:lnTo>
                  <a:pt x="1131627" y="387824"/>
                </a:lnTo>
                <a:lnTo>
                  <a:pt x="1207827" y="921224"/>
                </a:lnTo>
                <a:lnTo>
                  <a:pt x="1207827" y="997424"/>
                </a:lnTo>
                <a:lnTo>
                  <a:pt x="368490" y="1460311"/>
                </a:lnTo>
                <a:lnTo>
                  <a:pt x="0" y="148760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Object 11"/>
          <p:cNvGraphicFramePr>
            <a:graphicFrameLocks noChangeAspect="1"/>
          </p:cNvGraphicFramePr>
          <p:nvPr/>
        </p:nvGraphicFramePr>
        <p:xfrm>
          <a:off x="7162800" y="3886200"/>
          <a:ext cx="1241425" cy="920750"/>
        </p:xfrm>
        <a:graphic>
          <a:graphicData uri="http://schemas.openxmlformats.org/presentationml/2006/ole">
            <mc:AlternateContent xmlns:mc="http://schemas.openxmlformats.org/markup-compatibility/2006">
              <mc:Choice xmlns:v="urn:schemas-microsoft-com:vml" Requires="v">
                <p:oleObj spid="_x0000_s73774" name="Equation" r:id="rId3" imgW="507960" imgH="393480" progId="Equation.3">
                  <p:embed/>
                </p:oleObj>
              </mc:Choice>
              <mc:Fallback>
                <p:oleObj name="Equation" r:id="rId3" imgW="5079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86200"/>
                        <a:ext cx="1241425"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6" name="Object 8"/>
          <p:cNvGraphicFramePr>
            <a:graphicFrameLocks noChangeAspect="1"/>
          </p:cNvGraphicFramePr>
          <p:nvPr/>
        </p:nvGraphicFramePr>
        <p:xfrm>
          <a:off x="2667000" y="1777242"/>
          <a:ext cx="374650" cy="863600"/>
        </p:xfrm>
        <a:graphic>
          <a:graphicData uri="http://schemas.openxmlformats.org/presentationml/2006/ole">
            <mc:AlternateContent xmlns:mc="http://schemas.openxmlformats.org/markup-compatibility/2006">
              <mc:Choice xmlns:v="urn:schemas-microsoft-com:vml" Requires="v">
                <p:oleObj spid="_x0000_s73775" name="Equation" r:id="rId5" imgW="190440" imgH="457200" progId="Equation.3">
                  <p:embed/>
                </p:oleObj>
              </mc:Choice>
              <mc:Fallback>
                <p:oleObj name="Equation" r:id="rId5" imgW="190440" imgH="4572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777242"/>
                        <a:ext cx="3746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7" name="Object 9"/>
          <p:cNvGraphicFramePr>
            <a:graphicFrameLocks noChangeAspect="1"/>
          </p:cNvGraphicFramePr>
          <p:nvPr/>
        </p:nvGraphicFramePr>
        <p:xfrm>
          <a:off x="8521700" y="1650242"/>
          <a:ext cx="400050" cy="863600"/>
        </p:xfrm>
        <a:graphic>
          <a:graphicData uri="http://schemas.openxmlformats.org/presentationml/2006/ole">
            <mc:AlternateContent xmlns:mc="http://schemas.openxmlformats.org/markup-compatibility/2006">
              <mc:Choice xmlns:v="urn:schemas-microsoft-com:vml" Requires="v">
                <p:oleObj spid="_x0000_s73776" name="Equation" r:id="rId7" imgW="203040" imgH="457200" progId="Equation.3">
                  <p:embed/>
                </p:oleObj>
              </mc:Choice>
              <mc:Fallback>
                <p:oleObj name="Equation" r:id="rId7" imgW="203040" imgH="4572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1700" y="1650242"/>
                        <a:ext cx="4000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 name="Group 50"/>
          <p:cNvGrpSpPr/>
          <p:nvPr/>
        </p:nvGrpSpPr>
        <p:grpSpPr>
          <a:xfrm>
            <a:off x="3352800" y="2107442"/>
            <a:ext cx="4038600" cy="369332"/>
            <a:chOff x="1676400" y="2819400"/>
            <a:chExt cx="4038600" cy="369332"/>
          </a:xfrm>
        </p:grpSpPr>
        <p:sp>
          <p:nvSpPr>
            <p:cNvPr id="49" name="Rectangle 48"/>
            <p:cNvSpPr/>
            <p:nvPr/>
          </p:nvSpPr>
          <p:spPr>
            <a:xfrm>
              <a:off x="1676400" y="2819400"/>
              <a:ext cx="434734" cy="369332"/>
            </a:xfrm>
            <a:prstGeom prst="rect">
              <a:avLst/>
            </a:prstGeom>
          </p:spPr>
          <p:txBody>
            <a:bodyPr wrap="none">
              <a:spAutoFit/>
            </a:bodyPr>
            <a:lstStyle/>
            <a:p>
              <a:r>
                <a:rPr lang="en-US" b="1" dirty="0" smtClean="0">
                  <a:latin typeface="Comic Sans MS" pitchFamily="66" charset="0"/>
                </a:rPr>
                <a:t>V</a:t>
              </a:r>
              <a:r>
                <a:rPr lang="en-US" b="1" baseline="-25000" dirty="0" smtClean="0">
                  <a:latin typeface="Comic Sans MS" pitchFamily="66" charset="0"/>
                </a:rPr>
                <a:t>1</a:t>
              </a:r>
              <a:endParaRPr lang="en-US" dirty="0"/>
            </a:p>
          </p:txBody>
        </p:sp>
        <p:sp>
          <p:nvSpPr>
            <p:cNvPr id="50" name="Rectangle 49"/>
            <p:cNvSpPr/>
            <p:nvPr/>
          </p:nvSpPr>
          <p:spPr>
            <a:xfrm>
              <a:off x="5280266" y="2819400"/>
              <a:ext cx="434734" cy="369332"/>
            </a:xfrm>
            <a:prstGeom prst="rect">
              <a:avLst/>
            </a:prstGeom>
          </p:spPr>
          <p:txBody>
            <a:bodyPr wrap="none">
              <a:spAutoFit/>
            </a:bodyPr>
            <a:lstStyle/>
            <a:p>
              <a:r>
                <a:rPr lang="en-US" b="1" dirty="0" smtClean="0">
                  <a:latin typeface="Comic Sans MS" pitchFamily="66" charset="0"/>
                </a:rPr>
                <a:t>V</a:t>
              </a:r>
              <a:r>
                <a:rPr lang="en-US" b="1" baseline="-25000" dirty="0" smtClean="0">
                  <a:latin typeface="Comic Sans MS" pitchFamily="66" charset="0"/>
                </a:rPr>
                <a:t>2</a:t>
              </a:r>
              <a:endParaRPr lang="en-US" dirty="0"/>
            </a:p>
          </p:txBody>
        </p:sp>
      </p:grpSp>
      <p:cxnSp>
        <p:nvCxnSpPr>
          <p:cNvPr id="60" name="Straight Connector 59"/>
          <p:cNvCxnSpPr/>
          <p:nvPr/>
        </p:nvCxnSpPr>
        <p:spPr>
          <a:xfrm rot="5400000">
            <a:off x="6591300" y="2678942"/>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8275660" y="2678942"/>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6781800" y="2209800"/>
            <a:ext cx="1676400" cy="707119"/>
            <a:chOff x="5105400" y="2938816"/>
            <a:chExt cx="1676400" cy="707119"/>
          </a:xfrm>
        </p:grpSpPr>
        <p:grpSp>
          <p:nvGrpSpPr>
            <p:cNvPr id="70" name="Group 69"/>
            <p:cNvGrpSpPr/>
            <p:nvPr/>
          </p:nvGrpSpPr>
          <p:grpSpPr>
            <a:xfrm>
              <a:off x="5105400" y="3247074"/>
              <a:ext cx="1676400" cy="398861"/>
              <a:chOff x="1371600" y="3821668"/>
              <a:chExt cx="1676400" cy="369332"/>
            </a:xfrm>
          </p:grpSpPr>
          <p:sp>
            <p:nvSpPr>
              <p:cNvPr id="74" name="Rectangle 73"/>
              <p:cNvSpPr/>
              <p:nvPr/>
            </p:nvSpPr>
            <p:spPr>
              <a:xfrm>
                <a:off x="1990842" y="3821668"/>
                <a:ext cx="447558" cy="369332"/>
              </a:xfrm>
              <a:prstGeom prst="rect">
                <a:avLst/>
              </a:prstGeom>
            </p:spPr>
            <p:txBody>
              <a:bodyPr wrap="none">
                <a:spAutoFit/>
              </a:bodyPr>
              <a:lstStyle/>
              <a:p>
                <a:r>
                  <a:rPr lang="el-GR" b="1" dirty="0" smtClean="0">
                    <a:solidFill>
                      <a:srgbClr val="3333FF"/>
                    </a:solidFill>
                    <a:latin typeface="Comic Sans MS" pitchFamily="66" charset="0"/>
                  </a:rPr>
                  <a:t>Δ</a:t>
                </a:r>
                <a:r>
                  <a:rPr lang="en-US" b="1" dirty="0" smtClean="0">
                    <a:solidFill>
                      <a:srgbClr val="3333FF"/>
                    </a:solidFill>
                    <a:latin typeface="Bradley Hand ITC" pitchFamily="66" charset="0"/>
                  </a:rPr>
                  <a:t>t</a:t>
                </a:r>
                <a:endParaRPr lang="en-US" dirty="0">
                  <a:latin typeface="Bradley Hand ITC" pitchFamily="66" charset="0"/>
                </a:endParaRPr>
              </a:p>
            </p:txBody>
          </p:sp>
          <p:cxnSp>
            <p:nvCxnSpPr>
              <p:cNvPr id="75" name="Straight Connector 74"/>
              <p:cNvCxnSpPr/>
              <p:nvPr/>
            </p:nvCxnSpPr>
            <p:spPr>
              <a:xfrm flipV="1">
                <a:off x="1371600" y="4131243"/>
                <a:ext cx="1676400" cy="1"/>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5877042" y="2938816"/>
              <a:ext cx="415498" cy="369332"/>
            </a:xfrm>
            <a:prstGeom prst="rect">
              <a:avLst/>
            </a:prstGeom>
          </p:spPr>
          <p:txBody>
            <a:bodyPr wrap="none">
              <a:spAutoFit/>
            </a:bodyPr>
            <a:lstStyle/>
            <a:p>
              <a:r>
                <a:rPr lang="en-US" b="1" dirty="0" smtClean="0">
                  <a:latin typeface="Comic Sans MS" pitchFamily="66" charset="0"/>
                </a:rPr>
                <a:t>d</a:t>
              </a:r>
              <a:r>
                <a:rPr lang="en-US" b="1" baseline="-25000" dirty="0" smtClean="0">
                  <a:latin typeface="Comic Sans MS" pitchFamily="66" charset="0"/>
                </a:rPr>
                <a:t>2</a:t>
              </a:r>
              <a:endParaRPr lang="en-US" dirty="0">
                <a:latin typeface="Bradley Hand ITC" pitchFamily="66" charset="0"/>
              </a:endParaRPr>
            </a:p>
          </p:txBody>
        </p:sp>
      </p:grpSp>
      <p:grpSp>
        <p:nvGrpSpPr>
          <p:cNvPr id="85" name="Group 84"/>
          <p:cNvGrpSpPr/>
          <p:nvPr/>
        </p:nvGrpSpPr>
        <p:grpSpPr>
          <a:xfrm>
            <a:off x="2819400" y="3059668"/>
            <a:ext cx="990600" cy="750332"/>
            <a:chOff x="1143000" y="3516868"/>
            <a:chExt cx="990600" cy="750332"/>
          </a:xfrm>
        </p:grpSpPr>
        <p:grpSp>
          <p:nvGrpSpPr>
            <p:cNvPr id="68" name="Group 67"/>
            <p:cNvGrpSpPr/>
            <p:nvPr/>
          </p:nvGrpSpPr>
          <p:grpSpPr>
            <a:xfrm>
              <a:off x="1143000" y="3607558"/>
              <a:ext cx="990600" cy="659642"/>
              <a:chOff x="1143000" y="3607558"/>
              <a:chExt cx="990600" cy="659642"/>
            </a:xfrm>
          </p:grpSpPr>
          <p:cxnSp>
            <p:nvCxnSpPr>
              <p:cNvPr id="57" name="Straight Connector 56"/>
              <p:cNvCxnSpPr/>
              <p:nvPr/>
            </p:nvCxnSpPr>
            <p:spPr>
              <a:xfrm rot="5400000">
                <a:off x="952500" y="3798058"/>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915804" y="3848100"/>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47800" y="3897868"/>
                <a:ext cx="447558" cy="369332"/>
              </a:xfrm>
              <a:prstGeom prst="rect">
                <a:avLst/>
              </a:prstGeom>
            </p:spPr>
            <p:txBody>
              <a:bodyPr wrap="none">
                <a:spAutoFit/>
              </a:bodyPr>
              <a:lstStyle/>
              <a:p>
                <a:r>
                  <a:rPr lang="el-GR" b="1" dirty="0" smtClean="0">
                    <a:solidFill>
                      <a:srgbClr val="3333FF"/>
                    </a:solidFill>
                    <a:latin typeface="Comic Sans MS" pitchFamily="66" charset="0"/>
                  </a:rPr>
                  <a:t>Δ</a:t>
                </a:r>
                <a:r>
                  <a:rPr lang="en-US" b="1" dirty="0" smtClean="0">
                    <a:solidFill>
                      <a:srgbClr val="3333FF"/>
                    </a:solidFill>
                    <a:latin typeface="Bradley Hand ITC" pitchFamily="66" charset="0"/>
                  </a:rPr>
                  <a:t>t</a:t>
                </a:r>
                <a:endParaRPr lang="en-US" dirty="0">
                  <a:latin typeface="Bradley Hand ITC" pitchFamily="66" charset="0"/>
                </a:endParaRPr>
              </a:p>
            </p:txBody>
          </p:sp>
          <p:cxnSp>
            <p:nvCxnSpPr>
              <p:cNvPr id="67" name="Straight Connector 66"/>
              <p:cNvCxnSpPr/>
              <p:nvPr/>
            </p:nvCxnSpPr>
            <p:spPr>
              <a:xfrm>
                <a:off x="1219200" y="3886200"/>
                <a:ext cx="914400" cy="0"/>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524000" y="3516868"/>
              <a:ext cx="415498" cy="369332"/>
            </a:xfrm>
            <a:prstGeom prst="rect">
              <a:avLst/>
            </a:prstGeom>
          </p:spPr>
          <p:txBody>
            <a:bodyPr wrap="none">
              <a:spAutoFit/>
            </a:bodyPr>
            <a:lstStyle/>
            <a:p>
              <a:r>
                <a:rPr lang="en-US" b="1" dirty="0" smtClean="0">
                  <a:latin typeface="Comic Sans MS" pitchFamily="66" charset="0"/>
                </a:rPr>
                <a:t>d</a:t>
              </a:r>
              <a:r>
                <a:rPr lang="en-US" b="1" baseline="-25000" dirty="0" smtClean="0">
                  <a:latin typeface="Comic Sans MS" pitchFamily="66" charset="0"/>
                </a:rPr>
                <a:t>2</a:t>
              </a:r>
              <a:endParaRPr lang="en-US" dirty="0">
                <a:latin typeface="Bradley Hand ITC" pitchFamily="66" charset="0"/>
              </a:endParaRPr>
            </a:p>
          </p:txBody>
        </p:sp>
      </p:grpSp>
      <p:graphicFrame>
        <p:nvGraphicFramePr>
          <p:cNvPr id="73738" name="Object 10"/>
          <p:cNvGraphicFramePr>
            <a:graphicFrameLocks noChangeAspect="1"/>
          </p:cNvGraphicFramePr>
          <p:nvPr/>
        </p:nvGraphicFramePr>
        <p:xfrm>
          <a:off x="6734175" y="5022850"/>
          <a:ext cx="1954213" cy="920750"/>
        </p:xfrm>
        <a:graphic>
          <a:graphicData uri="http://schemas.openxmlformats.org/presentationml/2006/ole">
            <mc:AlternateContent xmlns:mc="http://schemas.openxmlformats.org/markup-compatibility/2006">
              <mc:Choice xmlns:v="urn:schemas-microsoft-com:vml" Requires="v">
                <p:oleObj spid="_x0000_s73777" name="Equation" r:id="rId9" imgW="799920" imgH="393480" progId="Equation.3">
                  <p:embed/>
                </p:oleObj>
              </mc:Choice>
              <mc:Fallback>
                <p:oleObj name="Equation" r:id="rId9" imgW="799920" imgH="39348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4175" y="5022850"/>
                        <a:ext cx="195421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43" name="Object 15"/>
          <p:cNvGraphicFramePr>
            <a:graphicFrameLocks noChangeAspect="1"/>
          </p:cNvGraphicFramePr>
          <p:nvPr/>
        </p:nvGraphicFramePr>
        <p:xfrm>
          <a:off x="6938962" y="6172200"/>
          <a:ext cx="1706563" cy="504825"/>
        </p:xfrm>
        <a:graphic>
          <a:graphicData uri="http://schemas.openxmlformats.org/presentationml/2006/ole">
            <mc:AlternateContent xmlns:mc="http://schemas.openxmlformats.org/markup-compatibility/2006">
              <mc:Choice xmlns:v="urn:schemas-microsoft-com:vml" Requires="v">
                <p:oleObj spid="_x0000_s73778" name="Equation" r:id="rId11" imgW="698400" imgH="215640" progId="Equation.3">
                  <p:embed/>
                </p:oleObj>
              </mc:Choice>
              <mc:Fallback>
                <p:oleObj name="Equation" r:id="rId11" imgW="698400" imgH="21564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8962" y="6172200"/>
                        <a:ext cx="1706563"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 name="Group 45"/>
          <p:cNvGrpSpPr/>
          <p:nvPr/>
        </p:nvGrpSpPr>
        <p:grpSpPr>
          <a:xfrm>
            <a:off x="76200" y="3429000"/>
            <a:ext cx="5867400" cy="3276600"/>
            <a:chOff x="304800" y="3429000"/>
            <a:chExt cx="5867400" cy="3276600"/>
          </a:xfrm>
          <a:solidFill>
            <a:schemeClr val="accent6">
              <a:lumMod val="40000"/>
              <a:lumOff val="60000"/>
            </a:schemeClr>
          </a:solidFill>
        </p:grpSpPr>
        <p:sp>
          <p:nvSpPr>
            <p:cNvPr id="47" name="Rectangle 46"/>
            <p:cNvSpPr/>
            <p:nvPr/>
          </p:nvSpPr>
          <p:spPr>
            <a:xfrm>
              <a:off x="304800" y="3429000"/>
              <a:ext cx="5867400" cy="2031325"/>
            </a:xfrm>
            <a:prstGeom prst="rect">
              <a:avLst/>
            </a:prstGeom>
            <a:solidFill>
              <a:srgbClr val="FFFF00"/>
            </a:solidFill>
          </p:spPr>
          <p:txBody>
            <a:bodyPr wrap="square">
              <a:spAutoFit/>
            </a:bodyPr>
            <a:lstStyle/>
            <a:p>
              <a:r>
                <a:rPr lang="en-US" dirty="0" smtClean="0"/>
                <a:t>T91-Q27. </a:t>
              </a:r>
            </a:p>
            <a:p>
              <a:r>
                <a:rPr lang="en-US" dirty="0" smtClean="0"/>
                <a:t>Oil is flowing through a horizontal tube that has two different cross-sectional areas as shown in Figure 7. At position A where the radius of the tube is 7.00 cm, the mass flow rate of the oil is 0.025 kg/s. What is the mass flow rate at position B where the radius of the tube is 3.50 cm? </a:t>
              </a:r>
            </a:p>
            <a:p>
              <a:r>
                <a:rPr lang="en-US" dirty="0" smtClean="0"/>
                <a:t>A) 0.025 kg/s </a:t>
              </a:r>
              <a:endParaRPr lang="en-US" dirty="0"/>
            </a:p>
          </p:txBody>
        </p:sp>
        <p:pic>
          <p:nvPicPr>
            <p:cNvPr id="48" name="Picture 2"/>
            <p:cNvPicPr>
              <a:picLocks noChangeAspect="1" noChangeArrowheads="1"/>
            </p:cNvPicPr>
            <p:nvPr/>
          </p:nvPicPr>
          <p:blipFill>
            <a:blip r:embed="rId13" cstate="print"/>
            <a:srcRect/>
            <a:stretch>
              <a:fillRect/>
            </a:stretch>
          </p:blipFill>
          <p:spPr bwMode="auto">
            <a:xfrm>
              <a:off x="2102656" y="5257800"/>
              <a:ext cx="3078944" cy="1447800"/>
            </a:xfrm>
            <a:prstGeom prst="rect">
              <a:avLst/>
            </a:prstGeom>
            <a:grpFill/>
            <a:ln w="9525">
              <a:noFill/>
              <a:miter lim="800000"/>
              <a:headEnd/>
              <a:tailEnd/>
            </a:ln>
            <a:effectLst/>
          </p:spPr>
        </p:pic>
      </p:grpSp>
      <p:sp>
        <p:nvSpPr>
          <p:cNvPr id="52" name="TextBox 51"/>
          <p:cNvSpPr txBox="1"/>
          <p:nvPr/>
        </p:nvSpPr>
        <p:spPr>
          <a:xfrm>
            <a:off x="6477000" y="3124200"/>
            <a:ext cx="2209800" cy="646331"/>
          </a:xfrm>
          <a:prstGeom prst="rect">
            <a:avLst/>
          </a:prstGeom>
          <a:noFill/>
        </p:spPr>
        <p:txBody>
          <a:bodyPr wrap="square" rtlCol="0">
            <a:spAutoFit/>
          </a:bodyPr>
          <a:lstStyle/>
          <a:p>
            <a:pPr algn="ctr"/>
            <a:r>
              <a:rPr lang="en-US" b="1" dirty="0" smtClean="0">
                <a:solidFill>
                  <a:srgbClr val="FF0000"/>
                </a:solidFill>
              </a:rPr>
              <a:t>Rate of volume flow is conserved</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1"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500"/>
                            </p:stCondLst>
                            <p:childTnLst>
                              <p:par>
                                <p:cTn id="17" presetID="22" presetClass="exit" presetSubtype="8" fill="hold" grpId="1" nodeType="afterEffect">
                                  <p:stCondLst>
                                    <p:cond delay="0"/>
                                  </p:stCondLst>
                                  <p:childTnLst>
                                    <p:animEffect transition="out" filter="wipe(left)">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par>
                          <p:cTn id="23" fill="hold">
                            <p:stCondLst>
                              <p:cond delay="1000"/>
                            </p:stCondLst>
                            <p:childTnLst>
                              <p:par>
                                <p:cTn id="24" presetID="22" presetClass="exit" presetSubtype="8" fill="hold" grpId="1" nodeType="afterEffect">
                                  <p:stCondLst>
                                    <p:cond delay="0"/>
                                  </p:stCondLst>
                                  <p:childTnLst>
                                    <p:animEffect transition="out" filter="wipe(left)">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1500"/>
                            </p:stCondLst>
                            <p:childTnLst>
                              <p:par>
                                <p:cTn id="31" presetID="22" presetClass="exit" presetSubtype="8" fill="hold" grpId="1" nodeType="afterEffect">
                                  <p:stCondLst>
                                    <p:cond delay="0"/>
                                  </p:stCondLst>
                                  <p:childTnLst>
                                    <p:animEffect transition="out" filter="wipe(left)">
                                      <p:cBhvr>
                                        <p:cTn id="32" dur="500"/>
                                        <p:tgtEl>
                                          <p:spTgt spid="34"/>
                                        </p:tgtEl>
                                      </p:cBhvr>
                                    </p:animEffect>
                                    <p:set>
                                      <p:cBhvr>
                                        <p:cTn id="33" dur="1" fill="hold">
                                          <p:stCondLst>
                                            <p:cond delay="499"/>
                                          </p:stCondLst>
                                        </p:cTn>
                                        <p:tgtEl>
                                          <p:spTgt spid="34"/>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2000"/>
                            </p:stCondLst>
                            <p:childTnLst>
                              <p:par>
                                <p:cTn id="38" presetID="22" presetClass="exit" presetSubtype="8" fill="hold" grpId="1" nodeType="afterEffect">
                                  <p:stCondLst>
                                    <p:cond delay="0"/>
                                  </p:stCondLst>
                                  <p:childTnLst>
                                    <p:animEffect transition="out" filter="wipe(left)">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37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37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37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37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6" grpId="0" animBg="1"/>
      <p:bldP spid="26" grpId="1" animBg="1"/>
      <p:bldP spid="28" grpId="0" animBg="1"/>
      <p:bldP spid="31" grpId="0" animBg="1"/>
      <p:bldP spid="31" grpId="1" animBg="1"/>
      <p:bldP spid="32" grpId="0" animBg="1"/>
      <p:bldP spid="33" grpId="1" animBg="1"/>
      <p:bldP spid="34" grpId="0" animBg="1"/>
      <p:bldP spid="34" grpId="1" animBg="1"/>
      <p:bldP spid="36" grpId="0" animBg="1"/>
      <p:bldP spid="36" grpId="1" animBg="1"/>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3276600" y="5562600"/>
            <a:ext cx="5867400" cy="762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2"/>
          <p:cNvGrpSpPr/>
          <p:nvPr/>
        </p:nvGrpSpPr>
        <p:grpSpPr>
          <a:xfrm rot="20289274">
            <a:off x="76200" y="2235958"/>
            <a:ext cx="5701352" cy="1567219"/>
            <a:chOff x="1143000" y="2235958"/>
            <a:chExt cx="5701352" cy="1567219"/>
          </a:xfrm>
        </p:grpSpPr>
        <p:sp>
          <p:nvSpPr>
            <p:cNvPr id="19" name="Freeform 18"/>
            <p:cNvSpPr/>
            <p:nvPr/>
          </p:nvSpPr>
          <p:spPr>
            <a:xfrm>
              <a:off x="1228299" y="2235958"/>
              <a:ext cx="5568286" cy="466299"/>
            </a:xfrm>
            <a:custGeom>
              <a:avLst/>
              <a:gdLst>
                <a:gd name="connsiteX0" fmla="*/ 0 w 5568286"/>
                <a:gd name="connsiteY0" fmla="*/ 70514 h 466299"/>
                <a:gd name="connsiteX1" fmla="*/ 2647665 w 5568286"/>
                <a:gd name="connsiteY1" fmla="*/ 56866 h 466299"/>
                <a:gd name="connsiteX2" fmla="*/ 3916907 w 5568286"/>
                <a:gd name="connsiteY2" fmla="*/ 411708 h 466299"/>
                <a:gd name="connsiteX3" fmla="*/ 5568286 w 5568286"/>
                <a:gd name="connsiteY3" fmla="*/ 384412 h 466299"/>
              </a:gdLst>
              <a:ahLst/>
              <a:cxnLst>
                <a:cxn ang="0">
                  <a:pos x="connsiteX0" y="connsiteY0"/>
                </a:cxn>
                <a:cxn ang="0">
                  <a:pos x="connsiteX1" y="connsiteY1"/>
                </a:cxn>
                <a:cxn ang="0">
                  <a:pos x="connsiteX2" y="connsiteY2"/>
                </a:cxn>
                <a:cxn ang="0">
                  <a:pos x="connsiteX3" y="connsiteY3"/>
                </a:cxn>
              </a:cxnLst>
              <a:rect l="l" t="t" r="r" b="b"/>
              <a:pathLst>
                <a:path w="5568286" h="466299">
                  <a:moveTo>
                    <a:pt x="0" y="70514"/>
                  </a:moveTo>
                  <a:cubicBezTo>
                    <a:pt x="997423" y="35257"/>
                    <a:pt x="1994847" y="0"/>
                    <a:pt x="2647665" y="56866"/>
                  </a:cubicBezTo>
                  <a:cubicBezTo>
                    <a:pt x="3300483" y="113732"/>
                    <a:pt x="3430137" y="357117"/>
                    <a:pt x="3916907" y="411708"/>
                  </a:cubicBezTo>
                  <a:cubicBezTo>
                    <a:pt x="4403677" y="466299"/>
                    <a:pt x="4985981" y="425355"/>
                    <a:pt x="5568286" y="384412"/>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173707" y="3125337"/>
              <a:ext cx="5663821" cy="677840"/>
            </a:xfrm>
            <a:custGeom>
              <a:avLst/>
              <a:gdLst>
                <a:gd name="connsiteX0" fmla="*/ 0 w 5663821"/>
                <a:gd name="connsiteY0" fmla="*/ 573206 h 677840"/>
                <a:gd name="connsiteX1" fmla="*/ 2756848 w 5663821"/>
                <a:gd name="connsiteY1" fmla="*/ 614150 h 677840"/>
                <a:gd name="connsiteX2" fmla="*/ 3835021 w 5663821"/>
                <a:gd name="connsiteY2" fmla="*/ 191069 h 677840"/>
                <a:gd name="connsiteX3" fmla="*/ 5663821 w 5663821"/>
                <a:gd name="connsiteY3" fmla="*/ 0 h 677840"/>
              </a:gdLst>
              <a:ahLst/>
              <a:cxnLst>
                <a:cxn ang="0">
                  <a:pos x="connsiteX0" y="connsiteY0"/>
                </a:cxn>
                <a:cxn ang="0">
                  <a:pos x="connsiteX1" y="connsiteY1"/>
                </a:cxn>
                <a:cxn ang="0">
                  <a:pos x="connsiteX2" y="connsiteY2"/>
                </a:cxn>
                <a:cxn ang="0">
                  <a:pos x="connsiteX3" y="connsiteY3"/>
                </a:cxn>
              </a:cxnLst>
              <a:rect l="l" t="t" r="r" b="b"/>
              <a:pathLst>
                <a:path w="5663821" h="677840">
                  <a:moveTo>
                    <a:pt x="0" y="573206"/>
                  </a:moveTo>
                  <a:cubicBezTo>
                    <a:pt x="1058839" y="625523"/>
                    <a:pt x="2117678" y="677840"/>
                    <a:pt x="2756848" y="614150"/>
                  </a:cubicBezTo>
                  <a:cubicBezTo>
                    <a:pt x="3396018" y="550461"/>
                    <a:pt x="3350526" y="293427"/>
                    <a:pt x="3835021" y="191069"/>
                  </a:cubicBezTo>
                  <a:cubicBezTo>
                    <a:pt x="4319516" y="88711"/>
                    <a:pt x="4991668" y="44355"/>
                    <a:pt x="5663821" y="0"/>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6768152" y="2653352"/>
              <a:ext cx="76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43000" y="2286000"/>
              <a:ext cx="1524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rot="20289274">
            <a:off x="320538" y="3187619"/>
            <a:ext cx="757653" cy="1447800"/>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20289274">
            <a:off x="3787065" y="1841660"/>
            <a:ext cx="1860847" cy="795304"/>
          </a:xfrm>
          <a:custGeom>
            <a:avLst/>
            <a:gdLst>
              <a:gd name="connsiteX0" fmla="*/ 2756848 w 2756848"/>
              <a:gd name="connsiteY0" fmla="*/ 327546 h 1405720"/>
              <a:gd name="connsiteX1" fmla="*/ 2756848 w 2756848"/>
              <a:gd name="connsiteY1" fmla="*/ 764275 h 1405720"/>
              <a:gd name="connsiteX2" fmla="*/ 1214651 w 2756848"/>
              <a:gd name="connsiteY2" fmla="*/ 941696 h 1405720"/>
              <a:gd name="connsiteX3" fmla="*/ 586854 w 2756848"/>
              <a:gd name="connsiteY3" fmla="*/ 1146412 h 1405720"/>
              <a:gd name="connsiteX4" fmla="*/ 327547 w 2756848"/>
              <a:gd name="connsiteY4" fmla="*/ 1323833 h 1405720"/>
              <a:gd name="connsiteX5" fmla="*/ 0 w 2756848"/>
              <a:gd name="connsiteY5" fmla="*/ 1405720 h 1405720"/>
              <a:gd name="connsiteX6" fmla="*/ 54591 w 2756848"/>
              <a:gd name="connsiteY6" fmla="*/ 0 h 1405720"/>
              <a:gd name="connsiteX7" fmla="*/ 464024 w 2756848"/>
              <a:gd name="connsiteY7" fmla="*/ 95534 h 1405720"/>
              <a:gd name="connsiteX8" fmla="*/ 846161 w 2756848"/>
              <a:gd name="connsiteY8" fmla="*/ 259308 h 1405720"/>
              <a:gd name="connsiteX9" fmla="*/ 1501254 w 2756848"/>
              <a:gd name="connsiteY9" fmla="*/ 327546 h 1405720"/>
              <a:gd name="connsiteX10" fmla="*/ 2402006 w 2756848"/>
              <a:gd name="connsiteY10" fmla="*/ 327546 h 1405720"/>
              <a:gd name="connsiteX11" fmla="*/ 2756848 w 2756848"/>
              <a:gd name="connsiteY11" fmla="*/ 327546 h 1405720"/>
              <a:gd name="connsiteX0" fmla="*/ 2756848 w 2786913"/>
              <a:gd name="connsiteY0" fmla="*/ 327546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27547 w 2786913"/>
              <a:gd name="connsiteY4" fmla="*/ 1323833 h 1405720"/>
              <a:gd name="connsiteX5" fmla="*/ 0 w 2786913"/>
              <a:gd name="connsiteY5" fmla="*/ 1405720 h 1405720"/>
              <a:gd name="connsiteX6" fmla="*/ 54591 w 2786913"/>
              <a:gd name="connsiteY6" fmla="*/ 0 h 1405720"/>
              <a:gd name="connsiteX7" fmla="*/ 464024 w 2786913"/>
              <a:gd name="connsiteY7" fmla="*/ 95534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56848 w 2786913"/>
              <a:gd name="connsiteY11" fmla="*/ 327546 h 1405720"/>
              <a:gd name="connsiteX0" fmla="*/ 2786913 w 2786913"/>
              <a:gd name="connsiteY0" fmla="*/ 219932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27547 w 2786913"/>
              <a:gd name="connsiteY4" fmla="*/ 1323833 h 1405720"/>
              <a:gd name="connsiteX5" fmla="*/ 0 w 2786913"/>
              <a:gd name="connsiteY5" fmla="*/ 1405720 h 1405720"/>
              <a:gd name="connsiteX6" fmla="*/ 54591 w 2786913"/>
              <a:gd name="connsiteY6" fmla="*/ 0 h 1405720"/>
              <a:gd name="connsiteX7" fmla="*/ 464024 w 2786913"/>
              <a:gd name="connsiteY7" fmla="*/ 95534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86913 w 2786913"/>
              <a:gd name="connsiteY11" fmla="*/ 219932 h 1405720"/>
              <a:gd name="connsiteX0" fmla="*/ 2786913 w 2786913"/>
              <a:gd name="connsiteY0" fmla="*/ 219932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34638 w 2786913"/>
              <a:gd name="connsiteY4" fmla="*/ 1285153 h 1405720"/>
              <a:gd name="connsiteX5" fmla="*/ 0 w 2786913"/>
              <a:gd name="connsiteY5" fmla="*/ 1405720 h 1405720"/>
              <a:gd name="connsiteX6" fmla="*/ 54591 w 2786913"/>
              <a:gd name="connsiteY6" fmla="*/ 0 h 1405720"/>
              <a:gd name="connsiteX7" fmla="*/ 464024 w 2786913"/>
              <a:gd name="connsiteY7" fmla="*/ 95534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86913 w 2786913"/>
              <a:gd name="connsiteY11" fmla="*/ 219932 h 1405720"/>
              <a:gd name="connsiteX0" fmla="*/ 2786913 w 2786913"/>
              <a:gd name="connsiteY0" fmla="*/ 219932 h 1405720"/>
              <a:gd name="connsiteX1" fmla="*/ 2786913 w 2786913"/>
              <a:gd name="connsiteY1" fmla="*/ 841311 h 1405720"/>
              <a:gd name="connsiteX2" fmla="*/ 1214651 w 2786913"/>
              <a:gd name="connsiteY2" fmla="*/ 941696 h 1405720"/>
              <a:gd name="connsiteX3" fmla="*/ 586854 w 2786913"/>
              <a:gd name="connsiteY3" fmla="*/ 1146412 h 1405720"/>
              <a:gd name="connsiteX4" fmla="*/ 334638 w 2786913"/>
              <a:gd name="connsiteY4" fmla="*/ 1285153 h 1405720"/>
              <a:gd name="connsiteX5" fmla="*/ 0 w 2786913"/>
              <a:gd name="connsiteY5" fmla="*/ 1405720 h 1405720"/>
              <a:gd name="connsiteX6" fmla="*/ 54591 w 2786913"/>
              <a:gd name="connsiteY6" fmla="*/ 0 h 1405720"/>
              <a:gd name="connsiteX7" fmla="*/ 509801 w 2786913"/>
              <a:gd name="connsiteY7" fmla="*/ 219932 h 1405720"/>
              <a:gd name="connsiteX8" fmla="*/ 846161 w 2786913"/>
              <a:gd name="connsiteY8" fmla="*/ 259308 h 1405720"/>
              <a:gd name="connsiteX9" fmla="*/ 1501254 w 2786913"/>
              <a:gd name="connsiteY9" fmla="*/ 327546 h 1405720"/>
              <a:gd name="connsiteX10" fmla="*/ 2402006 w 2786913"/>
              <a:gd name="connsiteY10" fmla="*/ 327546 h 1405720"/>
              <a:gd name="connsiteX11" fmla="*/ 2786913 w 2786913"/>
              <a:gd name="connsiteY11" fmla="*/ 219932 h 1405720"/>
              <a:gd name="connsiteX0" fmla="*/ 2732322 w 2732322"/>
              <a:gd name="connsiteY0" fmla="*/ 219932 h 1373922"/>
              <a:gd name="connsiteX1" fmla="*/ 2732322 w 2732322"/>
              <a:gd name="connsiteY1" fmla="*/ 841311 h 1373922"/>
              <a:gd name="connsiteX2" fmla="*/ 1160060 w 2732322"/>
              <a:gd name="connsiteY2" fmla="*/ 941696 h 1373922"/>
              <a:gd name="connsiteX3" fmla="*/ 532263 w 2732322"/>
              <a:gd name="connsiteY3" fmla="*/ 1146412 h 1373922"/>
              <a:gd name="connsiteX4" fmla="*/ 280047 w 2732322"/>
              <a:gd name="connsiteY4" fmla="*/ 1285153 h 1373922"/>
              <a:gd name="connsiteX5" fmla="*/ 192466 w 2732322"/>
              <a:gd name="connsiteY5" fmla="*/ 1373922 h 1373922"/>
              <a:gd name="connsiteX6" fmla="*/ 0 w 2732322"/>
              <a:gd name="connsiteY6" fmla="*/ 0 h 1373922"/>
              <a:gd name="connsiteX7" fmla="*/ 455210 w 2732322"/>
              <a:gd name="connsiteY7" fmla="*/ 219932 h 1373922"/>
              <a:gd name="connsiteX8" fmla="*/ 791570 w 2732322"/>
              <a:gd name="connsiteY8" fmla="*/ 259308 h 1373922"/>
              <a:gd name="connsiteX9" fmla="*/ 1446663 w 2732322"/>
              <a:gd name="connsiteY9" fmla="*/ 327546 h 1373922"/>
              <a:gd name="connsiteX10" fmla="*/ 2347415 w 2732322"/>
              <a:gd name="connsiteY10" fmla="*/ 327546 h 1373922"/>
              <a:gd name="connsiteX11" fmla="*/ 2732322 w 2732322"/>
              <a:gd name="connsiteY11" fmla="*/ 219932 h 1373922"/>
              <a:gd name="connsiteX0" fmla="*/ 2715018 w 2715018"/>
              <a:gd name="connsiteY0" fmla="*/ 177536 h 1331526"/>
              <a:gd name="connsiteX1" fmla="*/ 2715018 w 2715018"/>
              <a:gd name="connsiteY1" fmla="*/ 798915 h 1331526"/>
              <a:gd name="connsiteX2" fmla="*/ 1142756 w 2715018"/>
              <a:gd name="connsiteY2" fmla="*/ 899300 h 1331526"/>
              <a:gd name="connsiteX3" fmla="*/ 514959 w 2715018"/>
              <a:gd name="connsiteY3" fmla="*/ 1104016 h 1331526"/>
              <a:gd name="connsiteX4" fmla="*/ 262743 w 2715018"/>
              <a:gd name="connsiteY4" fmla="*/ 1242757 h 1331526"/>
              <a:gd name="connsiteX5" fmla="*/ 175162 w 2715018"/>
              <a:gd name="connsiteY5" fmla="*/ 1331526 h 1331526"/>
              <a:gd name="connsiteX6" fmla="*/ 0 w 2715018"/>
              <a:gd name="connsiteY6" fmla="*/ 0 h 1331526"/>
              <a:gd name="connsiteX7" fmla="*/ 437906 w 2715018"/>
              <a:gd name="connsiteY7" fmla="*/ 177536 h 1331526"/>
              <a:gd name="connsiteX8" fmla="*/ 774266 w 2715018"/>
              <a:gd name="connsiteY8" fmla="*/ 216912 h 1331526"/>
              <a:gd name="connsiteX9" fmla="*/ 1429359 w 2715018"/>
              <a:gd name="connsiteY9" fmla="*/ 285150 h 1331526"/>
              <a:gd name="connsiteX10" fmla="*/ 2330111 w 2715018"/>
              <a:gd name="connsiteY10" fmla="*/ 285150 h 1331526"/>
              <a:gd name="connsiteX11" fmla="*/ 2715018 w 2715018"/>
              <a:gd name="connsiteY11" fmla="*/ 177536 h 1331526"/>
              <a:gd name="connsiteX0" fmla="*/ 2627438 w 2627438"/>
              <a:gd name="connsiteY0" fmla="*/ 177537 h 1331527"/>
              <a:gd name="connsiteX1" fmla="*/ 2627438 w 2627438"/>
              <a:gd name="connsiteY1" fmla="*/ 798916 h 1331527"/>
              <a:gd name="connsiteX2" fmla="*/ 1055176 w 2627438"/>
              <a:gd name="connsiteY2" fmla="*/ 899301 h 1331527"/>
              <a:gd name="connsiteX3" fmla="*/ 427379 w 2627438"/>
              <a:gd name="connsiteY3" fmla="*/ 1104017 h 1331527"/>
              <a:gd name="connsiteX4" fmla="*/ 175163 w 2627438"/>
              <a:gd name="connsiteY4" fmla="*/ 1242758 h 1331527"/>
              <a:gd name="connsiteX5" fmla="*/ 87582 w 2627438"/>
              <a:gd name="connsiteY5" fmla="*/ 1331527 h 1331527"/>
              <a:gd name="connsiteX6" fmla="*/ 0 w 2627438"/>
              <a:gd name="connsiteY6" fmla="*/ 0 h 1331527"/>
              <a:gd name="connsiteX7" fmla="*/ 350326 w 2627438"/>
              <a:gd name="connsiteY7" fmla="*/ 177537 h 1331527"/>
              <a:gd name="connsiteX8" fmla="*/ 686686 w 2627438"/>
              <a:gd name="connsiteY8" fmla="*/ 216913 h 1331527"/>
              <a:gd name="connsiteX9" fmla="*/ 1341779 w 2627438"/>
              <a:gd name="connsiteY9" fmla="*/ 285151 h 1331527"/>
              <a:gd name="connsiteX10" fmla="*/ 2242531 w 2627438"/>
              <a:gd name="connsiteY10" fmla="*/ 285151 h 1331527"/>
              <a:gd name="connsiteX11" fmla="*/ 2627438 w 2627438"/>
              <a:gd name="connsiteY11" fmla="*/ 177537 h 1331527"/>
              <a:gd name="connsiteX0" fmla="*/ 2539856 w 2539856"/>
              <a:gd name="connsiteY0" fmla="*/ 0 h 1153990"/>
              <a:gd name="connsiteX1" fmla="*/ 2539856 w 2539856"/>
              <a:gd name="connsiteY1" fmla="*/ 621379 h 1153990"/>
              <a:gd name="connsiteX2" fmla="*/ 967594 w 2539856"/>
              <a:gd name="connsiteY2" fmla="*/ 721764 h 1153990"/>
              <a:gd name="connsiteX3" fmla="*/ 339797 w 2539856"/>
              <a:gd name="connsiteY3" fmla="*/ 926480 h 1153990"/>
              <a:gd name="connsiteX4" fmla="*/ 87581 w 2539856"/>
              <a:gd name="connsiteY4" fmla="*/ 1065221 h 1153990"/>
              <a:gd name="connsiteX5" fmla="*/ 0 w 2539856"/>
              <a:gd name="connsiteY5" fmla="*/ 1153990 h 1153990"/>
              <a:gd name="connsiteX6" fmla="*/ 262743 w 2539856"/>
              <a:gd name="connsiteY6" fmla="*/ 1 h 1153990"/>
              <a:gd name="connsiteX7" fmla="*/ 262744 w 2539856"/>
              <a:gd name="connsiteY7" fmla="*/ 0 h 1153990"/>
              <a:gd name="connsiteX8" fmla="*/ 599104 w 2539856"/>
              <a:gd name="connsiteY8" fmla="*/ 39376 h 1153990"/>
              <a:gd name="connsiteX9" fmla="*/ 1254197 w 2539856"/>
              <a:gd name="connsiteY9" fmla="*/ 107614 h 1153990"/>
              <a:gd name="connsiteX10" fmla="*/ 2154949 w 2539856"/>
              <a:gd name="connsiteY10" fmla="*/ 107614 h 1153990"/>
              <a:gd name="connsiteX11" fmla="*/ 2539856 w 2539856"/>
              <a:gd name="connsiteY11" fmla="*/ 0 h 1153990"/>
              <a:gd name="connsiteX0" fmla="*/ 2452275 w 2452275"/>
              <a:gd name="connsiteY0" fmla="*/ 0 h 1065220"/>
              <a:gd name="connsiteX1" fmla="*/ 2452275 w 2452275"/>
              <a:gd name="connsiteY1" fmla="*/ 621379 h 1065220"/>
              <a:gd name="connsiteX2" fmla="*/ 880013 w 2452275"/>
              <a:gd name="connsiteY2" fmla="*/ 721764 h 1065220"/>
              <a:gd name="connsiteX3" fmla="*/ 252216 w 2452275"/>
              <a:gd name="connsiteY3" fmla="*/ 926480 h 1065220"/>
              <a:gd name="connsiteX4" fmla="*/ 0 w 2452275"/>
              <a:gd name="connsiteY4" fmla="*/ 1065221 h 1065220"/>
              <a:gd name="connsiteX5" fmla="*/ 262742 w 2452275"/>
              <a:gd name="connsiteY5" fmla="*/ 887685 h 1065220"/>
              <a:gd name="connsiteX6" fmla="*/ 175162 w 2452275"/>
              <a:gd name="connsiteY6" fmla="*/ 1 h 1065220"/>
              <a:gd name="connsiteX7" fmla="*/ 175163 w 2452275"/>
              <a:gd name="connsiteY7" fmla="*/ 0 h 1065220"/>
              <a:gd name="connsiteX8" fmla="*/ 511523 w 2452275"/>
              <a:gd name="connsiteY8" fmla="*/ 39376 h 1065220"/>
              <a:gd name="connsiteX9" fmla="*/ 1166616 w 2452275"/>
              <a:gd name="connsiteY9" fmla="*/ 107614 h 1065220"/>
              <a:gd name="connsiteX10" fmla="*/ 2067368 w 2452275"/>
              <a:gd name="connsiteY10" fmla="*/ 107614 h 1065220"/>
              <a:gd name="connsiteX11" fmla="*/ 2452275 w 2452275"/>
              <a:gd name="connsiteY11" fmla="*/ 0 h 1065220"/>
              <a:gd name="connsiteX0" fmla="*/ 2277112 w 2277113"/>
              <a:gd name="connsiteY0" fmla="*/ 0 h 926480"/>
              <a:gd name="connsiteX1" fmla="*/ 2277112 w 2277113"/>
              <a:gd name="connsiteY1" fmla="*/ 621379 h 926480"/>
              <a:gd name="connsiteX2" fmla="*/ 704850 w 2277113"/>
              <a:gd name="connsiteY2" fmla="*/ 721764 h 926480"/>
              <a:gd name="connsiteX3" fmla="*/ 77053 w 2277113"/>
              <a:gd name="connsiteY3" fmla="*/ 926480 h 926480"/>
              <a:gd name="connsiteX4" fmla="*/ 87578 w 2277113"/>
              <a:gd name="connsiteY4" fmla="*/ 887684 h 926480"/>
              <a:gd name="connsiteX5" fmla="*/ 87579 w 2277113"/>
              <a:gd name="connsiteY5" fmla="*/ 887685 h 926480"/>
              <a:gd name="connsiteX6" fmla="*/ -1 w 2277113"/>
              <a:gd name="connsiteY6" fmla="*/ 1 h 926480"/>
              <a:gd name="connsiteX7" fmla="*/ 0 w 2277113"/>
              <a:gd name="connsiteY7" fmla="*/ 0 h 926480"/>
              <a:gd name="connsiteX8" fmla="*/ 336360 w 2277113"/>
              <a:gd name="connsiteY8" fmla="*/ 39376 h 926480"/>
              <a:gd name="connsiteX9" fmla="*/ 991453 w 2277113"/>
              <a:gd name="connsiteY9" fmla="*/ 107614 h 926480"/>
              <a:gd name="connsiteX10" fmla="*/ 1892205 w 2277113"/>
              <a:gd name="connsiteY10" fmla="*/ 107614 h 926480"/>
              <a:gd name="connsiteX11" fmla="*/ 2277112 w 2277113"/>
              <a:gd name="connsiteY11" fmla="*/ 0 h 926480"/>
              <a:gd name="connsiteX0" fmla="*/ 2317012 w 2317012"/>
              <a:gd name="connsiteY0" fmla="*/ 0 h 926480"/>
              <a:gd name="connsiteX1" fmla="*/ 2317012 w 2317012"/>
              <a:gd name="connsiteY1" fmla="*/ 621379 h 926480"/>
              <a:gd name="connsiteX2" fmla="*/ 744750 w 2317012"/>
              <a:gd name="connsiteY2" fmla="*/ 721764 h 926480"/>
              <a:gd name="connsiteX3" fmla="*/ 116953 w 2317012"/>
              <a:gd name="connsiteY3" fmla="*/ 926480 h 926480"/>
              <a:gd name="connsiteX4" fmla="*/ 127478 w 2317012"/>
              <a:gd name="connsiteY4" fmla="*/ 887684 h 926480"/>
              <a:gd name="connsiteX5" fmla="*/ 127479 w 2317012"/>
              <a:gd name="connsiteY5" fmla="*/ 887685 h 926480"/>
              <a:gd name="connsiteX6" fmla="*/ 39899 w 2317012"/>
              <a:gd name="connsiteY6" fmla="*/ 1 h 926480"/>
              <a:gd name="connsiteX7" fmla="*/ -1 w 2317012"/>
              <a:gd name="connsiteY7" fmla="*/ 87315 h 926480"/>
              <a:gd name="connsiteX8" fmla="*/ 376260 w 2317012"/>
              <a:gd name="connsiteY8" fmla="*/ 39376 h 926480"/>
              <a:gd name="connsiteX9" fmla="*/ 1031353 w 2317012"/>
              <a:gd name="connsiteY9" fmla="*/ 107614 h 926480"/>
              <a:gd name="connsiteX10" fmla="*/ 1932105 w 2317012"/>
              <a:gd name="connsiteY10" fmla="*/ 107614 h 926480"/>
              <a:gd name="connsiteX11" fmla="*/ 2317012 w 2317012"/>
              <a:gd name="connsiteY11" fmla="*/ 0 h 926480"/>
              <a:gd name="connsiteX0" fmla="*/ 2317013 w 2317013"/>
              <a:gd name="connsiteY0" fmla="*/ 0 h 926480"/>
              <a:gd name="connsiteX1" fmla="*/ 2317013 w 2317013"/>
              <a:gd name="connsiteY1" fmla="*/ 621379 h 926480"/>
              <a:gd name="connsiteX2" fmla="*/ 744751 w 2317013"/>
              <a:gd name="connsiteY2" fmla="*/ 721764 h 926480"/>
              <a:gd name="connsiteX3" fmla="*/ 116954 w 2317013"/>
              <a:gd name="connsiteY3" fmla="*/ 926480 h 926480"/>
              <a:gd name="connsiteX4" fmla="*/ 127479 w 2317013"/>
              <a:gd name="connsiteY4" fmla="*/ 887684 h 926480"/>
              <a:gd name="connsiteX5" fmla="*/ 127480 w 2317013"/>
              <a:gd name="connsiteY5" fmla="*/ 887685 h 926480"/>
              <a:gd name="connsiteX6" fmla="*/ 39900 w 2317013"/>
              <a:gd name="connsiteY6" fmla="*/ 1 h 926480"/>
              <a:gd name="connsiteX7" fmla="*/ 0 w 2317013"/>
              <a:gd name="connsiteY7" fmla="*/ 87315 h 926480"/>
              <a:gd name="connsiteX8" fmla="*/ 387570 w 2317013"/>
              <a:gd name="connsiteY8" fmla="*/ 137046 h 926480"/>
              <a:gd name="connsiteX9" fmla="*/ 1031354 w 2317013"/>
              <a:gd name="connsiteY9" fmla="*/ 107614 h 926480"/>
              <a:gd name="connsiteX10" fmla="*/ 1932106 w 2317013"/>
              <a:gd name="connsiteY10" fmla="*/ 107614 h 926480"/>
              <a:gd name="connsiteX11" fmla="*/ 2317013 w 2317013"/>
              <a:gd name="connsiteY11" fmla="*/ 0 h 926480"/>
              <a:gd name="connsiteX0" fmla="*/ 2317013 w 2317013"/>
              <a:gd name="connsiteY0" fmla="*/ 0 h 926480"/>
              <a:gd name="connsiteX1" fmla="*/ 2317013 w 2317013"/>
              <a:gd name="connsiteY1" fmla="*/ 621379 h 926480"/>
              <a:gd name="connsiteX2" fmla="*/ 744751 w 2317013"/>
              <a:gd name="connsiteY2" fmla="*/ 721764 h 926480"/>
              <a:gd name="connsiteX3" fmla="*/ 116954 w 2317013"/>
              <a:gd name="connsiteY3" fmla="*/ 926480 h 926480"/>
              <a:gd name="connsiteX4" fmla="*/ 127479 w 2317013"/>
              <a:gd name="connsiteY4" fmla="*/ 887684 h 926480"/>
              <a:gd name="connsiteX5" fmla="*/ 140435 w 2317013"/>
              <a:gd name="connsiteY5" fmla="*/ 713803 h 926480"/>
              <a:gd name="connsiteX6" fmla="*/ 39900 w 2317013"/>
              <a:gd name="connsiteY6" fmla="*/ 1 h 926480"/>
              <a:gd name="connsiteX7" fmla="*/ 0 w 2317013"/>
              <a:gd name="connsiteY7" fmla="*/ 87315 h 926480"/>
              <a:gd name="connsiteX8" fmla="*/ 387570 w 2317013"/>
              <a:gd name="connsiteY8" fmla="*/ 137046 h 926480"/>
              <a:gd name="connsiteX9" fmla="*/ 1031354 w 2317013"/>
              <a:gd name="connsiteY9" fmla="*/ 107614 h 926480"/>
              <a:gd name="connsiteX10" fmla="*/ 1932106 w 2317013"/>
              <a:gd name="connsiteY10" fmla="*/ 107614 h 926480"/>
              <a:gd name="connsiteX11" fmla="*/ 2317013 w 2317013"/>
              <a:gd name="connsiteY11" fmla="*/ 0 h 926480"/>
              <a:gd name="connsiteX0" fmla="*/ 2317013 w 2317013"/>
              <a:gd name="connsiteY0" fmla="*/ 0 h 926480"/>
              <a:gd name="connsiteX1" fmla="*/ 2317013 w 2317013"/>
              <a:gd name="connsiteY1" fmla="*/ 621379 h 926480"/>
              <a:gd name="connsiteX2" fmla="*/ 744751 w 2317013"/>
              <a:gd name="connsiteY2" fmla="*/ 721764 h 926480"/>
              <a:gd name="connsiteX3" fmla="*/ 116954 w 2317013"/>
              <a:gd name="connsiteY3" fmla="*/ 926480 h 926480"/>
              <a:gd name="connsiteX4" fmla="*/ 105130 w 2317013"/>
              <a:gd name="connsiteY4" fmla="*/ 796197 h 926480"/>
              <a:gd name="connsiteX5" fmla="*/ 140435 w 2317013"/>
              <a:gd name="connsiteY5" fmla="*/ 713803 h 926480"/>
              <a:gd name="connsiteX6" fmla="*/ 39900 w 2317013"/>
              <a:gd name="connsiteY6" fmla="*/ 1 h 926480"/>
              <a:gd name="connsiteX7" fmla="*/ 0 w 2317013"/>
              <a:gd name="connsiteY7" fmla="*/ 87315 h 926480"/>
              <a:gd name="connsiteX8" fmla="*/ 387570 w 2317013"/>
              <a:gd name="connsiteY8" fmla="*/ 137046 h 926480"/>
              <a:gd name="connsiteX9" fmla="*/ 1031354 w 2317013"/>
              <a:gd name="connsiteY9" fmla="*/ 107614 h 926480"/>
              <a:gd name="connsiteX10" fmla="*/ 1932106 w 2317013"/>
              <a:gd name="connsiteY10" fmla="*/ 107614 h 926480"/>
              <a:gd name="connsiteX11" fmla="*/ 2317013 w 2317013"/>
              <a:gd name="connsiteY11" fmla="*/ 0 h 92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013" h="926480">
                <a:moveTo>
                  <a:pt x="2317013" y="0"/>
                </a:moveTo>
                <a:lnTo>
                  <a:pt x="2317013" y="621379"/>
                </a:lnTo>
                <a:lnTo>
                  <a:pt x="744751" y="721764"/>
                </a:lnTo>
                <a:lnTo>
                  <a:pt x="116954" y="926480"/>
                </a:lnTo>
                <a:lnTo>
                  <a:pt x="105130" y="796197"/>
                </a:lnTo>
                <a:lnTo>
                  <a:pt x="140435" y="713803"/>
                </a:lnTo>
                <a:lnTo>
                  <a:pt x="39900" y="1"/>
                </a:lnTo>
                <a:lnTo>
                  <a:pt x="0" y="87315"/>
                </a:lnTo>
                <a:lnTo>
                  <a:pt x="387570" y="137046"/>
                </a:lnTo>
                <a:lnTo>
                  <a:pt x="1031354" y="107614"/>
                </a:lnTo>
                <a:lnTo>
                  <a:pt x="1932106" y="107614"/>
                </a:lnTo>
                <a:lnTo>
                  <a:pt x="2317013" y="0"/>
                </a:lnTo>
                <a:close/>
              </a:path>
            </a:pathLst>
          </a:cu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Object 11"/>
          <p:cNvGraphicFramePr>
            <a:graphicFrameLocks noChangeAspect="1"/>
          </p:cNvGraphicFramePr>
          <p:nvPr/>
        </p:nvGraphicFramePr>
        <p:xfrm>
          <a:off x="6172200" y="762000"/>
          <a:ext cx="2349500" cy="696913"/>
        </p:xfrm>
        <a:graphic>
          <a:graphicData uri="http://schemas.openxmlformats.org/presentationml/2006/ole">
            <mc:AlternateContent xmlns:mc="http://schemas.openxmlformats.org/markup-compatibility/2006">
              <mc:Choice xmlns:v="urn:schemas-microsoft-com:vml" Requires="v">
                <p:oleObj spid="_x0000_s74833" name="Equation" r:id="rId3" imgW="1269720" imgH="393480" progId="Equation.3">
                  <p:embed/>
                </p:oleObj>
              </mc:Choice>
              <mc:Fallback>
                <p:oleObj name="Equation" r:id="rId3" imgW="126972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762000"/>
                        <a:ext cx="23495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6" name="Object 8"/>
          <p:cNvGraphicFramePr>
            <a:graphicFrameLocks noChangeAspect="1"/>
          </p:cNvGraphicFramePr>
          <p:nvPr/>
        </p:nvGraphicFramePr>
        <p:xfrm>
          <a:off x="76200" y="3657600"/>
          <a:ext cx="374650" cy="863600"/>
        </p:xfrm>
        <a:graphic>
          <a:graphicData uri="http://schemas.openxmlformats.org/presentationml/2006/ole">
            <mc:AlternateContent xmlns:mc="http://schemas.openxmlformats.org/markup-compatibility/2006">
              <mc:Choice xmlns:v="urn:schemas-microsoft-com:vml" Requires="v">
                <p:oleObj spid="_x0000_s74834" name="Equation" r:id="rId5" imgW="190440" imgH="457200" progId="Equation.3">
                  <p:embed/>
                </p:oleObj>
              </mc:Choice>
              <mc:Fallback>
                <p:oleObj name="Equation" r:id="rId5" imgW="19044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657600"/>
                        <a:ext cx="3746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7" name="Object 9"/>
          <p:cNvGraphicFramePr>
            <a:graphicFrameLocks noChangeAspect="1"/>
          </p:cNvGraphicFramePr>
          <p:nvPr/>
        </p:nvGraphicFramePr>
        <p:xfrm>
          <a:off x="5695950" y="1371600"/>
          <a:ext cx="400050" cy="863600"/>
        </p:xfrm>
        <a:graphic>
          <a:graphicData uri="http://schemas.openxmlformats.org/presentationml/2006/ole">
            <mc:AlternateContent xmlns:mc="http://schemas.openxmlformats.org/markup-compatibility/2006">
              <mc:Choice xmlns:v="urn:schemas-microsoft-com:vml" Requires="v">
                <p:oleObj spid="_x0000_s74835" name="Equation" r:id="rId7" imgW="203040" imgH="457200" progId="Equation.3">
                  <p:embed/>
                </p:oleObj>
              </mc:Choice>
              <mc:Fallback>
                <p:oleObj name="Equation" r:id="rId7" imgW="20304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5950" y="1371600"/>
                        <a:ext cx="4000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50"/>
          <p:cNvGrpSpPr/>
          <p:nvPr/>
        </p:nvGrpSpPr>
        <p:grpSpPr>
          <a:xfrm rot="20289274">
            <a:off x="462587" y="2791029"/>
            <a:ext cx="4180138" cy="426074"/>
            <a:chOff x="1534862" y="2762658"/>
            <a:chExt cx="4180138" cy="426074"/>
          </a:xfrm>
        </p:grpSpPr>
        <p:sp>
          <p:nvSpPr>
            <p:cNvPr id="49" name="Rectangle 48"/>
            <p:cNvSpPr/>
            <p:nvPr/>
          </p:nvSpPr>
          <p:spPr>
            <a:xfrm>
              <a:off x="1534862" y="2762658"/>
              <a:ext cx="434734" cy="369332"/>
            </a:xfrm>
            <a:prstGeom prst="rect">
              <a:avLst/>
            </a:prstGeom>
          </p:spPr>
          <p:txBody>
            <a:bodyPr wrap="none">
              <a:spAutoFit/>
            </a:bodyPr>
            <a:lstStyle/>
            <a:p>
              <a:r>
                <a:rPr lang="en-US" b="1" dirty="0" smtClean="0">
                  <a:latin typeface="Comic Sans MS" pitchFamily="66" charset="0"/>
                </a:rPr>
                <a:t>V</a:t>
              </a:r>
              <a:r>
                <a:rPr lang="en-US" b="1" baseline="-25000" dirty="0" smtClean="0">
                  <a:latin typeface="Comic Sans MS" pitchFamily="66" charset="0"/>
                </a:rPr>
                <a:t>1</a:t>
              </a:r>
              <a:endParaRPr lang="en-US" dirty="0"/>
            </a:p>
          </p:txBody>
        </p:sp>
        <p:sp>
          <p:nvSpPr>
            <p:cNvPr id="50" name="Rectangle 49"/>
            <p:cNvSpPr/>
            <p:nvPr/>
          </p:nvSpPr>
          <p:spPr>
            <a:xfrm>
              <a:off x="5280266" y="2819400"/>
              <a:ext cx="434734" cy="369332"/>
            </a:xfrm>
            <a:prstGeom prst="rect">
              <a:avLst/>
            </a:prstGeom>
          </p:spPr>
          <p:txBody>
            <a:bodyPr wrap="none">
              <a:spAutoFit/>
            </a:bodyPr>
            <a:lstStyle/>
            <a:p>
              <a:r>
                <a:rPr lang="en-US" b="1" dirty="0" smtClean="0">
                  <a:latin typeface="Comic Sans MS" pitchFamily="66" charset="0"/>
                </a:rPr>
                <a:t>V</a:t>
              </a:r>
              <a:r>
                <a:rPr lang="en-US" b="1" baseline="-25000" dirty="0" smtClean="0">
                  <a:latin typeface="Comic Sans MS" pitchFamily="66" charset="0"/>
                </a:rPr>
                <a:t>2</a:t>
              </a:r>
              <a:endParaRPr lang="en-US" dirty="0"/>
            </a:p>
          </p:txBody>
        </p:sp>
      </p:grpSp>
      <p:cxnSp>
        <p:nvCxnSpPr>
          <p:cNvPr id="52" name="Straight Connector 51"/>
          <p:cNvCxnSpPr/>
          <p:nvPr/>
        </p:nvCxnSpPr>
        <p:spPr>
          <a:xfrm>
            <a:off x="-228600" y="6477000"/>
            <a:ext cx="807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07492" y="4114800"/>
            <a:ext cx="412292" cy="2362200"/>
            <a:chOff x="959308" y="4114800"/>
            <a:chExt cx="412292" cy="2362200"/>
          </a:xfrm>
        </p:grpSpPr>
        <p:cxnSp>
          <p:nvCxnSpPr>
            <p:cNvPr id="54" name="Straight Connector 53"/>
            <p:cNvCxnSpPr/>
            <p:nvPr/>
          </p:nvCxnSpPr>
          <p:spPr>
            <a:xfrm rot="5400000">
              <a:off x="190500" y="5295900"/>
              <a:ext cx="2362200" cy="0"/>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959308" y="5105400"/>
              <a:ext cx="412292" cy="369332"/>
            </a:xfrm>
            <a:prstGeom prst="rect">
              <a:avLst/>
            </a:prstGeom>
          </p:spPr>
          <p:txBody>
            <a:bodyPr wrap="square">
              <a:spAutoFit/>
            </a:bodyPr>
            <a:lstStyle/>
            <a:p>
              <a:r>
                <a:rPr lang="en-US" b="1" dirty="0" smtClean="0">
                  <a:latin typeface="Comic Sans MS" pitchFamily="66" charset="0"/>
                </a:rPr>
                <a:t>h</a:t>
              </a:r>
              <a:r>
                <a:rPr lang="en-US" b="1" baseline="-25000" dirty="0" smtClean="0">
                  <a:latin typeface="Comic Sans MS" pitchFamily="66" charset="0"/>
                </a:rPr>
                <a:t>1</a:t>
              </a:r>
              <a:endParaRPr lang="en-US" dirty="0">
                <a:latin typeface="Bradley Hand ITC" pitchFamily="66" charset="0"/>
              </a:endParaRPr>
            </a:p>
          </p:txBody>
        </p:sp>
      </p:grpSp>
      <p:grpSp>
        <p:nvGrpSpPr>
          <p:cNvPr id="62" name="Group 61"/>
          <p:cNvGrpSpPr/>
          <p:nvPr/>
        </p:nvGrpSpPr>
        <p:grpSpPr>
          <a:xfrm>
            <a:off x="5257800" y="1752600"/>
            <a:ext cx="412292" cy="4724400"/>
            <a:chOff x="578308" y="1752600"/>
            <a:chExt cx="412292" cy="4724400"/>
          </a:xfrm>
        </p:grpSpPr>
        <p:cxnSp>
          <p:nvCxnSpPr>
            <p:cNvPr id="63" name="Straight Connector 62"/>
            <p:cNvCxnSpPr/>
            <p:nvPr/>
          </p:nvCxnSpPr>
          <p:spPr>
            <a:xfrm rot="5400000">
              <a:off x="-1532838" y="4092346"/>
              <a:ext cx="4724400" cy="44908"/>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8308" y="3733800"/>
              <a:ext cx="412292" cy="369332"/>
            </a:xfrm>
            <a:prstGeom prst="rect">
              <a:avLst/>
            </a:prstGeom>
          </p:spPr>
          <p:txBody>
            <a:bodyPr wrap="square">
              <a:spAutoFit/>
            </a:bodyPr>
            <a:lstStyle/>
            <a:p>
              <a:r>
                <a:rPr lang="en-US" b="1" dirty="0" smtClean="0">
                  <a:latin typeface="Comic Sans MS" pitchFamily="66" charset="0"/>
                </a:rPr>
                <a:t>h</a:t>
              </a:r>
              <a:r>
                <a:rPr lang="en-US" b="1" baseline="-25000" dirty="0" smtClean="0">
                  <a:latin typeface="Comic Sans MS" pitchFamily="66" charset="0"/>
                </a:rPr>
                <a:t>2</a:t>
              </a:r>
              <a:endParaRPr lang="en-US" dirty="0">
                <a:latin typeface="Bradley Hand ITC" pitchFamily="66" charset="0"/>
              </a:endParaRPr>
            </a:p>
          </p:txBody>
        </p:sp>
      </p:grpSp>
      <p:graphicFrame>
        <p:nvGraphicFramePr>
          <p:cNvPr id="74761" name="Object 9"/>
          <p:cNvGraphicFramePr>
            <a:graphicFrameLocks noChangeAspect="1"/>
          </p:cNvGraphicFramePr>
          <p:nvPr/>
        </p:nvGraphicFramePr>
        <p:xfrm>
          <a:off x="6096000" y="3103562"/>
          <a:ext cx="2597150" cy="395631"/>
        </p:xfrm>
        <a:graphic>
          <a:graphicData uri="http://schemas.openxmlformats.org/presentationml/2006/ole">
            <mc:AlternateContent xmlns:mc="http://schemas.openxmlformats.org/markup-compatibility/2006">
              <mc:Choice xmlns:v="urn:schemas-microsoft-com:vml" Requires="v">
                <p:oleObj spid="_x0000_s74836" name="Equation" r:id="rId9" imgW="1434960" imgH="228600" progId="Equation.3">
                  <p:embed/>
                </p:oleObj>
              </mc:Choice>
              <mc:Fallback>
                <p:oleObj name="Equation" r:id="rId9" imgW="1434960" imgH="2286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103562"/>
                        <a:ext cx="2597150" cy="395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4" name="Object 12"/>
          <p:cNvGraphicFramePr>
            <a:graphicFrameLocks noChangeAspect="1"/>
          </p:cNvGraphicFramePr>
          <p:nvPr/>
        </p:nvGraphicFramePr>
        <p:xfrm>
          <a:off x="6324600" y="1524000"/>
          <a:ext cx="2581275" cy="688975"/>
        </p:xfrm>
        <a:graphic>
          <a:graphicData uri="http://schemas.openxmlformats.org/presentationml/2006/ole">
            <mc:AlternateContent xmlns:mc="http://schemas.openxmlformats.org/markup-compatibility/2006">
              <mc:Choice xmlns:v="urn:schemas-microsoft-com:vml" Requires="v">
                <p:oleObj spid="_x0000_s74837" name="Equation" r:id="rId11" imgW="1409400" imgH="393480" progId="Equation.3">
                  <p:embed/>
                </p:oleObj>
              </mc:Choice>
              <mc:Fallback>
                <p:oleObj name="Equation" r:id="rId11" imgW="1409400" imgH="393480"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1524000"/>
                        <a:ext cx="258127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8" name="Group 67"/>
          <p:cNvGrpSpPr/>
          <p:nvPr/>
        </p:nvGrpSpPr>
        <p:grpSpPr>
          <a:xfrm rot="19783039">
            <a:off x="576045" y="4223271"/>
            <a:ext cx="786406" cy="685800"/>
            <a:chOff x="1219200" y="3429000"/>
            <a:chExt cx="786406" cy="685800"/>
          </a:xfrm>
        </p:grpSpPr>
        <p:grpSp>
          <p:nvGrpSpPr>
            <p:cNvPr id="69" name="Group 67"/>
            <p:cNvGrpSpPr/>
            <p:nvPr/>
          </p:nvGrpSpPr>
          <p:grpSpPr>
            <a:xfrm>
              <a:off x="1219200" y="3635423"/>
              <a:ext cx="786406" cy="479377"/>
              <a:chOff x="1219200" y="3635423"/>
              <a:chExt cx="786406" cy="479377"/>
            </a:xfrm>
          </p:grpSpPr>
          <p:cxnSp>
            <p:nvCxnSpPr>
              <p:cNvPr id="71" name="Straight Connector 70"/>
              <p:cNvCxnSpPr/>
              <p:nvPr/>
            </p:nvCxnSpPr>
            <p:spPr>
              <a:xfrm rot="5400000">
                <a:off x="1028700" y="3924300"/>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1779931" y="3844958"/>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816961" flipV="1">
                <a:off x="1247359" y="3635423"/>
                <a:ext cx="758247" cy="316863"/>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1524000" y="3429000"/>
              <a:ext cx="415498" cy="369332"/>
            </a:xfrm>
            <a:prstGeom prst="rect">
              <a:avLst/>
            </a:prstGeom>
          </p:spPr>
          <p:txBody>
            <a:bodyPr wrap="none">
              <a:spAutoFit/>
            </a:bodyPr>
            <a:lstStyle/>
            <a:p>
              <a:r>
                <a:rPr lang="en-US" b="1" dirty="0" smtClean="0">
                  <a:latin typeface="Comic Sans MS" pitchFamily="66" charset="0"/>
                </a:rPr>
                <a:t>d</a:t>
              </a:r>
              <a:r>
                <a:rPr lang="en-US" b="1" baseline="-25000" dirty="0" smtClean="0">
                  <a:latin typeface="Comic Sans MS" pitchFamily="66" charset="0"/>
                </a:rPr>
                <a:t>2</a:t>
              </a:r>
              <a:endParaRPr lang="en-US" dirty="0">
                <a:latin typeface="Bradley Hand ITC" pitchFamily="66" charset="0"/>
              </a:endParaRPr>
            </a:p>
          </p:txBody>
        </p:sp>
      </p:grpSp>
      <p:grpSp>
        <p:nvGrpSpPr>
          <p:cNvPr id="78" name="Group 77"/>
          <p:cNvGrpSpPr/>
          <p:nvPr/>
        </p:nvGrpSpPr>
        <p:grpSpPr>
          <a:xfrm rot="19783039">
            <a:off x="3049507" y="1768865"/>
            <a:ext cx="2609157" cy="1251621"/>
            <a:chOff x="-502853" y="2873156"/>
            <a:chExt cx="2609157" cy="1251621"/>
          </a:xfrm>
        </p:grpSpPr>
        <p:grpSp>
          <p:nvGrpSpPr>
            <p:cNvPr id="79" name="Group 67"/>
            <p:cNvGrpSpPr/>
            <p:nvPr/>
          </p:nvGrpSpPr>
          <p:grpSpPr>
            <a:xfrm>
              <a:off x="-502853" y="2873156"/>
              <a:ext cx="2609157" cy="1241644"/>
              <a:chOff x="-502853" y="2873156"/>
              <a:chExt cx="2609157" cy="1241644"/>
            </a:xfrm>
          </p:grpSpPr>
          <p:cxnSp>
            <p:nvCxnSpPr>
              <p:cNvPr id="83" name="Straight Connector 82"/>
              <p:cNvCxnSpPr/>
              <p:nvPr/>
            </p:nvCxnSpPr>
            <p:spPr>
              <a:xfrm rot="5400000">
                <a:off x="136823" y="3876237"/>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1915804" y="3924300"/>
                <a:ext cx="381000" cy="0"/>
              </a:xfrm>
              <a:prstGeom prst="line">
                <a:avLst/>
              </a:prstGeom>
              <a:ln w="63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28" idx="3"/>
              </p:cNvCxnSpPr>
              <p:nvPr/>
            </p:nvCxnSpPr>
            <p:spPr>
              <a:xfrm rot="1816961" flipV="1">
                <a:off x="-502853" y="2873156"/>
                <a:ext cx="1505102" cy="84467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1333376" y="3755445"/>
              <a:ext cx="415498" cy="369332"/>
            </a:xfrm>
            <a:prstGeom prst="rect">
              <a:avLst/>
            </a:prstGeom>
          </p:spPr>
          <p:txBody>
            <a:bodyPr wrap="none">
              <a:spAutoFit/>
            </a:bodyPr>
            <a:lstStyle/>
            <a:p>
              <a:r>
                <a:rPr lang="en-US" b="1" dirty="0" smtClean="0">
                  <a:latin typeface="Comic Sans MS" pitchFamily="66" charset="0"/>
                </a:rPr>
                <a:t>d</a:t>
              </a:r>
              <a:r>
                <a:rPr lang="en-US" b="1" baseline="-25000" dirty="0" smtClean="0">
                  <a:latin typeface="Comic Sans MS" pitchFamily="66" charset="0"/>
                </a:rPr>
                <a:t>2</a:t>
              </a:r>
              <a:endParaRPr lang="en-US" dirty="0">
                <a:latin typeface="Bradley Hand ITC" pitchFamily="66" charset="0"/>
              </a:endParaRPr>
            </a:p>
          </p:txBody>
        </p:sp>
      </p:grpSp>
      <p:sp>
        <p:nvSpPr>
          <p:cNvPr id="90" name="TextBox 89"/>
          <p:cNvSpPr txBox="1"/>
          <p:nvPr/>
        </p:nvSpPr>
        <p:spPr>
          <a:xfrm>
            <a:off x="3124200" y="76200"/>
            <a:ext cx="4449167" cy="707886"/>
          </a:xfrm>
          <a:prstGeom prst="rect">
            <a:avLst/>
          </a:prstGeom>
          <a:noFill/>
        </p:spPr>
        <p:txBody>
          <a:bodyPr wrap="none" rtlCol="0">
            <a:spAutoFit/>
          </a:bodyPr>
          <a:lstStyle/>
          <a:p>
            <a:r>
              <a:rPr lang="en-US" sz="4000" b="1" dirty="0" smtClean="0">
                <a:solidFill>
                  <a:srgbClr val="FF0000"/>
                </a:solidFill>
              </a:rPr>
              <a:t>Bernoulli’s Equation</a:t>
            </a:r>
            <a:endParaRPr lang="en-US" sz="4000" dirty="0"/>
          </a:p>
        </p:txBody>
      </p:sp>
      <p:graphicFrame>
        <p:nvGraphicFramePr>
          <p:cNvPr id="74767" name="Object 15"/>
          <p:cNvGraphicFramePr>
            <a:graphicFrameLocks noChangeAspect="1"/>
          </p:cNvGraphicFramePr>
          <p:nvPr/>
        </p:nvGraphicFramePr>
        <p:xfrm>
          <a:off x="6172200" y="2493962"/>
          <a:ext cx="2311400" cy="407987"/>
        </p:xfrm>
        <a:graphic>
          <a:graphicData uri="http://schemas.openxmlformats.org/presentationml/2006/ole">
            <mc:AlternateContent xmlns:mc="http://schemas.openxmlformats.org/markup-compatibility/2006">
              <mc:Choice xmlns:v="urn:schemas-microsoft-com:vml" Requires="v">
                <p:oleObj spid="_x0000_s74838" name="Equation" r:id="rId13" imgW="1168200" imgH="215640" progId="Equation.3">
                  <p:embed/>
                </p:oleObj>
              </mc:Choice>
              <mc:Fallback>
                <p:oleObj name="Equation" r:id="rId13" imgW="1168200" imgH="21564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2493962"/>
                        <a:ext cx="2311400"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69" name="Object 17"/>
          <p:cNvGraphicFramePr>
            <a:graphicFrameLocks noChangeAspect="1"/>
          </p:cNvGraphicFramePr>
          <p:nvPr/>
        </p:nvGraphicFramePr>
        <p:xfrm>
          <a:off x="6096000" y="3789362"/>
          <a:ext cx="2025650" cy="477838"/>
        </p:xfrm>
        <a:graphic>
          <a:graphicData uri="http://schemas.openxmlformats.org/presentationml/2006/ole">
            <mc:AlternateContent xmlns:mc="http://schemas.openxmlformats.org/markup-compatibility/2006">
              <mc:Choice xmlns:v="urn:schemas-microsoft-com:vml" Requires="v">
                <p:oleObj spid="_x0000_s74839" name="Equation" r:id="rId15" imgW="927000" imgH="228600" progId="Equation.3">
                  <p:embed/>
                </p:oleObj>
              </mc:Choice>
              <mc:Fallback>
                <p:oleObj name="Equation" r:id="rId15" imgW="927000" imgH="22860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3789362"/>
                        <a:ext cx="202565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70" name="Object 18"/>
          <p:cNvGraphicFramePr>
            <a:graphicFrameLocks noChangeAspect="1"/>
          </p:cNvGraphicFramePr>
          <p:nvPr/>
        </p:nvGraphicFramePr>
        <p:xfrm>
          <a:off x="3890962" y="4492625"/>
          <a:ext cx="5253038" cy="688975"/>
        </p:xfrm>
        <a:graphic>
          <a:graphicData uri="http://schemas.openxmlformats.org/presentationml/2006/ole">
            <mc:AlternateContent xmlns:mc="http://schemas.openxmlformats.org/markup-compatibility/2006">
              <mc:Choice xmlns:v="urn:schemas-microsoft-com:vml" Requires="v">
                <p:oleObj spid="_x0000_s74840" name="Equation" r:id="rId17" imgW="2869920" imgH="393480" progId="Equation.3">
                  <p:embed/>
                </p:oleObj>
              </mc:Choice>
              <mc:Fallback>
                <p:oleObj name="Equation" r:id="rId17" imgW="2869920" imgH="393480" progId="Equation.3">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90962" y="4492625"/>
                        <a:ext cx="5253038"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71" name="Object 19"/>
          <p:cNvGraphicFramePr>
            <a:graphicFrameLocks noChangeAspect="1"/>
          </p:cNvGraphicFramePr>
          <p:nvPr/>
        </p:nvGraphicFramePr>
        <p:xfrm>
          <a:off x="3276600" y="5486400"/>
          <a:ext cx="5718460" cy="838200"/>
        </p:xfrm>
        <a:graphic>
          <a:graphicData uri="http://schemas.openxmlformats.org/presentationml/2006/ole">
            <mc:AlternateContent xmlns:mc="http://schemas.openxmlformats.org/markup-compatibility/2006">
              <mc:Choice xmlns:v="urn:schemas-microsoft-com:vml" Requires="v">
                <p:oleObj spid="_x0000_s74841" name="Equation" r:id="rId19" imgW="2298600" imgH="393480" progId="Equation.3">
                  <p:embed/>
                </p:oleObj>
              </mc:Choice>
              <mc:Fallback>
                <p:oleObj name="Equation" r:id="rId19" imgW="2298600" imgH="393480" progId="Equation.3">
                  <p:embed/>
                  <p:pic>
                    <p:nvPicPr>
                      <p:cNvPr id="0"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76600" y="5486400"/>
                        <a:ext cx="571846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72" name="Object 20"/>
          <p:cNvGraphicFramePr>
            <a:graphicFrameLocks noChangeAspect="1"/>
          </p:cNvGraphicFramePr>
          <p:nvPr/>
        </p:nvGraphicFramePr>
        <p:xfrm>
          <a:off x="1600200" y="3048000"/>
          <a:ext cx="1316037" cy="381000"/>
        </p:xfrm>
        <a:graphic>
          <a:graphicData uri="http://schemas.openxmlformats.org/presentationml/2006/ole">
            <mc:AlternateContent xmlns:mc="http://schemas.openxmlformats.org/markup-compatibility/2006">
              <mc:Choice xmlns:v="urn:schemas-microsoft-com:vml" Requires="v">
                <p:oleObj spid="_x0000_s74842" name="Equation" r:id="rId21" imgW="711000" imgH="215640" progId="Equation.3">
                  <p:embed/>
                </p:oleObj>
              </mc:Choice>
              <mc:Fallback>
                <p:oleObj name="Equation" r:id="rId21" imgW="711000" imgH="215640" progId="Equation.3">
                  <p:embed/>
                  <p:pic>
                    <p:nvPicPr>
                      <p:cNvPr id="0"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0200" y="3048000"/>
                        <a:ext cx="13160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7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7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7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7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7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7"/>
          <p:cNvSpPr txBox="1">
            <a:spLocks/>
          </p:cNvSpPr>
          <p:nvPr/>
        </p:nvSpPr>
        <p:spPr>
          <a:xfrm>
            <a:off x="381000" y="0"/>
            <a:ext cx="80772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FF0000"/>
                </a:solidFill>
                <a:latin typeface="+mj-lt"/>
                <a:ea typeface="+mj-ea"/>
                <a:cs typeface="+mj-cs"/>
              </a:rPr>
              <a:t>Specific gravity (S.G) </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254" name="Rectangle 253"/>
          <p:cNvSpPr/>
          <p:nvPr/>
        </p:nvSpPr>
        <p:spPr>
          <a:xfrm>
            <a:off x="1447800" y="762000"/>
            <a:ext cx="6248400" cy="369332"/>
          </a:xfrm>
          <a:prstGeom prst="rect">
            <a:avLst/>
          </a:prstGeom>
        </p:spPr>
        <p:txBody>
          <a:bodyPr wrap="square">
            <a:spAutoFit/>
          </a:bodyPr>
          <a:lstStyle/>
          <a:p>
            <a:pPr>
              <a:buClr>
                <a:srgbClr val="FF3300"/>
              </a:buClr>
            </a:pPr>
            <a:r>
              <a:rPr lang="en-US" b="1" dirty="0" smtClean="0">
                <a:solidFill>
                  <a:srgbClr val="00B050"/>
                </a:solidFill>
                <a:latin typeface="Comic Sans MS" pitchFamily="66" charset="0"/>
                <a:sym typeface="Symbol" pitchFamily="18" charset="2"/>
              </a:rPr>
              <a:t>Do you know mass of 1 cm</a:t>
            </a:r>
            <a:r>
              <a:rPr lang="en-US" b="1" baseline="30000" dirty="0" smtClean="0">
                <a:solidFill>
                  <a:srgbClr val="00B050"/>
                </a:solidFill>
                <a:latin typeface="Comic Sans MS" pitchFamily="66" charset="0"/>
                <a:sym typeface="Symbol" pitchFamily="18" charset="2"/>
              </a:rPr>
              <a:t>3</a:t>
            </a:r>
            <a:r>
              <a:rPr lang="en-US" b="1" dirty="0" smtClean="0">
                <a:solidFill>
                  <a:srgbClr val="00B050"/>
                </a:solidFill>
                <a:latin typeface="Comic Sans MS" pitchFamily="66" charset="0"/>
                <a:sym typeface="Symbol" pitchFamily="18" charset="2"/>
              </a:rPr>
              <a:t> (cc) water = 1 g?</a:t>
            </a:r>
          </a:p>
        </p:txBody>
      </p:sp>
      <p:sp>
        <p:nvSpPr>
          <p:cNvPr id="258" name="TextBox 257"/>
          <p:cNvSpPr txBox="1"/>
          <p:nvPr/>
        </p:nvSpPr>
        <p:spPr>
          <a:xfrm>
            <a:off x="709504" y="3276600"/>
            <a:ext cx="7062896" cy="369332"/>
          </a:xfrm>
          <a:prstGeom prst="rect">
            <a:avLst/>
          </a:prstGeom>
          <a:noFill/>
        </p:spPr>
        <p:txBody>
          <a:bodyPr wrap="none" rtlCol="0">
            <a:spAutoFit/>
          </a:bodyPr>
          <a:lstStyle/>
          <a:p>
            <a:r>
              <a:rPr lang="en-US" dirty="0" smtClean="0"/>
              <a:t>Specific gravity measures the heaviness of any material compare to water</a:t>
            </a:r>
            <a:endParaRPr lang="en-US" dirty="0"/>
          </a:p>
        </p:txBody>
      </p:sp>
      <p:grpSp>
        <p:nvGrpSpPr>
          <p:cNvPr id="115" name="Group 114"/>
          <p:cNvGrpSpPr/>
          <p:nvPr/>
        </p:nvGrpSpPr>
        <p:grpSpPr>
          <a:xfrm>
            <a:off x="1752601" y="1295400"/>
            <a:ext cx="4343399" cy="1800553"/>
            <a:chOff x="1600200" y="2667000"/>
            <a:chExt cx="4343399" cy="1800553"/>
          </a:xfrm>
        </p:grpSpPr>
        <p:grpSp>
          <p:nvGrpSpPr>
            <p:cNvPr id="102" name="Group 101"/>
            <p:cNvGrpSpPr/>
            <p:nvPr/>
          </p:nvGrpSpPr>
          <p:grpSpPr>
            <a:xfrm>
              <a:off x="1600200" y="2697126"/>
              <a:ext cx="1676400" cy="1770427"/>
              <a:chOff x="1389988" y="2121932"/>
              <a:chExt cx="1881301" cy="2343322"/>
            </a:xfrm>
          </p:grpSpPr>
          <p:pic>
            <p:nvPicPr>
              <p:cNvPr id="101379" name="Picture 3"/>
              <p:cNvPicPr>
                <a:picLocks noChangeAspect="1" noChangeArrowheads="1"/>
              </p:cNvPicPr>
              <p:nvPr/>
            </p:nvPicPr>
            <p:blipFill>
              <a:blip r:embed="rId3" cstate="print"/>
              <a:srcRect/>
              <a:stretch>
                <a:fillRect/>
              </a:stretch>
            </p:blipFill>
            <p:spPr bwMode="auto">
              <a:xfrm>
                <a:off x="1561015" y="2121932"/>
                <a:ext cx="1614694" cy="2007153"/>
              </a:xfrm>
              <a:prstGeom prst="rect">
                <a:avLst/>
              </a:prstGeom>
              <a:noFill/>
              <a:ln w="9525">
                <a:noFill/>
                <a:miter lim="800000"/>
                <a:headEnd/>
                <a:tailEnd/>
              </a:ln>
              <a:effectLst/>
            </p:spPr>
          </p:pic>
          <p:sp>
            <p:nvSpPr>
              <p:cNvPr id="101" name="TextBox 100"/>
              <p:cNvSpPr txBox="1"/>
              <p:nvPr/>
            </p:nvSpPr>
            <p:spPr>
              <a:xfrm>
                <a:off x="1389988" y="4114800"/>
                <a:ext cx="1881301" cy="350454"/>
              </a:xfrm>
              <a:prstGeom prst="rect">
                <a:avLst/>
              </a:prstGeom>
              <a:noFill/>
            </p:spPr>
            <p:txBody>
              <a:bodyPr wrap="none" rtlCol="0">
                <a:spAutoFit/>
              </a:bodyPr>
              <a:lstStyle/>
              <a:p>
                <a:r>
                  <a:rPr lang="en-US" sz="1400" dirty="0" smtClean="0"/>
                  <a:t>1 liter (1000 cc) water </a:t>
                </a:r>
                <a:endParaRPr lang="en-US" sz="1400" dirty="0"/>
              </a:p>
            </p:txBody>
          </p:sp>
        </p:grpSp>
        <p:grpSp>
          <p:nvGrpSpPr>
            <p:cNvPr id="105" name="Group 104"/>
            <p:cNvGrpSpPr/>
            <p:nvPr/>
          </p:nvGrpSpPr>
          <p:grpSpPr>
            <a:xfrm>
              <a:off x="4491658" y="2667000"/>
              <a:ext cx="1451941" cy="1755577"/>
              <a:chOff x="1529499" y="2082759"/>
              <a:chExt cx="1646209" cy="2339818"/>
            </a:xfrm>
          </p:grpSpPr>
          <p:pic>
            <p:nvPicPr>
              <p:cNvPr id="106" name="Picture 3"/>
              <p:cNvPicPr>
                <a:picLocks noChangeAspect="1" noChangeArrowheads="1"/>
              </p:cNvPicPr>
              <p:nvPr/>
            </p:nvPicPr>
            <p:blipFill>
              <a:blip r:embed="rId3" cstate="print"/>
              <a:srcRect/>
              <a:stretch>
                <a:fillRect/>
              </a:stretch>
            </p:blipFill>
            <p:spPr bwMode="auto">
              <a:xfrm>
                <a:off x="1529499" y="2082759"/>
                <a:ext cx="1646209" cy="2046328"/>
              </a:xfrm>
              <a:prstGeom prst="rect">
                <a:avLst/>
              </a:prstGeom>
              <a:noFill/>
              <a:ln w="9525">
                <a:noFill/>
                <a:miter lim="800000"/>
                <a:headEnd/>
                <a:tailEnd/>
              </a:ln>
              <a:effectLst/>
            </p:spPr>
          </p:pic>
          <p:sp>
            <p:nvSpPr>
              <p:cNvPr id="109" name="TextBox 108"/>
              <p:cNvSpPr txBox="1"/>
              <p:nvPr/>
            </p:nvSpPr>
            <p:spPr>
              <a:xfrm>
                <a:off x="1817144" y="4114799"/>
                <a:ext cx="1185774" cy="307778"/>
              </a:xfrm>
              <a:prstGeom prst="rect">
                <a:avLst/>
              </a:prstGeom>
              <a:noFill/>
            </p:spPr>
            <p:txBody>
              <a:bodyPr wrap="none" rtlCol="0">
                <a:spAutoFit/>
              </a:bodyPr>
              <a:lstStyle/>
              <a:p>
                <a:r>
                  <a:rPr lang="en-US" sz="1400" dirty="0" smtClean="0"/>
                  <a:t>1 Kg of water </a:t>
                </a:r>
                <a:endParaRPr lang="en-US" sz="1400" dirty="0"/>
              </a:p>
            </p:txBody>
          </p:sp>
        </p:grpSp>
        <p:grpSp>
          <p:nvGrpSpPr>
            <p:cNvPr id="113" name="Group 112"/>
            <p:cNvGrpSpPr/>
            <p:nvPr/>
          </p:nvGrpSpPr>
          <p:grpSpPr>
            <a:xfrm>
              <a:off x="3505200" y="3351212"/>
              <a:ext cx="457200" cy="153988"/>
              <a:chOff x="3429000" y="2819400"/>
              <a:chExt cx="457200" cy="153988"/>
            </a:xfrm>
          </p:grpSpPr>
          <p:cxnSp>
            <p:nvCxnSpPr>
              <p:cNvPr id="111" name="Straight Connector 110"/>
              <p:cNvCxnSpPr/>
              <p:nvPr/>
            </p:nvCxnSpPr>
            <p:spPr>
              <a:xfrm>
                <a:off x="3429000" y="2819400"/>
                <a:ext cx="457200"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429000" y="2971800"/>
                <a:ext cx="457200" cy="1588"/>
              </a:xfrm>
              <a:prstGeom prst="line">
                <a:avLst/>
              </a:prstGeom>
              <a:ln w="76200"/>
            </p:spPr>
            <p:style>
              <a:lnRef idx="1">
                <a:schemeClr val="accent1"/>
              </a:lnRef>
              <a:fillRef idx="0">
                <a:schemeClr val="accent1"/>
              </a:fillRef>
              <a:effectRef idx="0">
                <a:schemeClr val="accent1"/>
              </a:effectRef>
              <a:fontRef idx="minor">
                <a:schemeClr val="tx1"/>
              </a:fontRef>
            </p:style>
          </p:cxnSp>
        </p:grpSp>
      </p:grpSp>
      <p:graphicFrame>
        <p:nvGraphicFramePr>
          <p:cNvPr id="101380" name="Object 4"/>
          <p:cNvGraphicFramePr>
            <a:graphicFrameLocks noChangeAspect="1"/>
          </p:cNvGraphicFramePr>
          <p:nvPr/>
        </p:nvGraphicFramePr>
        <p:xfrm>
          <a:off x="914400" y="3810000"/>
          <a:ext cx="1000125" cy="641871"/>
        </p:xfrm>
        <a:graphic>
          <a:graphicData uri="http://schemas.openxmlformats.org/presentationml/2006/ole">
            <mc:AlternateContent xmlns:mc="http://schemas.openxmlformats.org/markup-compatibility/2006">
              <mc:Choice xmlns:v="urn:schemas-microsoft-com:vml" Requires="v">
                <p:oleObj spid="_x0000_s101395" name="Equation" r:id="rId4" imgW="647640" imgH="431640" progId="Equation.3">
                  <p:embed/>
                </p:oleObj>
              </mc:Choice>
              <mc:Fallback>
                <p:oleObj name="Equation" r:id="rId4" imgW="64764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10000"/>
                        <a:ext cx="1000125" cy="6418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1" name="Rectangle 5"/>
          <p:cNvSpPr>
            <a:spLocks noChangeArrowheads="1"/>
          </p:cNvSpPr>
          <p:nvPr/>
        </p:nvSpPr>
        <p:spPr bwMode="auto">
          <a:xfrm>
            <a:off x="304800" y="4800600"/>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cs typeface="Arial" charset="0"/>
                <a:hlinkClick r:id="rId6" tooltip="Sodium chloride"/>
              </a:rPr>
              <a:t>Table salt</a:t>
            </a:r>
            <a:r>
              <a:rPr kumimoji="0" lang="en-US" sz="1400" b="0" i="0" u="none" strike="noStrike" cap="none" normalizeH="0" baseline="0" dirty="0" smtClean="0">
                <a:ln>
                  <a:noFill/>
                </a:ln>
                <a:solidFill>
                  <a:schemeClr val="tx1"/>
                </a:solidFill>
                <a:effectLst/>
                <a:latin typeface="Arial" charset="0"/>
                <a:cs typeface="Arial" charset="0"/>
              </a:rPr>
              <a:t> has a specific gravity of 2.17, so it is 2.17 times as dense as water.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cs typeface="Arial" charset="0"/>
                <a:hlinkClick r:id="rId7" tooltip="Aluminum"/>
              </a:rPr>
              <a:t>Aluminum</a:t>
            </a:r>
            <a:r>
              <a:rPr kumimoji="0" lang="en-US" sz="1400" b="0" i="0" u="none" strike="noStrike" cap="none" normalizeH="0" baseline="0" dirty="0" smtClean="0">
                <a:ln>
                  <a:noFill/>
                </a:ln>
                <a:solidFill>
                  <a:schemeClr val="tx1"/>
                </a:solidFill>
                <a:effectLst/>
                <a:latin typeface="Arial" charset="0"/>
                <a:cs typeface="Arial" charset="0"/>
              </a:rPr>
              <a:t> has a specific gravity of 2.7, so it is 2.7 times as dense as water.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cs typeface="Arial" charset="0"/>
                <a:hlinkClick r:id="rId8" tooltip="Iron"/>
              </a:rPr>
              <a:t>Iron</a:t>
            </a:r>
            <a:r>
              <a:rPr kumimoji="0" lang="en-US" sz="1400" b="0" i="0" u="none" strike="noStrike" cap="none" normalizeH="0" baseline="0" dirty="0" smtClean="0">
                <a:ln>
                  <a:noFill/>
                </a:ln>
                <a:solidFill>
                  <a:schemeClr val="tx1"/>
                </a:solidFill>
                <a:effectLst/>
                <a:latin typeface="Arial" charset="0"/>
                <a:cs typeface="Arial" charset="0"/>
              </a:rPr>
              <a:t> has a specific gravity of 7.87, so it is 7.87 times as dense as water.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cs typeface="Arial" charset="0"/>
                <a:hlinkClick r:id="rId9" tooltip="Lead"/>
              </a:rPr>
              <a:t>Lead</a:t>
            </a:r>
            <a:r>
              <a:rPr kumimoji="0" lang="en-US" sz="1400" b="0" i="0" u="none" strike="noStrike" cap="none" normalizeH="0" baseline="0" dirty="0" smtClean="0">
                <a:ln>
                  <a:noFill/>
                </a:ln>
                <a:solidFill>
                  <a:schemeClr val="tx1"/>
                </a:solidFill>
                <a:effectLst/>
                <a:latin typeface="Arial" charset="0"/>
                <a:cs typeface="Arial" charset="0"/>
              </a:rPr>
              <a:t> has a specific gravity of 11.35, so it is 11.35 times as dense as water.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cs typeface="Arial" charset="0"/>
                <a:hlinkClick r:id="rId10" tooltip="Mercury (element)"/>
              </a:rPr>
              <a:t>Mercury</a:t>
            </a:r>
            <a:r>
              <a:rPr kumimoji="0" lang="en-US" sz="1400" b="0" i="0" u="none" strike="noStrike" cap="none" normalizeH="0" baseline="0" dirty="0" smtClean="0">
                <a:ln>
                  <a:noFill/>
                </a:ln>
                <a:solidFill>
                  <a:schemeClr val="tx1"/>
                </a:solidFill>
                <a:effectLst/>
                <a:latin typeface="Arial" charset="0"/>
                <a:cs typeface="Arial" charset="0"/>
              </a:rPr>
              <a:t> has a specific gravity of 13.56, so it is 13.56 times as dense as water.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cs typeface="Arial" charset="0"/>
                <a:hlinkClick r:id="rId11" tooltip="Gold"/>
              </a:rPr>
              <a:t>Gold</a:t>
            </a:r>
            <a:r>
              <a:rPr kumimoji="0" lang="en-US" sz="1400" b="0" i="0" u="none" strike="noStrike" cap="none" normalizeH="0" baseline="0" dirty="0" smtClean="0">
                <a:ln>
                  <a:noFill/>
                </a:ln>
                <a:solidFill>
                  <a:schemeClr val="tx1"/>
                </a:solidFill>
                <a:effectLst/>
                <a:latin typeface="Arial" charset="0"/>
                <a:cs typeface="Arial" charset="0"/>
              </a:rPr>
              <a:t> has a specific gravity of 19.3, so it is 19.3 times as dense as water.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cs typeface="Arial" charset="0"/>
                <a:hlinkClick r:id="rId12" tooltip="Osmium"/>
              </a:rPr>
              <a:t>Osmium</a:t>
            </a:r>
            <a:r>
              <a:rPr kumimoji="0" lang="en-US" sz="1400" b="0" i="0" u="none" strike="noStrike" cap="none" normalizeH="0" baseline="0" dirty="0" smtClean="0">
                <a:ln>
                  <a:noFill/>
                </a:ln>
                <a:solidFill>
                  <a:schemeClr val="tx1"/>
                </a:solidFill>
                <a:effectLst/>
                <a:latin typeface="Arial" charset="0"/>
                <a:cs typeface="Arial" charset="0"/>
              </a:rPr>
              <a:t>, the densest naturally occurring </a:t>
            </a:r>
            <a:r>
              <a:rPr kumimoji="0" lang="en-US" sz="1400" b="0" i="0" u="none" strike="noStrike" cap="none" normalizeH="0" baseline="0" dirty="0" smtClean="0">
                <a:ln>
                  <a:noFill/>
                </a:ln>
                <a:solidFill>
                  <a:schemeClr val="tx1"/>
                </a:solidFill>
                <a:effectLst/>
                <a:latin typeface="Arial" charset="0"/>
                <a:cs typeface="Arial" charset="0"/>
                <a:hlinkClick r:id="rId13" tooltip="Chemical element"/>
              </a:rPr>
              <a:t>chemical element</a:t>
            </a:r>
            <a:r>
              <a:rPr kumimoji="0" lang="en-US" sz="1400" b="0" i="0" u="none" strike="noStrike" cap="none" normalizeH="0" baseline="0" dirty="0" smtClean="0">
                <a:ln>
                  <a:noFill/>
                </a:ln>
                <a:solidFill>
                  <a:schemeClr val="tx1"/>
                </a:solidFill>
                <a:effectLst/>
                <a:latin typeface="Arial" charset="0"/>
                <a:cs typeface="Arial" charset="0"/>
              </a:rPr>
              <a:t>, has a specific gravity of 22.59, so it is 22.59 times as dense as water. </a:t>
            </a:r>
          </a:p>
        </p:txBody>
      </p:sp>
      <p:graphicFrame>
        <p:nvGraphicFramePr>
          <p:cNvPr id="101382" name="Object 6"/>
          <p:cNvGraphicFramePr>
            <a:graphicFrameLocks noChangeAspect="1"/>
          </p:cNvGraphicFramePr>
          <p:nvPr/>
        </p:nvGraphicFramePr>
        <p:xfrm>
          <a:off x="4876800" y="3810000"/>
          <a:ext cx="1020763" cy="641350"/>
        </p:xfrm>
        <a:graphic>
          <a:graphicData uri="http://schemas.openxmlformats.org/presentationml/2006/ole">
            <mc:AlternateContent xmlns:mc="http://schemas.openxmlformats.org/markup-compatibility/2006">
              <mc:Choice xmlns:v="urn:schemas-microsoft-com:vml" Requires="v">
                <p:oleObj spid="_x0000_s101396" name="Equation" r:id="rId14" imgW="660240" imgH="431640" progId="Equation.3">
                  <p:embed/>
                </p:oleObj>
              </mc:Choice>
              <mc:Fallback>
                <p:oleObj name="Equation" r:id="rId14" imgW="660240" imgH="431640" progId="Equation.3">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3810000"/>
                        <a:ext cx="1020763"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1" name="Group 120"/>
          <p:cNvGrpSpPr/>
          <p:nvPr/>
        </p:nvGrpSpPr>
        <p:grpSpPr>
          <a:xfrm>
            <a:off x="5791200" y="3810000"/>
            <a:ext cx="1541162" cy="369332"/>
            <a:chOff x="5791200" y="3810000"/>
            <a:chExt cx="1541162" cy="369332"/>
          </a:xfrm>
        </p:grpSpPr>
        <p:cxnSp>
          <p:nvCxnSpPr>
            <p:cNvPr id="119" name="Straight Arrow Connector 118"/>
            <p:cNvCxnSpPr/>
            <p:nvPr/>
          </p:nvCxnSpPr>
          <p:spPr>
            <a:xfrm rot="10800000">
              <a:off x="5791200" y="3962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6477000" y="3810000"/>
              <a:ext cx="855362" cy="369332"/>
            </a:xfrm>
            <a:prstGeom prst="rect">
              <a:avLst/>
            </a:prstGeom>
            <a:noFill/>
          </p:spPr>
          <p:txBody>
            <a:bodyPr wrap="none" rtlCol="0">
              <a:spAutoFit/>
            </a:bodyPr>
            <a:lstStyle/>
            <a:p>
              <a:r>
                <a:rPr lang="en-US" dirty="0" smtClean="0"/>
                <a:t>Weight</a:t>
              </a:r>
              <a:endParaRPr lang="en-US" dirty="0"/>
            </a:p>
          </p:txBody>
        </p:sp>
      </p:grpSp>
      <p:sp>
        <p:nvSpPr>
          <p:cNvPr id="122" name="Right Arrow 121"/>
          <p:cNvSpPr/>
          <p:nvPr/>
        </p:nvSpPr>
        <p:spPr>
          <a:xfrm>
            <a:off x="2819400" y="3810000"/>
            <a:ext cx="12192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13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013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utoUpdateAnimBg="0"/>
      <p:bldP spid="258" grpId="0"/>
      <p:bldP spid="101381" grpId="0"/>
      <p:bldP spid="1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cstate="print"/>
          <a:srcRect/>
          <a:stretch>
            <a:fillRect/>
          </a:stretch>
        </p:blipFill>
        <p:spPr bwMode="auto">
          <a:xfrm>
            <a:off x="609600" y="4038600"/>
            <a:ext cx="7440246" cy="2133600"/>
          </a:xfrm>
          <a:prstGeom prst="rect">
            <a:avLst/>
          </a:prstGeom>
          <a:noFill/>
          <a:ln w="9525">
            <a:noFill/>
            <a:miter lim="800000"/>
            <a:headEnd/>
            <a:tailEnd/>
          </a:ln>
          <a:effectLst/>
        </p:spPr>
      </p:pic>
      <p:pic>
        <p:nvPicPr>
          <p:cNvPr id="3" name="Picture 2"/>
          <p:cNvPicPr>
            <a:picLocks noChangeAspect="1"/>
          </p:cNvPicPr>
          <p:nvPr/>
        </p:nvPicPr>
        <p:blipFill>
          <a:blip r:embed="rId3"/>
          <a:stretch>
            <a:fillRect/>
          </a:stretch>
        </p:blipFill>
        <p:spPr>
          <a:xfrm>
            <a:off x="457200" y="152400"/>
            <a:ext cx="7107002" cy="2209800"/>
          </a:xfrm>
          <a:prstGeom prst="rect">
            <a:avLst/>
          </a:prstGeom>
        </p:spPr>
      </p:pic>
      <p:pic>
        <p:nvPicPr>
          <p:cNvPr id="4" name="Picture 3"/>
          <p:cNvPicPr>
            <a:picLocks noChangeAspect="1"/>
          </p:cNvPicPr>
          <p:nvPr/>
        </p:nvPicPr>
        <p:blipFill>
          <a:blip r:embed="rId4"/>
          <a:stretch>
            <a:fillRect/>
          </a:stretch>
        </p:blipFill>
        <p:spPr>
          <a:xfrm>
            <a:off x="2438400" y="2286000"/>
            <a:ext cx="4369758" cy="1626000"/>
          </a:xfrm>
          <a:prstGeom prst="rect">
            <a:avLst/>
          </a:prstGeom>
        </p:spPr>
      </p:pic>
      <p:sp>
        <p:nvSpPr>
          <p:cNvPr id="5" name="TextBox 4"/>
          <p:cNvSpPr txBox="1"/>
          <p:nvPr/>
        </p:nvSpPr>
        <p:spPr>
          <a:xfrm>
            <a:off x="7162800" y="3099000"/>
            <a:ext cx="903774" cy="276999"/>
          </a:xfrm>
          <a:prstGeom prst="rect">
            <a:avLst/>
          </a:prstGeom>
          <a:noFill/>
        </p:spPr>
        <p:txBody>
          <a:bodyPr wrap="none" rtlCol="1">
            <a:spAutoFit/>
          </a:bodyPr>
          <a:lstStyle/>
          <a:p>
            <a:r>
              <a:rPr lang="en-US" sz="1200" dirty="0" smtClean="0"/>
              <a:t>13 outward</a:t>
            </a:r>
            <a:endParaRPr lang="ar-SA" sz="1200" dirty="0"/>
          </a:p>
        </p:txBody>
      </p:sp>
      <p:sp>
        <p:nvSpPr>
          <p:cNvPr id="6" name="Rectangle 5"/>
          <p:cNvSpPr/>
          <p:nvPr/>
        </p:nvSpPr>
        <p:spPr>
          <a:xfrm>
            <a:off x="1828800" y="6189260"/>
            <a:ext cx="4572000" cy="461665"/>
          </a:xfrm>
          <a:prstGeom prst="rect">
            <a:avLst/>
          </a:prstGeom>
        </p:spPr>
        <p:txBody>
          <a:bodyPr>
            <a:spAutoFit/>
          </a:bodyPr>
          <a:lstStyle/>
          <a:p>
            <a:r>
              <a:rPr lang="en-US" sz="1200" b="1" dirty="0">
                <a:latin typeface="TimesTen-Bold"/>
              </a:rPr>
              <a:t>4. </a:t>
            </a:r>
            <a:r>
              <a:rPr lang="en-US" sz="1200" dirty="0">
                <a:latin typeface="TimesTen-Roman"/>
              </a:rPr>
              <a:t>(a) all tie; (b) 1, then 2 and 3 tie, 4 (wider means slower);</a:t>
            </a:r>
          </a:p>
          <a:p>
            <a:r>
              <a:rPr lang="en-US" sz="1200" dirty="0">
                <a:latin typeface="TimesTen-Roman"/>
              </a:rPr>
              <a:t>(c) 4, 3, 2, 1 (wider and lower mean more pressure)</a:t>
            </a:r>
            <a:endParaRPr lang="ar-S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152400"/>
            <a:ext cx="8610600" cy="2209800"/>
            <a:chOff x="381000" y="152400"/>
            <a:chExt cx="8610600" cy="2209800"/>
          </a:xfrm>
        </p:grpSpPr>
        <p:sp>
          <p:nvSpPr>
            <p:cNvPr id="3" name="Rectangle 4"/>
            <p:cNvSpPr txBox="1">
              <a:spLocks noChangeArrowheads="1"/>
            </p:cNvSpPr>
            <p:nvPr/>
          </p:nvSpPr>
          <p:spPr bwMode="auto">
            <a:xfrm>
              <a:off x="381000" y="152400"/>
              <a:ext cx="5486400" cy="2209800"/>
            </a:xfrm>
            <a:prstGeom prst="rect">
              <a:avLst/>
            </a:prstGeom>
            <a:noFill/>
            <a:ln w="76200">
              <a:noFill/>
              <a:miter lim="800000"/>
              <a:headEnd/>
              <a:tailEnd/>
            </a:ln>
          </p:spPr>
          <p:txBody>
            <a:bodyPr/>
            <a:lstStyle/>
            <a:p>
              <a:r>
                <a:rPr lang="en-US" b="1" dirty="0" smtClean="0"/>
                <a:t>T61-Q25. </a:t>
              </a:r>
            </a:p>
            <a:p>
              <a:r>
                <a:rPr lang="en-US" dirty="0" smtClean="0"/>
                <a:t>Water is pumped through a hose of uniform cross-section as shown in Fig. 14, from the lower level (1) to the upper level (2). Which of the following expresses the correct relationship between velocity and pressure at the two levels? </a:t>
              </a:r>
            </a:p>
            <a:p>
              <a:r>
                <a:rPr lang="en-US" dirty="0" smtClean="0"/>
                <a:t>A) </a:t>
              </a:r>
              <a:r>
                <a:rPr lang="en-US" i="1" dirty="0" smtClean="0"/>
                <a:t>v</a:t>
              </a:r>
              <a:r>
                <a:rPr lang="en-US" baseline="-25000" dirty="0" smtClean="0"/>
                <a:t>1 </a:t>
              </a:r>
              <a:r>
                <a:rPr lang="en-US" dirty="0" smtClean="0"/>
                <a:t>= </a:t>
              </a:r>
              <a:r>
                <a:rPr lang="en-US" i="1" dirty="0" smtClean="0"/>
                <a:t>v</a:t>
              </a:r>
              <a:r>
                <a:rPr lang="en-US" baseline="-25000" dirty="0" smtClean="0"/>
                <a:t>2 </a:t>
              </a:r>
              <a:r>
                <a:rPr lang="en-US" dirty="0" smtClean="0"/>
                <a:t>and p</a:t>
              </a:r>
              <a:r>
                <a:rPr lang="en-US" baseline="-25000" dirty="0" smtClean="0"/>
                <a:t>2 </a:t>
              </a:r>
              <a:r>
                <a:rPr lang="en-US" dirty="0" smtClean="0"/>
                <a:t>&lt; p</a:t>
              </a:r>
              <a:r>
                <a:rPr lang="en-US" baseline="-25000" dirty="0" smtClean="0"/>
                <a:t>1 </a:t>
              </a:r>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5867400" y="228599"/>
              <a:ext cx="3124200" cy="2133601"/>
            </a:xfrm>
            <a:prstGeom prst="rect">
              <a:avLst/>
            </a:prstGeom>
            <a:noFill/>
            <a:ln w="9525">
              <a:noFill/>
              <a:miter lim="800000"/>
              <a:headEnd/>
              <a:tailEnd/>
            </a:ln>
          </p:spPr>
        </p:pic>
      </p:grpSp>
      <p:grpSp>
        <p:nvGrpSpPr>
          <p:cNvPr id="5" name="Group 4"/>
          <p:cNvGrpSpPr/>
          <p:nvPr/>
        </p:nvGrpSpPr>
        <p:grpSpPr>
          <a:xfrm>
            <a:off x="381000" y="2362200"/>
            <a:ext cx="8431872" cy="2209800"/>
            <a:chOff x="381000" y="152400"/>
            <a:chExt cx="8431872" cy="2209800"/>
          </a:xfrm>
        </p:grpSpPr>
        <p:sp>
          <p:nvSpPr>
            <p:cNvPr id="6" name="Rectangle 4"/>
            <p:cNvSpPr txBox="1">
              <a:spLocks noChangeArrowheads="1"/>
            </p:cNvSpPr>
            <p:nvPr/>
          </p:nvSpPr>
          <p:spPr bwMode="auto">
            <a:xfrm>
              <a:off x="381000" y="152400"/>
              <a:ext cx="5715000" cy="2209800"/>
            </a:xfrm>
            <a:prstGeom prst="rect">
              <a:avLst/>
            </a:prstGeom>
            <a:noFill/>
            <a:ln w="76200">
              <a:noFill/>
              <a:miter lim="800000"/>
              <a:headEnd/>
              <a:tailEnd/>
            </a:ln>
          </p:spPr>
          <p:txBody>
            <a:bodyPr/>
            <a:lstStyle/>
            <a:p>
              <a:r>
                <a:rPr lang="en-US" b="1" dirty="0" smtClean="0"/>
                <a:t>T62-Q26.</a:t>
              </a:r>
              <a:r>
                <a:rPr lang="en-US" dirty="0" smtClean="0"/>
                <a:t> </a:t>
              </a:r>
            </a:p>
            <a:p>
              <a:r>
                <a:rPr lang="en-US" dirty="0" smtClean="0"/>
                <a:t>Water flows through a horizontal tube from point 1 (cross sectional area A</a:t>
              </a:r>
              <a:r>
                <a:rPr lang="en-US" baseline="-25000" dirty="0" smtClean="0"/>
                <a:t>1</a:t>
              </a:r>
              <a:r>
                <a:rPr lang="en-US" dirty="0" smtClean="0"/>
                <a:t>) to point 2 (cross sectional area A</a:t>
              </a:r>
              <a:r>
                <a:rPr lang="en-US" baseline="-25000" dirty="0" smtClean="0"/>
                <a:t>2</a:t>
              </a:r>
              <a:r>
                <a:rPr lang="en-US" dirty="0" smtClean="0"/>
                <a:t>), as shown in Fig. 15. If A</a:t>
              </a:r>
              <a:r>
                <a:rPr lang="en-US" baseline="-25000" dirty="0" smtClean="0"/>
                <a:t>1 </a:t>
              </a:r>
              <a:r>
                <a:rPr lang="en-US" dirty="0" smtClean="0"/>
                <a:t>= 2A</a:t>
              </a:r>
              <a:r>
                <a:rPr lang="en-US" baseline="-25000" dirty="0" smtClean="0"/>
                <a:t>2 </a:t>
              </a:r>
              <a:r>
                <a:rPr lang="en-US" dirty="0" smtClean="0"/>
                <a:t>and </a:t>
              </a:r>
              <a:r>
                <a:rPr lang="en-US" i="1" dirty="0" smtClean="0"/>
                <a:t>v</a:t>
              </a:r>
              <a:r>
                <a:rPr lang="en-US" baseline="-25000" dirty="0" smtClean="0"/>
                <a:t>1 </a:t>
              </a:r>
              <a:r>
                <a:rPr lang="en-US" dirty="0" smtClean="0"/>
                <a:t>= 10 </a:t>
              </a:r>
              <a:r>
                <a:rPr lang="en-US" i="1" dirty="0" smtClean="0"/>
                <a:t>m</a:t>
              </a:r>
              <a:r>
                <a:rPr lang="en-US" dirty="0" smtClean="0"/>
                <a:t>/</a:t>
              </a:r>
              <a:r>
                <a:rPr lang="en-US" i="1" dirty="0" smtClean="0"/>
                <a:t>s</a:t>
              </a:r>
              <a:r>
                <a:rPr lang="en-US" dirty="0" smtClean="0"/>
                <a:t>, the change in the kinetic energy (ΔK) of 1.0 </a:t>
              </a:r>
              <a:r>
                <a:rPr lang="en-US" i="1" dirty="0" smtClean="0"/>
                <a:t>m</a:t>
              </a:r>
              <a:r>
                <a:rPr lang="en-US" baseline="30000" dirty="0" smtClean="0"/>
                <a:t>3 </a:t>
              </a:r>
              <a:r>
                <a:rPr lang="en-US" dirty="0" smtClean="0"/>
                <a:t>of water in moving from point 1 to point 2 is: </a:t>
              </a:r>
            </a:p>
            <a:p>
              <a:r>
                <a:rPr lang="en-US" dirty="0" smtClean="0"/>
                <a:t>A) 1.5 x 10</a:t>
              </a:r>
              <a:r>
                <a:rPr lang="en-US" baseline="30000" dirty="0" smtClean="0"/>
                <a:t>5 </a:t>
              </a:r>
              <a:r>
                <a:rPr lang="en-US" i="1" dirty="0" smtClean="0"/>
                <a:t>J </a:t>
              </a:r>
              <a:r>
                <a:rPr lang="en-US" dirty="0" smtClean="0"/>
                <a:t>)</a:t>
              </a:r>
              <a:endParaRPr lang="en-US" b="1" u="sng" dirty="0"/>
            </a:p>
          </p:txBody>
        </p:sp>
        <p:pic>
          <p:nvPicPr>
            <p:cNvPr id="7" name="Picture 2"/>
            <p:cNvPicPr>
              <a:picLocks noChangeAspect="1" noChangeArrowheads="1"/>
            </p:cNvPicPr>
            <p:nvPr/>
          </p:nvPicPr>
          <p:blipFill>
            <a:blip r:embed="rId3" cstate="print"/>
            <a:srcRect/>
            <a:stretch>
              <a:fillRect/>
            </a:stretch>
          </p:blipFill>
          <p:spPr bwMode="auto">
            <a:xfrm>
              <a:off x="6248400" y="457200"/>
              <a:ext cx="2564472" cy="1373188"/>
            </a:xfrm>
            <a:prstGeom prst="rect">
              <a:avLst/>
            </a:prstGeom>
            <a:noFill/>
            <a:ln w="9525">
              <a:noFill/>
              <a:miter lim="800000"/>
              <a:headEnd/>
              <a:tailEnd/>
            </a:ln>
          </p:spPr>
        </p:pic>
      </p:grpSp>
      <p:grpSp>
        <p:nvGrpSpPr>
          <p:cNvPr id="8" name="Group 7"/>
          <p:cNvGrpSpPr/>
          <p:nvPr/>
        </p:nvGrpSpPr>
        <p:grpSpPr>
          <a:xfrm>
            <a:off x="381000" y="4419600"/>
            <a:ext cx="8610600" cy="2209800"/>
            <a:chOff x="228600" y="228600"/>
            <a:chExt cx="8763000" cy="1981200"/>
          </a:xfrm>
        </p:grpSpPr>
        <p:sp>
          <p:nvSpPr>
            <p:cNvPr id="9" name="Rectangle 4"/>
            <p:cNvSpPr txBox="1">
              <a:spLocks noChangeArrowheads="1"/>
            </p:cNvSpPr>
            <p:nvPr/>
          </p:nvSpPr>
          <p:spPr bwMode="auto">
            <a:xfrm>
              <a:off x="228600" y="228600"/>
              <a:ext cx="6096000" cy="1981200"/>
            </a:xfrm>
            <a:prstGeom prst="rect">
              <a:avLst/>
            </a:prstGeom>
            <a:noFill/>
            <a:ln w="76200">
              <a:noFill/>
              <a:miter lim="800000"/>
              <a:headEnd/>
              <a:tailEnd/>
            </a:ln>
          </p:spPr>
          <p:txBody>
            <a:bodyPr/>
            <a:lstStyle/>
            <a:p>
              <a:r>
                <a:rPr lang="en-US" b="1" dirty="0" smtClean="0"/>
                <a:t>T82-Q12</a:t>
              </a:r>
              <a:r>
                <a:rPr lang="en-US" dirty="0" smtClean="0"/>
                <a:t>. </a:t>
              </a:r>
            </a:p>
            <a:p>
              <a:r>
                <a:rPr lang="en-US" dirty="0" smtClean="0"/>
                <a:t>Fig. 4 shows an ideal fluid flowing in a horizontal tube. The pressure, velocity, and tube cross section area at point 1 and 2 are (P</a:t>
              </a:r>
              <a:r>
                <a:rPr lang="en-US" baseline="-25000" dirty="0" smtClean="0"/>
                <a:t>1</a:t>
              </a:r>
              <a:r>
                <a:rPr lang="en-US" dirty="0" smtClean="0"/>
                <a:t>, v</a:t>
              </a:r>
              <a:r>
                <a:rPr lang="en-US" baseline="-25000" dirty="0" smtClean="0"/>
                <a:t>1</a:t>
              </a:r>
              <a:r>
                <a:rPr lang="en-US" dirty="0" smtClean="0"/>
                <a:t>, A</a:t>
              </a:r>
              <a:r>
                <a:rPr lang="en-US" baseline="-25000" dirty="0" smtClean="0"/>
                <a:t>1</a:t>
              </a:r>
              <a:r>
                <a:rPr lang="en-US" dirty="0" smtClean="0"/>
                <a:t>) and (P</a:t>
              </a:r>
              <a:r>
                <a:rPr lang="en-US" baseline="-25000" dirty="0" smtClean="0"/>
                <a:t>2</a:t>
              </a:r>
              <a:r>
                <a:rPr lang="en-US" dirty="0" smtClean="0"/>
                <a:t>, v</a:t>
              </a:r>
              <a:r>
                <a:rPr lang="en-US" baseline="-25000" dirty="0" smtClean="0"/>
                <a:t>1</a:t>
              </a:r>
              <a:r>
                <a:rPr lang="en-US" dirty="0" smtClean="0"/>
                <a:t>, A</a:t>
              </a:r>
              <a:r>
                <a:rPr lang="en-US" baseline="-25000" dirty="0" smtClean="0"/>
                <a:t>1</a:t>
              </a:r>
              <a:r>
                <a:rPr lang="en-US" dirty="0" smtClean="0"/>
                <a:t>), respectively. If P</a:t>
              </a:r>
              <a:r>
                <a:rPr lang="en-US" baseline="-25000" dirty="0" smtClean="0"/>
                <a:t>1</a:t>
              </a:r>
              <a:r>
                <a:rPr lang="en-US" dirty="0" smtClean="0"/>
                <a:t>=8.0 x 10</a:t>
              </a:r>
              <a:r>
                <a:rPr lang="en-US" baseline="30000" dirty="0" smtClean="0"/>
                <a:t>4</a:t>
              </a:r>
              <a:r>
                <a:rPr lang="en-US" dirty="0" smtClean="0"/>
                <a:t> Pa, A</a:t>
              </a:r>
              <a:r>
                <a:rPr lang="en-US" baseline="-25000" dirty="0" smtClean="0"/>
                <a:t>1</a:t>
              </a:r>
              <a:r>
                <a:rPr lang="en-US" dirty="0" smtClean="0"/>
                <a:t>= 4A</a:t>
              </a:r>
              <a:r>
                <a:rPr lang="en-US" baseline="-25000" dirty="0" smtClean="0"/>
                <a:t>2</a:t>
              </a:r>
              <a:r>
                <a:rPr lang="en-US" dirty="0" smtClean="0"/>
                <a:t>, P</a:t>
              </a:r>
              <a:r>
                <a:rPr lang="en-US" baseline="-25000" dirty="0" smtClean="0"/>
                <a:t>2</a:t>
              </a:r>
              <a:r>
                <a:rPr lang="en-US" dirty="0" smtClean="0"/>
                <a:t> = 6.0 x10</a:t>
              </a:r>
              <a:r>
                <a:rPr lang="en-US" baseline="30000" dirty="0" smtClean="0"/>
                <a:t>4</a:t>
              </a:r>
              <a:r>
                <a:rPr lang="en-US" dirty="0" smtClean="0"/>
                <a:t> Pa and A</a:t>
              </a:r>
              <a:r>
                <a:rPr lang="en-US" baseline="-25000" dirty="0" smtClean="0"/>
                <a:t>2</a:t>
              </a:r>
              <a:r>
                <a:rPr lang="en-US" dirty="0" smtClean="0"/>
                <a:t>= 2.0 x 10</a:t>
              </a:r>
              <a:r>
                <a:rPr lang="en-US" baseline="30000" dirty="0" smtClean="0"/>
                <a:t>-3</a:t>
              </a:r>
              <a:r>
                <a:rPr lang="en-US" dirty="0" smtClean="0"/>
                <a:t> m</a:t>
              </a:r>
              <a:r>
                <a:rPr lang="en-US" baseline="30000" dirty="0" smtClean="0"/>
                <a:t>2</a:t>
              </a:r>
              <a:r>
                <a:rPr lang="en-US" dirty="0" smtClean="0"/>
                <a:t>, at what volume rate does water flow through point 2? </a:t>
              </a:r>
            </a:p>
            <a:p>
              <a:r>
                <a:rPr lang="en-US" dirty="0" smtClean="0"/>
                <a:t>[Take density of water to be 1000 kg/m</a:t>
              </a:r>
              <a:r>
                <a:rPr lang="en-US" baseline="30000" dirty="0" smtClean="0"/>
                <a:t>3</a:t>
              </a:r>
              <a:r>
                <a:rPr lang="en-US" dirty="0" smtClean="0"/>
                <a:t>] </a:t>
              </a:r>
            </a:p>
            <a:p>
              <a:r>
                <a:rPr lang="en-US" dirty="0" smtClean="0"/>
                <a:t>A) 0.013 m</a:t>
              </a:r>
              <a:r>
                <a:rPr lang="en-US" baseline="30000" dirty="0" smtClean="0"/>
                <a:t>3</a:t>
              </a:r>
              <a:r>
                <a:rPr lang="en-US" dirty="0" smtClean="0"/>
                <a:t>/s </a:t>
              </a:r>
            </a:p>
            <a:p>
              <a:endParaRPr lang="en-US" dirty="0"/>
            </a:p>
          </p:txBody>
        </p:sp>
        <p:pic>
          <p:nvPicPr>
            <p:cNvPr id="10" name="Picture 2"/>
            <p:cNvPicPr>
              <a:picLocks noChangeAspect="1" noChangeArrowheads="1"/>
            </p:cNvPicPr>
            <p:nvPr/>
          </p:nvPicPr>
          <p:blipFill>
            <a:blip r:embed="rId4" cstate="print"/>
            <a:srcRect/>
            <a:stretch>
              <a:fillRect/>
            </a:stretch>
          </p:blipFill>
          <p:spPr bwMode="auto">
            <a:xfrm>
              <a:off x="6219825" y="381000"/>
              <a:ext cx="2771775" cy="1752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228600" y="228600"/>
            <a:ext cx="8382000" cy="1477328"/>
          </a:xfrm>
          <a:prstGeom prst="rect">
            <a:avLst/>
          </a:prstGeom>
        </p:spPr>
        <p:txBody>
          <a:bodyPr wrap="square">
            <a:spAutoFit/>
          </a:bodyPr>
          <a:lstStyle/>
          <a:p>
            <a:r>
              <a:rPr lang="en-US" dirty="0" smtClean="0"/>
              <a:t>T102-Q24. </a:t>
            </a:r>
          </a:p>
          <a:p>
            <a:r>
              <a:rPr lang="en-US" dirty="0" smtClean="0"/>
              <a:t>Water flows through a horizontal pipe of varying cross-section. The pressure is 1.5 × 10</a:t>
            </a:r>
            <a:r>
              <a:rPr lang="en-US" baseline="30000" dirty="0" smtClean="0"/>
              <a:t>4</a:t>
            </a:r>
            <a:r>
              <a:rPr lang="en-US" dirty="0" smtClean="0"/>
              <a:t> Pa at a point where the speed is 2.0 m/s and the area of cross section is A. Find the speed and pressure at a point where the area is A/2. </a:t>
            </a:r>
          </a:p>
          <a:p>
            <a:r>
              <a:rPr lang="en-US" dirty="0" smtClean="0"/>
              <a:t>A) 4.0 m/s and 0.90 ×10</a:t>
            </a:r>
            <a:r>
              <a:rPr lang="en-US" baseline="30000" dirty="0" smtClean="0"/>
              <a:t>4 </a:t>
            </a:r>
            <a:r>
              <a:rPr lang="en-US" dirty="0" smtClean="0"/>
              <a:t>Pa </a:t>
            </a:r>
          </a:p>
        </p:txBody>
      </p:sp>
      <p:grpSp>
        <p:nvGrpSpPr>
          <p:cNvPr id="16" name="Group 15"/>
          <p:cNvGrpSpPr/>
          <p:nvPr/>
        </p:nvGrpSpPr>
        <p:grpSpPr>
          <a:xfrm>
            <a:off x="228600" y="1905000"/>
            <a:ext cx="8686800" cy="2585323"/>
            <a:chOff x="228600" y="3733800"/>
            <a:chExt cx="8686800" cy="2585323"/>
          </a:xfrm>
        </p:grpSpPr>
        <p:sp>
          <p:nvSpPr>
            <p:cNvPr id="18" name="Rectangle 17"/>
            <p:cNvSpPr/>
            <p:nvPr/>
          </p:nvSpPr>
          <p:spPr>
            <a:xfrm>
              <a:off x="228600" y="3733800"/>
              <a:ext cx="6858000" cy="2585323"/>
            </a:xfrm>
            <a:prstGeom prst="rect">
              <a:avLst/>
            </a:prstGeom>
          </p:spPr>
          <p:txBody>
            <a:bodyPr wrap="square">
              <a:spAutoFit/>
            </a:bodyPr>
            <a:lstStyle/>
            <a:p>
              <a:r>
                <a:rPr lang="en-US" dirty="0" smtClean="0"/>
                <a:t>T102-Q25. </a:t>
              </a:r>
            </a:p>
            <a:p>
              <a:r>
                <a:rPr lang="en-US" dirty="0" smtClean="0"/>
                <a:t>A large tank is filled with water. A tightly fitting piston rests on top of the water (</a:t>
              </a:r>
              <a:r>
                <a:rPr lang="en-US" b="1" dirty="0" smtClean="0"/>
                <a:t>Figure 11). </a:t>
              </a:r>
              <a:r>
                <a:rPr lang="en-US" dirty="0" smtClean="0"/>
                <a:t>The combined pressure from the piston and atmosphere on the top surface of water is 1.02 × 10</a:t>
              </a:r>
              <a:r>
                <a:rPr lang="en-US" baseline="30000" dirty="0" smtClean="0"/>
                <a:t>5 </a:t>
              </a:r>
              <a:r>
                <a:rPr lang="en-US" dirty="0" smtClean="0"/>
                <a:t>Pa. A very small circular hole is opened at a depth of 60.0 cm below the initial water level of the tank. What is the initial speed of water coming out of the hole? </a:t>
              </a:r>
            </a:p>
            <a:p>
              <a:r>
                <a:rPr lang="en-US" dirty="0" smtClean="0"/>
                <a:t>A) 3.71 m/s </a:t>
              </a:r>
            </a:p>
            <a:p>
              <a:endParaRPr lang="en-US" dirty="0"/>
            </a:p>
          </p:txBody>
        </p:sp>
        <p:pic>
          <p:nvPicPr>
            <p:cNvPr id="96258" name="Picture 2"/>
            <p:cNvPicPr>
              <a:picLocks noChangeAspect="1" noChangeArrowheads="1"/>
            </p:cNvPicPr>
            <p:nvPr/>
          </p:nvPicPr>
          <p:blipFill>
            <a:blip r:embed="rId2" cstate="print"/>
            <a:srcRect/>
            <a:stretch>
              <a:fillRect/>
            </a:stretch>
          </p:blipFill>
          <p:spPr bwMode="auto">
            <a:xfrm>
              <a:off x="7391400" y="3869609"/>
              <a:ext cx="1524000" cy="2120104"/>
            </a:xfrm>
            <a:prstGeom prst="rect">
              <a:avLst/>
            </a:prstGeom>
            <a:noFill/>
            <a:ln w="9525">
              <a:noFill/>
              <a:miter lim="800000"/>
              <a:headEnd/>
              <a:tailEnd/>
            </a:ln>
            <a:effectLst/>
          </p:spPr>
        </p:pic>
      </p:grpSp>
      <p:grpSp>
        <p:nvGrpSpPr>
          <p:cNvPr id="17" name="Group 16"/>
          <p:cNvGrpSpPr/>
          <p:nvPr/>
        </p:nvGrpSpPr>
        <p:grpSpPr>
          <a:xfrm>
            <a:off x="228600" y="4419600"/>
            <a:ext cx="8610600" cy="2308324"/>
            <a:chOff x="152400" y="914400"/>
            <a:chExt cx="8610600" cy="2308324"/>
          </a:xfrm>
        </p:grpSpPr>
        <p:sp>
          <p:nvSpPr>
            <p:cNvPr id="19" name="Rectangle 18"/>
            <p:cNvSpPr/>
            <p:nvPr/>
          </p:nvSpPr>
          <p:spPr>
            <a:xfrm>
              <a:off x="152400" y="914400"/>
              <a:ext cx="4953000" cy="2308324"/>
            </a:xfrm>
            <a:prstGeom prst="rect">
              <a:avLst/>
            </a:prstGeom>
          </p:spPr>
          <p:txBody>
            <a:bodyPr wrap="square">
              <a:spAutoFit/>
            </a:bodyPr>
            <a:lstStyle/>
            <a:p>
              <a:r>
                <a:rPr lang="en-US" dirty="0" smtClean="0"/>
                <a:t>T92-Q25. </a:t>
              </a:r>
            </a:p>
            <a:p>
              <a:r>
                <a:rPr lang="en-US" dirty="0" smtClean="0"/>
                <a:t>A tube of radius R is connected horizontally in series with another tube of radius R/2 as shown in </a:t>
              </a:r>
              <a:r>
                <a:rPr lang="en-US" b="1" dirty="0" smtClean="0"/>
                <a:t>Figure 6. </a:t>
              </a:r>
              <a:r>
                <a:rPr lang="en-US" dirty="0" smtClean="0"/>
                <a:t>Water enters the wider tube with speed v1 = 1 m/s. The water pressures in the tubes are P1 and P2, respectively such that P1+P2 = 10000 Pa. Choose the correct values for P1 and P2 (in Pa). </a:t>
              </a:r>
            </a:p>
            <a:p>
              <a:r>
                <a:rPr lang="en-US" dirty="0" smtClean="0"/>
                <a:t>A) P1= 8750 and P2= 1250 </a:t>
              </a:r>
              <a:endParaRPr lang="en-US" dirty="0"/>
            </a:p>
          </p:txBody>
        </p:sp>
        <p:pic>
          <p:nvPicPr>
            <p:cNvPr id="20" name="Picture 3"/>
            <p:cNvPicPr>
              <a:picLocks noChangeAspect="1" noChangeArrowheads="1"/>
            </p:cNvPicPr>
            <p:nvPr/>
          </p:nvPicPr>
          <p:blipFill>
            <a:blip r:embed="rId3" cstate="print"/>
            <a:srcRect/>
            <a:stretch>
              <a:fillRect/>
            </a:stretch>
          </p:blipFill>
          <p:spPr bwMode="auto">
            <a:xfrm>
              <a:off x="5562600" y="990600"/>
              <a:ext cx="3200400" cy="1814513"/>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txBox="1">
            <a:spLocks noChangeArrowheads="1"/>
          </p:cNvSpPr>
          <p:nvPr/>
        </p:nvSpPr>
        <p:spPr bwMode="auto">
          <a:xfrm>
            <a:off x="381000" y="152400"/>
            <a:ext cx="5257800" cy="2590800"/>
          </a:xfrm>
          <a:prstGeom prst="rect">
            <a:avLst/>
          </a:prstGeom>
          <a:noFill/>
          <a:ln w="76200">
            <a:noFill/>
            <a:miter lim="800000"/>
            <a:headEnd/>
            <a:tailEnd/>
          </a:ln>
        </p:spPr>
        <p:txBody>
          <a:bodyPr/>
          <a:lstStyle/>
          <a:p>
            <a:r>
              <a:rPr lang="en-US" dirty="0" smtClean="0">
                <a:latin typeface="Calibri" pitchFamily="34" charset="0"/>
              </a:rPr>
              <a:t>Books Problem-Q65</a:t>
            </a:r>
            <a:r>
              <a:rPr lang="en-US" dirty="0">
                <a:latin typeface="Calibri" pitchFamily="34" charset="0"/>
              </a:rPr>
              <a:t>: </a:t>
            </a:r>
            <a:endParaRPr lang="en-US" dirty="0" smtClean="0">
              <a:latin typeface="Calibri" pitchFamily="34" charset="0"/>
            </a:endParaRPr>
          </a:p>
          <a:p>
            <a:r>
              <a:rPr lang="en-US" dirty="0" smtClean="0">
                <a:latin typeface="Calibri" pitchFamily="34" charset="0"/>
              </a:rPr>
              <a:t>Figure </a:t>
            </a:r>
            <a:r>
              <a:rPr lang="en-US" dirty="0">
                <a:latin typeface="Calibri" pitchFamily="34" charset="0"/>
              </a:rPr>
              <a:t>14-53 shows a stream of water flowing through a hole at depth h = 10 cm in a tank holding water to height H = 40 cm. (a) What distance x does the stream strike the floor? (b) At what depth should s second hole be made to give the same value of x? (c) at what depth should a hole be made to maximize x</a:t>
            </a:r>
            <a:r>
              <a:rPr lang="en-US" dirty="0" smtClean="0">
                <a:latin typeface="Calibri" pitchFamily="34" charset="0"/>
              </a:rPr>
              <a:t>?</a:t>
            </a:r>
          </a:p>
          <a:p>
            <a:r>
              <a:rPr lang="en-US" dirty="0" smtClean="0">
                <a:latin typeface="Calibri" pitchFamily="34" charset="0"/>
              </a:rPr>
              <a:t>A) </a:t>
            </a:r>
            <a:r>
              <a:rPr lang="en-US" dirty="0" smtClean="0"/>
              <a:t>(a) 35 cm; </a:t>
            </a:r>
            <a:r>
              <a:rPr lang="pl-PL" dirty="0" smtClean="0"/>
              <a:t>(b) 30 cm; (c) 20 cm</a:t>
            </a:r>
            <a:endParaRPr lang="en-US" dirty="0">
              <a:latin typeface="Calibri" pitchFamily="34" charset="0"/>
            </a:endParaRPr>
          </a:p>
          <a:p>
            <a:endParaRPr lang="en-US" u="sng" dirty="0">
              <a:latin typeface="Calibri" pitchFamily="34" charset="0"/>
            </a:endParaRPr>
          </a:p>
        </p:txBody>
      </p:sp>
      <p:grpSp>
        <p:nvGrpSpPr>
          <p:cNvPr id="29" name="Group 28"/>
          <p:cNvGrpSpPr/>
          <p:nvPr/>
        </p:nvGrpSpPr>
        <p:grpSpPr>
          <a:xfrm>
            <a:off x="381000" y="2895600"/>
            <a:ext cx="8575675" cy="2362200"/>
            <a:chOff x="381000" y="152400"/>
            <a:chExt cx="8575675" cy="2362200"/>
          </a:xfrm>
        </p:grpSpPr>
        <p:sp>
          <p:nvSpPr>
            <p:cNvPr id="31" name="Rectangle 4"/>
            <p:cNvSpPr txBox="1">
              <a:spLocks noChangeArrowheads="1"/>
            </p:cNvSpPr>
            <p:nvPr/>
          </p:nvSpPr>
          <p:spPr bwMode="auto">
            <a:xfrm>
              <a:off x="381000" y="152400"/>
              <a:ext cx="5029200" cy="2362200"/>
            </a:xfrm>
            <a:prstGeom prst="rect">
              <a:avLst/>
            </a:prstGeom>
            <a:noFill/>
            <a:ln w="76200">
              <a:noFill/>
              <a:miter lim="800000"/>
              <a:headEnd/>
              <a:tailEnd/>
            </a:ln>
          </p:spPr>
          <p:txBody>
            <a:bodyPr/>
            <a:lstStyle/>
            <a:p>
              <a:r>
                <a:rPr lang="en-US" dirty="0" smtClean="0">
                  <a:latin typeface="Calibri" pitchFamily="34" charset="0"/>
                </a:rPr>
                <a:t>T71-Q11.</a:t>
              </a:r>
            </a:p>
            <a:p>
              <a:r>
                <a:rPr lang="en-US" dirty="0" smtClean="0">
                  <a:latin typeface="Calibri" pitchFamily="34" charset="0"/>
                </a:rPr>
                <a:t>Water </a:t>
              </a:r>
              <a:r>
                <a:rPr lang="en-US" dirty="0">
                  <a:latin typeface="Calibri" pitchFamily="34" charset="0"/>
                </a:rPr>
                <a:t>flows through a pipe as shown in Fig. 7. At the lower elevation, the water’s speed (</a:t>
              </a:r>
              <a:r>
                <a:rPr lang="en-US" dirty="0" err="1">
                  <a:latin typeface="Calibri" pitchFamily="34" charset="0"/>
                </a:rPr>
                <a:t>v</a:t>
              </a:r>
              <a:r>
                <a:rPr lang="en-US" baseline="-25000" dirty="0" err="1">
                  <a:latin typeface="Calibri" pitchFamily="34" charset="0"/>
                </a:rPr>
                <a:t>A</a:t>
              </a:r>
              <a:r>
                <a:rPr lang="en-US" dirty="0">
                  <a:latin typeface="Calibri" pitchFamily="34" charset="0"/>
                </a:rPr>
                <a:t>) is 5.0 m/s and the gauge pressure (P</a:t>
              </a:r>
              <a:r>
                <a:rPr lang="en-US" baseline="-25000" dirty="0">
                  <a:latin typeface="Calibri" pitchFamily="34" charset="0"/>
                </a:rPr>
                <a:t>A</a:t>
              </a:r>
              <a:r>
                <a:rPr lang="en-US" dirty="0">
                  <a:latin typeface="Calibri" pitchFamily="34" charset="0"/>
                </a:rPr>
                <a:t>) is 7.5 × 10</a:t>
              </a:r>
              <a:r>
                <a:rPr lang="en-US" baseline="30000" dirty="0">
                  <a:latin typeface="Calibri" pitchFamily="34" charset="0"/>
                </a:rPr>
                <a:t>4</a:t>
              </a:r>
              <a:r>
                <a:rPr lang="en-US" dirty="0">
                  <a:latin typeface="Calibri" pitchFamily="34" charset="0"/>
                </a:rPr>
                <a:t> Pa. Find the gauge pressure at the higher elevation (P</a:t>
              </a:r>
              <a:r>
                <a:rPr lang="en-US" baseline="-25000" dirty="0">
                  <a:latin typeface="Calibri" pitchFamily="34" charset="0"/>
                </a:rPr>
                <a:t>B</a:t>
              </a:r>
              <a:r>
                <a:rPr lang="en-US" dirty="0">
                  <a:latin typeface="Calibri" pitchFamily="34" charset="0"/>
                </a:rPr>
                <a:t>). (Diameter at A = 6.0 cm, diameter at B = 4.0 cm and the elevation of B relative to A is 2.0 m) </a:t>
              </a:r>
              <a:endParaRPr lang="en-US" dirty="0" smtClean="0">
                <a:latin typeface="Calibri" pitchFamily="34" charset="0"/>
              </a:endParaRPr>
            </a:p>
            <a:p>
              <a:r>
                <a:rPr lang="en-US" dirty="0" smtClean="0">
                  <a:latin typeface="Calibri" pitchFamily="34" charset="0"/>
                </a:rPr>
                <a:t>(</a:t>
              </a:r>
              <a:r>
                <a:rPr lang="en-US" dirty="0" err="1">
                  <a:latin typeface="Calibri" pitchFamily="34" charset="0"/>
                </a:rPr>
                <a:t>Ans</a:t>
              </a:r>
              <a:r>
                <a:rPr lang="en-US" dirty="0">
                  <a:latin typeface="Calibri" pitchFamily="34" charset="0"/>
                </a:rPr>
                <a:t>: 4.60 </a:t>
              </a:r>
              <a:r>
                <a:rPr lang="en-US" dirty="0" err="1">
                  <a:latin typeface="Calibri" pitchFamily="34" charset="0"/>
                </a:rPr>
                <a:t>kPa</a:t>
              </a:r>
              <a:r>
                <a:rPr lang="en-US" dirty="0">
                  <a:latin typeface="Calibri" pitchFamily="34" charset="0"/>
                </a:rPr>
                <a:t>)</a:t>
              </a:r>
            </a:p>
          </p:txBody>
        </p:sp>
        <p:pic>
          <p:nvPicPr>
            <p:cNvPr id="32" name="Picture 3"/>
            <p:cNvPicPr>
              <a:picLocks noChangeAspect="1" noChangeArrowheads="1"/>
            </p:cNvPicPr>
            <p:nvPr/>
          </p:nvPicPr>
          <p:blipFill>
            <a:blip r:embed="rId2" cstate="print"/>
            <a:srcRect/>
            <a:stretch>
              <a:fillRect/>
            </a:stretch>
          </p:blipFill>
          <p:spPr bwMode="auto">
            <a:xfrm>
              <a:off x="5410200" y="152400"/>
              <a:ext cx="3546475" cy="1981200"/>
            </a:xfrm>
            <a:prstGeom prst="rect">
              <a:avLst/>
            </a:prstGeom>
            <a:noFill/>
            <a:ln w="9525">
              <a:noFill/>
              <a:miter lim="800000"/>
              <a:headEnd/>
              <a:tailEnd/>
            </a:ln>
          </p:spPr>
        </p:pic>
      </p:grpSp>
      <p:pic>
        <p:nvPicPr>
          <p:cNvPr id="12" name="Picture 11"/>
          <p:cNvPicPr>
            <a:picLocks noChangeAspect="1"/>
          </p:cNvPicPr>
          <p:nvPr/>
        </p:nvPicPr>
        <p:blipFill>
          <a:blip r:embed="rId3"/>
          <a:stretch>
            <a:fillRect/>
          </a:stretch>
        </p:blipFill>
        <p:spPr>
          <a:xfrm>
            <a:off x="6248400" y="526823"/>
            <a:ext cx="2567872" cy="221637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1905715"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Formula</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9330" name="Picture 2"/>
          <p:cNvPicPr>
            <a:picLocks noChangeAspect="1" noChangeArrowheads="1"/>
          </p:cNvPicPr>
          <p:nvPr/>
        </p:nvPicPr>
        <p:blipFill>
          <a:blip r:embed="rId2" cstate="print"/>
          <a:srcRect/>
          <a:stretch>
            <a:fillRect/>
          </a:stretch>
        </p:blipFill>
        <p:spPr bwMode="auto">
          <a:xfrm>
            <a:off x="1919614" y="1447800"/>
            <a:ext cx="4938386" cy="3557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T-102-Ch14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457200" y="762000"/>
            <a:ext cx="8353425" cy="2966323"/>
            <a:chOff x="457200" y="762000"/>
            <a:chExt cx="8353425" cy="2966323"/>
          </a:xfrm>
        </p:grpSpPr>
        <p:sp>
          <p:nvSpPr>
            <p:cNvPr id="16" name="Rectangle 15"/>
            <p:cNvSpPr/>
            <p:nvPr/>
          </p:nvSpPr>
          <p:spPr>
            <a:xfrm>
              <a:off x="457200" y="1143000"/>
              <a:ext cx="4953000" cy="2585323"/>
            </a:xfrm>
            <a:prstGeom prst="rect">
              <a:avLst/>
            </a:prstGeom>
          </p:spPr>
          <p:txBody>
            <a:bodyPr wrap="square">
              <a:spAutoFit/>
            </a:bodyPr>
            <a:lstStyle/>
            <a:p>
              <a:r>
                <a:rPr lang="en-US" dirty="0" smtClean="0"/>
                <a:t>Q21. </a:t>
              </a:r>
            </a:p>
            <a:p>
              <a:r>
                <a:rPr lang="en-US" dirty="0" smtClean="0"/>
                <a:t>In the hydraulic lift of </a:t>
              </a:r>
              <a:r>
                <a:rPr lang="en-US" b="1" dirty="0" smtClean="0"/>
                <a:t>Figure 9, </a:t>
              </a:r>
              <a:r>
                <a:rPr lang="en-US" dirty="0" smtClean="0"/>
                <a:t>a large piston of diameter d1 = 120 cm supports a car of mass 3.20 × 10</a:t>
              </a:r>
              <a:r>
                <a:rPr lang="en-US" baseline="30000" dirty="0" smtClean="0"/>
                <a:t>3</a:t>
              </a:r>
              <a:r>
                <a:rPr lang="en-US" dirty="0" smtClean="0"/>
                <a:t> kg. What is the magnitude of the vertically downward force F1 that must be applied to the smaller piston of diameter d2 = 15.0 cm to balance the car? </a:t>
              </a:r>
            </a:p>
            <a:p>
              <a:endParaRPr lang="en-US" dirty="0" smtClean="0"/>
            </a:p>
            <a:p>
              <a:r>
                <a:rPr lang="en-US" dirty="0" smtClean="0"/>
                <a:t>A) 4.90 ×10</a:t>
              </a:r>
              <a:r>
                <a:rPr lang="en-US" baseline="30000" dirty="0" smtClean="0"/>
                <a:t>2</a:t>
              </a:r>
              <a:r>
                <a:rPr lang="en-US" dirty="0" smtClean="0"/>
                <a:t> N </a:t>
              </a:r>
            </a:p>
          </p:txBody>
        </p:sp>
        <p:pic>
          <p:nvPicPr>
            <p:cNvPr id="95234" name="Picture 2"/>
            <p:cNvPicPr>
              <a:picLocks noChangeAspect="1" noChangeArrowheads="1"/>
            </p:cNvPicPr>
            <p:nvPr/>
          </p:nvPicPr>
          <p:blipFill>
            <a:blip r:embed="rId2" cstate="print"/>
            <a:srcRect/>
            <a:stretch>
              <a:fillRect/>
            </a:stretch>
          </p:blipFill>
          <p:spPr bwMode="auto">
            <a:xfrm>
              <a:off x="5638800" y="762000"/>
              <a:ext cx="3171825" cy="2447925"/>
            </a:xfrm>
            <a:prstGeom prst="rect">
              <a:avLst/>
            </a:prstGeom>
            <a:noFill/>
            <a:ln w="9525">
              <a:noFill/>
              <a:miter lim="800000"/>
              <a:headEnd/>
              <a:tailEnd/>
            </a:ln>
            <a:effectLst/>
          </p:spPr>
        </p:pic>
      </p:grpSp>
      <p:sp>
        <p:nvSpPr>
          <p:cNvPr id="17" name="Rectangle 16"/>
          <p:cNvSpPr/>
          <p:nvPr/>
        </p:nvSpPr>
        <p:spPr>
          <a:xfrm>
            <a:off x="457200" y="4168676"/>
            <a:ext cx="4419600" cy="2308324"/>
          </a:xfrm>
          <a:prstGeom prst="rect">
            <a:avLst/>
          </a:prstGeom>
        </p:spPr>
        <p:txBody>
          <a:bodyPr wrap="square">
            <a:spAutoFit/>
          </a:bodyPr>
          <a:lstStyle/>
          <a:p>
            <a:r>
              <a:rPr lang="en-US" dirty="0" smtClean="0"/>
              <a:t>Q22. </a:t>
            </a:r>
          </a:p>
          <a:p>
            <a:r>
              <a:rPr lang="en-US" dirty="0" smtClean="0"/>
              <a:t>A U-shaped tube open at both ends contains water and a quantity of oil occupying a 2.0 cm length of the tube, as shown in </a:t>
            </a:r>
            <a:r>
              <a:rPr lang="en-US" b="1" dirty="0" smtClean="0"/>
              <a:t>Figure 10. </a:t>
            </a:r>
            <a:r>
              <a:rPr lang="en-US" dirty="0" smtClean="0"/>
              <a:t>If the density of oil is 82% of the density of water, what is the height difference h? </a:t>
            </a:r>
          </a:p>
          <a:p>
            <a:endParaRPr lang="en-US" dirty="0" smtClean="0"/>
          </a:p>
          <a:p>
            <a:r>
              <a:rPr lang="en-US" dirty="0" smtClean="0"/>
              <a:t>A) 0.36 cm </a:t>
            </a:r>
          </a:p>
        </p:txBody>
      </p:sp>
      <p:pic>
        <p:nvPicPr>
          <p:cNvPr id="95235" name="Picture 3"/>
          <p:cNvPicPr>
            <a:picLocks noChangeAspect="1" noChangeArrowheads="1"/>
          </p:cNvPicPr>
          <p:nvPr/>
        </p:nvPicPr>
        <p:blipFill>
          <a:blip r:embed="rId3" cstate="print"/>
          <a:srcRect/>
          <a:stretch>
            <a:fillRect/>
          </a:stretch>
        </p:blipFill>
        <p:spPr bwMode="auto">
          <a:xfrm>
            <a:off x="5791200" y="4043520"/>
            <a:ext cx="2819400" cy="26373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T-102-Ch14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228600" y="685800"/>
            <a:ext cx="8534400" cy="1200329"/>
          </a:xfrm>
          <a:prstGeom prst="rect">
            <a:avLst/>
          </a:prstGeom>
        </p:spPr>
        <p:txBody>
          <a:bodyPr wrap="square">
            <a:spAutoFit/>
          </a:bodyPr>
          <a:lstStyle/>
          <a:p>
            <a:r>
              <a:rPr lang="en-US" dirty="0" smtClean="0"/>
              <a:t>Q23. </a:t>
            </a:r>
          </a:p>
          <a:p>
            <a:r>
              <a:rPr lang="en-US" dirty="0" smtClean="0"/>
              <a:t>The average density of a typical iceberg is 0.86 that of sea water. What fraction of the volume of the iceberg is outside the water? </a:t>
            </a:r>
          </a:p>
          <a:p>
            <a:r>
              <a:rPr lang="en-US" dirty="0" smtClean="0"/>
              <a:t>A) 0.14 </a:t>
            </a:r>
          </a:p>
        </p:txBody>
      </p:sp>
      <p:sp>
        <p:nvSpPr>
          <p:cNvPr id="15" name="Rectangle 14"/>
          <p:cNvSpPr/>
          <p:nvPr/>
        </p:nvSpPr>
        <p:spPr>
          <a:xfrm>
            <a:off x="228600" y="2057400"/>
            <a:ext cx="8382000" cy="1477328"/>
          </a:xfrm>
          <a:prstGeom prst="rect">
            <a:avLst/>
          </a:prstGeom>
        </p:spPr>
        <p:txBody>
          <a:bodyPr wrap="square">
            <a:spAutoFit/>
          </a:bodyPr>
          <a:lstStyle/>
          <a:p>
            <a:r>
              <a:rPr lang="en-US" dirty="0" smtClean="0"/>
              <a:t>Q24. </a:t>
            </a:r>
          </a:p>
          <a:p>
            <a:r>
              <a:rPr lang="en-US" dirty="0" smtClean="0"/>
              <a:t>Water flows through a horizontal pipe of varying cross-section. The pressure is 1.5 × 10</a:t>
            </a:r>
            <a:r>
              <a:rPr lang="en-US" baseline="30000" dirty="0" smtClean="0"/>
              <a:t>4</a:t>
            </a:r>
            <a:r>
              <a:rPr lang="en-US" dirty="0" smtClean="0"/>
              <a:t> Pa at a point where the speed is 2.0 m/s and the area of cross section is A. Find the speed and pressure at a point where the area is A/2. </a:t>
            </a:r>
          </a:p>
          <a:p>
            <a:r>
              <a:rPr lang="en-US" dirty="0" smtClean="0"/>
              <a:t>A) 4.0 m/s and 0.90 ×10</a:t>
            </a:r>
            <a:r>
              <a:rPr lang="en-US" baseline="30000" dirty="0" smtClean="0"/>
              <a:t>4 </a:t>
            </a:r>
            <a:r>
              <a:rPr lang="en-US" dirty="0" smtClean="0"/>
              <a:t>Pa </a:t>
            </a:r>
          </a:p>
        </p:txBody>
      </p:sp>
      <p:sp>
        <p:nvSpPr>
          <p:cNvPr id="18" name="Rectangle 17"/>
          <p:cNvSpPr/>
          <p:nvPr/>
        </p:nvSpPr>
        <p:spPr>
          <a:xfrm>
            <a:off x="228600" y="3733800"/>
            <a:ext cx="5410200" cy="2862322"/>
          </a:xfrm>
          <a:prstGeom prst="rect">
            <a:avLst/>
          </a:prstGeom>
        </p:spPr>
        <p:txBody>
          <a:bodyPr wrap="square">
            <a:spAutoFit/>
          </a:bodyPr>
          <a:lstStyle/>
          <a:p>
            <a:r>
              <a:rPr lang="en-US" dirty="0" smtClean="0"/>
              <a:t>Q25. </a:t>
            </a:r>
          </a:p>
          <a:p>
            <a:r>
              <a:rPr lang="en-US" dirty="0" smtClean="0"/>
              <a:t>A large tank is filled with water. A tightly fitting piston rests on top of the water (</a:t>
            </a:r>
            <a:r>
              <a:rPr lang="en-US" b="1" dirty="0" smtClean="0"/>
              <a:t>Figure 11). </a:t>
            </a:r>
            <a:r>
              <a:rPr lang="en-US" dirty="0" smtClean="0"/>
              <a:t>The combined pressure from the piston and atmosphere on the top surface of water is 1.02 × 105 Pa. A very small circular hole is opened at a depth of 60.0 cm below the initial water level of the tank. What is the initial speed of water coming out of the hole? </a:t>
            </a:r>
          </a:p>
          <a:p>
            <a:r>
              <a:rPr lang="en-US" dirty="0" smtClean="0"/>
              <a:t>A) 3.71 m/s </a:t>
            </a:r>
          </a:p>
          <a:p>
            <a:endParaRPr lang="en-US" dirty="0"/>
          </a:p>
        </p:txBody>
      </p:sp>
      <p:pic>
        <p:nvPicPr>
          <p:cNvPr id="96258" name="Picture 2"/>
          <p:cNvPicPr>
            <a:picLocks noChangeAspect="1" noChangeArrowheads="1"/>
          </p:cNvPicPr>
          <p:nvPr/>
        </p:nvPicPr>
        <p:blipFill>
          <a:blip r:embed="rId2" cstate="print"/>
          <a:srcRect/>
          <a:stretch>
            <a:fillRect/>
          </a:stretch>
        </p:blipFill>
        <p:spPr bwMode="auto">
          <a:xfrm>
            <a:off x="6629400" y="3429000"/>
            <a:ext cx="2047875" cy="28488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T-101-Ch14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381000" y="990600"/>
            <a:ext cx="7924800" cy="1477328"/>
          </a:xfrm>
          <a:prstGeom prst="rect">
            <a:avLst/>
          </a:prstGeom>
        </p:spPr>
        <p:txBody>
          <a:bodyPr wrap="square">
            <a:spAutoFit/>
          </a:bodyPr>
          <a:lstStyle/>
          <a:p>
            <a:r>
              <a:rPr lang="en-US" dirty="0" smtClean="0"/>
              <a:t>Q20. </a:t>
            </a:r>
          </a:p>
          <a:p>
            <a:r>
              <a:rPr lang="en-US" dirty="0" smtClean="0"/>
              <a:t>An iceberg floats on the sea. Its volume above the seawater is 8.0 ×10</a:t>
            </a:r>
            <a:r>
              <a:rPr lang="en-US" baseline="30000" dirty="0" smtClean="0"/>
              <a:t>2</a:t>
            </a:r>
            <a:r>
              <a:rPr lang="en-US" dirty="0" smtClean="0"/>
              <a:t> m</a:t>
            </a:r>
            <a:r>
              <a:rPr lang="en-US" baseline="30000" dirty="0" smtClean="0"/>
              <a:t>3</a:t>
            </a:r>
            <a:r>
              <a:rPr lang="en-US" dirty="0" smtClean="0"/>
              <a:t>. Assume the density of ice to be 9.0 × 10</a:t>
            </a:r>
            <a:r>
              <a:rPr lang="en-US" baseline="30000" dirty="0" smtClean="0"/>
              <a:t>2</a:t>
            </a:r>
            <a:r>
              <a:rPr lang="en-US" dirty="0" smtClean="0"/>
              <a:t> kg/m</a:t>
            </a:r>
            <a:r>
              <a:rPr lang="en-US" baseline="30000" dirty="0" smtClean="0"/>
              <a:t>3</a:t>
            </a:r>
            <a:r>
              <a:rPr lang="en-US" dirty="0" smtClean="0"/>
              <a:t> and the density of seawater to be 1.2 × 10</a:t>
            </a:r>
            <a:r>
              <a:rPr lang="en-US" baseline="30000" dirty="0" smtClean="0"/>
              <a:t>3</a:t>
            </a:r>
            <a:r>
              <a:rPr lang="en-US" dirty="0" smtClean="0"/>
              <a:t> kg/m</a:t>
            </a:r>
            <a:r>
              <a:rPr lang="en-US" baseline="30000" dirty="0" smtClean="0"/>
              <a:t>3</a:t>
            </a:r>
            <a:r>
              <a:rPr lang="en-US" dirty="0" smtClean="0"/>
              <a:t>. The total mass of the iceberg is: </a:t>
            </a:r>
          </a:p>
          <a:p>
            <a:r>
              <a:rPr lang="en-US" dirty="0" smtClean="0"/>
              <a:t>A) 2.9 × 10</a:t>
            </a:r>
            <a:r>
              <a:rPr lang="en-US" baseline="30000" dirty="0" smtClean="0"/>
              <a:t>6</a:t>
            </a:r>
            <a:r>
              <a:rPr lang="en-US" dirty="0" smtClean="0"/>
              <a:t> kg </a:t>
            </a:r>
            <a:endParaRPr lang="en-US" dirty="0"/>
          </a:p>
        </p:txBody>
      </p:sp>
      <p:sp>
        <p:nvSpPr>
          <p:cNvPr id="18" name="Rectangle 17"/>
          <p:cNvSpPr/>
          <p:nvPr/>
        </p:nvSpPr>
        <p:spPr>
          <a:xfrm>
            <a:off x="381000" y="2485072"/>
            <a:ext cx="8229600" cy="1477328"/>
          </a:xfrm>
          <a:prstGeom prst="rect">
            <a:avLst/>
          </a:prstGeom>
        </p:spPr>
        <p:txBody>
          <a:bodyPr wrap="square">
            <a:spAutoFit/>
          </a:bodyPr>
          <a:lstStyle/>
          <a:p>
            <a:r>
              <a:rPr lang="en-US" dirty="0" smtClean="0"/>
              <a:t>Q21.</a:t>
            </a:r>
          </a:p>
          <a:p>
            <a:r>
              <a:rPr lang="en-US" dirty="0" smtClean="0"/>
              <a:t>An aluminum ball of volume 4.0 cm</a:t>
            </a:r>
            <a:r>
              <a:rPr lang="en-US" baseline="30000" dirty="0" smtClean="0"/>
              <a:t>3</a:t>
            </a:r>
            <a:r>
              <a:rPr lang="en-US" dirty="0" smtClean="0"/>
              <a:t> is dropped in water. Assume the density of water to be 1.0 g/cm</a:t>
            </a:r>
            <a:r>
              <a:rPr lang="en-US" baseline="30000" dirty="0" smtClean="0"/>
              <a:t>3</a:t>
            </a:r>
            <a:r>
              <a:rPr lang="en-US" dirty="0" smtClean="0"/>
              <a:t> and the density of aluminum to be 2.7 g/cm</a:t>
            </a:r>
            <a:r>
              <a:rPr lang="en-US" baseline="30000" dirty="0" smtClean="0"/>
              <a:t>3</a:t>
            </a:r>
            <a:r>
              <a:rPr lang="en-US" dirty="0" smtClean="0"/>
              <a:t>. Find the acceleration with which the ball sinks in the water (ignore viscosity). </a:t>
            </a:r>
          </a:p>
          <a:p>
            <a:r>
              <a:rPr lang="en-US" dirty="0" smtClean="0"/>
              <a:t>A) 6.2 m/s2 </a:t>
            </a:r>
            <a:endParaRPr lang="en-US" dirty="0"/>
          </a:p>
        </p:txBody>
      </p:sp>
      <p:sp>
        <p:nvSpPr>
          <p:cNvPr id="19" name="Rectangle 18"/>
          <p:cNvSpPr/>
          <p:nvPr/>
        </p:nvSpPr>
        <p:spPr>
          <a:xfrm>
            <a:off x="381000" y="3962400"/>
            <a:ext cx="8229600" cy="1200329"/>
          </a:xfrm>
          <a:prstGeom prst="rect">
            <a:avLst/>
          </a:prstGeom>
        </p:spPr>
        <p:txBody>
          <a:bodyPr wrap="square">
            <a:spAutoFit/>
          </a:bodyPr>
          <a:lstStyle/>
          <a:p>
            <a:r>
              <a:rPr lang="en-US" dirty="0" smtClean="0"/>
              <a:t>Q22. </a:t>
            </a:r>
          </a:p>
          <a:p>
            <a:r>
              <a:rPr lang="en-US" dirty="0" smtClean="0"/>
              <a:t>The pressure on a submarine is 1.00 x 10</a:t>
            </a:r>
            <a:r>
              <a:rPr lang="en-US" baseline="30000" dirty="0" smtClean="0"/>
              <a:t>6</a:t>
            </a:r>
            <a:r>
              <a:rPr lang="en-US" dirty="0" smtClean="0"/>
              <a:t> Pa. Assume that the density of seawater is 1.20 x 10</a:t>
            </a:r>
            <a:r>
              <a:rPr lang="en-US" baseline="30000" dirty="0" smtClean="0"/>
              <a:t>3</a:t>
            </a:r>
            <a:r>
              <a:rPr lang="en-US" dirty="0" smtClean="0"/>
              <a:t> kg/m</a:t>
            </a:r>
            <a:r>
              <a:rPr lang="en-US" baseline="30000" dirty="0" smtClean="0"/>
              <a:t>3</a:t>
            </a:r>
            <a:r>
              <a:rPr lang="en-US" dirty="0" smtClean="0"/>
              <a:t>. The depth of the submarine below the surface of seawater is:</a:t>
            </a:r>
          </a:p>
          <a:p>
            <a:r>
              <a:rPr lang="en-US" dirty="0" smtClean="0"/>
              <a:t>A) 76.4 m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590774"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T-101-Ch14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838200" y="990600"/>
            <a:ext cx="7543800" cy="1754326"/>
          </a:xfrm>
          <a:prstGeom prst="rect">
            <a:avLst/>
          </a:prstGeom>
        </p:spPr>
        <p:txBody>
          <a:bodyPr wrap="square">
            <a:spAutoFit/>
          </a:bodyPr>
          <a:lstStyle/>
          <a:p>
            <a:r>
              <a:rPr lang="en-US" dirty="0" smtClean="0"/>
              <a:t>Q23. </a:t>
            </a:r>
          </a:p>
          <a:p>
            <a:r>
              <a:rPr lang="en-US" dirty="0" smtClean="0"/>
              <a:t>A pipe 16 cm in diameter is connected to the top of a water storage tank of volume 1.0 x 10</a:t>
            </a:r>
            <a:r>
              <a:rPr lang="en-US" baseline="30000" dirty="0" smtClean="0"/>
              <a:t>4</a:t>
            </a:r>
            <a:r>
              <a:rPr lang="en-US" dirty="0" smtClean="0"/>
              <a:t> liters. If the tank is filled at a constant rate in 10 minutes, what is the entry speed of water from the pipe into the tank? </a:t>
            </a:r>
          </a:p>
          <a:p>
            <a:r>
              <a:rPr lang="en-US" dirty="0" smtClean="0"/>
              <a:t>(1 liter = 10</a:t>
            </a:r>
            <a:r>
              <a:rPr lang="en-US" baseline="30000" dirty="0" smtClean="0"/>
              <a:t>−3 </a:t>
            </a:r>
            <a:r>
              <a:rPr lang="en-US" dirty="0" smtClean="0"/>
              <a:t>m</a:t>
            </a:r>
            <a:r>
              <a:rPr lang="en-US" baseline="30000" dirty="0" smtClean="0"/>
              <a:t>3</a:t>
            </a:r>
            <a:r>
              <a:rPr lang="en-US" dirty="0" smtClean="0"/>
              <a:t>)</a:t>
            </a:r>
          </a:p>
          <a:p>
            <a:r>
              <a:rPr lang="en-US" dirty="0" smtClean="0"/>
              <a:t>A) 50 m/min </a:t>
            </a:r>
            <a:endParaRPr lang="en-US" dirty="0"/>
          </a:p>
        </p:txBody>
      </p:sp>
      <p:sp>
        <p:nvSpPr>
          <p:cNvPr id="14" name="Rectangle 13"/>
          <p:cNvSpPr/>
          <p:nvPr/>
        </p:nvSpPr>
        <p:spPr>
          <a:xfrm>
            <a:off x="838200" y="2895600"/>
            <a:ext cx="4800600" cy="3416320"/>
          </a:xfrm>
          <a:prstGeom prst="rect">
            <a:avLst/>
          </a:prstGeom>
        </p:spPr>
        <p:txBody>
          <a:bodyPr wrap="square">
            <a:spAutoFit/>
          </a:bodyPr>
          <a:lstStyle/>
          <a:p>
            <a:r>
              <a:rPr lang="en-US" dirty="0" smtClean="0"/>
              <a:t>Q24. </a:t>
            </a:r>
          </a:p>
          <a:p>
            <a:r>
              <a:rPr lang="en-US" b="1" dirty="0" smtClean="0"/>
              <a:t>Figure 5 </a:t>
            </a:r>
            <a:r>
              <a:rPr lang="en-US" dirty="0" smtClean="0"/>
              <a:t>shows a very large, closed, cylindrical oil tank. There is a small hole in its side at a height of 1.0 m from the bottom of the tank. The oil vapor pressure in the tank is maintained at 1.5 × 10</a:t>
            </a:r>
            <a:r>
              <a:rPr lang="en-US" baseline="30000" dirty="0" smtClean="0"/>
              <a:t>5</a:t>
            </a:r>
            <a:r>
              <a:rPr lang="en-US" dirty="0" smtClean="0"/>
              <a:t> Pa. Find the speed with which the oil leaves the tank through the hole when the oil level is 20 m from the bottom of the tank. The density of oil is 8.5 × 10</a:t>
            </a:r>
            <a:r>
              <a:rPr lang="en-US" baseline="30000" dirty="0" smtClean="0"/>
              <a:t>2</a:t>
            </a:r>
            <a:r>
              <a:rPr lang="en-US" dirty="0" smtClean="0"/>
              <a:t> kg/m3. </a:t>
            </a:r>
          </a:p>
          <a:p>
            <a:endParaRPr lang="en-US" dirty="0" smtClean="0"/>
          </a:p>
          <a:p>
            <a:r>
              <a:rPr lang="en-US" dirty="0" smtClean="0"/>
              <a:t>A) 22 m/s</a:t>
            </a:r>
          </a:p>
          <a:p>
            <a:endParaRPr lang="en-US" dirty="0"/>
          </a:p>
        </p:txBody>
      </p:sp>
      <p:pic>
        <p:nvPicPr>
          <p:cNvPr id="97282" name="Picture 2"/>
          <p:cNvPicPr>
            <a:picLocks noChangeAspect="1" noChangeArrowheads="1"/>
          </p:cNvPicPr>
          <p:nvPr/>
        </p:nvPicPr>
        <p:blipFill>
          <a:blip r:embed="rId2" cstate="print"/>
          <a:srcRect/>
          <a:stretch>
            <a:fillRect/>
          </a:stretch>
        </p:blipFill>
        <p:spPr bwMode="auto">
          <a:xfrm>
            <a:off x="5943600" y="3133725"/>
            <a:ext cx="2914650" cy="2886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T-92-Ch14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381000" y="838200"/>
            <a:ext cx="8609678" cy="2352675"/>
            <a:chOff x="381000" y="838200"/>
            <a:chExt cx="8609678" cy="2352675"/>
          </a:xfrm>
        </p:grpSpPr>
        <p:pic>
          <p:nvPicPr>
            <p:cNvPr id="91141" name="Picture 5"/>
            <p:cNvPicPr>
              <a:picLocks noChangeAspect="1" noChangeArrowheads="1"/>
            </p:cNvPicPr>
            <p:nvPr/>
          </p:nvPicPr>
          <p:blipFill>
            <a:blip r:embed="rId2" cstate="print"/>
            <a:srcRect/>
            <a:stretch>
              <a:fillRect/>
            </a:stretch>
          </p:blipFill>
          <p:spPr bwMode="auto">
            <a:xfrm>
              <a:off x="5181600" y="990600"/>
              <a:ext cx="3809078" cy="2200275"/>
            </a:xfrm>
            <a:prstGeom prst="rect">
              <a:avLst/>
            </a:prstGeom>
            <a:noFill/>
            <a:ln w="9525">
              <a:noFill/>
              <a:miter lim="800000"/>
              <a:headEnd/>
              <a:tailEnd/>
            </a:ln>
            <a:effectLst/>
          </p:spPr>
        </p:pic>
        <p:sp>
          <p:nvSpPr>
            <p:cNvPr id="13" name="Rectangle 12"/>
            <p:cNvSpPr/>
            <p:nvPr/>
          </p:nvSpPr>
          <p:spPr>
            <a:xfrm>
              <a:off x="381000" y="838200"/>
              <a:ext cx="4572000" cy="2308324"/>
            </a:xfrm>
            <a:prstGeom prst="rect">
              <a:avLst/>
            </a:prstGeom>
          </p:spPr>
          <p:txBody>
            <a:bodyPr>
              <a:spAutoFit/>
            </a:bodyPr>
            <a:lstStyle/>
            <a:p>
              <a:r>
                <a:rPr lang="en-US" dirty="0" smtClean="0"/>
                <a:t>Q23. </a:t>
              </a:r>
            </a:p>
            <a:p>
              <a:r>
                <a:rPr lang="en-US" dirty="0" smtClean="0"/>
                <a:t>The hydraulic jack shown in </a:t>
              </a:r>
              <a:r>
                <a:rPr lang="en-US" b="1" dirty="0" smtClean="0"/>
                <a:t>Figure 5 </a:t>
              </a:r>
              <a:r>
                <a:rPr lang="en-US" dirty="0" smtClean="0"/>
                <a:t>is used to raise the mass M through a height of 5.0 mm by performing 500 J of work on the small piston. The diameter of the large piston is 10 cm while that of the small piston is 2.0 cm. The mass M is: </a:t>
              </a:r>
            </a:p>
            <a:p>
              <a:r>
                <a:rPr lang="en-US" dirty="0" smtClean="0"/>
                <a:t>A) 1.0 x 10</a:t>
              </a:r>
              <a:r>
                <a:rPr lang="en-US" baseline="30000" dirty="0" smtClean="0"/>
                <a:t>4</a:t>
              </a:r>
              <a:r>
                <a:rPr lang="en-US" dirty="0" smtClean="0"/>
                <a:t> kg </a:t>
              </a:r>
              <a:endParaRPr lang="en-US" dirty="0"/>
            </a:p>
          </p:txBody>
        </p:sp>
      </p:grpSp>
      <p:sp>
        <p:nvSpPr>
          <p:cNvPr id="14" name="Rectangle 13"/>
          <p:cNvSpPr/>
          <p:nvPr/>
        </p:nvSpPr>
        <p:spPr>
          <a:xfrm>
            <a:off x="381000" y="3276600"/>
            <a:ext cx="8382000" cy="1477328"/>
          </a:xfrm>
          <a:prstGeom prst="rect">
            <a:avLst/>
          </a:prstGeom>
        </p:spPr>
        <p:txBody>
          <a:bodyPr wrap="square">
            <a:spAutoFit/>
          </a:bodyPr>
          <a:lstStyle/>
          <a:p>
            <a:r>
              <a:rPr lang="en-US" dirty="0" smtClean="0"/>
              <a:t>Q24. </a:t>
            </a:r>
          </a:p>
          <a:p>
            <a:r>
              <a:rPr lang="en-US" dirty="0" smtClean="0"/>
              <a:t>A solid cube of wood 30.0 cm on each edge is totally submerged in water when pushed downward with a vertical force of 54.0 N holding it in equilibrium. The density of wood is approximately: </a:t>
            </a:r>
          </a:p>
          <a:p>
            <a:r>
              <a:rPr lang="en-US" dirty="0" smtClean="0"/>
              <a:t>A) 800 kg/m</a:t>
            </a:r>
            <a:r>
              <a:rPr lang="en-US" baseline="30000" dirty="0" smtClean="0"/>
              <a:t>3 </a:t>
            </a:r>
            <a:endParaRPr lang="en-US" baseline="30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7"/>
          <p:cNvSpPr txBox="1">
            <a:spLocks/>
          </p:cNvSpPr>
          <p:nvPr/>
        </p:nvSpPr>
        <p:spPr>
          <a:xfrm>
            <a:off x="304800" y="0"/>
            <a:ext cx="82296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FF0000"/>
                </a:solidFill>
                <a:latin typeface="+mj-lt"/>
                <a:ea typeface="+mj-ea"/>
                <a:cs typeface="+mj-cs"/>
              </a:rPr>
              <a:t>Pressure </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247" name="Rectangle 246"/>
          <p:cNvSpPr/>
          <p:nvPr/>
        </p:nvSpPr>
        <p:spPr>
          <a:xfrm>
            <a:off x="685800" y="3581400"/>
            <a:ext cx="3276599" cy="646331"/>
          </a:xfrm>
          <a:prstGeom prst="rect">
            <a:avLst/>
          </a:prstGeom>
        </p:spPr>
        <p:txBody>
          <a:bodyPr wrap="square">
            <a:spAutoFit/>
          </a:bodyPr>
          <a:lstStyle/>
          <a:p>
            <a:pPr lvl="0" algn="ctr">
              <a:spcBef>
                <a:spcPct val="0"/>
              </a:spcBef>
              <a:defRPr/>
            </a:pPr>
            <a:r>
              <a:rPr lang="en-US" b="1" dirty="0" smtClean="0">
                <a:solidFill>
                  <a:srgbClr val="FF0000"/>
                </a:solidFill>
              </a:rPr>
              <a:t>IF YOU CHANGE PRESSURE DENSITY CHANGES</a:t>
            </a:r>
            <a:endParaRPr lang="en-US" b="1" dirty="0">
              <a:solidFill>
                <a:srgbClr val="FF0000"/>
              </a:solidFill>
            </a:endParaRPr>
          </a:p>
        </p:txBody>
      </p:sp>
      <p:sp>
        <p:nvSpPr>
          <p:cNvPr id="254" name="Rectangle 253"/>
          <p:cNvSpPr/>
          <p:nvPr/>
        </p:nvSpPr>
        <p:spPr>
          <a:xfrm>
            <a:off x="914400" y="4495800"/>
            <a:ext cx="2743200" cy="369332"/>
          </a:xfrm>
          <a:prstGeom prst="rect">
            <a:avLst/>
          </a:prstGeom>
        </p:spPr>
        <p:txBody>
          <a:bodyPr wrap="square">
            <a:spAutoFit/>
          </a:bodyPr>
          <a:lstStyle/>
          <a:p>
            <a:pPr>
              <a:buClr>
                <a:srgbClr val="FF3300"/>
              </a:buClr>
            </a:pPr>
            <a:r>
              <a:rPr lang="en-US" b="1" dirty="0" smtClean="0">
                <a:solidFill>
                  <a:srgbClr val="00B050"/>
                </a:solidFill>
                <a:latin typeface="Comic Sans MS" pitchFamily="66" charset="0"/>
                <a:sym typeface="Symbol" pitchFamily="18" charset="2"/>
              </a:rPr>
              <a:t>Pressure on the fluid</a:t>
            </a:r>
          </a:p>
        </p:txBody>
      </p:sp>
      <p:graphicFrame>
        <p:nvGraphicFramePr>
          <p:cNvPr id="44043" name="Object 11"/>
          <p:cNvGraphicFramePr>
            <a:graphicFrameLocks noChangeAspect="1"/>
          </p:cNvGraphicFramePr>
          <p:nvPr/>
        </p:nvGraphicFramePr>
        <p:xfrm>
          <a:off x="1981200" y="4953000"/>
          <a:ext cx="876300" cy="746125"/>
        </p:xfrm>
        <a:graphic>
          <a:graphicData uri="http://schemas.openxmlformats.org/presentationml/2006/ole">
            <mc:AlternateContent xmlns:mc="http://schemas.openxmlformats.org/markup-compatibility/2006">
              <mc:Choice xmlns:v="urn:schemas-microsoft-com:vml" Requires="v">
                <p:oleObj spid="_x0000_s44050" name="Equation" r:id="rId3" imgW="444240" imgH="393480" progId="Equation.3">
                  <p:embed/>
                </p:oleObj>
              </mc:Choice>
              <mc:Fallback>
                <p:oleObj name="Equation" r:id="rId3" imgW="444240" imgH="39348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953000"/>
                        <a:ext cx="876300"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5" name="Rectangle 254"/>
          <p:cNvSpPr/>
          <p:nvPr/>
        </p:nvSpPr>
        <p:spPr>
          <a:xfrm>
            <a:off x="533400" y="5867400"/>
            <a:ext cx="3530134" cy="369332"/>
          </a:xfrm>
          <a:prstGeom prst="rect">
            <a:avLst/>
          </a:prstGeom>
        </p:spPr>
        <p:txBody>
          <a:bodyPr wrap="none">
            <a:spAutoFit/>
          </a:bodyPr>
          <a:lstStyle/>
          <a:p>
            <a:r>
              <a:rPr lang="en-US" b="1" dirty="0" smtClean="0">
                <a:solidFill>
                  <a:srgbClr val="0000FF"/>
                </a:solidFill>
                <a:latin typeface="Comic Sans MS" pitchFamily="66" charset="0"/>
                <a:sym typeface="Symbol" pitchFamily="18" charset="2"/>
              </a:rPr>
              <a:t>Pressure Units: N/m</a:t>
            </a:r>
            <a:r>
              <a:rPr lang="en-US" b="1" baseline="30000" dirty="0" smtClean="0">
                <a:solidFill>
                  <a:srgbClr val="0000FF"/>
                </a:solidFill>
                <a:latin typeface="Comic Sans MS" pitchFamily="66" charset="0"/>
                <a:sym typeface="Symbol" pitchFamily="18" charset="2"/>
              </a:rPr>
              <a:t>2</a:t>
            </a:r>
            <a:r>
              <a:rPr lang="en-US" b="1" dirty="0" smtClean="0">
                <a:solidFill>
                  <a:srgbClr val="0000FF"/>
                </a:solidFill>
                <a:latin typeface="Comic Sans MS" pitchFamily="66" charset="0"/>
                <a:sym typeface="Symbol" pitchFamily="18" charset="2"/>
              </a:rPr>
              <a:t> (Pascal)</a:t>
            </a:r>
            <a:endParaRPr lang="en-US" dirty="0"/>
          </a:p>
        </p:txBody>
      </p:sp>
      <p:grpSp>
        <p:nvGrpSpPr>
          <p:cNvPr id="258" name="Group 257"/>
          <p:cNvGrpSpPr/>
          <p:nvPr/>
        </p:nvGrpSpPr>
        <p:grpSpPr>
          <a:xfrm>
            <a:off x="457200" y="762000"/>
            <a:ext cx="3276600" cy="2514600"/>
            <a:chOff x="5715000" y="3505200"/>
            <a:chExt cx="3276600" cy="2514600"/>
          </a:xfrm>
        </p:grpSpPr>
        <p:grpSp>
          <p:nvGrpSpPr>
            <p:cNvPr id="116" name="Group 115"/>
            <p:cNvGrpSpPr/>
            <p:nvPr/>
          </p:nvGrpSpPr>
          <p:grpSpPr>
            <a:xfrm>
              <a:off x="7848600" y="3897868"/>
              <a:ext cx="990600" cy="516575"/>
              <a:chOff x="5996050" y="1600200"/>
              <a:chExt cx="990600" cy="516575"/>
            </a:xfrm>
          </p:grpSpPr>
          <p:sp>
            <p:nvSpPr>
              <p:cNvPr id="117" name="Rectangle 116"/>
              <p:cNvSpPr/>
              <p:nvPr/>
            </p:nvSpPr>
            <p:spPr>
              <a:xfrm flipV="1">
                <a:off x="5996050" y="1918657"/>
                <a:ext cx="990600" cy="19811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324600" y="1600200"/>
                <a:ext cx="304800" cy="304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122"/>
            <p:cNvSpPr/>
            <p:nvPr/>
          </p:nvSpPr>
          <p:spPr>
            <a:xfrm>
              <a:off x="5715000" y="4344183"/>
              <a:ext cx="1508167" cy="1306285"/>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Oval 123"/>
            <p:cNvSpPr/>
            <p:nvPr/>
          </p:nvSpPr>
          <p:spPr>
            <a:xfrm>
              <a:off x="6424550" y="54634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576950" y="54634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576950" y="53110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729350" y="53110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119750" y="53872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272150" y="53872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272150" y="52348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424550" y="52348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5769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7293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7293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8817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2721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4245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4245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5769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4245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769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5769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7293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1197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62721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2721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245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5769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7293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729350" y="4953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881750" y="4953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272150" y="5029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4245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729350" y="55396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81750" y="55396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576950" y="54634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729350" y="53872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881750" y="53872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6881750" y="52348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6119750" y="52348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6576950" y="53110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5769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7293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76950" y="53110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500750" y="5311032"/>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7293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8817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5769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293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8817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6881750" y="5063836"/>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8817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65769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65769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67293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1959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3483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63483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65007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1959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348350" y="5029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00750" y="5029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881750" y="4911436"/>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195950" y="4953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4245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348350" y="4953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6531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7293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653150" y="5029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6348350" y="5029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3483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p:cNvGrpSpPr/>
            <p:nvPr/>
          </p:nvGrpSpPr>
          <p:grpSpPr>
            <a:xfrm>
              <a:off x="7483433" y="4202668"/>
              <a:ext cx="1508167" cy="1306285"/>
              <a:chOff x="7254833" y="1828800"/>
              <a:chExt cx="1508167" cy="1306285"/>
            </a:xfrm>
          </p:grpSpPr>
          <p:sp>
            <p:nvSpPr>
              <p:cNvPr id="196" name="Rectangle 195"/>
              <p:cNvSpPr/>
              <p:nvPr/>
            </p:nvSpPr>
            <p:spPr>
              <a:xfrm>
                <a:off x="7620000" y="2057400"/>
                <a:ext cx="990600" cy="10668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7254833" y="1828800"/>
                <a:ext cx="1508167" cy="1306285"/>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8" name="Rectangle 197"/>
            <p:cNvSpPr/>
            <p:nvPr/>
          </p:nvSpPr>
          <p:spPr>
            <a:xfrm>
              <a:off x="6195950" y="5650468"/>
              <a:ext cx="6858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gas</a:t>
              </a:r>
              <a:endParaRPr lang="en-US" b="1" dirty="0">
                <a:solidFill>
                  <a:srgbClr val="3333FF"/>
                </a:solidFill>
                <a:latin typeface="Comic Sans MS" pitchFamily="66" charset="0"/>
              </a:endParaRPr>
            </a:p>
          </p:txBody>
        </p:sp>
        <p:sp>
          <p:nvSpPr>
            <p:cNvPr id="199" name="Rectangle 198"/>
            <p:cNvSpPr/>
            <p:nvPr/>
          </p:nvSpPr>
          <p:spPr>
            <a:xfrm>
              <a:off x="8001000" y="5498068"/>
              <a:ext cx="8382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liquid</a:t>
              </a:r>
              <a:endParaRPr lang="en-US" b="1" dirty="0">
                <a:solidFill>
                  <a:srgbClr val="3333FF"/>
                </a:solidFill>
                <a:latin typeface="Comic Sans MS" pitchFamily="66" charset="0"/>
              </a:endParaRPr>
            </a:p>
          </p:txBody>
        </p:sp>
        <p:sp>
          <p:nvSpPr>
            <p:cNvPr id="202" name="Oval 201"/>
            <p:cNvSpPr/>
            <p:nvPr/>
          </p:nvSpPr>
          <p:spPr>
            <a:xfrm>
              <a:off x="6424550" y="5562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76950" y="5562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65769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7293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1197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2721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62721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4245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272150" y="5562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4245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4245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5769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1197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61197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2721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4245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5769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576950" y="5029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7293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1197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2721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272150" y="4953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424550" y="4953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6424550" y="5562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76950" y="5562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576950" y="5562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6729350" y="5562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6424550" y="5486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65007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6653150" y="5410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67293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7293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424550" y="5334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4245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5769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61959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1959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6348350" y="52578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61959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3483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729350" y="4987636"/>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6500750" y="49530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195950" y="50292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65007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6576950" y="51816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65007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6195950" y="5105400"/>
              <a:ext cx="76200" cy="76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119750" y="4436425"/>
              <a:ext cx="914400" cy="516575"/>
              <a:chOff x="5905997" y="1600200"/>
              <a:chExt cx="1080655" cy="516575"/>
            </a:xfrm>
          </p:grpSpPr>
          <p:sp>
            <p:nvSpPr>
              <p:cNvPr id="120" name="Rectangle 119"/>
              <p:cNvSpPr/>
              <p:nvPr/>
            </p:nvSpPr>
            <p:spPr>
              <a:xfrm flipV="1">
                <a:off x="5905997" y="1918657"/>
                <a:ext cx="1080655" cy="19811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6324600" y="1600200"/>
                <a:ext cx="304800" cy="3048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Down Arrow 252"/>
            <p:cNvSpPr/>
            <p:nvPr/>
          </p:nvSpPr>
          <p:spPr>
            <a:xfrm>
              <a:off x="6424550" y="3810000"/>
              <a:ext cx="304800"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242" name="Down Arrow 241"/>
            <p:cNvSpPr/>
            <p:nvPr/>
          </p:nvSpPr>
          <p:spPr>
            <a:xfrm>
              <a:off x="8153400" y="3505200"/>
              <a:ext cx="304800" cy="3810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256" name="TextBox 255"/>
            <p:cNvSpPr txBox="1"/>
            <p:nvPr/>
          </p:nvSpPr>
          <p:spPr>
            <a:xfrm>
              <a:off x="6400800" y="4800600"/>
              <a:ext cx="317716" cy="369332"/>
            </a:xfrm>
            <a:prstGeom prst="rect">
              <a:avLst/>
            </a:prstGeom>
            <a:noFill/>
          </p:spPr>
          <p:txBody>
            <a:bodyPr wrap="none" rtlCol="0">
              <a:spAutoFit/>
            </a:bodyPr>
            <a:lstStyle/>
            <a:p>
              <a:r>
                <a:rPr lang="en-US" dirty="0" smtClean="0"/>
                <a:t>A</a:t>
              </a:r>
              <a:endParaRPr lang="en-US" dirty="0"/>
            </a:p>
          </p:txBody>
        </p:sp>
        <p:sp>
          <p:nvSpPr>
            <p:cNvPr id="257" name="TextBox 256"/>
            <p:cNvSpPr txBox="1"/>
            <p:nvPr/>
          </p:nvSpPr>
          <p:spPr>
            <a:xfrm>
              <a:off x="8140484" y="4314700"/>
              <a:ext cx="317716" cy="369332"/>
            </a:xfrm>
            <a:prstGeom prst="rect">
              <a:avLst/>
            </a:prstGeom>
            <a:noFill/>
          </p:spPr>
          <p:txBody>
            <a:bodyPr wrap="none" rtlCol="0">
              <a:spAutoFit/>
            </a:bodyPr>
            <a:lstStyle/>
            <a:p>
              <a:r>
                <a:rPr lang="en-US" dirty="0" smtClean="0"/>
                <a:t>A</a:t>
              </a:r>
              <a:endParaRPr lang="en-US" dirty="0"/>
            </a:p>
          </p:txBody>
        </p:sp>
      </p:grpSp>
      <p:pic>
        <p:nvPicPr>
          <p:cNvPr id="44044" name="Picture 12"/>
          <p:cNvPicPr>
            <a:picLocks noChangeAspect="1" noChangeArrowheads="1"/>
          </p:cNvPicPr>
          <p:nvPr/>
        </p:nvPicPr>
        <p:blipFill>
          <a:blip r:embed="rId5" cstate="print"/>
          <a:srcRect/>
          <a:stretch>
            <a:fillRect/>
          </a:stretch>
        </p:blipFill>
        <p:spPr bwMode="auto">
          <a:xfrm>
            <a:off x="4495800" y="1371600"/>
            <a:ext cx="4488365" cy="3810000"/>
          </a:xfrm>
          <a:prstGeom prst="rect">
            <a:avLst/>
          </a:prstGeom>
          <a:noFill/>
          <a:ln w="9525">
            <a:noFill/>
            <a:miter lim="800000"/>
            <a:headEnd/>
            <a:tailEnd/>
          </a:ln>
          <a:effectLst/>
        </p:spPr>
      </p:pic>
      <p:sp>
        <p:nvSpPr>
          <p:cNvPr id="260" name="TextBox 259"/>
          <p:cNvSpPr txBox="1"/>
          <p:nvPr/>
        </p:nvSpPr>
        <p:spPr>
          <a:xfrm>
            <a:off x="4953000" y="5334000"/>
            <a:ext cx="3657600" cy="646331"/>
          </a:xfrm>
          <a:prstGeom prst="rect">
            <a:avLst/>
          </a:prstGeom>
          <a:noFill/>
        </p:spPr>
        <p:txBody>
          <a:bodyPr wrap="square" rtlCol="0">
            <a:spAutoFit/>
          </a:bodyPr>
          <a:lstStyle/>
          <a:p>
            <a:pPr algn="ctr"/>
            <a:r>
              <a:rPr lang="en-US" b="1" dirty="0" smtClean="0">
                <a:solidFill>
                  <a:srgbClr val="FF0000"/>
                </a:solidFill>
              </a:rPr>
              <a:t>Pressure changes temperature and temperature changes density</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P spid="254" grpId="0"/>
      <p:bldP spid="255" grpId="0"/>
      <p:bldP spid="2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T-92-Ch14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152400" y="914400"/>
            <a:ext cx="8610600" cy="2308324"/>
            <a:chOff x="152400" y="914400"/>
            <a:chExt cx="8610600" cy="2308324"/>
          </a:xfrm>
        </p:grpSpPr>
        <p:sp>
          <p:nvSpPr>
            <p:cNvPr id="15" name="Rectangle 14"/>
            <p:cNvSpPr/>
            <p:nvPr/>
          </p:nvSpPr>
          <p:spPr>
            <a:xfrm>
              <a:off x="152400" y="914400"/>
              <a:ext cx="4953000" cy="2308324"/>
            </a:xfrm>
            <a:prstGeom prst="rect">
              <a:avLst/>
            </a:prstGeom>
          </p:spPr>
          <p:txBody>
            <a:bodyPr wrap="square">
              <a:spAutoFit/>
            </a:bodyPr>
            <a:lstStyle/>
            <a:p>
              <a:r>
                <a:rPr lang="en-US" dirty="0" smtClean="0"/>
                <a:t>Q25. </a:t>
              </a:r>
            </a:p>
            <a:p>
              <a:r>
                <a:rPr lang="en-US" dirty="0" smtClean="0"/>
                <a:t>A tube of radius R is connected horizontally in series with another tube of radius R/2 as shown in </a:t>
              </a:r>
              <a:r>
                <a:rPr lang="en-US" b="1" dirty="0" smtClean="0"/>
                <a:t>Figure 6. </a:t>
              </a:r>
              <a:r>
                <a:rPr lang="en-US" dirty="0" smtClean="0"/>
                <a:t>Water enters the wider tube with speed v1 = 1 m/s. The water pressures in the tubes are P1 and P2, respectively such that P1+P2 = 10000 Pa. Choose the correct values for P1 and P2 (in Pa). </a:t>
              </a:r>
            </a:p>
            <a:p>
              <a:r>
                <a:rPr lang="en-US" dirty="0" smtClean="0"/>
                <a:t>A) P1= 8750 and P2= 1250 </a:t>
              </a:r>
              <a:endParaRPr lang="en-US" dirty="0"/>
            </a:p>
          </p:txBody>
        </p:sp>
        <p:pic>
          <p:nvPicPr>
            <p:cNvPr id="16" name="Picture 3"/>
            <p:cNvPicPr>
              <a:picLocks noChangeAspect="1" noChangeArrowheads="1"/>
            </p:cNvPicPr>
            <p:nvPr/>
          </p:nvPicPr>
          <p:blipFill>
            <a:blip r:embed="rId2" cstate="print"/>
            <a:srcRect/>
            <a:stretch>
              <a:fillRect/>
            </a:stretch>
          </p:blipFill>
          <p:spPr bwMode="auto">
            <a:xfrm>
              <a:off x="5562600" y="990600"/>
              <a:ext cx="3200400" cy="1814513"/>
            </a:xfrm>
            <a:prstGeom prst="rect">
              <a:avLst/>
            </a:prstGeom>
            <a:noFill/>
            <a:ln w="9525">
              <a:noFill/>
              <a:miter lim="800000"/>
              <a:headEnd/>
              <a:tailEnd/>
            </a:ln>
            <a:effectLst/>
          </p:spPr>
        </p:pic>
      </p:grpSp>
      <p:sp>
        <p:nvSpPr>
          <p:cNvPr id="17" name="Rectangle 16"/>
          <p:cNvSpPr/>
          <p:nvPr/>
        </p:nvSpPr>
        <p:spPr>
          <a:xfrm>
            <a:off x="152400" y="3352800"/>
            <a:ext cx="7239000" cy="2862322"/>
          </a:xfrm>
          <a:prstGeom prst="rect">
            <a:avLst/>
          </a:prstGeom>
        </p:spPr>
        <p:txBody>
          <a:bodyPr wrap="square">
            <a:spAutoFit/>
          </a:bodyPr>
          <a:lstStyle/>
          <a:p>
            <a:r>
              <a:rPr lang="en-US" dirty="0" smtClean="0"/>
              <a:t>Q26. </a:t>
            </a:r>
          </a:p>
          <a:p>
            <a:r>
              <a:rPr lang="en-US" b="1" dirty="0" smtClean="0"/>
              <a:t>Figure 7 </a:t>
            </a:r>
            <a:r>
              <a:rPr lang="en-US" dirty="0" smtClean="0"/>
              <a:t>shows a snapshot of a fluid within a U-shaped tube that has both sides open at the top. Is this fluid in static equilibrium at this instant? </a:t>
            </a:r>
          </a:p>
          <a:p>
            <a:endParaRPr lang="en-US" dirty="0" smtClean="0"/>
          </a:p>
          <a:p>
            <a:r>
              <a:rPr lang="en-US" dirty="0" smtClean="0"/>
              <a:t>A) No, because the fluid level in both sides should be at the same height. </a:t>
            </a:r>
          </a:p>
          <a:p>
            <a:r>
              <a:rPr lang="en-US" dirty="0" smtClean="0"/>
              <a:t>B) No, because the fluid level in side A should be lower than that in side B. </a:t>
            </a:r>
          </a:p>
          <a:p>
            <a:r>
              <a:rPr lang="en-US" dirty="0" smtClean="0"/>
              <a:t>C) No, because the cross-sectional area of side A is less than that of side B. </a:t>
            </a:r>
          </a:p>
          <a:p>
            <a:r>
              <a:rPr lang="en-US" dirty="0" smtClean="0"/>
              <a:t>D) Yes, the fluid is in static equilibrium. </a:t>
            </a:r>
          </a:p>
          <a:p>
            <a:r>
              <a:rPr lang="en-US" dirty="0" smtClean="0"/>
              <a:t>E) The answer may be yes or no, depending on the density of the fluid. </a:t>
            </a:r>
          </a:p>
          <a:p>
            <a:endParaRPr lang="en-US" dirty="0"/>
          </a:p>
        </p:txBody>
      </p:sp>
      <p:pic>
        <p:nvPicPr>
          <p:cNvPr id="18" name="Picture 4"/>
          <p:cNvPicPr>
            <a:picLocks noChangeAspect="1" noChangeArrowheads="1"/>
          </p:cNvPicPr>
          <p:nvPr/>
        </p:nvPicPr>
        <p:blipFill>
          <a:blip r:embed="rId3" cstate="print"/>
          <a:srcRect/>
          <a:stretch>
            <a:fillRect/>
          </a:stretch>
        </p:blipFill>
        <p:spPr bwMode="auto">
          <a:xfrm>
            <a:off x="7315200" y="4503579"/>
            <a:ext cx="1795463" cy="18210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T-91-Ch14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838200" y="3429000"/>
            <a:ext cx="7467600" cy="1477328"/>
          </a:xfrm>
          <a:prstGeom prst="rect">
            <a:avLst/>
          </a:prstGeom>
        </p:spPr>
        <p:txBody>
          <a:bodyPr wrap="square">
            <a:spAutoFit/>
          </a:bodyPr>
          <a:lstStyle/>
          <a:p>
            <a:r>
              <a:rPr lang="en-US" dirty="0" smtClean="0"/>
              <a:t>Q25. </a:t>
            </a:r>
          </a:p>
          <a:p>
            <a:r>
              <a:rPr lang="en-US" dirty="0" smtClean="0"/>
              <a:t>A large tank, open to the atmosphere, is filled with water to a height of 16 m. A small hole is opened at a height of 6.0 m above the bottom of the tank. What is the speed (in m/s) of the water through the hole? </a:t>
            </a:r>
          </a:p>
          <a:p>
            <a:r>
              <a:rPr lang="en-US" dirty="0" smtClean="0"/>
              <a:t>A) 14 </a:t>
            </a:r>
            <a:endParaRPr lang="en-US" dirty="0"/>
          </a:p>
        </p:txBody>
      </p:sp>
      <p:sp>
        <p:nvSpPr>
          <p:cNvPr id="13" name="Rectangle 12"/>
          <p:cNvSpPr/>
          <p:nvPr/>
        </p:nvSpPr>
        <p:spPr>
          <a:xfrm>
            <a:off x="838200" y="1113472"/>
            <a:ext cx="7696200" cy="1477328"/>
          </a:xfrm>
          <a:prstGeom prst="rect">
            <a:avLst/>
          </a:prstGeom>
        </p:spPr>
        <p:txBody>
          <a:bodyPr wrap="square">
            <a:spAutoFit/>
          </a:bodyPr>
          <a:lstStyle/>
          <a:p>
            <a:r>
              <a:rPr lang="en-US" dirty="0" smtClean="0"/>
              <a:t>Q24. </a:t>
            </a:r>
          </a:p>
          <a:p>
            <a:r>
              <a:rPr lang="en-US" dirty="0" smtClean="0"/>
              <a:t>A person floats in the ocean with 90% of his body below the water surface. The density of the ocean water is 1025 kg/m3. What is the person’s average density in kg/m3? </a:t>
            </a:r>
          </a:p>
          <a:p>
            <a:r>
              <a:rPr lang="en-US" dirty="0" smtClean="0"/>
              <a:t>A) 922.5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T-91-Ch14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304800" y="3815477"/>
            <a:ext cx="8482886" cy="2585323"/>
            <a:chOff x="304800" y="3815477"/>
            <a:chExt cx="8482886" cy="2585323"/>
          </a:xfrm>
        </p:grpSpPr>
        <p:sp>
          <p:nvSpPr>
            <p:cNvPr id="12" name="Rectangle 11"/>
            <p:cNvSpPr/>
            <p:nvPr/>
          </p:nvSpPr>
          <p:spPr>
            <a:xfrm>
              <a:off x="304800" y="3815477"/>
              <a:ext cx="4648200" cy="2585323"/>
            </a:xfrm>
            <a:prstGeom prst="rect">
              <a:avLst/>
            </a:prstGeom>
          </p:spPr>
          <p:txBody>
            <a:bodyPr wrap="square">
              <a:spAutoFit/>
            </a:bodyPr>
            <a:lstStyle/>
            <a:p>
              <a:r>
                <a:rPr lang="en-US" dirty="0" smtClean="0"/>
                <a:t>Q27. </a:t>
              </a:r>
            </a:p>
            <a:p>
              <a:r>
                <a:rPr lang="en-US" dirty="0" smtClean="0"/>
                <a:t>Oil is flowing through a horizontal tube that has two different cross-sectional areas as shown in Figure 7. At position A where the radius of the tube is 7.00 cm, the mass flow rate of the oil is 0.025 kg/s. What is the mass flow rate at position B where the radius of the tube is 3.50 cm? </a:t>
              </a:r>
            </a:p>
            <a:p>
              <a:r>
                <a:rPr lang="en-US" dirty="0" smtClean="0"/>
                <a:t>A) 0.025 kg/s </a:t>
              </a:r>
              <a:endParaRPr lang="en-US" dirty="0"/>
            </a:p>
          </p:txBody>
        </p:sp>
        <p:pic>
          <p:nvPicPr>
            <p:cNvPr id="98306" name="Picture 2"/>
            <p:cNvPicPr>
              <a:picLocks noChangeAspect="1" noChangeArrowheads="1"/>
            </p:cNvPicPr>
            <p:nvPr/>
          </p:nvPicPr>
          <p:blipFill>
            <a:blip r:embed="rId2" cstate="print"/>
            <a:srcRect/>
            <a:stretch>
              <a:fillRect/>
            </a:stretch>
          </p:blipFill>
          <p:spPr bwMode="auto">
            <a:xfrm>
              <a:off x="5334000" y="4471987"/>
              <a:ext cx="3453686" cy="1624013"/>
            </a:xfrm>
            <a:prstGeom prst="rect">
              <a:avLst/>
            </a:prstGeom>
            <a:noFill/>
            <a:ln w="9525">
              <a:noFill/>
              <a:miter lim="800000"/>
              <a:headEnd/>
              <a:tailEnd/>
            </a:ln>
            <a:effectLst/>
          </p:spPr>
        </p:pic>
      </p:grpSp>
      <p:sp>
        <p:nvSpPr>
          <p:cNvPr id="15" name="Rectangle 14"/>
          <p:cNvSpPr/>
          <p:nvPr/>
        </p:nvSpPr>
        <p:spPr>
          <a:xfrm>
            <a:off x="304800" y="1295400"/>
            <a:ext cx="8458200" cy="1477328"/>
          </a:xfrm>
          <a:prstGeom prst="rect">
            <a:avLst/>
          </a:prstGeom>
        </p:spPr>
        <p:txBody>
          <a:bodyPr wrap="square">
            <a:spAutoFit/>
          </a:bodyPr>
          <a:lstStyle/>
          <a:p>
            <a:r>
              <a:rPr lang="en-US" dirty="0" smtClean="0"/>
              <a:t>Q26. </a:t>
            </a:r>
          </a:p>
          <a:p>
            <a:r>
              <a:rPr lang="en-US" dirty="0" smtClean="0"/>
              <a:t>A balloon filled with helium gas that occupies a volume of 0.0500 m</a:t>
            </a:r>
            <a:r>
              <a:rPr lang="en-US" baseline="30000" dirty="0" smtClean="0"/>
              <a:t>3</a:t>
            </a:r>
            <a:r>
              <a:rPr lang="en-US" dirty="0" smtClean="0"/>
              <a:t> is attached by a light rope to the ground. What is the tension in the rope? </a:t>
            </a:r>
          </a:p>
          <a:p>
            <a:r>
              <a:rPr lang="en-US" dirty="0" smtClean="0"/>
              <a:t>(Density of helium gas = 0.1786 kg/m</a:t>
            </a:r>
            <a:r>
              <a:rPr lang="en-US" baseline="30000" dirty="0" smtClean="0"/>
              <a:t>3</a:t>
            </a:r>
            <a:r>
              <a:rPr lang="en-US" dirty="0" smtClean="0"/>
              <a:t>, density of air = 1.293 kg/m</a:t>
            </a:r>
            <a:r>
              <a:rPr lang="en-US" baseline="30000" dirty="0" smtClean="0"/>
              <a:t>3</a:t>
            </a:r>
            <a:r>
              <a:rPr lang="en-US" dirty="0" smtClean="0"/>
              <a:t>) </a:t>
            </a:r>
          </a:p>
          <a:p>
            <a:r>
              <a:rPr lang="en-US" dirty="0" smtClean="0"/>
              <a:t>A) 0.5460 N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T-82-Ch14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304800" y="685800"/>
            <a:ext cx="8382000" cy="1477328"/>
          </a:xfrm>
          <a:prstGeom prst="rect">
            <a:avLst/>
          </a:prstGeom>
        </p:spPr>
        <p:txBody>
          <a:bodyPr wrap="square">
            <a:spAutoFit/>
          </a:bodyPr>
          <a:lstStyle/>
          <a:p>
            <a:r>
              <a:rPr lang="en-US" dirty="0" smtClean="0"/>
              <a:t>Q9.</a:t>
            </a:r>
          </a:p>
          <a:p>
            <a:r>
              <a:rPr lang="en-US" dirty="0" smtClean="0"/>
              <a:t>A penguin (bird) floats first in a fluid of density ρ1 = 1.0 ρ, then in a fluid of density ρ2 =0.95 ρ, and then in a fluid of density ρ3 = 1.1 ρ. </a:t>
            </a:r>
            <a:r>
              <a:rPr lang="en-US" b="1" dirty="0" smtClean="0"/>
              <a:t>Rank the densities of the fluids</a:t>
            </a:r>
          </a:p>
          <a:p>
            <a:r>
              <a:rPr lang="en-US" dirty="0" smtClean="0"/>
              <a:t>according to the amount of fluid displaced by the penguin, </a:t>
            </a:r>
            <a:r>
              <a:rPr lang="en-US" b="1" dirty="0" smtClean="0"/>
              <a:t>GREATEST first.</a:t>
            </a:r>
          </a:p>
          <a:p>
            <a:r>
              <a:rPr lang="en-US" dirty="0" smtClean="0"/>
              <a:t>A) </a:t>
            </a:r>
            <a:r>
              <a:rPr lang="el-GR" dirty="0" smtClean="0"/>
              <a:t>ρ2, ρ1, ρ3</a:t>
            </a:r>
            <a:endParaRPr lang="en-US" dirty="0"/>
          </a:p>
        </p:txBody>
      </p:sp>
      <p:sp>
        <p:nvSpPr>
          <p:cNvPr id="13" name="Rectangle 12"/>
          <p:cNvSpPr/>
          <p:nvPr/>
        </p:nvSpPr>
        <p:spPr>
          <a:xfrm>
            <a:off x="304800" y="2551837"/>
            <a:ext cx="8610600" cy="1200329"/>
          </a:xfrm>
          <a:prstGeom prst="rect">
            <a:avLst/>
          </a:prstGeom>
        </p:spPr>
        <p:txBody>
          <a:bodyPr wrap="square">
            <a:spAutoFit/>
          </a:bodyPr>
          <a:lstStyle/>
          <a:p>
            <a:r>
              <a:rPr lang="en-US" dirty="0" smtClean="0"/>
              <a:t>Q10.</a:t>
            </a:r>
          </a:p>
          <a:p>
            <a:r>
              <a:rPr lang="en-US" dirty="0" smtClean="0"/>
              <a:t>A plastic sphere floats in water with 0.50 of its volume submerged. This same sphere</a:t>
            </a:r>
          </a:p>
          <a:p>
            <a:r>
              <a:rPr lang="en-US" dirty="0" smtClean="0"/>
              <a:t>floats in oil with 0.40 of its volume submerged. Determine the density of the oil.</a:t>
            </a:r>
          </a:p>
          <a:p>
            <a:r>
              <a:rPr lang="en-US" dirty="0" smtClean="0"/>
              <a:t>A) 1.25 x 10</a:t>
            </a:r>
            <a:r>
              <a:rPr lang="en-US" baseline="30000" dirty="0" smtClean="0"/>
              <a:t>3</a:t>
            </a:r>
            <a:r>
              <a:rPr lang="en-US" dirty="0" smtClean="0"/>
              <a:t> kg/m</a:t>
            </a:r>
            <a:r>
              <a:rPr lang="en-US" baseline="30000" dirty="0" smtClean="0"/>
              <a:t>3</a:t>
            </a:r>
            <a:endParaRPr lang="en-US" baseline="30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T-82-Ch14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6261" name="Picture 5"/>
          <p:cNvPicPr>
            <a:picLocks noChangeAspect="1" noChangeArrowheads="1"/>
          </p:cNvPicPr>
          <p:nvPr/>
        </p:nvPicPr>
        <p:blipFill>
          <a:blip r:embed="rId2" cstate="print"/>
          <a:srcRect/>
          <a:stretch>
            <a:fillRect/>
          </a:stretch>
        </p:blipFill>
        <p:spPr bwMode="auto">
          <a:xfrm>
            <a:off x="6400800" y="838200"/>
            <a:ext cx="1905000" cy="2932340"/>
          </a:xfrm>
          <a:prstGeom prst="rect">
            <a:avLst/>
          </a:prstGeom>
          <a:noFill/>
          <a:ln w="9525">
            <a:noFill/>
            <a:miter lim="800000"/>
            <a:headEnd/>
            <a:tailEnd/>
          </a:ln>
          <a:effectLst/>
        </p:spPr>
      </p:pic>
      <p:pic>
        <p:nvPicPr>
          <p:cNvPr id="96262" name="Picture 6"/>
          <p:cNvPicPr>
            <a:picLocks noChangeAspect="1" noChangeArrowheads="1"/>
          </p:cNvPicPr>
          <p:nvPr/>
        </p:nvPicPr>
        <p:blipFill>
          <a:blip r:embed="rId3" cstate="print"/>
          <a:srcRect/>
          <a:stretch>
            <a:fillRect/>
          </a:stretch>
        </p:blipFill>
        <p:spPr bwMode="auto">
          <a:xfrm>
            <a:off x="5753966" y="4191000"/>
            <a:ext cx="3213822" cy="1981200"/>
          </a:xfrm>
          <a:prstGeom prst="rect">
            <a:avLst/>
          </a:prstGeom>
          <a:noFill/>
          <a:ln w="9525">
            <a:noFill/>
            <a:miter lim="800000"/>
            <a:headEnd/>
            <a:tailEnd/>
          </a:ln>
          <a:effectLst/>
        </p:spPr>
      </p:pic>
      <p:sp>
        <p:nvSpPr>
          <p:cNvPr id="17" name="Rectangle 16"/>
          <p:cNvSpPr/>
          <p:nvPr/>
        </p:nvSpPr>
        <p:spPr>
          <a:xfrm>
            <a:off x="533400" y="3810000"/>
            <a:ext cx="4800600" cy="2862322"/>
          </a:xfrm>
          <a:prstGeom prst="rect">
            <a:avLst/>
          </a:prstGeom>
        </p:spPr>
        <p:txBody>
          <a:bodyPr wrap="square">
            <a:spAutoFit/>
          </a:bodyPr>
          <a:lstStyle/>
          <a:p>
            <a:r>
              <a:rPr lang="en-US" dirty="0" smtClean="0"/>
              <a:t>Q12.</a:t>
            </a:r>
          </a:p>
          <a:p>
            <a:r>
              <a:rPr lang="en-US" dirty="0" smtClean="0"/>
              <a:t>Fig. 4 shows an ideal fluid flowing in a horizontal tube. The pressure, velocity, and tube cross section area at point 1 and 2 are (P1, v1, A1) and (P2, v2, A2)  respectively. If P1 = 8.0 x 10</a:t>
            </a:r>
            <a:r>
              <a:rPr lang="en-US" baseline="30000" dirty="0" smtClean="0"/>
              <a:t>4</a:t>
            </a:r>
            <a:r>
              <a:rPr lang="en-US" dirty="0" smtClean="0"/>
              <a:t> Pa. A1 =4A2, P2 = 6.0 x10</a:t>
            </a:r>
            <a:r>
              <a:rPr lang="en-US" baseline="30000" dirty="0" smtClean="0"/>
              <a:t>4</a:t>
            </a:r>
            <a:r>
              <a:rPr lang="en-US" dirty="0" smtClean="0"/>
              <a:t> Pa and A2= 2.0 x 10</a:t>
            </a:r>
            <a:r>
              <a:rPr lang="en-US" baseline="30000" dirty="0" smtClean="0"/>
              <a:t>-3</a:t>
            </a:r>
            <a:r>
              <a:rPr lang="en-US" dirty="0" smtClean="0"/>
              <a:t> m</a:t>
            </a:r>
            <a:r>
              <a:rPr lang="en-US" baseline="30000" dirty="0" smtClean="0"/>
              <a:t>2</a:t>
            </a:r>
            <a:r>
              <a:rPr lang="en-US" dirty="0" smtClean="0"/>
              <a:t>, at what volume rate does water flow through point 2? </a:t>
            </a:r>
          </a:p>
          <a:p>
            <a:r>
              <a:rPr lang="en-US" dirty="0" smtClean="0"/>
              <a:t>[Take density of water to be 1000 kg/m3]</a:t>
            </a:r>
          </a:p>
          <a:p>
            <a:r>
              <a:rPr lang="en-US" dirty="0" smtClean="0"/>
              <a:t>A) 0.013 m3/s</a:t>
            </a:r>
          </a:p>
        </p:txBody>
      </p:sp>
      <p:sp>
        <p:nvSpPr>
          <p:cNvPr id="18" name="Rectangle 17"/>
          <p:cNvSpPr/>
          <p:nvPr/>
        </p:nvSpPr>
        <p:spPr>
          <a:xfrm>
            <a:off x="609600" y="1092875"/>
            <a:ext cx="4648200" cy="2031325"/>
          </a:xfrm>
          <a:prstGeom prst="rect">
            <a:avLst/>
          </a:prstGeom>
        </p:spPr>
        <p:txBody>
          <a:bodyPr wrap="square">
            <a:spAutoFit/>
          </a:bodyPr>
          <a:lstStyle/>
          <a:p>
            <a:r>
              <a:rPr lang="en-US" dirty="0" smtClean="0"/>
              <a:t>Q11.</a:t>
            </a:r>
          </a:p>
          <a:p>
            <a:r>
              <a:rPr lang="en-US" dirty="0" smtClean="0"/>
              <a:t>The open vertical tube in Fig. 3 contains three fluids of densities ρ1 = 300 kg/m3, ρ2 = 400 kg/m3 and ρ3 = 500 kg/m3, which do not mix. Find the pressure</a:t>
            </a:r>
          </a:p>
          <a:p>
            <a:r>
              <a:rPr lang="en-US" dirty="0" smtClean="0"/>
              <a:t>at point B.</a:t>
            </a:r>
          </a:p>
          <a:p>
            <a:r>
              <a:rPr lang="pt-BR" dirty="0" smtClean="0"/>
              <a:t>A) 1.03 x 10</a:t>
            </a:r>
            <a:r>
              <a:rPr lang="pt-BR" baseline="30000" dirty="0" smtClean="0"/>
              <a:t>5</a:t>
            </a:r>
            <a:r>
              <a:rPr lang="pt-BR" dirty="0" smtClean="0"/>
              <a:t> Pa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T-81-Ch14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304800" y="762000"/>
            <a:ext cx="8001000" cy="1200329"/>
          </a:xfrm>
          <a:prstGeom prst="rect">
            <a:avLst/>
          </a:prstGeom>
        </p:spPr>
        <p:txBody>
          <a:bodyPr wrap="square">
            <a:spAutoFit/>
          </a:bodyPr>
          <a:lstStyle/>
          <a:p>
            <a:r>
              <a:rPr lang="en-US" dirty="0" smtClean="0"/>
              <a:t>Q23. </a:t>
            </a:r>
          </a:p>
          <a:p>
            <a:r>
              <a:rPr lang="en-US" dirty="0" smtClean="0"/>
              <a:t>A uniform block of wood floats in water with two-thirds of its volume submerged. What is the density of the wood? </a:t>
            </a:r>
          </a:p>
          <a:p>
            <a:r>
              <a:rPr lang="en-US" dirty="0" smtClean="0"/>
              <a:t>A) 0.67 g/cm</a:t>
            </a:r>
            <a:r>
              <a:rPr lang="en-US" baseline="30000" dirty="0" smtClean="0"/>
              <a:t>3 </a:t>
            </a:r>
            <a:endParaRPr lang="en-US" dirty="0"/>
          </a:p>
        </p:txBody>
      </p:sp>
      <p:sp>
        <p:nvSpPr>
          <p:cNvPr id="15" name="Rectangle 14"/>
          <p:cNvSpPr/>
          <p:nvPr/>
        </p:nvSpPr>
        <p:spPr>
          <a:xfrm>
            <a:off x="304800" y="2514600"/>
            <a:ext cx="7924800" cy="1477328"/>
          </a:xfrm>
          <a:prstGeom prst="rect">
            <a:avLst/>
          </a:prstGeom>
        </p:spPr>
        <p:txBody>
          <a:bodyPr wrap="square">
            <a:spAutoFit/>
          </a:bodyPr>
          <a:lstStyle/>
          <a:p>
            <a:r>
              <a:rPr lang="en-US" dirty="0" smtClean="0"/>
              <a:t>Q24. </a:t>
            </a:r>
          </a:p>
          <a:p>
            <a:r>
              <a:rPr lang="en-US" dirty="0" smtClean="0"/>
              <a:t>On a standard day (atmospheric pressure), a pressure gauge instrument below the surface of the ocean (</a:t>
            </a:r>
            <a:r>
              <a:rPr lang="en-US" i="1" dirty="0" smtClean="0"/>
              <a:t>Specific Gravity = 1.025) reads an absolute pressure of 1.4 x 10</a:t>
            </a:r>
            <a:r>
              <a:rPr lang="en-US" i="1" baseline="30000" dirty="0" smtClean="0"/>
              <a:t>6 </a:t>
            </a:r>
            <a:r>
              <a:rPr lang="en-US" i="1" dirty="0" smtClean="0"/>
              <a:t>Pa. How deep underwater is this instrument? </a:t>
            </a:r>
          </a:p>
          <a:p>
            <a:r>
              <a:rPr lang="en-US" dirty="0" smtClean="0"/>
              <a:t>A) 129 m </a:t>
            </a:r>
            <a:endParaRPr lang="en-US" dirty="0"/>
          </a:p>
        </p:txBody>
      </p:sp>
      <p:grpSp>
        <p:nvGrpSpPr>
          <p:cNvPr id="17" name="Group 16"/>
          <p:cNvGrpSpPr/>
          <p:nvPr/>
        </p:nvGrpSpPr>
        <p:grpSpPr>
          <a:xfrm>
            <a:off x="228600" y="4168676"/>
            <a:ext cx="8850088" cy="2585323"/>
            <a:chOff x="228600" y="4168676"/>
            <a:chExt cx="8850088" cy="2585323"/>
          </a:xfrm>
        </p:grpSpPr>
        <p:pic>
          <p:nvPicPr>
            <p:cNvPr id="97285" name="Picture 5"/>
            <p:cNvPicPr>
              <a:picLocks noChangeAspect="1" noChangeArrowheads="1"/>
            </p:cNvPicPr>
            <p:nvPr/>
          </p:nvPicPr>
          <p:blipFill>
            <a:blip r:embed="rId2" cstate="print"/>
            <a:srcRect/>
            <a:stretch>
              <a:fillRect/>
            </a:stretch>
          </p:blipFill>
          <p:spPr bwMode="auto">
            <a:xfrm>
              <a:off x="6248400" y="4343400"/>
              <a:ext cx="2830288" cy="2286000"/>
            </a:xfrm>
            <a:prstGeom prst="rect">
              <a:avLst/>
            </a:prstGeom>
            <a:noFill/>
            <a:ln w="9525">
              <a:noFill/>
              <a:miter lim="800000"/>
              <a:headEnd/>
              <a:tailEnd/>
            </a:ln>
            <a:effectLst/>
          </p:spPr>
        </p:pic>
        <p:sp>
          <p:nvSpPr>
            <p:cNvPr id="16" name="Rectangle 15"/>
            <p:cNvSpPr/>
            <p:nvPr/>
          </p:nvSpPr>
          <p:spPr>
            <a:xfrm>
              <a:off x="228600" y="4168676"/>
              <a:ext cx="5791200" cy="2585323"/>
            </a:xfrm>
            <a:prstGeom prst="rect">
              <a:avLst/>
            </a:prstGeom>
          </p:spPr>
          <p:txBody>
            <a:bodyPr wrap="square">
              <a:spAutoFit/>
            </a:bodyPr>
            <a:lstStyle/>
            <a:p>
              <a:r>
                <a:rPr lang="en-US" dirty="0" smtClean="0"/>
                <a:t>Q25. </a:t>
              </a:r>
            </a:p>
            <a:p>
              <a:r>
                <a:rPr lang="en-US" dirty="0" smtClean="0"/>
                <a:t>A vertical cross section of a simple geological model of the earth that requires mountains to have roots is shown in Figure 10. At some horizontal level in the fluid mantle (called the </a:t>
              </a:r>
              <a:r>
                <a:rPr lang="en-US" i="1" dirty="0" smtClean="0"/>
                <a:t>level of compensation), the pressure has a constant value (the pressures at points A and B in the figure are equal). How deep must the root (d) of the mountain approximately be? </a:t>
              </a:r>
            </a:p>
            <a:p>
              <a:r>
                <a:rPr lang="en-US" dirty="0" smtClean="0"/>
                <a:t>A) 13 km </a:t>
              </a:r>
              <a:endParaRPr lang="en-US" dirty="0"/>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T-81-Ch15</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228600" y="609600"/>
            <a:ext cx="8443913" cy="2828925"/>
            <a:chOff x="228600" y="609600"/>
            <a:chExt cx="8443913" cy="2828925"/>
          </a:xfrm>
        </p:grpSpPr>
        <p:pic>
          <p:nvPicPr>
            <p:cNvPr id="98308" name="Picture 4"/>
            <p:cNvPicPr>
              <a:picLocks noChangeAspect="1" noChangeArrowheads="1"/>
            </p:cNvPicPr>
            <p:nvPr/>
          </p:nvPicPr>
          <p:blipFill>
            <a:blip r:embed="rId2" cstate="print"/>
            <a:srcRect/>
            <a:stretch>
              <a:fillRect/>
            </a:stretch>
          </p:blipFill>
          <p:spPr bwMode="auto">
            <a:xfrm>
              <a:off x="5410200" y="609600"/>
              <a:ext cx="3262313" cy="1798080"/>
            </a:xfrm>
            <a:prstGeom prst="rect">
              <a:avLst/>
            </a:prstGeom>
            <a:noFill/>
            <a:ln w="9525">
              <a:noFill/>
              <a:miter lim="800000"/>
              <a:headEnd/>
              <a:tailEnd/>
            </a:ln>
            <a:effectLst/>
          </p:spPr>
        </p:pic>
        <p:sp>
          <p:nvSpPr>
            <p:cNvPr id="15" name="Rectangle 14"/>
            <p:cNvSpPr/>
            <p:nvPr/>
          </p:nvSpPr>
          <p:spPr>
            <a:xfrm>
              <a:off x="228600" y="685800"/>
              <a:ext cx="5029200" cy="2308324"/>
            </a:xfrm>
            <a:prstGeom prst="rect">
              <a:avLst/>
            </a:prstGeom>
          </p:spPr>
          <p:txBody>
            <a:bodyPr wrap="square">
              <a:spAutoFit/>
            </a:bodyPr>
            <a:lstStyle/>
            <a:p>
              <a:r>
                <a:rPr lang="en-US" dirty="0" smtClean="0"/>
                <a:t>Q26. </a:t>
              </a:r>
            </a:p>
            <a:p>
              <a:r>
                <a:rPr lang="en-US" dirty="0" smtClean="0"/>
                <a:t>A </a:t>
              </a:r>
              <a:r>
                <a:rPr lang="en-US" dirty="0" err="1" smtClean="0"/>
                <a:t>Venturi</a:t>
              </a:r>
              <a:r>
                <a:rPr lang="en-US" dirty="0" smtClean="0"/>
                <a:t> meter is installed in a water main line, as shown in Figure 8. The pipe has a circular cross-section, with diameter D</a:t>
              </a:r>
              <a:r>
                <a:rPr lang="en-US" baseline="-25000" dirty="0" smtClean="0"/>
                <a:t>1</a:t>
              </a:r>
              <a:r>
                <a:rPr lang="en-US" baseline="30000" dirty="0" smtClean="0"/>
                <a:t> </a:t>
              </a:r>
              <a:r>
                <a:rPr lang="en-US" dirty="0" smtClean="0"/>
                <a:t>in the first segment and D</a:t>
              </a:r>
              <a:r>
                <a:rPr lang="en-US" baseline="-25000" dirty="0" smtClean="0"/>
                <a:t>2</a:t>
              </a:r>
              <a:r>
                <a:rPr lang="en-US" baseline="30000" dirty="0" smtClean="0"/>
                <a:t> </a:t>
              </a:r>
              <a:r>
                <a:rPr lang="en-US" dirty="0" smtClean="0"/>
                <a:t>in the second segment, with D</a:t>
              </a:r>
              <a:r>
                <a:rPr lang="en-US" baseline="-25000" dirty="0" smtClean="0"/>
                <a:t>2</a:t>
              </a:r>
              <a:r>
                <a:rPr lang="en-US" baseline="30000" dirty="0" smtClean="0"/>
                <a:t> </a:t>
              </a:r>
              <a:r>
                <a:rPr lang="en-US" dirty="0" smtClean="0"/>
                <a:t>&lt; D</a:t>
              </a:r>
              <a:r>
                <a:rPr lang="en-US" baseline="-25000" dirty="0" smtClean="0"/>
                <a:t>1</a:t>
              </a:r>
              <a:r>
                <a:rPr lang="en-US" dirty="0" smtClean="0"/>
                <a:t>. The density of water is ρ. The volume flow rate of the water in the pipe is </a:t>
              </a:r>
              <a:r>
                <a:rPr lang="en-US" dirty="0" err="1" smtClean="0"/>
                <a:t>R</a:t>
              </a:r>
              <a:r>
                <a:rPr lang="en-US" baseline="-25000" dirty="0" err="1" smtClean="0"/>
                <a:t>v</a:t>
              </a:r>
              <a:r>
                <a:rPr lang="en-US" baseline="30000" dirty="0" smtClean="0"/>
                <a:t> </a:t>
              </a:r>
              <a:r>
                <a:rPr lang="en-US" dirty="0" smtClean="0"/>
                <a:t>(measured in m</a:t>
              </a:r>
              <a:r>
                <a:rPr lang="en-US" baseline="30000" dirty="0" smtClean="0"/>
                <a:t>3</a:t>
              </a:r>
              <a:r>
                <a:rPr lang="en-US" dirty="0" smtClean="0"/>
                <a:t>/s). What is the difference in the water level </a:t>
              </a:r>
              <a:r>
                <a:rPr lang="en-US" dirty="0" err="1" smtClean="0"/>
                <a:t>Δh</a:t>
              </a:r>
              <a:r>
                <a:rPr lang="en-US" dirty="0" smtClean="0"/>
                <a:t> in the two tubes? </a:t>
              </a:r>
            </a:p>
          </p:txBody>
        </p:sp>
        <p:pic>
          <p:nvPicPr>
            <p:cNvPr id="99330" name="Picture 2"/>
            <p:cNvPicPr>
              <a:picLocks noChangeAspect="1" noChangeArrowheads="1"/>
            </p:cNvPicPr>
            <p:nvPr/>
          </p:nvPicPr>
          <p:blipFill>
            <a:blip r:embed="rId3" cstate="print"/>
            <a:srcRect/>
            <a:stretch>
              <a:fillRect/>
            </a:stretch>
          </p:blipFill>
          <p:spPr bwMode="auto">
            <a:xfrm>
              <a:off x="6019800" y="2438400"/>
              <a:ext cx="2305050" cy="1000125"/>
            </a:xfrm>
            <a:prstGeom prst="rect">
              <a:avLst/>
            </a:prstGeom>
            <a:noFill/>
            <a:ln w="9525">
              <a:noFill/>
              <a:miter lim="800000"/>
              <a:headEnd/>
              <a:tailEnd/>
            </a:ln>
            <a:effectLst/>
          </p:spPr>
        </p:pic>
      </p:grpSp>
      <p:sp>
        <p:nvSpPr>
          <p:cNvPr id="17" name="Rectangle 16"/>
          <p:cNvSpPr/>
          <p:nvPr/>
        </p:nvSpPr>
        <p:spPr>
          <a:xfrm>
            <a:off x="152400" y="3581400"/>
            <a:ext cx="8915400" cy="2862322"/>
          </a:xfrm>
          <a:prstGeom prst="rect">
            <a:avLst/>
          </a:prstGeom>
        </p:spPr>
        <p:txBody>
          <a:bodyPr wrap="square">
            <a:spAutoFit/>
          </a:bodyPr>
          <a:lstStyle/>
          <a:p>
            <a:r>
              <a:rPr lang="en-US" dirty="0" smtClean="0"/>
              <a:t>Q27. </a:t>
            </a:r>
          </a:p>
          <a:p>
            <a:r>
              <a:rPr lang="en-US" dirty="0" smtClean="0"/>
              <a:t>Consider a fresh-water ice cube floating in a glass of fresh water. When the ice cube melts, which of the following statements is TRUE? </a:t>
            </a:r>
          </a:p>
          <a:p>
            <a:endParaRPr lang="en-US" dirty="0" smtClean="0"/>
          </a:p>
          <a:p>
            <a:r>
              <a:rPr lang="en-US" dirty="0" smtClean="0"/>
              <a:t>A) The water level remains the same because the ice cube displaces a mass of water equal to its own mass. </a:t>
            </a:r>
          </a:p>
          <a:p>
            <a:r>
              <a:rPr lang="en-US" dirty="0" smtClean="0"/>
              <a:t>B) The water level rises because ice is less dense than water. </a:t>
            </a:r>
          </a:p>
          <a:p>
            <a:r>
              <a:rPr lang="en-US" dirty="0" smtClean="0"/>
              <a:t>C) The water level falls because ice is less dense than water. </a:t>
            </a:r>
          </a:p>
          <a:p>
            <a:r>
              <a:rPr lang="en-US" dirty="0" smtClean="0"/>
              <a:t>D) The water level rises because the ice cube displaces a mass of water equal to its own mass. </a:t>
            </a:r>
          </a:p>
          <a:p>
            <a:r>
              <a:rPr lang="en-US" dirty="0" smtClean="0"/>
              <a:t>E) The water level falls because the ice cube displaces a mass of water equal to its own mass.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3"/>
          <p:cNvGrpSpPr/>
          <p:nvPr/>
        </p:nvGrpSpPr>
        <p:grpSpPr>
          <a:xfrm>
            <a:off x="228600" y="609600"/>
            <a:ext cx="8443913" cy="2828925"/>
            <a:chOff x="228600" y="609600"/>
            <a:chExt cx="8443913" cy="2828925"/>
          </a:xfrm>
        </p:grpSpPr>
        <p:pic>
          <p:nvPicPr>
            <p:cNvPr id="98308" name="Picture 4"/>
            <p:cNvPicPr>
              <a:picLocks noChangeAspect="1" noChangeArrowheads="1"/>
            </p:cNvPicPr>
            <p:nvPr/>
          </p:nvPicPr>
          <p:blipFill>
            <a:blip r:embed="rId2" cstate="print"/>
            <a:srcRect/>
            <a:stretch>
              <a:fillRect/>
            </a:stretch>
          </p:blipFill>
          <p:spPr bwMode="auto">
            <a:xfrm>
              <a:off x="5410200" y="609600"/>
              <a:ext cx="3262313" cy="1798080"/>
            </a:xfrm>
            <a:prstGeom prst="rect">
              <a:avLst/>
            </a:prstGeom>
            <a:noFill/>
            <a:ln w="9525">
              <a:noFill/>
              <a:miter lim="800000"/>
              <a:headEnd/>
              <a:tailEnd/>
            </a:ln>
            <a:effectLst/>
          </p:spPr>
        </p:pic>
        <p:sp>
          <p:nvSpPr>
            <p:cNvPr id="15" name="Rectangle 14"/>
            <p:cNvSpPr/>
            <p:nvPr/>
          </p:nvSpPr>
          <p:spPr>
            <a:xfrm>
              <a:off x="228600" y="685800"/>
              <a:ext cx="5029200" cy="2308324"/>
            </a:xfrm>
            <a:prstGeom prst="rect">
              <a:avLst/>
            </a:prstGeom>
          </p:spPr>
          <p:txBody>
            <a:bodyPr wrap="square">
              <a:spAutoFit/>
            </a:bodyPr>
            <a:lstStyle/>
            <a:p>
              <a:r>
                <a:rPr lang="en-US" dirty="0" smtClean="0"/>
                <a:t>T81-Q26. </a:t>
              </a:r>
            </a:p>
            <a:p>
              <a:r>
                <a:rPr lang="en-US" dirty="0" smtClean="0"/>
                <a:t>A </a:t>
              </a:r>
              <a:r>
                <a:rPr lang="en-US" dirty="0" err="1" smtClean="0"/>
                <a:t>Venturi</a:t>
              </a:r>
              <a:r>
                <a:rPr lang="en-US" dirty="0" smtClean="0"/>
                <a:t> meter is installed in a water main line, as shown in Figure 8. The pipe has a circular cross-section, with diameter D</a:t>
              </a:r>
              <a:r>
                <a:rPr lang="en-US" baseline="-25000" dirty="0" smtClean="0"/>
                <a:t>1</a:t>
              </a:r>
              <a:r>
                <a:rPr lang="en-US" baseline="30000" dirty="0" smtClean="0"/>
                <a:t> </a:t>
              </a:r>
              <a:r>
                <a:rPr lang="en-US" dirty="0" smtClean="0"/>
                <a:t>in the first segment and D</a:t>
              </a:r>
              <a:r>
                <a:rPr lang="en-US" baseline="-25000" dirty="0" smtClean="0"/>
                <a:t>2</a:t>
              </a:r>
              <a:r>
                <a:rPr lang="en-US" baseline="30000" dirty="0" smtClean="0"/>
                <a:t> </a:t>
              </a:r>
              <a:r>
                <a:rPr lang="en-US" dirty="0" smtClean="0"/>
                <a:t>in the second segment, with D</a:t>
              </a:r>
              <a:r>
                <a:rPr lang="en-US" baseline="-25000" dirty="0" smtClean="0"/>
                <a:t>2</a:t>
              </a:r>
              <a:r>
                <a:rPr lang="en-US" baseline="30000" dirty="0" smtClean="0"/>
                <a:t> </a:t>
              </a:r>
              <a:r>
                <a:rPr lang="en-US" dirty="0" smtClean="0"/>
                <a:t>&lt; D</a:t>
              </a:r>
              <a:r>
                <a:rPr lang="en-US" baseline="-25000" dirty="0" smtClean="0"/>
                <a:t>1</a:t>
              </a:r>
              <a:r>
                <a:rPr lang="en-US" dirty="0" smtClean="0"/>
                <a:t>. The density of water is ρ. The volume flow rate of the water in the pipe is </a:t>
              </a:r>
              <a:r>
                <a:rPr lang="en-US" dirty="0" err="1" smtClean="0"/>
                <a:t>R</a:t>
              </a:r>
              <a:r>
                <a:rPr lang="en-US" baseline="-25000" dirty="0" err="1" smtClean="0"/>
                <a:t>v</a:t>
              </a:r>
              <a:r>
                <a:rPr lang="en-US" baseline="30000" dirty="0" smtClean="0"/>
                <a:t> </a:t>
              </a:r>
              <a:r>
                <a:rPr lang="en-US" dirty="0" smtClean="0"/>
                <a:t>(measured in m</a:t>
              </a:r>
              <a:r>
                <a:rPr lang="en-US" baseline="30000" dirty="0" smtClean="0"/>
                <a:t>3</a:t>
              </a:r>
              <a:r>
                <a:rPr lang="en-US" dirty="0" smtClean="0"/>
                <a:t>/s). What is the difference in the water level </a:t>
              </a:r>
              <a:r>
                <a:rPr lang="en-US" dirty="0" err="1" smtClean="0"/>
                <a:t>Δh</a:t>
              </a:r>
              <a:r>
                <a:rPr lang="en-US" dirty="0" smtClean="0"/>
                <a:t> in the two tubes? </a:t>
              </a:r>
            </a:p>
          </p:txBody>
        </p:sp>
        <p:pic>
          <p:nvPicPr>
            <p:cNvPr id="99330" name="Picture 2"/>
            <p:cNvPicPr>
              <a:picLocks noChangeAspect="1" noChangeArrowheads="1"/>
            </p:cNvPicPr>
            <p:nvPr/>
          </p:nvPicPr>
          <p:blipFill>
            <a:blip r:embed="rId3" cstate="print"/>
            <a:srcRect/>
            <a:stretch>
              <a:fillRect/>
            </a:stretch>
          </p:blipFill>
          <p:spPr bwMode="auto">
            <a:xfrm>
              <a:off x="6019800" y="2438400"/>
              <a:ext cx="2305050" cy="1000125"/>
            </a:xfrm>
            <a:prstGeom prst="rect">
              <a:avLst/>
            </a:prstGeom>
            <a:noFill/>
            <a:ln w="9525">
              <a:noFill/>
              <a:miter lim="800000"/>
              <a:headEnd/>
              <a:tailEnd/>
            </a:ln>
            <a:effectLst/>
          </p:spPr>
        </p:pic>
      </p:grpSp>
      <p:sp>
        <p:nvSpPr>
          <p:cNvPr id="16" name="Rectangle 15"/>
          <p:cNvSpPr/>
          <p:nvPr/>
        </p:nvSpPr>
        <p:spPr>
          <a:xfrm>
            <a:off x="381000" y="3399472"/>
            <a:ext cx="8153400" cy="1477328"/>
          </a:xfrm>
          <a:prstGeom prst="rect">
            <a:avLst/>
          </a:prstGeom>
        </p:spPr>
        <p:txBody>
          <a:bodyPr wrap="square">
            <a:spAutoFit/>
          </a:bodyPr>
          <a:lstStyle/>
          <a:p>
            <a:r>
              <a:rPr lang="en-US" b="1" dirty="0" smtClean="0"/>
              <a:t>T52-Q#25:</a:t>
            </a:r>
            <a:r>
              <a:rPr lang="en-US" b="1" u="sng" dirty="0" smtClean="0"/>
              <a:t> </a:t>
            </a:r>
            <a:r>
              <a:rPr lang="en-US" dirty="0" smtClean="0"/>
              <a:t>A water line enters a house 2.0 m below ground. A smaller diameter pipe carries water to a faucet 5.0 m above ground, on the second floor. Water flows at 2.0 m/s in the main line and at 7.0 m/s on the second floor. If the pressure in the main line is 3.0 x 10</a:t>
            </a:r>
            <a:r>
              <a:rPr lang="en-US" baseline="30000" dirty="0" smtClean="0"/>
              <a:t>5 </a:t>
            </a:r>
            <a:r>
              <a:rPr lang="en-US" dirty="0" smtClean="0"/>
              <a:t>Pa, then the pressure on the second floor is:  (Take the density of water to be 1.0 x 10</a:t>
            </a:r>
            <a:r>
              <a:rPr lang="en-US" baseline="30000" dirty="0" smtClean="0"/>
              <a:t>3 </a:t>
            </a:r>
            <a:r>
              <a:rPr lang="en-US" dirty="0" smtClean="0"/>
              <a:t>kg/m</a:t>
            </a:r>
            <a:r>
              <a:rPr lang="en-US" baseline="30000" dirty="0" smtClean="0"/>
              <a:t>3</a:t>
            </a:r>
            <a:r>
              <a:rPr lang="en-US" dirty="0" smtClean="0"/>
              <a:t>) (</a:t>
            </a:r>
            <a:r>
              <a:rPr lang="en-US" dirty="0" err="1" smtClean="0"/>
              <a:t>Ans</a:t>
            </a:r>
            <a:r>
              <a:rPr lang="en-US" dirty="0" smtClean="0"/>
              <a:t>: 2.1 x 10</a:t>
            </a:r>
            <a:r>
              <a:rPr lang="en-US" baseline="30000" dirty="0" smtClean="0"/>
              <a:t>5 </a:t>
            </a:r>
            <a:r>
              <a:rPr lang="en-US" dirty="0" smtClean="0"/>
              <a:t>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t>Q23.: Water is pumped out of a swimming pool at a speed of 5.0 m/s through a uniform hose of radius 1.0 cm.  Find the mass of water pumped out of the pool in one minute. (Density of water = 1000 kg/m</a:t>
            </a:r>
            <a:r>
              <a:rPr lang="en-US" sz="2000" baseline="30000" dirty="0" smtClean="0"/>
              <a:t>3</a:t>
            </a:r>
            <a:r>
              <a:rPr lang="en-US" sz="2000" dirty="0" smtClean="0"/>
              <a:t>).(</a:t>
            </a:r>
            <a:r>
              <a:rPr lang="en-US" sz="2000" dirty="0" err="1" smtClean="0"/>
              <a:t>Ans</a:t>
            </a:r>
            <a:r>
              <a:rPr lang="en-US" sz="2000" dirty="0" smtClean="0"/>
              <a:t>: 94 kg)</a:t>
            </a:r>
          </a:p>
          <a:p>
            <a:endParaRPr lang="en-US" sz="2000" dirty="0" smtClean="0"/>
          </a:p>
          <a:p>
            <a:r>
              <a:rPr lang="en-US" sz="2000" dirty="0" smtClean="0"/>
              <a:t>Q24. A large tank open to atmosphere is filled with water. </a:t>
            </a:r>
            <a:r>
              <a:rPr lang="en-US" sz="2000" b="1" dirty="0" smtClean="0"/>
              <a:t>Fig 6</a:t>
            </a:r>
            <a:r>
              <a:rPr lang="en-US" sz="2000" dirty="0" smtClean="0"/>
              <a:t> shows this tank with a stream of water flowing through a hole (open to atmosphere) at a depth of 4.00 m. The speed of water, v</a:t>
            </a:r>
            <a:r>
              <a:rPr lang="en-US" sz="2000" baseline="-25000" dirty="0" smtClean="0"/>
              <a:t>2</a:t>
            </a:r>
            <a:r>
              <a:rPr lang="en-US" sz="2000" dirty="0" smtClean="0"/>
              <a:t>, leaving the hole is: ( </a:t>
            </a:r>
            <a:r>
              <a:rPr lang="en-US" sz="2000" dirty="0" err="1" smtClean="0"/>
              <a:t>Ans</a:t>
            </a:r>
            <a:r>
              <a:rPr lang="en-US" sz="2000" dirty="0" smtClean="0"/>
              <a:t>: 8.85 m/s)</a:t>
            </a:r>
          </a:p>
          <a:p>
            <a:endParaRPr lang="en-US" sz="2000" dirty="0" smtClean="0"/>
          </a:p>
          <a:p>
            <a:r>
              <a:rPr lang="en-US" sz="2000" dirty="0" smtClean="0"/>
              <a:t>Q25.A 10 kg spherical object with a volume of 0.10 m</a:t>
            </a:r>
            <a:r>
              <a:rPr lang="en-US" sz="2000" baseline="30000" dirty="0" smtClean="0"/>
              <a:t>3</a:t>
            </a:r>
            <a:r>
              <a:rPr lang="en-US" sz="2000" dirty="0" smtClean="0"/>
              <a:t> is held in static equilibrium under water by a cable fixed to the bottom of a water tank. What is the tension T in the cable? (See </a:t>
            </a:r>
            <a:r>
              <a:rPr lang="en-US" sz="2000" b="1" dirty="0" smtClean="0"/>
              <a:t>Fig. 7</a:t>
            </a:r>
            <a:r>
              <a:rPr lang="en-US" sz="2000" dirty="0" smtClean="0"/>
              <a:t>) (</a:t>
            </a:r>
            <a:r>
              <a:rPr lang="en-US" sz="2000" dirty="0" err="1" smtClean="0"/>
              <a:t>Ans</a:t>
            </a:r>
            <a:r>
              <a:rPr lang="en-US" sz="2000" dirty="0" smtClean="0"/>
              <a:t>:  880 N)</a:t>
            </a:r>
            <a:endParaRPr lang="en-US" sz="2000" dirty="0"/>
          </a:p>
        </p:txBody>
      </p:sp>
      <p:grpSp>
        <p:nvGrpSpPr>
          <p:cNvPr id="16" name="Group 15"/>
          <p:cNvGrpSpPr/>
          <p:nvPr/>
        </p:nvGrpSpPr>
        <p:grpSpPr>
          <a:xfrm>
            <a:off x="762000" y="4495800"/>
            <a:ext cx="1905000" cy="2198132"/>
            <a:chOff x="762000" y="4495800"/>
            <a:chExt cx="1905000" cy="2198132"/>
          </a:xfrm>
        </p:grpSpPr>
        <p:pic>
          <p:nvPicPr>
            <p:cNvPr id="83970" name="Picture 2"/>
            <p:cNvPicPr>
              <a:picLocks noChangeAspect="1" noChangeArrowheads="1"/>
            </p:cNvPicPr>
            <p:nvPr/>
          </p:nvPicPr>
          <p:blipFill>
            <a:blip r:embed="rId2" cstate="print"/>
            <a:srcRect/>
            <a:stretch>
              <a:fillRect/>
            </a:stretch>
          </p:blipFill>
          <p:spPr bwMode="auto">
            <a:xfrm>
              <a:off x="762000" y="4495800"/>
              <a:ext cx="1905000" cy="1666875"/>
            </a:xfrm>
            <a:prstGeom prst="rect">
              <a:avLst/>
            </a:prstGeom>
            <a:noFill/>
            <a:ln w="9525">
              <a:noFill/>
              <a:miter lim="800000"/>
              <a:headEnd/>
              <a:tailEnd/>
            </a:ln>
          </p:spPr>
        </p:pic>
        <p:sp>
          <p:nvSpPr>
            <p:cNvPr id="12" name="TextBox 11"/>
            <p:cNvSpPr txBox="1"/>
            <p:nvPr/>
          </p:nvSpPr>
          <p:spPr>
            <a:xfrm>
              <a:off x="1143000" y="6324600"/>
              <a:ext cx="639919" cy="369332"/>
            </a:xfrm>
            <a:prstGeom prst="rect">
              <a:avLst/>
            </a:prstGeom>
            <a:noFill/>
          </p:spPr>
          <p:txBody>
            <a:bodyPr wrap="none" rtlCol="0">
              <a:spAutoFit/>
            </a:bodyPr>
            <a:lstStyle/>
            <a:p>
              <a:r>
                <a:rPr lang="en-US" dirty="0" smtClean="0"/>
                <a:t>Fig-6</a:t>
              </a:r>
              <a:endParaRPr lang="en-US" dirty="0"/>
            </a:p>
          </p:txBody>
        </p:sp>
      </p:grpSp>
      <p:grpSp>
        <p:nvGrpSpPr>
          <p:cNvPr id="15" name="Group 14"/>
          <p:cNvGrpSpPr/>
          <p:nvPr/>
        </p:nvGrpSpPr>
        <p:grpSpPr>
          <a:xfrm>
            <a:off x="4419599" y="4450080"/>
            <a:ext cx="1995055" cy="2167652"/>
            <a:chOff x="4419599" y="4450080"/>
            <a:chExt cx="1995055" cy="2167652"/>
          </a:xfrm>
        </p:grpSpPr>
        <p:sp>
          <p:nvSpPr>
            <p:cNvPr id="13" name="TextBox 12"/>
            <p:cNvSpPr txBox="1"/>
            <p:nvPr/>
          </p:nvSpPr>
          <p:spPr>
            <a:xfrm>
              <a:off x="5075081" y="6248400"/>
              <a:ext cx="639919" cy="369332"/>
            </a:xfrm>
            <a:prstGeom prst="rect">
              <a:avLst/>
            </a:prstGeom>
            <a:noFill/>
          </p:spPr>
          <p:txBody>
            <a:bodyPr wrap="none" rtlCol="0">
              <a:spAutoFit/>
            </a:bodyPr>
            <a:lstStyle/>
            <a:p>
              <a:r>
                <a:rPr lang="en-US" dirty="0" smtClean="0"/>
                <a:t>Fig-7</a:t>
              </a:r>
              <a:endParaRPr lang="en-US" dirty="0"/>
            </a:p>
          </p:txBody>
        </p:sp>
        <p:pic>
          <p:nvPicPr>
            <p:cNvPr id="83971" name="Picture 3"/>
            <p:cNvPicPr>
              <a:picLocks noChangeAspect="1" noChangeArrowheads="1"/>
            </p:cNvPicPr>
            <p:nvPr/>
          </p:nvPicPr>
          <p:blipFill>
            <a:blip r:embed="rId3" cstate="print"/>
            <a:srcRect/>
            <a:stretch>
              <a:fillRect/>
            </a:stretch>
          </p:blipFill>
          <p:spPr bwMode="auto">
            <a:xfrm>
              <a:off x="4419599" y="4450080"/>
              <a:ext cx="1995055" cy="164592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T-71-Ch14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t>Q8</a:t>
            </a:r>
            <a:r>
              <a:rPr lang="en-US" sz="1600" dirty="0" smtClean="0"/>
              <a:t>.The pressure of a gas in a tank is measured with a mercury manometer (</a:t>
            </a:r>
            <a:r>
              <a:rPr lang="en-US" sz="1600" u="sng" dirty="0" smtClean="0"/>
              <a:t>Fig. 5</a:t>
            </a:r>
            <a:r>
              <a:rPr lang="en-US" sz="1600" dirty="0" smtClean="0"/>
              <a:t>). The mercury is 36.2 cm higher in the outside arm than in the arm connected to the gas cell. Find the gauge pressure of the gas cell. (Density of mercury is 13.6 g/cm3) (</a:t>
            </a:r>
            <a:r>
              <a:rPr lang="en-US" sz="1600" dirty="0" err="1" smtClean="0"/>
              <a:t>Ans</a:t>
            </a:r>
            <a:r>
              <a:rPr lang="en-US" sz="1600" dirty="0" smtClean="0"/>
              <a:t>: 4.82 × 10</a:t>
            </a:r>
            <a:r>
              <a:rPr lang="en-US" sz="1600" baseline="30000" dirty="0" smtClean="0"/>
              <a:t>4 </a:t>
            </a:r>
            <a:r>
              <a:rPr lang="en-US" sz="1600" dirty="0" smtClean="0"/>
              <a:t>Pa)</a:t>
            </a:r>
          </a:p>
          <a:p>
            <a:endParaRPr lang="en-US" sz="1600" dirty="0" smtClean="0"/>
          </a:p>
          <a:p>
            <a:r>
              <a:rPr lang="en-US" sz="1600" b="1" dirty="0" smtClean="0"/>
              <a:t>Q9</a:t>
            </a:r>
            <a:r>
              <a:rPr lang="en-US" sz="1600" dirty="0" smtClean="0"/>
              <a:t>.: A cube of wood of side = 10 cm has a density of 700 kg/m3. As shown in </a:t>
            </a:r>
            <a:r>
              <a:rPr lang="en-US" sz="1600" u="sng" dirty="0" smtClean="0"/>
              <a:t>Fig. 6</a:t>
            </a:r>
            <a:r>
              <a:rPr lang="en-US" sz="1600" dirty="0" smtClean="0"/>
              <a:t>, the cube is held in equilibrium under water by a string tied to the BOTTOM of a container. Find the tension in the string. (</a:t>
            </a:r>
            <a:r>
              <a:rPr lang="en-US" sz="1600" dirty="0" err="1" smtClean="0"/>
              <a:t>Ans</a:t>
            </a:r>
            <a:r>
              <a:rPr lang="en-US" sz="1600" dirty="0" smtClean="0"/>
              <a:t>: 2.94 N)</a:t>
            </a:r>
          </a:p>
          <a:p>
            <a:endParaRPr lang="en-US" sz="1600" dirty="0" smtClean="0"/>
          </a:p>
          <a:p>
            <a:r>
              <a:rPr lang="en-US" sz="1600" b="1" dirty="0" smtClean="0"/>
              <a:t>Q10</a:t>
            </a:r>
            <a:r>
              <a:rPr lang="en-US" sz="1600" dirty="0" smtClean="0"/>
              <a:t>. A garden hose has an inner diameter of 16 mm. The hose can fill a 10 liter bucket in 20 s. Find the speed of the water at the end of the hose (1 Liter = 10-3 m3).(</a:t>
            </a:r>
            <a:r>
              <a:rPr lang="en-US" sz="1600" dirty="0" err="1" smtClean="0"/>
              <a:t>Ans</a:t>
            </a:r>
            <a:r>
              <a:rPr lang="en-US" sz="1600" dirty="0" smtClean="0"/>
              <a:t>:  2.5 m/s)</a:t>
            </a:r>
          </a:p>
          <a:p>
            <a:endParaRPr lang="en-US" sz="1600" dirty="0" smtClean="0"/>
          </a:p>
          <a:p>
            <a:r>
              <a:rPr lang="en-US" sz="1600" b="1" dirty="0" smtClean="0"/>
              <a:t>Q11</a:t>
            </a:r>
            <a:r>
              <a:rPr lang="en-US" sz="1600" dirty="0" smtClean="0"/>
              <a:t>.Water flows through a pipe as shown in </a:t>
            </a:r>
            <a:r>
              <a:rPr lang="en-US" sz="1600" u="sng" dirty="0" smtClean="0"/>
              <a:t>Fig. 7</a:t>
            </a:r>
            <a:r>
              <a:rPr lang="en-US" sz="1600" dirty="0" smtClean="0"/>
              <a:t>. At the lower elevation, the water’s speed (</a:t>
            </a:r>
            <a:r>
              <a:rPr lang="en-US" sz="1600" dirty="0" err="1" smtClean="0"/>
              <a:t>v</a:t>
            </a:r>
            <a:r>
              <a:rPr lang="en-US" sz="1600" baseline="-25000" dirty="0" err="1" smtClean="0"/>
              <a:t>A</a:t>
            </a:r>
            <a:r>
              <a:rPr lang="en-US" sz="1600" dirty="0" smtClean="0"/>
              <a:t>) is 5.0 m/s and the gauge pressure (P</a:t>
            </a:r>
            <a:r>
              <a:rPr lang="en-US" sz="1600" baseline="-25000" dirty="0" smtClean="0"/>
              <a:t>A</a:t>
            </a:r>
            <a:r>
              <a:rPr lang="en-US" sz="1600" dirty="0" smtClean="0"/>
              <a:t>) is 7.5 × 104 Pa. Find the gauge pressure at the higher elevation (P</a:t>
            </a:r>
            <a:r>
              <a:rPr lang="en-US" sz="1600" baseline="-25000" dirty="0" smtClean="0"/>
              <a:t>B</a:t>
            </a:r>
            <a:r>
              <a:rPr lang="en-US" sz="1600" dirty="0" smtClean="0"/>
              <a:t>). (Diameter at A = 6.0 cm, diameter at B = 4.0 cm and the elevation of B relative to A is 2.0 m) (</a:t>
            </a:r>
            <a:r>
              <a:rPr lang="en-US" sz="1600" dirty="0" err="1" smtClean="0"/>
              <a:t>Ans</a:t>
            </a:r>
            <a:r>
              <a:rPr lang="en-US" sz="1600" dirty="0" smtClean="0"/>
              <a:t>: 4.60 </a:t>
            </a:r>
            <a:r>
              <a:rPr lang="en-US" sz="1600" dirty="0" err="1" smtClean="0"/>
              <a:t>kPa</a:t>
            </a:r>
            <a:r>
              <a:rPr lang="en-US" sz="1600" dirty="0" smtClean="0"/>
              <a:t>)</a:t>
            </a:r>
            <a:endParaRPr lang="en-US" sz="1600" dirty="0"/>
          </a:p>
        </p:txBody>
      </p:sp>
      <p:grpSp>
        <p:nvGrpSpPr>
          <p:cNvPr id="21" name="Group 20"/>
          <p:cNvGrpSpPr/>
          <p:nvPr/>
        </p:nvGrpSpPr>
        <p:grpSpPr>
          <a:xfrm>
            <a:off x="152400" y="4687421"/>
            <a:ext cx="8867775" cy="2109024"/>
            <a:chOff x="152400" y="4535021"/>
            <a:chExt cx="8867775" cy="2109024"/>
          </a:xfrm>
        </p:grpSpPr>
        <p:sp>
          <p:nvSpPr>
            <p:cNvPr id="12" name="TextBox 11"/>
            <p:cNvSpPr txBox="1"/>
            <p:nvPr/>
          </p:nvSpPr>
          <p:spPr>
            <a:xfrm>
              <a:off x="4008281" y="6336268"/>
              <a:ext cx="538930" cy="307777"/>
            </a:xfrm>
            <a:prstGeom prst="rect">
              <a:avLst/>
            </a:prstGeom>
            <a:noFill/>
          </p:spPr>
          <p:txBody>
            <a:bodyPr wrap="none" rtlCol="0">
              <a:spAutoFit/>
            </a:bodyPr>
            <a:lstStyle/>
            <a:p>
              <a:r>
                <a:rPr lang="en-US" sz="1400" dirty="0" smtClean="0"/>
                <a:t>Fig-6</a:t>
              </a:r>
              <a:endParaRPr lang="en-US" sz="1400" dirty="0"/>
            </a:p>
          </p:txBody>
        </p:sp>
        <p:sp>
          <p:nvSpPr>
            <p:cNvPr id="13" name="TextBox 12"/>
            <p:cNvSpPr txBox="1"/>
            <p:nvPr/>
          </p:nvSpPr>
          <p:spPr>
            <a:xfrm>
              <a:off x="7086600" y="6172200"/>
              <a:ext cx="538930" cy="307777"/>
            </a:xfrm>
            <a:prstGeom prst="rect">
              <a:avLst/>
            </a:prstGeom>
            <a:noFill/>
          </p:spPr>
          <p:txBody>
            <a:bodyPr wrap="none" rtlCol="0">
              <a:spAutoFit/>
            </a:bodyPr>
            <a:lstStyle/>
            <a:p>
              <a:r>
                <a:rPr lang="en-US" sz="1400" dirty="0" smtClean="0"/>
                <a:t>Fig-7</a:t>
              </a:r>
              <a:endParaRPr lang="en-US" sz="1400" dirty="0"/>
            </a:p>
          </p:txBody>
        </p:sp>
        <p:sp>
          <p:nvSpPr>
            <p:cNvPr id="17" name="TextBox 16"/>
            <p:cNvSpPr txBox="1"/>
            <p:nvPr/>
          </p:nvSpPr>
          <p:spPr>
            <a:xfrm>
              <a:off x="304800" y="6172200"/>
              <a:ext cx="538930" cy="307777"/>
            </a:xfrm>
            <a:prstGeom prst="rect">
              <a:avLst/>
            </a:prstGeom>
            <a:noFill/>
          </p:spPr>
          <p:txBody>
            <a:bodyPr wrap="none" rtlCol="0">
              <a:spAutoFit/>
            </a:bodyPr>
            <a:lstStyle/>
            <a:p>
              <a:r>
                <a:rPr lang="en-US" sz="1400" dirty="0" smtClean="0"/>
                <a:t>Fig-5</a:t>
              </a:r>
              <a:endParaRPr lang="en-US" sz="1400" dirty="0"/>
            </a:p>
          </p:txBody>
        </p:sp>
        <p:pic>
          <p:nvPicPr>
            <p:cNvPr id="84994" name="Picture 2"/>
            <p:cNvPicPr>
              <a:picLocks noChangeAspect="1" noChangeArrowheads="1"/>
            </p:cNvPicPr>
            <p:nvPr/>
          </p:nvPicPr>
          <p:blipFill>
            <a:blip r:embed="rId2" cstate="print"/>
            <a:srcRect/>
            <a:stretch>
              <a:fillRect/>
            </a:stretch>
          </p:blipFill>
          <p:spPr bwMode="auto">
            <a:xfrm>
              <a:off x="152400" y="4535021"/>
              <a:ext cx="2514600" cy="1503829"/>
            </a:xfrm>
            <a:prstGeom prst="rect">
              <a:avLst/>
            </a:prstGeom>
            <a:noFill/>
            <a:ln w="9525">
              <a:noFill/>
              <a:miter lim="800000"/>
              <a:headEnd/>
              <a:tailEnd/>
            </a:ln>
          </p:spPr>
        </p:pic>
        <p:pic>
          <p:nvPicPr>
            <p:cNvPr id="84995" name="Picture 3"/>
            <p:cNvPicPr>
              <a:picLocks noChangeAspect="1" noChangeArrowheads="1"/>
            </p:cNvPicPr>
            <p:nvPr/>
          </p:nvPicPr>
          <p:blipFill>
            <a:blip r:embed="rId3" cstate="print"/>
            <a:srcRect/>
            <a:stretch>
              <a:fillRect/>
            </a:stretch>
          </p:blipFill>
          <p:spPr bwMode="auto">
            <a:xfrm>
              <a:off x="3505200" y="4554681"/>
              <a:ext cx="1371600" cy="1693719"/>
            </a:xfrm>
            <a:prstGeom prst="rect">
              <a:avLst/>
            </a:prstGeom>
            <a:noFill/>
            <a:ln w="9525">
              <a:noFill/>
              <a:miter lim="800000"/>
              <a:headEnd/>
              <a:tailEnd/>
            </a:ln>
          </p:spPr>
        </p:pic>
        <p:pic>
          <p:nvPicPr>
            <p:cNvPr id="84996" name="Picture 4"/>
            <p:cNvPicPr>
              <a:picLocks noChangeAspect="1" noChangeArrowheads="1"/>
            </p:cNvPicPr>
            <p:nvPr/>
          </p:nvPicPr>
          <p:blipFill>
            <a:blip r:embed="rId4" cstate="print"/>
            <a:srcRect/>
            <a:stretch>
              <a:fillRect/>
            </a:stretch>
          </p:blipFill>
          <p:spPr bwMode="auto">
            <a:xfrm>
              <a:off x="5562600" y="4552950"/>
              <a:ext cx="3457575" cy="16192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609600" y="5943600"/>
            <a:ext cx="2057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7"/>
          <p:cNvSpPr txBox="1">
            <a:spLocks/>
          </p:cNvSpPr>
          <p:nvPr/>
        </p:nvSpPr>
        <p:spPr>
          <a:xfrm>
            <a:off x="304800" y="0"/>
            <a:ext cx="8229600" cy="1020762"/>
          </a:xfrm>
          <a:prstGeom prst="rect">
            <a:avLst/>
          </a:prstGeom>
          <a:ln>
            <a:noFill/>
          </a:ln>
        </p:spPr>
        <p:txBody>
          <a:bodyPr/>
          <a:lstStyle/>
          <a:p>
            <a:pPr algn="ctr">
              <a:spcBef>
                <a:spcPct val="0"/>
              </a:spcBef>
              <a:defRPr/>
            </a:pPr>
            <a:r>
              <a:rPr lang="en-US" sz="4400" b="1" dirty="0" smtClean="0">
                <a:solidFill>
                  <a:srgbClr val="FF0000"/>
                </a:solidFill>
              </a:rPr>
              <a:t>Fluid at rest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5067" name="Object 11"/>
          <p:cNvGraphicFramePr>
            <a:graphicFrameLocks noChangeAspect="1"/>
          </p:cNvGraphicFramePr>
          <p:nvPr/>
        </p:nvGraphicFramePr>
        <p:xfrm>
          <a:off x="990600" y="228600"/>
          <a:ext cx="1601787" cy="431800"/>
        </p:xfrm>
        <a:graphic>
          <a:graphicData uri="http://schemas.openxmlformats.org/presentationml/2006/ole">
            <mc:AlternateContent xmlns:mc="http://schemas.openxmlformats.org/markup-compatibility/2006">
              <mc:Choice xmlns:v="urn:schemas-microsoft-com:vml" Requires="v">
                <p:oleObj spid="_x0000_s63550" name="Equation" r:id="rId3" imgW="812520" imgH="228600" progId="Equation.3">
                  <p:embed/>
                </p:oleObj>
              </mc:Choice>
              <mc:Fallback>
                <p:oleObj name="Equation" r:id="rId3" imgW="812520" imgH="2286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16017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32"/>
          <p:cNvGrpSpPr/>
          <p:nvPr/>
        </p:nvGrpSpPr>
        <p:grpSpPr>
          <a:xfrm>
            <a:off x="2209800" y="2286000"/>
            <a:ext cx="304800" cy="685800"/>
            <a:chOff x="2057400" y="4953000"/>
            <a:chExt cx="304800" cy="685800"/>
          </a:xfrm>
        </p:grpSpPr>
        <p:cxnSp>
          <p:nvCxnSpPr>
            <p:cNvPr id="330" name="Straight Connector 329"/>
            <p:cNvCxnSpPr/>
            <p:nvPr/>
          </p:nvCxnSpPr>
          <p:spPr>
            <a:xfrm rot="16200000" flipH="1">
              <a:off x="2019300" y="4991100"/>
              <a:ext cx="3048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16200000" flipH="1">
              <a:off x="2133600" y="5410200"/>
              <a:ext cx="228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5" name="Rectangle 354"/>
          <p:cNvSpPr/>
          <p:nvPr/>
        </p:nvSpPr>
        <p:spPr>
          <a:xfrm>
            <a:off x="5486400" y="3810000"/>
            <a:ext cx="3581400" cy="646331"/>
          </a:xfrm>
          <a:prstGeom prst="rect">
            <a:avLst/>
          </a:prstGeom>
        </p:spPr>
        <p:txBody>
          <a:bodyPr wrap="square">
            <a:spAutoFit/>
          </a:bodyPr>
          <a:lstStyle/>
          <a:p>
            <a:pPr>
              <a:buFontTx/>
              <a:buNone/>
            </a:pPr>
            <a:r>
              <a:rPr lang="en-US" b="1" dirty="0" smtClean="0">
                <a:solidFill>
                  <a:srgbClr val="3333FF"/>
                </a:solidFill>
                <a:latin typeface="Comic Sans MS" pitchFamily="66" charset="0"/>
              </a:rPr>
              <a:t>Consider an imaginary fluid body which is in equilibrium</a:t>
            </a:r>
            <a:endParaRPr lang="en-US" b="1" dirty="0">
              <a:latin typeface="Comic Sans MS" pitchFamily="66" charset="0"/>
            </a:endParaRPr>
          </a:p>
        </p:txBody>
      </p:sp>
      <p:grpSp>
        <p:nvGrpSpPr>
          <p:cNvPr id="32" name="Group 31"/>
          <p:cNvGrpSpPr/>
          <p:nvPr/>
        </p:nvGrpSpPr>
        <p:grpSpPr>
          <a:xfrm>
            <a:off x="5562600" y="914400"/>
            <a:ext cx="3581400" cy="2438400"/>
            <a:chOff x="5562600" y="914400"/>
            <a:chExt cx="3581400" cy="2438400"/>
          </a:xfrm>
        </p:grpSpPr>
        <p:sp>
          <p:nvSpPr>
            <p:cNvPr id="30" name="Rectangle 29"/>
            <p:cNvSpPr/>
            <p:nvPr/>
          </p:nvSpPr>
          <p:spPr>
            <a:xfrm>
              <a:off x="5791200" y="1219200"/>
              <a:ext cx="3124200" cy="213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562600" y="914400"/>
              <a:ext cx="3581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5818909" y="1676400"/>
            <a:ext cx="3075709" cy="1648691"/>
          </a:xfrm>
          <a:custGeom>
            <a:avLst/>
            <a:gdLst>
              <a:gd name="connsiteX0" fmla="*/ 0 w 3075709"/>
              <a:gd name="connsiteY0" fmla="*/ 1223159 h 1235034"/>
              <a:gd name="connsiteX1" fmla="*/ 3075709 w 3075709"/>
              <a:gd name="connsiteY1" fmla="*/ 1235034 h 1235034"/>
              <a:gd name="connsiteX2" fmla="*/ 3075709 w 3075709"/>
              <a:gd name="connsiteY2" fmla="*/ 106878 h 1235034"/>
              <a:gd name="connsiteX3" fmla="*/ 2695699 w 3075709"/>
              <a:gd name="connsiteY3" fmla="*/ 59377 h 1235034"/>
              <a:gd name="connsiteX4" fmla="*/ 2398816 w 3075709"/>
              <a:gd name="connsiteY4" fmla="*/ 95003 h 1235034"/>
              <a:gd name="connsiteX5" fmla="*/ 1995055 w 3075709"/>
              <a:gd name="connsiteY5" fmla="*/ 11875 h 1235034"/>
              <a:gd name="connsiteX6" fmla="*/ 1246909 w 3075709"/>
              <a:gd name="connsiteY6" fmla="*/ 142504 h 1235034"/>
              <a:gd name="connsiteX7" fmla="*/ 902525 w 3075709"/>
              <a:gd name="connsiteY7" fmla="*/ 71252 h 1235034"/>
              <a:gd name="connsiteX8" fmla="*/ 546265 w 3075709"/>
              <a:gd name="connsiteY8" fmla="*/ 0 h 1235034"/>
              <a:gd name="connsiteX9" fmla="*/ 0 w 3075709"/>
              <a:gd name="connsiteY9" fmla="*/ 47501 h 1235034"/>
              <a:gd name="connsiteX10" fmla="*/ 0 w 3075709"/>
              <a:gd name="connsiteY10" fmla="*/ 1223159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5709" h="1235034">
                <a:moveTo>
                  <a:pt x="0" y="1223159"/>
                </a:moveTo>
                <a:lnTo>
                  <a:pt x="3075709" y="1235034"/>
                </a:lnTo>
                <a:lnTo>
                  <a:pt x="3075709" y="106878"/>
                </a:lnTo>
                <a:lnTo>
                  <a:pt x="2695699" y="59377"/>
                </a:lnTo>
                <a:lnTo>
                  <a:pt x="2398816" y="95003"/>
                </a:lnTo>
                <a:lnTo>
                  <a:pt x="1995055" y="11875"/>
                </a:lnTo>
                <a:lnTo>
                  <a:pt x="1246909" y="142504"/>
                </a:lnTo>
                <a:lnTo>
                  <a:pt x="902525" y="71252"/>
                </a:lnTo>
                <a:lnTo>
                  <a:pt x="546265" y="0"/>
                </a:lnTo>
                <a:lnTo>
                  <a:pt x="0" y="47501"/>
                </a:lnTo>
                <a:lnTo>
                  <a:pt x="0" y="122315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705600" y="2150425"/>
            <a:ext cx="1295400" cy="609600"/>
          </a:xfrm>
          <a:prstGeom prst="roundRect">
            <a:avLst/>
          </a:prstGeom>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4" name="Group 43"/>
          <p:cNvGrpSpPr/>
          <p:nvPr/>
        </p:nvGrpSpPr>
        <p:grpSpPr>
          <a:xfrm>
            <a:off x="7543800" y="2150425"/>
            <a:ext cx="1295400" cy="609600"/>
            <a:chOff x="4191000" y="1219200"/>
            <a:chExt cx="1295400" cy="609600"/>
          </a:xfrm>
        </p:grpSpPr>
        <p:cxnSp>
          <p:nvCxnSpPr>
            <p:cNvPr id="45" name="Straight Connector 44"/>
            <p:cNvCxnSpPr/>
            <p:nvPr/>
          </p:nvCxnSpPr>
          <p:spPr>
            <a:xfrm>
              <a:off x="4191000" y="1219200"/>
              <a:ext cx="1143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43400" y="1828800"/>
              <a:ext cx="1143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824350" y="1371600"/>
              <a:ext cx="381000" cy="369332"/>
            </a:xfrm>
            <a:prstGeom prst="rect">
              <a:avLst/>
            </a:prstGeom>
            <a:ln>
              <a:noFill/>
            </a:ln>
          </p:spPr>
          <p:txBody>
            <a:bodyPr wrap="square">
              <a:spAutoFit/>
            </a:bodyPr>
            <a:lstStyle/>
            <a:p>
              <a:pPr>
                <a:buFontTx/>
                <a:buNone/>
              </a:pPr>
              <a:r>
                <a:rPr lang="en-US" b="1" dirty="0" smtClean="0">
                  <a:solidFill>
                    <a:srgbClr val="002060"/>
                  </a:solidFill>
                  <a:latin typeface="Comic Sans MS" pitchFamily="66" charset="0"/>
                </a:rPr>
                <a:t>h</a:t>
              </a:r>
              <a:endParaRPr lang="en-US" b="1" dirty="0">
                <a:solidFill>
                  <a:srgbClr val="002060"/>
                </a:solidFill>
                <a:latin typeface="Comic Sans MS" pitchFamily="66" charset="0"/>
              </a:endParaRPr>
            </a:p>
          </p:txBody>
        </p:sp>
        <p:cxnSp>
          <p:nvCxnSpPr>
            <p:cNvPr id="48" name="Straight Arrow Connector 47"/>
            <p:cNvCxnSpPr/>
            <p:nvPr/>
          </p:nvCxnSpPr>
          <p:spPr>
            <a:xfrm rot="5400000">
              <a:off x="4610894" y="1533400"/>
              <a:ext cx="532606" cy="7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660075" y="1800100"/>
            <a:ext cx="1524000" cy="369332"/>
            <a:chOff x="6660075" y="1800100"/>
            <a:chExt cx="1524000" cy="369332"/>
          </a:xfrm>
        </p:grpSpPr>
        <p:sp>
          <p:nvSpPr>
            <p:cNvPr id="55" name="Down Arrow 54"/>
            <p:cNvSpPr/>
            <p:nvPr/>
          </p:nvSpPr>
          <p:spPr>
            <a:xfrm>
              <a:off x="6660075" y="1881250"/>
              <a:ext cx="1524000" cy="22860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239000" y="1800100"/>
              <a:ext cx="396262" cy="369332"/>
            </a:xfrm>
            <a:prstGeom prst="rect">
              <a:avLst/>
            </a:prstGeom>
          </p:spPr>
          <p:txBody>
            <a:bodyPr wrap="none">
              <a:spAutoFit/>
            </a:bodyPr>
            <a:lstStyle/>
            <a:p>
              <a:r>
                <a:rPr lang="en-US" b="1" dirty="0" smtClean="0">
                  <a:solidFill>
                    <a:srgbClr val="002060"/>
                  </a:solidFill>
                  <a:latin typeface="Comic Sans MS" pitchFamily="66" charset="0"/>
                </a:rPr>
                <a:t>F</a:t>
              </a:r>
              <a:r>
                <a:rPr lang="en-US" b="1" baseline="-25000" dirty="0" smtClean="0">
                  <a:solidFill>
                    <a:srgbClr val="002060"/>
                  </a:solidFill>
                  <a:latin typeface="Comic Sans MS" pitchFamily="66" charset="0"/>
                </a:rPr>
                <a:t>t</a:t>
              </a:r>
              <a:endParaRPr lang="en-US" dirty="0">
                <a:solidFill>
                  <a:srgbClr val="002060"/>
                </a:solidFill>
              </a:endParaRPr>
            </a:p>
          </p:txBody>
        </p:sp>
      </p:grpSp>
      <p:grpSp>
        <p:nvGrpSpPr>
          <p:cNvPr id="59" name="Group 58"/>
          <p:cNvGrpSpPr/>
          <p:nvPr/>
        </p:nvGrpSpPr>
        <p:grpSpPr>
          <a:xfrm rot="10800000">
            <a:off x="6629400" y="2675698"/>
            <a:ext cx="1524000" cy="369332"/>
            <a:chOff x="6660075" y="1867602"/>
            <a:chExt cx="1524000" cy="369332"/>
          </a:xfrm>
        </p:grpSpPr>
        <p:sp>
          <p:nvSpPr>
            <p:cNvPr id="60" name="Down Arrow 59"/>
            <p:cNvSpPr/>
            <p:nvPr/>
          </p:nvSpPr>
          <p:spPr>
            <a:xfrm>
              <a:off x="6660075" y="1881250"/>
              <a:ext cx="1524000" cy="22860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954176">
              <a:off x="7125346" y="1867602"/>
              <a:ext cx="415498" cy="369332"/>
            </a:xfrm>
            <a:prstGeom prst="rect">
              <a:avLst/>
            </a:prstGeom>
          </p:spPr>
          <p:txBody>
            <a:bodyPr wrap="none">
              <a:spAutoFit/>
            </a:bodyPr>
            <a:lstStyle/>
            <a:p>
              <a:r>
                <a:rPr lang="en-US" b="1" dirty="0" err="1" smtClean="0">
                  <a:solidFill>
                    <a:srgbClr val="002060"/>
                  </a:solidFill>
                  <a:latin typeface="Comic Sans MS" pitchFamily="66" charset="0"/>
                </a:rPr>
                <a:t>F</a:t>
              </a:r>
              <a:r>
                <a:rPr lang="en-US" b="1" baseline="-25000" dirty="0" err="1" smtClean="0">
                  <a:solidFill>
                    <a:srgbClr val="002060"/>
                  </a:solidFill>
                  <a:latin typeface="Comic Sans MS" pitchFamily="66" charset="0"/>
                </a:rPr>
                <a:t>b</a:t>
              </a:r>
              <a:endParaRPr lang="en-US" dirty="0">
                <a:solidFill>
                  <a:srgbClr val="002060"/>
                </a:solidFill>
              </a:endParaRPr>
            </a:p>
          </p:txBody>
        </p:sp>
      </p:grpSp>
      <p:grpSp>
        <p:nvGrpSpPr>
          <p:cNvPr id="84" name="Group 83"/>
          <p:cNvGrpSpPr/>
          <p:nvPr/>
        </p:nvGrpSpPr>
        <p:grpSpPr>
          <a:xfrm>
            <a:off x="7103425" y="2438400"/>
            <a:ext cx="486030" cy="990600"/>
            <a:chOff x="7103425" y="2438400"/>
            <a:chExt cx="486030" cy="990600"/>
          </a:xfrm>
        </p:grpSpPr>
        <p:grpSp>
          <p:nvGrpSpPr>
            <p:cNvPr id="43" name="Group 42"/>
            <p:cNvGrpSpPr/>
            <p:nvPr/>
          </p:nvGrpSpPr>
          <p:grpSpPr>
            <a:xfrm>
              <a:off x="7103425" y="2503312"/>
              <a:ext cx="486030" cy="925688"/>
              <a:chOff x="7103425" y="2667794"/>
              <a:chExt cx="486030" cy="925688"/>
            </a:xfrm>
          </p:grpSpPr>
          <p:cxnSp>
            <p:nvCxnSpPr>
              <p:cNvPr id="36" name="Straight Arrow Connector 35"/>
              <p:cNvCxnSpPr/>
              <p:nvPr/>
            </p:nvCxnSpPr>
            <p:spPr>
              <a:xfrm rot="5400000">
                <a:off x="6967053" y="3015941"/>
                <a:ext cx="697088"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103425" y="3224150"/>
                <a:ext cx="486030" cy="369332"/>
              </a:xfrm>
              <a:prstGeom prst="rect">
                <a:avLst/>
              </a:prstGeom>
            </p:spPr>
            <p:txBody>
              <a:bodyPr wrap="none">
                <a:spAutoFit/>
              </a:bodyPr>
              <a:lstStyle/>
              <a:p>
                <a:r>
                  <a:rPr lang="en-US" b="1" dirty="0" smtClean="0">
                    <a:solidFill>
                      <a:srgbClr val="002060"/>
                    </a:solidFill>
                    <a:latin typeface="Comic Sans MS" pitchFamily="66" charset="0"/>
                  </a:rPr>
                  <a:t>mg</a:t>
                </a:r>
                <a:endParaRPr lang="en-US" dirty="0">
                  <a:solidFill>
                    <a:srgbClr val="002060"/>
                  </a:solidFill>
                </a:endParaRPr>
              </a:p>
            </p:txBody>
          </p:sp>
        </p:grpSp>
        <p:sp>
          <p:nvSpPr>
            <p:cNvPr id="63" name="Oval 62"/>
            <p:cNvSpPr/>
            <p:nvPr/>
          </p:nvSpPr>
          <p:spPr>
            <a:xfrm>
              <a:off x="7274625" y="2438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174045" y="1612075"/>
            <a:ext cx="584853" cy="1779325"/>
            <a:chOff x="4174045" y="1612075"/>
            <a:chExt cx="584853" cy="1779325"/>
          </a:xfrm>
        </p:grpSpPr>
        <p:sp>
          <p:nvSpPr>
            <p:cNvPr id="64" name="Oval 63"/>
            <p:cNvSpPr/>
            <p:nvPr/>
          </p:nvSpPr>
          <p:spPr>
            <a:xfrm>
              <a:off x="4343400" y="2362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4174045" y="2465712"/>
              <a:ext cx="486030" cy="925688"/>
              <a:chOff x="7103425" y="2667794"/>
              <a:chExt cx="486030" cy="925688"/>
            </a:xfrm>
          </p:grpSpPr>
          <p:cxnSp>
            <p:nvCxnSpPr>
              <p:cNvPr id="66" name="Straight Arrow Connector 65"/>
              <p:cNvCxnSpPr/>
              <p:nvPr/>
            </p:nvCxnSpPr>
            <p:spPr>
              <a:xfrm rot="5400000">
                <a:off x="6967053" y="3015941"/>
                <a:ext cx="697088"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103425" y="3224150"/>
                <a:ext cx="486030" cy="369332"/>
              </a:xfrm>
              <a:prstGeom prst="rect">
                <a:avLst/>
              </a:prstGeom>
            </p:spPr>
            <p:txBody>
              <a:bodyPr wrap="none">
                <a:spAutoFit/>
              </a:bodyPr>
              <a:lstStyle/>
              <a:p>
                <a:r>
                  <a:rPr lang="en-US" b="1" dirty="0" smtClean="0">
                    <a:solidFill>
                      <a:srgbClr val="002060"/>
                    </a:solidFill>
                    <a:latin typeface="Comic Sans MS" pitchFamily="66" charset="0"/>
                  </a:rPr>
                  <a:t>mg</a:t>
                </a:r>
                <a:endParaRPr lang="en-US" dirty="0">
                  <a:solidFill>
                    <a:srgbClr val="002060"/>
                  </a:solidFill>
                </a:endParaRPr>
              </a:p>
            </p:txBody>
          </p:sp>
        </p:grpSp>
        <p:cxnSp>
          <p:nvCxnSpPr>
            <p:cNvPr id="68" name="Straight Arrow Connector 67"/>
            <p:cNvCxnSpPr/>
            <p:nvPr/>
          </p:nvCxnSpPr>
          <p:spPr>
            <a:xfrm rot="16200000" flipH="1">
              <a:off x="4161583" y="2649459"/>
              <a:ext cx="446041" cy="125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V="1">
              <a:off x="4019003" y="1960222"/>
              <a:ext cx="697088"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343400" y="1828800"/>
              <a:ext cx="415498" cy="369332"/>
            </a:xfrm>
            <a:prstGeom prst="rect">
              <a:avLst/>
            </a:prstGeom>
          </p:spPr>
          <p:txBody>
            <a:bodyPr wrap="none">
              <a:spAutoFit/>
            </a:bodyPr>
            <a:lstStyle/>
            <a:p>
              <a:r>
                <a:rPr lang="en-US" b="1" dirty="0" err="1" smtClean="0">
                  <a:solidFill>
                    <a:srgbClr val="002060"/>
                  </a:solidFill>
                  <a:latin typeface="Comic Sans MS" pitchFamily="66" charset="0"/>
                </a:rPr>
                <a:t>F</a:t>
              </a:r>
              <a:r>
                <a:rPr lang="en-US" b="1" baseline="-25000" dirty="0" err="1" smtClean="0">
                  <a:solidFill>
                    <a:srgbClr val="002060"/>
                  </a:solidFill>
                  <a:latin typeface="Comic Sans MS" pitchFamily="66" charset="0"/>
                </a:rPr>
                <a:t>b</a:t>
              </a:r>
              <a:endParaRPr lang="en-US" dirty="0">
                <a:solidFill>
                  <a:srgbClr val="002060"/>
                </a:solidFill>
              </a:endParaRPr>
            </a:p>
          </p:txBody>
        </p:sp>
        <p:sp>
          <p:nvSpPr>
            <p:cNvPr id="73" name="Rectangle 72"/>
            <p:cNvSpPr/>
            <p:nvPr/>
          </p:nvSpPr>
          <p:spPr>
            <a:xfrm>
              <a:off x="4343400" y="2373868"/>
              <a:ext cx="396262" cy="369332"/>
            </a:xfrm>
            <a:prstGeom prst="rect">
              <a:avLst/>
            </a:prstGeom>
          </p:spPr>
          <p:txBody>
            <a:bodyPr wrap="none">
              <a:spAutoFit/>
            </a:bodyPr>
            <a:lstStyle/>
            <a:p>
              <a:r>
                <a:rPr lang="en-US" b="1" dirty="0" smtClean="0">
                  <a:solidFill>
                    <a:srgbClr val="002060"/>
                  </a:solidFill>
                  <a:latin typeface="Comic Sans MS" pitchFamily="66" charset="0"/>
                </a:rPr>
                <a:t>F</a:t>
              </a:r>
              <a:r>
                <a:rPr lang="en-US" b="1" baseline="-25000" dirty="0" smtClean="0">
                  <a:solidFill>
                    <a:srgbClr val="002060"/>
                  </a:solidFill>
                  <a:latin typeface="Comic Sans MS" pitchFamily="66" charset="0"/>
                </a:rPr>
                <a:t>t</a:t>
              </a:r>
              <a:endParaRPr lang="en-US" dirty="0">
                <a:solidFill>
                  <a:srgbClr val="002060"/>
                </a:solidFill>
              </a:endParaRPr>
            </a:p>
          </p:txBody>
        </p:sp>
      </p:grpSp>
      <p:grpSp>
        <p:nvGrpSpPr>
          <p:cNvPr id="76" name="Group 75"/>
          <p:cNvGrpSpPr/>
          <p:nvPr/>
        </p:nvGrpSpPr>
        <p:grpSpPr>
          <a:xfrm>
            <a:off x="6496397" y="1025606"/>
            <a:ext cx="950901" cy="1107994"/>
            <a:chOff x="6338301" y="1025606"/>
            <a:chExt cx="950901" cy="1107994"/>
          </a:xfrm>
        </p:grpSpPr>
        <p:sp>
          <p:nvSpPr>
            <p:cNvPr id="74" name="Rectangle 73"/>
            <p:cNvSpPr/>
            <p:nvPr/>
          </p:nvSpPr>
          <p:spPr>
            <a:xfrm rot="20757604">
              <a:off x="6338301" y="1025606"/>
              <a:ext cx="950901" cy="276999"/>
            </a:xfrm>
            <a:prstGeom prst="rect">
              <a:avLst/>
            </a:prstGeom>
          </p:spPr>
          <p:txBody>
            <a:bodyPr wrap="none">
              <a:spAutoFit/>
            </a:bodyPr>
            <a:lstStyle/>
            <a:p>
              <a:r>
                <a:rPr lang="en-US" sz="1200" b="1" dirty="0" smtClean="0">
                  <a:solidFill>
                    <a:srgbClr val="3333FF"/>
                  </a:solidFill>
                  <a:latin typeface="Comic Sans MS" pitchFamily="66" charset="0"/>
                </a:rPr>
                <a:t>A = Area </a:t>
              </a:r>
              <a:endParaRPr lang="en-US" sz="1200" dirty="0"/>
            </a:p>
          </p:txBody>
        </p:sp>
        <p:sp>
          <p:nvSpPr>
            <p:cNvPr id="75" name="Freeform 74"/>
            <p:cNvSpPr/>
            <p:nvPr/>
          </p:nvSpPr>
          <p:spPr>
            <a:xfrm flipH="1">
              <a:off x="6638306" y="1371600"/>
              <a:ext cx="61598" cy="762000"/>
            </a:xfrm>
            <a:custGeom>
              <a:avLst/>
              <a:gdLst>
                <a:gd name="connsiteX0" fmla="*/ 237506 w 593765"/>
                <a:gd name="connsiteY0" fmla="*/ 0 h 914400"/>
                <a:gd name="connsiteX1" fmla="*/ 59376 w 593765"/>
                <a:gd name="connsiteY1" fmla="*/ 427512 h 914400"/>
                <a:gd name="connsiteX2" fmla="*/ 593765 w 593765"/>
                <a:gd name="connsiteY2" fmla="*/ 914400 h 914400"/>
              </a:gdLst>
              <a:ahLst/>
              <a:cxnLst>
                <a:cxn ang="0">
                  <a:pos x="connsiteX0" y="connsiteY0"/>
                </a:cxn>
                <a:cxn ang="0">
                  <a:pos x="connsiteX1" y="connsiteY1"/>
                </a:cxn>
                <a:cxn ang="0">
                  <a:pos x="connsiteX2" y="connsiteY2"/>
                </a:cxn>
              </a:cxnLst>
              <a:rect l="l" t="t" r="r" b="b"/>
              <a:pathLst>
                <a:path w="593765" h="914400">
                  <a:moveTo>
                    <a:pt x="237506" y="0"/>
                  </a:moveTo>
                  <a:cubicBezTo>
                    <a:pt x="118753" y="137556"/>
                    <a:pt x="0" y="275112"/>
                    <a:pt x="59376" y="427512"/>
                  </a:cubicBezTo>
                  <a:cubicBezTo>
                    <a:pt x="118752" y="579912"/>
                    <a:pt x="356258" y="747156"/>
                    <a:pt x="593765" y="914400"/>
                  </a:cubicBezTo>
                </a:path>
              </a:pathLst>
            </a:custGeom>
            <a:noFill/>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63495" name="Object 7"/>
          <p:cNvGraphicFramePr>
            <a:graphicFrameLocks noChangeAspect="1"/>
          </p:cNvGraphicFramePr>
          <p:nvPr/>
        </p:nvGraphicFramePr>
        <p:xfrm>
          <a:off x="915988" y="857250"/>
          <a:ext cx="1751012" cy="742950"/>
        </p:xfrm>
        <a:graphic>
          <a:graphicData uri="http://schemas.openxmlformats.org/presentationml/2006/ole">
            <mc:AlternateContent xmlns:mc="http://schemas.openxmlformats.org/markup-compatibility/2006">
              <mc:Choice xmlns:v="urn:schemas-microsoft-com:vml" Requires="v">
                <p:oleObj spid="_x0000_s63551" name="Equation" r:id="rId5" imgW="888840" imgH="393480" progId="Equation.3">
                  <p:embed/>
                </p:oleObj>
              </mc:Choice>
              <mc:Fallback>
                <p:oleObj name="Equation" r:id="rId5" imgW="888840" imgH="3934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988" y="857250"/>
                        <a:ext cx="1751012"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6" name="Object 8"/>
          <p:cNvGraphicFramePr>
            <a:graphicFrameLocks noChangeAspect="1"/>
          </p:cNvGraphicFramePr>
          <p:nvPr/>
        </p:nvGraphicFramePr>
        <p:xfrm>
          <a:off x="762000" y="1676400"/>
          <a:ext cx="1825625" cy="384175"/>
        </p:xfrm>
        <a:graphic>
          <a:graphicData uri="http://schemas.openxmlformats.org/presentationml/2006/ole">
            <mc:AlternateContent xmlns:mc="http://schemas.openxmlformats.org/markup-compatibility/2006">
              <mc:Choice xmlns:v="urn:schemas-microsoft-com:vml" Requires="v">
                <p:oleObj spid="_x0000_s63552" name="Equation" r:id="rId7" imgW="927000" imgH="203040" progId="Equation.3">
                  <p:embed/>
                </p:oleObj>
              </mc:Choice>
              <mc:Fallback>
                <p:oleObj name="Equation" r:id="rId7" imgW="927000" imgH="2030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1676400"/>
                        <a:ext cx="18256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7" name="Object 9"/>
          <p:cNvGraphicFramePr>
            <a:graphicFrameLocks noChangeAspect="1"/>
          </p:cNvGraphicFramePr>
          <p:nvPr/>
        </p:nvGraphicFramePr>
        <p:xfrm>
          <a:off x="765175" y="2209800"/>
          <a:ext cx="2051050" cy="742950"/>
        </p:xfrm>
        <a:graphic>
          <a:graphicData uri="http://schemas.openxmlformats.org/presentationml/2006/ole">
            <mc:AlternateContent xmlns:mc="http://schemas.openxmlformats.org/markup-compatibility/2006">
              <mc:Choice xmlns:v="urn:schemas-microsoft-com:vml" Requires="v">
                <p:oleObj spid="_x0000_s63553" name="Equation" r:id="rId9" imgW="1041120" imgH="393480" progId="Equation.3">
                  <p:embed/>
                </p:oleObj>
              </mc:Choice>
              <mc:Fallback>
                <p:oleObj name="Equation" r:id="rId9" imgW="1041120" imgH="39348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175" y="2209800"/>
                        <a:ext cx="205105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8" name="Object 10"/>
          <p:cNvGraphicFramePr>
            <a:graphicFrameLocks noChangeAspect="1"/>
          </p:cNvGraphicFramePr>
          <p:nvPr/>
        </p:nvGraphicFramePr>
        <p:xfrm>
          <a:off x="885825" y="3124200"/>
          <a:ext cx="1651000" cy="431800"/>
        </p:xfrm>
        <a:graphic>
          <a:graphicData uri="http://schemas.openxmlformats.org/presentationml/2006/ole">
            <mc:AlternateContent xmlns:mc="http://schemas.openxmlformats.org/markup-compatibility/2006">
              <mc:Choice xmlns:v="urn:schemas-microsoft-com:vml" Requires="v">
                <p:oleObj spid="_x0000_s63554" name="Equation" r:id="rId11" imgW="838080" imgH="228600" progId="Equation.3">
                  <p:embed/>
                </p:oleObj>
              </mc:Choice>
              <mc:Fallback>
                <p:oleObj name="Equation" r:id="rId11" imgW="838080" imgH="2286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5825" y="3124200"/>
                        <a:ext cx="1651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9" name="Object 11"/>
          <p:cNvGraphicFramePr>
            <a:graphicFrameLocks noChangeAspect="1"/>
          </p:cNvGraphicFramePr>
          <p:nvPr/>
        </p:nvGraphicFramePr>
        <p:xfrm>
          <a:off x="762000" y="3581400"/>
          <a:ext cx="1651000" cy="431800"/>
        </p:xfrm>
        <a:graphic>
          <a:graphicData uri="http://schemas.openxmlformats.org/presentationml/2006/ole">
            <mc:AlternateContent xmlns:mc="http://schemas.openxmlformats.org/markup-compatibility/2006">
              <mc:Choice xmlns:v="urn:schemas-microsoft-com:vml" Requires="v">
                <p:oleObj spid="_x0000_s63555" name="Equation" r:id="rId13" imgW="838080" imgH="228600" progId="Equation.3">
                  <p:embed/>
                </p:oleObj>
              </mc:Choice>
              <mc:Fallback>
                <p:oleObj name="Equation" r:id="rId13" imgW="838080" imgH="2286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3581400"/>
                        <a:ext cx="1651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80"/>
          <p:cNvSpPr/>
          <p:nvPr/>
        </p:nvSpPr>
        <p:spPr>
          <a:xfrm>
            <a:off x="228600" y="5410200"/>
            <a:ext cx="3148619" cy="369332"/>
          </a:xfrm>
          <a:prstGeom prst="rect">
            <a:avLst/>
          </a:prstGeom>
        </p:spPr>
        <p:txBody>
          <a:bodyPr wrap="none">
            <a:spAutoFit/>
          </a:bodyPr>
          <a:lstStyle/>
          <a:p>
            <a:r>
              <a:rPr lang="en-US" b="1" dirty="0" smtClean="0">
                <a:latin typeface="Comic Sans MS" pitchFamily="66" charset="0"/>
              </a:rPr>
              <a:t>Gauge pressure (P</a:t>
            </a:r>
            <a:r>
              <a:rPr lang="en-US" b="1" baseline="-25000" dirty="0" smtClean="0">
                <a:latin typeface="Comic Sans MS" pitchFamily="66" charset="0"/>
              </a:rPr>
              <a:t>g</a:t>
            </a:r>
            <a:r>
              <a:rPr lang="en-US" b="1" dirty="0" smtClean="0">
                <a:latin typeface="Comic Sans MS" pitchFamily="66" charset="0"/>
              </a:rPr>
              <a:t>) = P–P</a:t>
            </a:r>
            <a:r>
              <a:rPr lang="en-US" b="1" baseline="-25000" dirty="0" smtClean="0">
                <a:latin typeface="Comic Sans MS" pitchFamily="66" charset="0"/>
              </a:rPr>
              <a:t>0</a:t>
            </a:r>
            <a:endParaRPr lang="en-US" b="1" dirty="0" smtClean="0">
              <a:latin typeface="Comic Sans MS" pitchFamily="66" charset="0"/>
            </a:endParaRPr>
          </a:p>
        </p:txBody>
      </p:sp>
      <p:sp>
        <p:nvSpPr>
          <p:cNvPr id="87" name="Rectangle 86"/>
          <p:cNvSpPr/>
          <p:nvPr/>
        </p:nvSpPr>
        <p:spPr>
          <a:xfrm>
            <a:off x="304800" y="4038600"/>
            <a:ext cx="2971800" cy="369332"/>
          </a:xfrm>
          <a:prstGeom prst="rect">
            <a:avLst/>
          </a:prstGeom>
        </p:spPr>
        <p:txBody>
          <a:bodyPr wrap="square">
            <a:spAutoFit/>
          </a:bodyPr>
          <a:lstStyle/>
          <a:p>
            <a:pPr algn="ctr"/>
            <a:r>
              <a:rPr lang="en-US" b="1" dirty="0" smtClean="0">
                <a:latin typeface="Comic Sans MS" pitchFamily="66" charset="0"/>
              </a:rPr>
              <a:t>If P</a:t>
            </a:r>
            <a:r>
              <a:rPr lang="en-US" b="1" baseline="-25000" dirty="0" smtClean="0">
                <a:latin typeface="Comic Sans MS" pitchFamily="66" charset="0"/>
              </a:rPr>
              <a:t>t</a:t>
            </a:r>
            <a:r>
              <a:rPr lang="en-US" b="1" dirty="0" smtClean="0">
                <a:latin typeface="Comic Sans MS" pitchFamily="66" charset="0"/>
              </a:rPr>
              <a:t> = P</a:t>
            </a:r>
            <a:r>
              <a:rPr lang="en-US" b="1" baseline="-25000" dirty="0" smtClean="0">
                <a:latin typeface="Comic Sans MS" pitchFamily="66" charset="0"/>
              </a:rPr>
              <a:t>0</a:t>
            </a:r>
            <a:r>
              <a:rPr lang="en-US" b="1" dirty="0" smtClean="0">
                <a:latin typeface="Comic Sans MS" pitchFamily="66" charset="0"/>
              </a:rPr>
              <a:t> and </a:t>
            </a:r>
            <a:r>
              <a:rPr lang="en-US" b="1" dirty="0" err="1" smtClean="0">
                <a:latin typeface="Comic Sans MS" pitchFamily="66" charset="0"/>
              </a:rPr>
              <a:t>P</a:t>
            </a:r>
            <a:r>
              <a:rPr lang="en-US" b="1" baseline="-25000" dirty="0" err="1" smtClean="0">
                <a:latin typeface="Comic Sans MS" pitchFamily="66" charset="0"/>
              </a:rPr>
              <a:t>b</a:t>
            </a:r>
            <a:r>
              <a:rPr lang="en-US" b="1" dirty="0" smtClean="0">
                <a:latin typeface="Comic Sans MS" pitchFamily="66" charset="0"/>
              </a:rPr>
              <a:t> = P </a:t>
            </a:r>
            <a:endParaRPr lang="en-US" dirty="0" smtClean="0"/>
          </a:p>
        </p:txBody>
      </p:sp>
      <p:graphicFrame>
        <p:nvGraphicFramePr>
          <p:cNvPr id="63500" name="Object 12"/>
          <p:cNvGraphicFramePr>
            <a:graphicFrameLocks noChangeAspect="1"/>
          </p:cNvGraphicFramePr>
          <p:nvPr/>
        </p:nvGraphicFramePr>
        <p:xfrm>
          <a:off x="914400" y="4573588"/>
          <a:ext cx="1676400" cy="455612"/>
        </p:xfrm>
        <a:graphic>
          <a:graphicData uri="http://schemas.openxmlformats.org/presentationml/2006/ole">
            <mc:AlternateContent xmlns:mc="http://schemas.openxmlformats.org/markup-compatibility/2006">
              <mc:Choice xmlns:v="urn:schemas-microsoft-com:vml" Requires="v">
                <p:oleObj spid="_x0000_s63556" name="Equation" r:id="rId15" imgW="850680" imgH="241200" progId="Equation.3">
                  <p:embed/>
                </p:oleObj>
              </mc:Choice>
              <mc:Fallback>
                <p:oleObj name="Equation" r:id="rId15" imgW="850680" imgH="24120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4573588"/>
                        <a:ext cx="167640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01" name="Object 13"/>
          <p:cNvGraphicFramePr>
            <a:graphicFrameLocks noChangeAspect="1"/>
          </p:cNvGraphicFramePr>
          <p:nvPr/>
        </p:nvGraphicFramePr>
        <p:xfrm>
          <a:off x="1087438" y="6008688"/>
          <a:ext cx="1176337" cy="455612"/>
        </p:xfrm>
        <a:graphic>
          <a:graphicData uri="http://schemas.openxmlformats.org/presentationml/2006/ole">
            <mc:AlternateContent xmlns:mc="http://schemas.openxmlformats.org/markup-compatibility/2006">
              <mc:Choice xmlns:v="urn:schemas-microsoft-com:vml" Requires="v">
                <p:oleObj spid="_x0000_s63557" name="Equation" r:id="rId17" imgW="596880" imgH="241200" progId="Equation.3">
                  <p:embed/>
                </p:oleObj>
              </mc:Choice>
              <mc:Fallback>
                <p:oleObj name="Equation" r:id="rId17" imgW="596880" imgH="241200" progId="Equation.3">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7438" y="6008688"/>
                        <a:ext cx="1176337"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Rectangle 4"/>
          <p:cNvSpPr txBox="1">
            <a:spLocks noChangeArrowheads="1"/>
          </p:cNvSpPr>
          <p:nvPr/>
        </p:nvSpPr>
        <p:spPr bwMode="auto">
          <a:xfrm>
            <a:off x="4191000" y="5562600"/>
            <a:ext cx="4572000" cy="1219200"/>
          </a:xfrm>
          <a:prstGeom prst="rect">
            <a:avLst/>
          </a:prstGeom>
          <a:solidFill>
            <a:srgbClr val="FFFF00"/>
          </a:solidFill>
          <a:ln w="76200">
            <a:noFill/>
            <a:miter lim="800000"/>
            <a:headEnd/>
            <a:tailEnd/>
          </a:ln>
        </p:spPr>
        <p:txBody>
          <a:bodyPr/>
          <a:lstStyle/>
          <a:p>
            <a:r>
              <a:rPr lang="en-US" b="1" dirty="0" smtClean="0"/>
              <a:t>Example1:</a:t>
            </a:r>
          </a:p>
          <a:p>
            <a:r>
              <a:rPr lang="en-US" b="1" dirty="0" smtClean="0"/>
              <a:t> </a:t>
            </a:r>
            <a:r>
              <a:rPr lang="en-US" dirty="0" smtClean="0"/>
              <a:t>If 1 atmospheric pressure is 1.01 x 10</a:t>
            </a:r>
            <a:r>
              <a:rPr lang="en-US" baseline="30000" dirty="0" smtClean="0"/>
              <a:t>5</a:t>
            </a:r>
            <a:r>
              <a:rPr lang="en-US" dirty="0" smtClean="0"/>
              <a:t> Pa find the pressure at 1 Km above the earth surface. </a:t>
            </a:r>
          </a:p>
          <a:p>
            <a:r>
              <a:rPr lang="en-US" dirty="0" smtClean="0"/>
              <a:t>(density of air is 1.2Kg/m</a:t>
            </a:r>
            <a:r>
              <a:rPr lang="en-US" baseline="30000" dirty="0" smtClean="0"/>
              <a:t>3</a:t>
            </a:r>
            <a:r>
              <a:rPr lang="en-US" dirty="0" smtClean="0"/>
              <a:t>)</a:t>
            </a:r>
          </a:p>
          <a:p>
            <a:endParaRPr lang="en-US" dirty="0" smtClean="0"/>
          </a:p>
          <a:p>
            <a:endParaRPr lang="en-US" dirty="0"/>
          </a:p>
        </p:txBody>
      </p:sp>
      <p:grpSp>
        <p:nvGrpSpPr>
          <p:cNvPr id="79" name="Group 78"/>
          <p:cNvGrpSpPr/>
          <p:nvPr/>
        </p:nvGrpSpPr>
        <p:grpSpPr>
          <a:xfrm>
            <a:off x="3048000" y="3123537"/>
            <a:ext cx="606222" cy="1497526"/>
            <a:chOff x="3048000" y="3123537"/>
            <a:chExt cx="606222" cy="1497526"/>
          </a:xfrm>
        </p:grpSpPr>
        <p:sp>
          <p:nvSpPr>
            <p:cNvPr id="54" name="Rectangle 53"/>
            <p:cNvSpPr/>
            <p:nvPr/>
          </p:nvSpPr>
          <p:spPr>
            <a:xfrm rot="3293568">
              <a:off x="2766960" y="3733800"/>
              <a:ext cx="1497526" cy="276999"/>
            </a:xfrm>
            <a:prstGeom prst="rect">
              <a:avLst/>
            </a:prstGeom>
          </p:spPr>
          <p:txBody>
            <a:bodyPr wrap="none">
              <a:spAutoFit/>
            </a:bodyPr>
            <a:lstStyle/>
            <a:p>
              <a:r>
                <a:rPr lang="en-US" sz="1200" b="1" dirty="0" smtClean="0">
                  <a:latin typeface="Comic Sans MS" pitchFamily="66" charset="0"/>
                </a:rPr>
                <a:t>absolute pressure</a:t>
              </a:r>
              <a:endParaRPr lang="en-US" sz="1200" dirty="0"/>
            </a:p>
          </p:txBody>
        </p:sp>
        <p:cxnSp>
          <p:nvCxnSpPr>
            <p:cNvPr id="62" name="Straight Arrow Connector 61"/>
            <p:cNvCxnSpPr>
              <a:stCxn id="54" idx="2"/>
            </p:cNvCxnSpPr>
            <p:nvPr/>
          </p:nvCxnSpPr>
          <p:spPr>
            <a:xfrm rot="10800000" flipV="1">
              <a:off x="3048000" y="3951952"/>
              <a:ext cx="354420" cy="239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05424" y="3769580"/>
            <a:ext cx="1118576" cy="1770036"/>
            <a:chOff x="405424" y="3769580"/>
            <a:chExt cx="1118576" cy="1770036"/>
          </a:xfrm>
        </p:grpSpPr>
        <p:sp>
          <p:nvSpPr>
            <p:cNvPr id="69" name="Rectangle 68"/>
            <p:cNvSpPr/>
            <p:nvPr/>
          </p:nvSpPr>
          <p:spPr>
            <a:xfrm rot="3293568">
              <a:off x="-341094" y="4516098"/>
              <a:ext cx="1770036" cy="276999"/>
            </a:xfrm>
            <a:prstGeom prst="rect">
              <a:avLst/>
            </a:prstGeom>
          </p:spPr>
          <p:txBody>
            <a:bodyPr wrap="none">
              <a:spAutoFit/>
            </a:bodyPr>
            <a:lstStyle/>
            <a:p>
              <a:r>
                <a:rPr lang="en-US" sz="1200" b="1" dirty="0" smtClean="0">
                  <a:latin typeface="Comic Sans MS" pitchFamily="66" charset="0"/>
                </a:rPr>
                <a:t>atmospheric pressure</a:t>
              </a:r>
              <a:endParaRPr lang="en-US" sz="1200" dirty="0"/>
            </a:p>
          </p:txBody>
        </p:sp>
        <p:cxnSp>
          <p:nvCxnSpPr>
            <p:cNvPr id="77" name="Straight Arrow Connector 76"/>
            <p:cNvCxnSpPr>
              <a:stCxn id="69" idx="0"/>
            </p:cNvCxnSpPr>
            <p:nvPr/>
          </p:nvCxnSpPr>
          <p:spPr>
            <a:xfrm flipV="1">
              <a:off x="657227" y="4343400"/>
              <a:ext cx="866773" cy="231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506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349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49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349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349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349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350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350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34" grpId="0" animBg="1"/>
      <p:bldP spid="81" grpId="0"/>
      <p:bldP spid="87" grpId="0"/>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t>Q7. </a:t>
            </a:r>
            <a:r>
              <a:rPr lang="en-US" sz="1600" u="sng" dirty="0" smtClean="0"/>
              <a:t>Fig. 4 </a:t>
            </a:r>
            <a:r>
              <a:rPr lang="en-US" sz="1600" dirty="0" smtClean="0"/>
              <a:t>shows an ideal fluid flow in a horizontal tube. The pressure, velocity, and cross sectional area of fluid at point 1 and 2 are (P</a:t>
            </a:r>
            <a:r>
              <a:rPr lang="en-US" sz="1600" baseline="-25000" dirty="0" smtClean="0"/>
              <a:t>1</a:t>
            </a:r>
            <a:r>
              <a:rPr lang="en-US" sz="1600" dirty="0" smtClean="0"/>
              <a:t>, v</a:t>
            </a:r>
            <a:r>
              <a:rPr lang="en-US" sz="1600" baseline="-25000" dirty="0" smtClean="0"/>
              <a:t>1</a:t>
            </a:r>
            <a:r>
              <a:rPr lang="en-US" sz="1600" dirty="0" smtClean="0"/>
              <a:t>, A</a:t>
            </a:r>
            <a:r>
              <a:rPr lang="en-US" sz="1600" baseline="-25000" dirty="0" smtClean="0"/>
              <a:t>1</a:t>
            </a:r>
            <a:r>
              <a:rPr lang="en-US" sz="1600" dirty="0" smtClean="0"/>
              <a:t>) and (P</a:t>
            </a:r>
            <a:r>
              <a:rPr lang="en-US" sz="1600" baseline="-25000" dirty="0" smtClean="0"/>
              <a:t>2</a:t>
            </a:r>
            <a:r>
              <a:rPr lang="en-US" sz="1600" dirty="0" smtClean="0"/>
              <a:t>, v</a:t>
            </a:r>
            <a:r>
              <a:rPr lang="en-US" sz="1600" baseline="-25000" dirty="0" smtClean="0"/>
              <a:t>2</a:t>
            </a:r>
            <a:r>
              <a:rPr lang="en-US" sz="1600" dirty="0" smtClean="0"/>
              <a:t>, A</a:t>
            </a:r>
            <a:r>
              <a:rPr lang="en-US" sz="1600" baseline="-25000" dirty="0" smtClean="0"/>
              <a:t>2</a:t>
            </a:r>
            <a:r>
              <a:rPr lang="en-US" sz="1600" dirty="0" smtClean="0"/>
              <a:t>) respectively with A</a:t>
            </a:r>
            <a:r>
              <a:rPr lang="en-US" sz="1600" baseline="-25000" dirty="0" smtClean="0"/>
              <a:t>1</a:t>
            </a:r>
            <a:r>
              <a:rPr lang="en-US" sz="1600" dirty="0" smtClean="0"/>
              <a:t>&gt;A</a:t>
            </a:r>
            <a:r>
              <a:rPr lang="en-US" sz="1600" baseline="-25000" dirty="0" smtClean="0"/>
              <a:t>2</a:t>
            </a:r>
            <a:r>
              <a:rPr lang="en-US" sz="1600" dirty="0" smtClean="0"/>
              <a:t>. Which one of the following statements is correct? A) v</a:t>
            </a:r>
            <a:r>
              <a:rPr lang="en-US" sz="1600" baseline="-25000" dirty="0" smtClean="0"/>
              <a:t>1 </a:t>
            </a:r>
            <a:r>
              <a:rPr lang="en-US" sz="1600" dirty="0" smtClean="0"/>
              <a:t>&lt; v</a:t>
            </a:r>
            <a:r>
              <a:rPr lang="en-US" sz="1600" baseline="-25000" dirty="0" smtClean="0"/>
              <a:t>2 </a:t>
            </a:r>
            <a:r>
              <a:rPr lang="en-US" sz="1600" dirty="0" smtClean="0"/>
              <a:t>&amp; P</a:t>
            </a:r>
            <a:r>
              <a:rPr lang="en-US" sz="1600" baseline="-25000" dirty="0" smtClean="0"/>
              <a:t>1</a:t>
            </a:r>
            <a:r>
              <a:rPr lang="en-US" sz="1600" dirty="0" smtClean="0"/>
              <a:t>&gt; P</a:t>
            </a:r>
            <a:r>
              <a:rPr lang="en-US" sz="1600" baseline="-25000" dirty="0" smtClean="0"/>
              <a:t>2 </a:t>
            </a:r>
          </a:p>
          <a:p>
            <a:endParaRPr lang="en-US" sz="1600" dirty="0" smtClean="0"/>
          </a:p>
          <a:p>
            <a:r>
              <a:rPr lang="en-US" sz="1600" b="1" dirty="0" smtClean="0"/>
              <a:t>Q8</a:t>
            </a:r>
            <a:r>
              <a:rPr lang="en-US" sz="1600" dirty="0" smtClean="0"/>
              <a:t>. A wooden box has been found to floats in three different fluids of densities: ρ</a:t>
            </a:r>
            <a:r>
              <a:rPr lang="en-US" sz="1600" baseline="-25000" dirty="0" smtClean="0"/>
              <a:t>1 </a:t>
            </a:r>
            <a:r>
              <a:rPr lang="en-US" sz="1600" dirty="0" smtClean="0"/>
              <a:t>(fluid 1) = 0.9 </a:t>
            </a:r>
            <a:r>
              <a:rPr lang="en-US" sz="1600" i="1" dirty="0" smtClean="0"/>
              <a:t>g</a:t>
            </a:r>
            <a:r>
              <a:rPr lang="en-US" sz="1600" dirty="0" smtClean="0"/>
              <a:t>/</a:t>
            </a:r>
            <a:r>
              <a:rPr lang="en-US" sz="1600" i="1" dirty="0" smtClean="0"/>
              <a:t>cm</a:t>
            </a:r>
            <a:r>
              <a:rPr lang="en-US" sz="1600" baseline="30000" dirty="0" smtClean="0"/>
              <a:t>3</a:t>
            </a:r>
            <a:r>
              <a:rPr lang="en-US" sz="1600" dirty="0" smtClean="0"/>
              <a:t>, ρ</a:t>
            </a:r>
            <a:r>
              <a:rPr lang="en-US" sz="1600" baseline="-25000" dirty="0" smtClean="0"/>
              <a:t>2 </a:t>
            </a:r>
            <a:r>
              <a:rPr lang="en-US" sz="1600" dirty="0" smtClean="0"/>
              <a:t>(fluid 2) = 1.0 </a:t>
            </a:r>
            <a:r>
              <a:rPr lang="en-US" sz="1600" i="1" dirty="0" smtClean="0"/>
              <a:t>g</a:t>
            </a:r>
            <a:r>
              <a:rPr lang="en-US" sz="1600" dirty="0" smtClean="0"/>
              <a:t>/</a:t>
            </a:r>
            <a:r>
              <a:rPr lang="en-US" sz="1600" i="1" dirty="0" smtClean="0"/>
              <a:t>cm</a:t>
            </a:r>
            <a:r>
              <a:rPr lang="en-US" sz="1600" baseline="30000" dirty="0" smtClean="0"/>
              <a:t>3</a:t>
            </a:r>
            <a:r>
              <a:rPr lang="en-US" sz="1600" dirty="0" smtClean="0"/>
              <a:t>, ρ</a:t>
            </a:r>
            <a:r>
              <a:rPr lang="en-US" sz="1600" baseline="-25000" dirty="0" smtClean="0"/>
              <a:t>3 </a:t>
            </a:r>
            <a:r>
              <a:rPr lang="en-US" sz="1600" dirty="0" smtClean="0"/>
              <a:t>(fluid 3) = 1.1 </a:t>
            </a:r>
            <a:r>
              <a:rPr lang="en-US" sz="1600" i="1" dirty="0" smtClean="0"/>
              <a:t>g</a:t>
            </a:r>
            <a:r>
              <a:rPr lang="en-US" sz="1600" dirty="0" smtClean="0"/>
              <a:t>/</a:t>
            </a:r>
            <a:r>
              <a:rPr lang="en-US" sz="1600" i="1" dirty="0" smtClean="0"/>
              <a:t>cm</a:t>
            </a:r>
            <a:r>
              <a:rPr lang="en-US" sz="1600" baseline="30000" dirty="0" smtClean="0"/>
              <a:t>3</a:t>
            </a:r>
            <a:r>
              <a:rPr lang="en-US" sz="1600" dirty="0" smtClean="0"/>
              <a:t>. Which one of the following statements is true? (A) the three fluids exert the same buoyant force </a:t>
            </a:r>
          </a:p>
          <a:p>
            <a:endParaRPr lang="en-US" sz="1600" dirty="0" smtClean="0"/>
          </a:p>
          <a:p>
            <a:r>
              <a:rPr lang="en-US" sz="1600" b="1" dirty="0" smtClean="0"/>
              <a:t>Q9</a:t>
            </a:r>
            <a:r>
              <a:rPr lang="en-US" sz="1600" dirty="0" smtClean="0"/>
              <a:t>.A U-tube of constant cross sectional area, open to the atmosphere, is partially filled with Hg (</a:t>
            </a:r>
            <a:r>
              <a:rPr lang="en-US" sz="1600" dirty="0" err="1" smtClean="0"/>
              <a:t>ρ</a:t>
            </a:r>
            <a:r>
              <a:rPr lang="en-US" sz="1600" baseline="-25000" dirty="0" err="1" smtClean="0"/>
              <a:t>Hg</a:t>
            </a:r>
            <a:r>
              <a:rPr lang="en-US" sz="1600" dirty="0" smtClean="0"/>
              <a:t>=13.6 g/cm</a:t>
            </a:r>
            <a:r>
              <a:rPr lang="en-US" sz="1600" baseline="30000" dirty="0" smtClean="0"/>
              <a:t>3</a:t>
            </a:r>
            <a:r>
              <a:rPr lang="en-US" sz="1600" dirty="0" smtClean="0"/>
              <a:t>). Water (</a:t>
            </a:r>
            <a:r>
              <a:rPr lang="en-US" sz="1600" dirty="0" err="1" smtClean="0"/>
              <a:t>ρ</a:t>
            </a:r>
            <a:r>
              <a:rPr lang="en-US" sz="1600" baseline="-25000" dirty="0" err="1" smtClean="0"/>
              <a:t>w</a:t>
            </a:r>
            <a:r>
              <a:rPr lang="en-US" sz="1600" dirty="0" smtClean="0"/>
              <a:t>=1.00 g/cm</a:t>
            </a:r>
            <a:r>
              <a:rPr lang="en-US" sz="1600" baseline="30000" dirty="0" smtClean="0"/>
              <a:t>3</a:t>
            </a:r>
            <a:r>
              <a:rPr lang="en-US" sz="1600" dirty="0" smtClean="0"/>
              <a:t>) is then poured into both arms. If the equilibrium configuration of the tube is as shown in the </a:t>
            </a:r>
            <a:r>
              <a:rPr lang="en-US" sz="1600" u="sng" dirty="0" smtClean="0"/>
              <a:t>Fig. 5 </a:t>
            </a:r>
            <a:r>
              <a:rPr lang="en-US" sz="1600" dirty="0" smtClean="0"/>
              <a:t>with h</a:t>
            </a:r>
            <a:r>
              <a:rPr lang="en-US" sz="1600" baseline="-25000" dirty="0" smtClean="0"/>
              <a:t>3</a:t>
            </a:r>
            <a:r>
              <a:rPr lang="en-US" sz="1600" dirty="0" smtClean="0"/>
              <a:t>= 1.00 cm, determine the value of h</a:t>
            </a:r>
            <a:r>
              <a:rPr lang="en-US" sz="1600" baseline="-25000" dirty="0" smtClean="0"/>
              <a:t>1</a:t>
            </a:r>
            <a:r>
              <a:rPr lang="en-US" sz="1600" dirty="0" smtClean="0"/>
              <a:t>. (Note that h</a:t>
            </a:r>
            <a:r>
              <a:rPr lang="en-US" sz="1600" baseline="-25000" dirty="0" smtClean="0"/>
              <a:t>1</a:t>
            </a:r>
            <a:r>
              <a:rPr lang="en-US" sz="1600" dirty="0" smtClean="0"/>
              <a:t>, h</a:t>
            </a:r>
            <a:r>
              <a:rPr lang="en-US" sz="1600" baseline="-25000" dirty="0" smtClean="0"/>
              <a:t>2 </a:t>
            </a:r>
            <a:r>
              <a:rPr lang="en-US" sz="1600" dirty="0" smtClean="0"/>
              <a:t>and h</a:t>
            </a:r>
            <a:r>
              <a:rPr lang="en-US" sz="1600" baseline="-25000" dirty="0" smtClean="0"/>
              <a:t>3 </a:t>
            </a:r>
            <a:r>
              <a:rPr lang="en-US" sz="1600" dirty="0" smtClean="0"/>
              <a:t>are not drawn to scale). A) 12.6 </a:t>
            </a:r>
            <a:r>
              <a:rPr lang="en-US" sz="1600" i="1" dirty="0" smtClean="0"/>
              <a:t>cm </a:t>
            </a:r>
          </a:p>
          <a:p>
            <a:endParaRPr lang="en-US" sz="1600" dirty="0" smtClean="0"/>
          </a:p>
          <a:p>
            <a:r>
              <a:rPr lang="en-US" sz="1600" b="1" dirty="0" smtClean="0"/>
              <a:t>Q10</a:t>
            </a:r>
            <a:r>
              <a:rPr lang="en-US" sz="1600" dirty="0" smtClean="0"/>
              <a:t>. The open end of a cylindrical pipe has a radius of 1.5 </a:t>
            </a:r>
            <a:r>
              <a:rPr lang="en-US" sz="1600" i="1" dirty="0" smtClean="0"/>
              <a:t>cm</a:t>
            </a:r>
            <a:r>
              <a:rPr lang="en-US" sz="1600" dirty="0" smtClean="0"/>
              <a:t>. Water (density = 1.0×10</a:t>
            </a:r>
            <a:r>
              <a:rPr lang="en-US" sz="1600" baseline="30000" dirty="0" smtClean="0"/>
              <a:t>3 </a:t>
            </a:r>
            <a:r>
              <a:rPr lang="en-US" sz="1600" i="1" dirty="0" smtClean="0"/>
              <a:t>kg</a:t>
            </a:r>
            <a:r>
              <a:rPr lang="en-US" sz="1600" dirty="0" smtClean="0"/>
              <a:t>/</a:t>
            </a:r>
            <a:r>
              <a:rPr lang="en-US" sz="1600" i="1" dirty="0" smtClean="0"/>
              <a:t>m</a:t>
            </a:r>
            <a:r>
              <a:rPr lang="en-US" sz="1600" baseline="30000" dirty="0" smtClean="0"/>
              <a:t>3</a:t>
            </a:r>
            <a:r>
              <a:rPr lang="en-US" sz="1600" dirty="0" smtClean="0"/>
              <a:t>) flows steadily out of this end at a speed of 7.0 </a:t>
            </a:r>
            <a:r>
              <a:rPr lang="en-US" sz="1600" i="1" dirty="0" smtClean="0"/>
              <a:t>m</a:t>
            </a:r>
            <a:r>
              <a:rPr lang="en-US" sz="1600" dirty="0" smtClean="0"/>
              <a:t>/</a:t>
            </a:r>
            <a:r>
              <a:rPr lang="en-US" sz="1600" i="1" dirty="0" smtClean="0"/>
              <a:t>s</a:t>
            </a:r>
            <a:r>
              <a:rPr lang="en-US" sz="1600" dirty="0" smtClean="0"/>
              <a:t>. The rate at which mass is leaving the pipe is: A) 4.9 </a:t>
            </a:r>
            <a:r>
              <a:rPr lang="en-US" sz="1600" i="1" dirty="0" smtClean="0"/>
              <a:t>kg</a:t>
            </a:r>
            <a:r>
              <a:rPr lang="en-US" sz="1600" dirty="0" smtClean="0"/>
              <a:t>/</a:t>
            </a:r>
            <a:r>
              <a:rPr lang="en-US" sz="1600" i="1" dirty="0" smtClean="0"/>
              <a:t>s </a:t>
            </a:r>
            <a:endParaRPr lang="en-US" sz="1600" dirty="0"/>
          </a:p>
        </p:txBody>
      </p:sp>
      <p:sp>
        <p:nvSpPr>
          <p:cNvPr id="12" name="TextBox 11"/>
          <p:cNvSpPr txBox="1"/>
          <p:nvPr/>
        </p:nvSpPr>
        <p:spPr>
          <a:xfrm>
            <a:off x="1143000" y="6324600"/>
            <a:ext cx="588623" cy="338554"/>
          </a:xfrm>
          <a:prstGeom prst="rect">
            <a:avLst/>
          </a:prstGeom>
          <a:noFill/>
        </p:spPr>
        <p:txBody>
          <a:bodyPr wrap="none" rtlCol="0">
            <a:spAutoFit/>
          </a:bodyPr>
          <a:lstStyle/>
          <a:p>
            <a:r>
              <a:rPr lang="en-US" sz="1600" dirty="0" smtClean="0"/>
              <a:t>Fig-4</a:t>
            </a:r>
            <a:endParaRPr lang="en-US" sz="1600" dirty="0"/>
          </a:p>
        </p:txBody>
      </p:sp>
      <p:pic>
        <p:nvPicPr>
          <p:cNvPr id="86018" name="Picture 2"/>
          <p:cNvPicPr>
            <a:picLocks noChangeAspect="1" noChangeArrowheads="1"/>
          </p:cNvPicPr>
          <p:nvPr/>
        </p:nvPicPr>
        <p:blipFill>
          <a:blip r:embed="rId2" cstate="print"/>
          <a:srcRect/>
          <a:stretch>
            <a:fillRect/>
          </a:stretch>
        </p:blipFill>
        <p:spPr bwMode="auto">
          <a:xfrm>
            <a:off x="685800" y="5076825"/>
            <a:ext cx="2039471" cy="866775"/>
          </a:xfrm>
          <a:prstGeom prst="rect">
            <a:avLst/>
          </a:prstGeom>
          <a:noFill/>
          <a:ln w="9525">
            <a:noFill/>
            <a:miter lim="800000"/>
            <a:headEnd/>
            <a:tailEnd/>
          </a:ln>
        </p:spPr>
      </p:pic>
      <p:grpSp>
        <p:nvGrpSpPr>
          <p:cNvPr id="19" name="Group 18"/>
          <p:cNvGrpSpPr/>
          <p:nvPr/>
        </p:nvGrpSpPr>
        <p:grpSpPr>
          <a:xfrm>
            <a:off x="4571999" y="4800600"/>
            <a:ext cx="1819469" cy="1786354"/>
            <a:chOff x="4571999" y="4800600"/>
            <a:chExt cx="1819469" cy="1786354"/>
          </a:xfrm>
        </p:grpSpPr>
        <p:sp>
          <p:nvSpPr>
            <p:cNvPr id="13" name="TextBox 12"/>
            <p:cNvSpPr txBox="1"/>
            <p:nvPr/>
          </p:nvSpPr>
          <p:spPr>
            <a:xfrm>
              <a:off x="5075081" y="6248400"/>
              <a:ext cx="588623" cy="338554"/>
            </a:xfrm>
            <a:prstGeom prst="rect">
              <a:avLst/>
            </a:prstGeom>
            <a:noFill/>
          </p:spPr>
          <p:txBody>
            <a:bodyPr wrap="none" rtlCol="0">
              <a:spAutoFit/>
            </a:bodyPr>
            <a:lstStyle/>
            <a:p>
              <a:r>
                <a:rPr lang="en-US" sz="1600" dirty="0" smtClean="0"/>
                <a:t>Fig-5</a:t>
              </a:r>
              <a:endParaRPr lang="en-US" sz="1600" dirty="0"/>
            </a:p>
          </p:txBody>
        </p:sp>
        <p:pic>
          <p:nvPicPr>
            <p:cNvPr id="86019" name="Picture 3"/>
            <p:cNvPicPr>
              <a:picLocks noChangeAspect="1" noChangeArrowheads="1"/>
            </p:cNvPicPr>
            <p:nvPr/>
          </p:nvPicPr>
          <p:blipFill>
            <a:blip r:embed="rId3" cstate="print"/>
            <a:srcRect/>
            <a:stretch>
              <a:fillRect/>
            </a:stretch>
          </p:blipFill>
          <p:spPr bwMode="auto">
            <a:xfrm>
              <a:off x="4571999" y="4800600"/>
              <a:ext cx="1819469" cy="12382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T-61-Ch14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t>Q23</a:t>
            </a:r>
            <a:r>
              <a:rPr lang="en-US" sz="1600" dirty="0" smtClean="0"/>
              <a:t>. The open vertical tube in </a:t>
            </a:r>
            <a:r>
              <a:rPr lang="en-US" sz="1600" u="sng" dirty="0" smtClean="0"/>
              <a:t>Fig. 13 </a:t>
            </a:r>
            <a:r>
              <a:rPr lang="en-US" sz="1600" dirty="0" smtClean="0"/>
              <a:t>contains two liquids of densities ρ</a:t>
            </a:r>
            <a:r>
              <a:rPr lang="en-US" sz="1600" baseline="-25000" dirty="0" smtClean="0"/>
              <a:t>1 </a:t>
            </a:r>
            <a:r>
              <a:rPr lang="en-US" sz="1600" dirty="0" smtClean="0"/>
              <a:t>= 1000 </a:t>
            </a:r>
            <a:r>
              <a:rPr lang="en-US" sz="1600" i="1" dirty="0" smtClean="0"/>
              <a:t>kg</a:t>
            </a:r>
            <a:r>
              <a:rPr lang="en-US" sz="1600" dirty="0" smtClean="0"/>
              <a:t>/</a:t>
            </a:r>
            <a:r>
              <a:rPr lang="en-US" sz="1600" i="1" dirty="0" smtClean="0"/>
              <a:t>m</a:t>
            </a:r>
            <a:r>
              <a:rPr lang="en-US" sz="1600" baseline="30000" dirty="0" smtClean="0"/>
              <a:t>3 </a:t>
            </a:r>
            <a:r>
              <a:rPr lang="en-US" sz="1600" dirty="0" smtClean="0"/>
              <a:t>and  ρ</a:t>
            </a:r>
            <a:r>
              <a:rPr lang="en-US" sz="1600" baseline="-25000" dirty="0" smtClean="0"/>
              <a:t>2 </a:t>
            </a:r>
            <a:r>
              <a:rPr lang="en-US" sz="1600" dirty="0" smtClean="0"/>
              <a:t>= 800 </a:t>
            </a:r>
            <a:r>
              <a:rPr lang="en-US" sz="1600" i="1" dirty="0" smtClean="0"/>
              <a:t>kg</a:t>
            </a:r>
            <a:r>
              <a:rPr lang="en-US" sz="1600" dirty="0" smtClean="0"/>
              <a:t>/</a:t>
            </a:r>
            <a:r>
              <a:rPr lang="en-US" sz="1600" i="1" dirty="0" smtClean="0"/>
              <a:t>m</a:t>
            </a:r>
            <a:r>
              <a:rPr lang="en-US" sz="1600" baseline="30000" dirty="0" smtClean="0"/>
              <a:t>3</a:t>
            </a:r>
            <a:r>
              <a:rPr lang="en-US" sz="1600" dirty="0" smtClean="0"/>
              <a:t>, which do not mix. Find the gauge pressure (pressure due to the liquids only) at the bottom of the tube. (A: 9000 Pa )</a:t>
            </a:r>
          </a:p>
          <a:p>
            <a:endParaRPr lang="en-US" sz="1600" dirty="0" smtClean="0"/>
          </a:p>
          <a:p>
            <a:r>
              <a:rPr lang="en-US" sz="1600" b="1" dirty="0" smtClean="0"/>
              <a:t>Q24</a:t>
            </a:r>
            <a:r>
              <a:rPr lang="en-US" sz="1600" dirty="0" smtClean="0"/>
              <a:t>. An Aluminum block of density 2.70 </a:t>
            </a:r>
            <a:r>
              <a:rPr lang="en-US" sz="1600" i="1" dirty="0" smtClean="0"/>
              <a:t>g</a:t>
            </a:r>
            <a:r>
              <a:rPr lang="en-US" sz="1600" dirty="0" smtClean="0"/>
              <a:t>/</a:t>
            </a:r>
            <a:r>
              <a:rPr lang="en-US" sz="1600" i="1" dirty="0" smtClean="0"/>
              <a:t>cm</a:t>
            </a:r>
            <a:r>
              <a:rPr lang="en-US" sz="1600" baseline="30000" dirty="0" smtClean="0"/>
              <a:t>3 </a:t>
            </a:r>
            <a:r>
              <a:rPr lang="en-US" sz="1600" dirty="0" smtClean="0"/>
              <a:t>has a weight </a:t>
            </a:r>
            <a:r>
              <a:rPr lang="en-US" sz="1600" i="1" dirty="0" smtClean="0"/>
              <a:t>W </a:t>
            </a:r>
            <a:r>
              <a:rPr lang="en-US" sz="1600" dirty="0" smtClean="0"/>
              <a:t>in air and has a weight </a:t>
            </a:r>
            <a:r>
              <a:rPr lang="en-US" sz="1600" i="1" dirty="0" err="1" smtClean="0"/>
              <a:t>W</a:t>
            </a:r>
            <a:r>
              <a:rPr lang="en-US" sz="1600" i="1" baseline="-25000" dirty="0" err="1" smtClean="0"/>
              <a:t>app</a:t>
            </a:r>
            <a:r>
              <a:rPr lang="en-US" sz="1600" i="1" baseline="-25000" dirty="0" smtClean="0"/>
              <a:t> </a:t>
            </a:r>
            <a:r>
              <a:rPr lang="en-US" sz="1600" dirty="0" smtClean="0"/>
              <a:t>in water when completely submerged. If (</a:t>
            </a:r>
            <a:r>
              <a:rPr lang="en-US" sz="1600" i="1" dirty="0" smtClean="0"/>
              <a:t>W</a:t>
            </a:r>
            <a:r>
              <a:rPr lang="en-US" sz="1600" dirty="0" smtClean="0"/>
              <a:t>- </a:t>
            </a:r>
            <a:r>
              <a:rPr lang="en-US" sz="1600" i="1" dirty="0" err="1" smtClean="0"/>
              <a:t>W</a:t>
            </a:r>
            <a:r>
              <a:rPr lang="en-US" sz="1600" i="1" baseline="-25000" dirty="0" err="1" smtClean="0"/>
              <a:t>app</a:t>
            </a:r>
            <a:r>
              <a:rPr lang="en-US" sz="1600" i="1" dirty="0" smtClean="0"/>
              <a:t>) </a:t>
            </a:r>
            <a:r>
              <a:rPr lang="en-US" sz="1600" dirty="0" smtClean="0"/>
              <a:t>is equal to 196 </a:t>
            </a:r>
            <a:r>
              <a:rPr lang="en-US" sz="1600" i="1" dirty="0" smtClean="0"/>
              <a:t>N</a:t>
            </a:r>
            <a:r>
              <a:rPr lang="en-US" sz="1600" dirty="0" smtClean="0"/>
              <a:t>, the volume of the block is:  A) 0.020 </a:t>
            </a:r>
            <a:r>
              <a:rPr lang="en-US" sz="1600" i="1" dirty="0" smtClean="0"/>
              <a:t>m</a:t>
            </a:r>
            <a:r>
              <a:rPr lang="en-US" sz="1600" baseline="30000" dirty="0" smtClean="0"/>
              <a:t>3 </a:t>
            </a:r>
          </a:p>
          <a:p>
            <a:endParaRPr lang="en-US" sz="1600" dirty="0" smtClean="0"/>
          </a:p>
          <a:p>
            <a:r>
              <a:rPr lang="en-US" sz="1600" b="1" dirty="0" smtClean="0"/>
              <a:t>Q25. </a:t>
            </a:r>
            <a:r>
              <a:rPr lang="en-US" sz="1600" dirty="0" smtClean="0"/>
              <a:t>Water is pumped through a hose of uniform cross-section as shown in </a:t>
            </a:r>
            <a:r>
              <a:rPr lang="en-US" sz="1600" u="sng" dirty="0" smtClean="0"/>
              <a:t>Fig. 14</a:t>
            </a:r>
            <a:r>
              <a:rPr lang="en-US" sz="1600" dirty="0" smtClean="0"/>
              <a:t>, from the lower level (1) to the upper level (2). Which of the following expresses the correct relationship between velocity and pressure at the two levels? A) </a:t>
            </a:r>
            <a:r>
              <a:rPr lang="en-US" sz="1600" i="1" dirty="0" smtClean="0"/>
              <a:t>v</a:t>
            </a:r>
            <a:r>
              <a:rPr lang="en-US" sz="1600" baseline="-25000" dirty="0" smtClean="0"/>
              <a:t>1 </a:t>
            </a:r>
            <a:r>
              <a:rPr lang="en-US" sz="1600" dirty="0" smtClean="0"/>
              <a:t>= </a:t>
            </a:r>
            <a:r>
              <a:rPr lang="en-US" sz="1600" i="1" dirty="0" smtClean="0"/>
              <a:t>v</a:t>
            </a:r>
            <a:r>
              <a:rPr lang="en-US" sz="1600" baseline="-25000" dirty="0" smtClean="0"/>
              <a:t>2 </a:t>
            </a:r>
            <a:r>
              <a:rPr lang="en-US" sz="1600" dirty="0" smtClean="0"/>
              <a:t>and p</a:t>
            </a:r>
            <a:r>
              <a:rPr lang="en-US" sz="1600" baseline="-25000" dirty="0" smtClean="0"/>
              <a:t>2 </a:t>
            </a:r>
            <a:r>
              <a:rPr lang="en-US" sz="1600" dirty="0" smtClean="0"/>
              <a:t>&lt; p</a:t>
            </a:r>
            <a:r>
              <a:rPr lang="en-US" sz="1600" baseline="-25000" dirty="0" smtClean="0"/>
              <a:t>1 </a:t>
            </a:r>
          </a:p>
          <a:p>
            <a:endParaRPr lang="en-US" sz="1600" dirty="0" smtClean="0"/>
          </a:p>
          <a:p>
            <a:r>
              <a:rPr lang="en-US" sz="1600" b="1" dirty="0" smtClean="0"/>
              <a:t>Q26.</a:t>
            </a:r>
            <a:r>
              <a:rPr lang="en-US" sz="1600" dirty="0" smtClean="0"/>
              <a:t> Water flows through a horizontal tube from point 1 (cross sectional area A</a:t>
            </a:r>
            <a:r>
              <a:rPr lang="en-US" sz="1600" baseline="-25000" dirty="0" smtClean="0"/>
              <a:t>1</a:t>
            </a:r>
            <a:r>
              <a:rPr lang="en-US" sz="1600" dirty="0" smtClean="0"/>
              <a:t>) to point 2 (cross sectional area A</a:t>
            </a:r>
            <a:r>
              <a:rPr lang="en-US" sz="1600" baseline="-25000" dirty="0" smtClean="0"/>
              <a:t>2</a:t>
            </a:r>
            <a:r>
              <a:rPr lang="en-US" sz="1600" dirty="0" smtClean="0"/>
              <a:t>), as shown in </a:t>
            </a:r>
            <a:r>
              <a:rPr lang="en-US" sz="1600" i="1" u="sng" dirty="0" smtClean="0"/>
              <a:t>Fig. 15</a:t>
            </a:r>
            <a:r>
              <a:rPr lang="en-US" sz="1600" dirty="0" smtClean="0"/>
              <a:t>. If A</a:t>
            </a:r>
            <a:r>
              <a:rPr lang="en-US" sz="1600" baseline="-25000" dirty="0" smtClean="0"/>
              <a:t>1 </a:t>
            </a:r>
            <a:r>
              <a:rPr lang="en-US" sz="1600" dirty="0" smtClean="0"/>
              <a:t>= 2A</a:t>
            </a:r>
            <a:r>
              <a:rPr lang="en-US" sz="1600" baseline="-25000" dirty="0" smtClean="0"/>
              <a:t>2 </a:t>
            </a:r>
            <a:r>
              <a:rPr lang="en-US" sz="1600" dirty="0" smtClean="0"/>
              <a:t>and </a:t>
            </a:r>
            <a:r>
              <a:rPr lang="en-US" sz="1600" i="1" dirty="0" smtClean="0"/>
              <a:t>v</a:t>
            </a:r>
            <a:r>
              <a:rPr lang="en-US" sz="1600" baseline="-25000" dirty="0" smtClean="0"/>
              <a:t>1 </a:t>
            </a:r>
            <a:r>
              <a:rPr lang="en-US" sz="1600" dirty="0" smtClean="0"/>
              <a:t>= 10 </a:t>
            </a:r>
            <a:r>
              <a:rPr lang="en-US" sz="1600" i="1" dirty="0" smtClean="0"/>
              <a:t>m</a:t>
            </a:r>
            <a:r>
              <a:rPr lang="en-US" sz="1600" dirty="0" smtClean="0"/>
              <a:t>/</a:t>
            </a:r>
            <a:r>
              <a:rPr lang="en-US" sz="1600" i="1" dirty="0" smtClean="0"/>
              <a:t>s</a:t>
            </a:r>
            <a:r>
              <a:rPr lang="en-US" sz="1600" dirty="0" smtClean="0"/>
              <a:t>, the change in the kinetic energy (ΔK) of 1.0 </a:t>
            </a:r>
            <a:r>
              <a:rPr lang="en-US" sz="1600" i="1" dirty="0" smtClean="0"/>
              <a:t>m</a:t>
            </a:r>
            <a:r>
              <a:rPr lang="en-US" sz="1600" baseline="30000" dirty="0" smtClean="0"/>
              <a:t>3 </a:t>
            </a:r>
            <a:r>
              <a:rPr lang="en-US" sz="1600" dirty="0" smtClean="0"/>
              <a:t>of water in moving from point 1 to point 2 is: A) 1.5 x 10</a:t>
            </a:r>
            <a:r>
              <a:rPr lang="en-US" sz="1600" baseline="30000" dirty="0" smtClean="0"/>
              <a:t>5 </a:t>
            </a:r>
            <a:r>
              <a:rPr lang="en-US" sz="1600" i="1" dirty="0" smtClean="0"/>
              <a:t>J </a:t>
            </a:r>
            <a:r>
              <a:rPr lang="en-US" sz="1600" dirty="0" smtClean="0"/>
              <a:t>)</a:t>
            </a:r>
          </a:p>
          <a:p>
            <a:endParaRPr lang="en-US" sz="1600" dirty="0"/>
          </a:p>
        </p:txBody>
      </p:sp>
      <p:grpSp>
        <p:nvGrpSpPr>
          <p:cNvPr id="20" name="Group 19"/>
          <p:cNvGrpSpPr/>
          <p:nvPr/>
        </p:nvGrpSpPr>
        <p:grpSpPr>
          <a:xfrm>
            <a:off x="914400" y="4648200"/>
            <a:ext cx="1066800" cy="2014954"/>
            <a:chOff x="914400" y="4648200"/>
            <a:chExt cx="1066800" cy="2014954"/>
          </a:xfrm>
        </p:grpSpPr>
        <p:sp>
          <p:nvSpPr>
            <p:cNvPr id="12" name="TextBox 11"/>
            <p:cNvSpPr txBox="1"/>
            <p:nvPr/>
          </p:nvSpPr>
          <p:spPr>
            <a:xfrm>
              <a:off x="1143000" y="6324600"/>
              <a:ext cx="692818" cy="338554"/>
            </a:xfrm>
            <a:prstGeom prst="rect">
              <a:avLst/>
            </a:prstGeom>
            <a:noFill/>
          </p:spPr>
          <p:txBody>
            <a:bodyPr wrap="none" rtlCol="0">
              <a:spAutoFit/>
            </a:bodyPr>
            <a:lstStyle/>
            <a:p>
              <a:r>
                <a:rPr lang="en-US" sz="1600" dirty="0" smtClean="0"/>
                <a:t>Fig-13</a:t>
              </a:r>
              <a:endParaRPr lang="en-US" sz="1600" dirty="0"/>
            </a:p>
          </p:txBody>
        </p:sp>
        <p:pic>
          <p:nvPicPr>
            <p:cNvPr id="83970" name="Picture 2"/>
            <p:cNvPicPr>
              <a:picLocks noChangeAspect="1" noChangeArrowheads="1"/>
            </p:cNvPicPr>
            <p:nvPr/>
          </p:nvPicPr>
          <p:blipFill>
            <a:blip r:embed="rId2" cstate="print"/>
            <a:srcRect/>
            <a:stretch>
              <a:fillRect/>
            </a:stretch>
          </p:blipFill>
          <p:spPr bwMode="auto">
            <a:xfrm>
              <a:off x="914400" y="4648200"/>
              <a:ext cx="1066800" cy="1393952"/>
            </a:xfrm>
            <a:prstGeom prst="rect">
              <a:avLst/>
            </a:prstGeom>
            <a:noFill/>
            <a:ln w="9525">
              <a:noFill/>
              <a:miter lim="800000"/>
              <a:headEnd/>
              <a:tailEnd/>
            </a:ln>
          </p:spPr>
        </p:pic>
      </p:grpSp>
      <p:grpSp>
        <p:nvGrpSpPr>
          <p:cNvPr id="21" name="Group 20"/>
          <p:cNvGrpSpPr/>
          <p:nvPr/>
        </p:nvGrpSpPr>
        <p:grpSpPr>
          <a:xfrm>
            <a:off x="3343182" y="4419600"/>
            <a:ext cx="1990818" cy="2286000"/>
            <a:chOff x="2612254" y="4419600"/>
            <a:chExt cx="1990818" cy="2286000"/>
          </a:xfrm>
        </p:grpSpPr>
        <p:sp>
          <p:nvSpPr>
            <p:cNvPr id="16" name="TextBox 15"/>
            <p:cNvSpPr txBox="1"/>
            <p:nvPr/>
          </p:nvSpPr>
          <p:spPr>
            <a:xfrm>
              <a:off x="3345782" y="6367046"/>
              <a:ext cx="692818" cy="338554"/>
            </a:xfrm>
            <a:prstGeom prst="rect">
              <a:avLst/>
            </a:prstGeom>
            <a:noFill/>
          </p:spPr>
          <p:txBody>
            <a:bodyPr wrap="none" rtlCol="0">
              <a:spAutoFit/>
            </a:bodyPr>
            <a:lstStyle/>
            <a:p>
              <a:r>
                <a:rPr lang="en-US" sz="1600" dirty="0" smtClean="0"/>
                <a:t>Fig-14</a:t>
              </a:r>
              <a:endParaRPr lang="en-US" sz="1600" dirty="0"/>
            </a:p>
          </p:txBody>
        </p:sp>
        <p:pic>
          <p:nvPicPr>
            <p:cNvPr id="83971" name="Picture 3"/>
            <p:cNvPicPr>
              <a:picLocks noChangeAspect="1" noChangeArrowheads="1"/>
            </p:cNvPicPr>
            <p:nvPr/>
          </p:nvPicPr>
          <p:blipFill>
            <a:blip r:embed="rId3" cstate="print"/>
            <a:srcRect/>
            <a:stretch>
              <a:fillRect/>
            </a:stretch>
          </p:blipFill>
          <p:spPr bwMode="auto">
            <a:xfrm>
              <a:off x="2612254" y="4419600"/>
              <a:ext cx="1990818" cy="1752600"/>
            </a:xfrm>
            <a:prstGeom prst="rect">
              <a:avLst/>
            </a:prstGeom>
            <a:noFill/>
            <a:ln w="9525">
              <a:noFill/>
              <a:miter lim="800000"/>
              <a:headEnd/>
              <a:tailEnd/>
            </a:ln>
          </p:spPr>
        </p:pic>
      </p:grpSp>
      <p:grpSp>
        <p:nvGrpSpPr>
          <p:cNvPr id="22" name="Group 21"/>
          <p:cNvGrpSpPr/>
          <p:nvPr/>
        </p:nvGrpSpPr>
        <p:grpSpPr>
          <a:xfrm>
            <a:off x="6286500" y="4919246"/>
            <a:ext cx="1714500" cy="1710154"/>
            <a:chOff x="6057900" y="4876800"/>
            <a:chExt cx="1714500" cy="1710154"/>
          </a:xfrm>
        </p:grpSpPr>
        <p:sp>
          <p:nvSpPr>
            <p:cNvPr id="13" name="TextBox 12"/>
            <p:cNvSpPr txBox="1"/>
            <p:nvPr/>
          </p:nvSpPr>
          <p:spPr>
            <a:xfrm>
              <a:off x="6650377" y="6248400"/>
              <a:ext cx="692818" cy="338554"/>
            </a:xfrm>
            <a:prstGeom prst="rect">
              <a:avLst/>
            </a:prstGeom>
            <a:noFill/>
          </p:spPr>
          <p:txBody>
            <a:bodyPr wrap="none" rtlCol="0">
              <a:spAutoFit/>
            </a:bodyPr>
            <a:lstStyle/>
            <a:p>
              <a:r>
                <a:rPr lang="en-US" sz="1600" dirty="0" smtClean="0"/>
                <a:t>Fig-15</a:t>
              </a:r>
              <a:endParaRPr lang="en-US" sz="1600" dirty="0"/>
            </a:p>
          </p:txBody>
        </p:sp>
        <p:pic>
          <p:nvPicPr>
            <p:cNvPr id="83972" name="Picture 4"/>
            <p:cNvPicPr>
              <a:picLocks noChangeAspect="1" noChangeArrowheads="1"/>
            </p:cNvPicPr>
            <p:nvPr/>
          </p:nvPicPr>
          <p:blipFill>
            <a:blip r:embed="rId4" cstate="print"/>
            <a:srcRect/>
            <a:stretch>
              <a:fillRect/>
            </a:stretch>
          </p:blipFill>
          <p:spPr bwMode="auto">
            <a:xfrm>
              <a:off x="6057900" y="4876800"/>
              <a:ext cx="1714500"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p:cNvGrpSpPr/>
          <p:nvPr/>
        </p:nvGrpSpPr>
        <p:grpSpPr>
          <a:xfrm>
            <a:off x="152400" y="685800"/>
            <a:ext cx="8915400" cy="5509200"/>
            <a:chOff x="152400" y="685800"/>
            <a:chExt cx="8915400" cy="5509200"/>
          </a:xfrm>
        </p:grpSpPr>
        <p:sp>
          <p:nvSpPr>
            <p:cNvPr id="180229" name="Rectangle 5"/>
            <p:cNvSpPr>
              <a:spLocks noChangeArrowheads="1"/>
            </p:cNvSpPr>
            <p:nvPr/>
          </p:nvSpPr>
          <p:spPr bwMode="auto">
            <a:xfrm>
              <a:off x="152400" y="685800"/>
              <a:ext cx="8915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t>Q#23:</a:t>
              </a:r>
              <a:r>
                <a:rPr lang="en-US" sz="1600" dirty="0" smtClean="0"/>
                <a:t> A uniform U-tube is partially filled with water. Oil, of density 0.75 g/cm</a:t>
              </a:r>
              <a:r>
                <a:rPr lang="en-US" sz="1600" baseline="30000" dirty="0" smtClean="0"/>
                <a:t>3</a:t>
              </a:r>
              <a:r>
                <a:rPr lang="en-US" sz="1600" dirty="0" smtClean="0"/>
                <a:t>, is poured into the right arm until the water level in the left arm rises 3.0 cm (see </a:t>
              </a:r>
              <a:r>
                <a:rPr lang="en-US" sz="1600" u="sng" dirty="0" smtClean="0"/>
                <a:t>Fig 8</a:t>
              </a:r>
              <a:r>
                <a:rPr lang="en-US" sz="1600" dirty="0" smtClean="0"/>
                <a:t>). The length of the oil column (</a:t>
              </a:r>
              <a:r>
                <a:rPr lang="en-US" sz="1600" i="1" dirty="0" smtClean="0"/>
                <a:t>h</a:t>
              </a:r>
              <a:r>
                <a:rPr lang="en-US" sz="1600" dirty="0" smtClean="0"/>
                <a:t>) is then: (</a:t>
              </a:r>
              <a:r>
                <a:rPr lang="en-US" sz="1600" dirty="0" err="1" smtClean="0"/>
                <a:t>Ans</a:t>
              </a:r>
              <a:r>
                <a:rPr lang="en-US" sz="1600" dirty="0" smtClean="0"/>
                <a:t>: 4.0 cm)</a:t>
              </a:r>
            </a:p>
            <a:p>
              <a:endParaRPr lang="en-US" sz="1600"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endParaRPr lang="en-US" sz="1600" b="1" dirty="0" smtClean="0"/>
            </a:p>
            <a:p>
              <a:r>
                <a:rPr lang="en-US" sz="1600" b="1" dirty="0" smtClean="0"/>
                <a:t>Q#24:</a:t>
              </a:r>
              <a:r>
                <a:rPr lang="en-US" sz="1600" b="1" u="sng" dirty="0" smtClean="0"/>
                <a:t> </a:t>
              </a:r>
              <a:r>
                <a:rPr lang="en-US" sz="1600" dirty="0" smtClean="0"/>
                <a:t>The dimensions of a boat (</a:t>
              </a:r>
              <a:r>
                <a:rPr lang="en-US" sz="1600" dirty="0" err="1" smtClean="0"/>
                <a:t>ρ</a:t>
              </a:r>
              <a:r>
                <a:rPr lang="en-US" sz="1600" baseline="-25000" dirty="0" err="1" smtClean="0"/>
                <a:t>boat</a:t>
              </a:r>
              <a:r>
                <a:rPr lang="en-US" sz="1600" dirty="0" smtClean="0"/>
                <a:t>= 150 kg/m</a:t>
              </a:r>
              <a:r>
                <a:rPr lang="en-US" sz="1600" baseline="30000" dirty="0" smtClean="0"/>
                <a:t>3</a:t>
              </a:r>
              <a:r>
                <a:rPr lang="en-US" sz="1600" dirty="0" smtClean="0"/>
                <a:t>) is 3.00 m x 3.00 m x 1.00 m. What maximum load can it carry in sea water (</a:t>
              </a:r>
              <a:r>
                <a:rPr lang="en-US" sz="1600" dirty="0" err="1" smtClean="0"/>
                <a:t>ρ</a:t>
              </a:r>
              <a:r>
                <a:rPr lang="en-US" sz="1600" baseline="-25000" dirty="0" err="1" smtClean="0"/>
                <a:t>sea</a:t>
              </a:r>
              <a:r>
                <a:rPr lang="en-US" sz="1600" baseline="-25000" dirty="0" smtClean="0"/>
                <a:t> water</a:t>
              </a:r>
              <a:r>
                <a:rPr lang="en-US" sz="1600" dirty="0" smtClean="0"/>
                <a:t>= 1020 kg/m</a:t>
              </a:r>
              <a:r>
                <a:rPr lang="en-US" sz="1600" baseline="30000" dirty="0" smtClean="0"/>
                <a:t>3</a:t>
              </a:r>
              <a:r>
                <a:rPr lang="en-US" sz="1600" dirty="0" smtClean="0"/>
                <a:t>) without sinking? (</a:t>
              </a:r>
              <a:r>
                <a:rPr lang="en-US" sz="1600" dirty="0" err="1" smtClean="0"/>
                <a:t>Ans</a:t>
              </a:r>
              <a:r>
                <a:rPr lang="en-US" sz="1600" dirty="0" smtClean="0"/>
                <a:t>: 7830 kg)</a:t>
              </a:r>
            </a:p>
            <a:p>
              <a:endParaRPr lang="en-US" sz="1600" dirty="0" smtClean="0"/>
            </a:p>
            <a:p>
              <a:r>
                <a:rPr lang="en-US" sz="1600" b="1" dirty="0" smtClean="0"/>
                <a:t>Q#25:</a:t>
              </a:r>
              <a:r>
                <a:rPr lang="en-US" sz="1600" b="1" u="sng" dirty="0" smtClean="0"/>
                <a:t> </a:t>
              </a:r>
              <a:r>
                <a:rPr lang="en-US" sz="1600" dirty="0" smtClean="0"/>
                <a:t>A water line enters a house 2.0 m below ground. A smaller diameter pipe carries water to a faucet 5.0 m above ground, on the second floor. Water flows at 2.0 m/s in the main line and at 7.0 m/s on the second floor. If the pressure in the main line is 3.0 x 10</a:t>
              </a:r>
              <a:r>
                <a:rPr lang="en-US" sz="1600" baseline="30000" dirty="0" smtClean="0"/>
                <a:t>5 </a:t>
              </a:r>
              <a:r>
                <a:rPr lang="en-US" sz="1600" dirty="0" smtClean="0"/>
                <a:t>Pa, then the pressure on the second floor is:  (Take the density of water to be 1.0 x 10</a:t>
              </a:r>
              <a:r>
                <a:rPr lang="en-US" sz="1600" baseline="30000" dirty="0" smtClean="0"/>
                <a:t>3 </a:t>
              </a:r>
              <a:r>
                <a:rPr lang="en-US" sz="1600" dirty="0" smtClean="0"/>
                <a:t>kg/m</a:t>
              </a:r>
              <a:r>
                <a:rPr lang="en-US" sz="1600" baseline="30000" dirty="0" smtClean="0"/>
                <a:t>3</a:t>
              </a:r>
              <a:r>
                <a:rPr lang="en-US" sz="1600" dirty="0" smtClean="0"/>
                <a:t>) (</a:t>
              </a:r>
              <a:r>
                <a:rPr lang="en-US" sz="1600" dirty="0" err="1" smtClean="0"/>
                <a:t>Ans</a:t>
              </a:r>
              <a:r>
                <a:rPr lang="en-US" sz="1600" dirty="0" smtClean="0"/>
                <a:t>: 2.1 x 10</a:t>
              </a:r>
              <a:r>
                <a:rPr lang="en-US" sz="1600" baseline="30000" dirty="0" smtClean="0"/>
                <a:t>5 </a:t>
              </a:r>
              <a:r>
                <a:rPr lang="en-US" sz="1600" dirty="0" smtClean="0"/>
                <a:t>P)</a:t>
              </a:r>
            </a:p>
            <a:p>
              <a:endParaRPr lang="en-US" sz="1600" dirty="0" smtClean="0"/>
            </a:p>
            <a:p>
              <a:r>
                <a:rPr lang="en-US" sz="1600" b="1" dirty="0" smtClean="0"/>
                <a:t>Q#26: </a:t>
              </a:r>
              <a:r>
                <a:rPr lang="en-US" sz="1600" dirty="0" smtClean="0"/>
                <a:t>The rate of flow of water through a horizontal pipe is 2.00 m</a:t>
              </a:r>
              <a:r>
                <a:rPr lang="en-US" sz="1600" baseline="30000" dirty="0" smtClean="0"/>
                <a:t>3</a:t>
              </a:r>
              <a:r>
                <a:rPr lang="en-US" sz="1600" dirty="0" smtClean="0"/>
                <a:t>/min. Calculate the speed of flow at a point where the diameter of the pipe is 10.0 cm. </a:t>
              </a:r>
              <a:r>
                <a:rPr lang="fr-FR" sz="1600" dirty="0" smtClean="0"/>
                <a:t>(Ans: 4.24 m/s).</a:t>
              </a:r>
              <a:endParaRPr lang="en-US" sz="1600" dirty="0" smtClean="0"/>
            </a:p>
            <a:p>
              <a:endParaRPr lang="en-US" sz="1600" dirty="0"/>
            </a:p>
          </p:txBody>
        </p:sp>
        <p:pic>
          <p:nvPicPr>
            <p:cNvPr id="84994" name="Picture 2"/>
            <p:cNvPicPr>
              <a:picLocks noChangeAspect="1" noChangeArrowheads="1"/>
            </p:cNvPicPr>
            <p:nvPr/>
          </p:nvPicPr>
          <p:blipFill>
            <a:blip r:embed="rId2" cstate="print"/>
            <a:srcRect/>
            <a:stretch>
              <a:fillRect/>
            </a:stretch>
          </p:blipFill>
          <p:spPr bwMode="auto">
            <a:xfrm>
              <a:off x="5105400" y="1371600"/>
              <a:ext cx="2324100" cy="177627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T-51-Ch14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u="sng" dirty="0" smtClean="0"/>
              <a:t>Q#23</a:t>
            </a:r>
            <a:r>
              <a:rPr lang="en-US" sz="1600" dirty="0" smtClean="0"/>
              <a:t>: Several cans of different sizes and shapes are all filled with the same liquid to the same height </a:t>
            </a:r>
            <a:r>
              <a:rPr lang="en-US" sz="1600" i="1" dirty="0" smtClean="0"/>
              <a:t>h</a:t>
            </a:r>
            <a:r>
              <a:rPr lang="en-US" sz="1600" dirty="0" smtClean="0"/>
              <a:t> (See </a:t>
            </a:r>
            <a:r>
              <a:rPr lang="en-US" sz="1600" u="sng" dirty="0" smtClean="0"/>
              <a:t>Fig. 6</a:t>
            </a:r>
            <a:r>
              <a:rPr lang="en-US" sz="1600" dirty="0" smtClean="0"/>
              <a:t>). Then: (</a:t>
            </a:r>
            <a:r>
              <a:rPr lang="en-US" sz="1600" dirty="0" err="1" smtClean="0"/>
              <a:t>Ans</a:t>
            </a:r>
            <a:r>
              <a:rPr lang="en-US" sz="1600" dirty="0" smtClean="0"/>
              <a:t>: the pressure on the bottom of each can is the same)</a:t>
            </a:r>
          </a:p>
          <a:p>
            <a:endParaRPr lang="en-US" sz="1600" dirty="0" smtClean="0"/>
          </a:p>
          <a:p>
            <a:r>
              <a:rPr lang="en-US" sz="1600" b="1" dirty="0" smtClean="0"/>
              <a:t>Q#24</a:t>
            </a:r>
            <a:r>
              <a:rPr lang="en-US" sz="1600" b="1" u="sng" dirty="0" smtClean="0"/>
              <a:t>: </a:t>
            </a:r>
            <a:r>
              <a:rPr lang="en-US" sz="1600" u="sng" dirty="0" smtClean="0"/>
              <a:t>Fig. 7 </a:t>
            </a:r>
            <a:r>
              <a:rPr lang="en-US" sz="1600" dirty="0" smtClean="0"/>
              <a:t>shows a U-tube with cross-sectional area </a:t>
            </a:r>
            <a:r>
              <a:rPr lang="en-US" sz="1600" i="1" dirty="0" smtClean="0"/>
              <a:t>A</a:t>
            </a:r>
            <a:r>
              <a:rPr lang="en-US" sz="1600" dirty="0" smtClean="0"/>
              <a:t> and partially filled with oil of density </a:t>
            </a:r>
            <a:r>
              <a:rPr lang="en-US" sz="1600" dirty="0" smtClean="0">
                <a:sym typeface="Symbol"/>
              </a:rPr>
              <a:t></a:t>
            </a:r>
            <a:r>
              <a:rPr lang="en-US" sz="1600" dirty="0" smtClean="0"/>
              <a:t>. A solid cylinder, which fits the tube tightly but can slide without friction, is placed in the right arm. The system is in equilibrium. The weight of the cylinder is: (</a:t>
            </a:r>
            <a:r>
              <a:rPr lang="en-US" sz="1600" dirty="0" err="1" smtClean="0"/>
              <a:t>Ans</a:t>
            </a:r>
            <a:r>
              <a:rPr lang="en-US" sz="1600" dirty="0" smtClean="0"/>
              <a:t>: </a:t>
            </a:r>
            <a:r>
              <a:rPr lang="en-US" sz="1600" dirty="0" err="1" smtClean="0"/>
              <a:t>AL</a:t>
            </a:r>
            <a:r>
              <a:rPr lang="en-US" sz="1600" dirty="0" err="1" smtClean="0">
                <a:sym typeface="Symbol"/>
              </a:rPr>
              <a:t></a:t>
            </a:r>
            <a:r>
              <a:rPr lang="en-US" sz="1600" dirty="0" err="1" smtClean="0"/>
              <a:t>g</a:t>
            </a:r>
            <a:r>
              <a:rPr lang="en-US" sz="1600" dirty="0" smtClean="0"/>
              <a:t>)</a:t>
            </a:r>
          </a:p>
          <a:p>
            <a:endParaRPr lang="en-US" sz="1600" dirty="0" smtClean="0"/>
          </a:p>
          <a:p>
            <a:r>
              <a:rPr lang="en-US" sz="1600" b="1" dirty="0" smtClean="0"/>
              <a:t>Q#25: </a:t>
            </a:r>
            <a:r>
              <a:rPr lang="en-US" sz="1600" dirty="0" smtClean="0"/>
              <a:t>An object hangs from a spring balance The balance indicates 30N in air and 20N when the object is submerged in water. What does the balance indicate when the object is submersed in a liquid with a density that is half that of water? (Ans:25N)</a:t>
            </a:r>
          </a:p>
          <a:p>
            <a:endParaRPr lang="en-US" sz="1600" dirty="0" smtClean="0"/>
          </a:p>
          <a:p>
            <a:r>
              <a:rPr lang="en-US" sz="1600" b="1" dirty="0" smtClean="0"/>
              <a:t>Q#26</a:t>
            </a:r>
            <a:r>
              <a:rPr lang="en-US" sz="1600" dirty="0" smtClean="0"/>
              <a:t>: An incompressible liquid flows along the pipe as shown in </a:t>
            </a:r>
            <a:r>
              <a:rPr lang="en-US" sz="1600" u="sng" dirty="0" smtClean="0"/>
              <a:t>Fig. 8 </a:t>
            </a:r>
            <a:r>
              <a:rPr lang="en-US" sz="1600" dirty="0" smtClean="0"/>
              <a:t>with A</a:t>
            </a:r>
            <a:r>
              <a:rPr lang="en-US" sz="1600" baseline="-25000" dirty="0" smtClean="0"/>
              <a:t>1</a:t>
            </a:r>
            <a:r>
              <a:rPr lang="en-US" sz="1600" dirty="0" smtClean="0"/>
              <a:t>=2A</a:t>
            </a:r>
            <a:r>
              <a:rPr lang="en-US" sz="1600" baseline="-25000" dirty="0" smtClean="0"/>
              <a:t>2</a:t>
            </a:r>
            <a:r>
              <a:rPr lang="en-US" sz="1600" dirty="0" smtClean="0"/>
              <a:t>. The ratio of the mass flow rate R</a:t>
            </a:r>
            <a:r>
              <a:rPr lang="en-US" sz="1600" baseline="-25000" dirty="0" smtClean="0"/>
              <a:t>2</a:t>
            </a:r>
            <a:r>
              <a:rPr lang="en-US" sz="1600" dirty="0" smtClean="0"/>
              <a:t>/R</a:t>
            </a:r>
            <a:r>
              <a:rPr lang="en-US" sz="1600" baseline="-25000" dirty="0" smtClean="0"/>
              <a:t>1</a:t>
            </a:r>
            <a:r>
              <a:rPr lang="en-US" sz="1600" dirty="0" smtClean="0"/>
              <a:t> is: (show v</a:t>
            </a:r>
            <a:r>
              <a:rPr lang="en-US" sz="1600" baseline="-25000" dirty="0" smtClean="0"/>
              <a:t>1</a:t>
            </a:r>
            <a:r>
              <a:rPr lang="en-US" sz="1600" dirty="0" smtClean="0"/>
              <a:t> and v</a:t>
            </a:r>
            <a:r>
              <a:rPr lang="en-US" sz="1600" baseline="-25000" dirty="0" smtClean="0"/>
              <a:t>2</a:t>
            </a:r>
            <a:r>
              <a:rPr lang="en-US" sz="1600" dirty="0" smtClean="0"/>
              <a:t> in fig) (</a:t>
            </a:r>
            <a:r>
              <a:rPr lang="en-US" sz="1600" dirty="0" err="1" smtClean="0"/>
              <a:t>Ans</a:t>
            </a:r>
            <a:r>
              <a:rPr lang="en-US" sz="1600" dirty="0" smtClean="0"/>
              <a:t>: 1)</a:t>
            </a:r>
          </a:p>
          <a:p>
            <a:endParaRPr lang="en-US" sz="1600" dirty="0"/>
          </a:p>
        </p:txBody>
      </p:sp>
      <p:sp>
        <p:nvSpPr>
          <p:cNvPr id="12" name="TextBox 11"/>
          <p:cNvSpPr txBox="1"/>
          <p:nvPr/>
        </p:nvSpPr>
        <p:spPr>
          <a:xfrm>
            <a:off x="1143000" y="6324600"/>
            <a:ext cx="588623" cy="338554"/>
          </a:xfrm>
          <a:prstGeom prst="rect">
            <a:avLst/>
          </a:prstGeom>
          <a:noFill/>
        </p:spPr>
        <p:txBody>
          <a:bodyPr wrap="none" rtlCol="0">
            <a:spAutoFit/>
          </a:bodyPr>
          <a:lstStyle/>
          <a:p>
            <a:r>
              <a:rPr lang="en-US" sz="1600" dirty="0" smtClean="0"/>
              <a:t>Fig-6</a:t>
            </a:r>
            <a:endParaRPr lang="en-US" sz="1600" dirty="0"/>
          </a:p>
        </p:txBody>
      </p:sp>
      <p:pic>
        <p:nvPicPr>
          <p:cNvPr id="86018" name="Picture 2"/>
          <p:cNvPicPr>
            <a:picLocks noChangeAspect="1" noChangeArrowheads="1"/>
          </p:cNvPicPr>
          <p:nvPr/>
        </p:nvPicPr>
        <p:blipFill>
          <a:blip r:embed="rId2" cstate="print"/>
          <a:srcRect/>
          <a:stretch>
            <a:fillRect/>
          </a:stretch>
        </p:blipFill>
        <p:spPr bwMode="auto">
          <a:xfrm>
            <a:off x="381000" y="4403273"/>
            <a:ext cx="2514600" cy="1511753"/>
          </a:xfrm>
          <a:prstGeom prst="rect">
            <a:avLst/>
          </a:prstGeom>
          <a:noFill/>
          <a:ln w="9525">
            <a:noFill/>
            <a:miter lim="800000"/>
            <a:headEnd/>
            <a:tailEnd/>
          </a:ln>
        </p:spPr>
      </p:pic>
      <p:pic>
        <p:nvPicPr>
          <p:cNvPr id="86019" name="Picture 3"/>
          <p:cNvPicPr>
            <a:picLocks noChangeAspect="1" noChangeArrowheads="1"/>
          </p:cNvPicPr>
          <p:nvPr/>
        </p:nvPicPr>
        <p:blipFill>
          <a:blip r:embed="rId3" cstate="print"/>
          <a:srcRect/>
          <a:stretch>
            <a:fillRect/>
          </a:stretch>
        </p:blipFill>
        <p:spPr bwMode="auto">
          <a:xfrm>
            <a:off x="3706090" y="4559299"/>
            <a:ext cx="2008910" cy="1841501"/>
          </a:xfrm>
          <a:prstGeom prst="rect">
            <a:avLst/>
          </a:prstGeom>
          <a:noFill/>
          <a:ln w="9525">
            <a:noFill/>
            <a:miter lim="800000"/>
            <a:headEnd/>
            <a:tailEnd/>
          </a:ln>
        </p:spPr>
      </p:pic>
      <p:pic>
        <p:nvPicPr>
          <p:cNvPr id="86020" name="Picture 4"/>
          <p:cNvPicPr>
            <a:picLocks noChangeAspect="1" noChangeArrowheads="1"/>
          </p:cNvPicPr>
          <p:nvPr/>
        </p:nvPicPr>
        <p:blipFill>
          <a:blip r:embed="rId4" cstate="print"/>
          <a:srcRect/>
          <a:stretch>
            <a:fillRect/>
          </a:stretch>
        </p:blipFill>
        <p:spPr bwMode="auto">
          <a:xfrm>
            <a:off x="6617208" y="4648200"/>
            <a:ext cx="2145792"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T-42-Ch14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u="sng" dirty="0" smtClean="0"/>
              <a:t>Q8</a:t>
            </a:r>
            <a:r>
              <a:rPr lang="en-US" sz="1600" dirty="0" smtClean="0"/>
              <a:t>  A water hose of 1.00 cm radius is used to fill a container of  volume 20.0*10**3 cm**3. It takes 60 s to fill the container.  What is the speed at which the water leaves the hose? (</a:t>
            </a:r>
            <a:r>
              <a:rPr lang="en-US" sz="1600" dirty="0" err="1" smtClean="0"/>
              <a:t>Ans</a:t>
            </a:r>
            <a:r>
              <a:rPr lang="en-US" sz="1600" dirty="0" smtClean="0"/>
              <a:t>: 106 cm/s)</a:t>
            </a:r>
          </a:p>
          <a:p>
            <a:endParaRPr lang="en-US" sz="1600" dirty="0" smtClean="0"/>
          </a:p>
          <a:p>
            <a:r>
              <a:rPr lang="en-US" sz="1600" b="1" dirty="0" smtClean="0"/>
              <a:t>Q9</a:t>
            </a:r>
            <a:r>
              <a:rPr lang="en-US" sz="1600" dirty="0" smtClean="0"/>
              <a:t>  Water enters a house through a pipe with a velocity of 4.0 m/s  at a pressure of 4*10**5 Pa. The water in a narrower pipe  at the second floor bathroom 5.0 m above has a velocity of  16 m/</a:t>
            </a:r>
            <a:r>
              <a:rPr lang="en-US" sz="1600" dirty="0" err="1" smtClean="0"/>
              <a:t>s.What</a:t>
            </a:r>
            <a:r>
              <a:rPr lang="en-US" sz="1600" dirty="0" smtClean="0"/>
              <a:t> is the pressure of water in the bathroom?  (Density of water = 1.0*10**3 kg/m**3)  (</a:t>
            </a:r>
            <a:r>
              <a:rPr lang="en-US" sz="1600" dirty="0" err="1" smtClean="0"/>
              <a:t>Ans</a:t>
            </a:r>
            <a:r>
              <a:rPr lang="en-US" sz="1600" dirty="0" smtClean="0"/>
              <a:t> 2.3*10**5 Pa)</a:t>
            </a:r>
          </a:p>
          <a:p>
            <a:endParaRPr lang="en-US" sz="1600" dirty="0" smtClean="0"/>
          </a:p>
          <a:p>
            <a:r>
              <a:rPr lang="en-US" sz="1600" b="1" dirty="0" smtClean="0"/>
              <a:t>Q10 </a:t>
            </a:r>
            <a:r>
              <a:rPr lang="en-US" sz="1600" dirty="0" smtClean="0"/>
              <a:t>A block of metal has mass of 0.50 kg and density of 8.0*10**3  kg/m**3. It is suspended from a string and completely submerged in water. Find the tension in the string. (Density of water = 1.0*10**3 kg/m**3) (</a:t>
            </a:r>
            <a:r>
              <a:rPr lang="en-US" sz="1600" dirty="0" err="1" smtClean="0"/>
              <a:t>Ans</a:t>
            </a:r>
            <a:r>
              <a:rPr lang="en-US" sz="1600" dirty="0" smtClean="0"/>
              <a:t>: 4.3 N)</a:t>
            </a:r>
          </a:p>
          <a:p>
            <a:endParaRPr lang="en-US" sz="1600" dirty="0" smtClean="0"/>
          </a:p>
          <a:p>
            <a:r>
              <a:rPr lang="en-US" sz="1600" b="1" dirty="0" smtClean="0"/>
              <a:t> Q11</a:t>
            </a:r>
            <a:r>
              <a:rPr lang="en-US" sz="1600" dirty="0" smtClean="0"/>
              <a:t> A piston of radius R1= 5.0 cm is used in a hydraulic press to  exert a force F1 on the enclosed liquid to raise a car of weight  F2=13,500 N (see </a:t>
            </a:r>
            <a:r>
              <a:rPr lang="en-US" sz="1600" u="sng" dirty="0" smtClean="0"/>
              <a:t>Fig 4</a:t>
            </a:r>
            <a:r>
              <a:rPr lang="en-US" sz="1600" dirty="0" smtClean="0"/>
              <a:t>). If the radius of the larger piston is  R2 = 15 cm, Find F1.  </a:t>
            </a:r>
            <a:r>
              <a:rPr lang="fr-FR" sz="1600" dirty="0" smtClean="0"/>
              <a:t>(Ans: 1.5*10**3 N)</a:t>
            </a:r>
            <a:endParaRPr lang="en-US" sz="1600" dirty="0" smtClean="0"/>
          </a:p>
          <a:p>
            <a:endParaRPr lang="en-US" sz="1600" dirty="0"/>
          </a:p>
        </p:txBody>
      </p:sp>
      <p:pic>
        <p:nvPicPr>
          <p:cNvPr id="87042" name="Picture 2"/>
          <p:cNvPicPr>
            <a:picLocks noChangeAspect="1" noChangeArrowheads="1"/>
          </p:cNvPicPr>
          <p:nvPr/>
        </p:nvPicPr>
        <p:blipFill>
          <a:blip r:embed="rId2" cstate="print"/>
          <a:srcRect/>
          <a:stretch>
            <a:fillRect/>
          </a:stretch>
        </p:blipFill>
        <p:spPr bwMode="auto">
          <a:xfrm>
            <a:off x="5517471" y="4343400"/>
            <a:ext cx="2712129"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T-41-Ch14</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u="sng" dirty="0" smtClean="0"/>
              <a:t>Q8</a:t>
            </a:r>
            <a:r>
              <a:rPr lang="en-US" sz="1600" dirty="0" smtClean="0"/>
              <a:t>  A solid sphere of mass 5.0 kg is floating in water with half  of its volume submerged. The density of water is 1000 kg/m**3.  The buoyant force on the sphere is  (</a:t>
            </a:r>
            <a:r>
              <a:rPr lang="en-US" sz="1600" dirty="0" err="1" smtClean="0"/>
              <a:t>Ans</a:t>
            </a:r>
            <a:r>
              <a:rPr lang="en-US" sz="1600" dirty="0" smtClean="0"/>
              <a:t>: 49 N) </a:t>
            </a:r>
          </a:p>
          <a:p>
            <a:endParaRPr lang="en-US" sz="1600" dirty="0" smtClean="0"/>
          </a:p>
          <a:p>
            <a:r>
              <a:rPr lang="en-US" sz="1600" b="1" dirty="0" smtClean="0"/>
              <a:t>Q9</a:t>
            </a:r>
            <a:r>
              <a:rPr lang="en-US" sz="1600" dirty="0" smtClean="0"/>
              <a:t> Fig 5 shows a very large, closed, oil tank with a hole at  a height of 1.0 m from the bottom of the tank. The oil vapor  pressure in the tank is maintained at 1.5*10**5 Pa. Find the speed at which oil leaves the hole, when the oil level is 20 m  from the bottom of the tank. The density of oil is 850 kg/m**3. (</a:t>
            </a:r>
            <a:r>
              <a:rPr lang="en-US" sz="1600" dirty="0" err="1" smtClean="0"/>
              <a:t>Ans</a:t>
            </a:r>
            <a:r>
              <a:rPr lang="en-US" sz="1600" dirty="0" smtClean="0"/>
              <a:t>: 22 m/s ) </a:t>
            </a:r>
          </a:p>
          <a:p>
            <a:endParaRPr lang="en-US" sz="1600" dirty="0" smtClean="0"/>
          </a:p>
          <a:p>
            <a:r>
              <a:rPr lang="en-US" sz="1600" b="1" dirty="0" smtClean="0"/>
              <a:t>Q10 </a:t>
            </a:r>
            <a:r>
              <a:rPr lang="en-US" sz="1600" dirty="0" smtClean="0"/>
              <a:t>A U-tube of uniform cross-section, open at both ends, is filled  with water (density 1000 kg/m**3) and oil as shown in </a:t>
            </a:r>
            <a:r>
              <a:rPr lang="en-US" sz="1600" u="sng" dirty="0" smtClean="0"/>
              <a:t>Fig 2</a:t>
            </a:r>
            <a:r>
              <a:rPr lang="en-US" sz="1600" dirty="0" smtClean="0"/>
              <a:t>. Water and oil do not mix. Find the density of oil.  (</a:t>
            </a:r>
            <a:r>
              <a:rPr lang="en-US" sz="1600" dirty="0" err="1" smtClean="0"/>
              <a:t>Ans</a:t>
            </a:r>
            <a:r>
              <a:rPr lang="en-US" sz="1600" dirty="0" smtClean="0"/>
              <a:t>: 750 kg/m**3)</a:t>
            </a:r>
          </a:p>
          <a:p>
            <a:endParaRPr lang="en-US" sz="1600" dirty="0" smtClean="0"/>
          </a:p>
          <a:p>
            <a:r>
              <a:rPr lang="en-US" sz="1600" b="1" dirty="0" smtClean="0"/>
              <a:t>Q11</a:t>
            </a:r>
            <a:r>
              <a:rPr lang="en-US" sz="1600" dirty="0" smtClean="0"/>
              <a:t> Water flows through a horizontal pipe. The diameter of the  pipe is reduced gradually as shown in </a:t>
            </a:r>
            <a:r>
              <a:rPr lang="en-US" sz="1600" u="sng" dirty="0" smtClean="0"/>
              <a:t>Fig 3</a:t>
            </a:r>
            <a:r>
              <a:rPr lang="en-US" sz="1600" dirty="0" smtClean="0"/>
              <a:t>. Assume water is  an ideal fluid. Which of the following statements is true? (</a:t>
            </a:r>
            <a:r>
              <a:rPr lang="en-US" sz="1600" dirty="0" err="1" smtClean="0"/>
              <a:t>Ans</a:t>
            </a:r>
            <a:r>
              <a:rPr lang="en-US" sz="1600" dirty="0" smtClean="0"/>
              <a:t>: The water flow rate is constant everywhere.)</a:t>
            </a:r>
          </a:p>
          <a:p>
            <a:endParaRPr lang="en-US" sz="1600" dirty="0"/>
          </a:p>
        </p:txBody>
      </p:sp>
      <p:sp>
        <p:nvSpPr>
          <p:cNvPr id="12" name="TextBox 11"/>
          <p:cNvSpPr txBox="1"/>
          <p:nvPr/>
        </p:nvSpPr>
        <p:spPr>
          <a:xfrm>
            <a:off x="1143000" y="6324600"/>
            <a:ext cx="588623" cy="338554"/>
          </a:xfrm>
          <a:prstGeom prst="rect">
            <a:avLst/>
          </a:prstGeom>
          <a:noFill/>
        </p:spPr>
        <p:txBody>
          <a:bodyPr wrap="none" rtlCol="0">
            <a:spAutoFit/>
          </a:bodyPr>
          <a:lstStyle/>
          <a:p>
            <a:r>
              <a:rPr lang="en-US" sz="1600" dirty="0" smtClean="0"/>
              <a:t>Fig-2</a:t>
            </a:r>
            <a:endParaRPr lang="en-US" sz="1600" dirty="0"/>
          </a:p>
        </p:txBody>
      </p:sp>
      <p:sp>
        <p:nvSpPr>
          <p:cNvPr id="16" name="TextBox 15"/>
          <p:cNvSpPr txBox="1"/>
          <p:nvPr/>
        </p:nvSpPr>
        <p:spPr>
          <a:xfrm>
            <a:off x="4516777" y="6324600"/>
            <a:ext cx="588623" cy="338554"/>
          </a:xfrm>
          <a:prstGeom prst="rect">
            <a:avLst/>
          </a:prstGeom>
          <a:noFill/>
        </p:spPr>
        <p:txBody>
          <a:bodyPr wrap="none" rtlCol="0">
            <a:spAutoFit/>
          </a:bodyPr>
          <a:lstStyle/>
          <a:p>
            <a:r>
              <a:rPr lang="en-US" sz="1600" dirty="0" smtClean="0"/>
              <a:t>Fig-3</a:t>
            </a:r>
            <a:endParaRPr lang="en-US" sz="1600" dirty="0"/>
          </a:p>
        </p:txBody>
      </p:sp>
      <p:pic>
        <p:nvPicPr>
          <p:cNvPr id="88067" name="Picture 3"/>
          <p:cNvPicPr>
            <a:picLocks noChangeAspect="1" noChangeArrowheads="1"/>
          </p:cNvPicPr>
          <p:nvPr/>
        </p:nvPicPr>
        <p:blipFill>
          <a:blip r:embed="rId2" cstate="print"/>
          <a:srcRect/>
          <a:stretch>
            <a:fillRect/>
          </a:stretch>
        </p:blipFill>
        <p:spPr bwMode="auto">
          <a:xfrm>
            <a:off x="228600" y="4343400"/>
            <a:ext cx="2369736" cy="1859017"/>
          </a:xfrm>
          <a:prstGeom prst="rect">
            <a:avLst/>
          </a:prstGeom>
          <a:noFill/>
          <a:ln w="9525">
            <a:noFill/>
            <a:miter lim="800000"/>
            <a:headEnd/>
            <a:tailEnd/>
          </a:ln>
        </p:spPr>
      </p:pic>
      <p:pic>
        <p:nvPicPr>
          <p:cNvPr id="88068" name="Picture 4"/>
          <p:cNvPicPr>
            <a:picLocks noChangeAspect="1" noChangeArrowheads="1"/>
          </p:cNvPicPr>
          <p:nvPr/>
        </p:nvPicPr>
        <p:blipFill>
          <a:blip r:embed="rId3" cstate="print"/>
          <a:srcRect/>
          <a:stretch>
            <a:fillRect/>
          </a:stretch>
        </p:blipFill>
        <p:spPr bwMode="auto">
          <a:xfrm>
            <a:off x="3505199" y="4495800"/>
            <a:ext cx="2514601"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Rounded Rectangle 334"/>
          <p:cNvSpPr/>
          <p:nvPr/>
        </p:nvSpPr>
        <p:spPr>
          <a:xfrm>
            <a:off x="3624573" y="762000"/>
            <a:ext cx="76200" cy="1447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7"/>
          <p:cNvSpPr txBox="1">
            <a:spLocks/>
          </p:cNvSpPr>
          <p:nvPr/>
        </p:nvSpPr>
        <p:spPr>
          <a:xfrm>
            <a:off x="304800" y="0"/>
            <a:ext cx="8229600" cy="685800"/>
          </a:xfrm>
          <a:prstGeom prst="rect">
            <a:avLst/>
          </a:prstGeom>
          <a:ln>
            <a:noFill/>
          </a:ln>
        </p:spPr>
        <p:txBody>
          <a:bodyPr/>
          <a:lstStyle/>
          <a:p>
            <a:pPr algn="ctr">
              <a:spcBef>
                <a:spcPct val="0"/>
              </a:spcBef>
              <a:defRPr/>
            </a:pPr>
            <a:r>
              <a:rPr lang="en-US" sz="4400" b="1" dirty="0" smtClean="0">
                <a:solidFill>
                  <a:srgbClr val="FF0000"/>
                </a:solidFill>
              </a:rPr>
              <a:t>Pressure Measurement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238" name="Group 237"/>
          <p:cNvGrpSpPr/>
          <p:nvPr/>
        </p:nvGrpSpPr>
        <p:grpSpPr>
          <a:xfrm>
            <a:off x="2895600" y="1752600"/>
            <a:ext cx="1508167" cy="1664732"/>
            <a:chOff x="7254833" y="1828800"/>
            <a:chExt cx="1508167" cy="1664732"/>
          </a:xfrm>
        </p:grpSpPr>
        <p:grpSp>
          <p:nvGrpSpPr>
            <p:cNvPr id="5" name="Group 100"/>
            <p:cNvGrpSpPr/>
            <p:nvPr/>
          </p:nvGrpSpPr>
          <p:grpSpPr>
            <a:xfrm>
              <a:off x="7254833" y="1828800"/>
              <a:ext cx="1508167" cy="1306285"/>
              <a:chOff x="7254833" y="1828800"/>
              <a:chExt cx="1508167" cy="1306285"/>
            </a:xfrm>
          </p:grpSpPr>
          <p:sp>
            <p:nvSpPr>
              <p:cNvPr id="100" name="Rectangle 99"/>
              <p:cNvSpPr/>
              <p:nvPr/>
            </p:nvSpPr>
            <p:spPr>
              <a:xfrm>
                <a:off x="7620000" y="2049200"/>
                <a:ext cx="990600" cy="1066800"/>
              </a:xfrm>
              <a:prstGeom prst="rect">
                <a:avLst/>
              </a:prstGeom>
              <a:solidFill>
                <a:schemeClr val="tx2">
                  <a:lumMod val="60000"/>
                  <a:lumOff val="40000"/>
                </a:schemeClr>
              </a:solidFill>
              <a:ln>
                <a:solidFill>
                  <a:srgbClr val="33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7254833" y="1828800"/>
                <a:ext cx="1508167" cy="1306285"/>
              </a:xfrm>
              <a:custGeom>
                <a:avLst/>
                <a:gdLst>
                  <a:gd name="connsiteX0" fmla="*/ 0 w 1508167"/>
                  <a:gd name="connsiteY0" fmla="*/ 35626 h 1306285"/>
                  <a:gd name="connsiteX1" fmla="*/ 356260 w 1508167"/>
                  <a:gd name="connsiteY1" fmla="*/ 35626 h 1306285"/>
                  <a:gd name="connsiteX2" fmla="*/ 368135 w 1508167"/>
                  <a:gd name="connsiteY2" fmla="*/ 1306285 h 1306285"/>
                  <a:gd name="connsiteX3" fmla="*/ 1330037 w 1508167"/>
                  <a:gd name="connsiteY3" fmla="*/ 1306285 h 1306285"/>
                  <a:gd name="connsiteX4" fmla="*/ 1341912 w 1508167"/>
                  <a:gd name="connsiteY4" fmla="*/ 23750 h 1306285"/>
                  <a:gd name="connsiteX5" fmla="*/ 1508167 w 1508167"/>
                  <a:gd name="connsiteY5" fmla="*/ 0 h 130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67" h="1306285">
                    <a:moveTo>
                      <a:pt x="0" y="35626"/>
                    </a:moveTo>
                    <a:lnTo>
                      <a:pt x="356260" y="35626"/>
                    </a:lnTo>
                    <a:lnTo>
                      <a:pt x="368135" y="1306285"/>
                    </a:lnTo>
                    <a:lnTo>
                      <a:pt x="1330037" y="1306285"/>
                    </a:lnTo>
                    <a:lnTo>
                      <a:pt x="1341912" y="23750"/>
                    </a:lnTo>
                    <a:lnTo>
                      <a:pt x="1508167" y="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4" name="Rectangle 113"/>
            <p:cNvSpPr/>
            <p:nvPr/>
          </p:nvSpPr>
          <p:spPr>
            <a:xfrm>
              <a:off x="7543800" y="3124200"/>
              <a:ext cx="11430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Mercury</a:t>
              </a:r>
              <a:endParaRPr lang="en-US" b="1" dirty="0">
                <a:solidFill>
                  <a:srgbClr val="3333FF"/>
                </a:solidFill>
                <a:latin typeface="Comic Sans MS" pitchFamily="66" charset="0"/>
              </a:endParaRPr>
            </a:p>
          </p:txBody>
        </p:sp>
      </p:grpSp>
      <p:grpSp>
        <p:nvGrpSpPr>
          <p:cNvPr id="343" name="Group 342"/>
          <p:cNvGrpSpPr/>
          <p:nvPr/>
        </p:nvGrpSpPr>
        <p:grpSpPr>
          <a:xfrm>
            <a:off x="3396342" y="1259775"/>
            <a:ext cx="626425" cy="692725"/>
            <a:chOff x="6917375" y="1259775"/>
            <a:chExt cx="626425" cy="692725"/>
          </a:xfrm>
        </p:grpSpPr>
        <p:sp>
          <p:nvSpPr>
            <p:cNvPr id="337" name="Down Arrow 336"/>
            <p:cNvSpPr/>
            <p:nvPr/>
          </p:nvSpPr>
          <p:spPr>
            <a:xfrm>
              <a:off x="6917375" y="1259775"/>
              <a:ext cx="76200" cy="685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own Arrow 337"/>
            <p:cNvSpPr/>
            <p:nvPr/>
          </p:nvSpPr>
          <p:spPr>
            <a:xfrm>
              <a:off x="7467600" y="1266700"/>
              <a:ext cx="76200" cy="6858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0" name="Straight Connector 339"/>
          <p:cNvCxnSpPr/>
          <p:nvPr/>
        </p:nvCxnSpPr>
        <p:spPr>
          <a:xfrm rot="16200000" flipH="1" flipV="1">
            <a:off x="2940949" y="1483362"/>
            <a:ext cx="1447802" cy="5073"/>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3657600" y="1447800"/>
            <a:ext cx="1295400" cy="533400"/>
            <a:chOff x="4191000" y="1448594"/>
            <a:chExt cx="1295400" cy="533400"/>
          </a:xfrm>
        </p:grpSpPr>
        <p:cxnSp>
          <p:nvCxnSpPr>
            <p:cNvPr id="347" name="Straight Connector 346"/>
            <p:cNvCxnSpPr/>
            <p:nvPr/>
          </p:nvCxnSpPr>
          <p:spPr>
            <a:xfrm>
              <a:off x="4191000" y="1467446"/>
              <a:ext cx="1143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4343400" y="1981200"/>
              <a:ext cx="1143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1" name="Rectangle 350"/>
            <p:cNvSpPr/>
            <p:nvPr/>
          </p:nvSpPr>
          <p:spPr>
            <a:xfrm>
              <a:off x="4953000" y="1536462"/>
              <a:ext cx="381000" cy="369332"/>
            </a:xfrm>
            <a:prstGeom prst="rect">
              <a:avLst/>
            </a:prstGeom>
          </p:spPr>
          <p:txBody>
            <a:bodyPr wrap="square">
              <a:spAutoFit/>
            </a:bodyPr>
            <a:lstStyle/>
            <a:p>
              <a:pPr>
                <a:buFontTx/>
                <a:buNone/>
              </a:pPr>
              <a:r>
                <a:rPr lang="en-US" b="1" dirty="0" smtClean="0">
                  <a:solidFill>
                    <a:srgbClr val="3333FF"/>
                  </a:solidFill>
                  <a:latin typeface="Comic Sans MS" pitchFamily="66" charset="0"/>
                </a:rPr>
                <a:t>h</a:t>
              </a:r>
              <a:endParaRPr lang="en-US" b="1" dirty="0">
                <a:solidFill>
                  <a:srgbClr val="3333FF"/>
                </a:solidFill>
                <a:latin typeface="Comic Sans MS" pitchFamily="66" charset="0"/>
              </a:endParaRPr>
            </a:p>
          </p:txBody>
        </p:sp>
        <p:cxnSp>
          <p:nvCxnSpPr>
            <p:cNvPr id="353" name="Straight Arrow Connector 352"/>
            <p:cNvCxnSpPr/>
            <p:nvPr/>
          </p:nvCxnSpPr>
          <p:spPr>
            <a:xfrm rot="5400000">
              <a:off x="4762103" y="1714897"/>
              <a:ext cx="533400" cy="7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56" name="Group 355"/>
          <p:cNvGrpSpPr/>
          <p:nvPr/>
        </p:nvGrpSpPr>
        <p:grpSpPr>
          <a:xfrm>
            <a:off x="5029200" y="838201"/>
            <a:ext cx="3733800" cy="3936220"/>
            <a:chOff x="5029200" y="838201"/>
            <a:chExt cx="3733800" cy="3936220"/>
          </a:xfrm>
        </p:grpSpPr>
        <p:pic>
          <p:nvPicPr>
            <p:cNvPr id="344" name="Picture 2" descr="F14_01"/>
            <p:cNvPicPr>
              <a:picLocks noChangeAspect="1" noChangeArrowheads="1"/>
            </p:cNvPicPr>
            <p:nvPr/>
          </p:nvPicPr>
          <p:blipFill>
            <a:blip r:embed="rId3" cstate="print"/>
            <a:srcRect/>
            <a:stretch>
              <a:fillRect/>
            </a:stretch>
          </p:blipFill>
          <p:spPr bwMode="auto">
            <a:xfrm>
              <a:off x="7086600" y="838201"/>
              <a:ext cx="1676400" cy="3936220"/>
            </a:xfrm>
            <a:prstGeom prst="rect">
              <a:avLst/>
            </a:prstGeom>
            <a:noFill/>
          </p:spPr>
        </p:pic>
        <p:sp>
          <p:nvSpPr>
            <p:cNvPr id="355" name="Rectangle 354"/>
            <p:cNvSpPr/>
            <p:nvPr/>
          </p:nvSpPr>
          <p:spPr>
            <a:xfrm>
              <a:off x="5029200" y="1295400"/>
              <a:ext cx="2286000" cy="1815882"/>
            </a:xfrm>
            <a:prstGeom prst="rect">
              <a:avLst/>
            </a:prstGeom>
          </p:spPr>
          <p:txBody>
            <a:bodyPr wrap="square">
              <a:spAutoFit/>
            </a:bodyPr>
            <a:lstStyle/>
            <a:p>
              <a:pPr>
                <a:buFontTx/>
                <a:buNone/>
              </a:pPr>
              <a:r>
                <a:rPr lang="en-US" sz="1400" b="1" dirty="0" smtClean="0">
                  <a:solidFill>
                    <a:srgbClr val="3333FF"/>
                  </a:solidFill>
                  <a:latin typeface="Comic Sans MS" pitchFamily="66" charset="0"/>
                </a:rPr>
                <a:t>Pressure gauge which is used to measure the fluid pressure inside: </a:t>
              </a:r>
            </a:p>
            <a:p>
              <a:pPr>
                <a:buFontTx/>
                <a:buNone/>
              </a:pPr>
              <a:endParaRPr lang="en-US" sz="1400" b="1" dirty="0" smtClean="0">
                <a:solidFill>
                  <a:srgbClr val="3333FF"/>
                </a:solidFill>
                <a:latin typeface="Comic Sans MS" pitchFamily="66" charset="0"/>
              </a:endParaRPr>
            </a:p>
            <a:p>
              <a:pPr>
                <a:buFontTx/>
                <a:buNone/>
              </a:pPr>
              <a:r>
                <a:rPr lang="en-US" sz="1400" b="1" dirty="0" smtClean="0">
                  <a:latin typeface="Comic Sans MS" pitchFamily="66" charset="0"/>
                </a:rPr>
                <a:t>Fluid compresses the spring which is translated in terms of pressure </a:t>
              </a:r>
              <a:endParaRPr lang="en-US" sz="1400" b="1" dirty="0">
                <a:latin typeface="Comic Sans MS" pitchFamily="66" charset="0"/>
              </a:endParaRPr>
            </a:p>
          </p:txBody>
        </p:sp>
      </p:grpSp>
      <p:graphicFrame>
        <p:nvGraphicFramePr>
          <p:cNvPr id="45068" name="Object 12"/>
          <p:cNvGraphicFramePr>
            <a:graphicFrameLocks noChangeAspect="1"/>
          </p:cNvGraphicFramePr>
          <p:nvPr/>
        </p:nvGraphicFramePr>
        <p:xfrm>
          <a:off x="5257800" y="3276600"/>
          <a:ext cx="1519238" cy="665463"/>
        </p:xfrm>
        <a:graphic>
          <a:graphicData uri="http://schemas.openxmlformats.org/presentationml/2006/ole">
            <mc:AlternateContent xmlns:mc="http://schemas.openxmlformats.org/markup-compatibility/2006">
              <mc:Choice xmlns:v="urn:schemas-microsoft-com:vml" Requires="v">
                <p:oleObj spid="_x0000_s45110" name="Equation" r:id="rId4" imgW="863280" imgH="393480" progId="Equation.3">
                  <p:embed/>
                </p:oleObj>
              </mc:Choice>
              <mc:Fallback>
                <p:oleObj name="Equation" r:id="rId4" imgW="863280" imgH="39348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76600"/>
                        <a:ext cx="1519238" cy="66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4"/>
          <p:cNvSpPr txBox="1">
            <a:spLocks noChangeArrowheads="1"/>
          </p:cNvSpPr>
          <p:nvPr/>
        </p:nvSpPr>
        <p:spPr bwMode="auto">
          <a:xfrm>
            <a:off x="4343400" y="4724400"/>
            <a:ext cx="4572000" cy="990600"/>
          </a:xfrm>
          <a:prstGeom prst="rect">
            <a:avLst/>
          </a:prstGeom>
          <a:solidFill>
            <a:srgbClr val="FFFF00"/>
          </a:solidFill>
          <a:ln w="76200">
            <a:noFill/>
            <a:miter lim="800000"/>
            <a:headEnd/>
            <a:tailEnd/>
          </a:ln>
        </p:spPr>
        <p:txBody>
          <a:bodyPr/>
          <a:lstStyle/>
          <a:p>
            <a:r>
              <a:rPr lang="en-US" b="1" dirty="0" smtClean="0"/>
              <a:t>Example2: </a:t>
            </a:r>
            <a:r>
              <a:rPr lang="en-US" dirty="0" smtClean="0"/>
              <a:t>If 1 atmospheric pressure is 760 mm of Hg find it in Pascal. </a:t>
            </a:r>
          </a:p>
          <a:p>
            <a:r>
              <a:rPr lang="en-US" dirty="0" smtClean="0"/>
              <a:t>(density of mercury is 13.6 g/cc)</a:t>
            </a:r>
          </a:p>
          <a:p>
            <a:endParaRPr lang="en-US" dirty="0"/>
          </a:p>
        </p:txBody>
      </p:sp>
      <p:grpSp>
        <p:nvGrpSpPr>
          <p:cNvPr id="43" name="Group 42"/>
          <p:cNvGrpSpPr/>
          <p:nvPr/>
        </p:nvGrpSpPr>
        <p:grpSpPr>
          <a:xfrm>
            <a:off x="2209800" y="1716024"/>
            <a:ext cx="1752600" cy="369332"/>
            <a:chOff x="2209800" y="1752600"/>
            <a:chExt cx="1752600" cy="369332"/>
          </a:xfrm>
        </p:grpSpPr>
        <p:cxnSp>
          <p:nvCxnSpPr>
            <p:cNvPr id="41" name="Straight Connector 40"/>
            <p:cNvCxnSpPr/>
            <p:nvPr/>
          </p:nvCxnSpPr>
          <p:spPr>
            <a:xfrm>
              <a:off x="2286000" y="1997120"/>
              <a:ext cx="167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09800" y="1752600"/>
              <a:ext cx="306494" cy="369332"/>
            </a:xfrm>
            <a:prstGeom prst="rect">
              <a:avLst/>
            </a:prstGeom>
            <a:noFill/>
          </p:spPr>
          <p:txBody>
            <a:bodyPr wrap="none" rtlCol="0">
              <a:spAutoFit/>
            </a:bodyPr>
            <a:lstStyle/>
            <a:p>
              <a:r>
                <a:rPr lang="en-US" dirty="0" smtClean="0"/>
                <a:t>b</a:t>
              </a:r>
              <a:endParaRPr lang="en-US" dirty="0"/>
            </a:p>
          </p:txBody>
        </p:sp>
      </p:grpSp>
      <p:grpSp>
        <p:nvGrpSpPr>
          <p:cNvPr id="44" name="Group 43"/>
          <p:cNvGrpSpPr/>
          <p:nvPr/>
        </p:nvGrpSpPr>
        <p:grpSpPr>
          <a:xfrm>
            <a:off x="2234949" y="1226155"/>
            <a:ext cx="1752600" cy="369332"/>
            <a:chOff x="2209800" y="1752600"/>
            <a:chExt cx="1752600" cy="369332"/>
          </a:xfrm>
        </p:grpSpPr>
        <p:cxnSp>
          <p:nvCxnSpPr>
            <p:cNvPr id="45" name="Straight Connector 44"/>
            <p:cNvCxnSpPr/>
            <p:nvPr/>
          </p:nvCxnSpPr>
          <p:spPr>
            <a:xfrm>
              <a:off x="2286000" y="1997120"/>
              <a:ext cx="167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209800" y="1752600"/>
              <a:ext cx="261610" cy="369332"/>
            </a:xfrm>
            <a:prstGeom prst="rect">
              <a:avLst/>
            </a:prstGeom>
            <a:noFill/>
          </p:spPr>
          <p:txBody>
            <a:bodyPr wrap="none" rtlCol="0">
              <a:spAutoFit/>
            </a:bodyPr>
            <a:lstStyle/>
            <a:p>
              <a:r>
                <a:rPr lang="en-US" dirty="0" smtClean="0"/>
                <a:t>t</a:t>
              </a:r>
              <a:endParaRPr lang="en-US" dirty="0"/>
            </a:p>
          </p:txBody>
        </p:sp>
      </p:grpSp>
      <p:grpSp>
        <p:nvGrpSpPr>
          <p:cNvPr id="60" name="Group 59"/>
          <p:cNvGrpSpPr/>
          <p:nvPr/>
        </p:nvGrpSpPr>
        <p:grpSpPr>
          <a:xfrm>
            <a:off x="1676400" y="762000"/>
            <a:ext cx="304800" cy="1600200"/>
            <a:chOff x="1676400" y="762000"/>
            <a:chExt cx="304800" cy="1600200"/>
          </a:xfrm>
        </p:grpSpPr>
        <p:cxnSp>
          <p:nvCxnSpPr>
            <p:cNvPr id="57" name="Straight Connector 56"/>
            <p:cNvCxnSpPr/>
            <p:nvPr/>
          </p:nvCxnSpPr>
          <p:spPr>
            <a:xfrm rot="16200000" flipH="1" flipV="1">
              <a:off x="1107436" y="1635762"/>
              <a:ext cx="1447802" cy="5073"/>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1798320" y="914400"/>
              <a:ext cx="76200" cy="1447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676400" y="7620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5069" name="Object 13"/>
          <p:cNvGraphicFramePr>
            <a:graphicFrameLocks noChangeAspect="1"/>
          </p:cNvGraphicFramePr>
          <p:nvPr/>
        </p:nvGraphicFramePr>
        <p:xfrm>
          <a:off x="990600" y="3505200"/>
          <a:ext cx="1651000" cy="431800"/>
        </p:xfrm>
        <a:graphic>
          <a:graphicData uri="http://schemas.openxmlformats.org/presentationml/2006/ole">
            <mc:AlternateContent xmlns:mc="http://schemas.openxmlformats.org/markup-compatibility/2006">
              <mc:Choice xmlns:v="urn:schemas-microsoft-com:vml" Requires="v">
                <p:oleObj spid="_x0000_s45111" name="Equation" r:id="rId6" imgW="838080" imgH="228600" progId="Equation.3">
                  <p:embed/>
                </p:oleObj>
              </mc:Choice>
              <mc:Fallback>
                <p:oleObj name="Equation" r:id="rId6" imgW="838080" imgH="22860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505200"/>
                        <a:ext cx="1651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0" name="Object 14"/>
          <p:cNvGraphicFramePr>
            <a:graphicFrameLocks noChangeAspect="1"/>
          </p:cNvGraphicFramePr>
          <p:nvPr/>
        </p:nvGraphicFramePr>
        <p:xfrm>
          <a:off x="762000" y="4343400"/>
          <a:ext cx="900113" cy="431800"/>
        </p:xfrm>
        <a:graphic>
          <a:graphicData uri="http://schemas.openxmlformats.org/presentationml/2006/ole">
            <mc:AlternateContent xmlns:mc="http://schemas.openxmlformats.org/markup-compatibility/2006">
              <mc:Choice xmlns:v="urn:schemas-microsoft-com:vml" Requires="v">
                <p:oleObj spid="_x0000_s45112" name="Equation" r:id="rId8" imgW="457200" imgH="228600" progId="Equation.3">
                  <p:embed/>
                </p:oleObj>
              </mc:Choice>
              <mc:Fallback>
                <p:oleObj name="Equation" r:id="rId8" imgW="457200" imgH="22860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343400"/>
                        <a:ext cx="9001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1" name="Object 15"/>
          <p:cNvGraphicFramePr>
            <a:graphicFrameLocks noChangeAspect="1"/>
          </p:cNvGraphicFramePr>
          <p:nvPr/>
        </p:nvGraphicFramePr>
        <p:xfrm>
          <a:off x="2349500" y="4343400"/>
          <a:ext cx="774700" cy="431800"/>
        </p:xfrm>
        <a:graphic>
          <a:graphicData uri="http://schemas.openxmlformats.org/presentationml/2006/ole">
            <mc:AlternateContent xmlns:mc="http://schemas.openxmlformats.org/markup-compatibility/2006">
              <mc:Choice xmlns:v="urn:schemas-microsoft-com:vml" Requires="v">
                <p:oleObj spid="_x0000_s45113" name="Equation" r:id="rId10" imgW="393480" imgH="228600" progId="Equation.3">
                  <p:embed/>
                </p:oleObj>
              </mc:Choice>
              <mc:Fallback>
                <p:oleObj name="Equation" r:id="rId10" imgW="393480" imgH="22860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9500" y="4343400"/>
                        <a:ext cx="774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2" name="Object 16"/>
          <p:cNvGraphicFramePr>
            <a:graphicFrameLocks noChangeAspect="1"/>
          </p:cNvGraphicFramePr>
          <p:nvPr/>
        </p:nvGraphicFramePr>
        <p:xfrm>
          <a:off x="1066800" y="5029200"/>
          <a:ext cx="1150937" cy="431800"/>
        </p:xfrm>
        <a:graphic>
          <a:graphicData uri="http://schemas.openxmlformats.org/presentationml/2006/ole">
            <mc:AlternateContent xmlns:mc="http://schemas.openxmlformats.org/markup-compatibility/2006">
              <mc:Choice xmlns:v="urn:schemas-microsoft-com:vml" Requires="v">
                <p:oleObj spid="_x0000_s45114" name="Equation" r:id="rId12" imgW="583920" imgH="228600" progId="Equation.3">
                  <p:embed/>
                </p:oleObj>
              </mc:Choice>
              <mc:Fallback>
                <p:oleObj name="Equation" r:id="rId12" imgW="583920" imgH="228600"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5029200"/>
                        <a:ext cx="11509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73" name="Object 17"/>
          <p:cNvGraphicFramePr>
            <a:graphicFrameLocks noChangeAspect="1"/>
          </p:cNvGraphicFramePr>
          <p:nvPr/>
        </p:nvGraphicFramePr>
        <p:xfrm>
          <a:off x="685799" y="5715000"/>
          <a:ext cx="2527761" cy="457200"/>
        </p:xfrm>
        <a:graphic>
          <a:graphicData uri="http://schemas.openxmlformats.org/presentationml/2006/ole">
            <mc:AlternateContent xmlns:mc="http://schemas.openxmlformats.org/markup-compatibility/2006">
              <mc:Choice xmlns:v="urn:schemas-microsoft-com:vml" Requires="v">
                <p:oleObj spid="_x0000_s45115" name="Equation" r:id="rId14" imgW="1079280" imgH="241200" progId="Equation.3">
                  <p:embed/>
                </p:oleObj>
              </mc:Choice>
              <mc:Fallback>
                <p:oleObj name="Equation" r:id="rId14" imgW="1079280" imgH="241200" progId="Equation.3">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799" y="5715000"/>
                        <a:ext cx="2527761"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052 3.33333E-6 L 0.00017 0.10555 " pathEditMode="relative" rAng="0" ptsTypes="AA">
                                      <p:cBhvr>
                                        <p:cTn id="18" dur="2000" fill="hold"/>
                                        <p:tgtEl>
                                          <p:spTgt spid="340"/>
                                        </p:tgtEl>
                                        <p:attrNameLst>
                                          <p:attrName>ppt_x</p:attrName>
                                          <p:attrName>ppt_y</p:attrName>
                                        </p:attrNameLst>
                                      </p:cBhvr>
                                      <p:rCtr x="0" y="53"/>
                                    </p:animMotion>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35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06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07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50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07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507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506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145460" cy="707886"/>
          </a:xfrm>
          <a:prstGeom prst="rect">
            <a:avLst/>
          </a:prstGeom>
          <a:noFill/>
          <a:ln w="9525">
            <a:noFill/>
            <a:miter lim="800000"/>
            <a:headEnd/>
            <a:tailEnd/>
          </a:ln>
        </p:spPr>
        <p:txBody>
          <a:bodyPr wrap="none">
            <a:spAutoFit/>
          </a:bodyPr>
          <a:lstStyle/>
          <a:p>
            <a:pPr algn="ctr" rtl="0"/>
            <a:r>
              <a:rPr lang="en-US" sz="4000" dirty="0" smtClean="0">
                <a:latin typeface="Calibri" pitchFamily="34" charset="0"/>
              </a:rPr>
              <a:t>Examples</a:t>
            </a:r>
            <a:endParaRPr lang="en-US" sz="4000" dirty="0">
              <a:latin typeface="Calibri" pitchFamily="34" charset="0"/>
            </a:endParaRP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 name="Group 19"/>
          <p:cNvGrpSpPr/>
          <p:nvPr/>
        </p:nvGrpSpPr>
        <p:grpSpPr>
          <a:xfrm>
            <a:off x="152400" y="3962400"/>
            <a:ext cx="8958263" cy="2862322"/>
            <a:chOff x="152400" y="3243322"/>
            <a:chExt cx="8958263" cy="2862322"/>
          </a:xfrm>
        </p:grpSpPr>
        <p:sp>
          <p:nvSpPr>
            <p:cNvPr id="17" name="Rectangle 16"/>
            <p:cNvSpPr/>
            <p:nvPr/>
          </p:nvSpPr>
          <p:spPr>
            <a:xfrm>
              <a:off x="152400" y="3243322"/>
              <a:ext cx="7239000" cy="2862322"/>
            </a:xfrm>
            <a:prstGeom prst="rect">
              <a:avLst/>
            </a:prstGeom>
          </p:spPr>
          <p:txBody>
            <a:bodyPr wrap="square">
              <a:spAutoFit/>
            </a:bodyPr>
            <a:lstStyle/>
            <a:p>
              <a:r>
                <a:rPr lang="en-US" b="1" dirty="0" smtClean="0"/>
                <a:t>T92-Q26</a:t>
              </a:r>
              <a:r>
                <a:rPr lang="en-US" dirty="0" smtClean="0"/>
                <a:t>. </a:t>
              </a:r>
            </a:p>
            <a:p>
              <a:r>
                <a:rPr lang="en-US" b="1" dirty="0" smtClean="0"/>
                <a:t>Figure 7 </a:t>
              </a:r>
              <a:r>
                <a:rPr lang="en-US" dirty="0" smtClean="0"/>
                <a:t>shows a snapshot of a fluid within a U-shaped tube that has both sides open at the top. Is this fluid in static equilibrium at this instant? </a:t>
              </a:r>
            </a:p>
            <a:p>
              <a:endParaRPr lang="en-US" dirty="0" smtClean="0"/>
            </a:p>
            <a:p>
              <a:r>
                <a:rPr lang="en-US" dirty="0" smtClean="0"/>
                <a:t>A) No, because the fluid level in both sides should be at the same height. </a:t>
              </a:r>
            </a:p>
            <a:p>
              <a:r>
                <a:rPr lang="en-US" dirty="0" smtClean="0"/>
                <a:t>B) No, because the fluid level in side A should be lower than that in side B. </a:t>
              </a:r>
            </a:p>
            <a:p>
              <a:r>
                <a:rPr lang="en-US" dirty="0" smtClean="0"/>
                <a:t>C) No, because the cross-sectional area of side A is less than that of side B. </a:t>
              </a:r>
            </a:p>
            <a:p>
              <a:r>
                <a:rPr lang="en-US" dirty="0" smtClean="0"/>
                <a:t>D) Yes, the fluid is in static equilibrium. </a:t>
              </a:r>
            </a:p>
            <a:p>
              <a:r>
                <a:rPr lang="en-US" dirty="0" smtClean="0"/>
                <a:t>E) The answer may be yes or no, depending on the density of the fluid. </a:t>
              </a:r>
            </a:p>
            <a:p>
              <a:endParaRPr lang="en-US" dirty="0"/>
            </a:p>
          </p:txBody>
        </p:sp>
        <p:pic>
          <p:nvPicPr>
            <p:cNvPr id="18" name="Picture 4"/>
            <p:cNvPicPr>
              <a:picLocks noChangeAspect="1" noChangeArrowheads="1"/>
            </p:cNvPicPr>
            <p:nvPr/>
          </p:nvPicPr>
          <p:blipFill>
            <a:blip r:embed="rId2" cstate="print"/>
            <a:srcRect/>
            <a:stretch>
              <a:fillRect/>
            </a:stretch>
          </p:blipFill>
          <p:spPr bwMode="auto">
            <a:xfrm>
              <a:off x="7315200" y="4038600"/>
              <a:ext cx="1795463" cy="1821021"/>
            </a:xfrm>
            <a:prstGeom prst="rect">
              <a:avLst/>
            </a:prstGeom>
            <a:noFill/>
            <a:ln w="9525">
              <a:noFill/>
              <a:miter lim="800000"/>
              <a:headEnd/>
              <a:tailEnd/>
            </a:ln>
            <a:effectLst/>
          </p:spPr>
        </p:pic>
      </p:grpSp>
      <p:pic>
        <p:nvPicPr>
          <p:cNvPr id="130050" name="Picture 2"/>
          <p:cNvPicPr>
            <a:picLocks noChangeAspect="1" noChangeArrowheads="1"/>
          </p:cNvPicPr>
          <p:nvPr/>
        </p:nvPicPr>
        <p:blipFill>
          <a:blip r:embed="rId3" cstate="print"/>
          <a:srcRect/>
          <a:stretch>
            <a:fillRect/>
          </a:stretch>
        </p:blipFill>
        <p:spPr bwMode="auto">
          <a:xfrm>
            <a:off x="304800" y="990600"/>
            <a:ext cx="7924800" cy="2075271"/>
          </a:xfrm>
          <a:prstGeom prst="rect">
            <a:avLst/>
          </a:prstGeom>
          <a:noFill/>
          <a:ln w="9525">
            <a:noFill/>
            <a:miter lim="800000"/>
            <a:headEnd/>
            <a:tailEnd/>
          </a:ln>
          <a:effectLst/>
        </p:spPr>
      </p:pic>
      <p:sp>
        <p:nvSpPr>
          <p:cNvPr id="19" name="TextBox 18"/>
          <p:cNvSpPr txBox="1"/>
          <p:nvPr/>
        </p:nvSpPr>
        <p:spPr>
          <a:xfrm>
            <a:off x="2057400" y="3124200"/>
            <a:ext cx="2755370" cy="369332"/>
          </a:xfrm>
          <a:prstGeom prst="rect">
            <a:avLst/>
          </a:prstGeom>
          <a:solidFill>
            <a:srgbClr val="FFFF00"/>
          </a:solidFill>
        </p:spPr>
        <p:txBody>
          <a:bodyPr wrap="none" rtlCol="0">
            <a:spAutoFit/>
          </a:bodyPr>
          <a:lstStyle/>
          <a:p>
            <a:r>
              <a:rPr lang="en-US" dirty="0" err="1" smtClean="0"/>
              <a:t>Ans</a:t>
            </a:r>
            <a:r>
              <a:rPr lang="en-US" dirty="0" smtClean="0"/>
              <a:t>: All Tie (height is same)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304800" y="228600"/>
            <a:ext cx="8620593" cy="2057400"/>
            <a:chOff x="304800" y="762000"/>
            <a:chExt cx="8620593" cy="2057400"/>
          </a:xfrm>
        </p:grpSpPr>
        <p:sp>
          <p:nvSpPr>
            <p:cNvPr id="5" name="Rectangle 4"/>
            <p:cNvSpPr txBox="1">
              <a:spLocks noChangeArrowheads="1"/>
            </p:cNvSpPr>
            <p:nvPr/>
          </p:nvSpPr>
          <p:spPr bwMode="auto">
            <a:xfrm>
              <a:off x="304800" y="762000"/>
              <a:ext cx="6172200" cy="2057400"/>
            </a:xfrm>
            <a:prstGeom prst="rect">
              <a:avLst/>
            </a:prstGeom>
            <a:noFill/>
            <a:ln w="76200">
              <a:noFill/>
              <a:miter lim="800000"/>
              <a:headEnd/>
              <a:tailEnd/>
            </a:ln>
          </p:spPr>
          <p:txBody>
            <a:bodyPr/>
            <a:lstStyle/>
            <a:p>
              <a:pPr lvl="0" fontAlgn="base">
                <a:spcBef>
                  <a:spcPct val="0"/>
                </a:spcBef>
                <a:spcAft>
                  <a:spcPct val="0"/>
                </a:spcAft>
              </a:pPr>
              <a:r>
                <a:rPr lang="en-US" b="1" dirty="0" smtClean="0">
                  <a:solidFill>
                    <a:srgbClr val="000000"/>
                  </a:solidFill>
                  <a:ea typeface="Times New Roman" pitchFamily="18" charset="0"/>
                  <a:cs typeface="Arial" pitchFamily="34" charset="0"/>
                </a:rPr>
                <a:t>T71-Q8</a:t>
              </a:r>
              <a:r>
                <a:rPr lang="en-US" dirty="0" smtClean="0">
                  <a:solidFill>
                    <a:srgbClr val="000000"/>
                  </a:solidFill>
                  <a:ea typeface="Times New Roman" pitchFamily="18" charset="0"/>
                  <a:cs typeface="Arial" pitchFamily="34" charset="0"/>
                </a:rPr>
                <a:t>.</a:t>
              </a:r>
            </a:p>
            <a:p>
              <a:pPr lvl="0" fontAlgn="base">
                <a:spcBef>
                  <a:spcPct val="0"/>
                </a:spcBef>
                <a:spcAft>
                  <a:spcPct val="0"/>
                </a:spcAft>
              </a:pPr>
              <a:r>
                <a:rPr lang="en-US" dirty="0" smtClean="0">
                  <a:solidFill>
                    <a:srgbClr val="000000"/>
                  </a:solidFill>
                  <a:ea typeface="Times New Roman" pitchFamily="18" charset="0"/>
                  <a:cs typeface="Arial" pitchFamily="34" charset="0"/>
                </a:rPr>
                <a:t>The pressure of a gas in a tank is measured with a mercury manometer (</a:t>
              </a:r>
              <a:r>
                <a:rPr lang="en-US" dirty="0" smtClean="0">
                  <a:solidFill>
                    <a:srgbClr val="0000FF"/>
                  </a:solidFill>
                  <a:ea typeface="Times New Roman" pitchFamily="18" charset="0"/>
                  <a:cs typeface="Arial" pitchFamily="34" charset="0"/>
                </a:rPr>
                <a:t>Fig. 5</a:t>
              </a:r>
              <a:r>
                <a:rPr lang="en-US" dirty="0" smtClean="0">
                  <a:solidFill>
                    <a:srgbClr val="000000"/>
                  </a:solidFill>
                  <a:ea typeface="Times New Roman" pitchFamily="18" charset="0"/>
                  <a:cs typeface="Arial" pitchFamily="34" charset="0"/>
                </a:rPr>
                <a:t>). The mercury is 36.2 cm higher in the outside arm than in the arm connected to the gas cell. Find the gauge pressure of the gas cell. (Density of mercury is 13.6 g/cm</a:t>
              </a:r>
              <a:r>
                <a:rPr lang="en-US" baseline="30000" dirty="0" smtClean="0">
                  <a:solidFill>
                    <a:srgbClr val="000000"/>
                  </a:solidFill>
                  <a:ea typeface="Times New Roman" pitchFamily="18" charset="0"/>
                  <a:cs typeface="Arial" pitchFamily="34" charset="0"/>
                </a:rPr>
                <a:t>3</a:t>
              </a:r>
              <a:r>
                <a:rPr lang="en-US" dirty="0" smtClean="0">
                  <a:solidFill>
                    <a:srgbClr val="000000"/>
                  </a:solidFill>
                  <a:ea typeface="Times New Roman" pitchFamily="18" charset="0"/>
                  <a:cs typeface="Arial" pitchFamily="34" charset="0"/>
                </a:rPr>
                <a:t>)</a:t>
              </a:r>
              <a:r>
                <a:rPr lang="en-US" dirty="0" smtClean="0">
                  <a:ea typeface="Times New Roman" pitchFamily="18" charset="0"/>
                  <a:cs typeface="Arial" pitchFamily="34" charset="0"/>
                </a:rPr>
                <a:t> </a:t>
              </a:r>
            </a:p>
            <a:p>
              <a:pPr fontAlgn="base">
                <a:spcBef>
                  <a:spcPct val="0"/>
                </a:spcBef>
                <a:spcAft>
                  <a:spcPct val="0"/>
                </a:spcAft>
              </a:pPr>
              <a:r>
                <a:rPr lang="en-US" dirty="0" err="1" smtClean="0">
                  <a:ea typeface="Times New Roman" pitchFamily="18" charset="0"/>
                  <a:cs typeface="Arial" pitchFamily="34" charset="0"/>
                </a:rPr>
                <a:t>Ans</a:t>
              </a:r>
              <a:r>
                <a:rPr lang="en-US" dirty="0" smtClean="0">
                  <a:ea typeface="Times New Roman" pitchFamily="18" charset="0"/>
                  <a:cs typeface="Arial" pitchFamily="34" charset="0"/>
                </a:rPr>
                <a:t>: 4.82 × 10</a:t>
              </a:r>
              <a:r>
                <a:rPr lang="en-US" baseline="30000" dirty="0" smtClean="0">
                  <a:ea typeface="Times New Roman" pitchFamily="18" charset="0"/>
                  <a:cs typeface="Arial" pitchFamily="34" charset="0"/>
                </a:rPr>
                <a:t>4 </a:t>
              </a:r>
              <a:r>
                <a:rPr lang="en-US" dirty="0" smtClean="0">
                  <a:ea typeface="Times New Roman" pitchFamily="18" charset="0"/>
                  <a:cs typeface="Arial" pitchFamily="34" charset="0"/>
                </a:rPr>
                <a:t>Pa</a:t>
              </a:r>
              <a:endParaRPr lang="en-US" baseline="-25000" dirty="0" smtClean="0"/>
            </a:p>
          </p:txBody>
        </p:sp>
        <p:pic>
          <p:nvPicPr>
            <p:cNvPr id="62466" name="Picture 2"/>
            <p:cNvPicPr>
              <a:picLocks noChangeAspect="1" noChangeArrowheads="1"/>
            </p:cNvPicPr>
            <p:nvPr/>
          </p:nvPicPr>
          <p:blipFill>
            <a:blip r:embed="rId2" cstate="print"/>
            <a:srcRect/>
            <a:stretch>
              <a:fillRect/>
            </a:stretch>
          </p:blipFill>
          <p:spPr bwMode="auto">
            <a:xfrm>
              <a:off x="6377065" y="838200"/>
              <a:ext cx="2548328" cy="1524000"/>
            </a:xfrm>
            <a:prstGeom prst="rect">
              <a:avLst/>
            </a:prstGeom>
            <a:noFill/>
            <a:ln w="9525">
              <a:noFill/>
              <a:miter lim="800000"/>
              <a:headEnd/>
              <a:tailEnd/>
            </a:ln>
          </p:spPr>
        </p:pic>
      </p:grpSp>
      <p:grpSp>
        <p:nvGrpSpPr>
          <p:cNvPr id="3" name="Group 12"/>
          <p:cNvGrpSpPr/>
          <p:nvPr/>
        </p:nvGrpSpPr>
        <p:grpSpPr>
          <a:xfrm>
            <a:off x="228600" y="4120277"/>
            <a:ext cx="8850088" cy="2585323"/>
            <a:chOff x="228600" y="4168676"/>
            <a:chExt cx="8850088" cy="2585323"/>
          </a:xfrm>
        </p:grpSpPr>
        <p:pic>
          <p:nvPicPr>
            <p:cNvPr id="14" name="Picture 5"/>
            <p:cNvPicPr>
              <a:picLocks noChangeAspect="1" noChangeArrowheads="1"/>
            </p:cNvPicPr>
            <p:nvPr/>
          </p:nvPicPr>
          <p:blipFill>
            <a:blip r:embed="rId3" cstate="print"/>
            <a:srcRect/>
            <a:stretch>
              <a:fillRect/>
            </a:stretch>
          </p:blipFill>
          <p:spPr bwMode="auto">
            <a:xfrm>
              <a:off x="6248400" y="4343400"/>
              <a:ext cx="2830288" cy="2286000"/>
            </a:xfrm>
            <a:prstGeom prst="rect">
              <a:avLst/>
            </a:prstGeom>
            <a:noFill/>
            <a:ln w="9525">
              <a:noFill/>
              <a:miter lim="800000"/>
              <a:headEnd/>
              <a:tailEnd/>
            </a:ln>
            <a:effectLst/>
          </p:spPr>
        </p:pic>
        <p:sp>
          <p:nvSpPr>
            <p:cNvPr id="15" name="Rectangle 14"/>
            <p:cNvSpPr/>
            <p:nvPr/>
          </p:nvSpPr>
          <p:spPr>
            <a:xfrm>
              <a:off x="228600" y="4168676"/>
              <a:ext cx="5791200" cy="2585323"/>
            </a:xfrm>
            <a:prstGeom prst="rect">
              <a:avLst/>
            </a:prstGeom>
          </p:spPr>
          <p:txBody>
            <a:bodyPr wrap="square">
              <a:spAutoFit/>
            </a:bodyPr>
            <a:lstStyle/>
            <a:p>
              <a:r>
                <a:rPr lang="en-US" b="1" dirty="0" smtClean="0"/>
                <a:t>T81-Q25</a:t>
              </a:r>
              <a:r>
                <a:rPr lang="en-US" dirty="0" smtClean="0"/>
                <a:t>. </a:t>
              </a:r>
            </a:p>
            <a:p>
              <a:r>
                <a:rPr lang="en-US" dirty="0" smtClean="0"/>
                <a:t>A vertical cross section of a simple geological model of the earth that requires mountains to have roots is shown in Figure 10. At some horizontal level in the fluid mantle (called the </a:t>
              </a:r>
              <a:r>
                <a:rPr lang="en-US" i="1" dirty="0" smtClean="0"/>
                <a:t>level of compensation), the pressure has a constant value (the pressures at points A and B in the figure are equal). How deep must the root (d) of the mountain approximately be? </a:t>
              </a:r>
            </a:p>
            <a:p>
              <a:r>
                <a:rPr lang="en-US" dirty="0" smtClean="0"/>
                <a:t>A) 13 km </a:t>
              </a:r>
              <a:endParaRPr lang="en-US" dirty="0"/>
            </a:p>
          </p:txBody>
        </p:sp>
      </p:grpSp>
      <p:sp>
        <p:nvSpPr>
          <p:cNvPr id="13" name="Rectangle 12"/>
          <p:cNvSpPr/>
          <p:nvPr/>
        </p:nvSpPr>
        <p:spPr>
          <a:xfrm>
            <a:off x="304800" y="2533471"/>
            <a:ext cx="7924800" cy="1200329"/>
          </a:xfrm>
          <a:prstGeom prst="rect">
            <a:avLst/>
          </a:prstGeom>
        </p:spPr>
        <p:txBody>
          <a:bodyPr wrap="square">
            <a:spAutoFit/>
          </a:bodyPr>
          <a:lstStyle/>
          <a:p>
            <a:r>
              <a:rPr lang="en-US" b="1" dirty="0" smtClean="0"/>
              <a:t>T101-Q22</a:t>
            </a:r>
            <a:r>
              <a:rPr lang="en-US" dirty="0" smtClean="0"/>
              <a:t>. </a:t>
            </a:r>
          </a:p>
          <a:p>
            <a:r>
              <a:rPr lang="en-US" dirty="0" smtClean="0"/>
              <a:t>The pressure on a submarine is 1.00 x 10</a:t>
            </a:r>
            <a:r>
              <a:rPr lang="en-US" baseline="30000" dirty="0" smtClean="0"/>
              <a:t>6</a:t>
            </a:r>
            <a:r>
              <a:rPr lang="en-US" dirty="0" smtClean="0"/>
              <a:t> Pa. Assume that the density of seawater is 1.20 x 10</a:t>
            </a:r>
            <a:r>
              <a:rPr lang="en-US" baseline="30000" dirty="0" smtClean="0"/>
              <a:t>3</a:t>
            </a:r>
            <a:r>
              <a:rPr lang="en-US" dirty="0" smtClean="0"/>
              <a:t> kg/m</a:t>
            </a:r>
            <a:r>
              <a:rPr lang="en-US" baseline="30000" dirty="0" smtClean="0"/>
              <a:t>3</a:t>
            </a:r>
            <a:r>
              <a:rPr lang="en-US" dirty="0" smtClean="0"/>
              <a:t>. The depth of the submarine below the surface of seawater is:</a:t>
            </a:r>
          </a:p>
          <a:p>
            <a:r>
              <a:rPr lang="en-US" dirty="0" smtClean="0"/>
              <a:t>A) 76.4 m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381000" y="2385197"/>
            <a:ext cx="8153400" cy="1958203"/>
            <a:chOff x="457200" y="4722674"/>
            <a:chExt cx="8153400" cy="1958203"/>
          </a:xfrm>
        </p:grpSpPr>
        <p:sp>
          <p:nvSpPr>
            <p:cNvPr id="17" name="Rectangle 16"/>
            <p:cNvSpPr/>
            <p:nvPr/>
          </p:nvSpPr>
          <p:spPr>
            <a:xfrm>
              <a:off x="457200" y="4722674"/>
              <a:ext cx="5562600" cy="1754326"/>
            </a:xfrm>
            <a:prstGeom prst="rect">
              <a:avLst/>
            </a:prstGeom>
          </p:spPr>
          <p:txBody>
            <a:bodyPr wrap="square">
              <a:spAutoFit/>
            </a:bodyPr>
            <a:lstStyle/>
            <a:p>
              <a:r>
                <a:rPr lang="en-US" b="1" dirty="0" smtClean="0"/>
                <a:t>T102-Q22</a:t>
              </a:r>
              <a:r>
                <a:rPr lang="en-US" dirty="0" smtClean="0"/>
                <a:t>. </a:t>
              </a:r>
            </a:p>
            <a:p>
              <a:r>
                <a:rPr lang="en-US" dirty="0" smtClean="0"/>
                <a:t>A U-shaped tube open at both ends contains water and a quantity of oil occupying a 2.0 cm length of the tube, as shown in </a:t>
              </a:r>
              <a:r>
                <a:rPr lang="en-US" b="1" dirty="0" smtClean="0"/>
                <a:t>Figure 10. </a:t>
              </a:r>
              <a:r>
                <a:rPr lang="en-US" dirty="0" smtClean="0"/>
                <a:t>If the density of oil is 82% of the density of water, what is the height difference h? </a:t>
              </a:r>
            </a:p>
            <a:p>
              <a:r>
                <a:rPr lang="en-US" dirty="0" smtClean="0"/>
                <a:t>A) 0.36 cm </a:t>
              </a:r>
            </a:p>
          </p:txBody>
        </p:sp>
        <p:pic>
          <p:nvPicPr>
            <p:cNvPr id="95235" name="Picture 3"/>
            <p:cNvPicPr>
              <a:picLocks noChangeAspect="1" noChangeArrowheads="1"/>
            </p:cNvPicPr>
            <p:nvPr/>
          </p:nvPicPr>
          <p:blipFill>
            <a:blip r:embed="rId2" cstate="print"/>
            <a:srcRect/>
            <a:stretch>
              <a:fillRect/>
            </a:stretch>
          </p:blipFill>
          <p:spPr bwMode="auto">
            <a:xfrm>
              <a:off x="6563720" y="4766159"/>
              <a:ext cx="2046880" cy="1914718"/>
            </a:xfrm>
            <a:prstGeom prst="rect">
              <a:avLst/>
            </a:prstGeom>
            <a:noFill/>
            <a:ln w="9525">
              <a:noFill/>
              <a:miter lim="800000"/>
              <a:headEnd/>
              <a:tailEnd/>
            </a:ln>
            <a:effectLst/>
          </p:spPr>
        </p:pic>
      </p:grpSp>
      <p:grpSp>
        <p:nvGrpSpPr>
          <p:cNvPr id="18" name="Group 17"/>
          <p:cNvGrpSpPr/>
          <p:nvPr/>
        </p:nvGrpSpPr>
        <p:grpSpPr>
          <a:xfrm>
            <a:off x="381000" y="4512128"/>
            <a:ext cx="8077200" cy="2193472"/>
            <a:chOff x="381000" y="3886200"/>
            <a:chExt cx="8077200" cy="2193472"/>
          </a:xfrm>
        </p:grpSpPr>
        <p:sp>
          <p:nvSpPr>
            <p:cNvPr id="19" name="Rectangle 18"/>
            <p:cNvSpPr/>
            <p:nvPr/>
          </p:nvSpPr>
          <p:spPr>
            <a:xfrm>
              <a:off x="381000" y="3886200"/>
              <a:ext cx="6553200" cy="2031325"/>
            </a:xfrm>
            <a:prstGeom prst="rect">
              <a:avLst/>
            </a:prstGeom>
          </p:spPr>
          <p:txBody>
            <a:bodyPr wrap="square">
              <a:spAutoFit/>
            </a:bodyPr>
            <a:lstStyle/>
            <a:p>
              <a:r>
                <a:rPr lang="en-US" b="1" dirty="0" smtClean="0"/>
                <a:t>T82-Q11</a:t>
              </a:r>
              <a:r>
                <a:rPr lang="en-US" dirty="0" smtClean="0"/>
                <a:t>.</a:t>
              </a:r>
            </a:p>
            <a:p>
              <a:r>
                <a:rPr lang="en-US" dirty="0" smtClean="0"/>
                <a:t>The open vertical tube in Fig. 3 contains three fluids of densities</a:t>
              </a:r>
            </a:p>
            <a:p>
              <a:r>
                <a:rPr lang="en-US" dirty="0" smtClean="0"/>
                <a:t>ρ1 = 300 kg/m3, ρ2 = 400 kg/m3 and ρ3 = 500 kg/m3, which do not mix. Find the pressure</a:t>
              </a:r>
            </a:p>
            <a:p>
              <a:r>
                <a:rPr lang="en-US" dirty="0" smtClean="0"/>
                <a:t>at point B.</a:t>
              </a:r>
            </a:p>
            <a:p>
              <a:endParaRPr lang="pt-BR" dirty="0" smtClean="0"/>
            </a:p>
            <a:p>
              <a:r>
                <a:rPr lang="pt-BR" dirty="0" smtClean="0"/>
                <a:t>A) 1.03 x 10</a:t>
              </a:r>
              <a:r>
                <a:rPr lang="pt-BR" baseline="30000" dirty="0" smtClean="0"/>
                <a:t>5</a:t>
              </a:r>
              <a:r>
                <a:rPr lang="pt-BR" dirty="0" smtClean="0"/>
                <a:t> Pa</a:t>
              </a:r>
              <a:endParaRPr lang="en-US" dirty="0"/>
            </a:p>
          </p:txBody>
        </p:sp>
        <p:pic>
          <p:nvPicPr>
            <p:cNvPr id="20" name="Picture 5"/>
            <p:cNvPicPr>
              <a:picLocks noChangeAspect="1" noChangeArrowheads="1"/>
            </p:cNvPicPr>
            <p:nvPr/>
          </p:nvPicPr>
          <p:blipFill>
            <a:blip r:embed="rId3" cstate="print"/>
            <a:srcRect/>
            <a:stretch>
              <a:fillRect/>
            </a:stretch>
          </p:blipFill>
          <p:spPr bwMode="auto">
            <a:xfrm>
              <a:off x="7121606" y="4022272"/>
              <a:ext cx="1336594" cy="2057400"/>
            </a:xfrm>
            <a:prstGeom prst="rect">
              <a:avLst/>
            </a:prstGeom>
            <a:noFill/>
            <a:ln w="9525">
              <a:noFill/>
              <a:miter lim="800000"/>
              <a:headEnd/>
              <a:tailEnd/>
            </a:ln>
            <a:effectLst/>
          </p:spPr>
        </p:pic>
      </p:grpSp>
      <p:grpSp>
        <p:nvGrpSpPr>
          <p:cNvPr id="21" name="Group 15"/>
          <p:cNvGrpSpPr/>
          <p:nvPr/>
        </p:nvGrpSpPr>
        <p:grpSpPr>
          <a:xfrm>
            <a:off x="304800" y="152400"/>
            <a:ext cx="8416212" cy="2031325"/>
            <a:chOff x="304800" y="2274838"/>
            <a:chExt cx="8416212" cy="2031325"/>
          </a:xfrm>
        </p:grpSpPr>
        <p:sp>
          <p:nvSpPr>
            <p:cNvPr id="22" name="Rectangle 21"/>
            <p:cNvSpPr/>
            <p:nvPr/>
          </p:nvSpPr>
          <p:spPr>
            <a:xfrm>
              <a:off x="304800" y="2274838"/>
              <a:ext cx="6553200" cy="2031325"/>
            </a:xfrm>
            <a:prstGeom prst="rect">
              <a:avLst/>
            </a:prstGeom>
          </p:spPr>
          <p:txBody>
            <a:bodyPr wrap="square">
              <a:spAutoFit/>
            </a:bodyPr>
            <a:lstStyle/>
            <a:p>
              <a:r>
                <a:rPr lang="en-US" b="1" dirty="0" smtClean="0"/>
                <a:t>T62-Q9</a:t>
              </a:r>
              <a:r>
                <a:rPr lang="en-US" dirty="0" smtClean="0"/>
                <a:t>.</a:t>
              </a:r>
            </a:p>
            <a:p>
              <a:r>
                <a:rPr lang="en-US" dirty="0" smtClean="0"/>
                <a:t>A U-tube of constant cross sectional area, open to the atmosphere, is partially filled with Hg (</a:t>
              </a:r>
              <a:r>
                <a:rPr lang="en-US" dirty="0" err="1" smtClean="0"/>
                <a:t>ρ</a:t>
              </a:r>
              <a:r>
                <a:rPr lang="en-US" baseline="-25000" dirty="0" err="1" smtClean="0"/>
                <a:t>Hg</a:t>
              </a:r>
              <a:r>
                <a:rPr lang="en-US" dirty="0" smtClean="0"/>
                <a:t>=13.6 g/cm</a:t>
              </a:r>
              <a:r>
                <a:rPr lang="en-US" baseline="30000" dirty="0" smtClean="0"/>
                <a:t>3</a:t>
              </a:r>
              <a:r>
                <a:rPr lang="en-US" dirty="0" smtClean="0"/>
                <a:t>). Water (</a:t>
              </a:r>
              <a:r>
                <a:rPr lang="en-US" dirty="0" err="1" smtClean="0"/>
                <a:t>ρ</a:t>
              </a:r>
              <a:r>
                <a:rPr lang="en-US" baseline="-25000" dirty="0" err="1" smtClean="0"/>
                <a:t>w</a:t>
              </a:r>
              <a:r>
                <a:rPr lang="en-US" dirty="0" smtClean="0"/>
                <a:t>=1.00 g/cm</a:t>
              </a:r>
              <a:r>
                <a:rPr lang="en-US" baseline="30000" dirty="0" smtClean="0"/>
                <a:t>3</a:t>
              </a:r>
              <a:r>
                <a:rPr lang="en-US" dirty="0" smtClean="0"/>
                <a:t>) is then poured into both arms. If the equilibrium configuration of the tube is as shown in the </a:t>
              </a:r>
              <a:r>
                <a:rPr lang="en-US" u="sng" dirty="0" smtClean="0"/>
                <a:t>Fig. 5 </a:t>
              </a:r>
              <a:r>
                <a:rPr lang="en-US" dirty="0" smtClean="0"/>
                <a:t>with h</a:t>
              </a:r>
              <a:r>
                <a:rPr lang="en-US" baseline="-25000" dirty="0" smtClean="0"/>
                <a:t>3</a:t>
              </a:r>
              <a:r>
                <a:rPr lang="en-US" dirty="0" smtClean="0"/>
                <a:t>= 1.00 cm, determine the value of h</a:t>
              </a:r>
              <a:r>
                <a:rPr lang="en-US" baseline="-25000" dirty="0" smtClean="0"/>
                <a:t>1</a:t>
              </a:r>
              <a:r>
                <a:rPr lang="en-US" dirty="0" smtClean="0"/>
                <a:t>. (Note that h</a:t>
              </a:r>
              <a:r>
                <a:rPr lang="en-US" baseline="-25000" dirty="0" smtClean="0"/>
                <a:t>1</a:t>
              </a:r>
              <a:r>
                <a:rPr lang="en-US" dirty="0" smtClean="0"/>
                <a:t>, h</a:t>
              </a:r>
              <a:r>
                <a:rPr lang="en-US" baseline="-25000" dirty="0" smtClean="0"/>
                <a:t>2 </a:t>
              </a:r>
              <a:r>
                <a:rPr lang="en-US" dirty="0" smtClean="0"/>
                <a:t>and h</a:t>
              </a:r>
              <a:r>
                <a:rPr lang="en-US" baseline="-25000" dirty="0" smtClean="0"/>
                <a:t>3 </a:t>
              </a:r>
              <a:r>
                <a:rPr lang="en-US" dirty="0" smtClean="0"/>
                <a:t>are not drawn to scale). </a:t>
              </a:r>
            </a:p>
            <a:p>
              <a:r>
                <a:rPr lang="en-US" dirty="0" smtClean="0"/>
                <a:t>A) 12.6 </a:t>
              </a:r>
              <a:r>
                <a:rPr lang="en-US" i="1" dirty="0" smtClean="0"/>
                <a:t>cm </a:t>
              </a:r>
            </a:p>
          </p:txBody>
        </p:sp>
        <p:grpSp>
          <p:nvGrpSpPr>
            <p:cNvPr id="23" name="Group 16"/>
            <p:cNvGrpSpPr/>
            <p:nvPr/>
          </p:nvGrpSpPr>
          <p:grpSpPr>
            <a:xfrm>
              <a:off x="6705600" y="2362200"/>
              <a:ext cx="2015412" cy="1786354"/>
              <a:chOff x="4571999" y="4800600"/>
              <a:chExt cx="2015412" cy="1786354"/>
            </a:xfrm>
          </p:grpSpPr>
          <p:sp>
            <p:nvSpPr>
              <p:cNvPr id="24" name="TextBox 23"/>
              <p:cNvSpPr txBox="1"/>
              <p:nvPr/>
            </p:nvSpPr>
            <p:spPr>
              <a:xfrm>
                <a:off x="5075081" y="6248400"/>
                <a:ext cx="588623" cy="338554"/>
              </a:xfrm>
              <a:prstGeom prst="rect">
                <a:avLst/>
              </a:prstGeom>
              <a:noFill/>
            </p:spPr>
            <p:txBody>
              <a:bodyPr wrap="none" rtlCol="0">
                <a:spAutoFit/>
              </a:bodyPr>
              <a:lstStyle/>
              <a:p>
                <a:r>
                  <a:rPr lang="en-US" sz="1600" dirty="0" smtClean="0"/>
                  <a:t>Fig-5</a:t>
                </a:r>
                <a:endParaRPr lang="en-US" sz="1600" dirty="0"/>
              </a:p>
            </p:txBody>
          </p:sp>
          <p:pic>
            <p:nvPicPr>
              <p:cNvPr id="25" name="Picture 3"/>
              <p:cNvPicPr>
                <a:picLocks noChangeAspect="1" noChangeArrowheads="1"/>
              </p:cNvPicPr>
              <p:nvPr/>
            </p:nvPicPr>
            <p:blipFill>
              <a:blip r:embed="rId4" cstate="print"/>
              <a:srcRect/>
              <a:stretch>
                <a:fillRect/>
              </a:stretch>
            </p:blipFill>
            <p:spPr bwMode="auto">
              <a:xfrm>
                <a:off x="4571999" y="4800600"/>
                <a:ext cx="2015412" cy="13716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25477</TotalTime>
  <Words>7336</Words>
  <Application>Microsoft Office PowerPoint</Application>
  <PresentationFormat>On-screen Show (4:3)</PresentationFormat>
  <Paragraphs>540</Paragraphs>
  <Slides>55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Arial</vt:lpstr>
      <vt:lpstr>Bradley Hand ITC</vt:lpstr>
      <vt:lpstr>Calibri</vt:lpstr>
      <vt:lpstr>Cmr10</vt:lpstr>
      <vt:lpstr>Comic Sans MS</vt:lpstr>
      <vt:lpstr>Symbol</vt:lpstr>
      <vt:lpstr>Times New Roman</vt:lpstr>
      <vt:lpstr>TimesTen-Bold</vt:lpstr>
      <vt:lpstr>TimesTen-Roman</vt:lpstr>
      <vt:lpstr>Office Theme</vt:lpstr>
      <vt:lpstr>Equation</vt:lpstr>
      <vt:lpstr>Chapter 14  Fluids(liquid, gas) Something that can flow is fluid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Elasticity</dc:title>
  <dc:creator>test</dc:creator>
  <cp:lastModifiedBy>Shankar Kunwar</cp:lastModifiedBy>
  <cp:revision>141</cp:revision>
  <dcterms:created xsi:type="dcterms:W3CDTF">2010-01-05T18:42:51Z</dcterms:created>
  <dcterms:modified xsi:type="dcterms:W3CDTF">2015-12-13T07:47:34Z</dcterms:modified>
</cp:coreProperties>
</file>