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66" r:id="rId2"/>
    <p:sldId id="269" r:id="rId3"/>
    <p:sldId id="296" r:id="rId4"/>
    <p:sldId id="326" r:id="rId5"/>
    <p:sldId id="351" r:id="rId6"/>
    <p:sldId id="378" r:id="rId7"/>
    <p:sldId id="333" r:id="rId8"/>
    <p:sldId id="353" r:id="rId9"/>
    <p:sldId id="372" r:id="rId10"/>
    <p:sldId id="387" r:id="rId11"/>
    <p:sldId id="325" r:id="rId12"/>
    <p:sldId id="336" r:id="rId13"/>
    <p:sldId id="389" r:id="rId14"/>
    <p:sldId id="350" r:id="rId15"/>
    <p:sldId id="381" r:id="rId16"/>
    <p:sldId id="380" r:id="rId17"/>
    <p:sldId id="349" r:id="rId18"/>
    <p:sldId id="327" r:id="rId19"/>
    <p:sldId id="338" r:id="rId20"/>
    <p:sldId id="386" r:id="rId21"/>
    <p:sldId id="354" r:id="rId22"/>
    <p:sldId id="337" r:id="rId23"/>
    <p:sldId id="356" r:id="rId24"/>
    <p:sldId id="328" r:id="rId25"/>
    <p:sldId id="357" r:id="rId26"/>
    <p:sldId id="364" r:id="rId27"/>
    <p:sldId id="388" r:id="rId28"/>
    <p:sldId id="355" r:id="rId29"/>
    <p:sldId id="339" r:id="rId30"/>
    <p:sldId id="340" r:id="rId31"/>
    <p:sldId id="334" r:id="rId32"/>
    <p:sldId id="335" r:id="rId33"/>
    <p:sldId id="373" r:id="rId34"/>
    <p:sldId id="331" r:id="rId35"/>
    <p:sldId id="332" r:id="rId36"/>
    <p:sldId id="390" r:id="rId37"/>
    <p:sldId id="341" r:id="rId38"/>
    <p:sldId id="342" r:id="rId39"/>
    <p:sldId id="376" r:id="rId40"/>
    <p:sldId id="377" r:id="rId41"/>
    <p:sldId id="374" r:id="rId42"/>
    <p:sldId id="375" r:id="rId43"/>
    <p:sldId id="382" r:id="rId44"/>
    <p:sldId id="362" r:id="rId45"/>
    <p:sldId id="383" r:id="rId46"/>
    <p:sldId id="385" r:id="rId47"/>
    <p:sldId id="384" r:id="rId48"/>
    <p:sldId id="368" r:id="rId49"/>
    <p:sldId id="369" r:id="rId50"/>
    <p:sldId id="370" r:id="rId51"/>
    <p:sldId id="37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94718" autoAdjust="0"/>
  </p:normalViewPr>
  <p:slideViewPr>
    <p:cSldViewPr>
      <p:cViewPr>
        <p:scale>
          <a:sx n="66" d="100"/>
          <a:sy n="66" d="100"/>
        </p:scale>
        <p:origin x="1320" y="8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24.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6.wmf"/><Relationship Id="rId1" Type="http://schemas.openxmlformats.org/officeDocument/2006/relationships/image" Target="../media/image5.wmf"/><Relationship Id="rId6" Type="http://schemas.openxmlformats.org/officeDocument/2006/relationships/image" Target="../media/image140.wmf"/><Relationship Id="rId5" Type="http://schemas.openxmlformats.org/officeDocument/2006/relationships/image" Target="../media/image63.wmf"/><Relationship Id="rId4" Type="http://schemas.openxmlformats.org/officeDocument/2006/relationships/image" Target="../media/image6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13.wmf"/><Relationship Id="rId1" Type="http://schemas.openxmlformats.org/officeDocument/2006/relationships/image" Target="../media/image7.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29.wmf"/><Relationship Id="rId4" Type="http://schemas.openxmlformats.org/officeDocument/2006/relationships/image" Target="../media/image24.wmf"/><Relationship Id="rId9"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18" Type="http://schemas.openxmlformats.org/officeDocument/2006/relationships/image" Target="../media/image49.wmf"/><Relationship Id="rId26" Type="http://schemas.openxmlformats.org/officeDocument/2006/relationships/image" Target="../media/image57.wmf"/><Relationship Id="rId3" Type="http://schemas.openxmlformats.org/officeDocument/2006/relationships/image" Target="../media/image3.wmf"/><Relationship Id="rId21" Type="http://schemas.openxmlformats.org/officeDocument/2006/relationships/image" Target="../media/image52.wmf"/><Relationship Id="rId7" Type="http://schemas.openxmlformats.org/officeDocument/2006/relationships/image" Target="../media/image38.wmf"/><Relationship Id="rId12" Type="http://schemas.openxmlformats.org/officeDocument/2006/relationships/image" Target="../media/image43.wmf"/><Relationship Id="rId17" Type="http://schemas.openxmlformats.org/officeDocument/2006/relationships/image" Target="../media/image48.wmf"/><Relationship Id="rId25" Type="http://schemas.openxmlformats.org/officeDocument/2006/relationships/image" Target="../media/image56.wmf"/><Relationship Id="rId2" Type="http://schemas.openxmlformats.org/officeDocument/2006/relationships/image" Target="../media/image2.wmf"/><Relationship Id="rId16" Type="http://schemas.openxmlformats.org/officeDocument/2006/relationships/image" Target="../media/image47.wmf"/><Relationship Id="rId20" Type="http://schemas.openxmlformats.org/officeDocument/2006/relationships/image" Target="../media/image51.wmf"/><Relationship Id="rId1" Type="http://schemas.openxmlformats.org/officeDocument/2006/relationships/image" Target="../media/image1.wmf"/><Relationship Id="rId6" Type="http://schemas.openxmlformats.org/officeDocument/2006/relationships/image" Target="../media/image37.wmf"/><Relationship Id="rId11" Type="http://schemas.openxmlformats.org/officeDocument/2006/relationships/image" Target="../media/image42.wmf"/><Relationship Id="rId24" Type="http://schemas.openxmlformats.org/officeDocument/2006/relationships/image" Target="../media/image55.wmf"/><Relationship Id="rId5" Type="http://schemas.openxmlformats.org/officeDocument/2006/relationships/image" Target="../media/image36.wmf"/><Relationship Id="rId15" Type="http://schemas.openxmlformats.org/officeDocument/2006/relationships/image" Target="../media/image46.wmf"/><Relationship Id="rId23" Type="http://schemas.openxmlformats.org/officeDocument/2006/relationships/image" Target="../media/image54.wmf"/><Relationship Id="rId10" Type="http://schemas.openxmlformats.org/officeDocument/2006/relationships/image" Target="../media/image41.wmf"/><Relationship Id="rId19" Type="http://schemas.openxmlformats.org/officeDocument/2006/relationships/image" Target="../media/image50.wmf"/><Relationship Id="rId4" Type="http://schemas.openxmlformats.org/officeDocument/2006/relationships/image" Target="../media/image35.wmf"/><Relationship Id="rId9" Type="http://schemas.openxmlformats.org/officeDocument/2006/relationships/image" Target="../media/image40.wmf"/><Relationship Id="rId14" Type="http://schemas.openxmlformats.org/officeDocument/2006/relationships/image" Target="../media/image45.wmf"/><Relationship Id="rId22" Type="http://schemas.openxmlformats.org/officeDocument/2006/relationships/image" Target="../media/image53.wmf"/><Relationship Id="rId27"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 Id="rId9"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87.wmf"/><Relationship Id="rId7" Type="http://schemas.openxmlformats.org/officeDocument/2006/relationships/image" Target="../media/image91.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90.wmf"/><Relationship Id="rId5" Type="http://schemas.openxmlformats.org/officeDocument/2006/relationships/image" Target="../media/image89.wmf"/><Relationship Id="rId4" Type="http://schemas.openxmlformats.org/officeDocument/2006/relationships/image" Target="../media/image8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9BAFFD-0A9F-4608-809D-5DF02808DECB}"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9BAFFD-0A9F-4608-809D-5DF02808DECB}"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BAFFD-0A9F-4608-809D-5DF02808DECB}"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9BAFFD-0A9F-4608-809D-5DF02808DECB}"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9BAFFD-0A9F-4608-809D-5DF02808DECB}"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9BAFFD-0A9F-4608-809D-5DF02808DECB}"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BAFFD-0A9F-4608-809D-5DF02808DECB}"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ADEC1-D7C5-4758-9610-58994CD5DFA9}" type="slidenum">
              <a:rPr lang="en-US" smtClean="0"/>
              <a:pPr/>
              <a:t>‹#›</a:t>
            </a:fld>
            <a:endParaRPr lang="en-US"/>
          </a:p>
        </p:txBody>
      </p:sp>
      <p:cxnSp>
        <p:nvCxnSpPr>
          <p:cNvPr id="5" name="Straight Connector 4"/>
          <p:cNvCxnSpPr/>
          <p:nvPr userDrawn="1"/>
        </p:nvCxnSpPr>
        <p:spPr>
          <a:xfrm>
            <a:off x="0" y="762000"/>
            <a:ext cx="91440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BAFFD-0A9F-4608-809D-5DF02808DECB}"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ADEC1-D7C5-4758-9610-58994CD5DF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BAFFD-0A9F-4608-809D-5DF02808DECB}"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ADEC1-D7C5-4758-9610-58994CD5DF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32.bin"/><Relationship Id="rId18" Type="http://schemas.openxmlformats.org/officeDocument/2006/relationships/image" Target="../media/image39.wmf"/><Relationship Id="rId26" Type="http://schemas.openxmlformats.org/officeDocument/2006/relationships/image" Target="../media/image43.wmf"/><Relationship Id="rId39" Type="http://schemas.openxmlformats.org/officeDocument/2006/relationships/oleObject" Target="../embeddings/oleObject45.bin"/><Relationship Id="rId21" Type="http://schemas.openxmlformats.org/officeDocument/2006/relationships/oleObject" Target="../embeddings/oleObject36.bin"/><Relationship Id="rId34" Type="http://schemas.openxmlformats.org/officeDocument/2006/relationships/image" Target="../media/image47.wmf"/><Relationship Id="rId42" Type="http://schemas.openxmlformats.org/officeDocument/2006/relationships/image" Target="../media/image51.wmf"/><Relationship Id="rId47" Type="http://schemas.openxmlformats.org/officeDocument/2006/relationships/oleObject" Target="../embeddings/oleObject49.bin"/><Relationship Id="rId50" Type="http://schemas.openxmlformats.org/officeDocument/2006/relationships/image" Target="../media/image55.wmf"/><Relationship Id="rId55" Type="http://schemas.openxmlformats.org/officeDocument/2006/relationships/image" Target="../media/image6.jpeg"/><Relationship Id="rId7"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image" Target="../media/image38.wmf"/><Relationship Id="rId29" Type="http://schemas.openxmlformats.org/officeDocument/2006/relationships/oleObject" Target="../embeddings/oleObject40.bin"/><Relationship Id="rId11" Type="http://schemas.openxmlformats.org/officeDocument/2006/relationships/oleObject" Target="../embeddings/oleObject31.bin"/><Relationship Id="rId24" Type="http://schemas.openxmlformats.org/officeDocument/2006/relationships/image" Target="../media/image42.wmf"/><Relationship Id="rId32" Type="http://schemas.openxmlformats.org/officeDocument/2006/relationships/image" Target="../media/image46.wmf"/><Relationship Id="rId37" Type="http://schemas.openxmlformats.org/officeDocument/2006/relationships/oleObject" Target="../embeddings/oleObject44.bin"/><Relationship Id="rId40" Type="http://schemas.openxmlformats.org/officeDocument/2006/relationships/image" Target="../media/image50.wmf"/><Relationship Id="rId45" Type="http://schemas.openxmlformats.org/officeDocument/2006/relationships/oleObject" Target="../embeddings/oleObject48.bin"/><Relationship Id="rId53" Type="http://schemas.openxmlformats.org/officeDocument/2006/relationships/oleObject" Target="../embeddings/oleObject52.bin"/><Relationship Id="rId5" Type="http://schemas.openxmlformats.org/officeDocument/2006/relationships/oleObject" Target="../embeddings/oleObject28.bin"/><Relationship Id="rId19" Type="http://schemas.openxmlformats.org/officeDocument/2006/relationships/oleObject" Target="../embeddings/oleObject35.bin"/><Relationship Id="rId4" Type="http://schemas.openxmlformats.org/officeDocument/2006/relationships/image" Target="../media/image1.wmf"/><Relationship Id="rId9" Type="http://schemas.openxmlformats.org/officeDocument/2006/relationships/oleObject" Target="../embeddings/oleObject30.bin"/><Relationship Id="rId14" Type="http://schemas.openxmlformats.org/officeDocument/2006/relationships/image" Target="../media/image37.wmf"/><Relationship Id="rId22" Type="http://schemas.openxmlformats.org/officeDocument/2006/relationships/image" Target="../media/image41.wmf"/><Relationship Id="rId27" Type="http://schemas.openxmlformats.org/officeDocument/2006/relationships/oleObject" Target="../embeddings/oleObject39.bin"/><Relationship Id="rId30" Type="http://schemas.openxmlformats.org/officeDocument/2006/relationships/image" Target="../media/image45.wmf"/><Relationship Id="rId35" Type="http://schemas.openxmlformats.org/officeDocument/2006/relationships/oleObject" Target="../embeddings/oleObject43.bin"/><Relationship Id="rId43" Type="http://schemas.openxmlformats.org/officeDocument/2006/relationships/oleObject" Target="../embeddings/oleObject47.bin"/><Relationship Id="rId48" Type="http://schemas.openxmlformats.org/officeDocument/2006/relationships/image" Target="../media/image54.wmf"/><Relationship Id="rId56" Type="http://schemas.openxmlformats.org/officeDocument/2006/relationships/oleObject" Target="../embeddings/oleObject53.bin"/><Relationship Id="rId8" Type="http://schemas.openxmlformats.org/officeDocument/2006/relationships/image" Target="../media/image3.wmf"/><Relationship Id="rId51" Type="http://schemas.openxmlformats.org/officeDocument/2006/relationships/oleObject" Target="../embeddings/oleObject51.bin"/><Relationship Id="rId3" Type="http://schemas.openxmlformats.org/officeDocument/2006/relationships/oleObject" Target="../embeddings/oleObject27.bin"/><Relationship Id="rId12" Type="http://schemas.openxmlformats.org/officeDocument/2006/relationships/image" Target="../media/image36.wmf"/><Relationship Id="rId17" Type="http://schemas.openxmlformats.org/officeDocument/2006/relationships/oleObject" Target="../embeddings/oleObject34.bin"/><Relationship Id="rId25" Type="http://schemas.openxmlformats.org/officeDocument/2006/relationships/oleObject" Target="../embeddings/oleObject38.bin"/><Relationship Id="rId33" Type="http://schemas.openxmlformats.org/officeDocument/2006/relationships/oleObject" Target="../embeddings/oleObject42.bin"/><Relationship Id="rId38" Type="http://schemas.openxmlformats.org/officeDocument/2006/relationships/image" Target="../media/image49.wmf"/><Relationship Id="rId46" Type="http://schemas.openxmlformats.org/officeDocument/2006/relationships/image" Target="../media/image53.wmf"/><Relationship Id="rId20" Type="http://schemas.openxmlformats.org/officeDocument/2006/relationships/image" Target="../media/image40.wmf"/><Relationship Id="rId41" Type="http://schemas.openxmlformats.org/officeDocument/2006/relationships/oleObject" Target="../embeddings/oleObject46.bin"/><Relationship Id="rId54" Type="http://schemas.openxmlformats.org/officeDocument/2006/relationships/image" Target="../media/image57.wmf"/><Relationship Id="rId1" Type="http://schemas.openxmlformats.org/officeDocument/2006/relationships/vmlDrawing" Target="../drawings/vmlDrawing4.vml"/><Relationship Id="rId6" Type="http://schemas.openxmlformats.org/officeDocument/2006/relationships/image" Target="../media/image2.wmf"/><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44.wmf"/><Relationship Id="rId36" Type="http://schemas.openxmlformats.org/officeDocument/2006/relationships/image" Target="../media/image48.wmf"/><Relationship Id="rId49" Type="http://schemas.openxmlformats.org/officeDocument/2006/relationships/oleObject" Target="../embeddings/oleObject50.bin"/><Relationship Id="rId57" Type="http://schemas.openxmlformats.org/officeDocument/2006/relationships/image" Target="../media/image26.wmf"/><Relationship Id="rId10" Type="http://schemas.openxmlformats.org/officeDocument/2006/relationships/image" Target="../media/image35.wmf"/><Relationship Id="rId31" Type="http://schemas.openxmlformats.org/officeDocument/2006/relationships/oleObject" Target="../embeddings/oleObject41.bin"/><Relationship Id="rId44" Type="http://schemas.openxmlformats.org/officeDocument/2006/relationships/image" Target="../media/image52.wmf"/><Relationship Id="rId52" Type="http://schemas.openxmlformats.org/officeDocument/2006/relationships/image" Target="../media/image56.wmf"/></Relationships>
</file>

<file path=ppt/slides/_rels/slide12.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oleObject" Target="../embeddings/oleObject60.bin"/><Relationship Id="rId18" Type="http://schemas.openxmlformats.org/officeDocument/2006/relationships/oleObject" Target="../embeddings/oleObject63.bin"/><Relationship Id="rId3" Type="http://schemas.openxmlformats.org/officeDocument/2006/relationships/oleObject" Target="../embeddings/oleObject54.bin"/><Relationship Id="rId21" Type="http://schemas.openxmlformats.org/officeDocument/2006/relationships/oleObject" Target="../embeddings/oleObject66.bin"/><Relationship Id="rId7" Type="http://schemas.openxmlformats.org/officeDocument/2006/relationships/oleObject" Target="../embeddings/oleObject56.bin"/><Relationship Id="rId12" Type="http://schemas.openxmlformats.org/officeDocument/2006/relationships/image" Target="../media/image61.wmf"/><Relationship Id="rId17" Type="http://schemas.openxmlformats.org/officeDocument/2006/relationships/oleObject" Target="../embeddings/oleObject62.bin"/><Relationship Id="rId2" Type="http://schemas.openxmlformats.org/officeDocument/2006/relationships/slideLayout" Target="../slideLayouts/slideLayout7.xml"/><Relationship Id="rId16" Type="http://schemas.openxmlformats.org/officeDocument/2006/relationships/image" Target="../media/image63.wmf"/><Relationship Id="rId20" Type="http://schemas.openxmlformats.org/officeDocument/2006/relationships/oleObject" Target="../embeddings/oleObject65.bin"/><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oleObject" Target="../embeddings/oleObject59.bin"/><Relationship Id="rId5" Type="http://schemas.openxmlformats.org/officeDocument/2006/relationships/oleObject" Target="../embeddings/oleObject55.bin"/><Relationship Id="rId15" Type="http://schemas.openxmlformats.org/officeDocument/2006/relationships/oleObject" Target="../embeddings/oleObject61.bin"/><Relationship Id="rId10" Type="http://schemas.openxmlformats.org/officeDocument/2006/relationships/oleObject" Target="../embeddings/oleObject58.bin"/><Relationship Id="rId19" Type="http://schemas.openxmlformats.org/officeDocument/2006/relationships/oleObject" Target="../embeddings/oleObject64.bin"/><Relationship Id="rId4" Type="http://schemas.openxmlformats.org/officeDocument/2006/relationships/image" Target="../media/image58.wmf"/><Relationship Id="rId9" Type="http://schemas.openxmlformats.org/officeDocument/2006/relationships/oleObject" Target="../embeddings/oleObject57.bin"/><Relationship Id="rId14" Type="http://schemas.openxmlformats.org/officeDocument/2006/relationships/image" Target="../media/image62.wmf"/><Relationship Id="rId22" Type="http://schemas.openxmlformats.org/officeDocument/2006/relationships/image" Target="../media/image64.wmf"/></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6.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68.bin"/><Relationship Id="rId5" Type="http://schemas.openxmlformats.org/officeDocument/2006/relationships/image" Target="../media/image65.wmf"/><Relationship Id="rId4" Type="http://schemas.openxmlformats.org/officeDocument/2006/relationships/oleObject" Target="../embeddings/oleObject67.bin"/></Relationships>
</file>

<file path=ppt/slides/_rels/slide1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1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71.bin"/><Relationship Id="rId3" Type="http://schemas.openxmlformats.org/officeDocument/2006/relationships/image" Target="../media/image75.png"/><Relationship Id="rId7" Type="http://schemas.openxmlformats.org/officeDocument/2006/relationships/image" Target="../media/image7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70.bin"/><Relationship Id="rId5" Type="http://schemas.openxmlformats.org/officeDocument/2006/relationships/image" Target="../media/image72.wmf"/><Relationship Id="rId4" Type="http://schemas.openxmlformats.org/officeDocument/2006/relationships/oleObject" Target="../embeddings/oleObject69.bin"/><Relationship Id="rId9" Type="http://schemas.openxmlformats.org/officeDocument/2006/relationships/image" Target="../media/image7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8.wmf"/><Relationship Id="rId13" Type="http://schemas.openxmlformats.org/officeDocument/2006/relationships/oleObject" Target="../embeddings/oleObject77.bin"/><Relationship Id="rId18" Type="http://schemas.openxmlformats.org/officeDocument/2006/relationships/image" Target="../media/image83.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80.wmf"/><Relationship Id="rId17" Type="http://schemas.openxmlformats.org/officeDocument/2006/relationships/oleObject" Target="../embeddings/oleObject79.bin"/><Relationship Id="rId2" Type="http://schemas.openxmlformats.org/officeDocument/2006/relationships/slideLayout" Target="../slideLayouts/slideLayout7.xml"/><Relationship Id="rId16" Type="http://schemas.openxmlformats.org/officeDocument/2006/relationships/image" Target="../media/image82.wmf"/><Relationship Id="rId20" Type="http://schemas.openxmlformats.org/officeDocument/2006/relationships/image" Target="../media/image84.wmf"/><Relationship Id="rId1" Type="http://schemas.openxmlformats.org/officeDocument/2006/relationships/vmlDrawing" Target="../drawings/vmlDrawing8.vml"/><Relationship Id="rId6" Type="http://schemas.openxmlformats.org/officeDocument/2006/relationships/image" Target="../media/image77.wmf"/><Relationship Id="rId11" Type="http://schemas.openxmlformats.org/officeDocument/2006/relationships/oleObject" Target="../embeddings/oleObject76.bin"/><Relationship Id="rId5" Type="http://schemas.openxmlformats.org/officeDocument/2006/relationships/oleObject" Target="../embeddings/oleObject73.bin"/><Relationship Id="rId15" Type="http://schemas.openxmlformats.org/officeDocument/2006/relationships/oleObject" Target="../embeddings/oleObject78.bin"/><Relationship Id="rId10" Type="http://schemas.openxmlformats.org/officeDocument/2006/relationships/image" Target="../media/image79.wmf"/><Relationship Id="rId19" Type="http://schemas.openxmlformats.org/officeDocument/2006/relationships/oleObject" Target="../embeddings/oleObject80.bin"/><Relationship Id="rId4" Type="http://schemas.openxmlformats.org/officeDocument/2006/relationships/image" Target="../media/image76.wmf"/><Relationship Id="rId9" Type="http://schemas.openxmlformats.org/officeDocument/2006/relationships/oleObject" Target="../embeddings/oleObject75.bin"/><Relationship Id="rId14" Type="http://schemas.openxmlformats.org/officeDocument/2006/relationships/image" Target="../media/image8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86.bin"/><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89.wmf"/><Relationship Id="rId2" Type="http://schemas.openxmlformats.org/officeDocument/2006/relationships/slideLayout" Target="../slideLayouts/slideLayout7.xml"/><Relationship Id="rId16" Type="http://schemas.openxmlformats.org/officeDocument/2006/relationships/image" Target="../media/image91.wmf"/><Relationship Id="rId1" Type="http://schemas.openxmlformats.org/officeDocument/2006/relationships/vmlDrawing" Target="../drawings/vmlDrawing9.vml"/><Relationship Id="rId6" Type="http://schemas.openxmlformats.org/officeDocument/2006/relationships/image" Target="../media/image86.wmf"/><Relationship Id="rId11" Type="http://schemas.openxmlformats.org/officeDocument/2006/relationships/oleObject" Target="../embeddings/oleObject85.bin"/><Relationship Id="rId5" Type="http://schemas.openxmlformats.org/officeDocument/2006/relationships/oleObject" Target="../embeddings/oleObject82.bin"/><Relationship Id="rId15" Type="http://schemas.openxmlformats.org/officeDocument/2006/relationships/oleObject" Target="../embeddings/oleObject87.bin"/><Relationship Id="rId10" Type="http://schemas.openxmlformats.org/officeDocument/2006/relationships/image" Target="../media/image88.wmf"/><Relationship Id="rId4" Type="http://schemas.openxmlformats.org/officeDocument/2006/relationships/image" Target="../media/image85.wmf"/><Relationship Id="rId9" Type="http://schemas.openxmlformats.org/officeDocument/2006/relationships/oleObject" Target="../embeddings/oleObject84.bin"/><Relationship Id="rId14" Type="http://schemas.openxmlformats.org/officeDocument/2006/relationships/image" Target="../media/image90.wmf"/></Relationships>
</file>

<file path=ppt/slides/_rels/slide2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94.wmf"/><Relationship Id="rId5" Type="http://schemas.openxmlformats.org/officeDocument/2006/relationships/oleObject" Target="../embeddings/oleObject89.bin"/><Relationship Id="rId4" Type="http://schemas.openxmlformats.org/officeDocument/2006/relationships/image" Target="../media/image93.wmf"/></Relationships>
</file>

<file path=ppt/slides/_rels/slide23.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95.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91.bin"/><Relationship Id="rId5" Type="http://schemas.openxmlformats.org/officeDocument/2006/relationships/image" Target="../media/image93.wmf"/><Relationship Id="rId4" Type="http://schemas.openxmlformats.org/officeDocument/2006/relationships/oleObject" Target="../embeddings/oleObject9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102.png"/><Relationship Id="rId7" Type="http://schemas.openxmlformats.org/officeDocument/2006/relationships/image" Target="../media/image93.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92.bin"/><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94.wmf"/></Relationships>
</file>

<file path=ppt/slides/_rels/slide2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5.wmf"/><Relationship Id="rId3" Type="http://schemas.openxmlformats.org/officeDocument/2006/relationships/image" Target="../media/image6.jpeg"/><Relationship Id="rId7" Type="http://schemas.openxmlformats.org/officeDocument/2006/relationships/image" Target="../media/image2.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5" Type="http://schemas.openxmlformats.org/officeDocument/2006/relationships/image" Target="../media/image1.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112.wmf"/><Relationship Id="rId3" Type="http://schemas.openxmlformats.org/officeDocument/2006/relationships/image" Target="../media/image114.jpeg"/><Relationship Id="rId7" Type="http://schemas.openxmlformats.org/officeDocument/2006/relationships/image" Target="../media/image109.wmf"/><Relationship Id="rId12"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95.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110.wmf"/><Relationship Id="rId14" Type="http://schemas.openxmlformats.org/officeDocument/2006/relationships/oleObject" Target="../embeddings/oleObject9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2.bin"/><Relationship Id="rId3" Type="http://schemas.openxmlformats.org/officeDocument/2006/relationships/image" Target="../media/image119.jpeg"/><Relationship Id="rId7" Type="http://schemas.openxmlformats.org/officeDocument/2006/relationships/image" Target="../media/image116.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01.bin"/><Relationship Id="rId11" Type="http://schemas.openxmlformats.org/officeDocument/2006/relationships/image" Target="../media/image118.wmf"/><Relationship Id="rId5" Type="http://schemas.openxmlformats.org/officeDocument/2006/relationships/image" Target="../media/image115.wmf"/><Relationship Id="rId10" Type="http://schemas.openxmlformats.org/officeDocument/2006/relationships/oleObject" Target="../embeddings/oleObject103.bin"/><Relationship Id="rId4" Type="http://schemas.openxmlformats.org/officeDocument/2006/relationships/oleObject" Target="../embeddings/oleObject100.bin"/><Relationship Id="rId9" Type="http://schemas.openxmlformats.org/officeDocument/2006/relationships/image" Target="../media/image11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4.bin"/><Relationship Id="rId7" Type="http://schemas.openxmlformats.org/officeDocument/2006/relationships/image" Target="../media/image12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105.bin"/><Relationship Id="rId5" Type="http://schemas.openxmlformats.org/officeDocument/2006/relationships/image" Target="../media/image107.jpeg"/><Relationship Id="rId4" Type="http://schemas.openxmlformats.org/officeDocument/2006/relationships/image" Target="../media/image120.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image" Target="../media/image126.wmf"/><Relationship Id="rId3" Type="http://schemas.openxmlformats.org/officeDocument/2006/relationships/image" Target="../media/image128.jpeg"/><Relationship Id="rId7" Type="http://schemas.openxmlformats.org/officeDocument/2006/relationships/image" Target="../media/image123.wmf"/><Relationship Id="rId12" Type="http://schemas.openxmlformats.org/officeDocument/2006/relationships/oleObject" Target="../embeddings/oleObject110.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107.bin"/><Relationship Id="rId11" Type="http://schemas.openxmlformats.org/officeDocument/2006/relationships/image" Target="../media/image125.wmf"/><Relationship Id="rId5" Type="http://schemas.openxmlformats.org/officeDocument/2006/relationships/image" Target="../media/image122.wmf"/><Relationship Id="rId15" Type="http://schemas.openxmlformats.org/officeDocument/2006/relationships/image" Target="../media/image127.wmf"/><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124.wmf"/><Relationship Id="rId14" Type="http://schemas.openxmlformats.org/officeDocument/2006/relationships/oleObject" Target="../embeddings/oleObject111.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14.bin"/><Relationship Id="rId13" Type="http://schemas.openxmlformats.org/officeDocument/2006/relationships/image" Target="../media/image133.wmf"/><Relationship Id="rId3" Type="http://schemas.openxmlformats.org/officeDocument/2006/relationships/image" Target="../media/image128.jpeg"/><Relationship Id="rId7" Type="http://schemas.openxmlformats.org/officeDocument/2006/relationships/image" Target="../media/image130.wmf"/><Relationship Id="rId12" Type="http://schemas.openxmlformats.org/officeDocument/2006/relationships/oleObject" Target="../embeddings/oleObject116.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113.bin"/><Relationship Id="rId11" Type="http://schemas.openxmlformats.org/officeDocument/2006/relationships/image" Target="../media/image132.wmf"/><Relationship Id="rId5" Type="http://schemas.openxmlformats.org/officeDocument/2006/relationships/image" Target="../media/image129.wmf"/><Relationship Id="rId15" Type="http://schemas.openxmlformats.org/officeDocument/2006/relationships/image" Target="../media/image134.wmf"/><Relationship Id="rId10" Type="http://schemas.openxmlformats.org/officeDocument/2006/relationships/oleObject" Target="../embeddings/oleObject115.bin"/><Relationship Id="rId4" Type="http://schemas.openxmlformats.org/officeDocument/2006/relationships/oleObject" Target="../embeddings/oleObject112.bin"/><Relationship Id="rId9" Type="http://schemas.openxmlformats.org/officeDocument/2006/relationships/image" Target="../media/image131.wmf"/><Relationship Id="rId14" Type="http://schemas.openxmlformats.org/officeDocument/2006/relationships/oleObject" Target="../embeddings/oleObject117.bin"/></Relationships>
</file>

<file path=ppt/slides/_rels/slide3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jpg"/><Relationship Id="rId1" Type="http://schemas.openxmlformats.org/officeDocument/2006/relationships/slideLayout" Target="../slideLayouts/slideLayout7.xml"/><Relationship Id="rId4" Type="http://schemas.openxmlformats.org/officeDocument/2006/relationships/image" Target="../media/image137.jpeg"/></Relationships>
</file>

<file path=ppt/slides/_rels/slide37.x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23.bin"/><Relationship Id="rId3" Type="http://schemas.openxmlformats.org/officeDocument/2006/relationships/oleObject" Target="../embeddings/oleObject118.bin"/><Relationship Id="rId7" Type="http://schemas.openxmlformats.org/officeDocument/2006/relationships/oleObject" Target="../embeddings/oleObject120.bin"/><Relationship Id="rId12"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6.wmf"/><Relationship Id="rId11" Type="http://schemas.openxmlformats.org/officeDocument/2006/relationships/oleObject" Target="../embeddings/oleObject122.bin"/><Relationship Id="rId5" Type="http://schemas.openxmlformats.org/officeDocument/2006/relationships/oleObject" Target="../embeddings/oleObject119.bin"/><Relationship Id="rId10" Type="http://schemas.openxmlformats.org/officeDocument/2006/relationships/image" Target="../media/image61.wmf"/><Relationship Id="rId4" Type="http://schemas.openxmlformats.org/officeDocument/2006/relationships/image" Target="../media/image5.wmf"/><Relationship Id="rId9" Type="http://schemas.openxmlformats.org/officeDocument/2006/relationships/oleObject" Target="../embeddings/oleObject121.bin"/><Relationship Id="rId14" Type="http://schemas.openxmlformats.org/officeDocument/2006/relationships/image" Target="../media/image140.wmf"/></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11.bin"/><Relationship Id="rId18" Type="http://schemas.openxmlformats.org/officeDocument/2006/relationships/image" Target="../media/image14.wmf"/><Relationship Id="rId3" Type="http://schemas.openxmlformats.org/officeDocument/2006/relationships/oleObject" Target="../embeddings/oleObject6.bin"/><Relationship Id="rId21" Type="http://schemas.openxmlformats.org/officeDocument/2006/relationships/image" Target="../media/image15.wmf"/><Relationship Id="rId7" Type="http://schemas.openxmlformats.org/officeDocument/2006/relationships/oleObject" Target="../embeddings/oleObject8.bin"/><Relationship Id="rId12" Type="http://schemas.openxmlformats.org/officeDocument/2006/relationships/image" Target="../media/image11.wmf"/><Relationship Id="rId17" Type="http://schemas.openxmlformats.org/officeDocument/2006/relationships/oleObject" Target="../embeddings/oleObject13.bin"/><Relationship Id="rId25"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3.wmf"/><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10.bin"/><Relationship Id="rId24" Type="http://schemas.openxmlformats.org/officeDocument/2006/relationships/oleObject" Target="../embeddings/oleObject16.bin"/><Relationship Id="rId5" Type="http://schemas.openxmlformats.org/officeDocument/2006/relationships/oleObject" Target="../embeddings/oleObject7.bin"/><Relationship Id="rId15" Type="http://schemas.openxmlformats.org/officeDocument/2006/relationships/oleObject" Target="../embeddings/oleObject12.bin"/><Relationship Id="rId23" Type="http://schemas.openxmlformats.org/officeDocument/2006/relationships/image" Target="../media/image16.wmf"/><Relationship Id="rId10" Type="http://schemas.openxmlformats.org/officeDocument/2006/relationships/image" Target="../media/image10.wmf"/><Relationship Id="rId19" Type="http://schemas.openxmlformats.org/officeDocument/2006/relationships/image" Target="../media/image6.jpeg"/><Relationship Id="rId4" Type="http://schemas.openxmlformats.org/officeDocument/2006/relationships/image" Target="../media/image7.wmf"/><Relationship Id="rId9" Type="http://schemas.openxmlformats.org/officeDocument/2006/relationships/oleObject" Target="../embeddings/oleObject9.bin"/><Relationship Id="rId14" Type="http://schemas.openxmlformats.org/officeDocument/2006/relationships/image" Target="../media/image12.wmf"/><Relationship Id="rId22" Type="http://schemas.openxmlformats.org/officeDocument/2006/relationships/oleObject" Target="../embeddings/oleObject15.bin"/></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97.png"/><Relationship Id="rId1" Type="http://schemas.openxmlformats.org/officeDocument/2006/relationships/slideLayout" Target="../slideLayouts/slideLayout7.xml"/><Relationship Id="rId5" Type="http://schemas.openxmlformats.org/officeDocument/2006/relationships/image" Target="../media/image98.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144.png"/></Relationships>
</file>

<file path=ppt/slides/_rels/slide4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7.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24.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148.wmf"/></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22.bin"/><Relationship Id="rId18" Type="http://schemas.openxmlformats.org/officeDocument/2006/relationships/image" Target="../media/image12.wmf"/><Relationship Id="rId3" Type="http://schemas.openxmlformats.org/officeDocument/2006/relationships/oleObject" Target="../embeddings/oleObject17.bin"/><Relationship Id="rId21" Type="http://schemas.openxmlformats.org/officeDocument/2006/relationships/oleObject" Target="../embeddings/oleObject26.bin"/><Relationship Id="rId7" Type="http://schemas.openxmlformats.org/officeDocument/2006/relationships/oleObject" Target="../embeddings/oleObject19.bin"/><Relationship Id="rId12" Type="http://schemas.openxmlformats.org/officeDocument/2006/relationships/image" Target="../media/image25.wmf"/><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27.wmf"/><Relationship Id="rId20"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13.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4.wmf"/><Relationship Id="rId19" Type="http://schemas.openxmlformats.org/officeDocument/2006/relationships/oleObject" Target="../embeddings/oleObject25.bin"/><Relationship Id="rId4" Type="http://schemas.openxmlformats.org/officeDocument/2006/relationships/image" Target="../media/image7.wmf"/><Relationship Id="rId9" Type="http://schemas.openxmlformats.org/officeDocument/2006/relationships/oleObject" Target="../embeddings/oleObject20.bin"/><Relationship Id="rId14" Type="http://schemas.openxmlformats.org/officeDocument/2006/relationships/image" Target="../media/image26.wmf"/><Relationship Id="rId22" Type="http://schemas.openxmlformats.org/officeDocument/2006/relationships/image" Target="../media/image29.wmf"/></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1524000" y="2029361"/>
            <a:ext cx="6168676" cy="3170099"/>
          </a:xfrm>
          <a:prstGeom prst="rect">
            <a:avLst/>
          </a:prstGeom>
          <a:noFill/>
          <a:ln w="9525">
            <a:noFill/>
            <a:miter lim="800000"/>
            <a:headEnd/>
            <a:tailEnd/>
          </a:ln>
        </p:spPr>
        <p:txBody>
          <a:bodyPr wrap="none">
            <a:spAutoFit/>
          </a:bodyPr>
          <a:lstStyle/>
          <a:p>
            <a:pPr algn="ctr" rtl="0"/>
            <a:r>
              <a:rPr lang="en-US" sz="4000" dirty="0">
                <a:latin typeface="Calibri" pitchFamily="34" charset="0"/>
              </a:rPr>
              <a:t>Chapter 4</a:t>
            </a:r>
          </a:p>
          <a:p>
            <a:pPr algn="ctr" rtl="0"/>
            <a:r>
              <a:rPr lang="en-US" sz="4000" dirty="0">
                <a:latin typeface="Calibri" pitchFamily="34" charset="0"/>
              </a:rPr>
              <a:t>Motion in 2 and 3 dimension</a:t>
            </a:r>
          </a:p>
          <a:p>
            <a:pPr algn="ctr" rtl="0"/>
            <a:r>
              <a:rPr lang="en-US" sz="4000" dirty="0">
                <a:latin typeface="Calibri" pitchFamily="34" charset="0"/>
              </a:rPr>
              <a:t>Projectile,</a:t>
            </a:r>
          </a:p>
          <a:p>
            <a:pPr algn="ctr" rtl="0"/>
            <a:r>
              <a:rPr lang="en-US" sz="4000" dirty="0">
                <a:latin typeface="Calibri" pitchFamily="34" charset="0"/>
              </a:rPr>
              <a:t>Circular motion </a:t>
            </a:r>
          </a:p>
          <a:p>
            <a:pPr algn="ctr" rtl="0"/>
            <a:r>
              <a:rPr lang="en-US" sz="4000" dirty="0">
                <a:latin typeface="Calibri" pitchFamily="34" charset="0"/>
              </a:rPr>
              <a:t>Relative velocity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 y="4267200"/>
            <a:ext cx="8629650" cy="1933575"/>
          </a:xfrm>
          <a:prstGeom prst="rect">
            <a:avLst/>
          </a:prstGeom>
          <a:noFill/>
          <a:ln w="9525">
            <a:noFill/>
            <a:miter lim="800000"/>
            <a:headEnd/>
            <a:tailEnd/>
          </a:ln>
          <a:effectLst/>
        </p:spPr>
      </p:pic>
      <p:sp>
        <p:nvSpPr>
          <p:cNvPr id="3" name="TextBox 2"/>
          <p:cNvSpPr txBox="1"/>
          <p:nvPr/>
        </p:nvSpPr>
        <p:spPr>
          <a:xfrm>
            <a:off x="304800" y="3733800"/>
            <a:ext cx="1018227" cy="523220"/>
          </a:xfrm>
          <a:prstGeom prst="rect">
            <a:avLst/>
          </a:prstGeom>
          <a:noFill/>
        </p:spPr>
        <p:txBody>
          <a:bodyPr wrap="none" rtlCol="0">
            <a:spAutoFit/>
          </a:bodyPr>
          <a:lstStyle/>
          <a:p>
            <a:r>
              <a:rPr lang="en-US" sz="2800" dirty="0">
                <a:solidFill>
                  <a:srgbClr val="0000FF"/>
                </a:solidFill>
              </a:rPr>
              <a:t>T-101</a:t>
            </a:r>
          </a:p>
        </p:txBody>
      </p:sp>
      <p:sp>
        <p:nvSpPr>
          <p:cNvPr id="4" name="TextBox 3"/>
          <p:cNvSpPr txBox="1"/>
          <p:nvPr/>
        </p:nvSpPr>
        <p:spPr>
          <a:xfrm>
            <a:off x="381000" y="1066800"/>
            <a:ext cx="1018227" cy="523220"/>
          </a:xfrm>
          <a:prstGeom prst="rect">
            <a:avLst/>
          </a:prstGeom>
          <a:noFill/>
        </p:spPr>
        <p:txBody>
          <a:bodyPr wrap="none" rtlCol="0">
            <a:spAutoFit/>
          </a:bodyPr>
          <a:lstStyle/>
          <a:p>
            <a:r>
              <a:rPr lang="en-US" sz="2800" dirty="0">
                <a:solidFill>
                  <a:srgbClr val="0000FF"/>
                </a:solidFill>
              </a:rPr>
              <a:t>T-102</a:t>
            </a:r>
          </a:p>
        </p:txBody>
      </p:sp>
      <p:pic>
        <p:nvPicPr>
          <p:cNvPr id="5" name="Picture 8"/>
          <p:cNvPicPr>
            <a:picLocks noChangeAspect="1" noChangeArrowheads="1"/>
          </p:cNvPicPr>
          <p:nvPr/>
        </p:nvPicPr>
        <p:blipFill>
          <a:blip r:embed="rId3" cstate="print"/>
          <a:srcRect/>
          <a:stretch>
            <a:fillRect/>
          </a:stretch>
        </p:blipFill>
        <p:spPr bwMode="auto">
          <a:xfrm>
            <a:off x="381000" y="1752600"/>
            <a:ext cx="8659320" cy="1676399"/>
          </a:xfrm>
          <a:prstGeom prst="rect">
            <a:avLst/>
          </a:prstGeom>
          <a:noFill/>
          <a:ln w="9525">
            <a:noFill/>
            <a:miter lim="800000"/>
            <a:headEnd/>
            <a:tailEnd/>
          </a:ln>
          <a:effectLst/>
        </p:spPr>
      </p:pic>
      <p:sp>
        <p:nvSpPr>
          <p:cNvPr id="6" name="TextBox 5"/>
          <p:cNvSpPr txBox="1"/>
          <p:nvPr/>
        </p:nvSpPr>
        <p:spPr>
          <a:xfrm>
            <a:off x="838200" y="228600"/>
            <a:ext cx="7456080" cy="369332"/>
          </a:xfrm>
          <a:prstGeom prst="rect">
            <a:avLst/>
          </a:prstGeom>
          <a:noFill/>
        </p:spPr>
        <p:txBody>
          <a:bodyPr wrap="none" rtlCol="0">
            <a:spAutoFit/>
          </a:bodyPr>
          <a:lstStyle/>
          <a:p>
            <a:r>
              <a:rPr lang="en-US" b="1" dirty="0">
                <a:solidFill>
                  <a:srgbClr val="0000FF"/>
                </a:solidFill>
              </a:rPr>
              <a:t>2D-Problems: Solve two directions separately (never mix apple and oranges)</a:t>
            </a:r>
          </a:p>
        </p:txBody>
      </p:sp>
    </p:spTree>
    <p:extLst>
      <p:ext uri="{BB962C8B-B14F-4D97-AF65-F5344CB8AC3E}">
        <p14:creationId xmlns:p14="http://schemas.microsoft.com/office/powerpoint/2010/main" val="2060778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Freeform 148"/>
          <p:cNvSpPr/>
          <p:nvPr/>
        </p:nvSpPr>
        <p:spPr>
          <a:xfrm>
            <a:off x="5871990" y="1619480"/>
            <a:ext cx="1222873" cy="2721166"/>
          </a:xfrm>
          <a:custGeom>
            <a:avLst/>
            <a:gdLst>
              <a:gd name="connsiteX0" fmla="*/ 0 w 1222873"/>
              <a:gd name="connsiteY0" fmla="*/ 0 h 2721166"/>
              <a:gd name="connsiteX1" fmla="*/ 352540 w 1222873"/>
              <a:gd name="connsiteY1" fmla="*/ 286438 h 2721166"/>
              <a:gd name="connsiteX2" fmla="*/ 727114 w 1222873"/>
              <a:gd name="connsiteY2" fmla="*/ 661012 h 2721166"/>
              <a:gd name="connsiteX3" fmla="*/ 1013552 w 1222873"/>
              <a:gd name="connsiteY3" fmla="*/ 1079653 h 2721166"/>
              <a:gd name="connsiteX4" fmla="*/ 1156771 w 1222873"/>
              <a:gd name="connsiteY4" fmla="*/ 1520327 h 2721166"/>
              <a:gd name="connsiteX5" fmla="*/ 1200839 w 1222873"/>
              <a:gd name="connsiteY5" fmla="*/ 2005069 h 2721166"/>
              <a:gd name="connsiteX6" fmla="*/ 1024569 w 1222873"/>
              <a:gd name="connsiteY6" fmla="*/ 2390660 h 2721166"/>
              <a:gd name="connsiteX7" fmla="*/ 661012 w 1222873"/>
              <a:gd name="connsiteY7" fmla="*/ 2721166 h 2721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873" h="2721166">
                <a:moveTo>
                  <a:pt x="0" y="0"/>
                </a:moveTo>
                <a:cubicBezTo>
                  <a:pt x="115677" y="88134"/>
                  <a:pt x="231354" y="176269"/>
                  <a:pt x="352540" y="286438"/>
                </a:cubicBezTo>
                <a:cubicBezTo>
                  <a:pt x="473726" y="396607"/>
                  <a:pt x="616945" y="528810"/>
                  <a:pt x="727114" y="661012"/>
                </a:cubicBezTo>
                <a:cubicBezTo>
                  <a:pt x="837283" y="793214"/>
                  <a:pt x="941943" y="936434"/>
                  <a:pt x="1013552" y="1079653"/>
                </a:cubicBezTo>
                <a:cubicBezTo>
                  <a:pt x="1085161" y="1222872"/>
                  <a:pt x="1125557" y="1366091"/>
                  <a:pt x="1156771" y="1520327"/>
                </a:cubicBezTo>
                <a:cubicBezTo>
                  <a:pt x="1187985" y="1674563"/>
                  <a:pt x="1222873" y="1860014"/>
                  <a:pt x="1200839" y="2005069"/>
                </a:cubicBezTo>
                <a:cubicBezTo>
                  <a:pt x="1178805" y="2150125"/>
                  <a:pt x="1114540" y="2271311"/>
                  <a:pt x="1024569" y="2390660"/>
                </a:cubicBezTo>
                <a:cubicBezTo>
                  <a:pt x="934598" y="2510009"/>
                  <a:pt x="797805" y="2615587"/>
                  <a:pt x="661012" y="272116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 name="Group 46"/>
          <p:cNvGrpSpPr/>
          <p:nvPr/>
        </p:nvGrpSpPr>
        <p:grpSpPr>
          <a:xfrm>
            <a:off x="1752600" y="915194"/>
            <a:ext cx="5867400" cy="5181600"/>
            <a:chOff x="1752600" y="915194"/>
            <a:chExt cx="5867400" cy="5181600"/>
          </a:xfrm>
        </p:grpSpPr>
        <p:cxnSp>
          <p:nvCxnSpPr>
            <p:cNvPr id="44" name="Straight Arrow Connector 43"/>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1752600" y="3429000"/>
              <a:ext cx="58674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65514" y="3352800"/>
              <a:ext cx="301686" cy="369332"/>
            </a:xfrm>
            <a:prstGeom prst="rect">
              <a:avLst/>
            </a:prstGeom>
            <a:noFill/>
          </p:spPr>
          <p:txBody>
            <a:bodyPr wrap="none" rtlCol="0">
              <a:spAutoFit/>
            </a:bodyPr>
            <a:lstStyle/>
            <a:p>
              <a:r>
                <a:rPr lang="en-US" dirty="0"/>
                <a:t>0</a:t>
              </a:r>
            </a:p>
          </p:txBody>
        </p:sp>
      </p:grpSp>
      <p:sp>
        <p:nvSpPr>
          <p:cNvPr id="52" name="Oval 51"/>
          <p:cNvSpPr/>
          <p:nvPr/>
        </p:nvSpPr>
        <p:spPr>
          <a:xfrm>
            <a:off x="5839264"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152400" y="1143000"/>
            <a:ext cx="3505200" cy="646331"/>
          </a:xfrm>
          <a:prstGeom prst="rect">
            <a:avLst/>
          </a:prstGeom>
          <a:noFill/>
        </p:spPr>
        <p:txBody>
          <a:bodyPr wrap="square" rtlCol="0">
            <a:spAutoFit/>
          </a:bodyPr>
          <a:lstStyle/>
          <a:p>
            <a:pPr algn="ctr"/>
            <a:r>
              <a:rPr lang="en-US" b="1" dirty="0">
                <a:solidFill>
                  <a:srgbClr val="0000FF"/>
                </a:solidFill>
              </a:rPr>
              <a:t>Any position can be resolved into two or three direction</a:t>
            </a:r>
          </a:p>
        </p:txBody>
      </p:sp>
      <p:grpSp>
        <p:nvGrpSpPr>
          <p:cNvPr id="32" name="Group 31"/>
          <p:cNvGrpSpPr/>
          <p:nvPr/>
        </p:nvGrpSpPr>
        <p:grpSpPr>
          <a:xfrm>
            <a:off x="3838136" y="1480066"/>
            <a:ext cx="2405197" cy="2247384"/>
            <a:chOff x="3810000" y="1480066"/>
            <a:chExt cx="2405197" cy="2247384"/>
          </a:xfrm>
        </p:grpSpPr>
        <p:grpSp>
          <p:nvGrpSpPr>
            <p:cNvPr id="3" name="Group 53"/>
            <p:cNvGrpSpPr/>
            <p:nvPr/>
          </p:nvGrpSpPr>
          <p:grpSpPr>
            <a:xfrm>
              <a:off x="4186696" y="1656473"/>
              <a:ext cx="1674843" cy="1752600"/>
              <a:chOff x="4186696" y="1656473"/>
              <a:chExt cx="1674843" cy="1752600"/>
            </a:xfrm>
          </p:grpSpPr>
          <p:cxnSp>
            <p:nvCxnSpPr>
              <p:cNvPr id="51" name="Straight Arrow Connector 50"/>
              <p:cNvCxnSpPr/>
              <p:nvPr/>
            </p:nvCxnSpPr>
            <p:spPr>
              <a:xfrm rot="5400000" flipH="1" flipV="1">
                <a:off x="4147818" y="1695351"/>
                <a:ext cx="1752600" cy="16748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14"/>
              <p:cNvGraphicFramePr>
                <a:graphicFrameLocks noChangeAspect="1"/>
              </p:cNvGraphicFramePr>
              <p:nvPr/>
            </p:nvGraphicFramePr>
            <p:xfrm>
              <a:off x="4913144" y="2219325"/>
              <a:ext cx="195263" cy="241300"/>
            </p:xfrm>
            <a:graphic>
              <a:graphicData uri="http://schemas.openxmlformats.org/presentationml/2006/ole">
                <mc:AlternateContent xmlns:mc="http://schemas.openxmlformats.org/markup-compatibility/2006">
                  <mc:Choice xmlns:v="urn:schemas-microsoft-com:vml" Requires="v">
                    <p:oleObj spid="_x0000_s116448" name="Equation" r:id="rId3" imgW="126720" imgH="164880" progId="Equation.3">
                      <p:embed/>
                    </p:oleObj>
                  </mc:Choice>
                  <mc:Fallback>
                    <p:oleObj name="Equation" r:id="rId3" imgW="126720" imgH="164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144" y="2219325"/>
                            <a:ext cx="19526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62"/>
            <p:cNvGrpSpPr/>
            <p:nvPr/>
          </p:nvGrpSpPr>
          <p:grpSpPr>
            <a:xfrm>
              <a:off x="3810000" y="1480066"/>
              <a:ext cx="2405197" cy="2247384"/>
              <a:chOff x="3810000" y="1480066"/>
              <a:chExt cx="2405197" cy="2247384"/>
            </a:xfrm>
          </p:grpSpPr>
          <p:cxnSp>
            <p:nvCxnSpPr>
              <p:cNvPr id="57" name="Straight Arrow Connector 56"/>
              <p:cNvCxnSpPr/>
              <p:nvPr/>
            </p:nvCxnSpPr>
            <p:spPr>
              <a:xfrm rot="5400000" flipH="1" flipV="1">
                <a:off x="5186482" y="2409287"/>
                <a:ext cx="1588" cy="205584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9" name="Object 14"/>
              <p:cNvGraphicFramePr>
                <a:graphicFrameLocks noChangeAspect="1"/>
              </p:cNvGraphicFramePr>
              <p:nvPr/>
            </p:nvGraphicFramePr>
            <p:xfrm>
              <a:off x="5324475" y="3429000"/>
              <a:ext cx="314325" cy="298450"/>
            </p:xfrm>
            <a:graphic>
              <a:graphicData uri="http://schemas.openxmlformats.org/presentationml/2006/ole">
                <mc:AlternateContent xmlns:mc="http://schemas.openxmlformats.org/markup-compatibility/2006">
                  <mc:Choice xmlns:v="urn:schemas-microsoft-com:vml" Requires="v">
                    <p:oleObj spid="_x0000_s116449" name="Equation" r:id="rId5" imgW="203040" imgH="203040" progId="Equation.3">
                      <p:embed/>
                    </p:oleObj>
                  </mc:Choice>
                  <mc:Fallback>
                    <p:oleObj name="Equation" r:id="rId5" imgW="20304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24475" y="3429000"/>
                            <a:ext cx="3143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Straight Arrow Connector 59"/>
              <p:cNvCxnSpPr/>
              <p:nvPr/>
            </p:nvCxnSpPr>
            <p:spPr>
              <a:xfrm rot="5400000" flipH="1" flipV="1">
                <a:off x="3195139" y="2453651"/>
                <a:ext cx="1948934" cy="17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187" name="Object 3"/>
              <p:cNvGraphicFramePr>
                <a:graphicFrameLocks noChangeAspect="1"/>
              </p:cNvGraphicFramePr>
              <p:nvPr/>
            </p:nvGraphicFramePr>
            <p:xfrm>
              <a:off x="3810000" y="2209800"/>
              <a:ext cx="295275" cy="336550"/>
            </p:xfrm>
            <a:graphic>
              <a:graphicData uri="http://schemas.openxmlformats.org/presentationml/2006/ole">
                <mc:AlternateContent xmlns:mc="http://schemas.openxmlformats.org/markup-compatibility/2006">
                  <mc:Choice xmlns:v="urn:schemas-microsoft-com:vml" Requires="v">
                    <p:oleObj spid="_x0000_s116450" name="Equation" r:id="rId7" imgW="190440" imgH="228600" progId="Equation.3">
                      <p:embed/>
                    </p:oleObj>
                  </mc:Choice>
                  <mc:Fallback>
                    <p:oleObj name="Equation" r:id="rId7" imgW="19044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2209800"/>
                            <a:ext cx="29527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93189" name="Object 5"/>
          <p:cNvGraphicFramePr>
            <a:graphicFrameLocks noChangeAspect="1"/>
          </p:cNvGraphicFramePr>
          <p:nvPr/>
        </p:nvGraphicFramePr>
        <p:xfrm>
          <a:off x="1138238" y="1989138"/>
          <a:ext cx="1074737" cy="334962"/>
        </p:xfrm>
        <a:graphic>
          <a:graphicData uri="http://schemas.openxmlformats.org/presentationml/2006/ole">
            <mc:AlternateContent xmlns:mc="http://schemas.openxmlformats.org/markup-compatibility/2006">
              <mc:Choice xmlns:v="urn:schemas-microsoft-com:vml" Requires="v">
                <p:oleObj spid="_x0000_s116451" name="Equation" r:id="rId9" imgW="698400" imgH="228600" progId="Equation.3">
                  <p:embed/>
                </p:oleObj>
              </mc:Choice>
              <mc:Fallback>
                <p:oleObj name="Equation" r:id="rId9" imgW="69840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8238" y="1989138"/>
                        <a:ext cx="1074737"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0" name="Object 6"/>
          <p:cNvGraphicFramePr>
            <a:graphicFrameLocks noChangeAspect="1"/>
          </p:cNvGraphicFramePr>
          <p:nvPr/>
        </p:nvGraphicFramePr>
        <p:xfrm>
          <a:off x="1044575" y="2524125"/>
          <a:ext cx="1485900" cy="333375"/>
        </p:xfrm>
        <a:graphic>
          <a:graphicData uri="http://schemas.openxmlformats.org/presentationml/2006/ole">
            <mc:AlternateContent xmlns:mc="http://schemas.openxmlformats.org/markup-compatibility/2006">
              <mc:Choice xmlns:v="urn:schemas-microsoft-com:vml" Requires="v">
                <p:oleObj spid="_x0000_s116452" name="Equation" r:id="rId11" imgW="965160" imgH="228600" progId="Equation.3">
                  <p:embed/>
                </p:oleObj>
              </mc:Choice>
              <mc:Fallback>
                <p:oleObj name="Equation" r:id="rId11" imgW="965160" imgH="2286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4575" y="2524125"/>
                        <a:ext cx="1485900" cy="333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Oval 24"/>
          <p:cNvSpPr/>
          <p:nvPr/>
        </p:nvSpPr>
        <p:spPr>
          <a:xfrm>
            <a:off x="6172200" y="1905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05136" y="2229728"/>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781800" y="26670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50616" y="3124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990472" y="3581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809936" y="3962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477000" y="4267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3794125" y="1916159"/>
            <a:ext cx="2530475" cy="1847803"/>
            <a:chOff x="3760922" y="1757409"/>
            <a:chExt cx="2530475" cy="1847803"/>
          </a:xfrm>
        </p:grpSpPr>
        <p:grpSp>
          <p:nvGrpSpPr>
            <p:cNvPr id="34" name="Group 53"/>
            <p:cNvGrpSpPr/>
            <p:nvPr/>
          </p:nvGrpSpPr>
          <p:grpSpPr>
            <a:xfrm>
              <a:off x="4157797" y="1757409"/>
              <a:ext cx="1992359" cy="1512841"/>
              <a:chOff x="4157797" y="1757409"/>
              <a:chExt cx="1992359" cy="1512841"/>
            </a:xfrm>
          </p:grpSpPr>
          <p:cxnSp>
            <p:nvCxnSpPr>
              <p:cNvPr id="42" name="Straight Arrow Connector 41"/>
              <p:cNvCxnSpPr>
                <a:endCxn id="25" idx="1"/>
              </p:cNvCxnSpPr>
              <p:nvPr/>
            </p:nvCxnSpPr>
            <p:spPr>
              <a:xfrm flipV="1">
                <a:off x="4157797" y="1757409"/>
                <a:ext cx="1992359" cy="151284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14"/>
              <p:cNvGraphicFramePr>
                <a:graphicFrameLocks noChangeAspect="1"/>
              </p:cNvGraphicFramePr>
              <p:nvPr/>
            </p:nvGraphicFramePr>
            <p:xfrm>
              <a:off x="5334135" y="2017054"/>
              <a:ext cx="195262" cy="315912"/>
            </p:xfrm>
            <a:graphic>
              <a:graphicData uri="http://schemas.openxmlformats.org/presentationml/2006/ole">
                <mc:AlternateContent xmlns:mc="http://schemas.openxmlformats.org/markup-compatibility/2006">
                  <mc:Choice xmlns:v="urn:schemas-microsoft-com:vml" Requires="v">
                    <p:oleObj spid="_x0000_s116453" name="Equation" r:id="rId13" imgW="126720" imgH="215640" progId="Equation.3">
                      <p:embed/>
                    </p:oleObj>
                  </mc:Choice>
                  <mc:Fallback>
                    <p:oleObj name="Equation" r:id="rId13" imgW="126720" imgH="215640" progId="Equation.3">
                      <p:embed/>
                      <p:pic>
                        <p:nvPicPr>
                          <p:cNvPr id="0" name="Picture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135" y="2017054"/>
                            <a:ext cx="19526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6" name="Group 62"/>
            <p:cNvGrpSpPr/>
            <p:nvPr/>
          </p:nvGrpSpPr>
          <p:grpSpPr>
            <a:xfrm>
              <a:off x="3760922" y="1822450"/>
              <a:ext cx="2530475" cy="1782762"/>
              <a:chOff x="3760922" y="1822450"/>
              <a:chExt cx="2530475" cy="1782762"/>
            </a:xfrm>
          </p:grpSpPr>
          <p:cxnSp>
            <p:nvCxnSpPr>
              <p:cNvPr id="38" name="Straight Arrow Connector 37"/>
              <p:cNvCxnSpPr/>
              <p:nvPr/>
            </p:nvCxnSpPr>
            <p:spPr>
              <a:xfrm>
                <a:off x="4159354" y="3270250"/>
                <a:ext cx="2132043"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9" name="Object 14"/>
              <p:cNvGraphicFramePr>
                <a:graphicFrameLocks noChangeAspect="1"/>
              </p:cNvGraphicFramePr>
              <p:nvPr/>
            </p:nvGraphicFramePr>
            <p:xfrm>
              <a:off x="5277424" y="3270250"/>
              <a:ext cx="354012" cy="334962"/>
            </p:xfrm>
            <a:graphic>
              <a:graphicData uri="http://schemas.openxmlformats.org/presentationml/2006/ole">
                <mc:AlternateContent xmlns:mc="http://schemas.openxmlformats.org/markup-compatibility/2006">
                  <mc:Choice xmlns:v="urn:schemas-microsoft-com:vml" Requires="v">
                    <p:oleObj spid="_x0000_s116454" name="Equation" r:id="rId15" imgW="228600" imgH="228600" progId="Equation.3">
                      <p:embed/>
                    </p:oleObj>
                  </mc:Choice>
                  <mc:Fallback>
                    <p:oleObj name="Equation" r:id="rId15" imgW="228600" imgH="228600" progId="Equation.3">
                      <p:embed/>
                      <p:pic>
                        <p:nvPicPr>
                          <p:cNvPr id="0" name="Picture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77424" y="3270250"/>
                            <a:ext cx="3540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0" name="Straight Arrow Connector 39"/>
              <p:cNvCxnSpPr/>
              <p:nvPr/>
            </p:nvCxnSpPr>
            <p:spPr>
              <a:xfrm rot="16200000" flipV="1">
                <a:off x="3455494" y="2524753"/>
                <a:ext cx="1415534" cy="1092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1" name="Object 3"/>
              <p:cNvGraphicFramePr>
                <a:graphicFrameLocks noChangeAspect="1"/>
              </p:cNvGraphicFramePr>
              <p:nvPr/>
            </p:nvGraphicFramePr>
            <p:xfrm>
              <a:off x="3760922" y="2051050"/>
              <a:ext cx="393700" cy="336550"/>
            </p:xfrm>
            <a:graphic>
              <a:graphicData uri="http://schemas.openxmlformats.org/presentationml/2006/ole">
                <mc:AlternateContent xmlns:mc="http://schemas.openxmlformats.org/markup-compatibility/2006">
                  <mc:Choice xmlns:v="urn:schemas-microsoft-com:vml" Requires="v">
                    <p:oleObj spid="_x0000_s116455" name="Equation" r:id="rId17" imgW="253800" imgH="228600" progId="Equation.3">
                      <p:embed/>
                    </p:oleObj>
                  </mc:Choice>
                  <mc:Fallback>
                    <p:oleObj name="Equation" r:id="rId17" imgW="253800" imgH="228600" progId="Equation.3">
                      <p:embed/>
                      <p:pic>
                        <p:nvPicPr>
                          <p:cNvPr id="0"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60922" y="2051050"/>
                            <a:ext cx="3937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63" name="Group 62"/>
          <p:cNvGrpSpPr/>
          <p:nvPr/>
        </p:nvGrpSpPr>
        <p:grpSpPr>
          <a:xfrm>
            <a:off x="3786188" y="2198688"/>
            <a:ext cx="2767012" cy="1554162"/>
            <a:chOff x="3751178" y="2051097"/>
            <a:chExt cx="2767012" cy="1554162"/>
          </a:xfrm>
        </p:grpSpPr>
        <p:grpSp>
          <p:nvGrpSpPr>
            <p:cNvPr id="65" name="Group 53"/>
            <p:cNvGrpSpPr/>
            <p:nvPr/>
          </p:nvGrpSpPr>
          <p:grpSpPr>
            <a:xfrm>
              <a:off x="4157797" y="2093296"/>
              <a:ext cx="2323488" cy="1176955"/>
              <a:chOff x="4157797" y="2093296"/>
              <a:chExt cx="2323488" cy="1176955"/>
            </a:xfrm>
          </p:grpSpPr>
          <p:cxnSp>
            <p:nvCxnSpPr>
              <p:cNvPr id="71" name="Straight Arrow Connector 70"/>
              <p:cNvCxnSpPr>
                <a:endCxn id="26" idx="1"/>
              </p:cNvCxnSpPr>
              <p:nvPr/>
            </p:nvCxnSpPr>
            <p:spPr>
              <a:xfrm flipV="1">
                <a:off x="4157797" y="2093296"/>
                <a:ext cx="2323488" cy="11769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2" name="Object 14"/>
              <p:cNvGraphicFramePr>
                <a:graphicFrameLocks noChangeAspect="1"/>
              </p:cNvGraphicFramePr>
              <p:nvPr/>
            </p:nvGraphicFramePr>
            <p:xfrm>
              <a:off x="5475203" y="2290809"/>
              <a:ext cx="214312" cy="315913"/>
            </p:xfrm>
            <a:graphic>
              <a:graphicData uri="http://schemas.openxmlformats.org/presentationml/2006/ole">
                <mc:AlternateContent xmlns:mc="http://schemas.openxmlformats.org/markup-compatibility/2006">
                  <mc:Choice xmlns:v="urn:schemas-microsoft-com:vml" Requires="v">
                    <p:oleObj spid="_x0000_s116456" name="Equation" r:id="rId19" imgW="139680" imgH="215640" progId="Equation.3">
                      <p:embed/>
                    </p:oleObj>
                  </mc:Choice>
                  <mc:Fallback>
                    <p:oleObj name="Equation" r:id="rId19" imgW="139680" imgH="215640" progId="Equation.3">
                      <p:embed/>
                      <p:pic>
                        <p:nvPicPr>
                          <p:cNvPr id="0" name="Picture 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75203" y="2290809"/>
                            <a:ext cx="214312"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6" name="Group 62"/>
            <p:cNvGrpSpPr/>
            <p:nvPr/>
          </p:nvGrpSpPr>
          <p:grpSpPr>
            <a:xfrm>
              <a:off x="3751178" y="2051097"/>
              <a:ext cx="2767012" cy="1554162"/>
              <a:chOff x="3751178" y="2051097"/>
              <a:chExt cx="2767012" cy="1554162"/>
            </a:xfrm>
          </p:grpSpPr>
          <p:cxnSp>
            <p:nvCxnSpPr>
              <p:cNvPr id="67" name="Straight Arrow Connector 66"/>
              <p:cNvCxnSpPr/>
              <p:nvPr/>
            </p:nvCxnSpPr>
            <p:spPr>
              <a:xfrm>
                <a:off x="4159354" y="3270250"/>
                <a:ext cx="2358836" cy="1115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14"/>
              <p:cNvGraphicFramePr>
                <a:graphicFrameLocks noChangeAspect="1"/>
              </p:cNvGraphicFramePr>
              <p:nvPr/>
            </p:nvGraphicFramePr>
            <p:xfrm>
              <a:off x="5267240" y="3270297"/>
              <a:ext cx="373063" cy="334962"/>
            </p:xfrm>
            <a:graphic>
              <a:graphicData uri="http://schemas.openxmlformats.org/presentationml/2006/ole">
                <mc:AlternateContent xmlns:mc="http://schemas.openxmlformats.org/markup-compatibility/2006">
                  <mc:Choice xmlns:v="urn:schemas-microsoft-com:vml" Requires="v">
                    <p:oleObj spid="_x0000_s116457" name="Equation" r:id="rId21" imgW="241200" imgH="228600" progId="Equation.3">
                      <p:embed/>
                    </p:oleObj>
                  </mc:Choice>
                  <mc:Fallback>
                    <p:oleObj name="Equation" r:id="rId21" imgW="241200" imgH="228600" progId="Equation.3">
                      <p:embed/>
                      <p:pic>
                        <p:nvPicPr>
                          <p:cNvPr id="0" name="Picture 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67240" y="3270297"/>
                            <a:ext cx="373063"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9" name="Straight Arrow Connector 68"/>
              <p:cNvCxnSpPr/>
              <p:nvPr/>
            </p:nvCxnSpPr>
            <p:spPr>
              <a:xfrm rot="16200000" flipV="1">
                <a:off x="3612571" y="2709965"/>
                <a:ext cx="1099575" cy="12735"/>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0" name="Object 3"/>
              <p:cNvGraphicFramePr>
                <a:graphicFrameLocks noChangeAspect="1"/>
              </p:cNvGraphicFramePr>
              <p:nvPr/>
            </p:nvGraphicFramePr>
            <p:xfrm>
              <a:off x="3751178" y="2051097"/>
              <a:ext cx="412750" cy="336550"/>
            </p:xfrm>
            <a:graphic>
              <a:graphicData uri="http://schemas.openxmlformats.org/presentationml/2006/ole">
                <mc:AlternateContent xmlns:mc="http://schemas.openxmlformats.org/markup-compatibility/2006">
                  <mc:Choice xmlns:v="urn:schemas-microsoft-com:vml" Requires="v">
                    <p:oleObj spid="_x0000_s116458" name="Equation" r:id="rId23" imgW="266400" imgH="228600" progId="Equation.3">
                      <p:embed/>
                    </p:oleObj>
                  </mc:Choice>
                  <mc:Fallback>
                    <p:oleObj name="Equation" r:id="rId23" imgW="266400" imgH="228600" progId="Equation.3">
                      <p:embed/>
                      <p:pic>
                        <p:nvPicPr>
                          <p:cNvPr id="0" name="Picture 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51178" y="2051097"/>
                            <a:ext cx="41275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78" name="Group 77"/>
          <p:cNvGrpSpPr/>
          <p:nvPr/>
        </p:nvGrpSpPr>
        <p:grpSpPr>
          <a:xfrm>
            <a:off x="3776004" y="2704834"/>
            <a:ext cx="3005796" cy="1060450"/>
            <a:chOff x="3751178" y="2554334"/>
            <a:chExt cx="3005796" cy="1060450"/>
          </a:xfrm>
        </p:grpSpPr>
        <p:grpSp>
          <p:nvGrpSpPr>
            <p:cNvPr id="79" name="Group 53"/>
            <p:cNvGrpSpPr/>
            <p:nvPr/>
          </p:nvGrpSpPr>
          <p:grpSpPr>
            <a:xfrm>
              <a:off x="4194702" y="2554600"/>
              <a:ext cx="2562272" cy="701584"/>
              <a:chOff x="4194702" y="2554600"/>
              <a:chExt cx="2562272" cy="701584"/>
            </a:xfrm>
          </p:grpSpPr>
          <p:cxnSp>
            <p:nvCxnSpPr>
              <p:cNvPr id="85" name="Straight Arrow Connector 84"/>
              <p:cNvCxnSpPr>
                <a:endCxn id="27" idx="2"/>
              </p:cNvCxnSpPr>
              <p:nvPr/>
            </p:nvCxnSpPr>
            <p:spPr>
              <a:xfrm flipV="1">
                <a:off x="4194702" y="2554600"/>
                <a:ext cx="2562272" cy="70158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6" name="Object 14"/>
              <p:cNvGraphicFramePr>
                <a:graphicFrameLocks noChangeAspect="1"/>
              </p:cNvGraphicFramePr>
              <p:nvPr/>
            </p:nvGraphicFramePr>
            <p:xfrm>
              <a:off x="5475862" y="2572063"/>
              <a:ext cx="214312" cy="334962"/>
            </p:xfrm>
            <a:graphic>
              <a:graphicData uri="http://schemas.openxmlformats.org/presentationml/2006/ole">
                <mc:AlternateContent xmlns:mc="http://schemas.openxmlformats.org/markup-compatibility/2006">
                  <mc:Choice xmlns:v="urn:schemas-microsoft-com:vml" Requires="v">
                    <p:oleObj spid="_x0000_s116459" name="Equation" r:id="rId25" imgW="139680" imgH="228600" progId="Equation.3">
                      <p:embed/>
                    </p:oleObj>
                  </mc:Choice>
                  <mc:Fallback>
                    <p:oleObj name="Equation" r:id="rId25" imgW="139680" imgH="228600" progId="Equation.3">
                      <p:embed/>
                      <p:pic>
                        <p:nvPicPr>
                          <p:cNvPr id="0" name="Picture 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475862" y="2572063"/>
                            <a:ext cx="2143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0" name="Group 62"/>
            <p:cNvGrpSpPr/>
            <p:nvPr/>
          </p:nvGrpSpPr>
          <p:grpSpPr>
            <a:xfrm>
              <a:off x="3751178" y="2554334"/>
              <a:ext cx="3005796" cy="1060450"/>
              <a:chOff x="3751178" y="2554334"/>
              <a:chExt cx="3005796" cy="1060450"/>
            </a:xfrm>
          </p:grpSpPr>
          <p:cxnSp>
            <p:nvCxnSpPr>
              <p:cNvPr id="81" name="Straight Arrow Connector 80"/>
              <p:cNvCxnSpPr/>
              <p:nvPr/>
            </p:nvCxnSpPr>
            <p:spPr>
              <a:xfrm>
                <a:off x="4159354" y="3270250"/>
                <a:ext cx="2597620" cy="3973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2" name="Object 14"/>
              <p:cNvGraphicFramePr>
                <a:graphicFrameLocks noChangeAspect="1"/>
              </p:cNvGraphicFramePr>
              <p:nvPr/>
            </p:nvGraphicFramePr>
            <p:xfrm>
              <a:off x="5267240" y="3260772"/>
              <a:ext cx="373063" cy="354012"/>
            </p:xfrm>
            <a:graphic>
              <a:graphicData uri="http://schemas.openxmlformats.org/presentationml/2006/ole">
                <mc:AlternateContent xmlns:mc="http://schemas.openxmlformats.org/markup-compatibility/2006">
                  <mc:Choice xmlns:v="urn:schemas-microsoft-com:vml" Requires="v">
                    <p:oleObj spid="_x0000_s116460" name="Equation" r:id="rId27" imgW="241200" imgH="241200" progId="Equation.3">
                      <p:embed/>
                    </p:oleObj>
                  </mc:Choice>
                  <mc:Fallback>
                    <p:oleObj name="Equation" r:id="rId27" imgW="241200" imgH="241200" progId="Equation.3">
                      <p:embed/>
                      <p:pic>
                        <p:nvPicPr>
                          <p:cNvPr id="0" name="Picture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67240" y="3260772"/>
                            <a:ext cx="373063"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3" name="Straight Arrow Connector 82"/>
              <p:cNvCxnSpPr/>
              <p:nvPr/>
            </p:nvCxnSpPr>
            <p:spPr>
              <a:xfrm rot="16200000" flipV="1">
                <a:off x="3819459" y="2932140"/>
                <a:ext cx="685800" cy="1273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84" name="Object 3"/>
              <p:cNvGraphicFramePr>
                <a:graphicFrameLocks noChangeAspect="1"/>
              </p:cNvGraphicFramePr>
              <p:nvPr/>
            </p:nvGraphicFramePr>
            <p:xfrm>
              <a:off x="3751178" y="2554334"/>
              <a:ext cx="412750" cy="355600"/>
            </p:xfrm>
            <a:graphic>
              <a:graphicData uri="http://schemas.openxmlformats.org/presentationml/2006/ole">
                <mc:AlternateContent xmlns:mc="http://schemas.openxmlformats.org/markup-compatibility/2006">
                  <mc:Choice xmlns:v="urn:schemas-microsoft-com:vml" Requires="v">
                    <p:oleObj spid="_x0000_s116461" name="Equation" r:id="rId29" imgW="266400" imgH="241200" progId="Equation.3">
                      <p:embed/>
                    </p:oleObj>
                  </mc:Choice>
                  <mc:Fallback>
                    <p:oleObj name="Equation" r:id="rId29" imgW="266400" imgH="241200" progId="Equation.3">
                      <p:embed/>
                      <p:pic>
                        <p:nvPicPr>
                          <p:cNvPr id="0" name="Picture 2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751178" y="2554334"/>
                            <a:ext cx="41275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91" name="Group 90"/>
          <p:cNvGrpSpPr/>
          <p:nvPr/>
        </p:nvGrpSpPr>
        <p:grpSpPr>
          <a:xfrm>
            <a:off x="3776663" y="2971800"/>
            <a:ext cx="3233737" cy="784225"/>
            <a:chOff x="3751837" y="2821034"/>
            <a:chExt cx="3233737" cy="784225"/>
          </a:xfrm>
        </p:grpSpPr>
        <p:grpSp>
          <p:nvGrpSpPr>
            <p:cNvPr id="92" name="Group 53"/>
            <p:cNvGrpSpPr/>
            <p:nvPr/>
          </p:nvGrpSpPr>
          <p:grpSpPr>
            <a:xfrm>
              <a:off x="4194702" y="2841672"/>
              <a:ext cx="2769188" cy="414512"/>
              <a:chOff x="4194702" y="2841672"/>
              <a:chExt cx="2769188" cy="414512"/>
            </a:xfrm>
          </p:grpSpPr>
          <p:cxnSp>
            <p:nvCxnSpPr>
              <p:cNvPr id="98" name="Straight Arrow Connector 97"/>
              <p:cNvCxnSpPr>
                <a:endCxn id="28" idx="0"/>
              </p:cNvCxnSpPr>
              <p:nvPr/>
            </p:nvCxnSpPr>
            <p:spPr>
              <a:xfrm flipV="1">
                <a:off x="4194702" y="2973434"/>
                <a:ext cx="2769188" cy="28275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9" name="Object 14"/>
              <p:cNvGraphicFramePr>
                <a:graphicFrameLocks noChangeAspect="1"/>
              </p:cNvGraphicFramePr>
              <p:nvPr/>
            </p:nvGraphicFramePr>
            <p:xfrm>
              <a:off x="5475862" y="2841672"/>
              <a:ext cx="214312" cy="315912"/>
            </p:xfrm>
            <a:graphic>
              <a:graphicData uri="http://schemas.openxmlformats.org/presentationml/2006/ole">
                <mc:AlternateContent xmlns:mc="http://schemas.openxmlformats.org/markup-compatibility/2006">
                  <mc:Choice xmlns:v="urn:schemas-microsoft-com:vml" Requires="v">
                    <p:oleObj spid="_x0000_s116462" name="Equation" r:id="rId31" imgW="139680" imgH="215640" progId="Equation.3">
                      <p:embed/>
                    </p:oleObj>
                  </mc:Choice>
                  <mc:Fallback>
                    <p:oleObj name="Equation" r:id="rId31" imgW="139680" imgH="215640" progId="Equation.3">
                      <p:embed/>
                      <p:pic>
                        <p:nvPicPr>
                          <p:cNvPr id="0" name="Picture 2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475862" y="2841672"/>
                            <a:ext cx="21431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3" name="Group 62"/>
            <p:cNvGrpSpPr/>
            <p:nvPr/>
          </p:nvGrpSpPr>
          <p:grpSpPr>
            <a:xfrm>
              <a:off x="3751837" y="2821034"/>
              <a:ext cx="3233737" cy="784225"/>
              <a:chOff x="3751837" y="2821034"/>
              <a:chExt cx="3233737" cy="784225"/>
            </a:xfrm>
          </p:grpSpPr>
          <p:cxnSp>
            <p:nvCxnSpPr>
              <p:cNvPr id="94" name="Straight Arrow Connector 93"/>
              <p:cNvCxnSpPr/>
              <p:nvPr/>
            </p:nvCxnSpPr>
            <p:spPr>
              <a:xfrm>
                <a:off x="4159354" y="3270250"/>
                <a:ext cx="2826220" cy="798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5" name="Object 14"/>
              <p:cNvGraphicFramePr>
                <a:graphicFrameLocks noChangeAspect="1"/>
              </p:cNvGraphicFramePr>
              <p:nvPr/>
            </p:nvGraphicFramePr>
            <p:xfrm>
              <a:off x="4928174" y="3268709"/>
              <a:ext cx="373063" cy="336550"/>
            </p:xfrm>
            <a:graphic>
              <a:graphicData uri="http://schemas.openxmlformats.org/presentationml/2006/ole">
                <mc:AlternateContent xmlns:mc="http://schemas.openxmlformats.org/markup-compatibility/2006">
                  <mc:Choice xmlns:v="urn:schemas-microsoft-com:vml" Requires="v">
                    <p:oleObj spid="_x0000_s116463" name="Equation" r:id="rId33" imgW="241200" imgH="228600" progId="Equation.3">
                      <p:embed/>
                    </p:oleObj>
                  </mc:Choice>
                  <mc:Fallback>
                    <p:oleObj name="Equation" r:id="rId33" imgW="241200" imgH="228600" progId="Equation.3">
                      <p:embed/>
                      <p:pic>
                        <p:nvPicPr>
                          <p:cNvPr id="0" name="Picture 2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928174" y="3268709"/>
                            <a:ext cx="373063"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6" name="Straight Arrow Connector 95"/>
              <p:cNvCxnSpPr/>
              <p:nvPr/>
            </p:nvCxnSpPr>
            <p:spPr>
              <a:xfrm rot="16200000" flipV="1">
                <a:off x="3953140" y="3065821"/>
                <a:ext cx="428625" cy="255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7" name="Object 3"/>
              <p:cNvGraphicFramePr>
                <a:graphicFrameLocks noChangeAspect="1"/>
              </p:cNvGraphicFramePr>
              <p:nvPr/>
            </p:nvGraphicFramePr>
            <p:xfrm>
              <a:off x="3751837" y="2821034"/>
              <a:ext cx="412750" cy="336550"/>
            </p:xfrm>
            <a:graphic>
              <a:graphicData uri="http://schemas.openxmlformats.org/presentationml/2006/ole">
                <mc:AlternateContent xmlns:mc="http://schemas.openxmlformats.org/markup-compatibility/2006">
                  <mc:Choice xmlns:v="urn:schemas-microsoft-com:vml" Requires="v">
                    <p:oleObj spid="_x0000_s116464" name="Equation" r:id="rId35" imgW="266400" imgH="228600" progId="Equation.3">
                      <p:embed/>
                    </p:oleObj>
                  </mc:Choice>
                  <mc:Fallback>
                    <p:oleObj name="Equation" r:id="rId35" imgW="266400" imgH="228600" progId="Equation.3">
                      <p:embed/>
                      <p:pic>
                        <p:nvPicPr>
                          <p:cNvPr id="0" name="Picture 23"/>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51837" y="2821034"/>
                            <a:ext cx="41275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05" name="Group 104"/>
          <p:cNvGrpSpPr/>
          <p:nvPr/>
        </p:nvGrpSpPr>
        <p:grpSpPr>
          <a:xfrm>
            <a:off x="3276600" y="3236912"/>
            <a:ext cx="3733800" cy="496888"/>
            <a:chOff x="3251774" y="3106784"/>
            <a:chExt cx="3733800" cy="496888"/>
          </a:xfrm>
        </p:grpSpPr>
        <p:grpSp>
          <p:nvGrpSpPr>
            <p:cNvPr id="106" name="Group 53"/>
            <p:cNvGrpSpPr/>
            <p:nvPr/>
          </p:nvGrpSpPr>
          <p:grpSpPr>
            <a:xfrm>
              <a:off x="4194702" y="3125835"/>
              <a:ext cx="2770944" cy="363537"/>
              <a:chOff x="4194702" y="3125835"/>
              <a:chExt cx="2770944" cy="363537"/>
            </a:xfrm>
          </p:grpSpPr>
          <p:cxnSp>
            <p:nvCxnSpPr>
              <p:cNvPr id="112" name="Straight Arrow Connector 111"/>
              <p:cNvCxnSpPr>
                <a:endCxn id="29" idx="2"/>
              </p:cNvCxnSpPr>
              <p:nvPr/>
            </p:nvCxnSpPr>
            <p:spPr>
              <a:xfrm>
                <a:off x="4194702" y="3256184"/>
                <a:ext cx="2770944" cy="2331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13" name="Object 14"/>
              <p:cNvGraphicFramePr>
                <a:graphicFrameLocks noChangeAspect="1"/>
              </p:cNvGraphicFramePr>
              <p:nvPr/>
            </p:nvGraphicFramePr>
            <p:xfrm>
              <a:off x="5933062" y="3125835"/>
              <a:ext cx="214312" cy="334962"/>
            </p:xfrm>
            <a:graphic>
              <a:graphicData uri="http://schemas.openxmlformats.org/presentationml/2006/ole">
                <mc:AlternateContent xmlns:mc="http://schemas.openxmlformats.org/markup-compatibility/2006">
                  <mc:Choice xmlns:v="urn:schemas-microsoft-com:vml" Requires="v">
                    <p:oleObj spid="_x0000_s116465" name="Equation" r:id="rId37" imgW="139680" imgH="228600" progId="Equation.3">
                      <p:embed/>
                    </p:oleObj>
                  </mc:Choice>
                  <mc:Fallback>
                    <p:oleObj name="Equation" r:id="rId37" imgW="139680" imgH="228600" progId="Equation.3">
                      <p:embed/>
                      <p:pic>
                        <p:nvPicPr>
                          <p:cNvPr id="0" name="Picture 24"/>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933062" y="3125835"/>
                            <a:ext cx="2143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7" name="Group 62"/>
            <p:cNvGrpSpPr/>
            <p:nvPr/>
          </p:nvGrpSpPr>
          <p:grpSpPr>
            <a:xfrm>
              <a:off x="3251774" y="3106784"/>
              <a:ext cx="3733800" cy="496888"/>
              <a:chOff x="3251774" y="3106784"/>
              <a:chExt cx="3733800" cy="496888"/>
            </a:xfrm>
          </p:grpSpPr>
          <p:cxnSp>
            <p:nvCxnSpPr>
              <p:cNvPr id="108" name="Straight Arrow Connector 107"/>
              <p:cNvCxnSpPr/>
              <p:nvPr/>
            </p:nvCxnSpPr>
            <p:spPr>
              <a:xfrm>
                <a:off x="4159354" y="3270250"/>
                <a:ext cx="2826220" cy="798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09" name="Object 14"/>
              <p:cNvGraphicFramePr>
                <a:graphicFrameLocks noChangeAspect="1"/>
              </p:cNvGraphicFramePr>
              <p:nvPr/>
            </p:nvGraphicFramePr>
            <p:xfrm>
              <a:off x="5080574" y="3248072"/>
              <a:ext cx="373063" cy="355600"/>
            </p:xfrm>
            <a:graphic>
              <a:graphicData uri="http://schemas.openxmlformats.org/presentationml/2006/ole">
                <mc:AlternateContent xmlns:mc="http://schemas.openxmlformats.org/markup-compatibility/2006">
                  <mc:Choice xmlns:v="urn:schemas-microsoft-com:vml" Requires="v">
                    <p:oleObj spid="_x0000_s116466" name="Equation" r:id="rId39" imgW="241200" imgH="241200" progId="Equation.3">
                      <p:embed/>
                    </p:oleObj>
                  </mc:Choice>
                  <mc:Fallback>
                    <p:oleObj name="Equation" r:id="rId39" imgW="241200" imgH="241200" progId="Equation.3">
                      <p:embed/>
                      <p:pic>
                        <p:nvPicPr>
                          <p:cNvPr id="0" name="Picture 25"/>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080574" y="3248072"/>
                            <a:ext cx="373063"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0" name="Straight Arrow Connector 109"/>
              <p:cNvCxnSpPr/>
              <p:nvPr/>
            </p:nvCxnSpPr>
            <p:spPr>
              <a:xfrm rot="5400000" flipH="1" flipV="1">
                <a:off x="4028063" y="3390946"/>
                <a:ext cx="276225" cy="3"/>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1" name="Object 3"/>
              <p:cNvGraphicFramePr>
                <a:graphicFrameLocks noChangeAspect="1"/>
              </p:cNvGraphicFramePr>
              <p:nvPr/>
            </p:nvGraphicFramePr>
            <p:xfrm>
              <a:off x="3251774" y="3106784"/>
              <a:ext cx="727075" cy="355600"/>
            </p:xfrm>
            <a:graphic>
              <a:graphicData uri="http://schemas.openxmlformats.org/presentationml/2006/ole">
                <mc:AlternateContent xmlns:mc="http://schemas.openxmlformats.org/markup-compatibility/2006">
                  <mc:Choice xmlns:v="urn:schemas-microsoft-com:vml" Requires="v">
                    <p:oleObj spid="_x0000_s116467" name="Equation" r:id="rId41" imgW="469800" imgH="241200" progId="Equation.3">
                      <p:embed/>
                    </p:oleObj>
                  </mc:Choice>
                  <mc:Fallback>
                    <p:oleObj name="Equation" r:id="rId41" imgW="469800" imgH="241200" progId="Equation.3">
                      <p:embed/>
                      <p:pic>
                        <p:nvPicPr>
                          <p:cNvPr id="0" name="Picture 26"/>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3251774" y="3106784"/>
                            <a:ext cx="72707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17" name="Group 116"/>
          <p:cNvGrpSpPr/>
          <p:nvPr/>
        </p:nvGrpSpPr>
        <p:grpSpPr>
          <a:xfrm>
            <a:off x="3463925" y="3124200"/>
            <a:ext cx="3394075" cy="849359"/>
            <a:chOff x="3439099" y="3019252"/>
            <a:chExt cx="3394075" cy="849359"/>
          </a:xfrm>
        </p:grpSpPr>
        <p:grpSp>
          <p:nvGrpSpPr>
            <p:cNvPr id="118" name="Group 53"/>
            <p:cNvGrpSpPr/>
            <p:nvPr/>
          </p:nvGrpSpPr>
          <p:grpSpPr>
            <a:xfrm>
              <a:off x="4166174" y="3324052"/>
              <a:ext cx="2630095" cy="544559"/>
              <a:chOff x="4166174" y="3324052"/>
              <a:chExt cx="2630095" cy="544559"/>
            </a:xfrm>
          </p:grpSpPr>
          <p:cxnSp>
            <p:nvCxnSpPr>
              <p:cNvPr id="124" name="Straight Arrow Connector 123"/>
              <p:cNvCxnSpPr>
                <a:endCxn id="30" idx="1"/>
              </p:cNvCxnSpPr>
              <p:nvPr/>
            </p:nvCxnSpPr>
            <p:spPr>
              <a:xfrm>
                <a:off x="4166174" y="3324052"/>
                <a:ext cx="2630095" cy="544559"/>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5" name="Object 14"/>
              <p:cNvGraphicFramePr>
                <a:graphicFrameLocks noChangeAspect="1"/>
              </p:cNvGraphicFramePr>
              <p:nvPr/>
            </p:nvGraphicFramePr>
            <p:xfrm>
              <a:off x="5856862" y="3356022"/>
              <a:ext cx="214312" cy="334962"/>
            </p:xfrm>
            <a:graphic>
              <a:graphicData uri="http://schemas.openxmlformats.org/presentationml/2006/ole">
                <mc:AlternateContent xmlns:mc="http://schemas.openxmlformats.org/markup-compatibility/2006">
                  <mc:Choice xmlns:v="urn:schemas-microsoft-com:vml" Requires="v">
                    <p:oleObj spid="_x0000_s116468" name="Equation" r:id="rId43" imgW="139680" imgH="228600" progId="Equation.3">
                      <p:embed/>
                    </p:oleObj>
                  </mc:Choice>
                  <mc:Fallback>
                    <p:oleObj name="Equation" r:id="rId43" imgW="139680" imgH="228600" progId="Equation.3">
                      <p:embed/>
                      <p:pic>
                        <p:nvPicPr>
                          <p:cNvPr id="0" name="Picture 27"/>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856862" y="3356022"/>
                            <a:ext cx="2143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9" name="Group 62"/>
            <p:cNvGrpSpPr/>
            <p:nvPr/>
          </p:nvGrpSpPr>
          <p:grpSpPr>
            <a:xfrm>
              <a:off x="3439099" y="3019252"/>
              <a:ext cx="3394075" cy="824133"/>
              <a:chOff x="3439099" y="3019252"/>
              <a:chExt cx="3394075" cy="824133"/>
            </a:xfrm>
          </p:grpSpPr>
          <p:cxnSp>
            <p:nvCxnSpPr>
              <p:cNvPr id="120" name="Straight Arrow Connector 119"/>
              <p:cNvCxnSpPr/>
              <p:nvPr/>
            </p:nvCxnSpPr>
            <p:spPr>
              <a:xfrm>
                <a:off x="4166174" y="3324052"/>
                <a:ext cx="26670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1" name="Object 14"/>
              <p:cNvGraphicFramePr>
                <a:graphicFrameLocks noChangeAspect="1"/>
              </p:cNvGraphicFramePr>
              <p:nvPr/>
            </p:nvGraphicFramePr>
            <p:xfrm>
              <a:off x="5267899" y="3019252"/>
              <a:ext cx="373063" cy="355600"/>
            </p:xfrm>
            <a:graphic>
              <a:graphicData uri="http://schemas.openxmlformats.org/presentationml/2006/ole">
                <mc:AlternateContent xmlns:mc="http://schemas.openxmlformats.org/markup-compatibility/2006">
                  <mc:Choice xmlns:v="urn:schemas-microsoft-com:vml" Requires="v">
                    <p:oleObj spid="_x0000_s116469" name="Equation" r:id="rId45" imgW="241200" imgH="241200" progId="Equation.3">
                      <p:embed/>
                    </p:oleObj>
                  </mc:Choice>
                  <mc:Fallback>
                    <p:oleObj name="Equation" r:id="rId45" imgW="241200" imgH="241200" progId="Equation.3">
                      <p:embed/>
                      <p:pic>
                        <p:nvPicPr>
                          <p:cNvPr id="0" name="Picture 28"/>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267899" y="3019252"/>
                            <a:ext cx="373063"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2" name="Straight Arrow Connector 121"/>
              <p:cNvCxnSpPr/>
              <p:nvPr/>
            </p:nvCxnSpPr>
            <p:spPr>
              <a:xfrm rot="5400000" flipH="1" flipV="1">
                <a:off x="3870901" y="3548109"/>
                <a:ext cx="590548" cy="3"/>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3" name="Object 3"/>
              <p:cNvGraphicFramePr>
                <a:graphicFrameLocks noChangeAspect="1"/>
              </p:cNvGraphicFramePr>
              <p:nvPr/>
            </p:nvGraphicFramePr>
            <p:xfrm>
              <a:off x="3439099" y="3324052"/>
              <a:ext cx="727075" cy="355600"/>
            </p:xfrm>
            <a:graphic>
              <a:graphicData uri="http://schemas.openxmlformats.org/presentationml/2006/ole">
                <mc:AlternateContent xmlns:mc="http://schemas.openxmlformats.org/markup-compatibility/2006">
                  <mc:Choice xmlns:v="urn:schemas-microsoft-com:vml" Requires="v">
                    <p:oleObj spid="_x0000_s116470" name="Equation" r:id="rId47" imgW="469800" imgH="241200" progId="Equation.3">
                      <p:embed/>
                    </p:oleObj>
                  </mc:Choice>
                  <mc:Fallback>
                    <p:oleObj name="Equation" r:id="rId47" imgW="469800" imgH="241200" progId="Equation.3">
                      <p:embed/>
                      <p:pic>
                        <p:nvPicPr>
                          <p:cNvPr id="0" name="Picture 2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3439099" y="3324052"/>
                            <a:ext cx="72707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32" name="Group 131"/>
          <p:cNvGrpSpPr/>
          <p:nvPr/>
        </p:nvGrpSpPr>
        <p:grpSpPr>
          <a:xfrm>
            <a:off x="3454400" y="3124200"/>
            <a:ext cx="3098800" cy="1208041"/>
            <a:chOff x="3429574" y="3019252"/>
            <a:chExt cx="3098800" cy="1208041"/>
          </a:xfrm>
        </p:grpSpPr>
        <p:grpSp>
          <p:nvGrpSpPr>
            <p:cNvPr id="133" name="Group 53"/>
            <p:cNvGrpSpPr/>
            <p:nvPr/>
          </p:nvGrpSpPr>
          <p:grpSpPr>
            <a:xfrm>
              <a:off x="4166174" y="3324052"/>
              <a:ext cx="2297159" cy="903241"/>
              <a:chOff x="4166174" y="3324052"/>
              <a:chExt cx="2297159" cy="903241"/>
            </a:xfrm>
          </p:grpSpPr>
          <p:cxnSp>
            <p:nvCxnSpPr>
              <p:cNvPr id="139" name="Straight Arrow Connector 138"/>
              <p:cNvCxnSpPr>
                <a:endCxn id="31" idx="3"/>
              </p:cNvCxnSpPr>
              <p:nvPr/>
            </p:nvCxnSpPr>
            <p:spPr>
              <a:xfrm>
                <a:off x="4166174" y="3324052"/>
                <a:ext cx="2297159" cy="90324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0" name="Object 14"/>
              <p:cNvGraphicFramePr>
                <a:graphicFrameLocks noChangeAspect="1"/>
              </p:cNvGraphicFramePr>
              <p:nvPr/>
            </p:nvGraphicFramePr>
            <p:xfrm>
              <a:off x="5537774" y="3457449"/>
              <a:ext cx="214312" cy="334962"/>
            </p:xfrm>
            <a:graphic>
              <a:graphicData uri="http://schemas.openxmlformats.org/presentationml/2006/ole">
                <mc:AlternateContent xmlns:mc="http://schemas.openxmlformats.org/markup-compatibility/2006">
                  <mc:Choice xmlns:v="urn:schemas-microsoft-com:vml" Requires="v">
                    <p:oleObj spid="_x0000_s116471" name="Equation" r:id="rId49" imgW="139680" imgH="228600" progId="Equation.3">
                      <p:embed/>
                    </p:oleObj>
                  </mc:Choice>
                  <mc:Fallback>
                    <p:oleObj name="Equation" r:id="rId49" imgW="139680" imgH="228600" progId="Equation.3">
                      <p:embed/>
                      <p:pic>
                        <p:nvPicPr>
                          <p:cNvPr id="0" name="Picture 3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537774" y="3457449"/>
                            <a:ext cx="214312"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4" name="Group 62"/>
            <p:cNvGrpSpPr/>
            <p:nvPr/>
          </p:nvGrpSpPr>
          <p:grpSpPr>
            <a:xfrm>
              <a:off x="3429574" y="3019252"/>
              <a:ext cx="3098800" cy="1078753"/>
              <a:chOff x="3429574" y="3019252"/>
              <a:chExt cx="3098800" cy="1078753"/>
            </a:xfrm>
          </p:grpSpPr>
          <p:cxnSp>
            <p:nvCxnSpPr>
              <p:cNvPr id="135" name="Straight Arrow Connector 134"/>
              <p:cNvCxnSpPr/>
              <p:nvPr/>
            </p:nvCxnSpPr>
            <p:spPr>
              <a:xfrm>
                <a:off x="4166174" y="3324052"/>
                <a:ext cx="2362200" cy="1115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6" name="Object 14"/>
              <p:cNvGraphicFramePr>
                <a:graphicFrameLocks noChangeAspect="1"/>
              </p:cNvGraphicFramePr>
              <p:nvPr/>
            </p:nvGraphicFramePr>
            <p:xfrm>
              <a:off x="5698111" y="3019252"/>
              <a:ext cx="373063" cy="355600"/>
            </p:xfrm>
            <a:graphic>
              <a:graphicData uri="http://schemas.openxmlformats.org/presentationml/2006/ole">
                <mc:AlternateContent xmlns:mc="http://schemas.openxmlformats.org/markup-compatibility/2006">
                  <mc:Choice xmlns:v="urn:schemas-microsoft-com:vml" Requires="v">
                    <p:oleObj spid="_x0000_s116472" name="Equation" r:id="rId51" imgW="241200" imgH="241200" progId="Equation.3">
                      <p:embed/>
                    </p:oleObj>
                  </mc:Choice>
                  <mc:Fallback>
                    <p:oleObj name="Equation" r:id="rId51" imgW="241200" imgH="241200" progId="Equation.3">
                      <p:embed/>
                      <p:pic>
                        <p:nvPicPr>
                          <p:cNvPr id="0" name="Picture 3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5698111" y="3019252"/>
                            <a:ext cx="373063"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7" name="Straight Arrow Connector 136"/>
              <p:cNvCxnSpPr/>
              <p:nvPr/>
            </p:nvCxnSpPr>
            <p:spPr>
              <a:xfrm rot="5400000" flipH="1" flipV="1">
                <a:off x="3743989" y="3675024"/>
                <a:ext cx="844374"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38" name="Object 3"/>
              <p:cNvGraphicFramePr>
                <a:graphicFrameLocks noChangeAspect="1"/>
              </p:cNvGraphicFramePr>
              <p:nvPr/>
            </p:nvGraphicFramePr>
            <p:xfrm>
              <a:off x="3429574" y="3324099"/>
              <a:ext cx="746125" cy="355600"/>
            </p:xfrm>
            <a:graphic>
              <a:graphicData uri="http://schemas.openxmlformats.org/presentationml/2006/ole">
                <mc:AlternateContent xmlns:mc="http://schemas.openxmlformats.org/markup-compatibility/2006">
                  <mc:Choice xmlns:v="urn:schemas-microsoft-com:vml" Requires="v">
                    <p:oleObj spid="_x0000_s116473" name="Equation" r:id="rId53" imgW="482400" imgH="241200" progId="Equation.3">
                      <p:embed/>
                    </p:oleObj>
                  </mc:Choice>
                  <mc:Fallback>
                    <p:oleObj name="Equation" r:id="rId53" imgW="482400" imgH="241200" progId="Equation.3">
                      <p:embed/>
                      <p:pic>
                        <p:nvPicPr>
                          <p:cNvPr id="0" name="Picture 3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3429574" y="3324099"/>
                            <a:ext cx="746125"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pic>
        <p:nvPicPr>
          <p:cNvPr id="35" name="Picture 34" descr="ant1.jpg"/>
          <p:cNvPicPr>
            <a:picLocks noChangeAspect="1"/>
          </p:cNvPicPr>
          <p:nvPr/>
        </p:nvPicPr>
        <p:blipFill>
          <a:blip r:embed="rId55" cstate="print"/>
          <a:stretch>
            <a:fillRect/>
          </a:stretch>
        </p:blipFill>
        <p:spPr>
          <a:xfrm rot="3686462" flipH="1">
            <a:off x="5778252" y="1468154"/>
            <a:ext cx="381000" cy="184776"/>
          </a:xfrm>
          <a:prstGeom prst="rect">
            <a:avLst/>
          </a:prstGeom>
        </p:spPr>
      </p:pic>
      <p:grpSp>
        <p:nvGrpSpPr>
          <p:cNvPr id="160" name="Group 159"/>
          <p:cNvGrpSpPr/>
          <p:nvPr/>
        </p:nvGrpSpPr>
        <p:grpSpPr>
          <a:xfrm>
            <a:off x="6185648" y="1752600"/>
            <a:ext cx="271505" cy="326793"/>
            <a:chOff x="6553200" y="1654407"/>
            <a:chExt cx="271505" cy="326793"/>
          </a:xfrm>
        </p:grpSpPr>
        <p:sp>
          <p:nvSpPr>
            <p:cNvPr id="157" name="TextBox 156"/>
            <p:cNvSpPr txBox="1"/>
            <p:nvPr/>
          </p:nvSpPr>
          <p:spPr>
            <a:xfrm>
              <a:off x="6574315" y="1654407"/>
              <a:ext cx="250390" cy="261610"/>
            </a:xfrm>
            <a:prstGeom prst="rect">
              <a:avLst/>
            </a:prstGeom>
            <a:noFill/>
          </p:spPr>
          <p:txBody>
            <a:bodyPr wrap="none" rtlCol="0">
              <a:spAutoFit/>
            </a:bodyPr>
            <a:lstStyle/>
            <a:p>
              <a:r>
                <a:rPr lang="en-US" sz="1100" b="1" i="1" dirty="0"/>
                <a:t>v</a:t>
              </a:r>
            </a:p>
          </p:txBody>
        </p:sp>
        <p:cxnSp>
          <p:nvCxnSpPr>
            <p:cNvPr id="159" name="Straight Arrow Connector 158"/>
            <p:cNvCxnSpPr/>
            <p:nvPr/>
          </p:nvCxnSpPr>
          <p:spPr>
            <a:xfrm rot="16200000" flipH="1">
              <a:off x="6553200" y="1752600"/>
              <a:ext cx="228600" cy="228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61" name="Group 160"/>
          <p:cNvGrpSpPr/>
          <p:nvPr/>
        </p:nvGrpSpPr>
        <p:grpSpPr>
          <a:xfrm>
            <a:off x="6477000" y="2046982"/>
            <a:ext cx="271505" cy="326793"/>
            <a:chOff x="6553200" y="1654407"/>
            <a:chExt cx="271505" cy="326793"/>
          </a:xfrm>
        </p:grpSpPr>
        <p:sp>
          <p:nvSpPr>
            <p:cNvPr id="162" name="TextBox 161"/>
            <p:cNvSpPr txBox="1"/>
            <p:nvPr/>
          </p:nvSpPr>
          <p:spPr>
            <a:xfrm>
              <a:off x="6574315" y="1654407"/>
              <a:ext cx="250390" cy="261610"/>
            </a:xfrm>
            <a:prstGeom prst="rect">
              <a:avLst/>
            </a:prstGeom>
            <a:noFill/>
          </p:spPr>
          <p:txBody>
            <a:bodyPr wrap="none" rtlCol="0">
              <a:spAutoFit/>
            </a:bodyPr>
            <a:lstStyle/>
            <a:p>
              <a:r>
                <a:rPr lang="en-US" sz="1100" b="1" i="1" dirty="0"/>
                <a:t>v</a:t>
              </a:r>
            </a:p>
          </p:txBody>
        </p:sp>
        <p:cxnSp>
          <p:nvCxnSpPr>
            <p:cNvPr id="163" name="Straight Arrow Connector 162"/>
            <p:cNvCxnSpPr/>
            <p:nvPr/>
          </p:nvCxnSpPr>
          <p:spPr>
            <a:xfrm rot="16200000" flipH="1">
              <a:off x="6553200" y="1752600"/>
              <a:ext cx="228600" cy="228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858000" y="2514600"/>
            <a:ext cx="152400" cy="316375"/>
            <a:chOff x="6291305" y="1589782"/>
            <a:chExt cx="152400" cy="316375"/>
          </a:xfrm>
        </p:grpSpPr>
        <p:sp>
          <p:nvSpPr>
            <p:cNvPr id="165" name="TextBox 164"/>
            <p:cNvSpPr txBox="1"/>
            <p:nvPr/>
          </p:nvSpPr>
          <p:spPr>
            <a:xfrm>
              <a:off x="6291305" y="1589782"/>
              <a:ext cx="152400" cy="261610"/>
            </a:xfrm>
            <a:prstGeom prst="rect">
              <a:avLst/>
            </a:prstGeom>
            <a:noFill/>
          </p:spPr>
          <p:txBody>
            <a:bodyPr wrap="square" rtlCol="0">
              <a:spAutoFit/>
            </a:bodyPr>
            <a:lstStyle/>
            <a:p>
              <a:r>
                <a:rPr lang="en-US" sz="1100" b="1" i="1" dirty="0"/>
                <a:t>v</a:t>
              </a:r>
            </a:p>
          </p:txBody>
        </p:sp>
        <p:cxnSp>
          <p:nvCxnSpPr>
            <p:cNvPr id="166" name="Straight Arrow Connector 165"/>
            <p:cNvCxnSpPr>
              <a:stCxn id="165" idx="1"/>
            </p:cNvCxnSpPr>
            <p:nvPr/>
          </p:nvCxnSpPr>
          <p:spPr>
            <a:xfrm rot="10800000" flipH="1" flipV="1">
              <a:off x="6291305" y="1720587"/>
              <a:ext cx="97990" cy="18557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6981268" y="3048000"/>
            <a:ext cx="250390" cy="304802"/>
            <a:chOff x="6574315" y="1654407"/>
            <a:chExt cx="250390" cy="304802"/>
          </a:xfrm>
        </p:grpSpPr>
        <p:sp>
          <p:nvSpPr>
            <p:cNvPr id="173" name="TextBox 172"/>
            <p:cNvSpPr txBox="1"/>
            <p:nvPr/>
          </p:nvSpPr>
          <p:spPr>
            <a:xfrm>
              <a:off x="6574315" y="1654407"/>
              <a:ext cx="250390" cy="261610"/>
            </a:xfrm>
            <a:prstGeom prst="rect">
              <a:avLst/>
            </a:prstGeom>
            <a:noFill/>
          </p:spPr>
          <p:txBody>
            <a:bodyPr wrap="none" rtlCol="0">
              <a:spAutoFit/>
            </a:bodyPr>
            <a:lstStyle/>
            <a:p>
              <a:r>
                <a:rPr lang="en-US" sz="1100" b="1" i="1" dirty="0"/>
                <a:t>v</a:t>
              </a:r>
            </a:p>
          </p:txBody>
        </p:sp>
        <p:cxnSp>
          <p:nvCxnSpPr>
            <p:cNvPr id="174" name="Straight Arrow Connector 173"/>
            <p:cNvCxnSpPr/>
            <p:nvPr/>
          </p:nvCxnSpPr>
          <p:spPr>
            <a:xfrm rot="16200000" flipH="1">
              <a:off x="6481803" y="1768705"/>
              <a:ext cx="304802" cy="76205"/>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78" name="Group 177"/>
          <p:cNvGrpSpPr/>
          <p:nvPr/>
        </p:nvGrpSpPr>
        <p:grpSpPr>
          <a:xfrm>
            <a:off x="7022063" y="3505200"/>
            <a:ext cx="250390" cy="304802"/>
            <a:chOff x="6769295" y="1730609"/>
            <a:chExt cx="250390" cy="304802"/>
          </a:xfrm>
        </p:grpSpPr>
        <p:sp>
          <p:nvSpPr>
            <p:cNvPr id="179" name="TextBox 178"/>
            <p:cNvSpPr txBox="1"/>
            <p:nvPr/>
          </p:nvSpPr>
          <p:spPr>
            <a:xfrm>
              <a:off x="6769295" y="1730609"/>
              <a:ext cx="250390" cy="261610"/>
            </a:xfrm>
            <a:prstGeom prst="rect">
              <a:avLst/>
            </a:prstGeom>
            <a:noFill/>
          </p:spPr>
          <p:txBody>
            <a:bodyPr wrap="none" rtlCol="0">
              <a:spAutoFit/>
            </a:bodyPr>
            <a:lstStyle/>
            <a:p>
              <a:r>
                <a:rPr lang="en-US" sz="1100" b="1" i="1" dirty="0"/>
                <a:t>v</a:t>
              </a:r>
            </a:p>
          </p:txBody>
        </p:sp>
        <p:cxnSp>
          <p:nvCxnSpPr>
            <p:cNvPr id="180" name="Straight Arrow Connector 179"/>
            <p:cNvCxnSpPr/>
            <p:nvPr/>
          </p:nvCxnSpPr>
          <p:spPr>
            <a:xfrm rot="5400000">
              <a:off x="6665891" y="1855805"/>
              <a:ext cx="304800" cy="5441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84" name="Group 183"/>
          <p:cNvGrpSpPr/>
          <p:nvPr/>
        </p:nvGrpSpPr>
        <p:grpSpPr>
          <a:xfrm>
            <a:off x="6757638" y="3886200"/>
            <a:ext cx="326586" cy="337804"/>
            <a:chOff x="6498119" y="1578213"/>
            <a:chExt cx="326586" cy="337804"/>
          </a:xfrm>
        </p:grpSpPr>
        <p:sp>
          <p:nvSpPr>
            <p:cNvPr id="185" name="TextBox 184"/>
            <p:cNvSpPr txBox="1"/>
            <p:nvPr/>
          </p:nvSpPr>
          <p:spPr>
            <a:xfrm>
              <a:off x="6574315" y="1654407"/>
              <a:ext cx="250390" cy="261610"/>
            </a:xfrm>
            <a:prstGeom prst="rect">
              <a:avLst/>
            </a:prstGeom>
            <a:noFill/>
          </p:spPr>
          <p:txBody>
            <a:bodyPr wrap="none" rtlCol="0">
              <a:spAutoFit/>
            </a:bodyPr>
            <a:lstStyle/>
            <a:p>
              <a:r>
                <a:rPr lang="en-US" sz="1100" b="1" i="1" dirty="0"/>
                <a:t>v</a:t>
              </a:r>
            </a:p>
          </p:txBody>
        </p:sp>
        <p:cxnSp>
          <p:nvCxnSpPr>
            <p:cNvPr id="186" name="Straight Arrow Connector 185"/>
            <p:cNvCxnSpPr/>
            <p:nvPr/>
          </p:nvCxnSpPr>
          <p:spPr>
            <a:xfrm rot="5400000">
              <a:off x="6460020" y="1616312"/>
              <a:ext cx="304800" cy="228602"/>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89" name="Group 188"/>
          <p:cNvGrpSpPr/>
          <p:nvPr/>
        </p:nvGrpSpPr>
        <p:grpSpPr>
          <a:xfrm>
            <a:off x="6324600" y="4241177"/>
            <a:ext cx="375575" cy="261610"/>
            <a:chOff x="6449130" y="1654407"/>
            <a:chExt cx="375575" cy="261610"/>
          </a:xfrm>
        </p:grpSpPr>
        <p:sp>
          <p:nvSpPr>
            <p:cNvPr id="190" name="TextBox 189"/>
            <p:cNvSpPr txBox="1"/>
            <p:nvPr/>
          </p:nvSpPr>
          <p:spPr>
            <a:xfrm>
              <a:off x="6574315" y="1654407"/>
              <a:ext cx="250390" cy="261610"/>
            </a:xfrm>
            <a:prstGeom prst="rect">
              <a:avLst/>
            </a:prstGeom>
            <a:noFill/>
          </p:spPr>
          <p:txBody>
            <a:bodyPr wrap="none" rtlCol="0">
              <a:spAutoFit/>
            </a:bodyPr>
            <a:lstStyle/>
            <a:p>
              <a:r>
                <a:rPr lang="en-US" sz="1100" b="1" i="1" dirty="0"/>
                <a:t>v</a:t>
              </a:r>
            </a:p>
          </p:txBody>
        </p:sp>
        <p:cxnSp>
          <p:nvCxnSpPr>
            <p:cNvPr id="191" name="Straight Arrow Connector 190"/>
            <p:cNvCxnSpPr/>
            <p:nvPr/>
          </p:nvCxnSpPr>
          <p:spPr>
            <a:xfrm rot="10800000" flipV="1">
              <a:off x="6449130" y="1654407"/>
              <a:ext cx="353790" cy="2286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16" name="TextBox 115"/>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Velocity Direction</a:t>
            </a:r>
          </a:p>
        </p:txBody>
      </p:sp>
      <p:sp>
        <p:nvSpPr>
          <p:cNvPr id="127" name="TextBox 126"/>
          <p:cNvSpPr txBox="1"/>
          <p:nvPr/>
        </p:nvSpPr>
        <p:spPr>
          <a:xfrm>
            <a:off x="304800" y="4108232"/>
            <a:ext cx="3505200" cy="646331"/>
          </a:xfrm>
          <a:prstGeom prst="rect">
            <a:avLst/>
          </a:prstGeom>
          <a:noFill/>
        </p:spPr>
        <p:txBody>
          <a:bodyPr wrap="square" rtlCol="0">
            <a:spAutoFit/>
          </a:bodyPr>
          <a:lstStyle/>
          <a:p>
            <a:pPr algn="ctr"/>
            <a:r>
              <a:rPr lang="en-US" b="1" dirty="0">
                <a:solidFill>
                  <a:srgbClr val="0000FF"/>
                </a:solidFill>
              </a:rPr>
              <a:t>Velocity direction is always tangent to the path (</a:t>
            </a:r>
            <a:r>
              <a:rPr lang="en-US" b="1" dirty="0">
                <a:solidFill>
                  <a:srgbClr val="FF0000"/>
                </a:solidFill>
              </a:rPr>
              <a:t>trajectory</a:t>
            </a:r>
            <a:r>
              <a:rPr lang="en-US" b="1" dirty="0">
                <a:solidFill>
                  <a:srgbClr val="0000FF"/>
                </a:solidFill>
              </a:rPr>
              <a:t>).</a:t>
            </a:r>
          </a:p>
        </p:txBody>
      </p:sp>
      <p:graphicFrame>
        <p:nvGraphicFramePr>
          <p:cNvPr id="115745" name="Object 33"/>
          <p:cNvGraphicFramePr>
            <a:graphicFrameLocks noChangeAspect="1"/>
          </p:cNvGraphicFramePr>
          <p:nvPr/>
        </p:nvGraphicFramePr>
        <p:xfrm>
          <a:off x="990600" y="5059363"/>
          <a:ext cx="1955800" cy="427037"/>
        </p:xfrm>
        <a:graphic>
          <a:graphicData uri="http://schemas.openxmlformats.org/presentationml/2006/ole">
            <mc:AlternateContent xmlns:mc="http://schemas.openxmlformats.org/markup-compatibility/2006">
              <mc:Choice xmlns:v="urn:schemas-microsoft-com:vml" Requires="v">
                <p:oleObj spid="_x0000_s116474" name="Equation" r:id="rId56" imgW="1155600" imgH="266400" progId="Equation.3">
                  <p:embed/>
                </p:oleObj>
              </mc:Choice>
              <mc:Fallback>
                <p:oleObj name="Equation" r:id="rId56" imgW="1155600" imgH="266400" progId="Equation.3">
                  <p:embed/>
                  <p:pic>
                    <p:nvPicPr>
                      <p:cNvPr id="0" name="Picture 33"/>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990600" y="5059363"/>
                        <a:ext cx="1955800"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repeatCount="indefinite" fill="hold" nodeType="clickEffect">
                                  <p:stCondLst>
                                    <p:cond delay="0"/>
                                  </p:stCondLst>
                                  <p:childTnLst>
                                    <p:animMotion origin="layout" path="M -3.61111E-6 3.02105E-6 C 0.01198 0.01272 0.02413 0.02567 0.03629 0.04001 C 0.04844 0.05436 0.06198 0.06893 0.07361 0.08651 C 0.08524 0.10409 0.09705 0.12329 0.10608 0.14596 C 0.11511 0.16863 0.12274 0.19893 0.12778 0.22299 C 0.13281 0.24681 0.13663 0.26717 0.13629 0.29053 C 0.13594 0.3139 0.13663 0.34073 0.12535 0.36271 C 0.11406 0.38468 0.09132 0.40342 0.06875 0.42216 " pathEditMode="relative" ptsTypes="aaaaaaaA">
                                      <p:cBhvr>
                                        <p:cTn id="18" dur="7000" fill="hold"/>
                                        <p:tgtEl>
                                          <p:spTgt spid="35"/>
                                        </p:tgtEl>
                                        <p:attrNameLst>
                                          <p:attrName>ppt_x</p:attrName>
                                          <p:attrName>ppt_y</p:attrName>
                                        </p:attrNameLst>
                                      </p:cBhvr>
                                    </p:animMotion>
                                  </p:childTnLst>
                                </p:cTn>
                              </p:par>
                              <p:par>
                                <p:cTn id="19" presetID="1" presetClass="exit" presetSubtype="0" fill="hold" nodeType="withEffect">
                                  <p:stCondLst>
                                    <p:cond delay="0"/>
                                  </p:stCondLst>
                                  <p:childTnLst>
                                    <p:set>
                                      <p:cBhvr>
                                        <p:cTn id="20" dur="1" fill="hold">
                                          <p:stCondLst>
                                            <p:cond delay="0"/>
                                          </p:stCondLst>
                                        </p:cTn>
                                        <p:tgtEl>
                                          <p:spTgt spid="32"/>
                                        </p:tgtEl>
                                        <p:attrNameLst>
                                          <p:attrName>style.visibility</p:attrName>
                                        </p:attrNameLst>
                                      </p:cBhvr>
                                      <p:to>
                                        <p:strVal val="hidden"/>
                                      </p:to>
                                    </p:set>
                                  </p:childTnLst>
                                </p:cTn>
                              </p:par>
                              <p:par>
                                <p:cTn id="21" presetID="1" presetClass="entr" presetSubtype="0" fill="hold" grpId="0" nodeType="withEffect">
                                  <p:stCondLst>
                                    <p:cond delay="100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xit" presetSubtype="0" fill="hold" nodeType="withEffect">
                                  <p:stCondLst>
                                    <p:cond delay="2000"/>
                                  </p:stCondLst>
                                  <p:childTnLst>
                                    <p:set>
                                      <p:cBhvr>
                                        <p:cTn id="26" dur="1" fill="hold">
                                          <p:stCondLst>
                                            <p:cond delay="0"/>
                                          </p:stCondLst>
                                        </p:cTn>
                                        <p:tgtEl>
                                          <p:spTgt spid="33"/>
                                        </p:tgtEl>
                                        <p:attrNameLst>
                                          <p:attrName>style.visibility</p:attrName>
                                        </p:attrNameLst>
                                      </p:cBhvr>
                                      <p:to>
                                        <p:strVal val="hidden"/>
                                      </p:to>
                                    </p:set>
                                  </p:childTnLst>
                                </p:cTn>
                              </p:par>
                              <p:par>
                                <p:cTn id="27" presetID="1" presetClass="entr" presetSubtype="0" fill="hold" grpId="0" nodeType="withEffect">
                                  <p:stCondLst>
                                    <p:cond delay="200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xit" presetSubtype="0" fill="hold" nodeType="withEffect">
                                  <p:stCondLst>
                                    <p:cond delay="3000"/>
                                  </p:stCondLst>
                                  <p:childTnLst>
                                    <p:set>
                                      <p:cBhvr>
                                        <p:cTn id="32" dur="1" fill="hold">
                                          <p:stCondLst>
                                            <p:cond delay="0"/>
                                          </p:stCondLst>
                                        </p:cTn>
                                        <p:tgtEl>
                                          <p:spTgt spid="63"/>
                                        </p:tgtEl>
                                        <p:attrNameLst>
                                          <p:attrName>style.visibility</p:attrName>
                                        </p:attrNameLst>
                                      </p:cBhvr>
                                      <p:to>
                                        <p:strVal val="hidden"/>
                                      </p:to>
                                    </p:set>
                                  </p:childTnLst>
                                </p:cTn>
                              </p:par>
                              <p:par>
                                <p:cTn id="33" presetID="1" presetClass="entr" presetSubtype="0" fill="hold" grpId="0" nodeType="withEffect">
                                  <p:stCondLst>
                                    <p:cond delay="300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300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xit" presetSubtype="0" fill="hold" nodeType="withEffect">
                                  <p:stCondLst>
                                    <p:cond delay="4000"/>
                                  </p:stCondLst>
                                  <p:childTnLst>
                                    <p:set>
                                      <p:cBhvr>
                                        <p:cTn id="38" dur="1" fill="hold">
                                          <p:stCondLst>
                                            <p:cond delay="0"/>
                                          </p:stCondLst>
                                        </p:cTn>
                                        <p:tgtEl>
                                          <p:spTgt spid="78"/>
                                        </p:tgtEl>
                                        <p:attrNameLst>
                                          <p:attrName>style.visibility</p:attrName>
                                        </p:attrNameLst>
                                      </p:cBhvr>
                                      <p:to>
                                        <p:strVal val="hidden"/>
                                      </p:to>
                                    </p:set>
                                  </p:childTnLst>
                                </p:cTn>
                              </p:par>
                              <p:par>
                                <p:cTn id="39" presetID="1" presetClass="entr" presetSubtype="0" fill="hold" grpId="0" nodeType="withEffect">
                                  <p:stCondLst>
                                    <p:cond delay="400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400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xit" presetSubtype="0" fill="hold" nodeType="withEffect">
                                  <p:stCondLst>
                                    <p:cond delay="5000"/>
                                  </p:stCondLst>
                                  <p:childTnLst>
                                    <p:set>
                                      <p:cBhvr>
                                        <p:cTn id="44" dur="1" fill="hold">
                                          <p:stCondLst>
                                            <p:cond delay="0"/>
                                          </p:stCondLst>
                                        </p:cTn>
                                        <p:tgtEl>
                                          <p:spTgt spid="91"/>
                                        </p:tgtEl>
                                        <p:attrNameLst>
                                          <p:attrName>style.visibility</p:attrName>
                                        </p:attrNameLst>
                                      </p:cBhvr>
                                      <p:to>
                                        <p:strVal val="hidden"/>
                                      </p:to>
                                    </p:set>
                                  </p:childTnLst>
                                </p:cTn>
                              </p:par>
                              <p:par>
                                <p:cTn id="45" presetID="1" presetClass="entr" presetSubtype="0" fill="hold" grpId="0" nodeType="withEffect">
                                  <p:stCondLst>
                                    <p:cond delay="500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500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xit" presetSubtype="0" fill="hold" nodeType="withEffect">
                                  <p:stCondLst>
                                    <p:cond delay="6000"/>
                                  </p:stCondLst>
                                  <p:childTnLst>
                                    <p:set>
                                      <p:cBhvr>
                                        <p:cTn id="50" dur="1" fill="hold">
                                          <p:stCondLst>
                                            <p:cond delay="0"/>
                                          </p:stCondLst>
                                        </p:cTn>
                                        <p:tgtEl>
                                          <p:spTgt spid="105"/>
                                        </p:tgtEl>
                                        <p:attrNameLst>
                                          <p:attrName>style.visibility</p:attrName>
                                        </p:attrNameLst>
                                      </p:cBhvr>
                                      <p:to>
                                        <p:strVal val="hidden"/>
                                      </p:to>
                                    </p:set>
                                  </p:childTnLst>
                                </p:cTn>
                              </p:par>
                              <p:par>
                                <p:cTn id="51" presetID="1" presetClass="entr" presetSubtype="0" fill="hold" grpId="0" nodeType="withEffect">
                                  <p:stCondLst>
                                    <p:cond delay="600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600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xit" presetSubtype="0" fill="hold" nodeType="withEffect">
                                  <p:stCondLst>
                                    <p:cond delay="7000"/>
                                  </p:stCondLst>
                                  <p:childTnLst>
                                    <p:set>
                                      <p:cBhvr>
                                        <p:cTn id="56" dur="1" fill="hold">
                                          <p:stCondLst>
                                            <p:cond delay="0"/>
                                          </p:stCondLst>
                                        </p:cTn>
                                        <p:tgtEl>
                                          <p:spTgt spid="117"/>
                                        </p:tgtEl>
                                        <p:attrNameLst>
                                          <p:attrName>style.visibility</p:attrName>
                                        </p:attrNameLst>
                                      </p:cBhvr>
                                      <p:to>
                                        <p:strVal val="hidden"/>
                                      </p:to>
                                    </p:set>
                                  </p:childTnLst>
                                </p:cTn>
                              </p:par>
                              <p:par>
                                <p:cTn id="57" presetID="1" presetClass="entr" presetSubtype="0" fill="hold" grpId="0" nodeType="withEffect">
                                  <p:stCondLst>
                                    <p:cond delay="700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nodeType="withEffect">
                                  <p:stCondLst>
                                    <p:cond delay="7000"/>
                                  </p:stCondLst>
                                  <p:childTnLst>
                                    <p:set>
                                      <p:cBhvr>
                                        <p:cTn id="60" dur="1" fill="hold">
                                          <p:stCondLst>
                                            <p:cond delay="0"/>
                                          </p:stCondLst>
                                        </p:cTn>
                                        <p:tgtEl>
                                          <p:spTgt spid="132"/>
                                        </p:tgtEl>
                                        <p:attrNameLst>
                                          <p:attrName>style.visibility</p:attrName>
                                        </p:attrNameLst>
                                      </p:cBhvr>
                                      <p:to>
                                        <p:strVal val="visible"/>
                                      </p:to>
                                    </p:set>
                                  </p:childTnLst>
                                </p:cTn>
                              </p:par>
                              <p:par>
                                <p:cTn id="61" presetID="22" presetClass="entr" presetSubtype="1" repeatCount="indefinite"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7000"/>
                                        <p:tgtEl>
                                          <p:spTgt spid="149"/>
                                        </p:tgtEl>
                                      </p:cBhvr>
                                    </p:animEffect>
                                  </p:childTnLst>
                                </p:cTn>
                              </p:par>
                            </p:childTnLst>
                          </p:cTn>
                        </p:par>
                        <p:par>
                          <p:cTn id="64" fill="hold">
                            <p:stCondLst>
                              <p:cond delay="7000"/>
                            </p:stCondLst>
                            <p:childTnLst>
                              <p:par>
                                <p:cTn id="65" presetID="1" presetClass="entr" presetSubtype="0" fill="hold" nodeType="afterEffect">
                                  <p:stCondLst>
                                    <p:cond delay="1000"/>
                                  </p:stCondLst>
                                  <p:childTnLst>
                                    <p:set>
                                      <p:cBhvr>
                                        <p:cTn id="66" dur="1" fill="hold">
                                          <p:stCondLst>
                                            <p:cond delay="0"/>
                                          </p:stCondLst>
                                        </p:cTn>
                                        <p:tgtEl>
                                          <p:spTgt spid="160"/>
                                        </p:tgtEl>
                                        <p:attrNameLst>
                                          <p:attrName>style.visibility</p:attrName>
                                        </p:attrNameLst>
                                      </p:cBhvr>
                                      <p:to>
                                        <p:strVal val="visible"/>
                                      </p:to>
                                    </p:set>
                                  </p:childTnLst>
                                </p:cTn>
                              </p:par>
                              <p:par>
                                <p:cTn id="67" presetID="1" presetClass="entr" presetSubtype="0" fill="hold" nodeType="withEffect">
                                  <p:stCondLst>
                                    <p:cond delay="2000"/>
                                  </p:stCondLst>
                                  <p:childTnLst>
                                    <p:set>
                                      <p:cBhvr>
                                        <p:cTn id="68" dur="1" fill="hold">
                                          <p:stCondLst>
                                            <p:cond delay="0"/>
                                          </p:stCondLst>
                                        </p:cTn>
                                        <p:tgtEl>
                                          <p:spTgt spid="161"/>
                                        </p:tgtEl>
                                        <p:attrNameLst>
                                          <p:attrName>style.visibility</p:attrName>
                                        </p:attrNameLst>
                                      </p:cBhvr>
                                      <p:to>
                                        <p:strVal val="visible"/>
                                      </p:to>
                                    </p:set>
                                  </p:childTnLst>
                                </p:cTn>
                              </p:par>
                              <p:par>
                                <p:cTn id="69" presetID="1" presetClass="entr" presetSubtype="0" fill="hold" nodeType="withEffect">
                                  <p:stCondLst>
                                    <p:cond delay="3000"/>
                                  </p:stCondLst>
                                  <p:childTnLst>
                                    <p:set>
                                      <p:cBhvr>
                                        <p:cTn id="70" dur="1" fill="hold">
                                          <p:stCondLst>
                                            <p:cond delay="0"/>
                                          </p:stCondLst>
                                        </p:cTn>
                                        <p:tgtEl>
                                          <p:spTgt spid="164"/>
                                        </p:tgtEl>
                                        <p:attrNameLst>
                                          <p:attrName>style.visibility</p:attrName>
                                        </p:attrNameLst>
                                      </p:cBhvr>
                                      <p:to>
                                        <p:strVal val="visible"/>
                                      </p:to>
                                    </p:set>
                                  </p:childTnLst>
                                </p:cTn>
                              </p:par>
                              <p:par>
                                <p:cTn id="71" presetID="1" presetClass="entr" presetSubtype="0" fill="hold" nodeType="withEffect">
                                  <p:stCondLst>
                                    <p:cond delay="4000"/>
                                  </p:stCondLst>
                                  <p:childTnLst>
                                    <p:set>
                                      <p:cBhvr>
                                        <p:cTn id="72" dur="1" fill="hold">
                                          <p:stCondLst>
                                            <p:cond delay="0"/>
                                          </p:stCondLst>
                                        </p:cTn>
                                        <p:tgtEl>
                                          <p:spTgt spid="172"/>
                                        </p:tgtEl>
                                        <p:attrNameLst>
                                          <p:attrName>style.visibility</p:attrName>
                                        </p:attrNameLst>
                                      </p:cBhvr>
                                      <p:to>
                                        <p:strVal val="visible"/>
                                      </p:to>
                                    </p:set>
                                  </p:childTnLst>
                                </p:cTn>
                              </p:par>
                              <p:par>
                                <p:cTn id="73" presetID="1" presetClass="entr" presetSubtype="0" fill="hold" nodeType="withEffect">
                                  <p:stCondLst>
                                    <p:cond delay="5000"/>
                                  </p:stCondLst>
                                  <p:childTnLst>
                                    <p:set>
                                      <p:cBhvr>
                                        <p:cTn id="74" dur="1" fill="hold">
                                          <p:stCondLst>
                                            <p:cond delay="0"/>
                                          </p:stCondLst>
                                        </p:cTn>
                                        <p:tgtEl>
                                          <p:spTgt spid="178"/>
                                        </p:tgtEl>
                                        <p:attrNameLst>
                                          <p:attrName>style.visibility</p:attrName>
                                        </p:attrNameLst>
                                      </p:cBhvr>
                                      <p:to>
                                        <p:strVal val="visible"/>
                                      </p:to>
                                    </p:set>
                                  </p:childTnLst>
                                </p:cTn>
                              </p:par>
                              <p:par>
                                <p:cTn id="75" presetID="1" presetClass="entr" presetSubtype="0" fill="hold" nodeType="withEffect">
                                  <p:stCondLst>
                                    <p:cond delay="6000"/>
                                  </p:stCondLst>
                                  <p:childTnLst>
                                    <p:set>
                                      <p:cBhvr>
                                        <p:cTn id="76" dur="1" fill="hold">
                                          <p:stCondLst>
                                            <p:cond delay="0"/>
                                          </p:stCondLst>
                                        </p:cTn>
                                        <p:tgtEl>
                                          <p:spTgt spid="184"/>
                                        </p:tgtEl>
                                        <p:attrNameLst>
                                          <p:attrName>style.visibility</p:attrName>
                                        </p:attrNameLst>
                                      </p:cBhvr>
                                      <p:to>
                                        <p:strVal val="visible"/>
                                      </p:to>
                                    </p:set>
                                  </p:childTnLst>
                                </p:cTn>
                              </p:par>
                              <p:par>
                                <p:cTn id="77" presetID="1" presetClass="entr" presetSubtype="0" fill="hold" nodeType="withEffect">
                                  <p:stCondLst>
                                    <p:cond delay="7000"/>
                                  </p:stCondLst>
                                  <p:childTnLst>
                                    <p:set>
                                      <p:cBhvr>
                                        <p:cTn id="78" dur="1" fill="hold">
                                          <p:stCondLst>
                                            <p:cond delay="0"/>
                                          </p:stCondLst>
                                        </p:cTn>
                                        <p:tgtEl>
                                          <p:spTgt spid="18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15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55" grpId="0"/>
      <p:bldP spid="25" grpId="0" animBg="1"/>
      <p:bldP spid="26" grpId="0" animBg="1"/>
      <p:bldP spid="27" grpId="0" animBg="1"/>
      <p:bldP spid="28" grpId="0" animBg="1"/>
      <p:bldP spid="29" grpId="0" animBg="1"/>
      <p:bldP spid="30" grpId="0" animBg="1"/>
      <p:bldP spid="31" grpId="0" animBg="1"/>
      <p:bldP spid="1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69100" y="19939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4495800" y="915194"/>
            <a:ext cx="4267200" cy="5181600"/>
            <a:chOff x="1981200" y="915194"/>
            <a:chExt cx="4267200" cy="5181600"/>
          </a:xfrm>
        </p:grpSpPr>
        <p:cxnSp>
          <p:nvCxnSpPr>
            <p:cNvPr id="23" name="Straight Arrow Connector 22"/>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17914" y="3352800"/>
              <a:ext cx="301686" cy="369332"/>
            </a:xfrm>
            <a:prstGeom prst="rect">
              <a:avLst/>
            </a:prstGeom>
            <a:noFill/>
          </p:spPr>
          <p:txBody>
            <a:bodyPr wrap="none" rtlCol="0">
              <a:spAutoFit/>
            </a:bodyPr>
            <a:lstStyle/>
            <a:p>
              <a:r>
                <a:rPr lang="en-US" dirty="0"/>
                <a:t>0</a:t>
              </a:r>
            </a:p>
          </p:txBody>
        </p:sp>
      </p:grpSp>
      <p:grpSp>
        <p:nvGrpSpPr>
          <p:cNvPr id="41" name="Group 40"/>
          <p:cNvGrpSpPr/>
          <p:nvPr/>
        </p:nvGrpSpPr>
        <p:grpSpPr>
          <a:xfrm>
            <a:off x="5257800" y="3048000"/>
            <a:ext cx="2819400" cy="369332"/>
            <a:chOff x="3200400" y="3048000"/>
            <a:chExt cx="2819400" cy="369332"/>
          </a:xfrm>
        </p:grpSpPr>
        <p:sp>
          <p:nvSpPr>
            <p:cNvPr id="33" name="TextBox 32"/>
            <p:cNvSpPr txBox="1"/>
            <p:nvPr/>
          </p:nvSpPr>
          <p:spPr>
            <a:xfrm>
              <a:off x="4343400" y="3048000"/>
              <a:ext cx="381836" cy="369332"/>
            </a:xfrm>
            <a:prstGeom prst="rect">
              <a:avLst/>
            </a:prstGeom>
            <a:noFill/>
          </p:spPr>
          <p:txBody>
            <a:bodyPr wrap="none" rtlCol="0">
              <a:spAutoFit/>
            </a:bodyPr>
            <a:lstStyle/>
            <a:p>
              <a:r>
                <a:rPr lang="en-US" dirty="0"/>
                <a:t>2r</a:t>
              </a:r>
            </a:p>
          </p:txBody>
        </p:sp>
        <p:cxnSp>
          <p:nvCxnSpPr>
            <p:cNvPr id="36" name="Straight Arrow Connector 35"/>
            <p:cNvCxnSpPr/>
            <p:nvPr/>
          </p:nvCxnSpPr>
          <p:spPr>
            <a:xfrm>
              <a:off x="3200400" y="3352800"/>
              <a:ext cx="2819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476206" y="2006600"/>
            <a:ext cx="229394" cy="2820194"/>
            <a:chOff x="7696200" y="1955800"/>
            <a:chExt cx="229394" cy="2820194"/>
          </a:xfrm>
        </p:grpSpPr>
        <p:grpSp>
          <p:nvGrpSpPr>
            <p:cNvPr id="56" name="Group 55"/>
            <p:cNvGrpSpPr/>
            <p:nvPr/>
          </p:nvGrpSpPr>
          <p:grpSpPr>
            <a:xfrm>
              <a:off x="7922418" y="1955800"/>
              <a:ext cx="3176" cy="2820194"/>
              <a:chOff x="7009606" y="1727200"/>
              <a:chExt cx="3176" cy="2820194"/>
            </a:xfrm>
          </p:grpSpPr>
          <p:grpSp>
            <p:nvGrpSpPr>
              <p:cNvPr id="49" name="Group 48"/>
              <p:cNvGrpSpPr/>
              <p:nvPr/>
            </p:nvGrpSpPr>
            <p:grpSpPr>
              <a:xfrm>
                <a:off x="7010400" y="1727200"/>
                <a:ext cx="2382" cy="2820194"/>
                <a:chOff x="7010400" y="1727200"/>
                <a:chExt cx="2382" cy="2820194"/>
              </a:xfrm>
            </p:grpSpPr>
            <p:cxnSp>
              <p:nvCxnSpPr>
                <p:cNvPr id="43" name="Straight Connector 42"/>
                <p:cNvCxnSpPr/>
                <p:nvPr/>
              </p:nvCxnSpPr>
              <p:spPr>
                <a:xfrm rot="5400000" flipH="1" flipV="1">
                  <a:off x="6274594" y="2463006"/>
                  <a:ext cx="14732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6338888" y="3873500"/>
                  <a:ext cx="1346200" cy="1588"/>
                </a:xfrm>
                <a:prstGeom prst="line">
                  <a:avLst/>
                </a:prstGeom>
                <a:ln w="38100">
                  <a:noFill/>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p:cNvCxnSpPr/>
              <p:nvPr/>
            </p:nvCxnSpPr>
            <p:spPr>
              <a:xfrm rot="5400000">
                <a:off x="6858000" y="2362200"/>
                <a:ext cx="304800"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158727" name="Object 7"/>
            <p:cNvGraphicFramePr>
              <a:graphicFrameLocks noChangeAspect="1"/>
            </p:cNvGraphicFramePr>
            <p:nvPr/>
          </p:nvGraphicFramePr>
          <p:xfrm>
            <a:off x="7696200" y="2667000"/>
            <a:ext cx="215900" cy="284162"/>
          </p:xfrm>
          <a:graphic>
            <a:graphicData uri="http://schemas.openxmlformats.org/presentationml/2006/ole">
              <mc:AlternateContent xmlns:mc="http://schemas.openxmlformats.org/markup-compatibility/2006">
                <mc:Choice xmlns:v="urn:schemas-microsoft-com:vml" Requires="v">
                  <p:oleObj spid="_x0000_s159071" name="Equation" r:id="rId3" imgW="126720" imgH="177480" progId="Equation.3">
                    <p:embed/>
                  </p:oleObj>
                </mc:Choice>
                <mc:Fallback>
                  <p:oleObj name="Equation" r:id="rId3" imgW="126720" imgH="17748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667000"/>
                          <a:ext cx="215900"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2" name="Group 61"/>
          <p:cNvGrpSpPr/>
          <p:nvPr/>
        </p:nvGrpSpPr>
        <p:grpSpPr>
          <a:xfrm>
            <a:off x="8089106" y="3403600"/>
            <a:ext cx="278607" cy="609600"/>
            <a:chOff x="6069806" y="3403600"/>
            <a:chExt cx="278607" cy="609600"/>
          </a:xfrm>
        </p:grpSpPr>
        <p:cxnSp>
          <p:nvCxnSpPr>
            <p:cNvPr id="29" name="Straight Arrow Connector 28"/>
            <p:cNvCxnSpPr/>
            <p:nvPr/>
          </p:nvCxnSpPr>
          <p:spPr>
            <a:xfrm rot="5400000" flipH="1" flipV="1">
              <a:off x="5765800" y="3707606"/>
              <a:ext cx="6096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58729" name="Object 9"/>
            <p:cNvGraphicFramePr>
              <a:graphicFrameLocks noChangeAspect="1"/>
            </p:cNvGraphicFramePr>
            <p:nvPr/>
          </p:nvGraphicFramePr>
          <p:xfrm>
            <a:off x="6134100" y="3581400"/>
            <a:ext cx="214313" cy="284162"/>
          </p:xfrm>
          <a:graphic>
            <a:graphicData uri="http://schemas.openxmlformats.org/presentationml/2006/ole">
              <mc:AlternateContent xmlns:mc="http://schemas.openxmlformats.org/markup-compatibility/2006">
                <mc:Choice xmlns:v="urn:schemas-microsoft-com:vml" Requires="v">
                  <p:oleObj spid="_x0000_s159072" name="Equation" r:id="rId5" imgW="126720" imgH="177480" progId="Equation.3">
                    <p:embed/>
                  </p:oleObj>
                </mc:Choice>
                <mc:Fallback>
                  <p:oleObj name="Equation" r:id="rId5" imgW="126720" imgH="17748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100" y="35814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5" name="Group 64"/>
          <p:cNvGrpSpPr/>
          <p:nvPr/>
        </p:nvGrpSpPr>
        <p:grpSpPr>
          <a:xfrm>
            <a:off x="6731000" y="1752600"/>
            <a:ext cx="609600" cy="304800"/>
            <a:chOff x="4673600" y="1752600"/>
            <a:chExt cx="609600" cy="304800"/>
          </a:xfrm>
        </p:grpSpPr>
        <p:cxnSp>
          <p:nvCxnSpPr>
            <p:cNvPr id="27" name="Straight Arrow Connector 26"/>
            <p:cNvCxnSpPr/>
            <p:nvPr/>
          </p:nvCxnSpPr>
          <p:spPr>
            <a:xfrm>
              <a:off x="4673600" y="2055812"/>
              <a:ext cx="609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3" name="Object 9"/>
            <p:cNvGraphicFramePr>
              <a:graphicFrameLocks noChangeAspect="1"/>
            </p:cNvGraphicFramePr>
            <p:nvPr/>
          </p:nvGraphicFramePr>
          <p:xfrm>
            <a:off x="4953000" y="1752600"/>
            <a:ext cx="214313" cy="284162"/>
          </p:xfrm>
          <a:graphic>
            <a:graphicData uri="http://schemas.openxmlformats.org/presentationml/2006/ole">
              <mc:AlternateContent xmlns:mc="http://schemas.openxmlformats.org/markup-compatibility/2006">
                <mc:Choice xmlns:v="urn:schemas-microsoft-com:vml" Requires="v">
                  <p:oleObj spid="_x0000_s159073" name="Equation" r:id="rId7" imgW="126720" imgH="177480" progId="Equation.3">
                    <p:embed/>
                  </p:oleObj>
                </mc:Choice>
                <mc:Fallback>
                  <p:oleObj name="Equation" r:id="rId7" imgW="126720" imgH="1774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17526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7" name="Group 66"/>
          <p:cNvGrpSpPr/>
          <p:nvPr/>
        </p:nvGrpSpPr>
        <p:grpSpPr>
          <a:xfrm>
            <a:off x="6172200" y="4800600"/>
            <a:ext cx="609600" cy="284162"/>
            <a:chOff x="4114800" y="4876800"/>
            <a:chExt cx="609600" cy="284162"/>
          </a:xfrm>
        </p:grpSpPr>
        <p:cxnSp>
          <p:nvCxnSpPr>
            <p:cNvPr id="28" name="Straight Arrow Connector 27"/>
            <p:cNvCxnSpPr/>
            <p:nvPr/>
          </p:nvCxnSpPr>
          <p:spPr>
            <a:xfrm>
              <a:off x="4114800" y="4900612"/>
              <a:ext cx="6096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66" name="Object 9"/>
            <p:cNvGraphicFramePr>
              <a:graphicFrameLocks noChangeAspect="1"/>
            </p:cNvGraphicFramePr>
            <p:nvPr/>
          </p:nvGraphicFramePr>
          <p:xfrm>
            <a:off x="4267200" y="4876800"/>
            <a:ext cx="214313" cy="284162"/>
          </p:xfrm>
          <a:graphic>
            <a:graphicData uri="http://schemas.openxmlformats.org/presentationml/2006/ole">
              <mc:AlternateContent xmlns:mc="http://schemas.openxmlformats.org/markup-compatibility/2006">
                <mc:Choice xmlns:v="urn:schemas-microsoft-com:vml" Requires="v">
                  <p:oleObj spid="_x0000_s159074" name="Equation" r:id="rId9" imgW="126720" imgH="177480" progId="Equation.3">
                    <p:embed/>
                  </p:oleObj>
                </mc:Choice>
                <mc:Fallback>
                  <p:oleObj name="Equation" r:id="rId9" imgW="126720" imgH="177480" progId="Equation.3">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8768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9" name="Group 68"/>
          <p:cNvGrpSpPr/>
          <p:nvPr/>
        </p:nvGrpSpPr>
        <p:grpSpPr>
          <a:xfrm>
            <a:off x="5003800" y="2896394"/>
            <a:ext cx="254000" cy="533400"/>
            <a:chOff x="2895600" y="2896394"/>
            <a:chExt cx="254000" cy="533400"/>
          </a:xfrm>
        </p:grpSpPr>
        <p:cxnSp>
          <p:nvCxnSpPr>
            <p:cNvPr id="31" name="Straight Arrow Connector 30"/>
            <p:cNvCxnSpPr/>
            <p:nvPr/>
          </p:nvCxnSpPr>
          <p:spPr>
            <a:xfrm rot="5400000" flipH="1" flipV="1">
              <a:off x="2882106" y="3162300"/>
              <a:ext cx="5334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9"/>
            <p:cNvGraphicFramePr>
              <a:graphicFrameLocks noChangeAspect="1"/>
            </p:cNvGraphicFramePr>
            <p:nvPr/>
          </p:nvGraphicFramePr>
          <p:xfrm>
            <a:off x="2895600" y="2971800"/>
            <a:ext cx="214313" cy="284162"/>
          </p:xfrm>
          <a:graphic>
            <a:graphicData uri="http://schemas.openxmlformats.org/presentationml/2006/ole">
              <mc:AlternateContent xmlns:mc="http://schemas.openxmlformats.org/markup-compatibility/2006">
                <mc:Choice xmlns:v="urn:schemas-microsoft-com:vml" Requires="v">
                  <p:oleObj spid="_x0000_s159075" name="Equation" r:id="rId10" imgW="126720" imgH="177480" progId="Equation.3">
                    <p:embed/>
                  </p:oleObj>
                </mc:Choice>
                <mc:Fallback>
                  <p:oleObj name="Equation" r:id="rId10" imgW="126720" imgH="177480" progId="Equation.3">
                    <p:embed/>
                    <p:pic>
                      <p:nvPicPr>
                        <p:cNvPr id="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29718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0" name="Group 79"/>
          <p:cNvGrpSpPr/>
          <p:nvPr/>
        </p:nvGrpSpPr>
        <p:grpSpPr>
          <a:xfrm>
            <a:off x="7696994" y="2489200"/>
            <a:ext cx="457200" cy="457200"/>
            <a:chOff x="6553200" y="2197894"/>
            <a:chExt cx="457200" cy="457200"/>
          </a:xfrm>
        </p:grpSpPr>
        <p:cxnSp>
          <p:nvCxnSpPr>
            <p:cNvPr id="77" name="Straight Arrow Connector 76"/>
            <p:cNvCxnSpPr/>
            <p:nvPr/>
          </p:nvCxnSpPr>
          <p:spPr>
            <a:xfrm>
              <a:off x="6553200" y="2209800"/>
              <a:ext cx="4572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a:off x="6350000" y="2425700"/>
              <a:ext cx="4572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7251700" y="4343400"/>
            <a:ext cx="476440" cy="457200"/>
            <a:chOff x="5194300" y="4406900"/>
            <a:chExt cx="476440" cy="457200"/>
          </a:xfrm>
        </p:grpSpPr>
        <p:cxnSp>
          <p:nvCxnSpPr>
            <p:cNvPr id="84" name="Straight Arrow Connector 83"/>
            <p:cNvCxnSpPr/>
            <p:nvPr/>
          </p:nvCxnSpPr>
          <p:spPr>
            <a:xfrm>
              <a:off x="5194300" y="4418806"/>
              <a:ext cx="4572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rot="5400000">
              <a:off x="5441346" y="4634706"/>
              <a:ext cx="4572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524500" y="2209800"/>
            <a:ext cx="457200" cy="381000"/>
            <a:chOff x="6553200" y="1874184"/>
            <a:chExt cx="457200" cy="381000"/>
          </a:xfrm>
        </p:grpSpPr>
        <p:cxnSp>
          <p:nvCxnSpPr>
            <p:cNvPr id="89" name="Straight Arrow Connector 88"/>
            <p:cNvCxnSpPr/>
            <p:nvPr/>
          </p:nvCxnSpPr>
          <p:spPr>
            <a:xfrm>
              <a:off x="6553200" y="2247900"/>
              <a:ext cx="4572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6200000" flipH="1">
              <a:off x="6375003" y="2052381"/>
              <a:ext cx="381000" cy="24606"/>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5138549" y="3848100"/>
            <a:ext cx="457200" cy="457200"/>
            <a:chOff x="6159500" y="1740694"/>
            <a:chExt cx="457200" cy="457200"/>
          </a:xfrm>
        </p:grpSpPr>
        <p:cxnSp>
          <p:nvCxnSpPr>
            <p:cNvPr id="96" name="Straight Arrow Connector 95"/>
            <p:cNvCxnSpPr/>
            <p:nvPr/>
          </p:nvCxnSpPr>
          <p:spPr>
            <a:xfrm>
              <a:off x="6159500" y="2172494"/>
              <a:ext cx="4572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rot="5400000">
              <a:off x="6350000" y="1968500"/>
              <a:ext cx="457200" cy="1588"/>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Circular Motion</a:t>
            </a:r>
          </a:p>
        </p:txBody>
      </p:sp>
      <p:grpSp>
        <p:nvGrpSpPr>
          <p:cNvPr id="116" name="Group 115"/>
          <p:cNvGrpSpPr/>
          <p:nvPr/>
        </p:nvGrpSpPr>
        <p:grpSpPr>
          <a:xfrm>
            <a:off x="228600" y="1002268"/>
            <a:ext cx="5715000" cy="1396663"/>
            <a:chOff x="228600" y="1002268"/>
            <a:chExt cx="5715000" cy="1396663"/>
          </a:xfrm>
        </p:grpSpPr>
        <p:sp>
          <p:nvSpPr>
            <p:cNvPr id="113" name="TextBox 112"/>
            <p:cNvSpPr txBox="1"/>
            <p:nvPr/>
          </p:nvSpPr>
          <p:spPr>
            <a:xfrm>
              <a:off x="228600" y="1002268"/>
              <a:ext cx="5715000" cy="646331"/>
            </a:xfrm>
            <a:prstGeom prst="rect">
              <a:avLst/>
            </a:prstGeom>
            <a:noFill/>
          </p:spPr>
          <p:txBody>
            <a:bodyPr wrap="square" rtlCol="0">
              <a:spAutoFit/>
            </a:bodyPr>
            <a:lstStyle/>
            <a:p>
              <a:pPr algn="ctr"/>
              <a:r>
                <a:rPr lang="en-US" b="1" dirty="0">
                  <a:solidFill>
                    <a:srgbClr val="0000FF"/>
                  </a:solidFill>
                </a:rPr>
                <a:t>1. The magnitude of velocity (speed) of a particle in a circular motion is always constant (</a:t>
              </a:r>
              <a:r>
                <a:rPr lang="en-US" b="1" i="1" dirty="0">
                  <a:solidFill>
                    <a:srgbClr val="FF0000"/>
                  </a:solidFill>
                </a:rPr>
                <a:t>v</a:t>
              </a:r>
              <a:r>
                <a:rPr lang="en-US" b="1" dirty="0">
                  <a:solidFill>
                    <a:srgbClr val="0000FF"/>
                  </a:solidFill>
                </a:rPr>
                <a:t>)</a:t>
              </a:r>
            </a:p>
          </p:txBody>
        </p:sp>
        <p:sp>
          <p:nvSpPr>
            <p:cNvPr id="114" name="TextBox 113"/>
            <p:cNvSpPr txBox="1"/>
            <p:nvPr/>
          </p:nvSpPr>
          <p:spPr>
            <a:xfrm>
              <a:off x="381000" y="1752600"/>
              <a:ext cx="4572000" cy="646331"/>
            </a:xfrm>
            <a:prstGeom prst="rect">
              <a:avLst/>
            </a:prstGeom>
            <a:noFill/>
          </p:spPr>
          <p:txBody>
            <a:bodyPr wrap="square" rtlCol="0">
              <a:spAutoFit/>
            </a:bodyPr>
            <a:lstStyle/>
            <a:p>
              <a:pPr algn="ctr"/>
              <a:r>
                <a:rPr lang="en-US" b="1" dirty="0">
                  <a:solidFill>
                    <a:srgbClr val="FF0000"/>
                  </a:solidFill>
                </a:rPr>
                <a:t>2. The direction of the velocity is given by a tangent on the path</a:t>
              </a:r>
            </a:p>
          </p:txBody>
        </p:sp>
      </p:grpSp>
      <p:grpSp>
        <p:nvGrpSpPr>
          <p:cNvPr id="118" name="Group 117"/>
          <p:cNvGrpSpPr/>
          <p:nvPr/>
        </p:nvGrpSpPr>
        <p:grpSpPr>
          <a:xfrm>
            <a:off x="304800" y="3429000"/>
            <a:ext cx="4724400" cy="1357312"/>
            <a:chOff x="304800" y="4114800"/>
            <a:chExt cx="4724400" cy="1357312"/>
          </a:xfrm>
        </p:grpSpPr>
        <p:graphicFrame>
          <p:nvGraphicFramePr>
            <p:cNvPr id="158728" name="Object 8"/>
            <p:cNvGraphicFramePr>
              <a:graphicFrameLocks noChangeAspect="1"/>
            </p:cNvGraphicFramePr>
            <p:nvPr/>
          </p:nvGraphicFramePr>
          <p:xfrm>
            <a:off x="1981200" y="4800600"/>
            <a:ext cx="752475" cy="671512"/>
          </p:xfrm>
          <a:graphic>
            <a:graphicData uri="http://schemas.openxmlformats.org/presentationml/2006/ole">
              <mc:AlternateContent xmlns:mc="http://schemas.openxmlformats.org/markup-compatibility/2006">
                <mc:Choice xmlns:v="urn:schemas-microsoft-com:vml" Requires="v">
                  <p:oleObj spid="_x0000_s159076" name="Equation" r:id="rId11" imgW="444240" imgH="419040" progId="Equation.3">
                    <p:embed/>
                  </p:oleObj>
                </mc:Choice>
                <mc:Fallback>
                  <p:oleObj name="Equation" r:id="rId11" imgW="444240" imgH="41904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800600"/>
                          <a:ext cx="752475"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7" name="TextBox 116"/>
            <p:cNvSpPr txBox="1"/>
            <p:nvPr/>
          </p:nvSpPr>
          <p:spPr>
            <a:xfrm>
              <a:off x="304800" y="4114800"/>
              <a:ext cx="4724400" cy="646331"/>
            </a:xfrm>
            <a:prstGeom prst="rect">
              <a:avLst/>
            </a:prstGeom>
            <a:noFill/>
          </p:spPr>
          <p:txBody>
            <a:bodyPr wrap="square" rtlCol="0">
              <a:spAutoFit/>
            </a:bodyPr>
            <a:lstStyle/>
            <a:p>
              <a:pPr algn="ctr"/>
              <a:r>
                <a:rPr lang="en-US" b="1" dirty="0"/>
                <a:t>3. The acceleration of the particle in a circular path is always towards the center of the circle.</a:t>
              </a:r>
            </a:p>
          </p:txBody>
        </p:sp>
      </p:grpSp>
      <p:graphicFrame>
        <p:nvGraphicFramePr>
          <p:cNvPr id="158734" name="Object 14"/>
          <p:cNvGraphicFramePr>
            <a:graphicFrameLocks noChangeAspect="1"/>
          </p:cNvGraphicFramePr>
          <p:nvPr/>
        </p:nvGraphicFramePr>
        <p:xfrm>
          <a:off x="1597025" y="2667000"/>
          <a:ext cx="1374775" cy="406400"/>
        </p:xfrm>
        <a:graphic>
          <a:graphicData uri="http://schemas.openxmlformats.org/presentationml/2006/ole">
            <mc:AlternateContent xmlns:mc="http://schemas.openxmlformats.org/markup-compatibility/2006">
              <mc:Choice xmlns:v="urn:schemas-microsoft-com:vml" Requires="v">
                <p:oleObj spid="_x0000_s159077" name="Equation" r:id="rId13" imgW="812520" imgH="253800" progId="Equation.3">
                  <p:embed/>
                </p:oleObj>
              </mc:Choice>
              <mc:Fallback>
                <p:oleObj name="Equation" r:id="rId13" imgW="812520" imgH="253800" progId="Equation.3">
                  <p:embed/>
                  <p:pic>
                    <p:nvPicPr>
                      <p:cNvPr id="0"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97025" y="2667000"/>
                        <a:ext cx="13747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3" name="Group 82"/>
          <p:cNvGrpSpPr/>
          <p:nvPr/>
        </p:nvGrpSpPr>
        <p:grpSpPr>
          <a:xfrm>
            <a:off x="457200" y="5068669"/>
            <a:ext cx="4724400" cy="1373406"/>
            <a:chOff x="457200" y="5068669"/>
            <a:chExt cx="4724400" cy="1373406"/>
          </a:xfrm>
        </p:grpSpPr>
        <p:sp>
          <p:nvSpPr>
            <p:cNvPr id="119" name="TextBox 118"/>
            <p:cNvSpPr txBox="1"/>
            <p:nvPr/>
          </p:nvSpPr>
          <p:spPr>
            <a:xfrm>
              <a:off x="457200" y="5068669"/>
              <a:ext cx="4724400" cy="646331"/>
            </a:xfrm>
            <a:prstGeom prst="rect">
              <a:avLst/>
            </a:prstGeom>
            <a:noFill/>
          </p:spPr>
          <p:txBody>
            <a:bodyPr wrap="square" rtlCol="0">
              <a:spAutoFit/>
            </a:bodyPr>
            <a:lstStyle/>
            <a:p>
              <a:pPr algn="ctr"/>
              <a:r>
                <a:rPr lang="en-US" b="1" dirty="0">
                  <a:solidFill>
                    <a:srgbClr val="0000FF"/>
                  </a:solidFill>
                </a:rPr>
                <a:t>4. Time Period (T): Total time taken to complete the circle</a:t>
              </a:r>
            </a:p>
          </p:txBody>
        </p:sp>
        <p:graphicFrame>
          <p:nvGraphicFramePr>
            <p:cNvPr id="55" name="Object 8"/>
            <p:cNvGraphicFramePr>
              <a:graphicFrameLocks noChangeAspect="1"/>
            </p:cNvGraphicFramePr>
            <p:nvPr/>
          </p:nvGraphicFramePr>
          <p:xfrm>
            <a:off x="2155825" y="5811838"/>
            <a:ext cx="860425" cy="630237"/>
          </p:xfrm>
          <a:graphic>
            <a:graphicData uri="http://schemas.openxmlformats.org/presentationml/2006/ole">
              <mc:AlternateContent xmlns:mc="http://schemas.openxmlformats.org/markup-compatibility/2006">
                <mc:Choice xmlns:v="urn:schemas-microsoft-com:vml" Requires="v">
                  <p:oleObj spid="_x0000_s159078" name="Equation" r:id="rId15" imgW="507960" imgH="393480" progId="Equation.3">
                    <p:embed/>
                  </p:oleObj>
                </mc:Choice>
                <mc:Fallback>
                  <p:oleObj name="Equation" r:id="rId15" imgW="507960" imgH="393480" progId="Equation.3">
                    <p:embed/>
                    <p:pic>
                      <p:nvPicPr>
                        <p:cNvPr id="0"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5825" y="5811838"/>
                          <a:ext cx="86042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9" name="Group 58"/>
          <p:cNvGrpSpPr/>
          <p:nvPr/>
        </p:nvGrpSpPr>
        <p:grpSpPr>
          <a:xfrm>
            <a:off x="7664308" y="2459132"/>
            <a:ext cx="489092" cy="436470"/>
            <a:chOff x="7664308" y="2459132"/>
            <a:chExt cx="489092" cy="436470"/>
          </a:xfrm>
        </p:grpSpPr>
        <p:cxnSp>
          <p:nvCxnSpPr>
            <p:cNvPr id="71" name="Straight Arrow Connector 70"/>
            <p:cNvCxnSpPr>
              <a:stCxn id="20" idx="7"/>
            </p:cNvCxnSpPr>
            <p:nvPr/>
          </p:nvCxnSpPr>
          <p:spPr>
            <a:xfrm rot="16200000" flipH="1">
              <a:off x="7690619" y="2432821"/>
              <a:ext cx="436470" cy="48909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7" name="Object 9"/>
            <p:cNvGraphicFramePr>
              <a:graphicFrameLocks noChangeAspect="1"/>
            </p:cNvGraphicFramePr>
            <p:nvPr/>
          </p:nvGraphicFramePr>
          <p:xfrm>
            <a:off x="7924800" y="2535238"/>
            <a:ext cx="214313" cy="284162"/>
          </p:xfrm>
          <a:graphic>
            <a:graphicData uri="http://schemas.openxmlformats.org/presentationml/2006/ole">
              <mc:AlternateContent xmlns:mc="http://schemas.openxmlformats.org/markup-compatibility/2006">
                <mc:Choice xmlns:v="urn:schemas-microsoft-com:vml" Requires="v">
                  <p:oleObj spid="_x0000_s159079" name="Equation" r:id="rId17" imgW="126720" imgH="177480" progId="Equation.3">
                    <p:embed/>
                  </p:oleObj>
                </mc:Choice>
                <mc:Fallback>
                  <p:oleObj name="Equation" r:id="rId17" imgW="126720" imgH="177480" progId="Equation.3">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25352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4" name="Group 63"/>
          <p:cNvGrpSpPr/>
          <p:nvPr/>
        </p:nvGrpSpPr>
        <p:grpSpPr>
          <a:xfrm>
            <a:off x="7315200" y="4311790"/>
            <a:ext cx="457200" cy="544372"/>
            <a:chOff x="7315200" y="4311790"/>
            <a:chExt cx="457200" cy="544372"/>
          </a:xfrm>
        </p:grpSpPr>
        <p:cxnSp>
          <p:nvCxnSpPr>
            <p:cNvPr id="82" name="Straight Arrow Connector 81"/>
            <p:cNvCxnSpPr/>
            <p:nvPr/>
          </p:nvCxnSpPr>
          <p:spPr>
            <a:xfrm rot="10800000" flipV="1">
              <a:off x="7315200" y="4311790"/>
              <a:ext cx="457200" cy="41260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0" name="Object 9"/>
            <p:cNvGraphicFramePr>
              <a:graphicFrameLocks noChangeAspect="1"/>
            </p:cNvGraphicFramePr>
            <p:nvPr/>
          </p:nvGraphicFramePr>
          <p:xfrm>
            <a:off x="7467600" y="4572000"/>
            <a:ext cx="214313" cy="284162"/>
          </p:xfrm>
          <a:graphic>
            <a:graphicData uri="http://schemas.openxmlformats.org/presentationml/2006/ole">
              <mc:AlternateContent xmlns:mc="http://schemas.openxmlformats.org/markup-compatibility/2006">
                <mc:Choice xmlns:v="urn:schemas-microsoft-com:vml" Requires="v">
                  <p:oleObj spid="_x0000_s159080" name="Equation" r:id="rId18" imgW="126720" imgH="177480" progId="Equation.3">
                    <p:embed/>
                  </p:oleObj>
                </mc:Choice>
                <mc:Fallback>
                  <p:oleObj name="Equation" r:id="rId18" imgW="126720" imgH="177480" progId="Equation.3">
                    <p:embed/>
                    <p:pic>
                      <p:nvPicPr>
                        <p:cNvPr id="0"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5720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3" name="Group 72"/>
          <p:cNvGrpSpPr/>
          <p:nvPr/>
        </p:nvGrpSpPr>
        <p:grpSpPr>
          <a:xfrm>
            <a:off x="5181600" y="3886200"/>
            <a:ext cx="431800" cy="463408"/>
            <a:chOff x="5181600" y="3886200"/>
            <a:chExt cx="431800" cy="463408"/>
          </a:xfrm>
        </p:grpSpPr>
        <p:cxnSp>
          <p:nvCxnSpPr>
            <p:cNvPr id="94" name="Straight Arrow Connector 93"/>
            <p:cNvCxnSpPr/>
            <p:nvPr/>
          </p:nvCxnSpPr>
          <p:spPr>
            <a:xfrm rot="16200000" flipH="1">
              <a:off x="5203898" y="3940105"/>
              <a:ext cx="463406" cy="355599"/>
            </a:xfrm>
            <a:prstGeom prst="straightConnector1">
              <a:avLst/>
            </a:prstGeom>
            <a:ln w="28575">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72" name="Object 9"/>
            <p:cNvGraphicFramePr>
              <a:graphicFrameLocks noChangeAspect="1"/>
            </p:cNvGraphicFramePr>
            <p:nvPr/>
          </p:nvGraphicFramePr>
          <p:xfrm>
            <a:off x="5181600" y="3886200"/>
            <a:ext cx="214313" cy="284162"/>
          </p:xfrm>
          <a:graphic>
            <a:graphicData uri="http://schemas.openxmlformats.org/presentationml/2006/ole">
              <mc:AlternateContent xmlns:mc="http://schemas.openxmlformats.org/markup-compatibility/2006">
                <mc:Choice xmlns:v="urn:schemas-microsoft-com:vml" Requires="v">
                  <p:oleObj spid="_x0000_s159081" name="Equation" r:id="rId19" imgW="126720" imgH="177480" progId="Equation.3">
                    <p:embed/>
                  </p:oleObj>
                </mc:Choice>
                <mc:Fallback>
                  <p:oleObj name="Equation" r:id="rId19" imgW="126720" imgH="177480" progId="Equation.3">
                    <p:embed/>
                    <p:pic>
                      <p:nvPicPr>
                        <p:cNvPr id="0"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3886200"/>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6" name="Group 75"/>
          <p:cNvGrpSpPr/>
          <p:nvPr/>
        </p:nvGrpSpPr>
        <p:grpSpPr>
          <a:xfrm>
            <a:off x="5562600" y="2078038"/>
            <a:ext cx="228601" cy="493859"/>
            <a:chOff x="5562600" y="2078038"/>
            <a:chExt cx="228601" cy="493859"/>
          </a:xfrm>
        </p:grpSpPr>
        <p:cxnSp>
          <p:nvCxnSpPr>
            <p:cNvPr id="87" name="Straight Arrow Connector 86"/>
            <p:cNvCxnSpPr/>
            <p:nvPr/>
          </p:nvCxnSpPr>
          <p:spPr>
            <a:xfrm rot="5400000" flipH="1" flipV="1">
              <a:off x="5533953" y="2314648"/>
              <a:ext cx="285896" cy="22860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75" name="Object 9"/>
            <p:cNvGraphicFramePr>
              <a:graphicFrameLocks noChangeAspect="1"/>
            </p:cNvGraphicFramePr>
            <p:nvPr/>
          </p:nvGraphicFramePr>
          <p:xfrm>
            <a:off x="5562600" y="2078038"/>
            <a:ext cx="214313" cy="284162"/>
          </p:xfrm>
          <a:graphic>
            <a:graphicData uri="http://schemas.openxmlformats.org/presentationml/2006/ole">
              <mc:AlternateContent xmlns:mc="http://schemas.openxmlformats.org/markup-compatibility/2006">
                <mc:Choice xmlns:v="urn:schemas-microsoft-com:vml" Requires="v">
                  <p:oleObj spid="_x0000_s159082" name="Equation" r:id="rId20" imgW="126720" imgH="177480" progId="Equation.3">
                    <p:embed/>
                  </p:oleObj>
                </mc:Choice>
                <mc:Fallback>
                  <p:oleObj name="Equation" r:id="rId20" imgW="126720" imgH="177480" progId="Equation.3">
                    <p:embed/>
                    <p:pic>
                      <p:nvPicPr>
                        <p:cNvPr id="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078038"/>
                          <a:ext cx="21431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70" name="Object 8"/>
          <p:cNvGraphicFramePr>
            <a:graphicFrameLocks noChangeAspect="1"/>
          </p:cNvGraphicFramePr>
          <p:nvPr>
            <p:extLst>
              <p:ext uri="{D42A27DB-BD31-4B8C-83A1-F6EECF244321}">
                <p14:modId xmlns:p14="http://schemas.microsoft.com/office/powerpoint/2010/main" val="4249439856"/>
              </p:ext>
            </p:extLst>
          </p:nvPr>
        </p:nvGraphicFramePr>
        <p:xfrm>
          <a:off x="5334001" y="6172200"/>
          <a:ext cx="2819400" cy="530225"/>
        </p:xfrm>
        <a:graphic>
          <a:graphicData uri="http://schemas.openxmlformats.org/presentationml/2006/ole">
            <mc:AlternateContent xmlns:mc="http://schemas.openxmlformats.org/markup-compatibility/2006">
              <mc:Choice xmlns:v="urn:schemas-microsoft-com:vml" Requires="v">
                <p:oleObj spid="_x0000_s159083" name="معادلة" r:id="rId21" imgW="1854000" imgH="520560" progId="Equation.3">
                  <p:embed/>
                </p:oleObj>
              </mc:Choice>
              <mc:Fallback>
                <p:oleObj name="معادلة" r:id="rId21" imgW="1854000" imgH="520560" progId="Equation.3">
                  <p:embed/>
                  <p:pic>
                    <p:nvPicPr>
                      <p:cNvPr id="0" name=""/>
                      <p:cNvPicPr>
                        <a:picLocks noChangeAspect="1" noChangeArrowheads="1"/>
                      </p:cNvPicPr>
                      <p:nvPr/>
                    </p:nvPicPr>
                    <p:blipFill>
                      <a:blip r:embed="rId22"/>
                      <a:srcRect/>
                      <a:stretch>
                        <a:fillRect/>
                      </a:stretch>
                    </p:blipFill>
                    <p:spPr bwMode="auto">
                      <a:xfrm>
                        <a:off x="5334001" y="6172200"/>
                        <a:ext cx="2819400" cy="530225"/>
                      </a:xfrm>
                      <a:prstGeom prst="rect">
                        <a:avLst/>
                      </a:prstGeom>
                      <a:noFill/>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fill="hold" grpId="0" nodeType="clickEffect">
                                  <p:stCondLst>
                                    <p:cond delay="0"/>
                                  </p:stCondLst>
                                  <p:childTnLst>
                                    <p:animMotion origin="layout" path="M -0.01944 -1.85185E-6 C 0.06511 -1.85185E-6 0.13472 0.08935 0.13472 0.2 C 0.13472 0.30972 0.06511 0.4 -0.01944 0.4 C -0.10503 0.4 -0.17361 0.30972 -0.17361 0.2 C -0.17361 0.08935 -0.10503 -1.85185E-6 -0.01944 -1.85185E-6 Z " pathEditMode="relative" rAng="0" ptsTypes="fffff">
                                      <p:cBhvr>
                                        <p:cTn id="6" dur="4000" fill="hold"/>
                                        <p:tgtEl>
                                          <p:spTgt spid="21"/>
                                        </p:tgtEl>
                                        <p:attrNameLst>
                                          <p:attrName>ppt_x</p:attrName>
                                          <p:attrName>ppt_y</p:attrName>
                                        </p:attrNameLst>
                                      </p:cBhvr>
                                      <p:rCtr x="0" y="20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200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nodeType="withEffect">
                                  <p:stCondLst>
                                    <p:cond delay="2500"/>
                                  </p:stCondLst>
                                  <p:childTnLst>
                                    <p:set>
                                      <p:cBhvr>
                                        <p:cTn id="24" dur="1" fill="hold">
                                          <p:stCondLst>
                                            <p:cond delay="0"/>
                                          </p:stCondLst>
                                        </p:cTn>
                                        <p:tgtEl>
                                          <p:spTgt spid="73"/>
                                        </p:tgtEl>
                                        <p:attrNameLst>
                                          <p:attrName>style.visibility</p:attrName>
                                        </p:attrNameLst>
                                      </p:cBhvr>
                                      <p:to>
                                        <p:strVal val="visible"/>
                                      </p:to>
                                    </p:set>
                                  </p:childTnLst>
                                </p:cTn>
                              </p:par>
                              <p:par>
                                <p:cTn id="25" presetID="1" presetClass="entr" presetSubtype="0" fill="hold" nodeType="withEffect">
                                  <p:stCondLst>
                                    <p:cond delay="3000"/>
                                  </p:stCondLst>
                                  <p:childTnLst>
                                    <p:set>
                                      <p:cBhvr>
                                        <p:cTn id="26" dur="1" fill="hold">
                                          <p:stCondLst>
                                            <p:cond delay="0"/>
                                          </p:stCondLst>
                                        </p:cTn>
                                        <p:tgtEl>
                                          <p:spTgt spid="69"/>
                                        </p:tgtEl>
                                        <p:attrNameLst>
                                          <p:attrName>style.visibility</p:attrName>
                                        </p:attrNameLst>
                                      </p:cBhvr>
                                      <p:to>
                                        <p:strVal val="visible"/>
                                      </p:to>
                                    </p:set>
                                  </p:childTnLst>
                                </p:cTn>
                              </p:par>
                              <p:par>
                                <p:cTn id="27" presetID="1" presetClass="entr" presetSubtype="0" fill="hold" nodeType="withEffect">
                                  <p:stCondLst>
                                    <p:cond delay="3500"/>
                                  </p:stCondLst>
                                  <p:childTnLst>
                                    <p:set>
                                      <p:cBhvr>
                                        <p:cTn id="28" dur="1" fill="hold">
                                          <p:stCondLst>
                                            <p:cond delay="0"/>
                                          </p:stCondLst>
                                        </p:cTn>
                                        <p:tgtEl>
                                          <p:spTgt spid="76"/>
                                        </p:tgtEl>
                                        <p:attrNameLst>
                                          <p:attrName>style.visibility</p:attrName>
                                        </p:attrNameLst>
                                      </p:cBhvr>
                                      <p:to>
                                        <p:strVal val="visible"/>
                                      </p:to>
                                    </p:set>
                                  </p:childTnLst>
                                </p:cTn>
                              </p:par>
                            </p:childTnLst>
                          </p:cTn>
                        </p:par>
                        <p:par>
                          <p:cTn id="29" fill="hold">
                            <p:stCondLst>
                              <p:cond delay="3500"/>
                            </p:stCondLst>
                            <p:childTnLst>
                              <p:par>
                                <p:cTn id="30" presetID="1" presetClass="entr" presetSubtype="0" fill="hold" nodeType="afterEffect">
                                  <p:stCondLst>
                                    <p:cond delay="0"/>
                                  </p:stCondLst>
                                  <p:childTnLst>
                                    <p:set>
                                      <p:cBhvr>
                                        <p:cTn id="31" dur="1" fill="hold">
                                          <p:stCondLst>
                                            <p:cond delay="0"/>
                                          </p:stCondLst>
                                        </p:cTn>
                                        <p:tgtEl>
                                          <p:spTgt spid="15873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1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8" presetClass="emph" presetSubtype="0" repeatCount="indefinite" fill="hold" nodeType="clickEffect">
                                  <p:stCondLst>
                                    <p:cond delay="0"/>
                                  </p:stCondLst>
                                  <p:childTnLst>
                                    <p:animRot by="21600000">
                                      <p:cBhvr>
                                        <p:cTn id="59" dur="4000" fill="hold"/>
                                        <p:tgtEl>
                                          <p:spTgt spid="61"/>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a:spLocks noChangeArrowheads="1"/>
              </p:cNvSpPr>
              <p:nvPr/>
            </p:nvSpPr>
            <p:spPr bwMode="auto">
              <a:xfrm>
                <a:off x="381000" y="-34498"/>
                <a:ext cx="845820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T161-Q13: At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2.0 s, the acceleration of a particle in counterclockwise circular motion </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is </a:t>
                </a:r>
                <a14:m>
                  <m:oMath xmlns:m="http://schemas.openxmlformats.org/officeDocument/2006/math">
                    <m:r>
                      <a:rPr lang="en-US" altLang="en-US" sz="1600" i="1">
                        <a:latin typeface="Cambria Math" panose="02040503050406030204" pitchFamily="18" charset="0"/>
                        <a:ea typeface="Calibri" panose="020F0502020204030204" pitchFamily="34" charset="0"/>
                        <a:cs typeface="Times New Roman" panose="02020603050405020304" pitchFamily="18" charset="0"/>
                      </a:rPr>
                      <m:t>6</m:t>
                    </m:r>
                    <m:r>
                      <a:rPr lang="en-US" altLang="en-US" sz="1600" i="1">
                        <a:latin typeface="Cambria Math" panose="02040503050406030204" pitchFamily="18" charset="0"/>
                        <a:ea typeface="Calibri" panose="020F0502020204030204" pitchFamily="34" charset="0"/>
                        <a:cs typeface="Times New Roman" panose="02020603050405020304" pitchFamily="18" charset="0"/>
                      </a:rPr>
                      <m:t>𝑖</m:t>
                    </m:r>
                    <m:r>
                      <a:rPr lang="en-US" altLang="en-US" sz="1600" i="1">
                        <a:latin typeface="Cambria Math" panose="02040503050406030204" pitchFamily="18" charset="0"/>
                        <a:ea typeface="Calibri" panose="020F0502020204030204" pitchFamily="34" charset="0"/>
                        <a:cs typeface="Times New Roman" panose="02020603050405020304" pitchFamily="18" charset="0"/>
                      </a:rPr>
                      <m:t>+</m:t>
                    </m:r>
                    <m:r>
                      <a:rPr lang="en-US" altLang="en-US" sz="1600" i="1">
                        <a:latin typeface="Cambria Math" panose="02040503050406030204" pitchFamily="18" charset="0"/>
                        <a:ea typeface="Calibri" panose="020F0502020204030204" pitchFamily="34" charset="0"/>
                        <a:cs typeface="Times New Roman" panose="02020603050405020304" pitchFamily="18" charset="0"/>
                      </a:rPr>
                      <m:t>4</m:t>
                    </m:r>
                    <m:r>
                      <a:rPr lang="en-US" altLang="en-US" sz="1600" i="1">
                        <a:latin typeface="Cambria Math" panose="02040503050406030204" pitchFamily="18" charset="0"/>
                        <a:ea typeface="Calibri" panose="020F0502020204030204" pitchFamily="34" charset="0"/>
                        <a:cs typeface="Times New Roman" panose="02020603050405020304" pitchFamily="18" charset="0"/>
                      </a:rPr>
                      <m:t>𝑗</m:t>
                    </m:r>
                  </m:oMath>
                </a14:m>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It moves at constant speed. At time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1600" b="0" i="1"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5.0 s, the particle’s acceleration is </a:t>
                </a:r>
                <a14:m>
                  <m:oMath xmlns:m="http://schemas.openxmlformats.org/officeDocument/2006/math">
                    <m:r>
                      <a:rPr lang="en-US" altLang="en-US" sz="1600" i="1">
                        <a:latin typeface="Cambria Math" panose="02040503050406030204" pitchFamily="18" charset="0"/>
                        <a:ea typeface="Calibri" panose="020F0502020204030204" pitchFamily="34" charset="0"/>
                        <a:cs typeface="Times New Roman" panose="02020603050405020304" pitchFamily="18" charset="0"/>
                      </a:rPr>
                      <m:t>4</m:t>
                    </m:r>
                    <m:r>
                      <a:rPr kumimoji="0" lang="en-US" altLang="en-US"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r>
                      <a:rPr kumimoji="0" lang="en-US" altLang="en-US"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kumimoji="0" lang="en-US" altLang="en-US"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m:t>
                    </m:r>
                    <m:r>
                      <a:rPr kumimoji="0" lang="en-US" altLang="en-US" sz="1600" b="0" i="1" u="none" strike="noStrike" cap="none" normalizeH="0" baseline="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oMath>
                </a14:m>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What is the radius of the path taken by the particle if </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1600" b="0" i="1"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n-US" altLang="en-US" sz="16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is less than one period?</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bwMode="auto">
              <a:xfrm>
                <a:off x="381000" y="-34498"/>
                <a:ext cx="8458200" cy="830997"/>
              </a:xfrm>
              <a:prstGeom prst="rect">
                <a:avLst/>
              </a:prstGeom>
              <a:blipFill rotWithShape="0">
                <a:blip r:embed="rId3"/>
                <a:stretch>
                  <a:fillRect l="-433" t="-1460" r="-360" b="-87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Oval 2"/>
          <p:cNvSpPr/>
          <p:nvPr/>
        </p:nvSpPr>
        <p:spPr>
          <a:xfrm>
            <a:off x="5257800" y="2057400"/>
            <a:ext cx="28194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495800" y="915194"/>
            <a:ext cx="4267200" cy="5181600"/>
            <a:chOff x="1981200" y="915194"/>
            <a:chExt cx="4267200" cy="5181600"/>
          </a:xfrm>
        </p:grpSpPr>
        <p:cxnSp>
          <p:nvCxnSpPr>
            <p:cNvPr id="5" name="Straight Arrow Connector 4"/>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a:off x="1981200" y="3429000"/>
              <a:ext cx="42672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7914" y="3352800"/>
              <a:ext cx="301686" cy="369332"/>
            </a:xfrm>
            <a:prstGeom prst="rect">
              <a:avLst/>
            </a:prstGeom>
            <a:noFill/>
          </p:spPr>
          <p:txBody>
            <a:bodyPr wrap="none" rtlCol="0">
              <a:spAutoFit/>
            </a:bodyPr>
            <a:lstStyle/>
            <a:p>
              <a:r>
                <a:rPr lang="en-US" dirty="0"/>
                <a:t>0</a:t>
              </a:r>
            </a:p>
          </p:txBody>
        </p:sp>
      </p:grpSp>
      <p:cxnSp>
        <p:nvCxnSpPr>
          <p:cNvPr id="9" name="Straight Arrow Connector 8"/>
          <p:cNvCxnSpPr/>
          <p:nvPr/>
        </p:nvCxnSpPr>
        <p:spPr>
          <a:xfrm flipV="1">
            <a:off x="6705600" y="2133600"/>
            <a:ext cx="533400" cy="1295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86600" y="1752600"/>
            <a:ext cx="639919" cy="369332"/>
          </a:xfrm>
          <a:prstGeom prst="rect">
            <a:avLst/>
          </a:prstGeom>
          <a:noFill/>
        </p:spPr>
        <p:txBody>
          <a:bodyPr wrap="none" rtlCol="0">
            <a:spAutoFit/>
          </a:bodyPr>
          <a:lstStyle/>
          <a:p>
            <a:r>
              <a:rPr lang="en-US" i="1" dirty="0"/>
              <a:t>(x, y)</a:t>
            </a:r>
          </a:p>
        </p:txBody>
      </p:sp>
      <p:sp>
        <p:nvSpPr>
          <p:cNvPr id="13" name="Oval 12"/>
          <p:cNvSpPr/>
          <p:nvPr/>
        </p:nvSpPr>
        <p:spPr>
          <a:xfrm>
            <a:off x="7210425" y="2133600"/>
            <a:ext cx="41564"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a:p>
        </p:txBody>
      </p:sp>
      <p:graphicFrame>
        <p:nvGraphicFramePr>
          <p:cNvPr id="14" name="Object 14"/>
          <p:cNvGraphicFramePr>
            <a:graphicFrameLocks noChangeAspect="1"/>
          </p:cNvGraphicFramePr>
          <p:nvPr>
            <p:extLst>
              <p:ext uri="{D42A27DB-BD31-4B8C-83A1-F6EECF244321}">
                <p14:modId xmlns:p14="http://schemas.microsoft.com/office/powerpoint/2010/main" val="2815139480"/>
              </p:ext>
            </p:extLst>
          </p:nvPr>
        </p:nvGraphicFramePr>
        <p:xfrm>
          <a:off x="1371600" y="1371600"/>
          <a:ext cx="1181100" cy="365125"/>
        </p:xfrm>
        <a:graphic>
          <a:graphicData uri="http://schemas.openxmlformats.org/presentationml/2006/ole">
            <mc:AlternateContent xmlns:mc="http://schemas.openxmlformats.org/markup-compatibility/2006">
              <mc:Choice xmlns:v="urn:schemas-microsoft-com:vml" Requires="v">
                <p:oleObj spid="_x0000_s232469" name="Equation" r:id="rId4" imgW="698400" imgH="228600" progId="Equation.3">
                  <p:embed/>
                </p:oleObj>
              </mc:Choice>
              <mc:Fallback>
                <p:oleObj name="Equation" r:id="rId4" imgW="698400" imgH="228600" progId="Equation.3">
                  <p:embed/>
                  <p:pic>
                    <p:nvPicPr>
                      <p:cNvPr id="158734" name="Object 14"/>
                      <p:cNvPicPr>
                        <a:picLocks noChangeAspect="1" noChangeArrowheads="1"/>
                      </p:cNvPicPr>
                      <p:nvPr/>
                    </p:nvPicPr>
                    <p:blipFill>
                      <a:blip r:embed="rId5"/>
                      <a:srcRect/>
                      <a:stretch>
                        <a:fillRect/>
                      </a:stretch>
                    </p:blipFill>
                    <p:spPr bwMode="auto">
                      <a:xfrm>
                        <a:off x="1371600" y="1371600"/>
                        <a:ext cx="1181100"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685801" y="2057400"/>
            <a:ext cx="3886200" cy="646331"/>
          </a:xfrm>
          <a:prstGeom prst="rect">
            <a:avLst/>
          </a:prstGeom>
          <a:noFill/>
        </p:spPr>
        <p:txBody>
          <a:bodyPr wrap="square" rtlCol="0">
            <a:spAutoFit/>
          </a:bodyPr>
          <a:lstStyle/>
          <a:p>
            <a:r>
              <a:rPr lang="en-US" dirty="0"/>
              <a:t>Acceleration is always along the radial victor but in opposite direction.</a:t>
            </a:r>
          </a:p>
        </p:txBody>
      </p:sp>
      <p:cxnSp>
        <p:nvCxnSpPr>
          <p:cNvPr id="17" name="Straight Arrow Connector 16"/>
          <p:cNvCxnSpPr>
            <a:stCxn id="13" idx="4"/>
          </p:cNvCxnSpPr>
          <p:nvPr/>
        </p:nvCxnSpPr>
        <p:spPr>
          <a:xfrm flipH="1">
            <a:off x="6705600" y="2209800"/>
            <a:ext cx="525607" cy="121920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0" name="Object 14"/>
          <p:cNvGraphicFramePr>
            <a:graphicFrameLocks noChangeAspect="1"/>
          </p:cNvGraphicFramePr>
          <p:nvPr>
            <p:extLst>
              <p:ext uri="{D42A27DB-BD31-4B8C-83A1-F6EECF244321}">
                <p14:modId xmlns:p14="http://schemas.microsoft.com/office/powerpoint/2010/main" val="2749929844"/>
              </p:ext>
            </p:extLst>
          </p:nvPr>
        </p:nvGraphicFramePr>
        <p:xfrm>
          <a:off x="1243013" y="3027363"/>
          <a:ext cx="1438275" cy="406400"/>
        </p:xfrm>
        <a:graphic>
          <a:graphicData uri="http://schemas.openxmlformats.org/presentationml/2006/ole">
            <mc:AlternateContent xmlns:mc="http://schemas.openxmlformats.org/markup-compatibility/2006">
              <mc:Choice xmlns:v="urn:schemas-microsoft-com:vml" Requires="v">
                <p:oleObj spid="_x0000_s232470" name="Equation" r:id="rId6" imgW="850680" imgH="253800" progId="Equation.3">
                  <p:embed/>
                </p:oleObj>
              </mc:Choice>
              <mc:Fallback>
                <p:oleObj name="Equation" r:id="rId6" imgW="850680" imgH="253800" progId="Equation.3">
                  <p:embed/>
                  <p:pic>
                    <p:nvPicPr>
                      <p:cNvPr id="14" name="Object 14"/>
                      <p:cNvPicPr>
                        <a:picLocks noChangeAspect="1" noChangeArrowheads="1"/>
                      </p:cNvPicPr>
                      <p:nvPr/>
                    </p:nvPicPr>
                    <p:blipFill>
                      <a:blip r:embed="rId7"/>
                      <a:srcRect/>
                      <a:stretch>
                        <a:fillRect/>
                      </a:stretch>
                    </p:blipFill>
                    <p:spPr bwMode="auto">
                      <a:xfrm>
                        <a:off x="1243013" y="3027363"/>
                        <a:ext cx="14382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Arrow Connector 21"/>
          <p:cNvCxnSpPr/>
          <p:nvPr/>
        </p:nvCxnSpPr>
        <p:spPr>
          <a:xfrm flipH="1">
            <a:off x="6677465" y="2161736"/>
            <a:ext cx="609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0"/>
          </p:cNvCxnSpPr>
          <p:nvPr/>
        </p:nvCxnSpPr>
        <p:spPr>
          <a:xfrm flipH="1" flipV="1">
            <a:off x="7231207" y="2133600"/>
            <a:ext cx="7793" cy="1295400"/>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39000" y="2590800"/>
            <a:ext cx="378630" cy="369332"/>
          </a:xfrm>
          <a:prstGeom prst="rect">
            <a:avLst/>
          </a:prstGeom>
          <a:noFill/>
        </p:spPr>
        <p:txBody>
          <a:bodyPr wrap="none" rtlCol="0">
            <a:spAutoFit/>
          </a:bodyPr>
          <a:lstStyle/>
          <a:p>
            <a:r>
              <a:rPr lang="en-US" i="1" dirty="0" err="1"/>
              <a:t>a</a:t>
            </a:r>
            <a:r>
              <a:rPr lang="en-US" i="1" baseline="-25000" dirty="0" err="1"/>
              <a:t>Y</a:t>
            </a:r>
            <a:endParaRPr lang="en-US" i="1" baseline="-25000" dirty="0"/>
          </a:p>
        </p:txBody>
      </p:sp>
      <p:sp>
        <p:nvSpPr>
          <p:cNvPr id="28" name="TextBox 27"/>
          <p:cNvSpPr txBox="1"/>
          <p:nvPr/>
        </p:nvSpPr>
        <p:spPr>
          <a:xfrm>
            <a:off x="6781800" y="2057400"/>
            <a:ext cx="370614" cy="369332"/>
          </a:xfrm>
          <a:prstGeom prst="rect">
            <a:avLst/>
          </a:prstGeom>
          <a:noFill/>
        </p:spPr>
        <p:txBody>
          <a:bodyPr wrap="none" rtlCol="0">
            <a:spAutoFit/>
          </a:bodyPr>
          <a:lstStyle/>
          <a:p>
            <a:r>
              <a:rPr lang="en-US" i="1" dirty="0"/>
              <a:t>a</a:t>
            </a:r>
            <a:r>
              <a:rPr lang="en-US" i="1" baseline="-25000" dirty="0"/>
              <a:t>x</a:t>
            </a:r>
          </a:p>
        </p:txBody>
      </p:sp>
      <p:sp>
        <p:nvSpPr>
          <p:cNvPr id="29" name="TextBox 28"/>
          <p:cNvSpPr txBox="1"/>
          <p:nvPr/>
        </p:nvSpPr>
        <p:spPr>
          <a:xfrm>
            <a:off x="685800" y="3886200"/>
            <a:ext cx="4267200" cy="646331"/>
          </a:xfrm>
          <a:prstGeom prst="rect">
            <a:avLst/>
          </a:prstGeom>
          <a:noFill/>
        </p:spPr>
        <p:txBody>
          <a:bodyPr wrap="square" rtlCol="0">
            <a:spAutoFit/>
          </a:bodyPr>
          <a:lstStyle/>
          <a:p>
            <a:r>
              <a:rPr lang="en-US" dirty="0"/>
              <a:t>You can calculate angle made by acceleration with x or y-axis.</a:t>
            </a:r>
          </a:p>
        </p:txBody>
      </p:sp>
    </p:spTree>
    <p:extLst>
      <p:ext uri="{BB962C8B-B14F-4D97-AF65-F5344CB8AC3E}">
        <p14:creationId xmlns:p14="http://schemas.microsoft.com/office/powerpoint/2010/main" val="373132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7" name="Picture 1"/>
          <p:cNvPicPr>
            <a:picLocks noChangeAspect="1" noChangeArrowheads="1"/>
          </p:cNvPicPr>
          <p:nvPr/>
        </p:nvPicPr>
        <p:blipFill>
          <a:blip r:embed="rId2" cstate="print"/>
          <a:srcRect/>
          <a:stretch>
            <a:fillRect/>
          </a:stretch>
        </p:blipFill>
        <p:spPr bwMode="auto">
          <a:xfrm>
            <a:off x="-1" y="762000"/>
            <a:ext cx="9144001" cy="2743200"/>
          </a:xfrm>
          <a:prstGeom prst="rect">
            <a:avLst/>
          </a:prstGeom>
          <a:noFill/>
          <a:ln w="9525">
            <a:noFill/>
            <a:miter lim="800000"/>
            <a:headEnd/>
            <a:tailEnd/>
          </a:ln>
          <a:effectLst/>
        </p:spPr>
      </p:pic>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Checkpoint-1</a:t>
            </a:r>
          </a:p>
        </p:txBody>
      </p:sp>
      <p:sp>
        <p:nvSpPr>
          <p:cNvPr id="4" name="TextBox 3"/>
          <p:cNvSpPr txBox="1"/>
          <p:nvPr/>
        </p:nvSpPr>
        <p:spPr>
          <a:xfrm>
            <a:off x="457200" y="2971800"/>
            <a:ext cx="1649361" cy="646331"/>
          </a:xfrm>
          <a:prstGeom prst="rect">
            <a:avLst/>
          </a:prstGeom>
          <a:noFill/>
        </p:spPr>
        <p:txBody>
          <a:bodyPr wrap="none" rtlCol="1">
            <a:spAutoFit/>
          </a:bodyPr>
          <a:lstStyle/>
          <a:p>
            <a:pPr marL="342900" indent="-342900">
              <a:buAutoNum type="alphaLcPeriod"/>
            </a:pPr>
            <a:r>
              <a:rPr lang="en-US" dirty="0"/>
              <a:t>I Quadrant</a:t>
            </a:r>
          </a:p>
          <a:p>
            <a:pPr marL="342900" indent="-342900">
              <a:buAutoNum type="alphaLcPeriod"/>
            </a:pPr>
            <a:r>
              <a:rPr lang="en-US" dirty="0"/>
              <a:t>III Quadrant</a:t>
            </a:r>
            <a:endParaRPr lang="ar-SA" dirty="0"/>
          </a:p>
        </p:txBody>
      </p:sp>
      <p:grpSp>
        <p:nvGrpSpPr>
          <p:cNvPr id="13" name="Group 12"/>
          <p:cNvGrpSpPr/>
          <p:nvPr/>
        </p:nvGrpSpPr>
        <p:grpSpPr>
          <a:xfrm>
            <a:off x="7696200" y="1981200"/>
            <a:ext cx="381794" cy="381794"/>
            <a:chOff x="7695406" y="2362200"/>
            <a:chExt cx="381794" cy="381794"/>
          </a:xfrm>
        </p:grpSpPr>
        <p:cxnSp>
          <p:nvCxnSpPr>
            <p:cNvPr id="6" name="Straight Arrow Connector 5"/>
            <p:cNvCxnSpPr/>
            <p:nvPr/>
          </p:nvCxnSpPr>
          <p:spPr>
            <a:xfrm rot="16200000" flipH="1">
              <a:off x="7696200" y="2362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505700" y="25527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96200" y="23622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7009606" y="2667000"/>
            <a:ext cx="381794" cy="381794"/>
            <a:chOff x="7695406" y="2362200"/>
            <a:chExt cx="381794" cy="381794"/>
          </a:xfrm>
        </p:grpSpPr>
        <p:cxnSp>
          <p:nvCxnSpPr>
            <p:cNvPr id="15" name="Straight Arrow Connector 14"/>
            <p:cNvCxnSpPr/>
            <p:nvPr/>
          </p:nvCxnSpPr>
          <p:spPr>
            <a:xfrm rot="16200000" flipH="1">
              <a:off x="7696200" y="2362200"/>
              <a:ext cx="3048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505700" y="25527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696200" y="2362200"/>
              <a:ext cx="381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04800" y="3886200"/>
            <a:ext cx="8610600" cy="2838450"/>
            <a:chOff x="533400" y="1089460"/>
            <a:chExt cx="8610600" cy="2838450"/>
          </a:xfrm>
        </p:grpSpPr>
        <p:pic>
          <p:nvPicPr>
            <p:cNvPr id="19" name="Picture 3"/>
            <p:cNvPicPr>
              <a:picLocks noChangeAspect="1" noChangeArrowheads="1"/>
            </p:cNvPicPr>
            <p:nvPr/>
          </p:nvPicPr>
          <p:blipFill>
            <a:blip r:embed="rId3" cstate="print"/>
            <a:srcRect/>
            <a:stretch>
              <a:fillRect/>
            </a:stretch>
          </p:blipFill>
          <p:spPr bwMode="auto">
            <a:xfrm>
              <a:off x="533400" y="1089460"/>
              <a:ext cx="8610600" cy="1595879"/>
            </a:xfrm>
            <a:prstGeom prst="rect">
              <a:avLst/>
            </a:prstGeom>
            <a:noFill/>
            <a:ln w="9525">
              <a:noFill/>
              <a:miter lim="800000"/>
              <a:headEnd/>
              <a:tailEnd/>
            </a:ln>
            <a:effectLst/>
          </p:spPr>
        </p:pic>
        <p:pic>
          <p:nvPicPr>
            <p:cNvPr id="20" name="Picture 2"/>
            <p:cNvPicPr>
              <a:picLocks noChangeAspect="1" noChangeArrowheads="1"/>
            </p:cNvPicPr>
            <p:nvPr/>
          </p:nvPicPr>
          <p:blipFill>
            <a:blip r:embed="rId4" cstate="print"/>
            <a:srcRect/>
            <a:stretch>
              <a:fillRect/>
            </a:stretch>
          </p:blipFill>
          <p:spPr bwMode="auto">
            <a:xfrm>
              <a:off x="5780607" y="1927660"/>
              <a:ext cx="2420864" cy="2000250"/>
            </a:xfrm>
            <a:prstGeom prst="rect">
              <a:avLst/>
            </a:prstGeom>
            <a:noFill/>
            <a:ln w="9525">
              <a:noFill/>
              <a:miter lim="800000"/>
              <a:headEnd/>
              <a:tailEn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47472" y="1066800"/>
            <a:ext cx="8649082" cy="5148263"/>
          </a:xfrm>
          <a:prstGeom prst="rect">
            <a:avLst/>
          </a:prstGeom>
          <a:noFill/>
          <a:ln w="9525">
            <a:noFill/>
            <a:miter lim="800000"/>
            <a:headEnd/>
            <a:tailEnd/>
          </a:ln>
          <a:effectLst/>
        </p:spPr>
      </p:pic>
    </p:spTree>
    <p:extLst>
      <p:ext uri="{BB962C8B-B14F-4D97-AF65-F5344CB8AC3E}">
        <p14:creationId xmlns:p14="http://schemas.microsoft.com/office/powerpoint/2010/main" val="2496930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4572000" cy="2308324"/>
          </a:xfrm>
          <a:prstGeom prst="rect">
            <a:avLst/>
          </a:prstGeom>
        </p:spPr>
        <p:txBody>
          <a:bodyPr>
            <a:spAutoFit/>
          </a:bodyPr>
          <a:lstStyle/>
          <a:p>
            <a:r>
              <a:rPr lang="en-US" b="1" dirty="0"/>
              <a:t>T211-Q6. </a:t>
            </a:r>
          </a:p>
          <a:p>
            <a:r>
              <a:rPr lang="en-US" dirty="0"/>
              <a:t>An object is in a uniform circular motion in a horizontal circle of radius 10.0 m. If it completes 2.50 rotations in 10.0 s, starting at point A (</a:t>
            </a:r>
            <a:r>
              <a:rPr lang="en-US" b="1" dirty="0"/>
              <a:t>Figure 2), </a:t>
            </a:r>
          </a:p>
          <a:p>
            <a:pPr marL="342900" indent="-342900">
              <a:buAutoNum type="alphaLcParenR"/>
            </a:pPr>
            <a:r>
              <a:rPr lang="en-US" b="1" dirty="0"/>
              <a:t>find its average velocity</a:t>
            </a:r>
          </a:p>
          <a:p>
            <a:pPr marL="342900" indent="-342900">
              <a:buAutoNum type="alphaLcParenR"/>
            </a:pPr>
            <a:r>
              <a:rPr lang="en-US" b="1" dirty="0"/>
              <a:t>find average speed</a:t>
            </a:r>
          </a:p>
          <a:p>
            <a:pPr marL="342900" indent="-342900">
              <a:buAutoNum type="alphaLcParenR"/>
            </a:pPr>
            <a:r>
              <a:rPr lang="en-US" b="1" dirty="0"/>
              <a:t>find acceleration</a:t>
            </a:r>
          </a:p>
        </p:txBody>
      </p:sp>
      <p:pic>
        <p:nvPicPr>
          <p:cNvPr id="229378" name="Picture 2"/>
          <p:cNvPicPr>
            <a:picLocks noChangeAspect="1" noChangeArrowheads="1"/>
          </p:cNvPicPr>
          <p:nvPr/>
        </p:nvPicPr>
        <p:blipFill>
          <a:blip r:embed="rId3" cstate="print"/>
          <a:srcRect/>
          <a:stretch>
            <a:fillRect/>
          </a:stretch>
        </p:blipFill>
        <p:spPr bwMode="auto">
          <a:xfrm>
            <a:off x="5486400" y="990600"/>
            <a:ext cx="3318367" cy="2543175"/>
          </a:xfrm>
          <a:prstGeom prst="rect">
            <a:avLst/>
          </a:prstGeom>
          <a:noFill/>
          <a:ln w="9525">
            <a:noFill/>
            <a:miter lim="800000"/>
            <a:headEnd/>
            <a:tailEnd/>
          </a:ln>
        </p:spPr>
      </p:pic>
      <p:sp>
        <p:nvSpPr>
          <p:cNvPr id="4" name="TextBox 3"/>
          <p:cNvSpPr txBox="1"/>
          <p:nvPr/>
        </p:nvSpPr>
        <p:spPr>
          <a:xfrm>
            <a:off x="685801" y="3200400"/>
            <a:ext cx="8458200" cy="923330"/>
          </a:xfrm>
          <a:prstGeom prst="rect">
            <a:avLst/>
          </a:prstGeom>
          <a:noFill/>
        </p:spPr>
        <p:txBody>
          <a:bodyPr wrap="square" rtlCol="0">
            <a:spAutoFit/>
          </a:bodyPr>
          <a:lstStyle/>
          <a:p>
            <a:r>
              <a:rPr lang="en-US" dirty="0">
                <a:solidFill>
                  <a:srgbClr val="0000FF"/>
                </a:solidFill>
              </a:rPr>
              <a:t>Solution:</a:t>
            </a:r>
          </a:p>
          <a:p>
            <a:r>
              <a:rPr lang="en-US" dirty="0">
                <a:solidFill>
                  <a:srgbClr val="0000FF"/>
                </a:solidFill>
              </a:rPr>
              <a:t>a) Velocity cares only about </a:t>
            </a:r>
            <a:r>
              <a:rPr lang="en-US" u="sng" dirty="0">
                <a:solidFill>
                  <a:srgbClr val="0000FF"/>
                </a:solidFill>
              </a:rPr>
              <a:t>initial</a:t>
            </a:r>
            <a:r>
              <a:rPr lang="en-US" dirty="0">
                <a:solidFill>
                  <a:srgbClr val="0000FF"/>
                </a:solidFill>
              </a:rPr>
              <a:t> and </a:t>
            </a:r>
            <a:r>
              <a:rPr lang="en-US" u="sng" dirty="0">
                <a:solidFill>
                  <a:srgbClr val="0000FF"/>
                </a:solidFill>
              </a:rPr>
              <a:t>final</a:t>
            </a:r>
            <a:r>
              <a:rPr lang="en-US" dirty="0">
                <a:solidFill>
                  <a:srgbClr val="0000FF"/>
                </a:solidFill>
              </a:rPr>
              <a:t> positions. If the object starts from A, in 2.5 rotation it will be at C.  So the displacement between A and C is “2R”</a:t>
            </a:r>
          </a:p>
        </p:txBody>
      </p:sp>
      <p:graphicFrame>
        <p:nvGraphicFramePr>
          <p:cNvPr id="5" name="Object 4"/>
          <p:cNvGraphicFramePr>
            <a:graphicFrameLocks noChangeAspect="1"/>
          </p:cNvGraphicFramePr>
          <p:nvPr/>
        </p:nvGraphicFramePr>
        <p:xfrm>
          <a:off x="2559050" y="4267200"/>
          <a:ext cx="1524000" cy="393700"/>
        </p:xfrm>
        <a:graphic>
          <a:graphicData uri="http://schemas.openxmlformats.org/presentationml/2006/ole">
            <mc:AlternateContent xmlns:mc="http://schemas.openxmlformats.org/markup-compatibility/2006">
              <mc:Choice xmlns:v="urn:schemas-microsoft-com:vml" Requires="v">
                <p:oleObj spid="_x0000_s229460" name="Equation" r:id="rId4" imgW="1523880" imgH="393480" progId="Equation.3">
                  <p:embed/>
                </p:oleObj>
              </mc:Choice>
              <mc:Fallback>
                <p:oleObj name="Equation" r:id="rId4" imgW="1523880" imgH="39348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050" y="4267200"/>
                        <a:ext cx="15240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191000" y="4191000"/>
            <a:ext cx="4572000" cy="523220"/>
          </a:xfrm>
          <a:prstGeom prst="rect">
            <a:avLst/>
          </a:prstGeom>
          <a:noFill/>
        </p:spPr>
        <p:txBody>
          <a:bodyPr wrap="square" rtlCol="0">
            <a:spAutoFit/>
          </a:bodyPr>
          <a:lstStyle/>
          <a:p>
            <a:r>
              <a:rPr lang="en-US" sz="1400" dirty="0"/>
              <a:t>Towards North because net displacement has direction from south (A) to north (C)</a:t>
            </a:r>
          </a:p>
        </p:txBody>
      </p:sp>
      <p:sp>
        <p:nvSpPr>
          <p:cNvPr id="7" name="TextBox 6"/>
          <p:cNvSpPr txBox="1"/>
          <p:nvPr/>
        </p:nvSpPr>
        <p:spPr>
          <a:xfrm>
            <a:off x="838201" y="4715470"/>
            <a:ext cx="8458200" cy="646331"/>
          </a:xfrm>
          <a:prstGeom prst="rect">
            <a:avLst/>
          </a:prstGeom>
          <a:noFill/>
        </p:spPr>
        <p:txBody>
          <a:bodyPr wrap="square" rtlCol="0">
            <a:spAutoFit/>
          </a:bodyPr>
          <a:lstStyle/>
          <a:p>
            <a:r>
              <a:rPr lang="en-US" dirty="0">
                <a:solidFill>
                  <a:srgbClr val="0000FF"/>
                </a:solidFill>
              </a:rPr>
              <a:t>b) Speed is total distance traveled by the object by total time. In each rotation it will cover 2</a:t>
            </a:r>
            <a:r>
              <a:rPr lang="el-GR" dirty="0">
                <a:solidFill>
                  <a:srgbClr val="0000FF"/>
                </a:solidFill>
              </a:rPr>
              <a:t>π</a:t>
            </a:r>
            <a:r>
              <a:rPr lang="en-US" dirty="0">
                <a:solidFill>
                  <a:srgbClr val="0000FF"/>
                </a:solidFill>
              </a:rPr>
              <a:t>R distance.</a:t>
            </a:r>
          </a:p>
        </p:txBody>
      </p:sp>
      <p:graphicFrame>
        <p:nvGraphicFramePr>
          <p:cNvPr id="229380" name="Object 4"/>
          <p:cNvGraphicFramePr>
            <a:graphicFrameLocks noChangeAspect="1"/>
          </p:cNvGraphicFramePr>
          <p:nvPr/>
        </p:nvGraphicFramePr>
        <p:xfrm>
          <a:off x="2698750" y="5334000"/>
          <a:ext cx="1295400" cy="393700"/>
        </p:xfrm>
        <a:graphic>
          <a:graphicData uri="http://schemas.openxmlformats.org/presentationml/2006/ole">
            <mc:AlternateContent xmlns:mc="http://schemas.openxmlformats.org/markup-compatibility/2006">
              <mc:Choice xmlns:v="urn:schemas-microsoft-com:vml" Requires="v">
                <p:oleObj spid="_x0000_s229461" name="Equation" r:id="rId6" imgW="1295280" imgH="393480" progId="Equation.3">
                  <p:embed/>
                </p:oleObj>
              </mc:Choice>
              <mc:Fallback>
                <p:oleObj name="Equation" r:id="rId6" imgW="1295280" imgH="393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750" y="5334000"/>
                        <a:ext cx="1295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90601" y="5715000"/>
            <a:ext cx="7010399" cy="369332"/>
          </a:xfrm>
          <a:prstGeom prst="rect">
            <a:avLst/>
          </a:prstGeom>
          <a:noFill/>
        </p:spPr>
        <p:txBody>
          <a:bodyPr wrap="square" rtlCol="0">
            <a:spAutoFit/>
          </a:bodyPr>
          <a:lstStyle/>
          <a:p>
            <a:r>
              <a:rPr lang="en-US" dirty="0">
                <a:solidFill>
                  <a:srgbClr val="0000FF"/>
                </a:solidFill>
              </a:rPr>
              <a:t>c) Acceleration will always be towards the center -&gt; south</a:t>
            </a:r>
          </a:p>
        </p:txBody>
      </p:sp>
      <p:graphicFrame>
        <p:nvGraphicFramePr>
          <p:cNvPr id="229381" name="Object 5"/>
          <p:cNvGraphicFramePr>
            <a:graphicFrameLocks noChangeAspect="1"/>
          </p:cNvGraphicFramePr>
          <p:nvPr/>
        </p:nvGraphicFramePr>
        <p:xfrm>
          <a:off x="2711450" y="6159500"/>
          <a:ext cx="444500" cy="419100"/>
        </p:xfrm>
        <a:graphic>
          <a:graphicData uri="http://schemas.openxmlformats.org/presentationml/2006/ole">
            <mc:AlternateContent xmlns:mc="http://schemas.openxmlformats.org/markup-compatibility/2006">
              <mc:Choice xmlns:v="urn:schemas-microsoft-com:vml" Requires="v">
                <p:oleObj spid="_x0000_s229462" name="Equation" r:id="rId8" imgW="444240" imgH="419040" progId="Equation.3">
                  <p:embed/>
                </p:oleObj>
              </mc:Choice>
              <mc:Fallback>
                <p:oleObj name="Equation" r:id="rId8" imgW="444240" imgH="4190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1450" y="6159500"/>
                        <a:ext cx="444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3657600" y="6248400"/>
            <a:ext cx="3657600" cy="369332"/>
          </a:xfrm>
          <a:prstGeom prst="rect">
            <a:avLst/>
          </a:prstGeom>
          <a:noFill/>
        </p:spPr>
        <p:txBody>
          <a:bodyPr wrap="square" rtlCol="0">
            <a:spAutoFit/>
          </a:bodyPr>
          <a:lstStyle/>
          <a:p>
            <a:r>
              <a:rPr lang="en-US" dirty="0">
                <a:solidFill>
                  <a:srgbClr val="FF0000"/>
                </a:solidFill>
              </a:rPr>
              <a:t>Here “v” is the speed not the velocity</a:t>
            </a:r>
          </a:p>
        </p:txBody>
      </p:sp>
      <p:sp>
        <p:nvSpPr>
          <p:cNvPr id="12" name="TextBox 11"/>
          <p:cNvSpPr txBox="1"/>
          <p:nvPr/>
        </p:nvSpPr>
        <p:spPr>
          <a:xfrm>
            <a:off x="533400" y="152400"/>
            <a:ext cx="1627240" cy="523220"/>
          </a:xfrm>
          <a:prstGeom prst="rect">
            <a:avLst/>
          </a:prstGeom>
          <a:noFill/>
        </p:spPr>
        <p:txBody>
          <a:bodyPr wrap="none" rtlCol="0">
            <a:spAutoFit/>
          </a:bodyPr>
          <a:lstStyle/>
          <a:p>
            <a:r>
              <a:rPr lang="en-US" sz="2800" dirty="0">
                <a:solidFill>
                  <a:srgbClr val="FF0000"/>
                </a:solidFill>
              </a:rPr>
              <a:t>New Slide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2667000"/>
            <a:ext cx="3408434" cy="1107996"/>
          </a:xfrm>
          <a:prstGeom prst="rect">
            <a:avLst/>
          </a:prstGeom>
          <a:noFill/>
          <a:ln w="9525">
            <a:noFill/>
            <a:miter lim="800000"/>
            <a:headEnd/>
            <a:tailEnd/>
          </a:ln>
        </p:spPr>
        <p:txBody>
          <a:bodyPr wrap="none">
            <a:spAutoFit/>
          </a:bodyPr>
          <a:lstStyle/>
          <a:p>
            <a:pPr algn="l" rtl="0"/>
            <a:r>
              <a:rPr lang="en-US" sz="6600" b="1" dirty="0">
                <a:latin typeface="Calibri" pitchFamily="34" charset="0"/>
              </a:rPr>
              <a:t>Lecture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07" y="4191000"/>
            <a:ext cx="83058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02607" y="4191000"/>
            <a:ext cx="1524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421703" y="-85130"/>
            <a:ext cx="3371436" cy="923330"/>
          </a:xfrm>
          <a:prstGeom prst="rect">
            <a:avLst/>
          </a:prstGeom>
          <a:noFill/>
        </p:spPr>
        <p:txBody>
          <a:bodyPr wrap="none" rtlCol="0">
            <a:spAutoFit/>
          </a:bodyPr>
          <a:lstStyle/>
          <a:p>
            <a:r>
              <a:rPr lang="en-US" sz="5400" b="1" dirty="0">
                <a:solidFill>
                  <a:srgbClr val="FF0000"/>
                </a:solidFill>
                <a:latin typeface="Comic Sans MS" pitchFamily="66" charset="0"/>
              </a:rPr>
              <a:t>Projectile</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 name="Freeform 26"/>
          <p:cNvSpPr/>
          <p:nvPr/>
        </p:nvSpPr>
        <p:spPr>
          <a:xfrm>
            <a:off x="508377" y="1388660"/>
            <a:ext cx="7915702" cy="2859206"/>
          </a:xfrm>
          <a:custGeom>
            <a:avLst/>
            <a:gdLst>
              <a:gd name="connsiteX0" fmla="*/ 0 w 7915702"/>
              <a:gd name="connsiteY0" fmla="*/ 2859206 h 2859206"/>
              <a:gd name="connsiteX1" fmla="*/ 4189863 w 7915702"/>
              <a:gd name="connsiteY1" fmla="*/ 6824 h 2859206"/>
              <a:gd name="connsiteX2" fmla="*/ 7915702 w 7915702"/>
              <a:gd name="connsiteY2" fmla="*/ 2818262 h 2859206"/>
            </a:gdLst>
            <a:ahLst/>
            <a:cxnLst>
              <a:cxn ang="0">
                <a:pos x="connsiteX0" y="connsiteY0"/>
              </a:cxn>
              <a:cxn ang="0">
                <a:pos x="connsiteX1" y="connsiteY1"/>
              </a:cxn>
              <a:cxn ang="0">
                <a:pos x="connsiteX2" y="connsiteY2"/>
              </a:cxn>
            </a:cxnLst>
            <a:rect l="l" t="t" r="r" b="b"/>
            <a:pathLst>
              <a:path w="7915702" h="2859206">
                <a:moveTo>
                  <a:pt x="0" y="2859206"/>
                </a:moveTo>
                <a:cubicBezTo>
                  <a:pt x="1435289" y="1436427"/>
                  <a:pt x="2870579" y="13648"/>
                  <a:pt x="4189863" y="6824"/>
                </a:cubicBezTo>
                <a:cubicBezTo>
                  <a:pt x="5509147" y="0"/>
                  <a:pt x="6712424" y="1409131"/>
                  <a:pt x="7915702" y="2818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6"/>
          <p:cNvGrpSpPr/>
          <p:nvPr/>
        </p:nvGrpSpPr>
        <p:grpSpPr>
          <a:xfrm>
            <a:off x="387817" y="1384301"/>
            <a:ext cx="4320090" cy="3279196"/>
            <a:chOff x="671010" y="3441701"/>
            <a:chExt cx="4320090" cy="3279196"/>
          </a:xfrm>
        </p:grpSpPr>
        <p:grpSp>
          <p:nvGrpSpPr>
            <p:cNvPr id="5" name="Group 26"/>
            <p:cNvGrpSpPr/>
            <p:nvPr/>
          </p:nvGrpSpPr>
          <p:grpSpPr>
            <a:xfrm>
              <a:off x="671010" y="3441701"/>
              <a:ext cx="4320090" cy="3279196"/>
              <a:chOff x="671010" y="3441701"/>
              <a:chExt cx="4320090" cy="3279196"/>
            </a:xfrm>
          </p:grpSpPr>
          <p:cxnSp>
            <p:nvCxnSpPr>
              <p:cNvPr id="8" name="Straight Connector 7"/>
              <p:cNvCxnSpPr/>
              <p:nvPr/>
            </p:nvCxnSpPr>
            <p:spPr>
              <a:xfrm rot="5400000">
                <a:off x="3608697" y="4802497"/>
                <a:ext cx="2743200" cy="21607"/>
              </a:xfrm>
              <a:prstGeom prst="line">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2000" y="4267200"/>
                <a:ext cx="2057400" cy="1905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9"/>
              <p:cNvGrpSpPr/>
              <p:nvPr/>
            </p:nvGrpSpPr>
            <p:grpSpPr>
              <a:xfrm rot="1512706">
                <a:off x="671010" y="5512429"/>
                <a:ext cx="914815" cy="1208468"/>
                <a:chOff x="3810001" y="3515932"/>
                <a:chExt cx="914815" cy="1208468"/>
              </a:xfrm>
            </p:grpSpPr>
            <p:sp>
              <p:nvSpPr>
                <p:cNvPr id="21" name="Arc 20"/>
                <p:cNvSpPr/>
                <p:nvPr/>
              </p:nvSpPr>
              <p:spPr>
                <a:xfrm>
                  <a:off x="3810001" y="3810000"/>
                  <a:ext cx="914400" cy="914400"/>
                </a:xfrm>
                <a:prstGeom prst="arc">
                  <a:avLst>
                    <a:gd name="adj1" fmla="val 16200000"/>
                    <a:gd name="adj2" fmla="val 1989237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rot="5218848">
                  <a:off x="4238260" y="3633156"/>
                  <a:ext cx="603779" cy="369332"/>
                </a:xfrm>
                <a:prstGeom prst="rect">
                  <a:avLst/>
                </a:prstGeom>
                <a:noFill/>
              </p:spPr>
              <p:txBody>
                <a:bodyPr wrap="square" rtlCol="0">
                  <a:spAutoFit/>
                </a:bodyPr>
                <a:lstStyle/>
                <a:p>
                  <a:r>
                    <a:rPr lang="el-GR" b="1" i="1" dirty="0">
                      <a:solidFill>
                        <a:srgbClr val="FF0000"/>
                      </a:solidFill>
                    </a:rPr>
                    <a:t>Θ</a:t>
                  </a:r>
                  <a:endParaRPr lang="en-US" b="1" i="1" dirty="0">
                    <a:solidFill>
                      <a:srgbClr val="FF0000"/>
                    </a:solidFill>
                  </a:endParaRPr>
                </a:p>
              </p:txBody>
            </p:sp>
          </p:grpSp>
          <p:sp>
            <p:nvSpPr>
              <p:cNvPr id="23" name="TextBox 22"/>
              <p:cNvSpPr txBox="1"/>
              <p:nvPr/>
            </p:nvSpPr>
            <p:spPr>
              <a:xfrm>
                <a:off x="4648200" y="4876800"/>
                <a:ext cx="328936" cy="369332"/>
              </a:xfrm>
              <a:prstGeom prst="rect">
                <a:avLst/>
              </a:prstGeom>
              <a:noFill/>
            </p:spPr>
            <p:txBody>
              <a:bodyPr wrap="none" rtlCol="0">
                <a:spAutoFit/>
              </a:bodyPr>
              <a:lstStyle/>
              <a:p>
                <a:r>
                  <a:rPr lang="en-US" dirty="0"/>
                  <a:t>H</a:t>
                </a:r>
              </a:p>
            </p:txBody>
          </p:sp>
        </p:grpSp>
        <p:sp>
          <p:nvSpPr>
            <p:cNvPr id="33" name="TextBox 32"/>
            <p:cNvSpPr txBox="1"/>
            <p:nvPr/>
          </p:nvSpPr>
          <p:spPr>
            <a:xfrm>
              <a:off x="1271264" y="5029200"/>
              <a:ext cx="365806" cy="369332"/>
            </a:xfrm>
            <a:prstGeom prst="rect">
              <a:avLst/>
            </a:prstGeom>
            <a:noFill/>
          </p:spPr>
          <p:txBody>
            <a:bodyPr wrap="none" rtlCol="0">
              <a:spAutoFit/>
            </a:bodyPr>
            <a:lstStyle/>
            <a:p>
              <a:r>
                <a:rPr lang="en-US" i="1" dirty="0"/>
                <a:t>v</a:t>
              </a:r>
              <a:r>
                <a:rPr lang="en-US" i="1" baseline="-25000" dirty="0"/>
                <a:t>0</a:t>
              </a:r>
            </a:p>
          </p:txBody>
        </p:sp>
      </p:grpSp>
      <p:grpSp>
        <p:nvGrpSpPr>
          <p:cNvPr id="7" name="Group 35"/>
          <p:cNvGrpSpPr/>
          <p:nvPr/>
        </p:nvGrpSpPr>
        <p:grpSpPr>
          <a:xfrm>
            <a:off x="152401" y="1905000"/>
            <a:ext cx="2666998" cy="2667000"/>
            <a:chOff x="381002" y="4038600"/>
            <a:chExt cx="2666998" cy="2667000"/>
          </a:xfrm>
        </p:grpSpPr>
        <p:cxnSp>
          <p:nvCxnSpPr>
            <p:cNvPr id="29" name="Straight Arrow Connector 28"/>
            <p:cNvCxnSpPr/>
            <p:nvPr/>
          </p:nvCxnSpPr>
          <p:spPr>
            <a:xfrm rot="5400000" flipH="1" flipV="1">
              <a:off x="1856698" y="5170332"/>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26744" y="4038600"/>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75566" y="5181600"/>
              <a:ext cx="1282467" cy="369332"/>
            </a:xfrm>
            <a:prstGeom prst="rect">
              <a:avLst/>
            </a:prstGeom>
            <a:noFill/>
          </p:spPr>
          <p:txBody>
            <a:bodyPr wrap="none" rtlCol="0">
              <a:spAutoFit/>
            </a:bodyPr>
            <a:lstStyle/>
            <a:p>
              <a:r>
                <a:rPr lang="en-US" i="1" dirty="0" err="1"/>
                <a:t>v</a:t>
              </a:r>
              <a:r>
                <a:rPr lang="en-US" i="1" baseline="-25000" dirty="0" err="1"/>
                <a:t>y</a:t>
              </a:r>
              <a:r>
                <a:rPr lang="en-US" i="1" dirty="0"/>
                <a:t>=v </a:t>
              </a:r>
              <a:r>
                <a:rPr lang="en-US" i="1" baseline="-25000" dirty="0"/>
                <a:t>0 </a:t>
              </a:r>
              <a:r>
                <a:rPr lang="en-US" i="1" dirty="0"/>
                <a:t>Sin</a:t>
              </a:r>
              <a:r>
                <a:rPr lang="el-GR" i="1" dirty="0"/>
                <a:t>Θ</a:t>
              </a:r>
              <a:r>
                <a:rPr lang="en-US" i="1" dirty="0"/>
                <a:t> </a:t>
              </a:r>
              <a:r>
                <a:rPr lang="en-US" b="1" i="1" dirty="0"/>
                <a:t>j</a:t>
              </a:r>
            </a:p>
          </p:txBody>
        </p:sp>
        <p:sp>
          <p:nvSpPr>
            <p:cNvPr id="35" name="TextBox 34"/>
            <p:cNvSpPr txBox="1"/>
            <p:nvPr/>
          </p:nvSpPr>
          <p:spPr>
            <a:xfrm>
              <a:off x="1105639" y="6336268"/>
              <a:ext cx="1399742" cy="369332"/>
            </a:xfrm>
            <a:prstGeom prst="rect">
              <a:avLst/>
            </a:prstGeom>
            <a:noFill/>
          </p:spPr>
          <p:txBody>
            <a:bodyPr wrap="none" rtlCol="0">
              <a:spAutoFit/>
            </a:bodyPr>
            <a:lstStyle/>
            <a:p>
              <a:r>
                <a:rPr lang="en-US" i="1" dirty="0" err="1"/>
                <a:t>v</a:t>
              </a:r>
              <a:r>
                <a:rPr lang="en-US" i="1" baseline="-25000" dirty="0" err="1"/>
                <a:t>x</a:t>
              </a:r>
              <a:r>
                <a:rPr lang="en-US" i="1" dirty="0"/>
                <a:t> = v</a:t>
              </a:r>
              <a:r>
                <a:rPr lang="en-US" i="1" baseline="-25000" dirty="0"/>
                <a:t>0</a:t>
              </a:r>
              <a:r>
                <a:rPr lang="en-US" i="1" dirty="0"/>
                <a:t> Cos</a:t>
              </a:r>
              <a:r>
                <a:rPr lang="el-GR" i="1" dirty="0"/>
                <a:t>Θ</a:t>
              </a:r>
              <a:r>
                <a:rPr lang="en-US" i="1" dirty="0"/>
                <a:t> </a:t>
              </a:r>
              <a:r>
                <a:rPr lang="en-US" b="1" i="1" dirty="0" err="1"/>
                <a:t>i</a:t>
              </a:r>
              <a:endParaRPr lang="en-US" b="1" i="1" dirty="0"/>
            </a:p>
          </p:txBody>
        </p:sp>
      </p:grpSp>
      <p:cxnSp>
        <p:nvCxnSpPr>
          <p:cNvPr id="37" name="Straight Arrow Connector 36"/>
          <p:cNvCxnSpPr/>
          <p:nvPr/>
        </p:nvCxnSpPr>
        <p:spPr>
          <a:xfrm flipV="1">
            <a:off x="3209307" y="1309225"/>
            <a:ext cx="99060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46007" y="1394750"/>
            <a:ext cx="1143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916271" y="2568387"/>
            <a:ext cx="60960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027523" y="1166336"/>
            <a:ext cx="1757084" cy="738664"/>
          </a:xfrm>
          <a:prstGeom prst="rect">
            <a:avLst/>
          </a:prstGeom>
          <a:noFill/>
        </p:spPr>
        <p:txBody>
          <a:bodyPr wrap="none" rtlCol="0">
            <a:spAutoFit/>
          </a:bodyPr>
          <a:lstStyle/>
          <a:p>
            <a:r>
              <a:rPr lang="en-US" sz="1400" b="1" dirty="0"/>
              <a:t>T = time of flight</a:t>
            </a:r>
          </a:p>
          <a:p>
            <a:r>
              <a:rPr lang="en-US" sz="1400" b="1" dirty="0"/>
              <a:t>X = Horizontal range</a:t>
            </a:r>
          </a:p>
          <a:p>
            <a:r>
              <a:rPr lang="en-US" sz="1400" b="1" dirty="0"/>
              <a:t>H = Maximum Height</a:t>
            </a:r>
          </a:p>
        </p:txBody>
      </p:sp>
      <p:grpSp>
        <p:nvGrpSpPr>
          <p:cNvPr id="79" name="Group 78"/>
          <p:cNvGrpSpPr/>
          <p:nvPr/>
        </p:nvGrpSpPr>
        <p:grpSpPr>
          <a:xfrm>
            <a:off x="431800" y="3581400"/>
            <a:ext cx="8077200" cy="1283732"/>
            <a:chOff x="431800" y="3581400"/>
            <a:chExt cx="8077200" cy="1283732"/>
          </a:xfrm>
        </p:grpSpPr>
        <p:sp>
          <p:nvSpPr>
            <p:cNvPr id="63" name="TextBox 62"/>
            <p:cNvSpPr txBox="1"/>
            <p:nvPr/>
          </p:nvSpPr>
          <p:spPr>
            <a:xfrm>
              <a:off x="4441207" y="4495800"/>
              <a:ext cx="304892" cy="369332"/>
            </a:xfrm>
            <a:prstGeom prst="rect">
              <a:avLst/>
            </a:prstGeom>
            <a:noFill/>
          </p:spPr>
          <p:txBody>
            <a:bodyPr wrap="none" rtlCol="0">
              <a:spAutoFit/>
            </a:bodyPr>
            <a:lstStyle/>
            <a:p>
              <a:r>
                <a:rPr lang="en-US" dirty="0"/>
                <a:t>X</a:t>
              </a:r>
            </a:p>
          </p:txBody>
        </p:sp>
        <p:grpSp>
          <p:nvGrpSpPr>
            <p:cNvPr id="10" name="Group 71"/>
            <p:cNvGrpSpPr/>
            <p:nvPr/>
          </p:nvGrpSpPr>
          <p:grpSpPr>
            <a:xfrm>
              <a:off x="431800" y="3581400"/>
              <a:ext cx="8077200" cy="990600"/>
              <a:chOff x="685800" y="5715000"/>
              <a:chExt cx="8077200" cy="990600"/>
            </a:xfrm>
          </p:grpSpPr>
          <p:cxnSp>
            <p:nvCxnSpPr>
              <p:cNvPr id="61" name="Straight Arrow Connector 60"/>
              <p:cNvCxnSpPr/>
              <p:nvPr/>
            </p:nvCxnSpPr>
            <p:spPr>
              <a:xfrm flipV="1">
                <a:off x="685800" y="6629400"/>
                <a:ext cx="80772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590800" y="5715000"/>
                <a:ext cx="491609" cy="369332"/>
              </a:xfrm>
              <a:prstGeom prst="rect">
                <a:avLst/>
              </a:prstGeom>
              <a:noFill/>
            </p:spPr>
            <p:txBody>
              <a:bodyPr wrap="none" rtlCol="0">
                <a:spAutoFit/>
              </a:bodyPr>
              <a:lstStyle/>
              <a:p>
                <a:r>
                  <a:rPr lang="en-US" dirty="0"/>
                  <a:t>T/2</a:t>
                </a:r>
              </a:p>
            </p:txBody>
          </p:sp>
          <p:sp>
            <p:nvSpPr>
              <p:cNvPr id="65" name="TextBox 64"/>
              <p:cNvSpPr txBox="1"/>
              <p:nvPr/>
            </p:nvSpPr>
            <p:spPr>
              <a:xfrm>
                <a:off x="6442591" y="5715000"/>
                <a:ext cx="491609" cy="369332"/>
              </a:xfrm>
              <a:prstGeom prst="rect">
                <a:avLst/>
              </a:prstGeom>
              <a:noFill/>
            </p:spPr>
            <p:txBody>
              <a:bodyPr wrap="none" rtlCol="0">
                <a:spAutoFit/>
              </a:bodyPr>
              <a:lstStyle/>
              <a:p>
                <a:r>
                  <a:rPr lang="en-US" dirty="0"/>
                  <a:t>T/2</a:t>
                </a:r>
              </a:p>
            </p:txBody>
          </p:sp>
          <p:cxnSp>
            <p:nvCxnSpPr>
              <p:cNvPr id="66" name="Straight Arrow Connector 65"/>
              <p:cNvCxnSpPr/>
              <p:nvPr/>
            </p:nvCxnSpPr>
            <p:spPr>
              <a:xfrm>
                <a:off x="838200" y="6019800"/>
                <a:ext cx="4114800"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76800" y="5943600"/>
                <a:ext cx="38100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p:cNvCxnSpPr/>
          <p:nvPr/>
        </p:nvCxnSpPr>
        <p:spPr>
          <a:xfrm rot="16200000" flipH="1">
            <a:off x="8316603" y="4201803"/>
            <a:ext cx="520700" cy="37209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858000" y="2514600"/>
            <a:ext cx="762000" cy="686594"/>
            <a:chOff x="8839200" y="4267200"/>
            <a:chExt cx="762000" cy="686594"/>
          </a:xfrm>
        </p:grpSpPr>
        <p:cxnSp>
          <p:nvCxnSpPr>
            <p:cNvPr id="47" name="Straight Arrow Connector 46"/>
            <p:cNvCxnSpPr/>
            <p:nvPr/>
          </p:nvCxnSpPr>
          <p:spPr>
            <a:xfrm>
              <a:off x="8839200" y="4267200"/>
              <a:ext cx="762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8540750" y="4616450"/>
              <a:ext cx="6731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8382000" y="4114800"/>
            <a:ext cx="609600" cy="711200"/>
            <a:chOff x="8839200" y="4242594"/>
            <a:chExt cx="609600" cy="711200"/>
          </a:xfrm>
        </p:grpSpPr>
        <p:cxnSp>
          <p:nvCxnSpPr>
            <p:cNvPr id="69" name="Straight Arrow Connector 68"/>
            <p:cNvCxnSpPr/>
            <p:nvPr/>
          </p:nvCxnSpPr>
          <p:spPr>
            <a:xfrm flipV="1">
              <a:off x="8839200" y="4242594"/>
              <a:ext cx="609600" cy="246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8540750" y="4616450"/>
              <a:ext cx="6731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3200400" y="1231900"/>
            <a:ext cx="990600" cy="686594"/>
            <a:chOff x="8864600" y="3607594"/>
            <a:chExt cx="990600" cy="686594"/>
          </a:xfrm>
        </p:grpSpPr>
        <p:cxnSp>
          <p:nvCxnSpPr>
            <p:cNvPr id="76" name="Straight Arrow Connector 75"/>
            <p:cNvCxnSpPr/>
            <p:nvPr/>
          </p:nvCxnSpPr>
          <p:spPr>
            <a:xfrm>
              <a:off x="8864600" y="4292600"/>
              <a:ext cx="9906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8540750" y="3943350"/>
              <a:ext cx="673100" cy="158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4724400" y="990600"/>
            <a:ext cx="990600" cy="838200"/>
            <a:chOff x="4724400" y="990600"/>
            <a:chExt cx="990600" cy="838200"/>
          </a:xfrm>
        </p:grpSpPr>
        <p:sp>
          <p:nvSpPr>
            <p:cNvPr id="24" name="TextBox 23"/>
            <p:cNvSpPr txBox="1"/>
            <p:nvPr/>
          </p:nvSpPr>
          <p:spPr>
            <a:xfrm>
              <a:off x="4724400" y="1459468"/>
              <a:ext cx="838200" cy="369332"/>
            </a:xfrm>
            <a:prstGeom prst="rect">
              <a:avLst/>
            </a:prstGeom>
            <a:noFill/>
          </p:spPr>
          <p:txBody>
            <a:bodyPr wrap="square" rtlCol="0">
              <a:spAutoFit/>
            </a:bodyPr>
            <a:lstStyle/>
            <a:p>
              <a:r>
                <a:rPr lang="en-US" i="1" dirty="0" err="1"/>
                <a:t>v</a:t>
              </a:r>
              <a:r>
                <a:rPr lang="en-US" i="1" baseline="-25000" dirty="0" err="1"/>
                <a:t>y</a:t>
              </a:r>
              <a:r>
                <a:rPr lang="en-US" i="1" dirty="0"/>
                <a:t> = 0</a:t>
              </a:r>
            </a:p>
          </p:txBody>
        </p:sp>
        <p:sp>
          <p:nvSpPr>
            <p:cNvPr id="91" name="TextBox 90"/>
            <p:cNvSpPr txBox="1"/>
            <p:nvPr/>
          </p:nvSpPr>
          <p:spPr>
            <a:xfrm>
              <a:off x="5272250" y="990600"/>
              <a:ext cx="442750" cy="369332"/>
            </a:xfrm>
            <a:prstGeom prst="rect">
              <a:avLst/>
            </a:prstGeom>
            <a:noFill/>
          </p:spPr>
          <p:txBody>
            <a:bodyPr wrap="none" rtlCol="0">
              <a:spAutoFit/>
            </a:bodyPr>
            <a:lstStyle/>
            <a:p>
              <a:r>
                <a:rPr lang="en-US" i="1" dirty="0" err="1"/>
                <a:t>v</a:t>
              </a:r>
              <a:r>
                <a:rPr lang="en-US" i="1" baseline="-25000" dirty="0" err="1"/>
                <a:t>x</a:t>
              </a:r>
              <a:r>
                <a:rPr lang="en-US" i="1" baseline="-25000" dirty="0"/>
                <a:t> </a:t>
              </a:r>
              <a:r>
                <a:rPr lang="en-US" b="1" i="1" dirty="0" err="1"/>
                <a:t>i</a:t>
              </a:r>
              <a:endParaRPr lang="en-US" b="1" i="1" baseline="-25000" dirty="0"/>
            </a:p>
          </p:txBody>
        </p:sp>
      </p:grpSp>
      <p:grpSp>
        <p:nvGrpSpPr>
          <p:cNvPr id="59" name="Group 58"/>
          <p:cNvGrpSpPr/>
          <p:nvPr/>
        </p:nvGrpSpPr>
        <p:grpSpPr>
          <a:xfrm>
            <a:off x="2784590" y="1330210"/>
            <a:ext cx="1315760" cy="944122"/>
            <a:chOff x="2784590" y="1330210"/>
            <a:chExt cx="1315760" cy="944122"/>
          </a:xfrm>
        </p:grpSpPr>
        <p:sp>
          <p:nvSpPr>
            <p:cNvPr id="88" name="TextBox 87"/>
            <p:cNvSpPr txBox="1"/>
            <p:nvPr/>
          </p:nvSpPr>
          <p:spPr>
            <a:xfrm>
              <a:off x="3657600" y="1905000"/>
              <a:ext cx="442750" cy="369332"/>
            </a:xfrm>
            <a:prstGeom prst="rect">
              <a:avLst/>
            </a:prstGeom>
            <a:noFill/>
          </p:spPr>
          <p:txBody>
            <a:bodyPr wrap="none" rtlCol="0">
              <a:spAutoFit/>
            </a:bodyPr>
            <a:lstStyle/>
            <a:p>
              <a:r>
                <a:rPr lang="en-US" i="1" dirty="0" err="1"/>
                <a:t>v</a:t>
              </a:r>
              <a:r>
                <a:rPr lang="en-US" i="1" baseline="-25000" dirty="0" err="1"/>
                <a:t>x</a:t>
              </a:r>
              <a:r>
                <a:rPr lang="en-US" i="1" baseline="-25000" dirty="0"/>
                <a:t> </a:t>
              </a:r>
              <a:r>
                <a:rPr lang="en-US" b="1" i="1" dirty="0" err="1"/>
                <a:t>i</a:t>
              </a:r>
              <a:endParaRPr lang="en-US" b="1" i="1" baseline="-25000" dirty="0"/>
            </a:p>
          </p:txBody>
        </p:sp>
        <p:sp>
          <p:nvSpPr>
            <p:cNvPr id="94" name="TextBox 93"/>
            <p:cNvSpPr txBox="1"/>
            <p:nvPr/>
          </p:nvSpPr>
          <p:spPr>
            <a:xfrm rot="16200000">
              <a:off x="2743200" y="1371600"/>
              <a:ext cx="452111" cy="369332"/>
            </a:xfrm>
            <a:prstGeom prst="rect">
              <a:avLst/>
            </a:prstGeom>
            <a:noFill/>
          </p:spPr>
          <p:txBody>
            <a:bodyPr wrap="none" rtlCol="0">
              <a:spAutoFit/>
            </a:bodyPr>
            <a:lstStyle/>
            <a:p>
              <a:r>
                <a:rPr lang="en-US" i="1" dirty="0" err="1"/>
                <a:t>v</a:t>
              </a:r>
              <a:r>
                <a:rPr lang="en-US" i="1" baseline="-25000" dirty="0" err="1"/>
                <a:t>y</a:t>
              </a:r>
              <a:r>
                <a:rPr lang="en-US" i="1" baseline="-25000" dirty="0"/>
                <a:t> </a:t>
              </a:r>
              <a:r>
                <a:rPr lang="en-US" b="1" i="1" dirty="0"/>
                <a:t>j</a:t>
              </a:r>
            </a:p>
          </p:txBody>
        </p:sp>
      </p:grpSp>
      <p:grpSp>
        <p:nvGrpSpPr>
          <p:cNvPr id="56" name="Group 55"/>
          <p:cNvGrpSpPr/>
          <p:nvPr/>
        </p:nvGrpSpPr>
        <p:grpSpPr>
          <a:xfrm>
            <a:off x="6400802" y="2069068"/>
            <a:ext cx="914398" cy="978932"/>
            <a:chOff x="6400802" y="2069068"/>
            <a:chExt cx="914398" cy="978932"/>
          </a:xfrm>
        </p:grpSpPr>
        <p:sp>
          <p:nvSpPr>
            <p:cNvPr id="92" name="TextBox 91"/>
            <p:cNvSpPr txBox="1"/>
            <p:nvPr/>
          </p:nvSpPr>
          <p:spPr>
            <a:xfrm>
              <a:off x="6872450" y="2069068"/>
              <a:ext cx="442750" cy="369332"/>
            </a:xfrm>
            <a:prstGeom prst="rect">
              <a:avLst/>
            </a:prstGeom>
            <a:noFill/>
          </p:spPr>
          <p:txBody>
            <a:bodyPr wrap="none" rtlCol="0">
              <a:spAutoFit/>
            </a:bodyPr>
            <a:lstStyle/>
            <a:p>
              <a:r>
                <a:rPr lang="en-US" i="1" dirty="0" err="1"/>
                <a:t>v</a:t>
              </a:r>
              <a:r>
                <a:rPr lang="en-US" i="1" baseline="-25000" dirty="0" err="1"/>
                <a:t>x</a:t>
              </a:r>
              <a:r>
                <a:rPr lang="en-US" i="1" baseline="-25000" dirty="0"/>
                <a:t> </a:t>
              </a:r>
              <a:r>
                <a:rPr lang="en-US" i="1" dirty="0" err="1"/>
                <a:t>i</a:t>
              </a:r>
              <a:endParaRPr lang="en-US" i="1" baseline="-25000" dirty="0"/>
            </a:p>
          </p:txBody>
        </p:sp>
        <p:sp>
          <p:nvSpPr>
            <p:cNvPr id="95" name="TextBox 94"/>
            <p:cNvSpPr txBox="1"/>
            <p:nvPr/>
          </p:nvSpPr>
          <p:spPr>
            <a:xfrm rot="16200000">
              <a:off x="6248401" y="2514601"/>
              <a:ext cx="685800" cy="380998"/>
            </a:xfrm>
            <a:prstGeom prst="rect">
              <a:avLst/>
            </a:prstGeom>
            <a:noFill/>
          </p:spPr>
          <p:txBody>
            <a:bodyPr wrap="square" rtlCol="0">
              <a:spAutoFit/>
            </a:bodyPr>
            <a:lstStyle/>
            <a:p>
              <a:r>
                <a:rPr lang="en-US" i="1" dirty="0" err="1"/>
                <a:t>v</a:t>
              </a:r>
              <a:r>
                <a:rPr lang="en-US" i="1" baseline="-25000" dirty="0" err="1"/>
                <a:t>y</a:t>
              </a:r>
              <a:r>
                <a:rPr lang="en-US" i="1" dirty="0"/>
                <a:t>(-</a:t>
              </a:r>
              <a:r>
                <a:rPr lang="en-US" i="1" baseline="-25000" dirty="0"/>
                <a:t> </a:t>
              </a:r>
              <a:r>
                <a:rPr lang="en-US" b="1" i="1" dirty="0"/>
                <a:t>j)</a:t>
              </a:r>
            </a:p>
          </p:txBody>
        </p:sp>
      </p:grpSp>
      <p:grpSp>
        <p:nvGrpSpPr>
          <p:cNvPr id="57" name="Group 56"/>
          <p:cNvGrpSpPr/>
          <p:nvPr/>
        </p:nvGrpSpPr>
        <p:grpSpPr>
          <a:xfrm>
            <a:off x="8001000" y="3745468"/>
            <a:ext cx="838200" cy="1207532"/>
            <a:chOff x="8001000" y="3745468"/>
            <a:chExt cx="838200" cy="1207532"/>
          </a:xfrm>
        </p:grpSpPr>
        <p:sp>
          <p:nvSpPr>
            <p:cNvPr id="93" name="TextBox 92"/>
            <p:cNvSpPr txBox="1"/>
            <p:nvPr/>
          </p:nvSpPr>
          <p:spPr>
            <a:xfrm>
              <a:off x="8396450" y="3745468"/>
              <a:ext cx="442750" cy="369332"/>
            </a:xfrm>
            <a:prstGeom prst="rect">
              <a:avLst/>
            </a:prstGeom>
            <a:noFill/>
          </p:spPr>
          <p:txBody>
            <a:bodyPr wrap="none" rtlCol="0">
              <a:spAutoFit/>
            </a:bodyPr>
            <a:lstStyle/>
            <a:p>
              <a:r>
                <a:rPr lang="en-US" i="1" dirty="0" err="1"/>
                <a:t>v</a:t>
              </a:r>
              <a:r>
                <a:rPr lang="en-US" i="1" baseline="-25000" dirty="0" err="1"/>
                <a:t>x</a:t>
              </a:r>
              <a:r>
                <a:rPr lang="en-US" i="1" baseline="-25000" dirty="0"/>
                <a:t> </a:t>
              </a:r>
              <a:r>
                <a:rPr lang="en-US" b="1" i="1" dirty="0" err="1"/>
                <a:t>i</a:t>
              </a:r>
              <a:endParaRPr lang="en-US" b="1" i="1" baseline="-25000" dirty="0"/>
            </a:p>
          </p:txBody>
        </p:sp>
        <p:sp>
          <p:nvSpPr>
            <p:cNvPr id="96" name="TextBox 95"/>
            <p:cNvSpPr txBox="1"/>
            <p:nvPr/>
          </p:nvSpPr>
          <p:spPr>
            <a:xfrm rot="16200000">
              <a:off x="7848599" y="4419601"/>
              <a:ext cx="685800" cy="380998"/>
            </a:xfrm>
            <a:prstGeom prst="rect">
              <a:avLst/>
            </a:prstGeom>
            <a:noFill/>
          </p:spPr>
          <p:txBody>
            <a:bodyPr wrap="square" rtlCol="0">
              <a:spAutoFit/>
            </a:bodyPr>
            <a:lstStyle/>
            <a:p>
              <a:r>
                <a:rPr lang="en-US" i="1" dirty="0" err="1"/>
                <a:t>v</a:t>
              </a:r>
              <a:r>
                <a:rPr lang="en-US" i="1" baseline="-25000" dirty="0" err="1"/>
                <a:t>y</a:t>
              </a:r>
              <a:r>
                <a:rPr lang="en-US" i="1" dirty="0"/>
                <a:t>(-</a:t>
              </a:r>
              <a:r>
                <a:rPr lang="en-US" i="1" baseline="-25000" dirty="0"/>
                <a:t> </a:t>
              </a:r>
              <a:r>
                <a:rPr lang="en-US" b="1" i="1" dirty="0"/>
                <a:t>j)</a:t>
              </a:r>
            </a:p>
          </p:txBody>
        </p:sp>
      </p:grpSp>
      <p:sp>
        <p:nvSpPr>
          <p:cNvPr id="97" name="TextBox 96"/>
          <p:cNvSpPr txBox="1"/>
          <p:nvPr/>
        </p:nvSpPr>
        <p:spPr>
          <a:xfrm>
            <a:off x="1066800" y="4876801"/>
            <a:ext cx="6019800" cy="646331"/>
          </a:xfrm>
          <a:prstGeom prst="rect">
            <a:avLst/>
          </a:prstGeom>
          <a:noFill/>
        </p:spPr>
        <p:txBody>
          <a:bodyPr wrap="square" rtlCol="0">
            <a:spAutoFit/>
          </a:bodyPr>
          <a:lstStyle/>
          <a:p>
            <a:pPr marL="342900" indent="-342900">
              <a:buAutoNum type="arabicPeriod"/>
            </a:pPr>
            <a:r>
              <a:rPr lang="en-US" dirty="0">
                <a:solidFill>
                  <a:srgbClr val="0000FF"/>
                </a:solidFill>
              </a:rPr>
              <a:t>The horizontal velocity is always constant: </a:t>
            </a:r>
            <a:r>
              <a:rPr lang="en-US" i="1" dirty="0" err="1">
                <a:solidFill>
                  <a:srgbClr val="0000FF"/>
                </a:solidFill>
              </a:rPr>
              <a:t>v</a:t>
            </a:r>
            <a:r>
              <a:rPr lang="en-US" i="1" baseline="-25000" dirty="0" err="1">
                <a:solidFill>
                  <a:srgbClr val="0000FF"/>
                </a:solidFill>
              </a:rPr>
              <a:t>x</a:t>
            </a:r>
            <a:r>
              <a:rPr lang="en-US" i="1" dirty="0">
                <a:solidFill>
                  <a:srgbClr val="0000FF"/>
                </a:solidFill>
              </a:rPr>
              <a:t> = v</a:t>
            </a:r>
            <a:r>
              <a:rPr lang="en-US" i="1" baseline="-25000" dirty="0">
                <a:solidFill>
                  <a:srgbClr val="0000FF"/>
                </a:solidFill>
              </a:rPr>
              <a:t>0</a:t>
            </a:r>
            <a:r>
              <a:rPr lang="en-US" i="1" dirty="0">
                <a:solidFill>
                  <a:srgbClr val="0000FF"/>
                </a:solidFill>
              </a:rPr>
              <a:t> Cos</a:t>
            </a:r>
            <a:r>
              <a:rPr lang="el-GR" i="1" dirty="0">
                <a:solidFill>
                  <a:srgbClr val="0000FF"/>
                </a:solidFill>
              </a:rPr>
              <a:t>Θ</a:t>
            </a:r>
            <a:r>
              <a:rPr lang="en-US" i="1" dirty="0">
                <a:solidFill>
                  <a:srgbClr val="0000FF"/>
                </a:solidFill>
              </a:rPr>
              <a:t> </a:t>
            </a:r>
            <a:r>
              <a:rPr lang="en-US" b="1" i="1" dirty="0" err="1">
                <a:solidFill>
                  <a:srgbClr val="0000FF"/>
                </a:solidFill>
              </a:rPr>
              <a:t>i</a:t>
            </a:r>
            <a:r>
              <a:rPr lang="en-US" b="1" i="1" dirty="0">
                <a:solidFill>
                  <a:srgbClr val="0000FF"/>
                </a:solidFill>
              </a:rPr>
              <a:t> Which means no acceleration in horizontal direction</a:t>
            </a:r>
          </a:p>
        </p:txBody>
      </p:sp>
      <p:sp>
        <p:nvSpPr>
          <p:cNvPr id="98" name="TextBox 97"/>
          <p:cNvSpPr txBox="1"/>
          <p:nvPr/>
        </p:nvSpPr>
        <p:spPr>
          <a:xfrm>
            <a:off x="1066800" y="5638800"/>
            <a:ext cx="6400800" cy="369332"/>
          </a:xfrm>
          <a:prstGeom prst="rect">
            <a:avLst/>
          </a:prstGeom>
          <a:noFill/>
        </p:spPr>
        <p:txBody>
          <a:bodyPr wrap="square" rtlCol="0">
            <a:spAutoFit/>
          </a:bodyPr>
          <a:lstStyle/>
          <a:p>
            <a:r>
              <a:rPr lang="en-US" dirty="0"/>
              <a:t>2. The vertical velocity changes. It is zero at maximum height</a:t>
            </a:r>
            <a:endParaRPr lang="en-US" b="1" i="1" dirty="0"/>
          </a:p>
        </p:txBody>
      </p:sp>
      <p:sp>
        <p:nvSpPr>
          <p:cNvPr id="99" name="TextBox 98"/>
          <p:cNvSpPr txBox="1"/>
          <p:nvPr/>
        </p:nvSpPr>
        <p:spPr>
          <a:xfrm>
            <a:off x="1066800" y="6183868"/>
            <a:ext cx="6400800" cy="369332"/>
          </a:xfrm>
          <a:prstGeom prst="rect">
            <a:avLst/>
          </a:prstGeom>
          <a:noFill/>
        </p:spPr>
        <p:txBody>
          <a:bodyPr wrap="square" rtlCol="0">
            <a:spAutoFit/>
          </a:bodyPr>
          <a:lstStyle/>
          <a:p>
            <a:r>
              <a:rPr lang="en-US" dirty="0"/>
              <a:t>3. Only common quantity between x and y motion is the </a:t>
            </a:r>
            <a:r>
              <a:rPr lang="en-US" b="1" dirty="0"/>
              <a:t>TIME</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3.33333E-6 -0.00555 C 0.1625 -0.21369 0.32518 -0.42183 0.47101 -0.42183 C 0.61667 -0.42183 0.74584 -0.21369 0.875 -0.00555 " pathEditMode="relative" rAng="0" ptsTypes="aaA">
                                      <p:cBhvr>
                                        <p:cTn id="6" dur="5000" fill="hold"/>
                                        <p:tgtEl>
                                          <p:spTgt spid="4"/>
                                        </p:tgtEl>
                                        <p:attrNameLst>
                                          <p:attrName>ppt_x</p:attrName>
                                          <p:attrName>ppt_y</p:attrName>
                                        </p:attrNameLst>
                                      </p:cBhvr>
                                      <p:rCtr x="43800" y="-20800"/>
                                    </p:animMotion>
                                  </p:childTnLst>
                                </p:cTn>
                              </p:par>
                              <p:par>
                                <p:cTn id="7" presetID="22" presetClass="entr" presetSubtype="8" fill="hold" grpId="0" nodeType="withEffect">
                                  <p:stCondLst>
                                    <p:cond delay="200"/>
                                  </p:stCondLst>
                                  <p:childTnLst>
                                    <p:set>
                                      <p:cBhvr>
                                        <p:cTn id="8" dur="1" fill="hold">
                                          <p:stCondLst>
                                            <p:cond delay="0"/>
                                          </p:stCondLst>
                                        </p:cTn>
                                        <p:tgtEl>
                                          <p:spTgt spid="27"/>
                                        </p:tgtEl>
                                        <p:attrNameLst>
                                          <p:attrName>style.visibility</p:attrName>
                                        </p:attrNameLst>
                                      </p:cBhvr>
                                      <p:to>
                                        <p:strVal val="visible"/>
                                      </p:to>
                                    </p:set>
                                    <p:animEffect transition="in" filter="wipe(left)">
                                      <p:cBhvr>
                                        <p:cTn id="9" dur="5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blinds(horizontal)">
                                      <p:cBhvr>
                                        <p:cTn id="45" dur="500"/>
                                        <p:tgtEl>
                                          <p:spTgt spid="75"/>
                                        </p:tgtEl>
                                      </p:cBhvr>
                                    </p:animEffect>
                                  </p:childTnLst>
                                </p:cTn>
                              </p:par>
                              <p:par>
                                <p:cTn id="46" presetID="3" presetClass="entr" presetSubtype="1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blinds(horizontal)">
                                      <p:cBhvr>
                                        <p:cTn id="48" dur="500"/>
                                        <p:tgtEl>
                                          <p:spTgt spid="55"/>
                                        </p:tgtEl>
                                      </p:cBhvr>
                                    </p:animEffect>
                                  </p:childTnLst>
                                </p:cTn>
                              </p:par>
                              <p:par>
                                <p:cTn id="49" presetID="3" presetClass="entr" presetSubtype="1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blinds(horizontal)">
                                      <p:cBhvr>
                                        <p:cTn id="51" dur="500"/>
                                        <p:tgtEl>
                                          <p:spTgt spid="67"/>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9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7" grpId="0" animBg="1"/>
      <p:bldP spid="54" grpId="0"/>
      <p:bldP spid="97" grpId="0"/>
      <p:bldP spid="98" grpId="0"/>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73"/>
          <p:cNvGrpSpPr/>
          <p:nvPr/>
        </p:nvGrpSpPr>
        <p:grpSpPr>
          <a:xfrm>
            <a:off x="936688" y="838201"/>
            <a:ext cx="7064312" cy="2819399"/>
            <a:chOff x="177998" y="762000"/>
            <a:chExt cx="8813602" cy="3962399"/>
          </a:xfrm>
        </p:grpSpPr>
        <p:sp>
          <p:nvSpPr>
            <p:cNvPr id="2" name="Rectangle 1"/>
            <p:cNvSpPr/>
            <p:nvPr/>
          </p:nvSpPr>
          <p:spPr>
            <a:xfrm>
              <a:off x="250207" y="3962400"/>
              <a:ext cx="83058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Oval 3"/>
            <p:cNvSpPr/>
            <p:nvPr/>
          </p:nvSpPr>
          <p:spPr>
            <a:xfrm>
              <a:off x="402607" y="3962400"/>
              <a:ext cx="1524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26"/>
            <p:cNvSpPr/>
            <p:nvPr/>
          </p:nvSpPr>
          <p:spPr>
            <a:xfrm>
              <a:off x="508377" y="1160060"/>
              <a:ext cx="7915702" cy="2859206"/>
            </a:xfrm>
            <a:custGeom>
              <a:avLst/>
              <a:gdLst>
                <a:gd name="connsiteX0" fmla="*/ 0 w 7915702"/>
                <a:gd name="connsiteY0" fmla="*/ 2859206 h 2859206"/>
                <a:gd name="connsiteX1" fmla="*/ 4189863 w 7915702"/>
                <a:gd name="connsiteY1" fmla="*/ 6824 h 2859206"/>
                <a:gd name="connsiteX2" fmla="*/ 7915702 w 7915702"/>
                <a:gd name="connsiteY2" fmla="*/ 2818262 h 2859206"/>
              </a:gdLst>
              <a:ahLst/>
              <a:cxnLst>
                <a:cxn ang="0">
                  <a:pos x="connsiteX0" y="connsiteY0"/>
                </a:cxn>
                <a:cxn ang="0">
                  <a:pos x="connsiteX1" y="connsiteY1"/>
                </a:cxn>
                <a:cxn ang="0">
                  <a:pos x="connsiteX2" y="connsiteY2"/>
                </a:cxn>
              </a:cxnLst>
              <a:rect l="l" t="t" r="r" b="b"/>
              <a:pathLst>
                <a:path w="7915702" h="2859206">
                  <a:moveTo>
                    <a:pt x="0" y="2859206"/>
                  </a:moveTo>
                  <a:cubicBezTo>
                    <a:pt x="1435289" y="1436427"/>
                    <a:pt x="2870579" y="13648"/>
                    <a:pt x="4189863" y="6824"/>
                  </a:cubicBezTo>
                  <a:cubicBezTo>
                    <a:pt x="5509147" y="0"/>
                    <a:pt x="6712424" y="1409131"/>
                    <a:pt x="7915702" y="2818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5" name="Group 36"/>
            <p:cNvGrpSpPr/>
            <p:nvPr/>
          </p:nvGrpSpPr>
          <p:grpSpPr>
            <a:xfrm>
              <a:off x="387837" y="1155701"/>
              <a:ext cx="4320070" cy="3279108"/>
              <a:chOff x="671030" y="3441701"/>
              <a:chExt cx="4320070" cy="3279108"/>
            </a:xfrm>
          </p:grpSpPr>
          <p:grpSp>
            <p:nvGrpSpPr>
              <p:cNvPr id="6" name="Group 26"/>
              <p:cNvGrpSpPr/>
              <p:nvPr/>
            </p:nvGrpSpPr>
            <p:grpSpPr>
              <a:xfrm>
                <a:off x="671030" y="3441701"/>
                <a:ext cx="4320070" cy="3279108"/>
                <a:chOff x="671030" y="3441701"/>
                <a:chExt cx="4320070" cy="3279108"/>
              </a:xfrm>
            </p:grpSpPr>
            <p:cxnSp>
              <p:nvCxnSpPr>
                <p:cNvPr id="8" name="Straight Connector 7"/>
                <p:cNvCxnSpPr/>
                <p:nvPr/>
              </p:nvCxnSpPr>
              <p:spPr>
                <a:xfrm rot="5400000">
                  <a:off x="3608697" y="4802497"/>
                  <a:ext cx="2743200" cy="21607"/>
                </a:xfrm>
                <a:prstGeom prst="line">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2000" y="4267200"/>
                  <a:ext cx="2057400" cy="1905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19"/>
                <p:cNvGrpSpPr/>
                <p:nvPr/>
              </p:nvGrpSpPr>
              <p:grpSpPr>
                <a:xfrm rot="1512706">
                  <a:off x="671030" y="5512341"/>
                  <a:ext cx="914400" cy="1208468"/>
                  <a:chOff x="3810001" y="3515932"/>
                  <a:chExt cx="914400" cy="1208468"/>
                </a:xfrm>
              </p:grpSpPr>
              <p:sp>
                <p:nvSpPr>
                  <p:cNvPr id="21" name="Arc 20"/>
                  <p:cNvSpPr/>
                  <p:nvPr/>
                </p:nvSpPr>
                <p:spPr>
                  <a:xfrm>
                    <a:off x="3810001" y="3810000"/>
                    <a:ext cx="914400" cy="914400"/>
                  </a:xfrm>
                  <a:prstGeom prst="arc">
                    <a:avLst>
                      <a:gd name="adj1" fmla="val 16200000"/>
                      <a:gd name="adj2" fmla="val 1989237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2" name="TextBox 21"/>
                  <p:cNvSpPr txBox="1"/>
                  <p:nvPr/>
                </p:nvSpPr>
                <p:spPr>
                  <a:xfrm rot="5218848">
                    <a:off x="4238260" y="3658753"/>
                    <a:ext cx="603779" cy="318137"/>
                  </a:xfrm>
                  <a:prstGeom prst="rect">
                    <a:avLst/>
                  </a:prstGeom>
                  <a:noFill/>
                </p:spPr>
                <p:txBody>
                  <a:bodyPr wrap="square" rtlCol="0">
                    <a:spAutoFit/>
                  </a:bodyPr>
                  <a:lstStyle/>
                  <a:p>
                    <a:r>
                      <a:rPr lang="el-GR" sz="1200" b="1" i="1" dirty="0">
                        <a:solidFill>
                          <a:srgbClr val="FF0000"/>
                        </a:solidFill>
                      </a:rPr>
                      <a:t>Θ</a:t>
                    </a:r>
                    <a:endParaRPr lang="en-US" sz="1200" b="1" i="1" dirty="0">
                      <a:solidFill>
                        <a:srgbClr val="FF0000"/>
                      </a:solidFill>
                    </a:endParaRPr>
                  </a:p>
                </p:txBody>
              </p:sp>
            </p:grpSp>
            <p:sp>
              <p:nvSpPr>
                <p:cNvPr id="23" name="TextBox 22"/>
                <p:cNvSpPr txBox="1"/>
                <p:nvPr/>
              </p:nvSpPr>
              <p:spPr>
                <a:xfrm>
                  <a:off x="4648199" y="4876799"/>
                  <a:ext cx="322556" cy="351316"/>
                </a:xfrm>
                <a:prstGeom prst="rect">
                  <a:avLst/>
                </a:prstGeom>
                <a:noFill/>
              </p:spPr>
              <p:txBody>
                <a:bodyPr wrap="none" rtlCol="0">
                  <a:spAutoFit/>
                </a:bodyPr>
                <a:lstStyle/>
                <a:p>
                  <a:r>
                    <a:rPr lang="en-US" sz="1200" dirty="0"/>
                    <a:t>H</a:t>
                  </a:r>
                </a:p>
              </p:txBody>
            </p:sp>
          </p:grpSp>
          <p:sp>
            <p:nvSpPr>
              <p:cNvPr id="33" name="TextBox 32"/>
              <p:cNvSpPr txBox="1"/>
              <p:nvPr/>
            </p:nvSpPr>
            <p:spPr>
              <a:xfrm>
                <a:off x="1271263" y="5029200"/>
                <a:ext cx="350173" cy="351316"/>
              </a:xfrm>
              <a:prstGeom prst="rect">
                <a:avLst/>
              </a:prstGeom>
              <a:noFill/>
            </p:spPr>
            <p:txBody>
              <a:bodyPr wrap="none" rtlCol="0">
                <a:spAutoFit/>
              </a:bodyPr>
              <a:lstStyle/>
              <a:p>
                <a:r>
                  <a:rPr lang="en-US" sz="1200" i="1" dirty="0"/>
                  <a:t>v</a:t>
                </a:r>
                <a:r>
                  <a:rPr lang="en-US" sz="1200" i="1" baseline="-25000" dirty="0"/>
                  <a:t>0</a:t>
                </a:r>
              </a:p>
            </p:txBody>
          </p:sp>
        </p:grpSp>
        <p:grpSp>
          <p:nvGrpSpPr>
            <p:cNvPr id="9" name="Group 35"/>
            <p:cNvGrpSpPr/>
            <p:nvPr/>
          </p:nvGrpSpPr>
          <p:grpSpPr>
            <a:xfrm>
              <a:off x="177998" y="1676400"/>
              <a:ext cx="2641401" cy="2648984"/>
              <a:chOff x="406599" y="4038600"/>
              <a:chExt cx="2641401" cy="2648984"/>
            </a:xfrm>
          </p:grpSpPr>
          <p:cxnSp>
            <p:nvCxnSpPr>
              <p:cNvPr id="29" name="Straight Arrow Connector 28"/>
              <p:cNvCxnSpPr/>
              <p:nvPr/>
            </p:nvCxnSpPr>
            <p:spPr>
              <a:xfrm rot="5400000" flipH="1" flipV="1">
                <a:off x="1856698" y="5170332"/>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26744" y="4038600"/>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14532" y="5207197"/>
                <a:ext cx="1160399" cy="318137"/>
              </a:xfrm>
              <a:prstGeom prst="rect">
                <a:avLst/>
              </a:prstGeom>
              <a:noFill/>
            </p:spPr>
            <p:txBody>
              <a:bodyPr wrap="none" rtlCol="0">
                <a:spAutoFit/>
              </a:bodyPr>
              <a:lstStyle/>
              <a:p>
                <a:r>
                  <a:rPr lang="en-US" sz="1200" i="1" dirty="0" err="1"/>
                  <a:t>v</a:t>
                </a:r>
                <a:r>
                  <a:rPr lang="en-US" sz="1200" i="1" baseline="-25000" dirty="0" err="1"/>
                  <a:t>y</a:t>
                </a:r>
                <a:r>
                  <a:rPr lang="en-US" sz="1200" i="1" dirty="0"/>
                  <a:t>=v </a:t>
                </a:r>
                <a:r>
                  <a:rPr lang="en-US" sz="1200" i="1" baseline="-25000" dirty="0"/>
                  <a:t>0 </a:t>
                </a:r>
                <a:r>
                  <a:rPr lang="en-US" sz="1200" i="1" dirty="0"/>
                  <a:t>Sin</a:t>
                </a:r>
                <a:r>
                  <a:rPr lang="el-GR" sz="1200" i="1" dirty="0"/>
                  <a:t>Θ</a:t>
                </a:r>
                <a:r>
                  <a:rPr lang="en-US" sz="1200" i="1" dirty="0"/>
                  <a:t> </a:t>
                </a:r>
                <a:r>
                  <a:rPr lang="en-US" sz="1200" b="1" i="1" dirty="0"/>
                  <a:t>j</a:t>
                </a:r>
              </a:p>
            </p:txBody>
          </p:sp>
          <p:sp>
            <p:nvSpPr>
              <p:cNvPr id="35" name="TextBox 34"/>
              <p:cNvSpPr txBox="1"/>
              <p:nvPr/>
            </p:nvSpPr>
            <p:spPr>
              <a:xfrm>
                <a:off x="1105639" y="6336268"/>
                <a:ext cx="1141834" cy="351316"/>
              </a:xfrm>
              <a:prstGeom prst="rect">
                <a:avLst/>
              </a:prstGeom>
              <a:noFill/>
            </p:spPr>
            <p:txBody>
              <a:bodyPr wrap="none" rtlCol="0">
                <a:spAutoFit/>
              </a:bodyPr>
              <a:lstStyle/>
              <a:p>
                <a:r>
                  <a:rPr lang="en-US" sz="1200" i="1" dirty="0" err="1"/>
                  <a:t>v</a:t>
                </a:r>
                <a:r>
                  <a:rPr lang="en-US" sz="1200" i="1" baseline="-25000" dirty="0" err="1"/>
                  <a:t>x</a:t>
                </a:r>
                <a:r>
                  <a:rPr lang="en-US" sz="1200" i="1" dirty="0"/>
                  <a:t> = v</a:t>
                </a:r>
                <a:r>
                  <a:rPr lang="en-US" sz="1200" i="1" baseline="-25000" dirty="0"/>
                  <a:t>0</a:t>
                </a:r>
                <a:r>
                  <a:rPr lang="en-US" sz="1200" i="1" dirty="0"/>
                  <a:t> Cos</a:t>
                </a:r>
                <a:r>
                  <a:rPr lang="el-GR" sz="1200" i="1" dirty="0"/>
                  <a:t>Θ</a:t>
                </a:r>
                <a:r>
                  <a:rPr lang="en-US" sz="1200" i="1" dirty="0"/>
                  <a:t> </a:t>
                </a:r>
                <a:r>
                  <a:rPr lang="en-US" sz="1200" b="1" i="1" dirty="0" err="1"/>
                  <a:t>i</a:t>
                </a:r>
                <a:endParaRPr lang="en-US" sz="1200" b="1" i="1" dirty="0"/>
              </a:p>
            </p:txBody>
          </p:sp>
        </p:grpSp>
        <p:sp>
          <p:nvSpPr>
            <p:cNvPr id="24" name="TextBox 23"/>
            <p:cNvSpPr txBox="1"/>
            <p:nvPr/>
          </p:nvSpPr>
          <p:spPr>
            <a:xfrm>
              <a:off x="4517408" y="762000"/>
              <a:ext cx="838200" cy="351316"/>
            </a:xfrm>
            <a:prstGeom prst="rect">
              <a:avLst/>
            </a:prstGeom>
            <a:noFill/>
          </p:spPr>
          <p:txBody>
            <a:bodyPr wrap="square" rtlCol="0">
              <a:spAutoFit/>
            </a:bodyPr>
            <a:lstStyle/>
            <a:p>
              <a:r>
                <a:rPr lang="en-US" sz="1200" i="1" dirty="0" err="1"/>
                <a:t>v</a:t>
              </a:r>
              <a:r>
                <a:rPr lang="en-US" sz="1200" i="1" baseline="-25000" dirty="0" err="1"/>
                <a:t>y</a:t>
              </a:r>
              <a:r>
                <a:rPr lang="en-US" sz="1200" i="1" dirty="0"/>
                <a:t> = 0</a:t>
              </a:r>
            </a:p>
          </p:txBody>
        </p:sp>
        <p:cxnSp>
          <p:nvCxnSpPr>
            <p:cNvPr id="37" name="Straight Arrow Connector 36"/>
            <p:cNvCxnSpPr/>
            <p:nvPr/>
          </p:nvCxnSpPr>
          <p:spPr>
            <a:xfrm flipV="1">
              <a:off x="3209307" y="1080625"/>
              <a:ext cx="99060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46007" y="1166150"/>
              <a:ext cx="1143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934200" y="2286000"/>
              <a:ext cx="609600" cy="5334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027524" y="937736"/>
              <a:ext cx="1918826" cy="908357"/>
            </a:xfrm>
            <a:prstGeom prst="rect">
              <a:avLst/>
            </a:prstGeom>
            <a:noFill/>
          </p:spPr>
          <p:txBody>
            <a:bodyPr wrap="none" rtlCol="0">
              <a:spAutoFit/>
            </a:bodyPr>
            <a:lstStyle/>
            <a:p>
              <a:r>
                <a:rPr lang="en-US" sz="1200" b="1" dirty="0"/>
                <a:t>T = time of flight</a:t>
              </a:r>
            </a:p>
            <a:p>
              <a:r>
                <a:rPr lang="en-US" sz="1200" b="1" dirty="0"/>
                <a:t>R = Horizontal range</a:t>
              </a:r>
            </a:p>
            <a:p>
              <a:r>
                <a:rPr lang="en-US" sz="1200" b="1" dirty="0"/>
                <a:t>H = Maximum Height</a:t>
              </a:r>
            </a:p>
          </p:txBody>
        </p:sp>
        <p:grpSp>
          <p:nvGrpSpPr>
            <p:cNvPr id="10" name="Group 78"/>
            <p:cNvGrpSpPr/>
            <p:nvPr/>
          </p:nvGrpSpPr>
          <p:grpSpPr>
            <a:xfrm>
              <a:off x="431800" y="3352800"/>
              <a:ext cx="8077200" cy="1303696"/>
              <a:chOff x="431800" y="3581400"/>
              <a:chExt cx="8077200" cy="1303696"/>
            </a:xfrm>
          </p:grpSpPr>
          <p:sp>
            <p:nvSpPr>
              <p:cNvPr id="63" name="TextBox 62"/>
              <p:cNvSpPr txBox="1"/>
              <p:nvPr/>
            </p:nvSpPr>
            <p:spPr>
              <a:xfrm>
                <a:off x="4441207" y="4495800"/>
                <a:ext cx="334391" cy="389296"/>
              </a:xfrm>
              <a:prstGeom prst="rect">
                <a:avLst/>
              </a:prstGeom>
              <a:noFill/>
            </p:spPr>
            <p:txBody>
              <a:bodyPr wrap="none" rtlCol="0">
                <a:spAutoFit/>
              </a:bodyPr>
              <a:lstStyle/>
              <a:p>
                <a:r>
                  <a:rPr lang="en-US" sz="1200" dirty="0"/>
                  <a:t>R</a:t>
                </a:r>
              </a:p>
            </p:txBody>
          </p:sp>
          <p:grpSp>
            <p:nvGrpSpPr>
              <p:cNvPr id="11" name="Group 71"/>
              <p:cNvGrpSpPr/>
              <p:nvPr/>
            </p:nvGrpSpPr>
            <p:grpSpPr>
              <a:xfrm>
                <a:off x="431800" y="3581400"/>
                <a:ext cx="8077200" cy="990600"/>
                <a:chOff x="685800" y="5715000"/>
                <a:chExt cx="8077200" cy="990600"/>
              </a:xfrm>
            </p:grpSpPr>
            <p:cxnSp>
              <p:nvCxnSpPr>
                <p:cNvPr id="61" name="Straight Arrow Connector 60"/>
                <p:cNvCxnSpPr/>
                <p:nvPr/>
              </p:nvCxnSpPr>
              <p:spPr>
                <a:xfrm flipV="1">
                  <a:off x="685800" y="6629400"/>
                  <a:ext cx="80772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590800" y="5715000"/>
                  <a:ext cx="447749" cy="351316"/>
                </a:xfrm>
                <a:prstGeom prst="rect">
                  <a:avLst/>
                </a:prstGeom>
                <a:noFill/>
              </p:spPr>
              <p:txBody>
                <a:bodyPr wrap="none" rtlCol="0">
                  <a:spAutoFit/>
                </a:bodyPr>
                <a:lstStyle/>
                <a:p>
                  <a:r>
                    <a:rPr lang="en-US" sz="1200" dirty="0"/>
                    <a:t>T/2</a:t>
                  </a:r>
                </a:p>
              </p:txBody>
            </p:sp>
            <p:sp>
              <p:nvSpPr>
                <p:cNvPr id="65" name="TextBox 64"/>
                <p:cNvSpPr txBox="1"/>
                <p:nvPr/>
              </p:nvSpPr>
              <p:spPr>
                <a:xfrm>
                  <a:off x="6442591" y="5715000"/>
                  <a:ext cx="447749" cy="351316"/>
                </a:xfrm>
                <a:prstGeom prst="rect">
                  <a:avLst/>
                </a:prstGeom>
                <a:noFill/>
              </p:spPr>
              <p:txBody>
                <a:bodyPr wrap="none" rtlCol="0">
                  <a:spAutoFit/>
                </a:bodyPr>
                <a:lstStyle/>
                <a:p>
                  <a:r>
                    <a:rPr lang="en-US" sz="1200" dirty="0"/>
                    <a:t>T/2</a:t>
                  </a:r>
                </a:p>
              </p:txBody>
            </p:sp>
            <p:cxnSp>
              <p:nvCxnSpPr>
                <p:cNvPr id="66" name="Straight Arrow Connector 65"/>
                <p:cNvCxnSpPr/>
                <p:nvPr/>
              </p:nvCxnSpPr>
              <p:spPr>
                <a:xfrm>
                  <a:off x="838200" y="6019800"/>
                  <a:ext cx="4114800"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76800" y="5943600"/>
                  <a:ext cx="38100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p:cNvCxnSpPr/>
            <p:nvPr/>
          </p:nvCxnSpPr>
          <p:spPr>
            <a:xfrm rot="16200000" flipH="1">
              <a:off x="8316603" y="3973203"/>
              <a:ext cx="520700" cy="37209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54"/>
            <p:cNvGrpSpPr/>
            <p:nvPr/>
          </p:nvGrpSpPr>
          <p:grpSpPr>
            <a:xfrm>
              <a:off x="6858000" y="2286000"/>
              <a:ext cx="762000" cy="686594"/>
              <a:chOff x="8839200" y="4267200"/>
              <a:chExt cx="762000" cy="686594"/>
            </a:xfrm>
          </p:grpSpPr>
          <p:cxnSp>
            <p:nvCxnSpPr>
              <p:cNvPr id="47" name="Straight Arrow Connector 46"/>
              <p:cNvCxnSpPr/>
              <p:nvPr/>
            </p:nvCxnSpPr>
            <p:spPr>
              <a:xfrm>
                <a:off x="8839200" y="4267200"/>
                <a:ext cx="762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8540750" y="4616450"/>
                <a:ext cx="6731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66"/>
            <p:cNvGrpSpPr/>
            <p:nvPr/>
          </p:nvGrpSpPr>
          <p:grpSpPr>
            <a:xfrm>
              <a:off x="8382000" y="3886200"/>
              <a:ext cx="609600" cy="711200"/>
              <a:chOff x="8839200" y="4242594"/>
              <a:chExt cx="609600" cy="711200"/>
            </a:xfrm>
          </p:grpSpPr>
          <p:cxnSp>
            <p:nvCxnSpPr>
              <p:cNvPr id="69" name="Straight Arrow Connector 68"/>
              <p:cNvCxnSpPr/>
              <p:nvPr/>
            </p:nvCxnSpPr>
            <p:spPr>
              <a:xfrm flipV="1">
                <a:off x="8839200" y="4242594"/>
                <a:ext cx="609600" cy="246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8540750" y="4616450"/>
                <a:ext cx="6731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4"/>
            <p:cNvGrpSpPr/>
            <p:nvPr/>
          </p:nvGrpSpPr>
          <p:grpSpPr>
            <a:xfrm>
              <a:off x="3200400" y="1003300"/>
              <a:ext cx="990600" cy="686594"/>
              <a:chOff x="8864600" y="3607594"/>
              <a:chExt cx="990600" cy="686594"/>
            </a:xfrm>
          </p:grpSpPr>
          <p:cxnSp>
            <p:nvCxnSpPr>
              <p:cNvPr id="76" name="Straight Arrow Connector 75"/>
              <p:cNvCxnSpPr/>
              <p:nvPr/>
            </p:nvCxnSpPr>
            <p:spPr>
              <a:xfrm>
                <a:off x="8864600" y="4292600"/>
                <a:ext cx="9906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8540750" y="3943350"/>
                <a:ext cx="673100" cy="158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3657600" y="1676400"/>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1" name="TextBox 90"/>
            <p:cNvSpPr txBox="1"/>
            <p:nvPr/>
          </p:nvSpPr>
          <p:spPr>
            <a:xfrm>
              <a:off x="5272249" y="762000"/>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2" name="TextBox 91"/>
            <p:cNvSpPr txBox="1"/>
            <p:nvPr/>
          </p:nvSpPr>
          <p:spPr>
            <a:xfrm>
              <a:off x="6872450" y="1840469"/>
              <a:ext cx="409087"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i="1" dirty="0" err="1"/>
                <a:t>i</a:t>
              </a:r>
              <a:endParaRPr lang="en-US" sz="1200" i="1" baseline="-25000" dirty="0"/>
            </a:p>
          </p:txBody>
        </p:sp>
        <p:sp>
          <p:nvSpPr>
            <p:cNvPr id="93" name="TextBox 92"/>
            <p:cNvSpPr txBox="1"/>
            <p:nvPr/>
          </p:nvSpPr>
          <p:spPr>
            <a:xfrm>
              <a:off x="8396450" y="3516867"/>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4" name="TextBox 93"/>
            <p:cNvSpPr txBox="1"/>
            <p:nvPr/>
          </p:nvSpPr>
          <p:spPr>
            <a:xfrm rot="16200000">
              <a:off x="2738746" y="1168597"/>
              <a:ext cx="461021" cy="318137"/>
            </a:xfrm>
            <a:prstGeom prst="rect">
              <a:avLst/>
            </a:prstGeom>
            <a:noFill/>
          </p:spPr>
          <p:txBody>
            <a:bodyPr wrap="none" rtlCol="0">
              <a:spAutoFit/>
            </a:bodyPr>
            <a:lstStyle/>
            <a:p>
              <a:r>
                <a:rPr lang="en-US" sz="1200" i="1" dirty="0" err="1"/>
                <a:t>v</a:t>
              </a:r>
              <a:r>
                <a:rPr lang="en-US" sz="1200" i="1" baseline="-25000" dirty="0" err="1"/>
                <a:t>y</a:t>
              </a:r>
              <a:r>
                <a:rPr lang="en-US" sz="1200" i="1" baseline="-25000" dirty="0"/>
                <a:t> </a:t>
              </a:r>
              <a:r>
                <a:rPr lang="en-US" sz="1200" b="1" i="1" dirty="0"/>
                <a:t>j</a:t>
              </a:r>
            </a:p>
          </p:txBody>
        </p:sp>
        <p:sp>
          <p:nvSpPr>
            <p:cNvPr id="95" name="TextBox 94"/>
            <p:cNvSpPr txBox="1"/>
            <p:nvPr/>
          </p:nvSpPr>
          <p:spPr>
            <a:xfrm rot="16200000">
              <a:off x="6248401" y="2317432"/>
              <a:ext cx="685800" cy="318137"/>
            </a:xfrm>
            <a:prstGeom prst="rect">
              <a:avLst/>
            </a:prstGeom>
            <a:noFill/>
          </p:spPr>
          <p:txBody>
            <a:bodyPr wrap="square" rtlCol="0">
              <a:spAutoFit/>
            </a:bodyPr>
            <a:lstStyle/>
            <a:p>
              <a:r>
                <a:rPr lang="en-US" sz="1200" i="1" dirty="0" err="1"/>
                <a:t>v</a:t>
              </a:r>
              <a:r>
                <a:rPr lang="en-US" sz="1200" i="1" baseline="-25000" dirty="0" err="1"/>
                <a:t>y</a:t>
              </a:r>
              <a:r>
                <a:rPr lang="en-US" sz="1200" i="1" dirty="0"/>
                <a:t>(-</a:t>
              </a:r>
              <a:r>
                <a:rPr lang="en-US" sz="1200" i="1" baseline="-25000" dirty="0"/>
                <a:t> </a:t>
              </a:r>
              <a:r>
                <a:rPr lang="en-US" sz="1200" b="1" i="1" dirty="0"/>
                <a:t>j)</a:t>
              </a:r>
            </a:p>
          </p:txBody>
        </p:sp>
        <p:sp>
          <p:nvSpPr>
            <p:cNvPr id="96" name="TextBox 95"/>
            <p:cNvSpPr txBox="1"/>
            <p:nvPr/>
          </p:nvSpPr>
          <p:spPr>
            <a:xfrm rot="16200000">
              <a:off x="7697362" y="4069691"/>
              <a:ext cx="963827" cy="345590"/>
            </a:xfrm>
            <a:prstGeom prst="rect">
              <a:avLst/>
            </a:prstGeom>
            <a:noFill/>
          </p:spPr>
          <p:txBody>
            <a:bodyPr wrap="square" rtlCol="0">
              <a:spAutoFit/>
            </a:bodyPr>
            <a:lstStyle/>
            <a:p>
              <a:r>
                <a:rPr lang="en-US" sz="1200" i="1" dirty="0" err="1"/>
                <a:t>v</a:t>
              </a:r>
              <a:r>
                <a:rPr lang="en-US" sz="1200" i="1" baseline="-25000" dirty="0" err="1"/>
                <a:t>y</a:t>
              </a:r>
              <a:r>
                <a:rPr lang="en-US" sz="1200" i="1" dirty="0"/>
                <a:t>(-</a:t>
              </a:r>
              <a:r>
                <a:rPr lang="en-US" sz="1200" i="1" baseline="-25000" dirty="0"/>
                <a:t> </a:t>
              </a:r>
              <a:r>
                <a:rPr lang="en-US" sz="1200" b="1" i="1" dirty="0"/>
                <a:t>j)</a:t>
              </a:r>
            </a:p>
          </p:txBody>
        </p:sp>
      </p:grpSp>
      <p:grpSp>
        <p:nvGrpSpPr>
          <p:cNvPr id="15" name="Group 78"/>
          <p:cNvGrpSpPr/>
          <p:nvPr/>
        </p:nvGrpSpPr>
        <p:grpSpPr>
          <a:xfrm>
            <a:off x="609600" y="3657600"/>
            <a:ext cx="2971800" cy="3048000"/>
            <a:chOff x="609600" y="3657600"/>
            <a:chExt cx="2971800" cy="3048000"/>
          </a:xfrm>
        </p:grpSpPr>
        <p:grpSp>
          <p:nvGrpSpPr>
            <p:cNvPr id="17" name="Group 71"/>
            <p:cNvGrpSpPr/>
            <p:nvPr/>
          </p:nvGrpSpPr>
          <p:grpSpPr>
            <a:xfrm>
              <a:off x="609600" y="3657600"/>
              <a:ext cx="2971800" cy="3048000"/>
              <a:chOff x="609600" y="4038600"/>
              <a:chExt cx="2971800" cy="3048000"/>
            </a:xfrm>
          </p:grpSpPr>
          <p:sp>
            <p:nvSpPr>
              <p:cNvPr id="67" name="Rectangle 66"/>
              <p:cNvSpPr/>
              <p:nvPr/>
            </p:nvSpPr>
            <p:spPr>
              <a:xfrm>
                <a:off x="609600" y="4038600"/>
                <a:ext cx="2971800" cy="3048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p:cNvSpPr txBox="1"/>
              <p:nvPr/>
            </p:nvSpPr>
            <p:spPr>
              <a:xfrm>
                <a:off x="1295400" y="4191000"/>
                <a:ext cx="1128835" cy="369332"/>
              </a:xfrm>
              <a:prstGeom prst="rect">
                <a:avLst/>
              </a:prstGeom>
              <a:noFill/>
            </p:spPr>
            <p:txBody>
              <a:bodyPr wrap="none" rtlCol="0">
                <a:spAutoFit/>
              </a:bodyPr>
              <a:lstStyle/>
              <a:p>
                <a:r>
                  <a:rPr lang="en-US" b="1" u="sng" dirty="0"/>
                  <a:t>X- motion</a:t>
                </a:r>
              </a:p>
            </p:txBody>
          </p:sp>
          <p:graphicFrame>
            <p:nvGraphicFramePr>
              <p:cNvPr id="155650" name="Object 2"/>
              <p:cNvGraphicFramePr>
                <a:graphicFrameLocks noChangeAspect="1"/>
              </p:cNvGraphicFramePr>
              <p:nvPr/>
            </p:nvGraphicFramePr>
            <p:xfrm>
              <a:off x="1298575" y="4572000"/>
              <a:ext cx="1368425" cy="352425"/>
            </p:xfrm>
            <a:graphic>
              <a:graphicData uri="http://schemas.openxmlformats.org/presentationml/2006/ole">
                <mc:AlternateContent xmlns:mc="http://schemas.openxmlformats.org/markup-compatibility/2006">
                  <mc:Choice xmlns:v="urn:schemas-microsoft-com:vml" Requires="v">
                    <p:oleObj spid="_x0000_s161013" name="Equation" r:id="rId3" imgW="888840" imgH="241200" progId="Equation.3">
                      <p:embed/>
                    </p:oleObj>
                  </mc:Choice>
                  <mc:Fallback>
                    <p:oleObj name="Equation" r:id="rId3" imgW="8888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4572000"/>
                            <a:ext cx="136842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1" name="Object 3"/>
              <p:cNvGraphicFramePr>
                <a:graphicFrameLocks noChangeAspect="1"/>
              </p:cNvGraphicFramePr>
              <p:nvPr>
                <p:extLst>
                  <p:ext uri="{D42A27DB-BD31-4B8C-83A1-F6EECF244321}">
                    <p14:modId xmlns:p14="http://schemas.microsoft.com/office/powerpoint/2010/main" val="22338721"/>
                  </p:ext>
                </p:extLst>
              </p:nvPr>
            </p:nvGraphicFramePr>
            <p:xfrm>
              <a:off x="1409700" y="5410200"/>
              <a:ext cx="782638" cy="298450"/>
            </p:xfrm>
            <a:graphic>
              <a:graphicData uri="http://schemas.openxmlformats.org/presentationml/2006/ole">
                <mc:AlternateContent xmlns:mc="http://schemas.openxmlformats.org/markup-compatibility/2006">
                  <mc:Choice xmlns:v="urn:schemas-microsoft-com:vml" Requires="v">
                    <p:oleObj spid="_x0000_s161014" name="معادلة" r:id="rId5" imgW="507960" imgH="203040" progId="Equation.3">
                      <p:embed/>
                    </p:oleObj>
                  </mc:Choice>
                  <mc:Fallback>
                    <p:oleObj name="معادلة" r:id="rId5" imgW="507960" imgH="203040" progId="Equation.3">
                      <p:embed/>
                      <p:pic>
                        <p:nvPicPr>
                          <p:cNvPr id="0" name="Picture 3"/>
                          <p:cNvPicPr>
                            <a:picLocks noChangeAspect="1" noChangeArrowheads="1"/>
                          </p:cNvPicPr>
                          <p:nvPr/>
                        </p:nvPicPr>
                        <p:blipFill>
                          <a:blip r:embed="rId6"/>
                          <a:srcRect/>
                          <a:stretch>
                            <a:fillRect/>
                          </a:stretch>
                        </p:blipFill>
                        <p:spPr bwMode="auto">
                          <a:xfrm>
                            <a:off x="1409700" y="5410200"/>
                            <a:ext cx="78263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4" name="Object 6"/>
              <p:cNvGraphicFramePr>
                <a:graphicFrameLocks noChangeAspect="1"/>
              </p:cNvGraphicFramePr>
              <p:nvPr/>
            </p:nvGraphicFramePr>
            <p:xfrm>
              <a:off x="1690687" y="5791200"/>
              <a:ext cx="138113" cy="223837"/>
            </p:xfrm>
            <a:graphic>
              <a:graphicData uri="http://schemas.openxmlformats.org/presentationml/2006/ole">
                <mc:AlternateContent xmlns:mc="http://schemas.openxmlformats.org/markup-compatibility/2006">
                  <mc:Choice xmlns:v="urn:schemas-microsoft-com:vml" Requires="v">
                    <p:oleObj spid="_x0000_s161015" name="Equation" r:id="rId7" imgW="88560" imgH="152280" progId="Equation.3">
                      <p:embed/>
                    </p:oleObj>
                  </mc:Choice>
                  <mc:Fallback>
                    <p:oleObj name="Equation" r:id="rId7" imgW="88560" imgH="1522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0687" y="5791200"/>
                            <a:ext cx="138113" cy="223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2" name="Object 8"/>
              <p:cNvGraphicFramePr>
                <a:graphicFrameLocks noChangeAspect="1"/>
              </p:cNvGraphicFramePr>
              <p:nvPr/>
            </p:nvGraphicFramePr>
            <p:xfrm>
              <a:off x="1403350" y="5105400"/>
              <a:ext cx="958850" cy="261937"/>
            </p:xfrm>
            <a:graphic>
              <a:graphicData uri="http://schemas.openxmlformats.org/presentationml/2006/ole">
                <mc:AlternateContent xmlns:mc="http://schemas.openxmlformats.org/markup-compatibility/2006">
                  <mc:Choice xmlns:v="urn:schemas-microsoft-com:vml" Requires="v">
                    <p:oleObj spid="_x0000_s161016" name="Equation" r:id="rId9" imgW="622080" imgH="177480" progId="Equation.3">
                      <p:embed/>
                    </p:oleObj>
                  </mc:Choice>
                  <mc:Fallback>
                    <p:oleObj name="Equation" r:id="rId9" imgW="622080" imgH="177480" progId="Equation.3">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3350" y="5105400"/>
                            <a:ext cx="958850" cy="26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8" name="Group 77"/>
            <p:cNvGrpSpPr/>
            <p:nvPr/>
          </p:nvGrpSpPr>
          <p:grpSpPr>
            <a:xfrm>
              <a:off x="914400" y="5638800"/>
              <a:ext cx="1953868" cy="914400"/>
              <a:chOff x="914400" y="5638800"/>
              <a:chExt cx="1953868" cy="914400"/>
            </a:xfrm>
          </p:grpSpPr>
          <p:graphicFrame>
            <p:nvGraphicFramePr>
              <p:cNvPr id="73" name="Object 2"/>
              <p:cNvGraphicFramePr>
                <a:graphicFrameLocks noChangeAspect="1"/>
              </p:cNvGraphicFramePr>
              <p:nvPr/>
            </p:nvGraphicFramePr>
            <p:xfrm>
              <a:off x="1392237" y="5978525"/>
              <a:ext cx="665163" cy="574675"/>
            </p:xfrm>
            <a:graphic>
              <a:graphicData uri="http://schemas.openxmlformats.org/presentationml/2006/ole">
                <mc:AlternateContent xmlns:mc="http://schemas.openxmlformats.org/markup-compatibility/2006">
                  <mc:Choice xmlns:v="urn:schemas-microsoft-com:vml" Requires="v">
                    <p:oleObj spid="_x0000_s161017" name="Equation" r:id="rId11" imgW="431640" imgH="393480" progId="Equation.3">
                      <p:embed/>
                    </p:oleObj>
                  </mc:Choice>
                  <mc:Fallback>
                    <p:oleObj name="Equation" r:id="rId11" imgW="431640" imgH="39348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92237" y="5978525"/>
                            <a:ext cx="6651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TextBox 74"/>
              <p:cNvSpPr txBox="1"/>
              <p:nvPr/>
            </p:nvSpPr>
            <p:spPr>
              <a:xfrm>
                <a:off x="914400" y="5638800"/>
                <a:ext cx="1953868" cy="369332"/>
              </a:xfrm>
              <a:prstGeom prst="rect">
                <a:avLst/>
              </a:prstGeom>
              <a:noFill/>
            </p:spPr>
            <p:txBody>
              <a:bodyPr wrap="none" rtlCol="0">
                <a:spAutoFit/>
              </a:bodyPr>
              <a:lstStyle/>
              <a:p>
                <a:r>
                  <a:rPr lang="en-US" b="1" dirty="0">
                    <a:solidFill>
                      <a:srgbClr val="0000FF"/>
                    </a:solidFill>
                  </a:rPr>
                  <a:t>Only one equation</a:t>
                </a:r>
              </a:p>
            </p:txBody>
          </p:sp>
        </p:grpSp>
      </p:grpSp>
      <p:grpSp>
        <p:nvGrpSpPr>
          <p:cNvPr id="19" name="Group 80"/>
          <p:cNvGrpSpPr/>
          <p:nvPr/>
        </p:nvGrpSpPr>
        <p:grpSpPr>
          <a:xfrm>
            <a:off x="6019800" y="3733800"/>
            <a:ext cx="2971800" cy="2971800"/>
            <a:chOff x="5029200" y="3733800"/>
            <a:chExt cx="2971800" cy="2971800"/>
          </a:xfrm>
        </p:grpSpPr>
        <p:sp>
          <p:nvSpPr>
            <p:cNvPr id="71" name="Rectangle 70"/>
            <p:cNvSpPr/>
            <p:nvPr/>
          </p:nvSpPr>
          <p:spPr>
            <a:xfrm>
              <a:off x="5029200" y="3733800"/>
              <a:ext cx="2971800" cy="2971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5867400" y="3810000"/>
              <a:ext cx="1122423" cy="369332"/>
            </a:xfrm>
            <a:prstGeom prst="rect">
              <a:avLst/>
            </a:prstGeom>
            <a:noFill/>
          </p:spPr>
          <p:txBody>
            <a:bodyPr wrap="none" rtlCol="0">
              <a:spAutoFit/>
            </a:bodyPr>
            <a:lstStyle/>
            <a:p>
              <a:r>
                <a:rPr lang="en-US" b="1" u="sng" dirty="0"/>
                <a:t>Y- motion</a:t>
              </a:r>
            </a:p>
          </p:txBody>
        </p:sp>
        <p:graphicFrame>
          <p:nvGraphicFramePr>
            <p:cNvPr id="155652" name="Object 4"/>
            <p:cNvGraphicFramePr>
              <a:graphicFrameLocks noChangeAspect="1"/>
            </p:cNvGraphicFramePr>
            <p:nvPr/>
          </p:nvGraphicFramePr>
          <p:xfrm>
            <a:off x="5638800" y="4267200"/>
            <a:ext cx="1484313" cy="371475"/>
          </p:xfrm>
          <a:graphic>
            <a:graphicData uri="http://schemas.openxmlformats.org/presentationml/2006/ole">
              <mc:AlternateContent xmlns:mc="http://schemas.openxmlformats.org/markup-compatibility/2006">
                <mc:Choice xmlns:v="urn:schemas-microsoft-com:vml" Requires="v">
                  <p:oleObj spid="_x0000_s161018" name="Equation" r:id="rId13" imgW="965160" imgH="253800" progId="Equation.3">
                    <p:embed/>
                  </p:oleObj>
                </mc:Choice>
                <mc:Fallback>
                  <p:oleObj name="Equation" r:id="rId13" imgW="965160" imgH="253800" progId="Equation.3">
                    <p:embed/>
                    <p:pic>
                      <p:nvPicPr>
                        <p:cNvPr id="0"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4267200"/>
                          <a:ext cx="148431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3" name="Object 5"/>
            <p:cNvGraphicFramePr>
              <a:graphicFrameLocks noChangeAspect="1"/>
            </p:cNvGraphicFramePr>
            <p:nvPr/>
          </p:nvGraphicFramePr>
          <p:xfrm>
            <a:off x="5715000" y="4724400"/>
            <a:ext cx="1482725" cy="334962"/>
          </p:xfrm>
          <a:graphic>
            <a:graphicData uri="http://schemas.openxmlformats.org/presentationml/2006/ole">
              <mc:AlternateContent xmlns:mc="http://schemas.openxmlformats.org/markup-compatibility/2006">
                <mc:Choice xmlns:v="urn:schemas-microsoft-com:vml" Requires="v">
                  <p:oleObj spid="_x0000_s161019" name="Equation" r:id="rId15" imgW="965160" imgH="228600" progId="Equation.3">
                    <p:embed/>
                  </p:oleObj>
                </mc:Choice>
                <mc:Fallback>
                  <p:oleObj name="Equation" r:id="rId15" imgW="965160" imgH="228600" progId="Equation.3">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15000" y="4724400"/>
                          <a:ext cx="1482725"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5655" name="Object 7"/>
            <p:cNvGraphicFramePr>
              <a:graphicFrameLocks noChangeAspect="1"/>
            </p:cNvGraphicFramePr>
            <p:nvPr/>
          </p:nvGraphicFramePr>
          <p:xfrm>
            <a:off x="6400800" y="5643563"/>
            <a:ext cx="138113" cy="223837"/>
          </p:xfrm>
          <a:graphic>
            <a:graphicData uri="http://schemas.openxmlformats.org/presentationml/2006/ole">
              <mc:AlternateContent xmlns:mc="http://schemas.openxmlformats.org/markup-compatibility/2006">
                <mc:Choice xmlns:v="urn:schemas-microsoft-com:vml" Requires="v">
                  <p:oleObj spid="_x0000_s161020" name="Equation" r:id="rId17" imgW="88560" imgH="152280" progId="Equation.3">
                    <p:embed/>
                  </p:oleObj>
                </mc:Choice>
                <mc:Fallback>
                  <p:oleObj name="Equation" r:id="rId17" imgW="88560" imgH="152280" progId="Equation.3">
                    <p:embed/>
                    <p:pic>
                      <p:nvPicPr>
                        <p:cNvPr id="0" name="Picture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00800" y="5643563"/>
                          <a:ext cx="138113" cy="223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54" name="Object 10"/>
            <p:cNvGraphicFramePr>
              <a:graphicFrameLocks noChangeAspect="1"/>
            </p:cNvGraphicFramePr>
            <p:nvPr/>
          </p:nvGraphicFramePr>
          <p:xfrm>
            <a:off x="6096000" y="5151438"/>
            <a:ext cx="781050" cy="334962"/>
          </p:xfrm>
          <a:graphic>
            <a:graphicData uri="http://schemas.openxmlformats.org/presentationml/2006/ole">
              <mc:AlternateContent xmlns:mc="http://schemas.openxmlformats.org/markup-compatibility/2006">
                <mc:Choice xmlns:v="urn:schemas-microsoft-com:vml" Requires="v">
                  <p:oleObj spid="_x0000_s161021" name="Equation" r:id="rId19" imgW="507960" imgH="228600" progId="Equation.3">
                    <p:embed/>
                  </p:oleObj>
                </mc:Choice>
                <mc:Fallback>
                  <p:oleObj name="Equation" r:id="rId19" imgW="507960" imgH="228600" progId="Equation.3">
                    <p:embed/>
                    <p:pic>
                      <p:nvPicPr>
                        <p:cNvPr id="0"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5151438"/>
                          <a:ext cx="781050" cy="334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0" name="TextBox 79"/>
            <p:cNvSpPr txBox="1"/>
            <p:nvPr/>
          </p:nvSpPr>
          <p:spPr>
            <a:xfrm>
              <a:off x="5615797" y="5879068"/>
              <a:ext cx="2004203" cy="369332"/>
            </a:xfrm>
            <a:prstGeom prst="rect">
              <a:avLst/>
            </a:prstGeom>
            <a:noFill/>
          </p:spPr>
          <p:txBody>
            <a:bodyPr wrap="none" rtlCol="0">
              <a:spAutoFit/>
            </a:bodyPr>
            <a:lstStyle/>
            <a:p>
              <a:r>
                <a:rPr lang="en-US" b="1" dirty="0">
                  <a:solidFill>
                    <a:srgbClr val="0000FF"/>
                  </a:solidFill>
                </a:rPr>
                <a:t>All three equations</a:t>
              </a:r>
            </a:p>
          </p:txBody>
        </p:sp>
      </p:grpSp>
      <p:sp>
        <p:nvSpPr>
          <p:cNvPr id="74" name="TextBox 73"/>
          <p:cNvSpPr txBox="1"/>
          <p:nvPr/>
        </p:nvSpPr>
        <p:spPr>
          <a:xfrm>
            <a:off x="2421703" y="-85130"/>
            <a:ext cx="3371436" cy="923330"/>
          </a:xfrm>
          <a:prstGeom prst="rect">
            <a:avLst/>
          </a:prstGeom>
          <a:noFill/>
        </p:spPr>
        <p:txBody>
          <a:bodyPr wrap="none" rtlCol="0">
            <a:spAutoFit/>
          </a:bodyPr>
          <a:lstStyle/>
          <a:p>
            <a:r>
              <a:rPr lang="en-US" sz="5400" b="1" dirty="0">
                <a:solidFill>
                  <a:srgbClr val="FF0000"/>
                </a:solidFill>
                <a:latin typeface="Comic Sans MS" pitchFamily="66" charset="0"/>
              </a:rPr>
              <a:t>Projectile</a:t>
            </a:r>
          </a:p>
        </p:txBody>
      </p:sp>
      <p:sp>
        <p:nvSpPr>
          <p:cNvPr id="78" name="TextBox 77"/>
          <p:cNvSpPr txBox="1"/>
          <p:nvPr/>
        </p:nvSpPr>
        <p:spPr>
          <a:xfrm>
            <a:off x="3886200" y="4715470"/>
            <a:ext cx="1905000" cy="923330"/>
          </a:xfrm>
          <a:prstGeom prst="rect">
            <a:avLst/>
          </a:prstGeom>
          <a:noFill/>
        </p:spPr>
        <p:txBody>
          <a:bodyPr wrap="square" rtlCol="0">
            <a:spAutoFit/>
          </a:bodyPr>
          <a:lstStyle/>
          <a:p>
            <a:r>
              <a:rPr lang="en-US" b="1" dirty="0"/>
              <a:t>Time “t” is common between  x and y motion</a:t>
            </a:r>
          </a:p>
        </p:txBody>
      </p:sp>
      <p:sp>
        <p:nvSpPr>
          <p:cNvPr id="79" name="TextBox 78"/>
          <p:cNvSpPr txBox="1"/>
          <p:nvPr/>
        </p:nvSpPr>
        <p:spPr>
          <a:xfrm>
            <a:off x="990600" y="1371600"/>
            <a:ext cx="1894686" cy="369332"/>
          </a:xfrm>
          <a:prstGeom prst="rect">
            <a:avLst/>
          </a:prstGeom>
          <a:noFill/>
        </p:spPr>
        <p:txBody>
          <a:bodyPr wrap="none" rtlCol="1">
            <a:spAutoFit/>
          </a:bodyPr>
          <a:lstStyle/>
          <a:p>
            <a:r>
              <a:rPr lang="en-US" dirty="0"/>
              <a:t>Horizontal Motion</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2535166" y="2667000"/>
            <a:ext cx="3408434" cy="1107996"/>
          </a:xfrm>
          <a:prstGeom prst="rect">
            <a:avLst/>
          </a:prstGeom>
          <a:noFill/>
          <a:ln w="9525">
            <a:noFill/>
            <a:miter lim="800000"/>
            <a:headEnd/>
            <a:tailEnd/>
          </a:ln>
        </p:spPr>
        <p:txBody>
          <a:bodyPr wrap="none">
            <a:spAutoFit/>
          </a:bodyPr>
          <a:lstStyle/>
          <a:p>
            <a:pPr algn="l" rtl="0"/>
            <a:r>
              <a:rPr lang="en-US" sz="6600" b="1" dirty="0">
                <a:latin typeface="Calibri" pitchFamily="34" charset="0"/>
              </a:rPr>
              <a:t>Lecture 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1066800"/>
            <a:ext cx="0" cy="3689866"/>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90600" y="1371600"/>
            <a:ext cx="1933222" cy="369332"/>
          </a:xfrm>
          <a:prstGeom prst="rect">
            <a:avLst/>
          </a:prstGeom>
          <a:noFill/>
        </p:spPr>
        <p:txBody>
          <a:bodyPr wrap="none" rtlCol="1">
            <a:spAutoFit/>
          </a:bodyPr>
          <a:lstStyle/>
          <a:p>
            <a:r>
              <a:rPr lang="en-US" b="1" u="sng" dirty="0">
                <a:solidFill>
                  <a:srgbClr val="FF0000"/>
                </a:solidFill>
              </a:rPr>
              <a:t>Horizontal Motion</a:t>
            </a:r>
            <a:endParaRPr lang="ar-SA" b="1" u="sng" dirty="0">
              <a:solidFill>
                <a:srgbClr val="FF0000"/>
              </a:solidFill>
            </a:endParaRPr>
          </a:p>
        </p:txBody>
      </p:sp>
      <p:sp>
        <p:nvSpPr>
          <p:cNvPr id="7" name="TextBox 6"/>
          <p:cNvSpPr txBox="1"/>
          <p:nvPr/>
        </p:nvSpPr>
        <p:spPr>
          <a:xfrm>
            <a:off x="5868353" y="882134"/>
            <a:ext cx="1668662" cy="369332"/>
          </a:xfrm>
          <a:prstGeom prst="rect">
            <a:avLst/>
          </a:prstGeom>
          <a:noFill/>
        </p:spPr>
        <p:txBody>
          <a:bodyPr wrap="none" rtlCol="1">
            <a:spAutoFit/>
          </a:bodyPr>
          <a:lstStyle/>
          <a:p>
            <a:r>
              <a:rPr lang="en-US" b="1" u="sng" dirty="0">
                <a:solidFill>
                  <a:srgbClr val="FF0000"/>
                </a:solidFill>
              </a:rPr>
              <a:t>Vertical Motion</a:t>
            </a:r>
            <a:endParaRPr lang="ar-SA" b="1" u="sng" dirty="0">
              <a:solidFill>
                <a:srgbClr val="FF0000"/>
              </a:solidFill>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266745714"/>
              </p:ext>
            </p:extLst>
          </p:nvPr>
        </p:nvGraphicFramePr>
        <p:xfrm>
          <a:off x="1392655" y="2283479"/>
          <a:ext cx="1311275" cy="574675"/>
        </p:xfrm>
        <a:graphic>
          <a:graphicData uri="http://schemas.openxmlformats.org/presentationml/2006/ole">
            <mc:AlternateContent xmlns:mc="http://schemas.openxmlformats.org/markup-compatibility/2006">
              <mc:Choice xmlns:v="urn:schemas-microsoft-com:vml" Requires="v">
                <p:oleObj spid="_x0000_s230553" name="معادلة" r:id="rId3" imgW="850680" imgH="393480" progId="Equation.3">
                  <p:embed/>
                </p:oleObj>
              </mc:Choice>
              <mc:Fallback>
                <p:oleObj name="معادلة" r:id="rId3" imgW="850680" imgH="393480" progId="Equation.3">
                  <p:embed/>
                  <p:pic>
                    <p:nvPicPr>
                      <p:cNvPr id="0" name=""/>
                      <p:cNvPicPr>
                        <a:picLocks noChangeAspect="1" noChangeArrowheads="1"/>
                      </p:cNvPicPr>
                      <p:nvPr/>
                    </p:nvPicPr>
                    <p:blipFill>
                      <a:blip r:embed="rId4"/>
                      <a:srcRect/>
                      <a:stretch>
                        <a:fillRect/>
                      </a:stretch>
                    </p:blipFill>
                    <p:spPr bwMode="auto">
                      <a:xfrm>
                        <a:off x="1392655" y="2283479"/>
                        <a:ext cx="1311275"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1731756307"/>
              </p:ext>
            </p:extLst>
          </p:nvPr>
        </p:nvGraphicFramePr>
        <p:xfrm>
          <a:off x="6476465" y="1740932"/>
          <a:ext cx="452437" cy="627756"/>
        </p:xfrm>
        <a:graphic>
          <a:graphicData uri="http://schemas.openxmlformats.org/presentationml/2006/ole">
            <mc:AlternateContent xmlns:mc="http://schemas.openxmlformats.org/markup-compatibility/2006">
              <mc:Choice xmlns:v="urn:schemas-microsoft-com:vml" Requires="v">
                <p:oleObj spid="_x0000_s230554" name="معادلة" r:id="rId5" imgW="164880" imgH="241200" progId="Equation.3">
                  <p:embed/>
                </p:oleObj>
              </mc:Choice>
              <mc:Fallback>
                <p:oleObj name="معادلة" r:id="rId5" imgW="164880" imgH="241200" progId="Equation.3">
                  <p:embed/>
                  <p:pic>
                    <p:nvPicPr>
                      <p:cNvPr id="0" name=""/>
                      <p:cNvPicPr>
                        <a:picLocks noChangeAspect="1" noChangeArrowheads="1"/>
                      </p:cNvPicPr>
                      <p:nvPr/>
                    </p:nvPicPr>
                    <p:blipFill>
                      <a:blip r:embed="rId6"/>
                      <a:srcRect/>
                      <a:stretch>
                        <a:fillRect/>
                      </a:stretch>
                    </p:blipFill>
                    <p:spPr bwMode="auto">
                      <a:xfrm>
                        <a:off x="6476465" y="1740932"/>
                        <a:ext cx="452437" cy="627756"/>
                      </a:xfrm>
                      <a:prstGeom prst="rect">
                        <a:avLst/>
                      </a:prstGeom>
                      <a:noFill/>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1671611230"/>
              </p:ext>
            </p:extLst>
          </p:nvPr>
        </p:nvGraphicFramePr>
        <p:xfrm>
          <a:off x="6072345" y="2466042"/>
          <a:ext cx="1768675" cy="392112"/>
        </p:xfrm>
        <a:graphic>
          <a:graphicData uri="http://schemas.openxmlformats.org/presentationml/2006/ole">
            <mc:AlternateContent xmlns:mc="http://schemas.openxmlformats.org/markup-compatibility/2006">
              <mc:Choice xmlns:v="urn:schemas-microsoft-com:vml" Requires="v">
                <p:oleObj spid="_x0000_s230555" name="معادلة" r:id="rId7" imgW="876240" imgH="203040" progId="Equation.3">
                  <p:embed/>
                </p:oleObj>
              </mc:Choice>
              <mc:Fallback>
                <p:oleObj name="معادلة" r:id="rId7" imgW="876240" imgH="203040" progId="Equation.3">
                  <p:embed/>
                  <p:pic>
                    <p:nvPicPr>
                      <p:cNvPr id="0" name=""/>
                      <p:cNvPicPr>
                        <a:picLocks noChangeAspect="1" noChangeArrowheads="1"/>
                      </p:cNvPicPr>
                      <p:nvPr/>
                    </p:nvPicPr>
                    <p:blipFill>
                      <a:blip r:embed="rId8"/>
                      <a:srcRect/>
                      <a:stretch>
                        <a:fillRect/>
                      </a:stretch>
                    </p:blipFill>
                    <p:spPr bwMode="auto">
                      <a:xfrm>
                        <a:off x="6072345" y="2466042"/>
                        <a:ext cx="1768675" cy="392112"/>
                      </a:xfrm>
                      <a:prstGeom prst="rect">
                        <a:avLst/>
                      </a:prstGeom>
                      <a:noFill/>
                      <a:extLst/>
                    </p:spPr>
                  </p:pic>
                </p:oleObj>
              </mc:Fallback>
            </mc:AlternateContent>
          </a:graphicData>
        </a:graphic>
      </p:graphicFrame>
      <p:graphicFrame>
        <p:nvGraphicFramePr>
          <p:cNvPr id="17" name="Object 10"/>
          <p:cNvGraphicFramePr>
            <a:graphicFrameLocks noChangeAspect="1"/>
          </p:cNvGraphicFramePr>
          <p:nvPr>
            <p:extLst>
              <p:ext uri="{D42A27DB-BD31-4B8C-83A1-F6EECF244321}">
                <p14:modId xmlns:p14="http://schemas.microsoft.com/office/powerpoint/2010/main" val="2244530961"/>
              </p:ext>
            </p:extLst>
          </p:nvPr>
        </p:nvGraphicFramePr>
        <p:xfrm>
          <a:off x="6144397" y="3234543"/>
          <a:ext cx="1392618" cy="414071"/>
        </p:xfrm>
        <a:graphic>
          <a:graphicData uri="http://schemas.openxmlformats.org/presentationml/2006/ole">
            <mc:AlternateContent xmlns:mc="http://schemas.openxmlformats.org/markup-compatibility/2006">
              <mc:Choice xmlns:v="urn:schemas-microsoft-com:vml" Requires="v">
                <p:oleObj spid="_x0000_s230556" name="معادلة" r:id="rId9" imgW="774360" imgH="241200" progId="Equation.3">
                  <p:embed/>
                </p:oleObj>
              </mc:Choice>
              <mc:Fallback>
                <p:oleObj name="معادلة" r:id="rId9" imgW="774360" imgH="241200" progId="Equation.3">
                  <p:embed/>
                  <p:pic>
                    <p:nvPicPr>
                      <p:cNvPr id="0" name=""/>
                      <p:cNvPicPr>
                        <a:picLocks noChangeAspect="1" noChangeArrowheads="1"/>
                      </p:cNvPicPr>
                      <p:nvPr/>
                    </p:nvPicPr>
                    <p:blipFill>
                      <a:blip r:embed="rId10"/>
                      <a:srcRect/>
                      <a:stretch>
                        <a:fillRect/>
                      </a:stretch>
                    </p:blipFill>
                    <p:spPr bwMode="auto">
                      <a:xfrm>
                        <a:off x="6144397" y="3234543"/>
                        <a:ext cx="1392618" cy="414071"/>
                      </a:xfrm>
                      <a:prstGeom prst="rect">
                        <a:avLst/>
                      </a:prstGeom>
                      <a:noFill/>
                      <a:extLst/>
                    </p:spPr>
                  </p:pic>
                </p:oleObj>
              </mc:Fallback>
            </mc:AlternateContent>
          </a:graphicData>
        </a:graphic>
      </p:graphicFrame>
      <p:cxnSp>
        <p:nvCxnSpPr>
          <p:cNvPr id="19" name="Straight Connector 18"/>
          <p:cNvCxnSpPr/>
          <p:nvPr/>
        </p:nvCxnSpPr>
        <p:spPr>
          <a:xfrm>
            <a:off x="8153400" y="1463698"/>
            <a:ext cx="0" cy="294611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1000" y="4572000"/>
            <a:ext cx="237566" cy="369332"/>
          </a:xfrm>
          <a:prstGeom prst="rect">
            <a:avLst/>
          </a:prstGeom>
          <a:noFill/>
        </p:spPr>
        <p:txBody>
          <a:bodyPr wrap="none" rtlCol="1">
            <a:spAutoFit/>
          </a:bodyPr>
          <a:lstStyle/>
          <a:p>
            <a:r>
              <a:rPr lang="en-US" dirty="0" err="1"/>
              <a:t>i</a:t>
            </a:r>
            <a:endParaRPr lang="ar-SA" dirty="0"/>
          </a:p>
        </p:txBody>
      </p:sp>
      <p:sp>
        <p:nvSpPr>
          <p:cNvPr id="21" name="TextBox 20"/>
          <p:cNvSpPr txBox="1"/>
          <p:nvPr/>
        </p:nvSpPr>
        <p:spPr>
          <a:xfrm>
            <a:off x="8255240" y="1199835"/>
            <a:ext cx="255198" cy="369332"/>
          </a:xfrm>
          <a:prstGeom prst="rect">
            <a:avLst/>
          </a:prstGeom>
          <a:noFill/>
        </p:spPr>
        <p:txBody>
          <a:bodyPr wrap="none" rtlCol="1">
            <a:spAutoFit/>
          </a:bodyPr>
          <a:lstStyle/>
          <a:p>
            <a:r>
              <a:rPr lang="en-US" i="1" dirty="0" err="1"/>
              <a:t>f</a:t>
            </a:r>
            <a:endParaRPr lang="ar-SA" i="1" dirty="0"/>
          </a:p>
        </p:txBody>
      </p:sp>
      <p:grpSp>
        <p:nvGrpSpPr>
          <p:cNvPr id="29" name="Group 28"/>
          <p:cNvGrpSpPr/>
          <p:nvPr/>
        </p:nvGrpSpPr>
        <p:grpSpPr>
          <a:xfrm>
            <a:off x="551938" y="3522122"/>
            <a:ext cx="3157411" cy="915411"/>
            <a:chOff x="339052" y="4908055"/>
            <a:chExt cx="3157411" cy="915411"/>
          </a:xfrm>
        </p:grpSpPr>
        <p:cxnSp>
          <p:nvCxnSpPr>
            <p:cNvPr id="3" name="Straight Connector 2"/>
            <p:cNvCxnSpPr/>
            <p:nvPr/>
          </p:nvCxnSpPr>
          <p:spPr>
            <a:xfrm>
              <a:off x="609600" y="5181600"/>
              <a:ext cx="25908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5410200"/>
              <a:ext cx="25908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12826" y="5454134"/>
              <a:ext cx="425116" cy="369332"/>
            </a:xfrm>
            <a:prstGeom prst="rect">
              <a:avLst/>
            </a:prstGeom>
            <a:noFill/>
          </p:spPr>
          <p:txBody>
            <a:bodyPr wrap="none" rtlCol="1">
              <a:spAutoFit/>
            </a:bodyPr>
            <a:lstStyle/>
            <a:p>
              <a:r>
                <a:rPr lang="ar-SA" dirty="0">
                  <a:sym typeface="Symbol" panose="05050102010706020507" pitchFamily="18" charset="2"/>
                </a:rPr>
                <a:t></a:t>
              </a:r>
              <a:r>
                <a:rPr lang="en-US" dirty="0">
                  <a:sym typeface="Symbol" panose="05050102010706020507" pitchFamily="18" charset="2"/>
                </a:rPr>
                <a:t>x</a:t>
              </a:r>
              <a:endParaRPr lang="ar-SA" dirty="0"/>
            </a:p>
          </p:txBody>
        </p:sp>
        <p:sp>
          <p:nvSpPr>
            <p:cNvPr id="22" name="TextBox 21"/>
            <p:cNvSpPr txBox="1"/>
            <p:nvPr/>
          </p:nvSpPr>
          <p:spPr>
            <a:xfrm>
              <a:off x="339052" y="4941332"/>
              <a:ext cx="237566" cy="369332"/>
            </a:xfrm>
            <a:prstGeom prst="rect">
              <a:avLst/>
            </a:prstGeom>
            <a:noFill/>
          </p:spPr>
          <p:txBody>
            <a:bodyPr wrap="none" rtlCol="1">
              <a:spAutoFit/>
            </a:bodyPr>
            <a:lstStyle/>
            <a:p>
              <a:r>
                <a:rPr lang="en-US" i="1" dirty="0" err="1"/>
                <a:t>i</a:t>
              </a:r>
              <a:endParaRPr lang="ar-SA" i="1" dirty="0"/>
            </a:p>
          </p:txBody>
        </p:sp>
        <p:sp>
          <p:nvSpPr>
            <p:cNvPr id="23" name="TextBox 22"/>
            <p:cNvSpPr txBox="1"/>
            <p:nvPr/>
          </p:nvSpPr>
          <p:spPr>
            <a:xfrm>
              <a:off x="3241265" y="4908055"/>
              <a:ext cx="255198" cy="369332"/>
            </a:xfrm>
            <a:prstGeom prst="rect">
              <a:avLst/>
            </a:prstGeom>
            <a:noFill/>
          </p:spPr>
          <p:txBody>
            <a:bodyPr wrap="none" rtlCol="1">
              <a:spAutoFit/>
            </a:bodyPr>
            <a:lstStyle/>
            <a:p>
              <a:r>
                <a:rPr lang="en-US" i="1" dirty="0" err="1"/>
                <a:t>f</a:t>
              </a:r>
              <a:endParaRPr lang="ar-SA" i="1" dirty="0"/>
            </a:p>
          </p:txBody>
        </p:sp>
      </p:grpSp>
      <p:cxnSp>
        <p:nvCxnSpPr>
          <p:cNvPr id="24" name="Straight Arrow Connector 23"/>
          <p:cNvCxnSpPr/>
          <p:nvPr/>
        </p:nvCxnSpPr>
        <p:spPr>
          <a:xfrm>
            <a:off x="8510438" y="1556266"/>
            <a:ext cx="0" cy="2894533"/>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10349" y="2567425"/>
            <a:ext cx="429926" cy="369332"/>
          </a:xfrm>
          <a:prstGeom prst="rect">
            <a:avLst/>
          </a:prstGeom>
          <a:noFill/>
        </p:spPr>
        <p:txBody>
          <a:bodyPr wrap="none" rtlCol="1">
            <a:spAutoFit/>
          </a:bodyPr>
          <a:lstStyle/>
          <a:p>
            <a:r>
              <a:rPr lang="ar-SA" dirty="0">
                <a:sym typeface="Symbol" panose="05050102010706020507" pitchFamily="18" charset="2"/>
              </a:rPr>
              <a:t></a:t>
            </a:r>
            <a:r>
              <a:rPr lang="en-US" dirty="0">
                <a:sym typeface="Symbol" panose="05050102010706020507" pitchFamily="18" charset="2"/>
              </a:rPr>
              <a:t>y</a:t>
            </a:r>
            <a:endParaRPr lang="ar-SA" dirty="0"/>
          </a:p>
        </p:txBody>
      </p:sp>
      <p:graphicFrame>
        <p:nvGraphicFramePr>
          <p:cNvPr id="27" name="Object 4"/>
          <p:cNvGraphicFramePr>
            <a:graphicFrameLocks noChangeAspect="1"/>
          </p:cNvGraphicFramePr>
          <p:nvPr>
            <p:extLst>
              <p:ext uri="{D42A27DB-BD31-4B8C-83A1-F6EECF244321}">
                <p14:modId xmlns:p14="http://schemas.microsoft.com/office/powerpoint/2010/main" val="371819189"/>
              </p:ext>
            </p:extLst>
          </p:nvPr>
        </p:nvGraphicFramePr>
        <p:xfrm>
          <a:off x="6396038" y="1238250"/>
          <a:ext cx="592137" cy="628650"/>
        </p:xfrm>
        <a:graphic>
          <a:graphicData uri="http://schemas.openxmlformats.org/presentationml/2006/ole">
            <mc:AlternateContent xmlns:mc="http://schemas.openxmlformats.org/markup-compatibility/2006">
              <mc:Choice xmlns:v="urn:schemas-microsoft-com:vml" Requires="v">
                <p:oleObj spid="_x0000_s230557" name="معادلة" r:id="rId11" imgW="215640" imgH="241200" progId="Equation.3">
                  <p:embed/>
                </p:oleObj>
              </mc:Choice>
              <mc:Fallback>
                <p:oleObj name="معادلة" r:id="rId11" imgW="215640" imgH="241200" progId="Equation.3">
                  <p:embed/>
                  <p:pic>
                    <p:nvPicPr>
                      <p:cNvPr id="0" name=""/>
                      <p:cNvPicPr>
                        <a:picLocks noChangeAspect="1" noChangeArrowheads="1"/>
                      </p:cNvPicPr>
                      <p:nvPr/>
                    </p:nvPicPr>
                    <p:blipFill>
                      <a:blip r:embed="rId12"/>
                      <a:srcRect/>
                      <a:stretch>
                        <a:fillRect/>
                      </a:stretch>
                    </p:blipFill>
                    <p:spPr bwMode="auto">
                      <a:xfrm>
                        <a:off x="6396038" y="1238250"/>
                        <a:ext cx="592137" cy="628650"/>
                      </a:xfrm>
                      <a:prstGeom prst="rect">
                        <a:avLst/>
                      </a:prstGeom>
                      <a:noFill/>
                      <a:extLst/>
                    </p:spPr>
                  </p:pic>
                </p:oleObj>
              </mc:Fallback>
            </mc:AlternateContent>
          </a:graphicData>
        </a:graphic>
      </p:graphicFrame>
      <p:sp>
        <p:nvSpPr>
          <p:cNvPr id="28" name="TextBox 27"/>
          <p:cNvSpPr txBox="1"/>
          <p:nvPr/>
        </p:nvSpPr>
        <p:spPr>
          <a:xfrm>
            <a:off x="2688569" y="4846495"/>
            <a:ext cx="4848446" cy="369332"/>
          </a:xfrm>
          <a:prstGeom prst="rect">
            <a:avLst/>
          </a:prstGeom>
          <a:noFill/>
        </p:spPr>
        <p:txBody>
          <a:bodyPr wrap="square" rtlCol="0">
            <a:spAutoFit/>
          </a:bodyPr>
          <a:lstStyle/>
          <a:p>
            <a:r>
              <a:rPr lang="en-US" b="1" dirty="0"/>
              <a:t>Time “t” is common between  x and y motion</a:t>
            </a:r>
          </a:p>
        </p:txBody>
      </p:sp>
      <p:graphicFrame>
        <p:nvGraphicFramePr>
          <p:cNvPr id="30" name="Object 4"/>
          <p:cNvGraphicFramePr>
            <a:graphicFrameLocks noChangeAspect="1"/>
          </p:cNvGraphicFramePr>
          <p:nvPr>
            <p:extLst>
              <p:ext uri="{D42A27DB-BD31-4B8C-83A1-F6EECF244321}">
                <p14:modId xmlns:p14="http://schemas.microsoft.com/office/powerpoint/2010/main" val="2558442353"/>
              </p:ext>
            </p:extLst>
          </p:nvPr>
        </p:nvGraphicFramePr>
        <p:xfrm>
          <a:off x="3627462" y="5215827"/>
          <a:ext cx="1919287" cy="495880"/>
        </p:xfrm>
        <a:graphic>
          <a:graphicData uri="http://schemas.openxmlformats.org/presentationml/2006/ole">
            <mc:AlternateContent xmlns:mc="http://schemas.openxmlformats.org/markup-compatibility/2006">
              <mc:Choice xmlns:v="urn:schemas-microsoft-com:vml" Requires="v">
                <p:oleObj spid="_x0000_s230558" name="معادلة" r:id="rId13" imgW="787320" imgH="266400" progId="Equation.3">
                  <p:embed/>
                </p:oleObj>
              </mc:Choice>
              <mc:Fallback>
                <p:oleObj name="معادلة" r:id="rId13" imgW="787320" imgH="266400" progId="Equation.3">
                  <p:embed/>
                  <p:pic>
                    <p:nvPicPr>
                      <p:cNvPr id="0" name=""/>
                      <p:cNvPicPr>
                        <a:picLocks noChangeAspect="1" noChangeArrowheads="1"/>
                      </p:cNvPicPr>
                      <p:nvPr/>
                    </p:nvPicPr>
                    <p:blipFill>
                      <a:blip r:embed="rId14"/>
                      <a:srcRect/>
                      <a:stretch>
                        <a:fillRect/>
                      </a:stretch>
                    </p:blipFill>
                    <p:spPr bwMode="auto">
                      <a:xfrm>
                        <a:off x="3627462" y="5215827"/>
                        <a:ext cx="1919287" cy="495880"/>
                      </a:xfrm>
                      <a:prstGeom prst="rect">
                        <a:avLst/>
                      </a:prstGeom>
                      <a:noFill/>
                      <a:extLst/>
                    </p:spPr>
                  </p:pic>
                </p:oleObj>
              </mc:Fallback>
            </mc:AlternateContent>
          </a:graphicData>
        </a:graphic>
      </p:graphicFrame>
      <p:sp>
        <p:nvSpPr>
          <p:cNvPr id="32" name="TextBox 31"/>
          <p:cNvSpPr txBox="1"/>
          <p:nvPr/>
        </p:nvSpPr>
        <p:spPr>
          <a:xfrm>
            <a:off x="2286000" y="215382"/>
            <a:ext cx="4618124" cy="461665"/>
          </a:xfrm>
          <a:prstGeom prst="rect">
            <a:avLst/>
          </a:prstGeom>
          <a:noFill/>
        </p:spPr>
        <p:txBody>
          <a:bodyPr wrap="none" rtlCol="1">
            <a:spAutoFit/>
          </a:bodyPr>
          <a:lstStyle/>
          <a:p>
            <a:r>
              <a:rPr lang="en-US" sz="2400" b="1" dirty="0"/>
              <a:t>Separate two different motions as:</a:t>
            </a:r>
            <a:endParaRPr lang="ar-SA" sz="2400" b="1" dirty="0"/>
          </a:p>
        </p:txBody>
      </p:sp>
      <p:sp>
        <p:nvSpPr>
          <p:cNvPr id="33" name="TextBox 32"/>
          <p:cNvSpPr txBox="1"/>
          <p:nvPr/>
        </p:nvSpPr>
        <p:spPr>
          <a:xfrm>
            <a:off x="2514600" y="6277912"/>
            <a:ext cx="4848446" cy="369332"/>
          </a:xfrm>
          <a:prstGeom prst="rect">
            <a:avLst/>
          </a:prstGeom>
          <a:noFill/>
        </p:spPr>
        <p:txBody>
          <a:bodyPr wrap="square" rtlCol="0">
            <a:spAutoFit/>
          </a:bodyPr>
          <a:lstStyle/>
          <a:p>
            <a:r>
              <a:rPr lang="en-US" b="1" dirty="0"/>
              <a:t>What will be the minimum speed?</a:t>
            </a:r>
          </a:p>
        </p:txBody>
      </p:sp>
      <p:graphicFrame>
        <p:nvGraphicFramePr>
          <p:cNvPr id="34" name="Object 4"/>
          <p:cNvGraphicFramePr>
            <a:graphicFrameLocks noChangeAspect="1"/>
          </p:cNvGraphicFramePr>
          <p:nvPr>
            <p:extLst>
              <p:ext uri="{D42A27DB-BD31-4B8C-83A1-F6EECF244321}">
                <p14:modId xmlns:p14="http://schemas.microsoft.com/office/powerpoint/2010/main" val="311147705"/>
              </p:ext>
            </p:extLst>
          </p:nvPr>
        </p:nvGraphicFramePr>
        <p:xfrm>
          <a:off x="3454151" y="5691196"/>
          <a:ext cx="1900261" cy="526702"/>
        </p:xfrm>
        <a:graphic>
          <a:graphicData uri="http://schemas.openxmlformats.org/presentationml/2006/ole">
            <mc:AlternateContent xmlns:mc="http://schemas.openxmlformats.org/markup-compatibility/2006">
              <mc:Choice xmlns:v="urn:schemas-microsoft-com:vml" Requires="v">
                <p:oleObj spid="_x0000_s230559" name="معادلة" r:id="rId15" imgW="838080" imgH="304560" progId="Equation.3">
                  <p:embed/>
                </p:oleObj>
              </mc:Choice>
              <mc:Fallback>
                <p:oleObj name="معادلة" r:id="rId15" imgW="838080" imgH="304560" progId="Equation.3">
                  <p:embed/>
                  <p:pic>
                    <p:nvPicPr>
                      <p:cNvPr id="0" name=""/>
                      <p:cNvPicPr>
                        <a:picLocks noChangeAspect="1" noChangeArrowheads="1"/>
                      </p:cNvPicPr>
                      <p:nvPr/>
                    </p:nvPicPr>
                    <p:blipFill>
                      <a:blip r:embed="rId16"/>
                      <a:srcRect/>
                      <a:stretch>
                        <a:fillRect/>
                      </a:stretch>
                    </p:blipFill>
                    <p:spPr bwMode="auto">
                      <a:xfrm>
                        <a:off x="3454151" y="5691196"/>
                        <a:ext cx="1900261" cy="526702"/>
                      </a:xfrm>
                      <a:prstGeom prst="rect">
                        <a:avLst/>
                      </a:prstGeom>
                      <a:noFill/>
                      <a:extLst/>
                    </p:spPr>
                  </p:pic>
                </p:oleObj>
              </mc:Fallback>
            </mc:AlternateContent>
          </a:graphicData>
        </a:graphic>
      </p:graphicFrame>
      <p:sp>
        <p:nvSpPr>
          <p:cNvPr id="35" name="TextBox 34"/>
          <p:cNvSpPr txBox="1"/>
          <p:nvPr/>
        </p:nvSpPr>
        <p:spPr>
          <a:xfrm>
            <a:off x="2514600" y="5791200"/>
            <a:ext cx="748923" cy="369332"/>
          </a:xfrm>
          <a:prstGeom prst="rect">
            <a:avLst/>
          </a:prstGeom>
          <a:noFill/>
        </p:spPr>
        <p:txBody>
          <a:bodyPr wrap="none" rtlCol="1">
            <a:spAutoFit/>
          </a:bodyPr>
          <a:lstStyle/>
          <a:p>
            <a:r>
              <a:rPr lang="en-US" dirty="0"/>
              <a:t>speed</a:t>
            </a:r>
            <a:endParaRPr lang="ar-SA" dirty="0"/>
          </a:p>
        </p:txBody>
      </p:sp>
    </p:spTree>
    <p:extLst>
      <p:ext uri="{BB962C8B-B14F-4D97-AF65-F5344CB8AC3E}">
        <p14:creationId xmlns:p14="http://schemas.microsoft.com/office/powerpoint/2010/main" val="149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Checkpoint-3</a:t>
            </a:r>
          </a:p>
        </p:txBody>
      </p:sp>
      <p:sp>
        <p:nvSpPr>
          <p:cNvPr id="4" name="TextBox 3"/>
          <p:cNvSpPr txBox="1"/>
          <p:nvPr/>
        </p:nvSpPr>
        <p:spPr>
          <a:xfrm>
            <a:off x="3124200" y="4114800"/>
            <a:ext cx="3012363" cy="369332"/>
          </a:xfrm>
          <a:prstGeom prst="rect">
            <a:avLst/>
          </a:prstGeom>
          <a:noFill/>
        </p:spPr>
        <p:txBody>
          <a:bodyPr wrap="none" rtlCol="1">
            <a:spAutoFit/>
          </a:bodyPr>
          <a:lstStyle/>
          <a:p>
            <a:pPr marL="342900" indent="-342900"/>
            <a:r>
              <a:rPr lang="en-US" dirty="0"/>
              <a:t>Yes! (Find where the vector is)</a:t>
            </a:r>
            <a:endParaRPr lang="ar-SA" dirty="0"/>
          </a:p>
        </p:txBody>
      </p:sp>
      <p:pic>
        <p:nvPicPr>
          <p:cNvPr id="173058" name="Picture 2"/>
          <p:cNvPicPr>
            <a:picLocks noChangeAspect="1" noChangeArrowheads="1"/>
          </p:cNvPicPr>
          <p:nvPr/>
        </p:nvPicPr>
        <p:blipFill>
          <a:blip r:embed="rId2" cstate="print"/>
          <a:srcRect/>
          <a:stretch>
            <a:fillRect/>
          </a:stretch>
        </p:blipFill>
        <p:spPr bwMode="auto">
          <a:xfrm>
            <a:off x="152400" y="1028020"/>
            <a:ext cx="8789897" cy="13341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74" name="Group 73"/>
          <p:cNvGrpSpPr/>
          <p:nvPr/>
        </p:nvGrpSpPr>
        <p:grpSpPr>
          <a:xfrm>
            <a:off x="936688" y="762000"/>
            <a:ext cx="7064312" cy="2819399"/>
            <a:chOff x="177998" y="762000"/>
            <a:chExt cx="8813602" cy="3962399"/>
          </a:xfrm>
        </p:grpSpPr>
        <p:sp>
          <p:nvSpPr>
            <p:cNvPr id="2" name="Rectangle 1"/>
            <p:cNvSpPr/>
            <p:nvPr/>
          </p:nvSpPr>
          <p:spPr>
            <a:xfrm>
              <a:off x="250207" y="3962400"/>
              <a:ext cx="8305800" cy="22860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Oval 3"/>
            <p:cNvSpPr/>
            <p:nvPr/>
          </p:nvSpPr>
          <p:spPr>
            <a:xfrm>
              <a:off x="402607" y="3962400"/>
              <a:ext cx="152400" cy="2286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26"/>
            <p:cNvSpPr/>
            <p:nvPr/>
          </p:nvSpPr>
          <p:spPr>
            <a:xfrm>
              <a:off x="508377" y="1160060"/>
              <a:ext cx="7915702" cy="2859206"/>
            </a:xfrm>
            <a:custGeom>
              <a:avLst/>
              <a:gdLst>
                <a:gd name="connsiteX0" fmla="*/ 0 w 7915702"/>
                <a:gd name="connsiteY0" fmla="*/ 2859206 h 2859206"/>
                <a:gd name="connsiteX1" fmla="*/ 4189863 w 7915702"/>
                <a:gd name="connsiteY1" fmla="*/ 6824 h 2859206"/>
                <a:gd name="connsiteX2" fmla="*/ 7915702 w 7915702"/>
                <a:gd name="connsiteY2" fmla="*/ 2818262 h 2859206"/>
              </a:gdLst>
              <a:ahLst/>
              <a:cxnLst>
                <a:cxn ang="0">
                  <a:pos x="connsiteX0" y="connsiteY0"/>
                </a:cxn>
                <a:cxn ang="0">
                  <a:pos x="connsiteX1" y="connsiteY1"/>
                </a:cxn>
                <a:cxn ang="0">
                  <a:pos x="connsiteX2" y="connsiteY2"/>
                </a:cxn>
              </a:cxnLst>
              <a:rect l="l" t="t" r="r" b="b"/>
              <a:pathLst>
                <a:path w="7915702" h="2859206">
                  <a:moveTo>
                    <a:pt x="0" y="2859206"/>
                  </a:moveTo>
                  <a:cubicBezTo>
                    <a:pt x="1435289" y="1436427"/>
                    <a:pt x="2870579" y="13648"/>
                    <a:pt x="4189863" y="6824"/>
                  </a:cubicBezTo>
                  <a:cubicBezTo>
                    <a:pt x="5509147" y="0"/>
                    <a:pt x="6712424" y="1409131"/>
                    <a:pt x="7915702" y="281826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nvGrpSpPr>
            <p:cNvPr id="3" name="Group 36"/>
            <p:cNvGrpSpPr/>
            <p:nvPr/>
          </p:nvGrpSpPr>
          <p:grpSpPr>
            <a:xfrm>
              <a:off x="387837" y="1155701"/>
              <a:ext cx="4320070" cy="3279108"/>
              <a:chOff x="671030" y="3441701"/>
              <a:chExt cx="4320070" cy="3279108"/>
            </a:xfrm>
          </p:grpSpPr>
          <p:grpSp>
            <p:nvGrpSpPr>
              <p:cNvPr id="5" name="Group 26"/>
              <p:cNvGrpSpPr/>
              <p:nvPr/>
            </p:nvGrpSpPr>
            <p:grpSpPr>
              <a:xfrm>
                <a:off x="671030" y="3441701"/>
                <a:ext cx="4320070" cy="3279108"/>
                <a:chOff x="671030" y="3441701"/>
                <a:chExt cx="4320070" cy="3279108"/>
              </a:xfrm>
            </p:grpSpPr>
            <p:cxnSp>
              <p:nvCxnSpPr>
                <p:cNvPr id="8" name="Straight Connector 7"/>
                <p:cNvCxnSpPr/>
                <p:nvPr/>
              </p:nvCxnSpPr>
              <p:spPr>
                <a:xfrm rot="5400000">
                  <a:off x="3608697" y="4802497"/>
                  <a:ext cx="2743200" cy="21607"/>
                </a:xfrm>
                <a:prstGeom prst="line">
                  <a:avLst/>
                </a:prstGeom>
                <a:ln w="28575">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2000" y="4267200"/>
                  <a:ext cx="2057400" cy="19050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19"/>
                <p:cNvGrpSpPr/>
                <p:nvPr/>
              </p:nvGrpSpPr>
              <p:grpSpPr>
                <a:xfrm rot="1512706">
                  <a:off x="671030" y="5512341"/>
                  <a:ext cx="914400" cy="1208468"/>
                  <a:chOff x="3810001" y="3515932"/>
                  <a:chExt cx="914400" cy="1208468"/>
                </a:xfrm>
              </p:grpSpPr>
              <p:sp>
                <p:nvSpPr>
                  <p:cNvPr id="21" name="Arc 20"/>
                  <p:cNvSpPr/>
                  <p:nvPr/>
                </p:nvSpPr>
                <p:spPr>
                  <a:xfrm>
                    <a:off x="3810001" y="3810000"/>
                    <a:ext cx="914400" cy="914400"/>
                  </a:xfrm>
                  <a:prstGeom prst="arc">
                    <a:avLst>
                      <a:gd name="adj1" fmla="val 16200000"/>
                      <a:gd name="adj2" fmla="val 1989237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2" name="TextBox 21"/>
                  <p:cNvSpPr txBox="1"/>
                  <p:nvPr/>
                </p:nvSpPr>
                <p:spPr>
                  <a:xfrm rot="5218848">
                    <a:off x="4238260" y="3658753"/>
                    <a:ext cx="603779" cy="318137"/>
                  </a:xfrm>
                  <a:prstGeom prst="rect">
                    <a:avLst/>
                  </a:prstGeom>
                  <a:noFill/>
                </p:spPr>
                <p:txBody>
                  <a:bodyPr wrap="square" rtlCol="0">
                    <a:spAutoFit/>
                  </a:bodyPr>
                  <a:lstStyle/>
                  <a:p>
                    <a:r>
                      <a:rPr lang="el-GR" sz="1200" b="1" i="1" dirty="0">
                        <a:solidFill>
                          <a:srgbClr val="FF0000"/>
                        </a:solidFill>
                      </a:rPr>
                      <a:t>Θ</a:t>
                    </a:r>
                    <a:endParaRPr lang="en-US" sz="1200" b="1" i="1" dirty="0">
                      <a:solidFill>
                        <a:srgbClr val="FF0000"/>
                      </a:solidFill>
                    </a:endParaRPr>
                  </a:p>
                </p:txBody>
              </p:sp>
            </p:grpSp>
            <p:sp>
              <p:nvSpPr>
                <p:cNvPr id="23" name="TextBox 22"/>
                <p:cNvSpPr txBox="1"/>
                <p:nvPr/>
              </p:nvSpPr>
              <p:spPr>
                <a:xfrm>
                  <a:off x="4648199" y="4876799"/>
                  <a:ext cx="322556" cy="351316"/>
                </a:xfrm>
                <a:prstGeom prst="rect">
                  <a:avLst/>
                </a:prstGeom>
                <a:noFill/>
              </p:spPr>
              <p:txBody>
                <a:bodyPr wrap="none" rtlCol="0">
                  <a:spAutoFit/>
                </a:bodyPr>
                <a:lstStyle/>
                <a:p>
                  <a:r>
                    <a:rPr lang="en-US" sz="1200" dirty="0"/>
                    <a:t>H</a:t>
                  </a:r>
                </a:p>
              </p:txBody>
            </p:sp>
          </p:grpSp>
          <p:sp>
            <p:nvSpPr>
              <p:cNvPr id="33" name="TextBox 32"/>
              <p:cNvSpPr txBox="1"/>
              <p:nvPr/>
            </p:nvSpPr>
            <p:spPr>
              <a:xfrm>
                <a:off x="1271263" y="5029200"/>
                <a:ext cx="350173" cy="351316"/>
              </a:xfrm>
              <a:prstGeom prst="rect">
                <a:avLst/>
              </a:prstGeom>
              <a:noFill/>
            </p:spPr>
            <p:txBody>
              <a:bodyPr wrap="none" rtlCol="0">
                <a:spAutoFit/>
              </a:bodyPr>
              <a:lstStyle/>
              <a:p>
                <a:r>
                  <a:rPr lang="en-US" sz="1200" i="1" dirty="0"/>
                  <a:t>v</a:t>
                </a:r>
                <a:r>
                  <a:rPr lang="en-US" sz="1200" i="1" baseline="-25000" dirty="0"/>
                  <a:t>0</a:t>
                </a:r>
              </a:p>
            </p:txBody>
          </p:sp>
        </p:grpSp>
        <p:grpSp>
          <p:nvGrpSpPr>
            <p:cNvPr id="7" name="Group 35"/>
            <p:cNvGrpSpPr/>
            <p:nvPr/>
          </p:nvGrpSpPr>
          <p:grpSpPr>
            <a:xfrm>
              <a:off x="177998" y="1676400"/>
              <a:ext cx="2641401" cy="2648984"/>
              <a:chOff x="406599" y="4038600"/>
              <a:chExt cx="2641401" cy="2648984"/>
            </a:xfrm>
          </p:grpSpPr>
          <p:cxnSp>
            <p:nvCxnSpPr>
              <p:cNvPr id="29" name="Straight Arrow Connector 28"/>
              <p:cNvCxnSpPr/>
              <p:nvPr/>
            </p:nvCxnSpPr>
            <p:spPr>
              <a:xfrm rot="5400000" flipH="1" flipV="1">
                <a:off x="1856698" y="5170332"/>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726744" y="4038600"/>
                <a:ext cx="42722" cy="233988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14532" y="5207197"/>
                <a:ext cx="1160399" cy="318137"/>
              </a:xfrm>
              <a:prstGeom prst="rect">
                <a:avLst/>
              </a:prstGeom>
              <a:noFill/>
            </p:spPr>
            <p:txBody>
              <a:bodyPr wrap="none" rtlCol="0">
                <a:spAutoFit/>
              </a:bodyPr>
              <a:lstStyle/>
              <a:p>
                <a:r>
                  <a:rPr lang="en-US" sz="1200" i="1" dirty="0" err="1"/>
                  <a:t>v</a:t>
                </a:r>
                <a:r>
                  <a:rPr lang="en-US" sz="1200" i="1" baseline="-25000" dirty="0" err="1"/>
                  <a:t>y</a:t>
                </a:r>
                <a:r>
                  <a:rPr lang="en-US" sz="1200" i="1" dirty="0"/>
                  <a:t>=v </a:t>
                </a:r>
                <a:r>
                  <a:rPr lang="en-US" sz="1200" i="1" baseline="-25000" dirty="0"/>
                  <a:t>0 </a:t>
                </a:r>
                <a:r>
                  <a:rPr lang="en-US" sz="1200" i="1" dirty="0"/>
                  <a:t>Sin</a:t>
                </a:r>
                <a:r>
                  <a:rPr lang="el-GR" sz="1200" i="1" dirty="0"/>
                  <a:t>Θ</a:t>
                </a:r>
                <a:r>
                  <a:rPr lang="en-US" sz="1200" i="1" dirty="0"/>
                  <a:t> </a:t>
                </a:r>
                <a:r>
                  <a:rPr lang="en-US" sz="1200" b="1" i="1" dirty="0"/>
                  <a:t>j</a:t>
                </a:r>
              </a:p>
            </p:txBody>
          </p:sp>
          <p:sp>
            <p:nvSpPr>
              <p:cNvPr id="35" name="TextBox 34"/>
              <p:cNvSpPr txBox="1"/>
              <p:nvPr/>
            </p:nvSpPr>
            <p:spPr>
              <a:xfrm>
                <a:off x="1105639" y="6336268"/>
                <a:ext cx="1141834" cy="351316"/>
              </a:xfrm>
              <a:prstGeom prst="rect">
                <a:avLst/>
              </a:prstGeom>
              <a:noFill/>
            </p:spPr>
            <p:txBody>
              <a:bodyPr wrap="none" rtlCol="0">
                <a:spAutoFit/>
              </a:bodyPr>
              <a:lstStyle/>
              <a:p>
                <a:r>
                  <a:rPr lang="en-US" sz="1200" i="1" dirty="0" err="1"/>
                  <a:t>v</a:t>
                </a:r>
                <a:r>
                  <a:rPr lang="en-US" sz="1200" i="1" baseline="-25000" dirty="0" err="1"/>
                  <a:t>x</a:t>
                </a:r>
                <a:r>
                  <a:rPr lang="en-US" sz="1200" i="1" dirty="0"/>
                  <a:t> = v</a:t>
                </a:r>
                <a:r>
                  <a:rPr lang="en-US" sz="1200" i="1" baseline="-25000" dirty="0"/>
                  <a:t>0</a:t>
                </a:r>
                <a:r>
                  <a:rPr lang="en-US" sz="1200" i="1" dirty="0"/>
                  <a:t> Cos</a:t>
                </a:r>
                <a:r>
                  <a:rPr lang="el-GR" sz="1200" i="1" dirty="0"/>
                  <a:t>Θ</a:t>
                </a:r>
                <a:r>
                  <a:rPr lang="en-US" sz="1200" i="1" dirty="0"/>
                  <a:t> </a:t>
                </a:r>
                <a:r>
                  <a:rPr lang="en-US" sz="1200" b="1" i="1" dirty="0" err="1"/>
                  <a:t>i</a:t>
                </a:r>
                <a:endParaRPr lang="en-US" sz="1200" b="1" i="1" dirty="0"/>
              </a:p>
            </p:txBody>
          </p:sp>
        </p:grpSp>
        <p:sp>
          <p:nvSpPr>
            <p:cNvPr id="24" name="TextBox 23"/>
            <p:cNvSpPr txBox="1"/>
            <p:nvPr/>
          </p:nvSpPr>
          <p:spPr>
            <a:xfrm>
              <a:off x="4517408" y="762000"/>
              <a:ext cx="838200" cy="351316"/>
            </a:xfrm>
            <a:prstGeom prst="rect">
              <a:avLst/>
            </a:prstGeom>
            <a:noFill/>
          </p:spPr>
          <p:txBody>
            <a:bodyPr wrap="square" rtlCol="0">
              <a:spAutoFit/>
            </a:bodyPr>
            <a:lstStyle/>
            <a:p>
              <a:r>
                <a:rPr lang="en-US" sz="1200" i="1" dirty="0" err="1"/>
                <a:t>v</a:t>
              </a:r>
              <a:r>
                <a:rPr lang="en-US" sz="1200" i="1" baseline="-25000" dirty="0" err="1"/>
                <a:t>y</a:t>
              </a:r>
              <a:r>
                <a:rPr lang="en-US" sz="1200" i="1" dirty="0"/>
                <a:t> = 0</a:t>
              </a:r>
            </a:p>
          </p:txBody>
        </p:sp>
        <p:cxnSp>
          <p:nvCxnSpPr>
            <p:cNvPr id="37" name="Straight Arrow Connector 36"/>
            <p:cNvCxnSpPr/>
            <p:nvPr/>
          </p:nvCxnSpPr>
          <p:spPr>
            <a:xfrm flipV="1">
              <a:off x="3209307" y="1080625"/>
              <a:ext cx="990600" cy="609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4746007" y="1166150"/>
              <a:ext cx="1143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900084" y="2286001"/>
              <a:ext cx="609600" cy="53340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027524" y="937736"/>
              <a:ext cx="1918826" cy="908357"/>
            </a:xfrm>
            <a:prstGeom prst="rect">
              <a:avLst/>
            </a:prstGeom>
            <a:noFill/>
          </p:spPr>
          <p:txBody>
            <a:bodyPr wrap="none" rtlCol="0">
              <a:spAutoFit/>
            </a:bodyPr>
            <a:lstStyle/>
            <a:p>
              <a:r>
                <a:rPr lang="en-US" sz="1200" b="1" dirty="0"/>
                <a:t>T = time of flight</a:t>
              </a:r>
            </a:p>
            <a:p>
              <a:r>
                <a:rPr lang="en-US" sz="1200" b="1" dirty="0"/>
                <a:t>R = Horizontal range</a:t>
              </a:r>
            </a:p>
            <a:p>
              <a:r>
                <a:rPr lang="en-US" sz="1200" b="1" dirty="0"/>
                <a:t>H = Maximum Height</a:t>
              </a:r>
            </a:p>
          </p:txBody>
        </p:sp>
        <p:grpSp>
          <p:nvGrpSpPr>
            <p:cNvPr id="9" name="Group 78"/>
            <p:cNvGrpSpPr/>
            <p:nvPr/>
          </p:nvGrpSpPr>
          <p:grpSpPr>
            <a:xfrm>
              <a:off x="431800" y="3352800"/>
              <a:ext cx="8077200" cy="1303696"/>
              <a:chOff x="431800" y="3581400"/>
              <a:chExt cx="8077200" cy="1303696"/>
            </a:xfrm>
          </p:grpSpPr>
          <p:sp>
            <p:nvSpPr>
              <p:cNvPr id="63" name="TextBox 62"/>
              <p:cNvSpPr txBox="1"/>
              <p:nvPr/>
            </p:nvSpPr>
            <p:spPr>
              <a:xfrm>
                <a:off x="4441207" y="4495800"/>
                <a:ext cx="334391" cy="389296"/>
              </a:xfrm>
              <a:prstGeom prst="rect">
                <a:avLst/>
              </a:prstGeom>
              <a:noFill/>
            </p:spPr>
            <p:txBody>
              <a:bodyPr wrap="none" rtlCol="0">
                <a:spAutoFit/>
              </a:bodyPr>
              <a:lstStyle/>
              <a:p>
                <a:r>
                  <a:rPr lang="en-US" sz="1200" dirty="0"/>
                  <a:t>R</a:t>
                </a:r>
              </a:p>
            </p:txBody>
          </p:sp>
          <p:grpSp>
            <p:nvGrpSpPr>
              <p:cNvPr id="10" name="Group 71"/>
              <p:cNvGrpSpPr/>
              <p:nvPr/>
            </p:nvGrpSpPr>
            <p:grpSpPr>
              <a:xfrm>
                <a:off x="431800" y="3581400"/>
                <a:ext cx="8077200" cy="990600"/>
                <a:chOff x="685800" y="5715000"/>
                <a:chExt cx="8077200" cy="990600"/>
              </a:xfrm>
            </p:grpSpPr>
            <p:cxnSp>
              <p:nvCxnSpPr>
                <p:cNvPr id="61" name="Straight Arrow Connector 60"/>
                <p:cNvCxnSpPr/>
                <p:nvPr/>
              </p:nvCxnSpPr>
              <p:spPr>
                <a:xfrm flipV="1">
                  <a:off x="685800" y="6629400"/>
                  <a:ext cx="80772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590800" y="5715000"/>
                  <a:ext cx="447749" cy="351316"/>
                </a:xfrm>
                <a:prstGeom prst="rect">
                  <a:avLst/>
                </a:prstGeom>
                <a:noFill/>
              </p:spPr>
              <p:txBody>
                <a:bodyPr wrap="none" rtlCol="0">
                  <a:spAutoFit/>
                </a:bodyPr>
                <a:lstStyle/>
                <a:p>
                  <a:r>
                    <a:rPr lang="en-US" sz="1200" dirty="0"/>
                    <a:t>T/2</a:t>
                  </a:r>
                </a:p>
              </p:txBody>
            </p:sp>
            <p:sp>
              <p:nvSpPr>
                <p:cNvPr id="65" name="TextBox 64"/>
                <p:cNvSpPr txBox="1"/>
                <p:nvPr/>
              </p:nvSpPr>
              <p:spPr>
                <a:xfrm>
                  <a:off x="6442591" y="5715000"/>
                  <a:ext cx="447749" cy="351316"/>
                </a:xfrm>
                <a:prstGeom prst="rect">
                  <a:avLst/>
                </a:prstGeom>
                <a:noFill/>
              </p:spPr>
              <p:txBody>
                <a:bodyPr wrap="none" rtlCol="0">
                  <a:spAutoFit/>
                </a:bodyPr>
                <a:lstStyle/>
                <a:p>
                  <a:r>
                    <a:rPr lang="en-US" sz="1200" dirty="0"/>
                    <a:t>T/2</a:t>
                  </a:r>
                </a:p>
              </p:txBody>
            </p:sp>
            <p:cxnSp>
              <p:nvCxnSpPr>
                <p:cNvPr id="66" name="Straight Arrow Connector 65"/>
                <p:cNvCxnSpPr/>
                <p:nvPr/>
              </p:nvCxnSpPr>
              <p:spPr>
                <a:xfrm>
                  <a:off x="838200" y="6019800"/>
                  <a:ext cx="4114800"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876800" y="5943600"/>
                  <a:ext cx="3810000" cy="76200"/>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p:cNvCxnSpPr/>
            <p:nvPr/>
          </p:nvCxnSpPr>
          <p:spPr>
            <a:xfrm rot="16200000" flipH="1">
              <a:off x="8316603" y="3973203"/>
              <a:ext cx="520700" cy="37209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54"/>
            <p:cNvGrpSpPr/>
            <p:nvPr/>
          </p:nvGrpSpPr>
          <p:grpSpPr>
            <a:xfrm>
              <a:off x="6858000" y="2286000"/>
              <a:ext cx="762000" cy="686594"/>
              <a:chOff x="8839200" y="4267200"/>
              <a:chExt cx="762000" cy="686594"/>
            </a:xfrm>
          </p:grpSpPr>
          <p:cxnSp>
            <p:nvCxnSpPr>
              <p:cNvPr id="47" name="Straight Arrow Connector 46"/>
              <p:cNvCxnSpPr/>
              <p:nvPr/>
            </p:nvCxnSpPr>
            <p:spPr>
              <a:xfrm>
                <a:off x="8839200" y="4267200"/>
                <a:ext cx="7620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8540750" y="4616450"/>
                <a:ext cx="6731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66"/>
            <p:cNvGrpSpPr/>
            <p:nvPr/>
          </p:nvGrpSpPr>
          <p:grpSpPr>
            <a:xfrm>
              <a:off x="8382000" y="3905098"/>
              <a:ext cx="609600" cy="673402"/>
              <a:chOff x="8839200" y="4261492"/>
              <a:chExt cx="609600" cy="673402"/>
            </a:xfrm>
          </p:grpSpPr>
          <p:cxnSp>
            <p:nvCxnSpPr>
              <p:cNvPr id="69" name="Straight Arrow Connector 68"/>
              <p:cNvCxnSpPr/>
              <p:nvPr/>
            </p:nvCxnSpPr>
            <p:spPr>
              <a:xfrm flipV="1">
                <a:off x="8839200" y="4261492"/>
                <a:ext cx="609600" cy="2460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8523974" y="4597551"/>
                <a:ext cx="673099"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3" name="Group 74"/>
            <p:cNvGrpSpPr/>
            <p:nvPr/>
          </p:nvGrpSpPr>
          <p:grpSpPr>
            <a:xfrm>
              <a:off x="3200400" y="1003300"/>
              <a:ext cx="990600" cy="686594"/>
              <a:chOff x="8864600" y="3607594"/>
              <a:chExt cx="990600" cy="686594"/>
            </a:xfrm>
          </p:grpSpPr>
          <p:cxnSp>
            <p:nvCxnSpPr>
              <p:cNvPr id="76" name="Straight Arrow Connector 75"/>
              <p:cNvCxnSpPr/>
              <p:nvPr/>
            </p:nvCxnSpPr>
            <p:spPr>
              <a:xfrm>
                <a:off x="8864600" y="4292600"/>
                <a:ext cx="990600" cy="158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rot="5400000">
                <a:off x="8540750" y="3943350"/>
                <a:ext cx="673100" cy="1588"/>
              </a:xfrm>
              <a:prstGeom prst="straightConnector1">
                <a:avLst/>
              </a:pr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8" name="TextBox 87"/>
            <p:cNvSpPr txBox="1"/>
            <p:nvPr/>
          </p:nvSpPr>
          <p:spPr>
            <a:xfrm>
              <a:off x="3657600" y="1676400"/>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1" name="TextBox 90"/>
            <p:cNvSpPr txBox="1"/>
            <p:nvPr/>
          </p:nvSpPr>
          <p:spPr>
            <a:xfrm>
              <a:off x="5272249" y="762000"/>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2" name="TextBox 91"/>
            <p:cNvSpPr txBox="1"/>
            <p:nvPr/>
          </p:nvSpPr>
          <p:spPr>
            <a:xfrm>
              <a:off x="6872450" y="1840469"/>
              <a:ext cx="409087"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i="1" dirty="0" err="1"/>
                <a:t>i</a:t>
              </a:r>
              <a:endParaRPr lang="en-US" sz="1200" i="1" baseline="-25000" dirty="0"/>
            </a:p>
          </p:txBody>
        </p:sp>
        <p:sp>
          <p:nvSpPr>
            <p:cNvPr id="93" name="TextBox 92"/>
            <p:cNvSpPr txBox="1"/>
            <p:nvPr/>
          </p:nvSpPr>
          <p:spPr>
            <a:xfrm>
              <a:off x="8396450" y="3516867"/>
              <a:ext cx="412769" cy="351316"/>
            </a:xfrm>
            <a:prstGeom prst="rect">
              <a:avLst/>
            </a:prstGeom>
            <a:noFill/>
          </p:spPr>
          <p:txBody>
            <a:bodyPr wrap="none" rtlCol="0">
              <a:spAutoFit/>
            </a:bodyPr>
            <a:lstStyle/>
            <a:p>
              <a:r>
                <a:rPr lang="en-US" sz="1200" i="1" dirty="0" err="1"/>
                <a:t>v</a:t>
              </a:r>
              <a:r>
                <a:rPr lang="en-US" sz="1200" i="1" baseline="-25000" dirty="0" err="1"/>
                <a:t>x</a:t>
              </a:r>
              <a:r>
                <a:rPr lang="en-US" sz="1200" i="1" baseline="-25000" dirty="0"/>
                <a:t> </a:t>
              </a:r>
              <a:r>
                <a:rPr lang="en-US" sz="1200" b="1" i="1" dirty="0" err="1"/>
                <a:t>i</a:t>
              </a:r>
              <a:endParaRPr lang="en-US" sz="1200" b="1" i="1" baseline="-25000" dirty="0"/>
            </a:p>
          </p:txBody>
        </p:sp>
        <p:sp>
          <p:nvSpPr>
            <p:cNvPr id="94" name="TextBox 93"/>
            <p:cNvSpPr txBox="1"/>
            <p:nvPr/>
          </p:nvSpPr>
          <p:spPr>
            <a:xfrm rot="16200000">
              <a:off x="2738746" y="1168597"/>
              <a:ext cx="461021" cy="318137"/>
            </a:xfrm>
            <a:prstGeom prst="rect">
              <a:avLst/>
            </a:prstGeom>
            <a:noFill/>
          </p:spPr>
          <p:txBody>
            <a:bodyPr wrap="none" rtlCol="0">
              <a:spAutoFit/>
            </a:bodyPr>
            <a:lstStyle/>
            <a:p>
              <a:r>
                <a:rPr lang="en-US" sz="1200" i="1" dirty="0" err="1"/>
                <a:t>v</a:t>
              </a:r>
              <a:r>
                <a:rPr lang="en-US" sz="1200" i="1" baseline="-25000" dirty="0" err="1"/>
                <a:t>y</a:t>
              </a:r>
              <a:r>
                <a:rPr lang="en-US" sz="1200" i="1" baseline="-25000" dirty="0"/>
                <a:t> </a:t>
              </a:r>
              <a:r>
                <a:rPr lang="en-US" sz="1200" b="1" i="1" dirty="0"/>
                <a:t>j</a:t>
              </a:r>
            </a:p>
          </p:txBody>
        </p:sp>
        <p:sp>
          <p:nvSpPr>
            <p:cNvPr id="95" name="TextBox 94"/>
            <p:cNvSpPr txBox="1"/>
            <p:nvPr/>
          </p:nvSpPr>
          <p:spPr>
            <a:xfrm rot="16200000">
              <a:off x="6131397" y="2206910"/>
              <a:ext cx="879390" cy="345590"/>
            </a:xfrm>
            <a:prstGeom prst="rect">
              <a:avLst/>
            </a:prstGeom>
            <a:noFill/>
          </p:spPr>
          <p:txBody>
            <a:bodyPr wrap="square" rtlCol="0">
              <a:spAutoFit/>
            </a:bodyPr>
            <a:lstStyle/>
            <a:p>
              <a:r>
                <a:rPr lang="en-US" sz="1200" i="1" dirty="0" err="1"/>
                <a:t>v</a:t>
              </a:r>
              <a:r>
                <a:rPr lang="en-US" sz="1200" i="1" baseline="-25000" dirty="0" err="1"/>
                <a:t>y</a:t>
              </a:r>
              <a:r>
                <a:rPr lang="en-US" sz="1200" i="1" dirty="0"/>
                <a:t>(-</a:t>
              </a:r>
              <a:r>
                <a:rPr lang="en-US" sz="1200" i="1" baseline="-25000" dirty="0"/>
                <a:t> </a:t>
              </a:r>
              <a:r>
                <a:rPr lang="en-US" sz="1200" b="1" i="1" dirty="0"/>
                <a:t>j)</a:t>
              </a:r>
            </a:p>
          </p:txBody>
        </p:sp>
        <p:sp>
          <p:nvSpPr>
            <p:cNvPr id="96" name="TextBox 95"/>
            <p:cNvSpPr txBox="1"/>
            <p:nvPr/>
          </p:nvSpPr>
          <p:spPr>
            <a:xfrm rot="16200000">
              <a:off x="7697362" y="4069691"/>
              <a:ext cx="963827" cy="345590"/>
            </a:xfrm>
            <a:prstGeom prst="rect">
              <a:avLst/>
            </a:prstGeom>
            <a:noFill/>
          </p:spPr>
          <p:txBody>
            <a:bodyPr wrap="square" rtlCol="0">
              <a:spAutoFit/>
            </a:bodyPr>
            <a:lstStyle/>
            <a:p>
              <a:r>
                <a:rPr lang="en-US" sz="1200" i="1" dirty="0" err="1"/>
                <a:t>v</a:t>
              </a:r>
              <a:r>
                <a:rPr lang="en-US" sz="1200" i="1" baseline="-25000" dirty="0" err="1"/>
                <a:t>y</a:t>
              </a:r>
              <a:r>
                <a:rPr lang="en-US" sz="1200" i="1" dirty="0"/>
                <a:t>(-</a:t>
              </a:r>
              <a:r>
                <a:rPr lang="en-US" sz="1200" i="1" baseline="-25000" dirty="0"/>
                <a:t> </a:t>
              </a:r>
              <a:r>
                <a:rPr lang="en-US" sz="1200" b="1" i="1" dirty="0"/>
                <a:t>j)</a:t>
              </a:r>
            </a:p>
          </p:txBody>
        </p:sp>
      </p:grpSp>
      <p:grpSp>
        <p:nvGrpSpPr>
          <p:cNvPr id="79" name="Group 78"/>
          <p:cNvGrpSpPr/>
          <p:nvPr/>
        </p:nvGrpSpPr>
        <p:grpSpPr>
          <a:xfrm>
            <a:off x="609600" y="3657600"/>
            <a:ext cx="2971800" cy="2057400"/>
            <a:chOff x="609600" y="3657600"/>
            <a:chExt cx="2971800" cy="2351314"/>
          </a:xfrm>
        </p:grpSpPr>
        <p:sp>
          <p:nvSpPr>
            <p:cNvPr id="67" name="Rectangle 66"/>
            <p:cNvSpPr/>
            <p:nvPr/>
          </p:nvSpPr>
          <p:spPr>
            <a:xfrm>
              <a:off x="609600" y="3657600"/>
              <a:ext cx="2971800" cy="235131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p:cNvGrpSpPr/>
            <p:nvPr/>
          </p:nvGrpSpPr>
          <p:grpSpPr>
            <a:xfrm>
              <a:off x="838200" y="3962400"/>
              <a:ext cx="2438400" cy="1792920"/>
              <a:chOff x="838200" y="3962400"/>
              <a:chExt cx="2438400" cy="1792920"/>
            </a:xfrm>
          </p:grpSpPr>
          <p:graphicFrame>
            <p:nvGraphicFramePr>
              <p:cNvPr id="73" name="Object 2"/>
              <p:cNvGraphicFramePr>
                <a:graphicFrameLocks noChangeAspect="1"/>
              </p:cNvGraphicFramePr>
              <p:nvPr/>
            </p:nvGraphicFramePr>
            <p:xfrm>
              <a:off x="838200" y="4615543"/>
              <a:ext cx="2438400" cy="1139777"/>
            </p:xfrm>
            <a:graphic>
              <a:graphicData uri="http://schemas.openxmlformats.org/presentationml/2006/ole">
                <mc:AlternateContent xmlns:mc="http://schemas.openxmlformats.org/markup-compatibility/2006">
                  <mc:Choice xmlns:v="urn:schemas-microsoft-com:vml" Requires="v">
                    <p:oleObj spid="_x0000_s159812" name="Equation" r:id="rId3" imgW="901440" imgH="444240" progId="Equation.3">
                      <p:embed/>
                    </p:oleObj>
                  </mc:Choice>
                  <mc:Fallback>
                    <p:oleObj name="Equation" r:id="rId3" imgW="901440" imgH="44424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615543"/>
                            <a:ext cx="2438400" cy="11397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 name="TextBox 74"/>
              <p:cNvSpPr txBox="1"/>
              <p:nvPr/>
            </p:nvSpPr>
            <p:spPr>
              <a:xfrm>
                <a:off x="1066800" y="3962400"/>
                <a:ext cx="2062681" cy="422094"/>
              </a:xfrm>
              <a:prstGeom prst="rect">
                <a:avLst/>
              </a:prstGeom>
              <a:noFill/>
            </p:spPr>
            <p:txBody>
              <a:bodyPr wrap="none" rtlCol="0">
                <a:spAutoFit/>
              </a:bodyPr>
              <a:lstStyle/>
              <a:p>
                <a:r>
                  <a:rPr lang="en-US" b="1" dirty="0">
                    <a:solidFill>
                      <a:srgbClr val="0000FF"/>
                    </a:solidFill>
                  </a:rPr>
                  <a:t>Combined Equation</a:t>
                </a:r>
              </a:p>
            </p:txBody>
          </p:sp>
        </p:grpSp>
      </p:grpSp>
      <p:sp>
        <p:nvSpPr>
          <p:cNvPr id="82" name="TextBox 81"/>
          <p:cNvSpPr txBox="1"/>
          <p:nvPr/>
        </p:nvSpPr>
        <p:spPr>
          <a:xfrm>
            <a:off x="2421703" y="-85130"/>
            <a:ext cx="3371436" cy="923330"/>
          </a:xfrm>
          <a:prstGeom prst="rect">
            <a:avLst/>
          </a:prstGeom>
          <a:noFill/>
        </p:spPr>
        <p:txBody>
          <a:bodyPr wrap="none" rtlCol="0">
            <a:spAutoFit/>
          </a:bodyPr>
          <a:lstStyle/>
          <a:p>
            <a:r>
              <a:rPr lang="en-US" sz="5400" b="1" dirty="0">
                <a:solidFill>
                  <a:srgbClr val="FF0000"/>
                </a:solidFill>
                <a:latin typeface="Comic Sans MS" pitchFamily="66" charset="0"/>
              </a:rPr>
              <a:t>Projectile</a:t>
            </a:r>
          </a:p>
        </p:txBody>
      </p:sp>
      <p:grpSp>
        <p:nvGrpSpPr>
          <p:cNvPr id="72" name="Group 71"/>
          <p:cNvGrpSpPr/>
          <p:nvPr/>
        </p:nvGrpSpPr>
        <p:grpSpPr>
          <a:xfrm>
            <a:off x="4191000" y="3810000"/>
            <a:ext cx="4191000" cy="1828800"/>
            <a:chOff x="4191000" y="3810000"/>
            <a:chExt cx="4191000" cy="1828800"/>
          </a:xfrm>
        </p:grpSpPr>
        <p:grpSp>
          <p:nvGrpSpPr>
            <p:cNvPr id="81" name="Group 80"/>
            <p:cNvGrpSpPr/>
            <p:nvPr/>
          </p:nvGrpSpPr>
          <p:grpSpPr>
            <a:xfrm>
              <a:off x="4191000" y="3810000"/>
              <a:ext cx="4191000" cy="1828800"/>
              <a:chOff x="4038600" y="4343400"/>
              <a:chExt cx="4191000" cy="1828800"/>
            </a:xfrm>
          </p:grpSpPr>
          <p:sp>
            <p:nvSpPr>
              <p:cNvPr id="71" name="Rectangle 70"/>
              <p:cNvSpPr/>
              <p:nvPr/>
            </p:nvSpPr>
            <p:spPr>
              <a:xfrm>
                <a:off x="4038600" y="4343400"/>
                <a:ext cx="4191000" cy="1828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257800" y="4495800"/>
                <a:ext cx="2062681" cy="369332"/>
              </a:xfrm>
              <a:prstGeom prst="rect">
                <a:avLst/>
              </a:prstGeom>
              <a:noFill/>
            </p:spPr>
            <p:txBody>
              <a:bodyPr wrap="none" rtlCol="0">
                <a:spAutoFit/>
              </a:bodyPr>
              <a:lstStyle/>
              <a:p>
                <a:r>
                  <a:rPr lang="en-US" b="1" dirty="0">
                    <a:solidFill>
                      <a:srgbClr val="0000FF"/>
                    </a:solidFill>
                  </a:rPr>
                  <a:t>Combined Equation</a:t>
                </a:r>
              </a:p>
            </p:txBody>
          </p:sp>
        </p:grpSp>
        <p:graphicFrame>
          <p:nvGraphicFramePr>
            <p:cNvPr id="159757" name="Object 13"/>
            <p:cNvGraphicFramePr>
              <a:graphicFrameLocks noChangeAspect="1"/>
            </p:cNvGraphicFramePr>
            <p:nvPr/>
          </p:nvGraphicFramePr>
          <p:xfrm>
            <a:off x="5257800" y="4495800"/>
            <a:ext cx="2244725" cy="1034475"/>
          </p:xfrm>
          <a:graphic>
            <a:graphicData uri="http://schemas.openxmlformats.org/presentationml/2006/ole">
              <mc:AlternateContent xmlns:mc="http://schemas.openxmlformats.org/markup-compatibility/2006">
                <mc:Choice xmlns:v="urn:schemas-microsoft-com:vml" Requires="v">
                  <p:oleObj spid="_x0000_s159813" name="Equation" r:id="rId5" imgW="914400" imgH="444240" progId="Equation.3">
                    <p:embed/>
                  </p:oleObj>
                </mc:Choice>
                <mc:Fallback>
                  <p:oleObj name="Equation" r:id="rId5" imgW="914400" imgH="44424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4495800"/>
                          <a:ext cx="2244725" cy="103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3" name="TextBox 82"/>
          <p:cNvSpPr txBox="1"/>
          <p:nvPr/>
        </p:nvSpPr>
        <p:spPr>
          <a:xfrm>
            <a:off x="533400" y="6029980"/>
            <a:ext cx="8229600" cy="523220"/>
          </a:xfrm>
          <a:prstGeom prst="rect">
            <a:avLst/>
          </a:prstGeom>
          <a:noFill/>
        </p:spPr>
        <p:txBody>
          <a:bodyPr wrap="square" rtlCol="0">
            <a:spAutoFit/>
          </a:bodyPr>
          <a:lstStyle/>
          <a:p>
            <a:r>
              <a:rPr lang="en-US" sz="2800" b="1" dirty="0">
                <a:solidFill>
                  <a:srgbClr val="0000FF"/>
                </a:solidFill>
              </a:rPr>
              <a:t>These formulae are the mixture of x and y motion.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Maximum Horizontal Range</a:t>
            </a:r>
          </a:p>
        </p:txBody>
      </p:sp>
      <p:pic>
        <p:nvPicPr>
          <p:cNvPr id="175106" name="Picture 2"/>
          <p:cNvPicPr>
            <a:picLocks noChangeAspect="1" noChangeArrowheads="1"/>
          </p:cNvPicPr>
          <p:nvPr/>
        </p:nvPicPr>
        <p:blipFill>
          <a:blip r:embed="rId3" cstate="print"/>
          <a:srcRect/>
          <a:stretch>
            <a:fillRect/>
          </a:stretch>
        </p:blipFill>
        <p:spPr bwMode="auto">
          <a:xfrm>
            <a:off x="2362200" y="1219200"/>
            <a:ext cx="6324600" cy="5342920"/>
          </a:xfrm>
          <a:prstGeom prst="rect">
            <a:avLst/>
          </a:prstGeom>
          <a:noFill/>
          <a:ln w="9525">
            <a:noFill/>
            <a:miter lim="800000"/>
            <a:headEnd/>
            <a:tailEnd/>
          </a:ln>
          <a:effectLst/>
        </p:spPr>
      </p:pic>
      <p:graphicFrame>
        <p:nvGraphicFramePr>
          <p:cNvPr id="6" name="Object 2"/>
          <p:cNvGraphicFramePr>
            <a:graphicFrameLocks noChangeAspect="1"/>
          </p:cNvGraphicFramePr>
          <p:nvPr/>
        </p:nvGraphicFramePr>
        <p:xfrm>
          <a:off x="304800" y="1981200"/>
          <a:ext cx="2438400" cy="1139778"/>
        </p:xfrm>
        <a:graphic>
          <a:graphicData uri="http://schemas.openxmlformats.org/presentationml/2006/ole">
            <mc:AlternateContent xmlns:mc="http://schemas.openxmlformats.org/markup-compatibility/2006">
              <mc:Choice xmlns:v="urn:schemas-microsoft-com:vml" Requires="v">
                <p:oleObj spid="_x0000_s175162" name="Equation" r:id="rId4" imgW="901440" imgH="444240" progId="Equation.3">
                  <p:embed/>
                </p:oleObj>
              </mc:Choice>
              <mc:Fallback>
                <p:oleObj name="Equation" r:id="rId4" imgW="901440" imgH="4442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981200"/>
                        <a:ext cx="2438400" cy="11397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28600" y="3974068"/>
            <a:ext cx="2652521" cy="400110"/>
          </a:xfrm>
          <a:prstGeom prst="rect">
            <a:avLst/>
          </a:prstGeom>
          <a:noFill/>
        </p:spPr>
        <p:txBody>
          <a:bodyPr wrap="none" rtlCol="0">
            <a:spAutoFit/>
          </a:bodyPr>
          <a:lstStyle/>
          <a:p>
            <a:r>
              <a:rPr lang="en-US" sz="2000" b="1" dirty="0">
                <a:solidFill>
                  <a:srgbClr val="0000FF"/>
                </a:solidFill>
              </a:rPr>
              <a:t>If </a:t>
            </a:r>
            <a:r>
              <a:rPr lang="el-GR" sz="2000" b="1" dirty="0">
                <a:solidFill>
                  <a:srgbClr val="0000FF"/>
                </a:solidFill>
              </a:rPr>
              <a:t>θ</a:t>
            </a:r>
            <a:r>
              <a:rPr lang="en-US" sz="2000" b="1" dirty="0">
                <a:solidFill>
                  <a:srgbClr val="0000FF"/>
                </a:solidFill>
              </a:rPr>
              <a:t> = 45, R is maximum</a:t>
            </a:r>
          </a:p>
        </p:txBody>
      </p:sp>
      <p:graphicFrame>
        <p:nvGraphicFramePr>
          <p:cNvPr id="175109" name="Object 5"/>
          <p:cNvGraphicFramePr>
            <a:graphicFrameLocks noChangeAspect="1"/>
          </p:cNvGraphicFramePr>
          <p:nvPr/>
        </p:nvGraphicFramePr>
        <p:xfrm>
          <a:off x="1116013" y="4495800"/>
          <a:ext cx="1271587" cy="1139825"/>
        </p:xfrm>
        <a:graphic>
          <a:graphicData uri="http://schemas.openxmlformats.org/presentationml/2006/ole">
            <mc:AlternateContent xmlns:mc="http://schemas.openxmlformats.org/markup-compatibility/2006">
              <mc:Choice xmlns:v="urn:schemas-microsoft-com:vml" Requires="v">
                <p:oleObj spid="_x0000_s175163" name="Equation" r:id="rId6" imgW="469800" imgH="444240" progId="Equation.3">
                  <p:embed/>
                </p:oleObj>
              </mc:Choice>
              <mc:Fallback>
                <p:oleObj name="Equation" r:id="rId6" imgW="469800" imgH="44424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6013" y="4495800"/>
                        <a:ext cx="1271587" cy="113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38"/>
          <p:cNvGrpSpPr/>
          <p:nvPr/>
        </p:nvGrpSpPr>
        <p:grpSpPr>
          <a:xfrm>
            <a:off x="525378" y="1287378"/>
            <a:ext cx="8313822" cy="3970422"/>
            <a:chOff x="525378" y="1287378"/>
            <a:chExt cx="8313822" cy="3970422"/>
          </a:xfrm>
        </p:grpSpPr>
        <p:sp>
          <p:nvSpPr>
            <p:cNvPr id="2" name="Rectangle 1"/>
            <p:cNvSpPr/>
            <p:nvPr/>
          </p:nvSpPr>
          <p:spPr>
            <a:xfrm>
              <a:off x="533400" y="4572000"/>
              <a:ext cx="8305800" cy="6858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5378" y="1287378"/>
              <a:ext cx="1684422" cy="36576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Oval 39"/>
          <p:cNvSpPr/>
          <p:nvPr/>
        </p:nvSpPr>
        <p:spPr>
          <a:xfrm>
            <a:off x="2209800" y="1066800"/>
            <a:ext cx="304800" cy="304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472062" y="1758303"/>
            <a:ext cx="1701800" cy="527697"/>
            <a:chOff x="4472062" y="1758303"/>
            <a:chExt cx="1701800" cy="527697"/>
          </a:xfrm>
        </p:grpSpPr>
        <p:cxnSp>
          <p:nvCxnSpPr>
            <p:cNvPr id="16" name="Straight Arrow Connector 15"/>
            <p:cNvCxnSpPr/>
            <p:nvPr/>
          </p:nvCxnSpPr>
          <p:spPr>
            <a:xfrm>
              <a:off x="4472062" y="1758303"/>
              <a:ext cx="1701800" cy="527697"/>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82392" y="1840468"/>
              <a:ext cx="287258" cy="369332"/>
            </a:xfrm>
            <a:prstGeom prst="rect">
              <a:avLst/>
            </a:prstGeom>
            <a:noFill/>
          </p:spPr>
          <p:txBody>
            <a:bodyPr wrap="none" rtlCol="0">
              <a:spAutoFit/>
            </a:bodyPr>
            <a:lstStyle/>
            <a:p>
              <a:r>
                <a:rPr lang="en-US" i="1" dirty="0"/>
                <a:t>v</a:t>
              </a:r>
            </a:p>
          </p:txBody>
        </p:sp>
      </p:grpSp>
      <p:grpSp>
        <p:nvGrpSpPr>
          <p:cNvPr id="57" name="Group 56"/>
          <p:cNvGrpSpPr/>
          <p:nvPr/>
        </p:nvGrpSpPr>
        <p:grpSpPr>
          <a:xfrm>
            <a:off x="4114800" y="1421347"/>
            <a:ext cx="2033662" cy="1323084"/>
            <a:chOff x="4114800" y="1421347"/>
            <a:chExt cx="2033662" cy="1323084"/>
          </a:xfrm>
        </p:grpSpPr>
        <p:cxnSp>
          <p:nvCxnSpPr>
            <p:cNvPr id="8" name="Straight Connector 7"/>
            <p:cNvCxnSpPr/>
            <p:nvPr/>
          </p:nvCxnSpPr>
          <p:spPr>
            <a:xfrm rot="5400000">
              <a:off x="4069004" y="2185425"/>
              <a:ext cx="838200" cy="1588"/>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 name="Group 19"/>
            <p:cNvGrpSpPr/>
            <p:nvPr/>
          </p:nvGrpSpPr>
          <p:grpSpPr>
            <a:xfrm rot="1512706">
              <a:off x="4114800" y="1497547"/>
              <a:ext cx="1083907" cy="999966"/>
              <a:chOff x="3919013" y="3955985"/>
              <a:chExt cx="1083907" cy="999966"/>
            </a:xfrm>
          </p:grpSpPr>
          <p:sp>
            <p:nvSpPr>
              <p:cNvPr id="21" name="Arc 20"/>
              <p:cNvSpPr/>
              <p:nvPr/>
            </p:nvSpPr>
            <p:spPr>
              <a:xfrm>
                <a:off x="3919013" y="4041551"/>
                <a:ext cx="914400" cy="914400"/>
              </a:xfrm>
              <a:prstGeom prst="arc">
                <a:avLst>
                  <a:gd name="adj1" fmla="val 18336436"/>
                  <a:gd name="adj2" fmla="val 1946049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rot="5218848">
                <a:off x="4516364" y="4073209"/>
                <a:ext cx="603779" cy="369332"/>
              </a:xfrm>
              <a:prstGeom prst="rect">
                <a:avLst/>
              </a:prstGeom>
              <a:noFill/>
            </p:spPr>
            <p:txBody>
              <a:bodyPr wrap="square" rtlCol="0">
                <a:spAutoFit/>
              </a:bodyPr>
              <a:lstStyle/>
              <a:p>
                <a:r>
                  <a:rPr lang="el-GR" b="1" i="1" dirty="0">
                    <a:solidFill>
                      <a:srgbClr val="FF0000"/>
                    </a:solidFill>
                  </a:rPr>
                  <a:t>Θ</a:t>
                </a:r>
                <a:endParaRPr lang="en-US" b="1" i="1" dirty="0">
                  <a:solidFill>
                    <a:srgbClr val="FF0000"/>
                  </a:solidFill>
                </a:endParaRPr>
              </a:p>
            </p:txBody>
          </p:sp>
        </p:grpSp>
        <p:cxnSp>
          <p:nvCxnSpPr>
            <p:cNvPr id="47" name="Straight Arrow Connector 46"/>
            <p:cNvCxnSpPr/>
            <p:nvPr/>
          </p:nvCxnSpPr>
          <p:spPr>
            <a:xfrm flipV="1">
              <a:off x="4454768" y="1752600"/>
              <a:ext cx="1693694" cy="570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rot="16200000">
              <a:off x="3898057" y="2139938"/>
              <a:ext cx="901209" cy="307777"/>
            </a:xfrm>
            <a:prstGeom prst="rect">
              <a:avLst/>
            </a:prstGeom>
            <a:noFill/>
          </p:spPr>
          <p:txBody>
            <a:bodyPr wrap="none" rtlCol="0">
              <a:spAutoFit/>
            </a:bodyPr>
            <a:lstStyle/>
            <a:p>
              <a:r>
                <a:rPr lang="en-US" sz="1400" i="1" dirty="0"/>
                <a:t>V</a:t>
              </a:r>
              <a:r>
                <a:rPr lang="en-US" sz="1400" i="1" baseline="-25000" dirty="0"/>
                <a:t> </a:t>
              </a:r>
              <a:r>
                <a:rPr lang="en-US" sz="1400" i="1" dirty="0"/>
                <a:t>Sin</a:t>
              </a:r>
              <a:r>
                <a:rPr lang="el-GR" sz="1400" i="1" dirty="0"/>
                <a:t>Θ</a:t>
              </a:r>
              <a:r>
                <a:rPr lang="en-US" sz="1400" i="1" dirty="0"/>
                <a:t>(- </a:t>
              </a:r>
              <a:r>
                <a:rPr lang="en-US" sz="1400" b="1" i="1" dirty="0"/>
                <a:t>j)</a:t>
              </a:r>
            </a:p>
          </p:txBody>
        </p:sp>
        <p:sp>
          <p:nvSpPr>
            <p:cNvPr id="60" name="TextBox 59"/>
            <p:cNvSpPr txBox="1"/>
            <p:nvPr/>
          </p:nvSpPr>
          <p:spPr>
            <a:xfrm>
              <a:off x="4572000" y="1421347"/>
              <a:ext cx="699230" cy="276999"/>
            </a:xfrm>
            <a:prstGeom prst="rect">
              <a:avLst/>
            </a:prstGeom>
            <a:noFill/>
          </p:spPr>
          <p:txBody>
            <a:bodyPr wrap="none" rtlCol="0">
              <a:spAutoFit/>
            </a:bodyPr>
            <a:lstStyle/>
            <a:p>
              <a:r>
                <a:rPr lang="en-US" sz="1200" i="1" dirty="0"/>
                <a:t>V Cos</a:t>
              </a:r>
              <a:r>
                <a:rPr lang="el-GR" sz="1200" i="1" dirty="0"/>
                <a:t>Θ</a:t>
              </a:r>
              <a:r>
                <a:rPr lang="en-US" sz="1200" i="1" dirty="0"/>
                <a:t> </a:t>
              </a:r>
              <a:r>
                <a:rPr lang="en-US" sz="1200" b="1" i="1" dirty="0" err="1"/>
                <a:t>i</a:t>
              </a:r>
              <a:endParaRPr lang="en-US" sz="1200" b="1" i="1" dirty="0"/>
            </a:p>
          </p:txBody>
        </p:sp>
      </p:grpSp>
      <p:sp>
        <p:nvSpPr>
          <p:cNvPr id="29" name="Freeform 28"/>
          <p:cNvSpPr/>
          <p:nvPr/>
        </p:nvSpPr>
        <p:spPr>
          <a:xfrm>
            <a:off x="2463800" y="1274233"/>
            <a:ext cx="5346700" cy="3285067"/>
          </a:xfrm>
          <a:custGeom>
            <a:avLst/>
            <a:gdLst>
              <a:gd name="connsiteX0" fmla="*/ 0 w 5346700"/>
              <a:gd name="connsiteY0" fmla="*/ 8467 h 3285067"/>
              <a:gd name="connsiteX1" fmla="*/ 469900 w 5346700"/>
              <a:gd name="connsiteY1" fmla="*/ 46567 h 3285067"/>
              <a:gd name="connsiteX2" fmla="*/ 1447800 w 5346700"/>
              <a:gd name="connsiteY2" fmla="*/ 287867 h 3285067"/>
              <a:gd name="connsiteX3" fmla="*/ 2349500 w 5346700"/>
              <a:gd name="connsiteY3" fmla="*/ 605367 h 3285067"/>
              <a:gd name="connsiteX4" fmla="*/ 3937000 w 5346700"/>
              <a:gd name="connsiteY4" fmla="*/ 1570567 h 3285067"/>
              <a:gd name="connsiteX5" fmla="*/ 5346700 w 5346700"/>
              <a:gd name="connsiteY5" fmla="*/ 3285067 h 328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6700" h="3285067">
                <a:moveTo>
                  <a:pt x="0" y="8467"/>
                </a:moveTo>
                <a:cubicBezTo>
                  <a:pt x="114300" y="4233"/>
                  <a:pt x="228600" y="0"/>
                  <a:pt x="469900" y="46567"/>
                </a:cubicBezTo>
                <a:cubicBezTo>
                  <a:pt x="711200" y="93134"/>
                  <a:pt x="1134533" y="194734"/>
                  <a:pt x="1447800" y="287867"/>
                </a:cubicBezTo>
                <a:cubicBezTo>
                  <a:pt x="1761067" y="381000"/>
                  <a:pt x="1934633" y="391584"/>
                  <a:pt x="2349500" y="605367"/>
                </a:cubicBezTo>
                <a:cubicBezTo>
                  <a:pt x="2764367" y="819150"/>
                  <a:pt x="3437467" y="1123950"/>
                  <a:pt x="3937000" y="1570567"/>
                </a:cubicBezTo>
                <a:cubicBezTo>
                  <a:pt x="4436533" y="2017184"/>
                  <a:pt x="4891616" y="2651125"/>
                  <a:pt x="5346700" y="3285067"/>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4" name="Group 53"/>
          <p:cNvGrpSpPr/>
          <p:nvPr/>
        </p:nvGrpSpPr>
        <p:grpSpPr>
          <a:xfrm>
            <a:off x="2425700" y="914400"/>
            <a:ext cx="1231900" cy="342900"/>
            <a:chOff x="2425700" y="914400"/>
            <a:chExt cx="1231900" cy="342900"/>
          </a:xfrm>
        </p:grpSpPr>
        <p:cxnSp>
          <p:nvCxnSpPr>
            <p:cNvPr id="32" name="Straight Arrow Connector 31"/>
            <p:cNvCxnSpPr/>
            <p:nvPr/>
          </p:nvCxnSpPr>
          <p:spPr>
            <a:xfrm flipV="1">
              <a:off x="2425700" y="1219200"/>
              <a:ext cx="1231900" cy="381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438400" y="914400"/>
              <a:ext cx="1128835" cy="307777"/>
            </a:xfrm>
            <a:prstGeom prst="rect">
              <a:avLst/>
            </a:prstGeom>
            <a:noFill/>
          </p:spPr>
          <p:txBody>
            <a:bodyPr wrap="none" rtlCol="0">
              <a:spAutoFit/>
            </a:bodyPr>
            <a:lstStyle/>
            <a:p>
              <a:r>
                <a:rPr lang="en-US" sz="1400" dirty="0"/>
                <a:t>v</a:t>
              </a:r>
              <a:r>
                <a:rPr lang="en-US" sz="1400" i="1" baseline="-25000" dirty="0"/>
                <a:t>y0</a:t>
              </a:r>
              <a:r>
                <a:rPr lang="en-US" sz="1400" i="1" dirty="0"/>
                <a:t> = 0, </a:t>
              </a:r>
              <a:r>
                <a:rPr lang="en-US" sz="1400" i="1" dirty="0" err="1"/>
                <a:t>v</a:t>
              </a:r>
              <a:r>
                <a:rPr lang="en-US" sz="1400" i="1" baseline="-25000" dirty="0" err="1"/>
                <a:t>x</a:t>
              </a:r>
              <a:r>
                <a:rPr lang="en-US" sz="1400" i="1" dirty="0"/>
                <a:t> =v</a:t>
              </a:r>
              <a:r>
                <a:rPr lang="en-US" sz="1400" i="1" baseline="-25000" dirty="0"/>
                <a:t>0</a:t>
              </a:r>
            </a:p>
          </p:txBody>
        </p:sp>
      </p:grpSp>
      <p:grpSp>
        <p:nvGrpSpPr>
          <p:cNvPr id="37" name="Group 36"/>
          <p:cNvGrpSpPr/>
          <p:nvPr/>
        </p:nvGrpSpPr>
        <p:grpSpPr>
          <a:xfrm>
            <a:off x="6996408" y="3810000"/>
            <a:ext cx="1842792" cy="1447800"/>
            <a:chOff x="2019670" y="914400"/>
            <a:chExt cx="1842792" cy="1447800"/>
          </a:xfrm>
        </p:grpSpPr>
        <p:grpSp>
          <p:nvGrpSpPr>
            <p:cNvPr id="39" name="Group 56"/>
            <p:cNvGrpSpPr/>
            <p:nvPr/>
          </p:nvGrpSpPr>
          <p:grpSpPr>
            <a:xfrm>
              <a:off x="2019670" y="1093186"/>
              <a:ext cx="1842792" cy="1269014"/>
              <a:chOff x="2043408" y="1061030"/>
              <a:chExt cx="1842792" cy="1269014"/>
            </a:xfrm>
          </p:grpSpPr>
          <p:grpSp>
            <p:nvGrpSpPr>
              <p:cNvPr id="43" name="Group 36"/>
              <p:cNvGrpSpPr/>
              <p:nvPr/>
            </p:nvGrpSpPr>
            <p:grpSpPr>
              <a:xfrm>
                <a:off x="2043408" y="1061030"/>
                <a:ext cx="1368050" cy="1269014"/>
                <a:chOff x="428418" y="6105527"/>
                <a:chExt cx="1368050" cy="1269014"/>
              </a:xfrm>
            </p:grpSpPr>
            <p:grpSp>
              <p:nvGrpSpPr>
                <p:cNvPr id="45" name="Group 26"/>
                <p:cNvGrpSpPr/>
                <p:nvPr/>
              </p:nvGrpSpPr>
              <p:grpSpPr>
                <a:xfrm>
                  <a:off x="428418" y="6105527"/>
                  <a:ext cx="1334792" cy="1269014"/>
                  <a:chOff x="428418" y="6105527"/>
                  <a:chExt cx="1334792" cy="1269014"/>
                </a:xfrm>
              </p:grpSpPr>
              <p:cxnSp>
                <p:nvCxnSpPr>
                  <p:cNvPr id="48" name="Straight Connector 7"/>
                  <p:cNvCxnSpPr/>
                  <p:nvPr/>
                </p:nvCxnSpPr>
                <p:spPr>
                  <a:xfrm rot="5400000">
                    <a:off x="433214" y="6815109"/>
                    <a:ext cx="1102028" cy="16836"/>
                  </a:xfrm>
                  <a:prstGeom prst="line">
                    <a:avLst/>
                  </a:pr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852188" y="6387319"/>
                    <a:ext cx="1034644" cy="787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19"/>
                  <p:cNvGrpSpPr/>
                  <p:nvPr/>
                </p:nvGrpSpPr>
                <p:grpSpPr>
                  <a:xfrm rot="1512706">
                    <a:off x="428418" y="6105527"/>
                    <a:ext cx="1182947" cy="914400"/>
                    <a:chOff x="3767752" y="4112768"/>
                    <a:chExt cx="1182947" cy="914400"/>
                  </a:xfrm>
                </p:grpSpPr>
                <p:sp>
                  <p:nvSpPr>
                    <p:cNvPr id="51" name="Arc 50"/>
                    <p:cNvSpPr/>
                    <p:nvPr/>
                  </p:nvSpPr>
                  <p:spPr>
                    <a:xfrm>
                      <a:off x="3767752" y="4112768"/>
                      <a:ext cx="914400" cy="914400"/>
                    </a:xfrm>
                    <a:prstGeom prst="arc">
                      <a:avLst>
                        <a:gd name="adj1" fmla="val 18336436"/>
                        <a:gd name="adj2" fmla="val 21533737"/>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rot="5218848">
                      <a:off x="4619119" y="4105603"/>
                      <a:ext cx="293827" cy="369332"/>
                    </a:xfrm>
                    <a:prstGeom prst="rect">
                      <a:avLst/>
                    </a:prstGeom>
                    <a:noFill/>
                  </p:spPr>
                  <p:txBody>
                    <a:bodyPr wrap="square" rtlCol="0">
                      <a:spAutoFit/>
                    </a:bodyPr>
                    <a:lstStyle/>
                    <a:p>
                      <a:r>
                        <a:rPr lang="el-GR" b="1" i="1" dirty="0">
                          <a:solidFill>
                            <a:srgbClr val="FF0000"/>
                          </a:solidFill>
                        </a:rPr>
                        <a:t>Θ</a:t>
                      </a:r>
                      <a:endParaRPr lang="en-US" b="1" i="1" dirty="0">
                        <a:solidFill>
                          <a:srgbClr val="FF0000"/>
                        </a:solidFill>
                      </a:endParaRPr>
                    </a:p>
                  </p:txBody>
                </p:sp>
              </p:grpSp>
            </p:grpSp>
            <p:sp>
              <p:nvSpPr>
                <p:cNvPr id="46" name="TextBox 45"/>
                <p:cNvSpPr txBox="1"/>
                <p:nvPr/>
              </p:nvSpPr>
              <p:spPr>
                <a:xfrm>
                  <a:off x="1509210" y="6776609"/>
                  <a:ext cx="287258" cy="369332"/>
                </a:xfrm>
                <a:prstGeom prst="rect">
                  <a:avLst/>
                </a:prstGeom>
                <a:noFill/>
              </p:spPr>
              <p:txBody>
                <a:bodyPr wrap="none" rtlCol="0">
                  <a:spAutoFit/>
                </a:bodyPr>
                <a:lstStyle/>
                <a:p>
                  <a:r>
                    <a:rPr lang="en-US" i="1" dirty="0"/>
                    <a:t>v</a:t>
                  </a:r>
                </a:p>
              </p:txBody>
            </p:sp>
          </p:grpSp>
          <p:cxnSp>
            <p:nvCxnSpPr>
              <p:cNvPr id="44" name="Straight Arrow Connector 43"/>
              <p:cNvCxnSpPr/>
              <p:nvPr/>
            </p:nvCxnSpPr>
            <p:spPr>
              <a:xfrm>
                <a:off x="2573506" y="1219201"/>
                <a:ext cx="1312694" cy="44043"/>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rot="16200000">
              <a:off x="1882935" y="1632991"/>
              <a:ext cx="914033" cy="307777"/>
            </a:xfrm>
            <a:prstGeom prst="rect">
              <a:avLst/>
            </a:prstGeom>
            <a:noFill/>
          </p:spPr>
          <p:txBody>
            <a:bodyPr wrap="none" rtlCol="0">
              <a:spAutoFit/>
            </a:bodyPr>
            <a:lstStyle/>
            <a:p>
              <a:r>
                <a:rPr lang="en-US" sz="1400" i="1" dirty="0"/>
                <a:t>V Sin</a:t>
              </a:r>
              <a:r>
                <a:rPr lang="el-GR" sz="1400" i="1" dirty="0"/>
                <a:t>Θ</a:t>
              </a:r>
              <a:r>
                <a:rPr lang="en-US" sz="1400" i="1" dirty="0"/>
                <a:t>(- </a:t>
              </a:r>
              <a:r>
                <a:rPr lang="en-US" sz="1400" b="1" i="1" dirty="0"/>
                <a:t>j)</a:t>
              </a:r>
            </a:p>
          </p:txBody>
        </p:sp>
        <p:sp>
          <p:nvSpPr>
            <p:cNvPr id="42" name="TextBox 41"/>
            <p:cNvSpPr txBox="1"/>
            <p:nvPr/>
          </p:nvSpPr>
          <p:spPr>
            <a:xfrm>
              <a:off x="2667000" y="914400"/>
              <a:ext cx="715260" cy="276999"/>
            </a:xfrm>
            <a:prstGeom prst="rect">
              <a:avLst/>
            </a:prstGeom>
            <a:noFill/>
          </p:spPr>
          <p:txBody>
            <a:bodyPr wrap="none" rtlCol="0">
              <a:spAutoFit/>
            </a:bodyPr>
            <a:lstStyle/>
            <a:p>
              <a:r>
                <a:rPr lang="en-US" sz="1200" i="1" dirty="0"/>
                <a:t>V</a:t>
              </a:r>
              <a:r>
                <a:rPr lang="en-US" sz="1200" i="1" baseline="-25000" dirty="0"/>
                <a:t>0</a:t>
              </a:r>
              <a:r>
                <a:rPr lang="en-US" sz="1200" i="1" dirty="0"/>
                <a:t>Cos</a:t>
              </a:r>
              <a:r>
                <a:rPr lang="el-GR" sz="1200" i="1" dirty="0"/>
                <a:t>Θ</a:t>
              </a:r>
              <a:r>
                <a:rPr lang="en-US" sz="1200" i="1" dirty="0"/>
                <a:t> </a:t>
              </a:r>
              <a:r>
                <a:rPr lang="en-US" sz="1200" b="1" i="1" dirty="0" err="1"/>
                <a:t>i</a:t>
              </a:r>
              <a:endParaRPr lang="en-US" sz="1200" b="1" i="1" dirty="0"/>
            </a:p>
          </p:txBody>
        </p:sp>
      </p:grpSp>
      <p:sp>
        <p:nvSpPr>
          <p:cNvPr id="62" name="TextBox 61"/>
          <p:cNvSpPr txBox="1"/>
          <p:nvPr/>
        </p:nvSpPr>
        <p:spPr>
          <a:xfrm>
            <a:off x="6477000" y="990600"/>
            <a:ext cx="2055178" cy="369332"/>
          </a:xfrm>
          <a:prstGeom prst="rect">
            <a:avLst/>
          </a:prstGeom>
          <a:noFill/>
        </p:spPr>
        <p:txBody>
          <a:bodyPr wrap="none" rtlCol="0">
            <a:spAutoFit/>
          </a:bodyPr>
          <a:lstStyle/>
          <a:p>
            <a:r>
              <a:rPr lang="en-US" dirty="0"/>
              <a:t>Thrown horizontally</a:t>
            </a:r>
          </a:p>
        </p:txBody>
      </p:sp>
      <p:sp>
        <p:nvSpPr>
          <p:cNvPr id="53" name="TextBox 52"/>
          <p:cNvSpPr txBox="1"/>
          <p:nvPr/>
        </p:nvSpPr>
        <p:spPr>
          <a:xfrm>
            <a:off x="533400" y="-22086"/>
            <a:ext cx="7850226" cy="707886"/>
          </a:xfrm>
          <a:prstGeom prst="rect">
            <a:avLst/>
          </a:prstGeom>
          <a:noFill/>
        </p:spPr>
        <p:txBody>
          <a:bodyPr wrap="none" rtlCol="0">
            <a:spAutoFit/>
          </a:bodyPr>
          <a:lstStyle/>
          <a:p>
            <a:r>
              <a:rPr lang="en-US" sz="4000" b="1" dirty="0">
                <a:solidFill>
                  <a:srgbClr val="FF0000"/>
                </a:solidFill>
                <a:latin typeface="Comic Sans MS" pitchFamily="66" charset="0"/>
              </a:rPr>
              <a:t>Projectile: Horizontally thrown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grpId="0" nodeType="clickEffect">
                                  <p:stCondLst>
                                    <p:cond delay="0"/>
                                  </p:stCondLst>
                                  <p:childTnLst>
                                    <p:animMotion origin="layout" path="M -5.55556E-7 -3.31022E-6 C 0.07066 0.02035 0.14132 0.04092 0.204 0.07051 C 0.26667 0.1001 0.32552 0.13223 0.37657 0.17754 C 0.42743 0.22284 0.4724 0.28849 0.5099 0.34212 C 0.5474 0.39575 0.57466 0.4473 0.60191 0.49885 " pathEditMode="relative" ptsTypes="aaaaA">
                                      <p:cBhvr>
                                        <p:cTn id="6" dur="5000" fill="hold"/>
                                        <p:tgtEl>
                                          <p:spTgt spid="40"/>
                                        </p:tgtEl>
                                        <p:attrNameLst>
                                          <p:attrName>ppt_x</p:attrName>
                                          <p:attrName>ppt_y</p:attrName>
                                        </p:attrNameLst>
                                      </p:cBhvr>
                                    </p:animMotion>
                                  </p:childTnLst>
                                </p:cTn>
                              </p:par>
                              <p:par>
                                <p:cTn id="7" presetID="22" presetClass="entr" presetSubtype="8"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left)">
                                      <p:cBhvr>
                                        <p:cTn id="9" dur="50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6914" name="Picture 2"/>
          <p:cNvPicPr>
            <a:picLocks noChangeAspect="1" noChangeArrowheads="1"/>
          </p:cNvPicPr>
          <p:nvPr/>
        </p:nvPicPr>
        <p:blipFill>
          <a:blip r:embed="rId2" cstate="print"/>
          <a:srcRect/>
          <a:stretch>
            <a:fillRect/>
          </a:stretch>
        </p:blipFill>
        <p:spPr bwMode="auto">
          <a:xfrm>
            <a:off x="0" y="838200"/>
            <a:ext cx="8792107" cy="1347787"/>
          </a:xfrm>
          <a:prstGeom prst="rect">
            <a:avLst/>
          </a:prstGeom>
          <a:noFill/>
          <a:ln w="9525">
            <a:noFill/>
            <a:miter lim="800000"/>
            <a:headEnd/>
            <a:tailEnd/>
          </a:ln>
          <a:effectLst/>
        </p:spPr>
      </p:pic>
      <p:pic>
        <p:nvPicPr>
          <p:cNvPr id="176130" name="Picture 2"/>
          <p:cNvPicPr>
            <a:picLocks noChangeAspect="1" noChangeArrowheads="1"/>
          </p:cNvPicPr>
          <p:nvPr/>
        </p:nvPicPr>
        <p:blipFill>
          <a:blip r:embed="rId3" cstate="print"/>
          <a:srcRect/>
          <a:stretch>
            <a:fillRect/>
          </a:stretch>
        </p:blipFill>
        <p:spPr bwMode="auto">
          <a:xfrm>
            <a:off x="5486400" y="1600200"/>
            <a:ext cx="2030931" cy="151184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8962" name="Picture 2"/>
          <p:cNvPicPr>
            <a:picLocks noChangeAspect="1" noChangeArrowheads="1"/>
          </p:cNvPicPr>
          <p:nvPr/>
        </p:nvPicPr>
        <p:blipFill>
          <a:blip r:embed="rId2" cstate="print"/>
          <a:srcRect/>
          <a:stretch>
            <a:fillRect/>
          </a:stretch>
        </p:blipFill>
        <p:spPr bwMode="auto">
          <a:xfrm>
            <a:off x="0" y="1066800"/>
            <a:ext cx="9144000" cy="242341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268458" y="4419600"/>
            <a:ext cx="8839200" cy="1754326"/>
          </a:xfrm>
          <a:prstGeom prst="rect">
            <a:avLst/>
          </a:prstGeom>
        </p:spPr>
        <p:txBody>
          <a:bodyPr wrap="square">
            <a:spAutoFit/>
          </a:bodyPr>
          <a:lstStyle/>
          <a:p>
            <a:r>
              <a:rPr lang="en-US" dirty="0"/>
              <a:t>Q13.</a:t>
            </a:r>
          </a:p>
          <a:p>
            <a:r>
              <a:rPr lang="en-US" dirty="0"/>
              <a:t>A ball is thrown from the top of a cliff as shown in </a:t>
            </a:r>
            <a:r>
              <a:rPr lang="en-US" b="1" dirty="0"/>
              <a:t>Figure 2</a:t>
            </a:r>
            <a:r>
              <a:rPr lang="en-US" dirty="0"/>
              <a:t>. The ball lands 10.0 seconds later in water 300 m from the base of the cliff. The height of the cliff is 90.0 m. Neglect the air resistance and find the initial speed </a:t>
            </a:r>
            <a:r>
              <a:rPr lang="en-US" dirty="0" err="1"/>
              <a:t>v</a:t>
            </a:r>
            <a:r>
              <a:rPr lang="en-US" baseline="-25000" dirty="0" err="1"/>
              <a:t>o</a:t>
            </a:r>
            <a:r>
              <a:rPr lang="en-US" dirty="0"/>
              <a:t> of the ball.</a:t>
            </a:r>
          </a:p>
          <a:p>
            <a:r>
              <a:rPr lang="en-US" dirty="0"/>
              <a:t> </a:t>
            </a:r>
          </a:p>
          <a:p>
            <a:r>
              <a:rPr lang="en-US" dirty="0"/>
              <a:t>50.0 m/s</a:t>
            </a:r>
          </a:p>
        </p:txBody>
      </p:sp>
      <p:pic>
        <p:nvPicPr>
          <p:cNvPr id="203778" name="Picture 178"/>
          <p:cNvPicPr>
            <a:picLocks noChangeAspect="1" noChangeArrowheads="1"/>
          </p:cNvPicPr>
          <p:nvPr/>
        </p:nvPicPr>
        <p:blipFill>
          <a:blip r:embed="rId2" cstate="print"/>
          <a:srcRect/>
          <a:stretch>
            <a:fillRect/>
          </a:stretch>
        </p:blipFill>
        <p:spPr bwMode="auto">
          <a:xfrm>
            <a:off x="5603875" y="5457825"/>
            <a:ext cx="3006725" cy="1247775"/>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457200" y="838200"/>
            <a:ext cx="7543800" cy="3581400"/>
          </a:xfrm>
          <a:prstGeom prst="rect">
            <a:avLst/>
          </a:prstGeom>
          <a:noFill/>
          <a:ln w="9525">
            <a:noFill/>
            <a:miter lim="800000"/>
            <a:headEnd/>
            <a:tailEnd/>
          </a:ln>
          <a:effectLst/>
        </p:spPr>
      </p:pic>
    </p:spTree>
    <p:extLst>
      <p:ext uri="{BB962C8B-B14F-4D97-AF65-F5344CB8AC3E}">
        <p14:creationId xmlns:p14="http://schemas.microsoft.com/office/powerpoint/2010/main" val="4093355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Solved Problem 4.6: Page 69</a:t>
            </a:r>
          </a:p>
        </p:txBody>
      </p:sp>
      <p:pic>
        <p:nvPicPr>
          <p:cNvPr id="171013" name="Picture 5"/>
          <p:cNvPicPr>
            <a:picLocks noChangeAspect="1" noChangeArrowheads="1"/>
          </p:cNvPicPr>
          <p:nvPr/>
        </p:nvPicPr>
        <p:blipFill>
          <a:blip r:embed="rId3" cstate="print"/>
          <a:srcRect/>
          <a:stretch>
            <a:fillRect/>
          </a:stretch>
        </p:blipFill>
        <p:spPr bwMode="auto">
          <a:xfrm>
            <a:off x="381000" y="914400"/>
            <a:ext cx="7002463" cy="2095500"/>
          </a:xfrm>
          <a:prstGeom prst="rect">
            <a:avLst/>
          </a:prstGeom>
          <a:noFill/>
          <a:ln w="9525">
            <a:noFill/>
            <a:miter lim="800000"/>
            <a:headEnd/>
            <a:tailEnd/>
          </a:ln>
          <a:effectLst/>
        </p:spPr>
      </p:pic>
      <p:pic>
        <p:nvPicPr>
          <p:cNvPr id="174082" name="Picture 2"/>
          <p:cNvPicPr>
            <a:picLocks noChangeAspect="1" noChangeArrowheads="1"/>
          </p:cNvPicPr>
          <p:nvPr/>
        </p:nvPicPr>
        <p:blipFill>
          <a:blip r:embed="rId4" cstate="print"/>
          <a:srcRect/>
          <a:stretch>
            <a:fillRect/>
          </a:stretch>
        </p:blipFill>
        <p:spPr bwMode="auto">
          <a:xfrm>
            <a:off x="5314950" y="2895600"/>
            <a:ext cx="3829050" cy="2305050"/>
          </a:xfrm>
          <a:prstGeom prst="rect">
            <a:avLst/>
          </a:prstGeom>
          <a:noFill/>
          <a:ln w="9525">
            <a:noFill/>
            <a:miter lim="800000"/>
            <a:headEnd/>
            <a:tailEnd/>
          </a:ln>
          <a:effectLst/>
        </p:spPr>
      </p:pic>
      <p:pic>
        <p:nvPicPr>
          <p:cNvPr id="174083" name="Picture 3"/>
          <p:cNvPicPr>
            <a:picLocks noChangeAspect="1" noChangeArrowheads="1"/>
          </p:cNvPicPr>
          <p:nvPr/>
        </p:nvPicPr>
        <p:blipFill>
          <a:blip r:embed="rId5" cstate="print"/>
          <a:srcRect/>
          <a:stretch>
            <a:fillRect/>
          </a:stretch>
        </p:blipFill>
        <p:spPr bwMode="auto">
          <a:xfrm>
            <a:off x="594732" y="3124200"/>
            <a:ext cx="5501268" cy="609600"/>
          </a:xfrm>
          <a:prstGeom prst="rect">
            <a:avLst/>
          </a:prstGeom>
          <a:noFill/>
          <a:ln w="9525">
            <a:noFill/>
            <a:miter lim="800000"/>
            <a:headEnd/>
            <a:tailEnd/>
          </a:ln>
          <a:effectLst/>
        </p:spPr>
      </p:pic>
      <p:sp>
        <p:nvSpPr>
          <p:cNvPr id="8" name="TextBox 7"/>
          <p:cNvSpPr txBox="1"/>
          <p:nvPr/>
        </p:nvSpPr>
        <p:spPr>
          <a:xfrm>
            <a:off x="6324600" y="5638800"/>
            <a:ext cx="1828800" cy="646331"/>
          </a:xfrm>
          <a:prstGeom prst="rect">
            <a:avLst/>
          </a:prstGeom>
          <a:noFill/>
        </p:spPr>
        <p:txBody>
          <a:bodyPr wrap="square" rtlCol="1">
            <a:spAutoFit/>
          </a:bodyPr>
          <a:lstStyle/>
          <a:p>
            <a:r>
              <a:rPr lang="en-US" dirty="0"/>
              <a:t>a)27 and 63 </a:t>
            </a:r>
          </a:p>
          <a:p>
            <a:r>
              <a:rPr lang="en-US" dirty="0"/>
              <a:t>b) 690 m</a:t>
            </a:r>
            <a:endParaRPr lang="ar-SA" dirty="0"/>
          </a:p>
        </p:txBody>
      </p:sp>
      <p:grpSp>
        <p:nvGrpSpPr>
          <p:cNvPr id="9" name="Group 8"/>
          <p:cNvGrpSpPr/>
          <p:nvPr/>
        </p:nvGrpSpPr>
        <p:grpSpPr>
          <a:xfrm>
            <a:off x="609600" y="4800600"/>
            <a:ext cx="2539538" cy="922176"/>
            <a:chOff x="609600" y="4072538"/>
            <a:chExt cx="2971800" cy="1673865"/>
          </a:xfrm>
        </p:grpSpPr>
        <p:sp>
          <p:nvSpPr>
            <p:cNvPr id="10" name="Rectangle 9"/>
            <p:cNvSpPr/>
            <p:nvPr/>
          </p:nvSpPr>
          <p:spPr>
            <a:xfrm>
              <a:off x="609600" y="4072538"/>
              <a:ext cx="2971800" cy="1673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Object 2"/>
            <p:cNvGraphicFramePr>
              <a:graphicFrameLocks noChangeAspect="1"/>
            </p:cNvGraphicFramePr>
            <p:nvPr>
              <p:extLst>
                <p:ext uri="{D42A27DB-BD31-4B8C-83A1-F6EECF244321}">
                  <p14:modId xmlns:p14="http://schemas.microsoft.com/office/powerpoint/2010/main" val="3236031604"/>
                </p:ext>
              </p:extLst>
            </p:nvPr>
          </p:nvGraphicFramePr>
          <p:xfrm>
            <a:off x="787942" y="4349163"/>
            <a:ext cx="2050915" cy="1139776"/>
          </p:xfrm>
          <a:graphic>
            <a:graphicData uri="http://schemas.openxmlformats.org/presentationml/2006/ole">
              <mc:AlternateContent xmlns:mc="http://schemas.openxmlformats.org/markup-compatibility/2006">
                <mc:Choice xmlns:v="urn:schemas-microsoft-com:vml" Requires="v">
                  <p:oleObj spid="_x0000_s231460" name="Equation" r:id="rId6" imgW="901440" imgH="444240" progId="Equation.3">
                    <p:embed/>
                  </p:oleObj>
                </mc:Choice>
                <mc:Fallback>
                  <p:oleObj name="Equation" r:id="rId6" imgW="901440" imgH="4442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7942" y="4349163"/>
                          <a:ext cx="2050915" cy="1139776"/>
                        </a:xfrm>
                        <a:prstGeom prst="rect">
                          <a:avLst/>
                        </a:prstGeom>
                        <a:noFill/>
                        <a:extLst/>
                      </p:spPr>
                    </p:pic>
                  </p:oleObj>
                </mc:Fallback>
              </mc:AlternateContent>
            </a:graphicData>
          </a:graphic>
        </p:graphicFrame>
      </p:grpSp>
      <p:grpSp>
        <p:nvGrpSpPr>
          <p:cNvPr id="14" name="Group 13"/>
          <p:cNvGrpSpPr/>
          <p:nvPr/>
        </p:nvGrpSpPr>
        <p:grpSpPr>
          <a:xfrm>
            <a:off x="304800" y="3886200"/>
            <a:ext cx="3581400" cy="838200"/>
            <a:chOff x="4191000" y="4175760"/>
            <a:chExt cx="4191000" cy="1005840"/>
          </a:xfrm>
        </p:grpSpPr>
        <p:sp>
          <p:nvSpPr>
            <p:cNvPr id="17" name="Rectangle 16"/>
            <p:cNvSpPr/>
            <p:nvPr/>
          </p:nvSpPr>
          <p:spPr>
            <a:xfrm>
              <a:off x="4191000" y="4175760"/>
              <a:ext cx="4191000" cy="10058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Object 13"/>
            <p:cNvGraphicFramePr>
              <a:graphicFrameLocks noChangeAspect="1"/>
            </p:cNvGraphicFramePr>
            <p:nvPr>
              <p:extLst>
                <p:ext uri="{D42A27DB-BD31-4B8C-83A1-F6EECF244321}">
                  <p14:modId xmlns:p14="http://schemas.microsoft.com/office/powerpoint/2010/main" val="949664972"/>
                </p:ext>
              </p:extLst>
            </p:nvPr>
          </p:nvGraphicFramePr>
          <p:xfrm>
            <a:off x="4993532" y="4358640"/>
            <a:ext cx="1961745" cy="760156"/>
          </p:xfrm>
          <a:graphic>
            <a:graphicData uri="http://schemas.openxmlformats.org/presentationml/2006/ole">
              <mc:AlternateContent xmlns:mc="http://schemas.openxmlformats.org/markup-compatibility/2006">
                <mc:Choice xmlns:v="urn:schemas-microsoft-com:vml" Requires="v">
                  <p:oleObj spid="_x0000_s231461" name="Equation" r:id="rId8" imgW="914400" imgH="444240" progId="Equation.3">
                    <p:embed/>
                  </p:oleObj>
                </mc:Choice>
                <mc:Fallback>
                  <p:oleObj name="Equation" r:id="rId8" imgW="914400" imgH="4442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3532" y="4358640"/>
                          <a:ext cx="1961745" cy="760156"/>
                        </a:xfrm>
                        <a:prstGeom prst="rect">
                          <a:avLst/>
                        </a:prstGeom>
                        <a:noFill/>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421703" y="54114"/>
            <a:ext cx="4020652" cy="707886"/>
          </a:xfrm>
          <a:prstGeom prst="rect">
            <a:avLst/>
          </a:prstGeom>
          <a:noFill/>
        </p:spPr>
        <p:txBody>
          <a:bodyPr wrap="none" rtlCol="0">
            <a:spAutoFit/>
          </a:bodyPr>
          <a:lstStyle/>
          <a:p>
            <a:r>
              <a:rPr lang="en-US" sz="4000" b="1" dirty="0">
                <a:solidFill>
                  <a:srgbClr val="FF0000"/>
                </a:solidFill>
                <a:latin typeface="Comic Sans MS" pitchFamily="66" charset="0"/>
              </a:rPr>
              <a:t>Relative Motion</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3" name="Picture 42" descr="earth.gif"/>
          <p:cNvPicPr>
            <a:picLocks noChangeAspect="1"/>
          </p:cNvPicPr>
          <p:nvPr/>
        </p:nvPicPr>
        <p:blipFill>
          <a:blip r:embed="rId2" cstate="print"/>
          <a:stretch>
            <a:fillRect/>
          </a:stretch>
        </p:blipFill>
        <p:spPr>
          <a:xfrm flipV="1">
            <a:off x="3810000" y="4591050"/>
            <a:ext cx="356074" cy="361950"/>
          </a:xfrm>
          <a:prstGeom prst="rect">
            <a:avLst/>
          </a:prstGeom>
        </p:spPr>
      </p:pic>
      <p:pic>
        <p:nvPicPr>
          <p:cNvPr id="45" name="Picture 44" descr="main_sun.jpg"/>
          <p:cNvPicPr>
            <a:picLocks noChangeAspect="1"/>
          </p:cNvPicPr>
          <p:nvPr/>
        </p:nvPicPr>
        <p:blipFill>
          <a:blip r:embed="rId3" cstate="print"/>
          <a:stretch>
            <a:fillRect/>
          </a:stretch>
        </p:blipFill>
        <p:spPr>
          <a:xfrm>
            <a:off x="2438400" y="2457450"/>
            <a:ext cx="1066800" cy="1066800"/>
          </a:xfrm>
          <a:prstGeom prst="rect">
            <a:avLst/>
          </a:prstGeom>
        </p:spPr>
      </p:pic>
      <p:pic>
        <p:nvPicPr>
          <p:cNvPr id="50" name="Picture 49" descr="earth.gif"/>
          <p:cNvPicPr>
            <a:picLocks noChangeAspect="1"/>
          </p:cNvPicPr>
          <p:nvPr/>
        </p:nvPicPr>
        <p:blipFill>
          <a:blip r:embed="rId2" cstate="print"/>
          <a:stretch>
            <a:fillRect/>
          </a:stretch>
        </p:blipFill>
        <p:spPr>
          <a:xfrm flipV="1">
            <a:off x="3505200" y="4210050"/>
            <a:ext cx="356074" cy="361950"/>
          </a:xfrm>
          <a:prstGeom prst="rect">
            <a:avLst/>
          </a:prstGeom>
        </p:spPr>
      </p:pic>
      <p:sp>
        <p:nvSpPr>
          <p:cNvPr id="53" name="TextBox 52"/>
          <p:cNvSpPr txBox="1"/>
          <p:nvPr/>
        </p:nvSpPr>
        <p:spPr>
          <a:xfrm>
            <a:off x="3886200" y="990600"/>
            <a:ext cx="5029200" cy="2031325"/>
          </a:xfrm>
          <a:prstGeom prst="rect">
            <a:avLst/>
          </a:prstGeom>
          <a:noFill/>
        </p:spPr>
        <p:txBody>
          <a:bodyPr wrap="square" rtlCol="0">
            <a:spAutoFit/>
          </a:bodyPr>
          <a:lstStyle/>
          <a:p>
            <a:r>
              <a:rPr lang="en-US" b="1" dirty="0"/>
              <a:t>Imagine there are two parallel earths rotating round the sun with same velocity (v). You are in one earth and your friend is in another facing each other and seeing each other through a </a:t>
            </a:r>
            <a:r>
              <a:rPr lang="en-US" b="1" dirty="0" err="1"/>
              <a:t>telecope</a:t>
            </a:r>
            <a:r>
              <a:rPr lang="en-US" b="1" dirty="0"/>
              <a:t>.</a:t>
            </a:r>
          </a:p>
          <a:p>
            <a:endParaRPr lang="en-US" b="1" dirty="0"/>
          </a:p>
          <a:p>
            <a:r>
              <a:rPr lang="en-US" b="1" dirty="0"/>
              <a:t>How fast do you see your friend is moving if you look him through a powerful telescope?</a:t>
            </a:r>
          </a:p>
        </p:txBody>
      </p:sp>
      <p:sp>
        <p:nvSpPr>
          <p:cNvPr id="54" name="TextBox 53"/>
          <p:cNvSpPr txBox="1"/>
          <p:nvPr/>
        </p:nvSpPr>
        <p:spPr>
          <a:xfrm>
            <a:off x="5715000" y="3212068"/>
            <a:ext cx="3456972" cy="369332"/>
          </a:xfrm>
          <a:prstGeom prst="rect">
            <a:avLst/>
          </a:prstGeom>
          <a:noFill/>
        </p:spPr>
        <p:txBody>
          <a:bodyPr wrap="none" rtlCol="0">
            <a:spAutoFit/>
          </a:bodyPr>
          <a:lstStyle/>
          <a:p>
            <a:r>
              <a:rPr lang="en-US" dirty="0">
                <a:solidFill>
                  <a:srgbClr val="0000FF"/>
                </a:solidFill>
              </a:rPr>
              <a:t>Answer: He is not moving </a:t>
            </a:r>
            <a:r>
              <a:rPr lang="en-US" b="1" dirty="0">
                <a:solidFill>
                  <a:srgbClr val="0000FF"/>
                </a:solidFill>
              </a:rPr>
              <a:t>( </a:t>
            </a:r>
            <a:r>
              <a:rPr lang="en-US" b="1" dirty="0" err="1">
                <a:solidFill>
                  <a:srgbClr val="0000FF"/>
                </a:solidFill>
              </a:rPr>
              <a:t>v</a:t>
            </a:r>
            <a:r>
              <a:rPr lang="en-US" b="1" baseline="-25000" dirty="0" err="1">
                <a:solidFill>
                  <a:srgbClr val="0000FF"/>
                </a:solidFill>
              </a:rPr>
              <a:t>R</a:t>
            </a:r>
            <a:r>
              <a:rPr lang="en-US" b="1" dirty="0">
                <a:solidFill>
                  <a:srgbClr val="0000FF"/>
                </a:solidFill>
              </a:rPr>
              <a:t> = 0) </a:t>
            </a:r>
          </a:p>
        </p:txBody>
      </p:sp>
      <p:sp>
        <p:nvSpPr>
          <p:cNvPr id="55" name="TextBox 54"/>
          <p:cNvSpPr txBox="1"/>
          <p:nvPr/>
        </p:nvSpPr>
        <p:spPr>
          <a:xfrm>
            <a:off x="5715000" y="4306669"/>
            <a:ext cx="3352800" cy="646331"/>
          </a:xfrm>
          <a:prstGeom prst="rect">
            <a:avLst/>
          </a:prstGeom>
          <a:noFill/>
        </p:spPr>
        <p:txBody>
          <a:bodyPr wrap="square" rtlCol="0">
            <a:spAutoFit/>
          </a:bodyPr>
          <a:lstStyle/>
          <a:p>
            <a:r>
              <a:rPr lang="en-US" b="1" dirty="0"/>
              <a:t>Now how fast will you see your friend moving?</a:t>
            </a:r>
          </a:p>
        </p:txBody>
      </p:sp>
      <p:sp>
        <p:nvSpPr>
          <p:cNvPr id="56" name="TextBox 55"/>
          <p:cNvSpPr txBox="1"/>
          <p:nvPr/>
        </p:nvSpPr>
        <p:spPr>
          <a:xfrm>
            <a:off x="4153313" y="5345668"/>
            <a:ext cx="4914487" cy="369332"/>
          </a:xfrm>
          <a:prstGeom prst="rect">
            <a:avLst/>
          </a:prstGeom>
          <a:noFill/>
        </p:spPr>
        <p:txBody>
          <a:bodyPr wrap="none" rtlCol="0">
            <a:spAutoFit/>
          </a:bodyPr>
          <a:lstStyle/>
          <a:p>
            <a:r>
              <a:rPr lang="en-US" dirty="0">
                <a:solidFill>
                  <a:srgbClr val="0000FF"/>
                </a:solidFill>
              </a:rPr>
              <a:t>Answer: with double of his velocity </a:t>
            </a:r>
            <a:r>
              <a:rPr lang="en-US" b="1" dirty="0">
                <a:solidFill>
                  <a:srgbClr val="0000FF"/>
                </a:solidFill>
              </a:rPr>
              <a:t>( </a:t>
            </a:r>
            <a:r>
              <a:rPr lang="en-US" b="1" dirty="0" err="1">
                <a:solidFill>
                  <a:srgbClr val="0000FF"/>
                </a:solidFill>
              </a:rPr>
              <a:t>v</a:t>
            </a:r>
            <a:r>
              <a:rPr lang="en-US" b="1" baseline="-25000" dirty="0" err="1">
                <a:solidFill>
                  <a:srgbClr val="0000FF"/>
                </a:solidFill>
              </a:rPr>
              <a:t>R</a:t>
            </a:r>
            <a:r>
              <a:rPr lang="en-US" b="1" dirty="0">
                <a:solidFill>
                  <a:srgbClr val="0000FF"/>
                </a:solidFill>
              </a:rPr>
              <a:t> = </a:t>
            </a:r>
            <a:r>
              <a:rPr lang="en-US" b="1" dirty="0" err="1">
                <a:solidFill>
                  <a:srgbClr val="0000FF"/>
                </a:solidFill>
              </a:rPr>
              <a:t>v+v</a:t>
            </a:r>
            <a:r>
              <a:rPr lang="en-US" b="1" dirty="0">
                <a:solidFill>
                  <a:srgbClr val="0000FF"/>
                </a:solidFill>
              </a:rPr>
              <a:t> = 2v)</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0.01372 0.00255 C -0.09236 0.09121 -0.23368 0.04792 -0.29948 -0.09606 C -0.36667 -0.24004 -0.33507 -0.42847 -0.2283 -0.51805 C -0.12118 -0.60671 0.02031 -0.56064 0.08629 -0.41759 C 0.15504 -0.27523 0.12222 -0.08703 0.01372 0.00255 Z " pathEditMode="relative" rAng="8886497" ptsTypes="fffff">
                                      <p:cBhvr>
                                        <p:cTn id="6" dur="5000" fill="hold"/>
                                        <p:tgtEl>
                                          <p:spTgt spid="43"/>
                                        </p:tgtEl>
                                        <p:attrNameLst>
                                          <p:attrName>ppt_x</p:attrName>
                                          <p:attrName>ppt_y</p:attrName>
                                        </p:attrNameLst>
                                      </p:cBhvr>
                                      <p:rCtr x="-12000" y="-26000"/>
                                    </p:animMotion>
                                  </p:childTnLst>
                                </p:cTn>
                              </p:par>
                              <p:par>
                                <p:cTn id="7" presetID="1" presetClass="path" presetSubtype="0" repeatCount="indefinite" fill="hold" nodeType="withEffect">
                                  <p:stCondLst>
                                    <p:cond delay="0"/>
                                  </p:stCondLst>
                                  <p:childTnLst>
                                    <p:animMotion origin="layout" path="M 0.02257 -0.00462 C -0.06371 0.06684 -0.17691 0.03585 -0.2283 -0.07724 C -0.2809 -0.18987 -0.25347 -0.3395 -0.16684 -0.41235 C -0.07951 -0.48404 0.03368 -0.45004 0.08542 -0.33857 C 0.13837 -0.22664 0.11059 -0.07747 0.02257 -0.00462 Z " pathEditMode="relative" rAng="8886497" ptsTypes="fffff">
                                      <p:cBhvr>
                                        <p:cTn id="8" dur="5000" fill="hold"/>
                                        <p:tgtEl>
                                          <p:spTgt spid="50"/>
                                        </p:tgtEl>
                                        <p:attrNameLst>
                                          <p:attrName>ppt_x</p:attrName>
                                          <p:attrName>ppt_y</p:attrName>
                                        </p:attrNameLst>
                                      </p:cBhvr>
                                      <p:rCtr x="-9500" y="-204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repeatCount="indefinite" fill="hold" nodeType="clickEffect">
                                  <p:stCondLst>
                                    <p:cond delay="0"/>
                                  </p:stCondLst>
                                  <p:childTnLst>
                                    <p:animMotion origin="layout" path="M 0.02257 -0.00462 C 0.04375 -0.0222 0.05747 -0.03214 0.07188 -0.0622 C 0.08629 -0.09227 0.10556 -0.145 0.10903 -0.18547 C 0.1125 -0.22594 0.10591 -0.26803 0.09271 -0.3048 C 0.07952 -0.34158 0.05487 -0.3832 0.03004 -0.40633 C 0.00521 -0.42946 -0.02621 -0.44102 -0.05659 -0.44403 C -0.08698 -0.44703 -0.12083 -0.44726 -0.15208 -0.42414 C -0.18333 -0.40101 -0.22673 -0.35152 -0.24461 -0.3048 C -0.2625 -0.25809 -0.2684 -0.19495 -0.25954 -0.14384 C -0.25069 -0.09273 -0.225 -0.02983 -0.19097 0.00139 C -0.15694 0.03262 -0.0901 0.04372 -0.05503 0.04302 C -0.01996 0.04233 0.00139 0.01296 0.02257 -0.00462 Z " pathEditMode="relative" ptsTypes="aaaaaaaaaaaa">
                                      <p:cBhvr>
                                        <p:cTn id="16" dur="5000" fill="hold"/>
                                        <p:tgtEl>
                                          <p:spTgt spid="50"/>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nt1.jpg"/>
          <p:cNvPicPr>
            <a:picLocks noChangeAspect="1"/>
          </p:cNvPicPr>
          <p:nvPr/>
        </p:nvPicPr>
        <p:blipFill>
          <a:blip r:embed="rId3" cstate="print"/>
          <a:stretch>
            <a:fillRect/>
          </a:stretch>
        </p:blipFill>
        <p:spPr>
          <a:xfrm rot="1412967" flipH="1">
            <a:off x="7454652" y="1468154"/>
            <a:ext cx="381000" cy="184776"/>
          </a:xfrm>
          <a:prstGeom prst="rect">
            <a:avLst/>
          </a:prstGeom>
        </p:spPr>
      </p:pic>
      <p:grpSp>
        <p:nvGrpSpPr>
          <p:cNvPr id="47" name="Group 46"/>
          <p:cNvGrpSpPr/>
          <p:nvPr/>
        </p:nvGrpSpPr>
        <p:grpSpPr>
          <a:xfrm>
            <a:off x="3429000" y="915194"/>
            <a:ext cx="5181600" cy="5181600"/>
            <a:chOff x="1752600" y="915194"/>
            <a:chExt cx="5181600" cy="5181600"/>
          </a:xfrm>
        </p:grpSpPr>
        <p:cxnSp>
          <p:nvCxnSpPr>
            <p:cNvPr id="44" name="Straight Arrow Connector 43"/>
            <p:cNvCxnSpPr/>
            <p:nvPr/>
          </p:nvCxnSpPr>
          <p:spPr>
            <a:xfrm rot="5400000">
              <a:off x="1600200" y="35052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1752600" y="3429000"/>
              <a:ext cx="5181600" cy="1588"/>
            </a:xfrm>
            <a:prstGeom prst="straightConnector1">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65514" y="3352800"/>
              <a:ext cx="301686" cy="369332"/>
            </a:xfrm>
            <a:prstGeom prst="rect">
              <a:avLst/>
            </a:prstGeom>
            <a:noFill/>
          </p:spPr>
          <p:txBody>
            <a:bodyPr wrap="none" rtlCol="0">
              <a:spAutoFit/>
            </a:bodyPr>
            <a:lstStyle/>
            <a:p>
              <a:r>
                <a:rPr lang="en-US" dirty="0"/>
                <a:t>0</a:t>
              </a:r>
            </a:p>
          </p:txBody>
        </p:sp>
      </p:grpSp>
      <p:sp>
        <p:nvSpPr>
          <p:cNvPr id="52" name="Oval 51"/>
          <p:cNvSpPr/>
          <p:nvPr/>
        </p:nvSpPr>
        <p:spPr>
          <a:xfrm>
            <a:off x="7515664"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5863096" y="1656473"/>
            <a:ext cx="1674843" cy="1752600"/>
            <a:chOff x="4186696" y="1656473"/>
            <a:chExt cx="1674843" cy="1752600"/>
          </a:xfrm>
        </p:grpSpPr>
        <p:cxnSp>
          <p:nvCxnSpPr>
            <p:cNvPr id="51" name="Straight Arrow Connector 50"/>
            <p:cNvCxnSpPr/>
            <p:nvPr/>
          </p:nvCxnSpPr>
          <p:spPr>
            <a:xfrm rot="5400000" flipH="1" flipV="1">
              <a:off x="4147818" y="1695351"/>
              <a:ext cx="1752600" cy="16748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14"/>
            <p:cNvGraphicFramePr>
              <a:graphicFrameLocks noChangeAspect="1"/>
            </p:cNvGraphicFramePr>
            <p:nvPr/>
          </p:nvGraphicFramePr>
          <p:xfrm>
            <a:off x="4913144" y="2219325"/>
            <a:ext cx="195263" cy="241300"/>
          </p:xfrm>
          <a:graphic>
            <a:graphicData uri="http://schemas.openxmlformats.org/presentationml/2006/ole">
              <mc:AlternateContent xmlns:mc="http://schemas.openxmlformats.org/markup-compatibility/2006">
                <mc:Choice xmlns:v="urn:schemas-microsoft-com:vml" Requires="v">
                  <p:oleObj spid="_x0000_s93320" name="Equation" r:id="rId4" imgW="126720" imgH="164880" progId="Equation.3">
                    <p:embed/>
                  </p:oleObj>
                </mc:Choice>
                <mc:Fallback>
                  <p:oleObj name="Equation" r:id="rId4" imgW="126720" imgH="16488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3144" y="2219325"/>
                          <a:ext cx="195263"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5" name="TextBox 54"/>
          <p:cNvSpPr txBox="1"/>
          <p:nvPr/>
        </p:nvSpPr>
        <p:spPr>
          <a:xfrm>
            <a:off x="278309" y="1428690"/>
            <a:ext cx="4827091" cy="400110"/>
          </a:xfrm>
          <a:prstGeom prst="rect">
            <a:avLst/>
          </a:prstGeom>
          <a:noFill/>
        </p:spPr>
        <p:txBody>
          <a:bodyPr wrap="none" rtlCol="0">
            <a:spAutoFit/>
          </a:bodyPr>
          <a:lstStyle/>
          <a:p>
            <a:r>
              <a:rPr lang="en-US" sz="2000" b="1" dirty="0">
                <a:solidFill>
                  <a:srgbClr val="0000FF"/>
                </a:solidFill>
              </a:rPr>
              <a:t>Position is always measured from the origin</a:t>
            </a:r>
          </a:p>
        </p:txBody>
      </p:sp>
      <p:grpSp>
        <p:nvGrpSpPr>
          <p:cNvPr id="63" name="Group 62"/>
          <p:cNvGrpSpPr/>
          <p:nvPr/>
        </p:nvGrpSpPr>
        <p:grpSpPr>
          <a:xfrm>
            <a:off x="5486400" y="1480066"/>
            <a:ext cx="2405197" cy="2247384"/>
            <a:chOff x="3810000" y="1480066"/>
            <a:chExt cx="2405197" cy="2247384"/>
          </a:xfrm>
        </p:grpSpPr>
        <p:cxnSp>
          <p:nvCxnSpPr>
            <p:cNvPr id="57" name="Straight Arrow Connector 56"/>
            <p:cNvCxnSpPr/>
            <p:nvPr/>
          </p:nvCxnSpPr>
          <p:spPr>
            <a:xfrm rot="5400000" flipH="1" flipV="1">
              <a:off x="5186482" y="2409287"/>
              <a:ext cx="1588" cy="205584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9" name="Object 14"/>
            <p:cNvGraphicFramePr>
              <a:graphicFrameLocks noChangeAspect="1"/>
            </p:cNvGraphicFramePr>
            <p:nvPr/>
          </p:nvGraphicFramePr>
          <p:xfrm>
            <a:off x="5324475" y="3429000"/>
            <a:ext cx="314325" cy="298450"/>
          </p:xfrm>
          <a:graphic>
            <a:graphicData uri="http://schemas.openxmlformats.org/presentationml/2006/ole">
              <mc:AlternateContent xmlns:mc="http://schemas.openxmlformats.org/markup-compatibility/2006">
                <mc:Choice xmlns:v="urn:schemas-microsoft-com:vml" Requires="v">
                  <p:oleObj spid="_x0000_s93321" name="Equation" r:id="rId6" imgW="203040" imgH="203040" progId="Equation.3">
                    <p:embed/>
                  </p:oleObj>
                </mc:Choice>
                <mc:Fallback>
                  <p:oleObj name="Equation" r:id="rId6" imgW="203040" imgH="2030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4475" y="3429000"/>
                          <a:ext cx="3143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60" name="Straight Arrow Connector 59"/>
            <p:cNvCxnSpPr/>
            <p:nvPr/>
          </p:nvCxnSpPr>
          <p:spPr>
            <a:xfrm rot="5400000" flipH="1" flipV="1">
              <a:off x="3224643" y="2453651"/>
              <a:ext cx="1948934" cy="176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3187" name="Object 3"/>
            <p:cNvGraphicFramePr>
              <a:graphicFrameLocks noChangeAspect="1"/>
            </p:cNvGraphicFramePr>
            <p:nvPr/>
          </p:nvGraphicFramePr>
          <p:xfrm>
            <a:off x="3810000" y="2209800"/>
            <a:ext cx="295275" cy="336550"/>
          </p:xfrm>
          <a:graphic>
            <a:graphicData uri="http://schemas.openxmlformats.org/presentationml/2006/ole">
              <mc:AlternateContent xmlns:mc="http://schemas.openxmlformats.org/markup-compatibility/2006">
                <mc:Choice xmlns:v="urn:schemas-microsoft-com:vml" Requires="v">
                  <p:oleObj spid="_x0000_s93322" name="Equation" r:id="rId8" imgW="190440" imgH="228600" progId="Equation.3">
                    <p:embed/>
                  </p:oleObj>
                </mc:Choice>
                <mc:Fallback>
                  <p:oleObj name="Equation" r:id="rId8" imgW="190440" imgH="2286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2209800"/>
                          <a:ext cx="295275"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4" name="Object 14"/>
          <p:cNvGraphicFramePr>
            <a:graphicFrameLocks noChangeAspect="1"/>
          </p:cNvGraphicFramePr>
          <p:nvPr/>
        </p:nvGraphicFramePr>
        <p:xfrm>
          <a:off x="685800" y="3429000"/>
          <a:ext cx="1955922" cy="609600"/>
        </p:xfrm>
        <a:graphic>
          <a:graphicData uri="http://schemas.openxmlformats.org/presentationml/2006/ole">
            <mc:AlternateContent xmlns:mc="http://schemas.openxmlformats.org/markup-compatibility/2006">
              <mc:Choice xmlns:v="urn:schemas-microsoft-com:vml" Requires="v">
                <p:oleObj spid="_x0000_s93323" name="Equation" r:id="rId10" imgW="698400" imgH="228600" progId="Equation.3">
                  <p:embed/>
                </p:oleObj>
              </mc:Choice>
              <mc:Fallback>
                <p:oleObj name="Equation" r:id="rId10" imgW="698400" imgH="228600" progId="Equation.3">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3429000"/>
                        <a:ext cx="195592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89" name="Object 5"/>
          <p:cNvGraphicFramePr>
            <a:graphicFrameLocks noChangeAspect="1"/>
          </p:cNvGraphicFramePr>
          <p:nvPr/>
        </p:nvGraphicFramePr>
        <p:xfrm>
          <a:off x="990600" y="5410200"/>
          <a:ext cx="2306593" cy="533400"/>
        </p:xfrm>
        <a:graphic>
          <a:graphicData uri="http://schemas.openxmlformats.org/presentationml/2006/ole">
            <mc:AlternateContent xmlns:mc="http://schemas.openxmlformats.org/markup-compatibility/2006">
              <mc:Choice xmlns:v="urn:schemas-microsoft-com:vml" Requires="v">
                <p:oleObj spid="_x0000_s93324" name="Equation" r:id="rId12" imgW="990360" imgH="241200" progId="Equation.3">
                  <p:embed/>
                </p:oleObj>
              </mc:Choice>
              <mc:Fallback>
                <p:oleObj name="Equation" r:id="rId12" imgW="990360" imgH="241200" progId="Equation.3">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0600" y="5410200"/>
                        <a:ext cx="230659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Group 27"/>
          <p:cNvGrpSpPr/>
          <p:nvPr/>
        </p:nvGrpSpPr>
        <p:grpSpPr>
          <a:xfrm>
            <a:off x="6680200" y="1803400"/>
            <a:ext cx="2417783" cy="1080532"/>
            <a:chOff x="6680200" y="1803400"/>
            <a:chExt cx="2417783" cy="1080532"/>
          </a:xfrm>
        </p:grpSpPr>
        <p:sp>
          <p:nvSpPr>
            <p:cNvPr id="26" name="Freeform 25"/>
            <p:cNvSpPr/>
            <p:nvPr/>
          </p:nvSpPr>
          <p:spPr>
            <a:xfrm>
              <a:off x="6680200" y="1803400"/>
              <a:ext cx="1409700" cy="698500"/>
            </a:xfrm>
            <a:custGeom>
              <a:avLst/>
              <a:gdLst>
                <a:gd name="connsiteX0" fmla="*/ 0 w 1409700"/>
                <a:gd name="connsiteY0" fmla="*/ 393700 h 698500"/>
                <a:gd name="connsiteX1" fmla="*/ 292100 w 1409700"/>
                <a:gd name="connsiteY1" fmla="*/ 25400 h 698500"/>
                <a:gd name="connsiteX2" fmla="*/ 762000 w 1409700"/>
                <a:gd name="connsiteY2" fmla="*/ 241300 h 698500"/>
                <a:gd name="connsiteX3" fmla="*/ 1409700 w 1409700"/>
                <a:gd name="connsiteY3" fmla="*/ 698500 h 698500"/>
              </a:gdLst>
              <a:ahLst/>
              <a:cxnLst>
                <a:cxn ang="0">
                  <a:pos x="connsiteX0" y="connsiteY0"/>
                </a:cxn>
                <a:cxn ang="0">
                  <a:pos x="connsiteX1" y="connsiteY1"/>
                </a:cxn>
                <a:cxn ang="0">
                  <a:pos x="connsiteX2" y="connsiteY2"/>
                </a:cxn>
                <a:cxn ang="0">
                  <a:pos x="connsiteX3" y="connsiteY3"/>
                </a:cxn>
              </a:cxnLst>
              <a:rect l="l" t="t" r="r" b="b"/>
              <a:pathLst>
                <a:path w="1409700" h="698500">
                  <a:moveTo>
                    <a:pt x="0" y="393700"/>
                  </a:moveTo>
                  <a:cubicBezTo>
                    <a:pt x="82550" y="222250"/>
                    <a:pt x="165100" y="50800"/>
                    <a:pt x="292100" y="25400"/>
                  </a:cubicBezTo>
                  <a:cubicBezTo>
                    <a:pt x="419100" y="0"/>
                    <a:pt x="575734" y="129117"/>
                    <a:pt x="762000" y="241300"/>
                  </a:cubicBezTo>
                  <a:cubicBezTo>
                    <a:pt x="948266" y="353483"/>
                    <a:pt x="1178983" y="525991"/>
                    <a:pt x="1409700" y="698500"/>
                  </a:cubicBezTo>
                </a:path>
              </a:pathLst>
            </a:custGeom>
            <a:ln>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7467600" y="2514600"/>
              <a:ext cx="1630383" cy="369332"/>
            </a:xfrm>
            <a:prstGeom prst="rect">
              <a:avLst/>
            </a:prstGeom>
            <a:noFill/>
          </p:spPr>
          <p:txBody>
            <a:bodyPr wrap="none" rtlCol="0">
              <a:spAutoFit/>
            </a:bodyPr>
            <a:lstStyle/>
            <a:p>
              <a:r>
                <a:rPr lang="en-US" b="1" dirty="0"/>
                <a:t>Position Vector</a:t>
              </a:r>
            </a:p>
          </p:txBody>
        </p:sp>
      </p:grpSp>
      <p:sp>
        <p:nvSpPr>
          <p:cNvPr id="29" name="TextBox 28"/>
          <p:cNvSpPr txBox="1"/>
          <p:nvPr/>
        </p:nvSpPr>
        <p:spPr>
          <a:xfrm>
            <a:off x="125909" y="2362200"/>
            <a:ext cx="4065091" cy="707886"/>
          </a:xfrm>
          <a:prstGeom prst="rect">
            <a:avLst/>
          </a:prstGeom>
          <a:noFill/>
        </p:spPr>
        <p:txBody>
          <a:bodyPr wrap="square" rtlCol="0">
            <a:spAutoFit/>
          </a:bodyPr>
          <a:lstStyle/>
          <a:p>
            <a:pPr algn="ctr"/>
            <a:r>
              <a:rPr lang="en-US" sz="2000" b="1" dirty="0">
                <a:solidFill>
                  <a:srgbClr val="0000FF"/>
                </a:solidFill>
              </a:rPr>
              <a:t>Position Vector can be resolved into x-  and y- components</a:t>
            </a:r>
          </a:p>
        </p:txBody>
      </p:sp>
      <p:sp>
        <p:nvSpPr>
          <p:cNvPr id="30" name="TextBox 29"/>
          <p:cNvSpPr txBox="1"/>
          <p:nvPr/>
        </p:nvSpPr>
        <p:spPr>
          <a:xfrm>
            <a:off x="278309" y="4245114"/>
            <a:ext cx="4065091" cy="707886"/>
          </a:xfrm>
          <a:prstGeom prst="rect">
            <a:avLst/>
          </a:prstGeom>
          <a:noFill/>
        </p:spPr>
        <p:txBody>
          <a:bodyPr wrap="square" rtlCol="0">
            <a:spAutoFit/>
          </a:bodyPr>
          <a:lstStyle/>
          <a:p>
            <a:pPr algn="ctr"/>
            <a:r>
              <a:rPr lang="en-US" sz="2000" b="1" dirty="0">
                <a:solidFill>
                  <a:srgbClr val="0000FF"/>
                </a:solidFill>
              </a:rPr>
              <a:t>For Three dimension: </a:t>
            </a:r>
          </a:p>
          <a:p>
            <a:pPr algn="ctr"/>
            <a:r>
              <a:rPr lang="en-US" sz="2000" b="1" dirty="0">
                <a:solidFill>
                  <a:srgbClr val="0000FF"/>
                </a:solidFill>
              </a:rPr>
              <a:t>Position vector can be written as:</a:t>
            </a:r>
          </a:p>
        </p:txBody>
      </p:sp>
      <p:sp>
        <p:nvSpPr>
          <p:cNvPr id="32" name="TextBox 31"/>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Position Vector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wipe(down)">
                                      <p:cBhvr>
                                        <p:cTn id="15" dur="20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3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421703" y="54114"/>
            <a:ext cx="4020652" cy="707886"/>
          </a:xfrm>
          <a:prstGeom prst="rect">
            <a:avLst/>
          </a:prstGeom>
          <a:noFill/>
        </p:spPr>
        <p:txBody>
          <a:bodyPr wrap="none" rtlCol="0">
            <a:spAutoFit/>
          </a:bodyPr>
          <a:lstStyle/>
          <a:p>
            <a:r>
              <a:rPr lang="en-US" sz="4000" b="1" dirty="0">
                <a:solidFill>
                  <a:srgbClr val="FF0000"/>
                </a:solidFill>
                <a:latin typeface="Comic Sans MS" pitchFamily="66" charset="0"/>
              </a:rPr>
              <a:t>Relative Motion</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saabbiopower_1186059472.jpg"/>
          <p:cNvPicPr>
            <a:picLocks noChangeAspect="1"/>
          </p:cNvPicPr>
          <p:nvPr/>
        </p:nvPicPr>
        <p:blipFill>
          <a:blip r:embed="rId2" cstate="print"/>
          <a:stretch>
            <a:fillRect/>
          </a:stretch>
        </p:blipFill>
        <p:spPr>
          <a:xfrm flipH="1">
            <a:off x="28575" y="2687458"/>
            <a:ext cx="1266825" cy="530058"/>
          </a:xfrm>
          <a:prstGeom prst="rect">
            <a:avLst/>
          </a:prstGeom>
        </p:spPr>
      </p:pic>
      <p:pic>
        <p:nvPicPr>
          <p:cNvPr id="14" name="Picture 13" descr="saabbiopower_1186059472.jpg"/>
          <p:cNvPicPr>
            <a:picLocks noChangeAspect="1"/>
          </p:cNvPicPr>
          <p:nvPr/>
        </p:nvPicPr>
        <p:blipFill>
          <a:blip r:embed="rId2" cstate="print"/>
          <a:stretch>
            <a:fillRect/>
          </a:stretch>
        </p:blipFill>
        <p:spPr>
          <a:xfrm flipH="1">
            <a:off x="333375" y="2057400"/>
            <a:ext cx="1266825" cy="530058"/>
          </a:xfrm>
          <a:prstGeom prst="rect">
            <a:avLst/>
          </a:prstGeom>
        </p:spPr>
      </p:pic>
      <p:pic>
        <p:nvPicPr>
          <p:cNvPr id="15" name="Picture 14" descr="saabbiopower_1186059472.jpg"/>
          <p:cNvPicPr>
            <a:picLocks noChangeAspect="1"/>
          </p:cNvPicPr>
          <p:nvPr/>
        </p:nvPicPr>
        <p:blipFill>
          <a:blip r:embed="rId2" cstate="print"/>
          <a:stretch>
            <a:fillRect/>
          </a:stretch>
        </p:blipFill>
        <p:spPr>
          <a:xfrm flipH="1">
            <a:off x="-1447800" y="5565942"/>
            <a:ext cx="1266825" cy="530058"/>
          </a:xfrm>
          <a:prstGeom prst="rect">
            <a:avLst/>
          </a:prstGeom>
        </p:spPr>
      </p:pic>
      <p:pic>
        <p:nvPicPr>
          <p:cNvPr id="16" name="Picture 15" descr="saabbiopower_1186059472.jpg"/>
          <p:cNvPicPr>
            <a:picLocks noChangeAspect="1"/>
          </p:cNvPicPr>
          <p:nvPr/>
        </p:nvPicPr>
        <p:blipFill>
          <a:blip r:embed="rId2" cstate="print"/>
          <a:stretch>
            <a:fillRect/>
          </a:stretch>
        </p:blipFill>
        <p:spPr>
          <a:xfrm rot="21327494">
            <a:off x="9348187" y="4926126"/>
            <a:ext cx="1266825" cy="530058"/>
          </a:xfrm>
          <a:prstGeom prst="rect">
            <a:avLst/>
          </a:prstGeom>
        </p:spPr>
      </p:pic>
      <p:sp>
        <p:nvSpPr>
          <p:cNvPr id="17" name="Rectangle 16"/>
          <p:cNvSpPr/>
          <p:nvPr/>
        </p:nvSpPr>
        <p:spPr>
          <a:xfrm>
            <a:off x="0" y="36576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95400" y="1066800"/>
            <a:ext cx="7086600" cy="646331"/>
          </a:xfrm>
          <a:prstGeom prst="rect">
            <a:avLst/>
          </a:prstGeom>
          <a:noFill/>
        </p:spPr>
        <p:txBody>
          <a:bodyPr wrap="square" rtlCol="0">
            <a:spAutoFit/>
          </a:bodyPr>
          <a:lstStyle/>
          <a:p>
            <a:r>
              <a:rPr lang="en-US" b="1" dirty="0"/>
              <a:t>Imagine you are in one car and your friend is in another. Both of you are driving with same speed. How fast do you see your friend is moving?</a:t>
            </a:r>
          </a:p>
        </p:txBody>
      </p:sp>
      <p:sp>
        <p:nvSpPr>
          <p:cNvPr id="19" name="TextBox 18"/>
          <p:cNvSpPr txBox="1"/>
          <p:nvPr/>
        </p:nvSpPr>
        <p:spPr>
          <a:xfrm>
            <a:off x="5715000" y="3212068"/>
            <a:ext cx="2648546" cy="369332"/>
          </a:xfrm>
          <a:prstGeom prst="rect">
            <a:avLst/>
          </a:prstGeom>
          <a:noFill/>
        </p:spPr>
        <p:txBody>
          <a:bodyPr wrap="none" rtlCol="0">
            <a:spAutoFit/>
          </a:bodyPr>
          <a:lstStyle/>
          <a:p>
            <a:r>
              <a:rPr lang="en-US" dirty="0">
                <a:solidFill>
                  <a:srgbClr val="0000FF"/>
                </a:solidFill>
              </a:rPr>
              <a:t>Answer: with zero velocity</a:t>
            </a:r>
          </a:p>
        </p:txBody>
      </p:sp>
      <p:sp>
        <p:nvSpPr>
          <p:cNvPr id="20" name="TextBox 19"/>
          <p:cNvSpPr txBox="1"/>
          <p:nvPr/>
        </p:nvSpPr>
        <p:spPr>
          <a:xfrm>
            <a:off x="762000" y="4114800"/>
            <a:ext cx="7086600" cy="646331"/>
          </a:xfrm>
          <a:prstGeom prst="rect">
            <a:avLst/>
          </a:prstGeom>
          <a:noFill/>
        </p:spPr>
        <p:txBody>
          <a:bodyPr wrap="square" rtlCol="0">
            <a:spAutoFit/>
          </a:bodyPr>
          <a:lstStyle/>
          <a:p>
            <a:r>
              <a:rPr lang="en-US" b="1" dirty="0"/>
              <a:t>Imagine you are in one car and your friend is in another. Both of you are driving with same speed. How fast do you see your friend is moving?</a:t>
            </a:r>
          </a:p>
        </p:txBody>
      </p:sp>
      <p:sp>
        <p:nvSpPr>
          <p:cNvPr id="21" name="TextBox 20"/>
          <p:cNvSpPr txBox="1"/>
          <p:nvPr/>
        </p:nvSpPr>
        <p:spPr>
          <a:xfrm>
            <a:off x="5334000" y="6172200"/>
            <a:ext cx="2890535" cy="369332"/>
          </a:xfrm>
          <a:prstGeom prst="rect">
            <a:avLst/>
          </a:prstGeom>
          <a:noFill/>
        </p:spPr>
        <p:txBody>
          <a:bodyPr wrap="none" rtlCol="0">
            <a:spAutoFit/>
          </a:bodyPr>
          <a:lstStyle/>
          <a:p>
            <a:r>
              <a:rPr lang="en-US" dirty="0">
                <a:solidFill>
                  <a:srgbClr val="0000FF"/>
                </a:solidFill>
              </a:rPr>
              <a:t>Answer:  double of his speed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nodeType="withEffect">
                                  <p:stCondLst>
                                    <p:cond delay="0"/>
                                  </p:stCondLst>
                                  <p:childTnLst>
                                    <p:animMotion origin="layout" path="M 4.16667E-6 4.44444E-6 L 1.01093 0.00277 " pathEditMode="relative" rAng="0" ptsTypes="AA">
                                      <p:cBhvr>
                                        <p:cTn id="6" dur="4000" fill="hold"/>
                                        <p:tgtEl>
                                          <p:spTgt spid="13"/>
                                        </p:tgtEl>
                                        <p:attrNameLst>
                                          <p:attrName>ppt_x</p:attrName>
                                          <p:attrName>ppt_y</p:attrName>
                                        </p:attrNameLst>
                                      </p:cBhvr>
                                      <p:rCtr x="50500" y="100"/>
                                    </p:animMotion>
                                  </p:childTnLst>
                                </p:cTn>
                              </p:par>
                              <p:par>
                                <p:cTn id="7" presetID="0" presetClass="path" presetSubtype="0" repeatCount="indefinite" fill="hold" nodeType="withEffect">
                                  <p:stCondLst>
                                    <p:cond delay="0"/>
                                  </p:stCondLst>
                                  <p:childTnLst>
                                    <p:animMotion origin="layout" path="M 4.16667E-6 4.44444E-6 L 1.01093 0.00277 " pathEditMode="relative" rAng="0" ptsTypes="AA">
                                      <p:cBhvr>
                                        <p:cTn id="8" dur="4000" fill="hold"/>
                                        <p:tgtEl>
                                          <p:spTgt spid="14"/>
                                        </p:tgtEl>
                                        <p:attrNameLst>
                                          <p:attrName>ppt_x</p:attrName>
                                          <p:attrName>ppt_y</p:attrName>
                                        </p:attrNameLst>
                                      </p:cBhvr>
                                      <p:rCtr x="50500" y="10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0" presetClass="path" presetSubtype="0" repeatCount="indefinite" fill="hold" nodeType="withEffect">
                                  <p:stCondLst>
                                    <p:cond delay="0"/>
                                  </p:stCondLst>
                                  <p:childTnLst>
                                    <p:animMotion origin="layout" path="M 0.13073 -0.00579 L 1.14166 -0.00301 " pathEditMode="relative" rAng="0" ptsTypes="AA">
                                      <p:cBhvr>
                                        <p:cTn id="18" dur="4000" fill="hold"/>
                                        <p:tgtEl>
                                          <p:spTgt spid="15"/>
                                        </p:tgtEl>
                                        <p:attrNameLst>
                                          <p:attrName>ppt_x</p:attrName>
                                          <p:attrName>ppt_y</p:attrName>
                                        </p:attrNameLst>
                                      </p:cBhvr>
                                      <p:rCtr x="50500" y="100"/>
                                    </p:animMotion>
                                  </p:childTnLst>
                                </p:cTn>
                              </p:par>
                              <p:par>
                                <p:cTn id="19" presetID="0" presetClass="path" presetSubtype="0" repeatCount="indefinite" fill="hold" nodeType="withEffect">
                                  <p:stCondLst>
                                    <p:cond delay="0"/>
                                  </p:stCondLst>
                                  <p:childTnLst>
                                    <p:animMotion origin="layout" path="M 3.33333E-6 -3.33333E-6 L -1.14167 -0.0125 " pathEditMode="relative" rAng="0" ptsTypes="AA">
                                      <p:cBhvr>
                                        <p:cTn id="20" dur="4000" fill="hold"/>
                                        <p:tgtEl>
                                          <p:spTgt spid="16"/>
                                        </p:tgtEl>
                                        <p:attrNameLst>
                                          <p:attrName>ppt_x</p:attrName>
                                          <p:attrName>ppt_y</p:attrName>
                                        </p:attrNameLst>
                                      </p:cBhvr>
                                      <p:rCtr x="-57100" y="-6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04_20"/>
          <p:cNvPicPr>
            <a:picLocks noChangeAspect="1" noChangeArrowheads="1"/>
          </p:cNvPicPr>
          <p:nvPr/>
        </p:nvPicPr>
        <p:blipFill>
          <a:blip r:embed="rId3" cstate="print"/>
          <a:srcRect/>
          <a:stretch>
            <a:fillRect/>
          </a:stretch>
        </p:blipFill>
        <p:spPr bwMode="auto">
          <a:xfrm>
            <a:off x="0" y="0"/>
            <a:ext cx="8882766" cy="3956050"/>
          </a:xfrm>
          <a:prstGeom prst="rect">
            <a:avLst/>
          </a:prstGeom>
          <a:noFill/>
        </p:spPr>
      </p:pic>
      <p:sp>
        <p:nvSpPr>
          <p:cNvPr id="5" name="Oval 4"/>
          <p:cNvSpPr/>
          <p:nvPr/>
        </p:nvSpPr>
        <p:spPr>
          <a:xfrm rot="695526">
            <a:off x="1322674" y="3201123"/>
            <a:ext cx="381000" cy="310125"/>
          </a:xfrm>
          <a:prstGeom prst="ellipse">
            <a:avLst/>
          </a:prstGeom>
          <a:solidFill>
            <a:srgbClr val="00B050">
              <a:alpha val="73000"/>
            </a:srgbClr>
          </a:solidFill>
          <a:ln>
            <a:solidFill>
              <a:srgbClr val="00B050"/>
            </a:solidFill>
          </a:ln>
          <a:scene3d>
            <a:camera prst="orthographicFront">
              <a:rot lat="0" lon="11099924" rev="0"/>
            </a:camera>
            <a:lightRig rig="threePt" dir="t"/>
          </a:scene3d>
          <a:sp3d>
            <a:bevelT w="177800" h="14605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rot="5400000">
            <a:off x="3810000" y="2743200"/>
            <a:ext cx="4419600"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438400" y="0"/>
            <a:ext cx="4049507" cy="584775"/>
          </a:xfrm>
          <a:prstGeom prst="rect">
            <a:avLst/>
          </a:prstGeom>
          <a:noFill/>
        </p:spPr>
        <p:txBody>
          <a:bodyPr wrap="none" rtlCol="0">
            <a:spAutoFit/>
          </a:bodyPr>
          <a:lstStyle/>
          <a:p>
            <a:r>
              <a:rPr lang="en-US" sz="3200" b="1" dirty="0">
                <a:solidFill>
                  <a:srgbClr val="FF0000"/>
                </a:solidFill>
                <a:latin typeface="Comic Sans MS" pitchFamily="66" charset="0"/>
              </a:rPr>
              <a:t>Relative Motion-1D</a:t>
            </a:r>
          </a:p>
        </p:txBody>
      </p:sp>
      <p:cxnSp>
        <p:nvCxnSpPr>
          <p:cNvPr id="32" name="Straight Connector 31"/>
          <p:cNvCxnSpPr/>
          <p:nvPr/>
        </p:nvCxnSpPr>
        <p:spPr>
          <a:xfrm rot="5400000">
            <a:off x="1446710" y="2552701"/>
            <a:ext cx="3733802" cy="1588"/>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3" name="Group 44"/>
          <p:cNvGrpSpPr/>
          <p:nvPr/>
        </p:nvGrpSpPr>
        <p:grpSpPr>
          <a:xfrm>
            <a:off x="1421674" y="2743200"/>
            <a:ext cx="4142632" cy="1524000"/>
            <a:chOff x="1496168" y="2743200"/>
            <a:chExt cx="4142632" cy="1524000"/>
          </a:xfrm>
        </p:grpSpPr>
        <p:grpSp>
          <p:nvGrpSpPr>
            <p:cNvPr id="4" name="Group 39"/>
            <p:cNvGrpSpPr/>
            <p:nvPr/>
          </p:nvGrpSpPr>
          <p:grpSpPr>
            <a:xfrm>
              <a:off x="1496168" y="2880155"/>
              <a:ext cx="4142632" cy="1387045"/>
              <a:chOff x="1507748" y="3658394"/>
              <a:chExt cx="4142632" cy="1387045"/>
            </a:xfrm>
          </p:grpSpPr>
          <p:cxnSp>
            <p:nvCxnSpPr>
              <p:cNvPr id="41" name="Straight Connector 40"/>
              <p:cNvCxnSpPr/>
              <p:nvPr/>
            </p:nvCxnSpPr>
            <p:spPr>
              <a:xfrm>
                <a:off x="1507748" y="5043057"/>
                <a:ext cx="4142632" cy="2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837406" y="4343400"/>
                <a:ext cx="1371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600200" y="2743200"/>
              <a:ext cx="309700" cy="369332"/>
            </a:xfrm>
            <a:prstGeom prst="rect">
              <a:avLst/>
            </a:prstGeom>
            <a:noFill/>
          </p:spPr>
          <p:txBody>
            <a:bodyPr wrap="none" rtlCol="0">
              <a:spAutoFit/>
            </a:bodyPr>
            <a:lstStyle/>
            <a:p>
              <a:r>
                <a:rPr lang="en-US" dirty="0"/>
                <a:t>B</a:t>
              </a:r>
            </a:p>
          </p:txBody>
        </p:sp>
      </p:grpSp>
      <p:grpSp>
        <p:nvGrpSpPr>
          <p:cNvPr id="6" name="Group 46"/>
          <p:cNvGrpSpPr/>
          <p:nvPr/>
        </p:nvGrpSpPr>
        <p:grpSpPr>
          <a:xfrm>
            <a:off x="1419968" y="2895600"/>
            <a:ext cx="6264652" cy="1371600"/>
            <a:chOff x="1419968" y="2895600"/>
            <a:chExt cx="6264652" cy="1371600"/>
          </a:xfrm>
        </p:grpSpPr>
        <p:grpSp>
          <p:nvGrpSpPr>
            <p:cNvPr id="7" name="Group 38"/>
            <p:cNvGrpSpPr/>
            <p:nvPr/>
          </p:nvGrpSpPr>
          <p:grpSpPr>
            <a:xfrm>
              <a:off x="1419968" y="2895600"/>
              <a:ext cx="6264652" cy="1371600"/>
              <a:chOff x="1507748" y="3658394"/>
              <a:chExt cx="6264652" cy="1371600"/>
            </a:xfrm>
          </p:grpSpPr>
          <p:cxnSp>
            <p:nvCxnSpPr>
              <p:cNvPr id="35" name="Straight Connector 34"/>
              <p:cNvCxnSpPr/>
              <p:nvPr/>
            </p:nvCxnSpPr>
            <p:spPr>
              <a:xfrm>
                <a:off x="1507748" y="5027612"/>
                <a:ext cx="6264652"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837406" y="4343400"/>
                <a:ext cx="13716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524000" y="3124200"/>
              <a:ext cx="317716" cy="369332"/>
            </a:xfrm>
            <a:prstGeom prst="rect">
              <a:avLst/>
            </a:prstGeom>
            <a:noFill/>
          </p:spPr>
          <p:txBody>
            <a:bodyPr wrap="none" rtlCol="0">
              <a:spAutoFit/>
            </a:bodyPr>
            <a:lstStyle/>
            <a:p>
              <a:r>
                <a:rPr lang="en-US" dirty="0"/>
                <a:t>A</a:t>
              </a:r>
            </a:p>
          </p:txBody>
        </p:sp>
      </p:grpSp>
      <p:grpSp>
        <p:nvGrpSpPr>
          <p:cNvPr id="8" name="Group 48"/>
          <p:cNvGrpSpPr/>
          <p:nvPr/>
        </p:nvGrpSpPr>
        <p:grpSpPr>
          <a:xfrm>
            <a:off x="1447800" y="4648200"/>
            <a:ext cx="4495800" cy="292100"/>
            <a:chOff x="1447800" y="4648200"/>
            <a:chExt cx="4495800" cy="292100"/>
          </a:xfrm>
        </p:grpSpPr>
        <p:sp>
          <p:nvSpPr>
            <p:cNvPr id="11" name="Freeform 10"/>
            <p:cNvSpPr/>
            <p:nvPr/>
          </p:nvSpPr>
          <p:spPr>
            <a:xfrm>
              <a:off x="1447800" y="4724400"/>
              <a:ext cx="4495800" cy="152400"/>
            </a:xfrm>
            <a:custGeom>
              <a:avLst/>
              <a:gdLst>
                <a:gd name="connsiteX0" fmla="*/ 0 w 1842448"/>
                <a:gd name="connsiteY0" fmla="*/ 0 h 0"/>
                <a:gd name="connsiteX1" fmla="*/ 1842448 w 1842448"/>
                <a:gd name="connsiteY1" fmla="*/ 0 h 0"/>
              </a:gdLst>
              <a:ahLst/>
              <a:cxnLst>
                <a:cxn ang="0">
                  <a:pos x="connsiteX0" y="connsiteY0"/>
                </a:cxn>
                <a:cxn ang="0">
                  <a:pos x="connsiteX1" y="connsiteY1"/>
                </a:cxn>
              </a:cxnLst>
              <a:rect l="l" t="t" r="r" b="b"/>
              <a:pathLst>
                <a:path w="1842448">
                  <a:moveTo>
                    <a:pt x="0" y="0"/>
                  </a:moveTo>
                  <a:lnTo>
                    <a:pt x="1842448" y="0"/>
                  </a:lnTo>
                </a:path>
              </a:pathLst>
            </a:cu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8" name="Object 47"/>
            <p:cNvGraphicFramePr>
              <a:graphicFrameLocks noChangeAspect="1"/>
            </p:cNvGraphicFramePr>
            <p:nvPr/>
          </p:nvGraphicFramePr>
          <p:xfrm>
            <a:off x="3505200" y="4648200"/>
            <a:ext cx="472515" cy="292100"/>
          </p:xfrm>
          <a:graphic>
            <a:graphicData uri="http://schemas.openxmlformats.org/presentationml/2006/ole">
              <mc:AlternateContent xmlns:mc="http://schemas.openxmlformats.org/markup-compatibility/2006">
                <mc:Choice xmlns:v="urn:schemas-microsoft-com:vml" Requires="v">
                  <p:oleObj spid="_x0000_s156836" name="Equation" r:id="rId4" imgW="241200" imgH="215640" progId="Equation.3">
                    <p:embed/>
                  </p:oleObj>
                </mc:Choice>
                <mc:Fallback>
                  <p:oleObj name="Equation" r:id="rId4" imgW="24120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648200"/>
                          <a:ext cx="47251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54"/>
          <p:cNvGrpSpPr/>
          <p:nvPr/>
        </p:nvGrpSpPr>
        <p:grpSpPr>
          <a:xfrm>
            <a:off x="3352800" y="4267200"/>
            <a:ext cx="2590800" cy="292100"/>
            <a:chOff x="3352800" y="4267200"/>
            <a:chExt cx="2590800" cy="292100"/>
          </a:xfrm>
        </p:grpSpPr>
        <p:sp>
          <p:nvSpPr>
            <p:cNvPr id="12" name="Freeform 11"/>
            <p:cNvSpPr/>
            <p:nvPr/>
          </p:nvSpPr>
          <p:spPr>
            <a:xfrm>
              <a:off x="3352800" y="4343399"/>
              <a:ext cx="2590800" cy="45719"/>
            </a:xfrm>
            <a:custGeom>
              <a:avLst/>
              <a:gdLst>
                <a:gd name="connsiteX0" fmla="*/ 0 w 1842448"/>
                <a:gd name="connsiteY0" fmla="*/ 0 h 0"/>
                <a:gd name="connsiteX1" fmla="*/ 1842448 w 1842448"/>
                <a:gd name="connsiteY1" fmla="*/ 0 h 0"/>
              </a:gdLst>
              <a:ahLst/>
              <a:cxnLst>
                <a:cxn ang="0">
                  <a:pos x="connsiteX0" y="connsiteY0"/>
                </a:cxn>
                <a:cxn ang="0">
                  <a:pos x="connsiteX1" y="connsiteY1"/>
                </a:cxn>
              </a:cxnLst>
              <a:rect l="l" t="t" r="r" b="b"/>
              <a:pathLst>
                <a:path w="1842448">
                  <a:moveTo>
                    <a:pt x="0" y="0"/>
                  </a:moveTo>
                  <a:lnTo>
                    <a:pt x="1842448" y="0"/>
                  </a:lnTo>
                </a:path>
              </a:pathLst>
            </a:cu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54" name="Object 53"/>
            <p:cNvGraphicFramePr>
              <a:graphicFrameLocks noChangeAspect="1"/>
            </p:cNvGraphicFramePr>
            <p:nvPr/>
          </p:nvGraphicFramePr>
          <p:xfrm>
            <a:off x="4267200" y="4267200"/>
            <a:ext cx="472515" cy="292100"/>
          </p:xfrm>
          <a:graphic>
            <a:graphicData uri="http://schemas.openxmlformats.org/presentationml/2006/ole">
              <mc:AlternateContent xmlns:mc="http://schemas.openxmlformats.org/markup-compatibility/2006">
                <mc:Choice xmlns:v="urn:schemas-microsoft-com:vml" Requires="v">
                  <p:oleObj spid="_x0000_s156837" name="Equation" r:id="rId6" imgW="241200" imgH="215640" progId="Equation.3">
                    <p:embed/>
                  </p:oleObj>
                </mc:Choice>
                <mc:Fallback>
                  <p:oleObj name="Equation" r:id="rId6" imgW="24120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267200"/>
                          <a:ext cx="47251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56"/>
          <p:cNvGrpSpPr/>
          <p:nvPr/>
        </p:nvGrpSpPr>
        <p:grpSpPr>
          <a:xfrm>
            <a:off x="1433015" y="4343400"/>
            <a:ext cx="1842448" cy="292100"/>
            <a:chOff x="1433015" y="4343400"/>
            <a:chExt cx="1842448" cy="292100"/>
          </a:xfrm>
        </p:grpSpPr>
        <p:sp>
          <p:nvSpPr>
            <p:cNvPr id="10" name="Freeform 9"/>
            <p:cNvSpPr/>
            <p:nvPr/>
          </p:nvSpPr>
          <p:spPr>
            <a:xfrm>
              <a:off x="1433015" y="4369558"/>
              <a:ext cx="1842448" cy="0"/>
            </a:xfrm>
            <a:custGeom>
              <a:avLst/>
              <a:gdLst>
                <a:gd name="connsiteX0" fmla="*/ 0 w 1842448"/>
                <a:gd name="connsiteY0" fmla="*/ 0 h 0"/>
                <a:gd name="connsiteX1" fmla="*/ 1842448 w 1842448"/>
                <a:gd name="connsiteY1" fmla="*/ 0 h 0"/>
              </a:gdLst>
              <a:ahLst/>
              <a:cxnLst>
                <a:cxn ang="0">
                  <a:pos x="connsiteX0" y="connsiteY0"/>
                </a:cxn>
                <a:cxn ang="0">
                  <a:pos x="connsiteX1" y="connsiteY1"/>
                </a:cxn>
              </a:cxnLst>
              <a:rect l="l" t="t" r="r" b="b"/>
              <a:pathLst>
                <a:path w="1842448">
                  <a:moveTo>
                    <a:pt x="0" y="0"/>
                  </a:moveTo>
                  <a:lnTo>
                    <a:pt x="1842448" y="0"/>
                  </a:lnTo>
                </a:path>
              </a:pathLst>
            </a:cu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56" name="Object 55"/>
            <p:cNvGraphicFramePr>
              <a:graphicFrameLocks noChangeAspect="1"/>
            </p:cNvGraphicFramePr>
            <p:nvPr/>
          </p:nvGraphicFramePr>
          <p:xfrm>
            <a:off x="2057400" y="4343400"/>
            <a:ext cx="472515" cy="292100"/>
          </p:xfrm>
          <a:graphic>
            <a:graphicData uri="http://schemas.openxmlformats.org/presentationml/2006/ole">
              <mc:AlternateContent xmlns:mc="http://schemas.openxmlformats.org/markup-compatibility/2006">
                <mc:Choice xmlns:v="urn:schemas-microsoft-com:vml" Requires="v">
                  <p:oleObj spid="_x0000_s156838" name="Equation" r:id="rId8" imgW="241200" imgH="215640" progId="Equation.3">
                    <p:embed/>
                  </p:oleObj>
                </mc:Choice>
                <mc:Fallback>
                  <p:oleObj name="Equation" r:id="rId8" imgW="241200" imgH="215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343400"/>
                          <a:ext cx="47251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58" name="Object 57"/>
          <p:cNvGraphicFramePr>
            <a:graphicFrameLocks noChangeAspect="1"/>
          </p:cNvGraphicFramePr>
          <p:nvPr/>
        </p:nvGraphicFramePr>
        <p:xfrm>
          <a:off x="2514600" y="5181600"/>
          <a:ext cx="1817687" cy="292100"/>
        </p:xfrm>
        <a:graphic>
          <a:graphicData uri="http://schemas.openxmlformats.org/presentationml/2006/ole">
            <mc:AlternateContent xmlns:mc="http://schemas.openxmlformats.org/markup-compatibility/2006">
              <mc:Choice xmlns:v="urn:schemas-microsoft-com:vml" Requires="v">
                <p:oleObj spid="_x0000_s156839" name="Equation" r:id="rId10" imgW="927000" imgH="215640" progId="Equation.3">
                  <p:embed/>
                </p:oleObj>
              </mc:Choice>
              <mc:Fallback>
                <p:oleObj name="Equation" r:id="rId10" imgW="927000" imgH="2156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4600" y="5181600"/>
                        <a:ext cx="1817687"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5" name="Object 9"/>
          <p:cNvGraphicFramePr>
            <a:graphicFrameLocks noChangeAspect="1"/>
          </p:cNvGraphicFramePr>
          <p:nvPr/>
        </p:nvGraphicFramePr>
        <p:xfrm>
          <a:off x="1981200" y="5638800"/>
          <a:ext cx="2414587" cy="533400"/>
        </p:xfrm>
        <a:graphic>
          <a:graphicData uri="http://schemas.openxmlformats.org/presentationml/2006/ole">
            <mc:AlternateContent xmlns:mc="http://schemas.openxmlformats.org/markup-compatibility/2006">
              <mc:Choice xmlns:v="urn:schemas-microsoft-com:vml" Requires="v">
                <p:oleObj spid="_x0000_s156840" name="Equation" r:id="rId12" imgW="1231560" imgH="393480" progId="Equation.3">
                  <p:embed/>
                </p:oleObj>
              </mc:Choice>
              <mc:Fallback>
                <p:oleObj name="Equation" r:id="rId12" imgW="1231560" imgH="39348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81200" y="5638800"/>
                        <a:ext cx="24145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6" name="Object 10"/>
          <p:cNvGraphicFramePr>
            <a:graphicFrameLocks noChangeAspect="1"/>
          </p:cNvGraphicFramePr>
          <p:nvPr/>
        </p:nvGraphicFramePr>
        <p:xfrm>
          <a:off x="2209800" y="6324600"/>
          <a:ext cx="1768475" cy="292100"/>
        </p:xfrm>
        <a:graphic>
          <a:graphicData uri="http://schemas.openxmlformats.org/presentationml/2006/ole">
            <mc:AlternateContent xmlns:mc="http://schemas.openxmlformats.org/markup-compatibility/2006">
              <mc:Choice xmlns:v="urn:schemas-microsoft-com:vml" Requires="v">
                <p:oleObj spid="_x0000_s156841" name="Equation" r:id="rId14" imgW="901440" imgH="215640" progId="Equation.3">
                  <p:embed/>
                </p:oleObj>
              </mc:Choice>
              <mc:Fallback>
                <p:oleObj name="Equation" r:id="rId14" imgW="901440" imgH="2156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800" y="6324600"/>
                        <a:ext cx="1768475"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TextBox 28"/>
          <p:cNvSpPr txBox="1"/>
          <p:nvPr/>
        </p:nvSpPr>
        <p:spPr>
          <a:xfrm>
            <a:off x="6435850" y="4648200"/>
            <a:ext cx="2461058" cy="923330"/>
          </a:xfrm>
          <a:prstGeom prst="rect">
            <a:avLst/>
          </a:prstGeom>
          <a:noFill/>
        </p:spPr>
        <p:txBody>
          <a:bodyPr wrap="none" rtlCol="0">
            <a:spAutoFit/>
          </a:bodyPr>
          <a:lstStyle/>
          <a:p>
            <a:r>
              <a:rPr lang="en-US" b="1" dirty="0" err="1">
                <a:solidFill>
                  <a:srgbClr val="0000FF"/>
                </a:solidFill>
              </a:rPr>
              <a:t>x</a:t>
            </a:r>
            <a:r>
              <a:rPr lang="en-US" b="1" baseline="-25000" dirty="0" err="1">
                <a:solidFill>
                  <a:srgbClr val="0000FF"/>
                </a:solidFill>
              </a:rPr>
              <a:t>BA</a:t>
            </a:r>
            <a:r>
              <a:rPr lang="en-US" b="1" baseline="-25000" dirty="0">
                <a:solidFill>
                  <a:srgbClr val="0000FF"/>
                </a:solidFill>
              </a:rPr>
              <a:t> </a:t>
            </a:r>
            <a:r>
              <a:rPr lang="en-US" b="1" dirty="0">
                <a:solidFill>
                  <a:srgbClr val="0000FF"/>
                </a:solidFill>
              </a:rPr>
              <a:t>= position of B </a:t>
            </a:r>
            <a:r>
              <a:rPr lang="en-US" b="1" dirty="0" err="1">
                <a:solidFill>
                  <a:srgbClr val="0000FF"/>
                </a:solidFill>
              </a:rPr>
              <a:t>wrt</a:t>
            </a:r>
            <a:r>
              <a:rPr lang="en-US" b="1" dirty="0">
                <a:solidFill>
                  <a:srgbClr val="0000FF"/>
                </a:solidFill>
              </a:rPr>
              <a:t> A</a:t>
            </a:r>
          </a:p>
          <a:p>
            <a:r>
              <a:rPr lang="en-US" b="1" dirty="0" err="1">
                <a:solidFill>
                  <a:srgbClr val="0000FF"/>
                </a:solidFill>
              </a:rPr>
              <a:t>x</a:t>
            </a:r>
            <a:r>
              <a:rPr lang="en-US" b="1" baseline="-25000" dirty="0" err="1">
                <a:solidFill>
                  <a:srgbClr val="0000FF"/>
                </a:solidFill>
              </a:rPr>
              <a:t>PA</a:t>
            </a:r>
            <a:r>
              <a:rPr lang="en-US" b="1" baseline="-25000" dirty="0">
                <a:solidFill>
                  <a:srgbClr val="0000FF"/>
                </a:solidFill>
              </a:rPr>
              <a:t> </a:t>
            </a:r>
            <a:r>
              <a:rPr lang="en-US" b="1" dirty="0">
                <a:solidFill>
                  <a:srgbClr val="0000FF"/>
                </a:solidFill>
              </a:rPr>
              <a:t>= position of P </a:t>
            </a:r>
            <a:r>
              <a:rPr lang="en-US" b="1" dirty="0" err="1">
                <a:solidFill>
                  <a:srgbClr val="0000FF"/>
                </a:solidFill>
              </a:rPr>
              <a:t>wrt</a:t>
            </a:r>
            <a:r>
              <a:rPr lang="en-US" b="1" dirty="0">
                <a:solidFill>
                  <a:srgbClr val="0000FF"/>
                </a:solidFill>
              </a:rPr>
              <a:t> A</a:t>
            </a:r>
            <a:endParaRPr lang="en-US" b="1" baseline="-25000" dirty="0">
              <a:solidFill>
                <a:srgbClr val="0000FF"/>
              </a:solidFill>
            </a:endParaRPr>
          </a:p>
          <a:p>
            <a:r>
              <a:rPr lang="en-US" b="1" dirty="0" err="1">
                <a:solidFill>
                  <a:srgbClr val="0000FF"/>
                </a:solidFill>
              </a:rPr>
              <a:t>x</a:t>
            </a:r>
            <a:r>
              <a:rPr lang="en-US" b="1" baseline="-25000" dirty="0" err="1">
                <a:solidFill>
                  <a:srgbClr val="0000FF"/>
                </a:solidFill>
              </a:rPr>
              <a:t>PB</a:t>
            </a:r>
            <a:r>
              <a:rPr lang="en-US" b="1" baseline="-25000" dirty="0">
                <a:solidFill>
                  <a:srgbClr val="0000FF"/>
                </a:solidFill>
              </a:rPr>
              <a:t> </a:t>
            </a:r>
            <a:r>
              <a:rPr lang="en-US" b="1" dirty="0">
                <a:solidFill>
                  <a:srgbClr val="0000FF"/>
                </a:solidFill>
              </a:rPr>
              <a:t>= position of P </a:t>
            </a:r>
            <a:r>
              <a:rPr lang="en-US" b="1" dirty="0" err="1">
                <a:solidFill>
                  <a:srgbClr val="0000FF"/>
                </a:solidFill>
              </a:rPr>
              <a:t>wrt</a:t>
            </a:r>
            <a:r>
              <a:rPr lang="en-US" b="1" dirty="0">
                <a:solidFill>
                  <a:srgbClr val="0000FF"/>
                </a:solidFill>
              </a:rPr>
              <a:t> B</a:t>
            </a:r>
            <a:endParaRPr lang="en-US" b="1" baseline="-25000" dirty="0">
              <a:solidFill>
                <a:srgbClr val="0000FF"/>
              </a:solidFill>
            </a:endParaRPr>
          </a:p>
        </p:txBody>
      </p:sp>
      <p:sp>
        <p:nvSpPr>
          <p:cNvPr id="30" name="TextBox 29"/>
          <p:cNvSpPr txBox="1"/>
          <p:nvPr/>
        </p:nvSpPr>
        <p:spPr>
          <a:xfrm>
            <a:off x="6471333" y="5706070"/>
            <a:ext cx="2444067" cy="923330"/>
          </a:xfrm>
          <a:prstGeom prst="rect">
            <a:avLst/>
          </a:prstGeom>
          <a:noFill/>
        </p:spPr>
        <p:txBody>
          <a:bodyPr wrap="none" rtlCol="0">
            <a:spAutoFit/>
          </a:bodyPr>
          <a:lstStyle/>
          <a:p>
            <a:r>
              <a:rPr lang="en-US" b="1" dirty="0" err="1">
                <a:solidFill>
                  <a:srgbClr val="0000FF"/>
                </a:solidFill>
              </a:rPr>
              <a:t>v</a:t>
            </a:r>
            <a:r>
              <a:rPr lang="en-US" b="1" baseline="-25000" dirty="0" err="1">
                <a:solidFill>
                  <a:srgbClr val="0000FF"/>
                </a:solidFill>
              </a:rPr>
              <a:t>BA</a:t>
            </a:r>
            <a:r>
              <a:rPr lang="en-US" b="1" baseline="-25000" dirty="0">
                <a:solidFill>
                  <a:srgbClr val="0000FF"/>
                </a:solidFill>
              </a:rPr>
              <a:t> </a:t>
            </a:r>
            <a:r>
              <a:rPr lang="en-US" b="1" dirty="0">
                <a:solidFill>
                  <a:srgbClr val="0000FF"/>
                </a:solidFill>
              </a:rPr>
              <a:t>= velocity of B </a:t>
            </a:r>
            <a:r>
              <a:rPr lang="en-US" b="1" dirty="0" err="1">
                <a:solidFill>
                  <a:srgbClr val="0000FF"/>
                </a:solidFill>
              </a:rPr>
              <a:t>wrt</a:t>
            </a:r>
            <a:r>
              <a:rPr lang="en-US" b="1" dirty="0">
                <a:solidFill>
                  <a:srgbClr val="0000FF"/>
                </a:solidFill>
              </a:rPr>
              <a:t> A</a:t>
            </a:r>
          </a:p>
          <a:p>
            <a:r>
              <a:rPr lang="en-US" b="1" dirty="0" err="1">
                <a:solidFill>
                  <a:srgbClr val="0000FF"/>
                </a:solidFill>
              </a:rPr>
              <a:t>v</a:t>
            </a:r>
            <a:r>
              <a:rPr lang="en-US" b="1" baseline="-25000" dirty="0" err="1">
                <a:solidFill>
                  <a:srgbClr val="0000FF"/>
                </a:solidFill>
              </a:rPr>
              <a:t>PA</a:t>
            </a:r>
            <a:r>
              <a:rPr lang="en-US" b="1" baseline="-25000" dirty="0">
                <a:solidFill>
                  <a:srgbClr val="0000FF"/>
                </a:solidFill>
              </a:rPr>
              <a:t> </a:t>
            </a:r>
            <a:r>
              <a:rPr lang="en-US" b="1" dirty="0">
                <a:solidFill>
                  <a:srgbClr val="0000FF"/>
                </a:solidFill>
              </a:rPr>
              <a:t>= velocity of P </a:t>
            </a:r>
            <a:r>
              <a:rPr lang="en-US" b="1" dirty="0" err="1">
                <a:solidFill>
                  <a:srgbClr val="0000FF"/>
                </a:solidFill>
              </a:rPr>
              <a:t>wrt</a:t>
            </a:r>
            <a:r>
              <a:rPr lang="en-US" b="1" dirty="0">
                <a:solidFill>
                  <a:srgbClr val="0000FF"/>
                </a:solidFill>
              </a:rPr>
              <a:t> A</a:t>
            </a:r>
            <a:endParaRPr lang="en-US" b="1" baseline="-25000" dirty="0">
              <a:solidFill>
                <a:srgbClr val="0000FF"/>
              </a:solidFill>
            </a:endParaRPr>
          </a:p>
          <a:p>
            <a:r>
              <a:rPr lang="en-US" b="1" dirty="0" err="1">
                <a:solidFill>
                  <a:srgbClr val="0000FF"/>
                </a:solidFill>
              </a:rPr>
              <a:t>v</a:t>
            </a:r>
            <a:r>
              <a:rPr lang="en-US" b="1" baseline="-25000" dirty="0" err="1">
                <a:solidFill>
                  <a:srgbClr val="0000FF"/>
                </a:solidFill>
              </a:rPr>
              <a:t>PB</a:t>
            </a:r>
            <a:r>
              <a:rPr lang="en-US" b="1" baseline="-25000" dirty="0">
                <a:solidFill>
                  <a:srgbClr val="0000FF"/>
                </a:solidFill>
              </a:rPr>
              <a:t> </a:t>
            </a:r>
            <a:r>
              <a:rPr lang="en-US" b="1" dirty="0">
                <a:solidFill>
                  <a:srgbClr val="0000FF"/>
                </a:solidFill>
              </a:rPr>
              <a:t>= velocity of P </a:t>
            </a:r>
            <a:r>
              <a:rPr lang="en-US" b="1" dirty="0" err="1">
                <a:solidFill>
                  <a:srgbClr val="0000FF"/>
                </a:solidFill>
              </a:rPr>
              <a:t>wrt</a:t>
            </a:r>
            <a:r>
              <a:rPr lang="en-US" b="1" dirty="0">
                <a:solidFill>
                  <a:srgbClr val="0000FF"/>
                </a:solidFill>
              </a:rPr>
              <a:t> B</a:t>
            </a:r>
            <a:endParaRPr lang="en-US" b="1" baseline="-250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fill="hold" nodeType="clickEffect">
                                  <p:stCondLst>
                                    <p:cond delay="0"/>
                                  </p:stCondLst>
                                  <p:childTnLst>
                                    <p:animMotion origin="layout" path="M -4.44444E-6 -1.11111E-6 L 0.20973 -1.11111E-6 " pathEditMode="relative" rAng="0" ptsTypes="AA">
                                      <p:cBhvr>
                                        <p:cTn id="6" dur="6000" fill="hold"/>
                                        <p:tgtEl>
                                          <p:spTgt spid="3"/>
                                        </p:tgtEl>
                                        <p:attrNameLst>
                                          <p:attrName>ppt_x</p:attrName>
                                          <p:attrName>ppt_y</p:attrName>
                                        </p:attrNameLst>
                                      </p:cBhvr>
                                      <p:rCtr x="105" y="0"/>
                                    </p:animMotion>
                                  </p:childTnLst>
                                </p:cTn>
                              </p:par>
                              <p:par>
                                <p:cTn id="7" presetID="0" presetClass="path" presetSubtype="0" fill="hold" grpId="0" nodeType="withEffect">
                                  <p:stCondLst>
                                    <p:cond delay="0"/>
                                  </p:stCondLst>
                                  <p:childTnLst>
                                    <p:animMotion origin="layout" path="M 0.00122 -1.85185E-6 L 0.4941 -0.00046 " pathEditMode="relative" rAng="0" ptsTypes="AA">
                                      <p:cBhvr>
                                        <p:cTn id="8" dur="6000" fill="hold"/>
                                        <p:tgtEl>
                                          <p:spTgt spid="5"/>
                                        </p:tgtEl>
                                        <p:attrNameLst>
                                          <p:attrName>ppt_x</p:attrName>
                                          <p:attrName>ppt_y</p:attrName>
                                        </p:attrNameLst>
                                      </p:cBhvr>
                                      <p:rCtr x="246" y="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04_21"/>
          <p:cNvPicPr>
            <a:picLocks noChangeAspect="1" noChangeArrowheads="1"/>
          </p:cNvPicPr>
          <p:nvPr/>
        </p:nvPicPr>
        <p:blipFill>
          <a:blip r:embed="rId3" cstate="print"/>
          <a:srcRect/>
          <a:stretch>
            <a:fillRect/>
          </a:stretch>
        </p:blipFill>
        <p:spPr bwMode="auto">
          <a:xfrm>
            <a:off x="4800600" y="1252966"/>
            <a:ext cx="4343400" cy="3776234"/>
          </a:xfrm>
          <a:prstGeom prst="rect">
            <a:avLst/>
          </a:prstGeom>
          <a:noFill/>
        </p:spPr>
      </p:pic>
      <p:graphicFrame>
        <p:nvGraphicFramePr>
          <p:cNvPr id="157704" name="Object 8"/>
          <p:cNvGraphicFramePr>
            <a:graphicFrameLocks noChangeAspect="1"/>
          </p:cNvGraphicFramePr>
          <p:nvPr/>
        </p:nvGraphicFramePr>
        <p:xfrm>
          <a:off x="533400" y="4191000"/>
          <a:ext cx="3229389" cy="533400"/>
        </p:xfrm>
        <a:graphic>
          <a:graphicData uri="http://schemas.openxmlformats.org/presentationml/2006/ole">
            <mc:AlternateContent xmlns:mc="http://schemas.openxmlformats.org/markup-compatibility/2006">
              <mc:Choice xmlns:v="urn:schemas-microsoft-com:vml" Requires="v">
                <p:oleObj spid="_x0000_s157810" name="Equation" r:id="rId4" imgW="901440" imgH="215640" progId="Equation.3">
                  <p:embed/>
                </p:oleObj>
              </mc:Choice>
              <mc:Fallback>
                <p:oleObj name="Equation" r:id="rId4" imgW="901440" imgH="215640" progId="Equation.3">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91000"/>
                        <a:ext cx="322938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2438400" y="101025"/>
            <a:ext cx="4049507" cy="584775"/>
          </a:xfrm>
          <a:prstGeom prst="rect">
            <a:avLst/>
          </a:prstGeom>
          <a:noFill/>
        </p:spPr>
        <p:txBody>
          <a:bodyPr wrap="none" rtlCol="0">
            <a:spAutoFit/>
          </a:bodyPr>
          <a:lstStyle/>
          <a:p>
            <a:r>
              <a:rPr lang="en-US" sz="3200" b="1" dirty="0">
                <a:solidFill>
                  <a:srgbClr val="FF0000"/>
                </a:solidFill>
                <a:latin typeface="Comic Sans MS" pitchFamily="66" charset="0"/>
              </a:rPr>
              <a:t>Relative Motion-2D</a:t>
            </a:r>
          </a:p>
        </p:txBody>
      </p:sp>
      <p:sp>
        <p:nvSpPr>
          <p:cNvPr id="9" name="TextBox 8"/>
          <p:cNvSpPr txBox="1"/>
          <p:nvPr/>
        </p:nvSpPr>
        <p:spPr>
          <a:xfrm>
            <a:off x="4343400" y="1066800"/>
            <a:ext cx="2522614" cy="923330"/>
          </a:xfrm>
          <a:prstGeom prst="rect">
            <a:avLst/>
          </a:prstGeom>
          <a:noFill/>
        </p:spPr>
        <p:txBody>
          <a:bodyPr wrap="none" rtlCol="0">
            <a:spAutoFit/>
          </a:bodyPr>
          <a:lstStyle/>
          <a:p>
            <a:r>
              <a:rPr lang="en-US" b="1" i="1" dirty="0" err="1">
                <a:solidFill>
                  <a:srgbClr val="0000FF"/>
                </a:solidFill>
              </a:rPr>
              <a:t>r</a:t>
            </a:r>
            <a:r>
              <a:rPr lang="en-US" b="1" i="1" baseline="-25000" dirty="0" err="1">
                <a:solidFill>
                  <a:srgbClr val="0000FF"/>
                </a:solidFill>
              </a:rPr>
              <a:t>BA</a:t>
            </a:r>
            <a:r>
              <a:rPr lang="en-US" b="1" baseline="-25000" dirty="0">
                <a:solidFill>
                  <a:srgbClr val="0000FF"/>
                </a:solidFill>
              </a:rPr>
              <a:t> </a:t>
            </a:r>
            <a:r>
              <a:rPr lang="en-US" b="1" dirty="0">
                <a:solidFill>
                  <a:srgbClr val="0000FF"/>
                </a:solidFill>
              </a:rPr>
              <a:t>= position of B </a:t>
            </a:r>
            <a:r>
              <a:rPr lang="en-US" b="1" dirty="0" err="1">
                <a:solidFill>
                  <a:srgbClr val="0000FF"/>
                </a:solidFill>
              </a:rPr>
              <a:t>wrt</a:t>
            </a:r>
            <a:r>
              <a:rPr lang="en-US" b="1" dirty="0">
                <a:solidFill>
                  <a:srgbClr val="0000FF"/>
                </a:solidFill>
              </a:rPr>
              <a:t> A</a:t>
            </a:r>
          </a:p>
          <a:p>
            <a:r>
              <a:rPr lang="en-US" b="1" i="1" dirty="0" err="1">
                <a:solidFill>
                  <a:srgbClr val="0000FF"/>
                </a:solidFill>
              </a:rPr>
              <a:t>r</a:t>
            </a:r>
            <a:r>
              <a:rPr lang="en-US" b="1" i="1" baseline="-25000" dirty="0" err="1">
                <a:solidFill>
                  <a:srgbClr val="0000FF"/>
                </a:solidFill>
              </a:rPr>
              <a:t>PA</a:t>
            </a:r>
            <a:r>
              <a:rPr lang="en-US" b="1" baseline="-25000" dirty="0">
                <a:solidFill>
                  <a:srgbClr val="0000FF"/>
                </a:solidFill>
              </a:rPr>
              <a:t> </a:t>
            </a:r>
            <a:r>
              <a:rPr lang="en-US" b="1" dirty="0">
                <a:solidFill>
                  <a:srgbClr val="0000FF"/>
                </a:solidFill>
              </a:rPr>
              <a:t>= position of P </a:t>
            </a:r>
            <a:r>
              <a:rPr lang="en-US" b="1" dirty="0" err="1">
                <a:solidFill>
                  <a:srgbClr val="0000FF"/>
                </a:solidFill>
              </a:rPr>
              <a:t>wrt</a:t>
            </a:r>
            <a:r>
              <a:rPr lang="en-US" b="1" dirty="0">
                <a:solidFill>
                  <a:srgbClr val="0000FF"/>
                </a:solidFill>
              </a:rPr>
              <a:t> A</a:t>
            </a:r>
            <a:endParaRPr lang="en-US" b="1" baseline="-25000" dirty="0">
              <a:solidFill>
                <a:srgbClr val="0000FF"/>
              </a:solidFill>
            </a:endParaRPr>
          </a:p>
          <a:p>
            <a:r>
              <a:rPr lang="en-US" b="1" i="1" dirty="0" err="1">
                <a:solidFill>
                  <a:srgbClr val="0000FF"/>
                </a:solidFill>
              </a:rPr>
              <a:t>r</a:t>
            </a:r>
            <a:r>
              <a:rPr lang="en-US" b="1" i="1" baseline="-25000" dirty="0" err="1">
                <a:solidFill>
                  <a:srgbClr val="0000FF"/>
                </a:solidFill>
              </a:rPr>
              <a:t>PB</a:t>
            </a:r>
            <a:r>
              <a:rPr lang="en-US" b="1" baseline="-25000" dirty="0">
                <a:solidFill>
                  <a:srgbClr val="0000FF"/>
                </a:solidFill>
              </a:rPr>
              <a:t> </a:t>
            </a:r>
            <a:r>
              <a:rPr lang="en-US" b="1" dirty="0">
                <a:solidFill>
                  <a:srgbClr val="0000FF"/>
                </a:solidFill>
              </a:rPr>
              <a:t>= position of P </a:t>
            </a:r>
            <a:r>
              <a:rPr lang="en-US" b="1" dirty="0" err="1">
                <a:solidFill>
                  <a:srgbClr val="0000FF"/>
                </a:solidFill>
              </a:rPr>
              <a:t>wrt</a:t>
            </a:r>
            <a:r>
              <a:rPr lang="en-US" b="1" dirty="0">
                <a:solidFill>
                  <a:srgbClr val="0000FF"/>
                </a:solidFill>
              </a:rPr>
              <a:t> B</a:t>
            </a:r>
            <a:endParaRPr lang="en-US" b="1" baseline="-25000" dirty="0">
              <a:solidFill>
                <a:srgbClr val="0000FF"/>
              </a:solidFill>
            </a:endParaRPr>
          </a:p>
        </p:txBody>
      </p:sp>
      <p:grpSp>
        <p:nvGrpSpPr>
          <p:cNvPr id="11" name="Group 10"/>
          <p:cNvGrpSpPr/>
          <p:nvPr/>
        </p:nvGrpSpPr>
        <p:grpSpPr>
          <a:xfrm>
            <a:off x="762000" y="1250574"/>
            <a:ext cx="2609022" cy="959226"/>
            <a:chOff x="762000" y="1250574"/>
            <a:chExt cx="2609022" cy="959226"/>
          </a:xfrm>
        </p:grpSpPr>
        <p:graphicFrame>
          <p:nvGraphicFramePr>
            <p:cNvPr id="157702" name="Object 6"/>
            <p:cNvGraphicFramePr>
              <a:graphicFrameLocks noChangeAspect="1"/>
            </p:cNvGraphicFramePr>
            <p:nvPr/>
          </p:nvGraphicFramePr>
          <p:xfrm>
            <a:off x="762000" y="1752600"/>
            <a:ext cx="2609022" cy="457200"/>
          </p:xfrm>
          <a:graphic>
            <a:graphicData uri="http://schemas.openxmlformats.org/presentationml/2006/ole">
              <mc:AlternateContent xmlns:mc="http://schemas.openxmlformats.org/markup-compatibility/2006">
                <mc:Choice xmlns:v="urn:schemas-microsoft-com:vml" Requires="v">
                  <p:oleObj spid="_x0000_s157811" name="Equation" r:id="rId6" imgW="850680" imgH="215640" progId="Equation.3">
                    <p:embed/>
                  </p:oleObj>
                </mc:Choice>
                <mc:Fallback>
                  <p:oleObj name="Equation" r:id="rId6" imgW="850680" imgH="215640" progId="Equation.3">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752600"/>
                          <a:ext cx="260902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990600" y="1250574"/>
              <a:ext cx="2187265" cy="461665"/>
            </a:xfrm>
            <a:prstGeom prst="rect">
              <a:avLst/>
            </a:prstGeom>
            <a:noFill/>
          </p:spPr>
          <p:txBody>
            <a:bodyPr wrap="none" rtlCol="0">
              <a:spAutoFit/>
            </a:bodyPr>
            <a:lstStyle/>
            <a:p>
              <a:r>
                <a:rPr lang="en-US" sz="2400" b="1" dirty="0">
                  <a:solidFill>
                    <a:srgbClr val="0000FF"/>
                  </a:solidFill>
                </a:rPr>
                <a:t>Vector Addition</a:t>
              </a:r>
            </a:p>
          </p:txBody>
        </p:sp>
      </p:grpSp>
      <p:grpSp>
        <p:nvGrpSpPr>
          <p:cNvPr id="13" name="Group 12"/>
          <p:cNvGrpSpPr/>
          <p:nvPr/>
        </p:nvGrpSpPr>
        <p:grpSpPr>
          <a:xfrm>
            <a:off x="457200" y="2590800"/>
            <a:ext cx="3220562" cy="1219200"/>
            <a:chOff x="457200" y="2438400"/>
            <a:chExt cx="3220562" cy="1219200"/>
          </a:xfrm>
        </p:grpSpPr>
        <p:graphicFrame>
          <p:nvGraphicFramePr>
            <p:cNvPr id="157703" name="Object 7"/>
            <p:cNvGraphicFramePr>
              <a:graphicFrameLocks noChangeAspect="1"/>
            </p:cNvGraphicFramePr>
            <p:nvPr/>
          </p:nvGraphicFramePr>
          <p:xfrm>
            <a:off x="460375" y="2971800"/>
            <a:ext cx="2944813" cy="685800"/>
          </p:xfrm>
          <a:graphic>
            <a:graphicData uri="http://schemas.openxmlformats.org/presentationml/2006/ole">
              <mc:AlternateContent xmlns:mc="http://schemas.openxmlformats.org/markup-compatibility/2006">
                <mc:Choice xmlns:v="urn:schemas-microsoft-com:vml" Requires="v">
                  <p:oleObj spid="_x0000_s157812" name="Equation" r:id="rId8" imgW="1168200" imgH="393480" progId="Equation.3">
                    <p:embed/>
                  </p:oleObj>
                </mc:Choice>
                <mc:Fallback>
                  <p:oleObj name="Equation" r:id="rId8" imgW="1168200" imgH="39348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375" y="2971800"/>
                          <a:ext cx="2944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2438400"/>
              <a:ext cx="3220562" cy="461665"/>
            </a:xfrm>
            <a:prstGeom prst="rect">
              <a:avLst/>
            </a:prstGeom>
            <a:noFill/>
          </p:spPr>
          <p:txBody>
            <a:bodyPr wrap="none" rtlCol="0">
              <a:spAutoFit/>
            </a:bodyPr>
            <a:lstStyle/>
            <a:p>
              <a:r>
                <a:rPr lang="en-US" sz="2400" b="1" dirty="0">
                  <a:solidFill>
                    <a:srgbClr val="0000FF"/>
                  </a:solidFill>
                </a:rPr>
                <a:t>Differentiating </a:t>
              </a:r>
              <a:r>
                <a:rPr lang="en-US" sz="2400" b="1" dirty="0" err="1">
                  <a:solidFill>
                    <a:srgbClr val="0000FF"/>
                  </a:solidFill>
                </a:rPr>
                <a:t>wrt</a:t>
              </a:r>
              <a:r>
                <a:rPr lang="en-US" sz="2400" b="1" dirty="0">
                  <a:solidFill>
                    <a:srgbClr val="0000FF"/>
                  </a:solidFill>
                </a:rPr>
                <a:t> time</a:t>
              </a:r>
            </a:p>
          </p:txBody>
        </p:sp>
      </p:grpSp>
      <p:sp>
        <p:nvSpPr>
          <p:cNvPr id="15" name="TextBox 14"/>
          <p:cNvSpPr txBox="1"/>
          <p:nvPr/>
        </p:nvSpPr>
        <p:spPr>
          <a:xfrm>
            <a:off x="5932559" y="4876800"/>
            <a:ext cx="2678041" cy="1015663"/>
          </a:xfrm>
          <a:prstGeom prst="rect">
            <a:avLst/>
          </a:prstGeom>
          <a:noFill/>
        </p:spPr>
        <p:txBody>
          <a:bodyPr wrap="none" rtlCol="0">
            <a:spAutoFit/>
          </a:bodyPr>
          <a:lstStyle/>
          <a:p>
            <a:r>
              <a:rPr lang="en-US" sz="2000" b="1" i="1" dirty="0" err="1">
                <a:solidFill>
                  <a:srgbClr val="0000FF"/>
                </a:solidFill>
              </a:rPr>
              <a:t>v</a:t>
            </a:r>
            <a:r>
              <a:rPr lang="en-US" sz="2000" b="1" i="1" baseline="-25000" dirty="0" err="1">
                <a:solidFill>
                  <a:srgbClr val="0000FF"/>
                </a:solidFill>
              </a:rPr>
              <a:t>BA</a:t>
            </a:r>
            <a:r>
              <a:rPr lang="en-US" sz="2000" b="1" baseline="-25000" dirty="0">
                <a:solidFill>
                  <a:srgbClr val="0000FF"/>
                </a:solidFill>
              </a:rPr>
              <a:t> </a:t>
            </a:r>
            <a:r>
              <a:rPr lang="en-US" sz="2000" b="1" dirty="0">
                <a:solidFill>
                  <a:srgbClr val="0000FF"/>
                </a:solidFill>
              </a:rPr>
              <a:t>= velocity of B </a:t>
            </a:r>
            <a:r>
              <a:rPr lang="en-US" sz="2000" b="1" dirty="0" err="1">
                <a:solidFill>
                  <a:srgbClr val="0000FF"/>
                </a:solidFill>
              </a:rPr>
              <a:t>wrt</a:t>
            </a:r>
            <a:r>
              <a:rPr lang="en-US" sz="2000" b="1" dirty="0">
                <a:solidFill>
                  <a:srgbClr val="0000FF"/>
                </a:solidFill>
              </a:rPr>
              <a:t> A</a:t>
            </a:r>
          </a:p>
          <a:p>
            <a:r>
              <a:rPr lang="en-US" sz="2000" b="1" i="1" dirty="0" err="1">
                <a:solidFill>
                  <a:srgbClr val="0000FF"/>
                </a:solidFill>
              </a:rPr>
              <a:t>v</a:t>
            </a:r>
            <a:r>
              <a:rPr lang="en-US" sz="2000" b="1" i="1" baseline="-25000" dirty="0" err="1">
                <a:solidFill>
                  <a:srgbClr val="0000FF"/>
                </a:solidFill>
              </a:rPr>
              <a:t>PA</a:t>
            </a:r>
            <a:r>
              <a:rPr lang="en-US" sz="2000" b="1" i="1" baseline="-25000" dirty="0">
                <a:solidFill>
                  <a:srgbClr val="0000FF"/>
                </a:solidFill>
              </a:rPr>
              <a:t> </a:t>
            </a:r>
            <a:r>
              <a:rPr lang="en-US" sz="2000" b="1" dirty="0">
                <a:solidFill>
                  <a:srgbClr val="0000FF"/>
                </a:solidFill>
              </a:rPr>
              <a:t>= velocity of P </a:t>
            </a:r>
            <a:r>
              <a:rPr lang="en-US" sz="2000" b="1" dirty="0" err="1">
                <a:solidFill>
                  <a:srgbClr val="0000FF"/>
                </a:solidFill>
              </a:rPr>
              <a:t>wrt</a:t>
            </a:r>
            <a:r>
              <a:rPr lang="en-US" sz="2000" b="1" dirty="0">
                <a:solidFill>
                  <a:srgbClr val="0000FF"/>
                </a:solidFill>
              </a:rPr>
              <a:t> A</a:t>
            </a:r>
            <a:endParaRPr lang="en-US" sz="2000" b="1" baseline="-25000" dirty="0">
              <a:solidFill>
                <a:srgbClr val="0000FF"/>
              </a:solidFill>
            </a:endParaRPr>
          </a:p>
          <a:p>
            <a:r>
              <a:rPr lang="en-US" sz="2000" b="1" i="1" dirty="0" err="1">
                <a:solidFill>
                  <a:srgbClr val="0000FF"/>
                </a:solidFill>
              </a:rPr>
              <a:t>v</a:t>
            </a:r>
            <a:r>
              <a:rPr lang="en-US" sz="2000" b="1" i="1" baseline="-25000" dirty="0" err="1">
                <a:solidFill>
                  <a:srgbClr val="0000FF"/>
                </a:solidFill>
              </a:rPr>
              <a:t>PB</a:t>
            </a:r>
            <a:r>
              <a:rPr lang="en-US" sz="2000" b="1" baseline="-25000" dirty="0">
                <a:solidFill>
                  <a:srgbClr val="0000FF"/>
                </a:solidFill>
              </a:rPr>
              <a:t> </a:t>
            </a:r>
            <a:r>
              <a:rPr lang="en-US" sz="2000" b="1" dirty="0">
                <a:solidFill>
                  <a:srgbClr val="0000FF"/>
                </a:solidFill>
              </a:rPr>
              <a:t>= velocity of P </a:t>
            </a:r>
            <a:r>
              <a:rPr lang="en-US" sz="2000" b="1" dirty="0" err="1">
                <a:solidFill>
                  <a:srgbClr val="0000FF"/>
                </a:solidFill>
              </a:rPr>
              <a:t>wrt</a:t>
            </a:r>
            <a:r>
              <a:rPr lang="en-US" sz="2000" b="1" dirty="0">
                <a:solidFill>
                  <a:srgbClr val="0000FF"/>
                </a:solidFill>
              </a:rPr>
              <a:t> B</a:t>
            </a:r>
            <a:endParaRPr lang="en-US" sz="2000" b="1" baseline="-25000" dirty="0">
              <a:solidFill>
                <a:srgbClr val="0000FF"/>
              </a:solidFill>
            </a:endParaRPr>
          </a:p>
        </p:txBody>
      </p:sp>
      <p:graphicFrame>
        <p:nvGraphicFramePr>
          <p:cNvPr id="157705" name="Object 9"/>
          <p:cNvGraphicFramePr>
            <a:graphicFrameLocks noChangeAspect="1"/>
          </p:cNvGraphicFramePr>
          <p:nvPr/>
        </p:nvGraphicFramePr>
        <p:xfrm>
          <a:off x="533400" y="5211763"/>
          <a:ext cx="3228975" cy="533400"/>
        </p:xfrm>
        <a:graphic>
          <a:graphicData uri="http://schemas.openxmlformats.org/presentationml/2006/ole">
            <mc:AlternateContent xmlns:mc="http://schemas.openxmlformats.org/markup-compatibility/2006">
              <mc:Choice xmlns:v="urn:schemas-microsoft-com:vml" Requires="v">
                <p:oleObj spid="_x0000_s157813" name="Equation" r:id="rId10" imgW="901440" imgH="215640" progId="Equation.3">
                  <p:embed/>
                </p:oleObj>
              </mc:Choice>
              <mc:Fallback>
                <p:oleObj name="Equation" r:id="rId10" imgW="901440" imgH="215640" progId="Equation.3">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5211763"/>
                        <a:ext cx="32289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7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77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421703" y="54114"/>
            <a:ext cx="4020652" cy="707886"/>
          </a:xfrm>
          <a:prstGeom prst="rect">
            <a:avLst/>
          </a:prstGeom>
          <a:noFill/>
        </p:spPr>
        <p:txBody>
          <a:bodyPr wrap="none" rtlCol="0">
            <a:spAutoFit/>
          </a:bodyPr>
          <a:lstStyle/>
          <a:p>
            <a:r>
              <a:rPr lang="en-US" sz="4000" b="1" dirty="0">
                <a:solidFill>
                  <a:srgbClr val="FF0000"/>
                </a:solidFill>
                <a:latin typeface="Comic Sans MS" pitchFamily="66" charset="0"/>
              </a:rPr>
              <a:t>Relative Motion</a:t>
            </a:r>
          </a:p>
        </p:txBody>
      </p:sp>
      <p:sp>
        <p:nvSpPr>
          <p:cNvPr id="26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6629" name="Rectangle 5"/>
          <p:cNvSpPr>
            <a:spLocks noChangeArrowheads="1"/>
          </p:cNvSpPr>
          <p:nvPr/>
        </p:nvSpPr>
        <p:spPr bwMode="auto">
          <a:xfrm>
            <a:off x="0" y="333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0" y="36576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95400" y="801469"/>
            <a:ext cx="7543800" cy="646331"/>
          </a:xfrm>
          <a:prstGeom prst="rect">
            <a:avLst/>
          </a:prstGeom>
          <a:noFill/>
        </p:spPr>
        <p:txBody>
          <a:bodyPr wrap="square" rtlCol="0">
            <a:spAutoFit/>
          </a:bodyPr>
          <a:lstStyle/>
          <a:p>
            <a:r>
              <a:rPr lang="en-US" b="1" dirty="0">
                <a:solidFill>
                  <a:srgbClr val="0000FF"/>
                </a:solidFill>
              </a:rPr>
              <a:t>You are driving in a highway in a car A and your friend is driving in the next lane in car B with same speed. How fast do you see your friend moving?</a:t>
            </a:r>
          </a:p>
        </p:txBody>
      </p:sp>
      <p:sp>
        <p:nvSpPr>
          <p:cNvPr id="19" name="TextBox 18"/>
          <p:cNvSpPr txBox="1"/>
          <p:nvPr/>
        </p:nvSpPr>
        <p:spPr>
          <a:xfrm>
            <a:off x="5715000" y="2514600"/>
            <a:ext cx="2648546" cy="369332"/>
          </a:xfrm>
          <a:prstGeom prst="rect">
            <a:avLst/>
          </a:prstGeom>
          <a:noFill/>
        </p:spPr>
        <p:txBody>
          <a:bodyPr wrap="none" rtlCol="0">
            <a:spAutoFit/>
          </a:bodyPr>
          <a:lstStyle/>
          <a:p>
            <a:r>
              <a:rPr lang="en-US" dirty="0">
                <a:solidFill>
                  <a:srgbClr val="0000FF"/>
                </a:solidFill>
              </a:rPr>
              <a:t>Answer: with zero velocity</a:t>
            </a:r>
          </a:p>
        </p:txBody>
      </p:sp>
      <p:sp>
        <p:nvSpPr>
          <p:cNvPr id="21" name="TextBox 20"/>
          <p:cNvSpPr txBox="1"/>
          <p:nvPr/>
        </p:nvSpPr>
        <p:spPr>
          <a:xfrm>
            <a:off x="5334000" y="6172200"/>
            <a:ext cx="2890535" cy="369332"/>
          </a:xfrm>
          <a:prstGeom prst="rect">
            <a:avLst/>
          </a:prstGeom>
          <a:noFill/>
        </p:spPr>
        <p:txBody>
          <a:bodyPr wrap="none" rtlCol="0">
            <a:spAutoFit/>
          </a:bodyPr>
          <a:lstStyle/>
          <a:p>
            <a:r>
              <a:rPr lang="en-US" dirty="0">
                <a:solidFill>
                  <a:srgbClr val="0000FF"/>
                </a:solidFill>
              </a:rPr>
              <a:t>Answer:  double of his speed</a:t>
            </a:r>
          </a:p>
        </p:txBody>
      </p:sp>
      <p:graphicFrame>
        <p:nvGraphicFramePr>
          <p:cNvPr id="194562" name="Object 2"/>
          <p:cNvGraphicFramePr>
            <a:graphicFrameLocks noChangeAspect="1"/>
          </p:cNvGraphicFramePr>
          <p:nvPr/>
        </p:nvGraphicFramePr>
        <p:xfrm>
          <a:off x="511175" y="2895600"/>
          <a:ext cx="3273425" cy="533400"/>
        </p:xfrm>
        <a:graphic>
          <a:graphicData uri="http://schemas.openxmlformats.org/presentationml/2006/ole">
            <mc:AlternateContent xmlns:mc="http://schemas.openxmlformats.org/markup-compatibility/2006">
              <mc:Choice xmlns:v="urn:schemas-microsoft-com:vml" Requires="v">
                <p:oleObj spid="_x0000_s194616" name="Equation" r:id="rId3" imgW="914400" imgH="215640" progId="Equation.3">
                  <p:embed/>
                </p:oleObj>
              </mc:Choice>
              <mc:Fallback>
                <p:oleObj name="Equation" r:id="rId3" imgW="91440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175" y="2895600"/>
                        <a:ext cx="32734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2"/>
          <p:cNvGrpSpPr/>
          <p:nvPr/>
        </p:nvGrpSpPr>
        <p:grpSpPr>
          <a:xfrm>
            <a:off x="333375" y="1295400"/>
            <a:ext cx="1266825" cy="682458"/>
            <a:chOff x="333375" y="1295400"/>
            <a:chExt cx="1266825" cy="682458"/>
          </a:xfrm>
        </p:grpSpPr>
        <p:pic>
          <p:nvPicPr>
            <p:cNvPr id="14" name="Picture 13" descr="saabbiopower_1186059472.jpg"/>
            <p:cNvPicPr>
              <a:picLocks noChangeAspect="1"/>
            </p:cNvPicPr>
            <p:nvPr/>
          </p:nvPicPr>
          <p:blipFill>
            <a:blip r:embed="rId5" cstate="print"/>
            <a:stretch>
              <a:fillRect/>
            </a:stretch>
          </p:blipFill>
          <p:spPr>
            <a:xfrm flipH="1">
              <a:off x="333375" y="1447800"/>
              <a:ext cx="1266825" cy="530058"/>
            </a:xfrm>
            <a:prstGeom prst="rect">
              <a:avLst/>
            </a:prstGeom>
          </p:spPr>
        </p:pic>
        <p:sp>
          <p:nvSpPr>
            <p:cNvPr id="22" name="TextBox 21"/>
            <p:cNvSpPr txBox="1"/>
            <p:nvPr/>
          </p:nvSpPr>
          <p:spPr>
            <a:xfrm>
              <a:off x="609600" y="1295400"/>
              <a:ext cx="317716" cy="369332"/>
            </a:xfrm>
            <a:prstGeom prst="rect">
              <a:avLst/>
            </a:prstGeom>
            <a:noFill/>
          </p:spPr>
          <p:txBody>
            <a:bodyPr wrap="none" rtlCol="0">
              <a:spAutoFit/>
            </a:bodyPr>
            <a:lstStyle/>
            <a:p>
              <a:r>
                <a:rPr lang="en-US" dirty="0"/>
                <a:t>A</a:t>
              </a:r>
            </a:p>
          </p:txBody>
        </p:sp>
      </p:grpSp>
      <p:grpSp>
        <p:nvGrpSpPr>
          <p:cNvPr id="25" name="Group 24"/>
          <p:cNvGrpSpPr/>
          <p:nvPr/>
        </p:nvGrpSpPr>
        <p:grpSpPr>
          <a:xfrm>
            <a:off x="28575" y="1905000"/>
            <a:ext cx="1266825" cy="702916"/>
            <a:chOff x="28575" y="1905000"/>
            <a:chExt cx="1266825" cy="702916"/>
          </a:xfrm>
        </p:grpSpPr>
        <p:pic>
          <p:nvPicPr>
            <p:cNvPr id="13" name="Picture 12" descr="saabbiopower_1186059472.jpg"/>
            <p:cNvPicPr>
              <a:picLocks noChangeAspect="1"/>
            </p:cNvPicPr>
            <p:nvPr/>
          </p:nvPicPr>
          <p:blipFill>
            <a:blip r:embed="rId5" cstate="print"/>
            <a:stretch>
              <a:fillRect/>
            </a:stretch>
          </p:blipFill>
          <p:spPr>
            <a:xfrm flipH="1">
              <a:off x="28575" y="2077858"/>
              <a:ext cx="1266825" cy="530058"/>
            </a:xfrm>
            <a:prstGeom prst="rect">
              <a:avLst/>
            </a:prstGeom>
          </p:spPr>
        </p:pic>
        <p:sp>
          <p:nvSpPr>
            <p:cNvPr id="24" name="TextBox 23"/>
            <p:cNvSpPr txBox="1"/>
            <p:nvPr/>
          </p:nvSpPr>
          <p:spPr>
            <a:xfrm>
              <a:off x="223700" y="1905000"/>
              <a:ext cx="309700" cy="369332"/>
            </a:xfrm>
            <a:prstGeom prst="rect">
              <a:avLst/>
            </a:prstGeom>
            <a:noFill/>
          </p:spPr>
          <p:txBody>
            <a:bodyPr wrap="none" rtlCol="0">
              <a:spAutoFit/>
            </a:bodyPr>
            <a:lstStyle/>
            <a:p>
              <a:r>
                <a:rPr lang="en-US" dirty="0"/>
                <a:t>B</a:t>
              </a:r>
            </a:p>
          </p:txBody>
        </p:sp>
      </p:grpSp>
      <p:grpSp>
        <p:nvGrpSpPr>
          <p:cNvPr id="28" name="Group 27"/>
          <p:cNvGrpSpPr/>
          <p:nvPr/>
        </p:nvGrpSpPr>
        <p:grpSpPr>
          <a:xfrm>
            <a:off x="9348187" y="4724400"/>
            <a:ext cx="1266825" cy="731784"/>
            <a:chOff x="9348187" y="4724400"/>
            <a:chExt cx="1266825" cy="731784"/>
          </a:xfrm>
        </p:grpSpPr>
        <p:pic>
          <p:nvPicPr>
            <p:cNvPr id="16" name="Picture 15" descr="saabbiopower_1186059472.jpg"/>
            <p:cNvPicPr>
              <a:picLocks noChangeAspect="1"/>
            </p:cNvPicPr>
            <p:nvPr/>
          </p:nvPicPr>
          <p:blipFill>
            <a:blip r:embed="rId5" cstate="print"/>
            <a:stretch>
              <a:fillRect/>
            </a:stretch>
          </p:blipFill>
          <p:spPr>
            <a:xfrm rot="21327494">
              <a:off x="9348187" y="4926126"/>
              <a:ext cx="1266825" cy="530058"/>
            </a:xfrm>
            <a:prstGeom prst="rect">
              <a:avLst/>
            </a:prstGeom>
          </p:spPr>
        </p:pic>
        <p:sp>
          <p:nvSpPr>
            <p:cNvPr id="27" name="TextBox 26"/>
            <p:cNvSpPr txBox="1"/>
            <p:nvPr/>
          </p:nvSpPr>
          <p:spPr>
            <a:xfrm>
              <a:off x="9906000" y="4724400"/>
              <a:ext cx="309700" cy="369332"/>
            </a:xfrm>
            <a:prstGeom prst="rect">
              <a:avLst/>
            </a:prstGeom>
            <a:noFill/>
          </p:spPr>
          <p:txBody>
            <a:bodyPr wrap="none" rtlCol="0">
              <a:spAutoFit/>
            </a:bodyPr>
            <a:lstStyle/>
            <a:p>
              <a:r>
                <a:rPr lang="en-US" dirty="0"/>
                <a:t>B</a:t>
              </a:r>
            </a:p>
          </p:txBody>
        </p:sp>
      </p:grpSp>
      <p:grpSp>
        <p:nvGrpSpPr>
          <p:cNvPr id="30" name="Group 29"/>
          <p:cNvGrpSpPr/>
          <p:nvPr/>
        </p:nvGrpSpPr>
        <p:grpSpPr>
          <a:xfrm>
            <a:off x="-1447800" y="5334000"/>
            <a:ext cx="1266825" cy="762000"/>
            <a:chOff x="-1447800" y="5334000"/>
            <a:chExt cx="1266825" cy="762000"/>
          </a:xfrm>
        </p:grpSpPr>
        <p:pic>
          <p:nvPicPr>
            <p:cNvPr id="15" name="Picture 14" descr="saabbiopower_1186059472.jpg"/>
            <p:cNvPicPr>
              <a:picLocks noChangeAspect="1"/>
            </p:cNvPicPr>
            <p:nvPr/>
          </p:nvPicPr>
          <p:blipFill>
            <a:blip r:embed="rId5" cstate="print"/>
            <a:stretch>
              <a:fillRect/>
            </a:stretch>
          </p:blipFill>
          <p:spPr>
            <a:xfrm flipH="1">
              <a:off x="-1447800" y="5565942"/>
              <a:ext cx="1266825" cy="530058"/>
            </a:xfrm>
            <a:prstGeom prst="rect">
              <a:avLst/>
            </a:prstGeom>
          </p:spPr>
        </p:pic>
        <p:sp>
          <p:nvSpPr>
            <p:cNvPr id="29" name="TextBox 28"/>
            <p:cNvSpPr txBox="1"/>
            <p:nvPr/>
          </p:nvSpPr>
          <p:spPr>
            <a:xfrm>
              <a:off x="-990600" y="5334000"/>
              <a:ext cx="317716" cy="369332"/>
            </a:xfrm>
            <a:prstGeom prst="rect">
              <a:avLst/>
            </a:prstGeom>
            <a:noFill/>
          </p:spPr>
          <p:txBody>
            <a:bodyPr wrap="none" rtlCol="0">
              <a:spAutoFit/>
            </a:bodyPr>
            <a:lstStyle/>
            <a:p>
              <a:r>
                <a:rPr lang="en-US" dirty="0"/>
                <a:t>A</a:t>
              </a:r>
            </a:p>
          </p:txBody>
        </p:sp>
      </p:grpSp>
      <p:sp>
        <p:nvSpPr>
          <p:cNvPr id="31" name="TextBox 30"/>
          <p:cNvSpPr txBox="1"/>
          <p:nvPr/>
        </p:nvSpPr>
        <p:spPr>
          <a:xfrm>
            <a:off x="990600" y="4001869"/>
            <a:ext cx="7543800" cy="646331"/>
          </a:xfrm>
          <a:prstGeom prst="rect">
            <a:avLst/>
          </a:prstGeom>
          <a:noFill/>
        </p:spPr>
        <p:txBody>
          <a:bodyPr wrap="square" rtlCol="0">
            <a:spAutoFit/>
          </a:bodyPr>
          <a:lstStyle/>
          <a:p>
            <a:r>
              <a:rPr lang="en-US" b="1" dirty="0"/>
              <a:t>You are driving in a highway in a car A and your friend is driving in the next lane in car B with same speed. How fast do your friend see you moving?</a:t>
            </a:r>
          </a:p>
        </p:txBody>
      </p:sp>
      <p:sp>
        <p:nvSpPr>
          <p:cNvPr id="32" name="TextBox 31"/>
          <p:cNvSpPr txBox="1"/>
          <p:nvPr/>
        </p:nvSpPr>
        <p:spPr>
          <a:xfrm>
            <a:off x="5867400" y="3059668"/>
            <a:ext cx="2542234" cy="369332"/>
          </a:xfrm>
          <a:prstGeom prst="rect">
            <a:avLst/>
          </a:prstGeom>
          <a:noFill/>
        </p:spPr>
        <p:txBody>
          <a:bodyPr wrap="none" rtlCol="0">
            <a:spAutoFit/>
          </a:bodyPr>
          <a:lstStyle/>
          <a:p>
            <a:r>
              <a:rPr lang="en-US" dirty="0">
                <a:solidFill>
                  <a:srgbClr val="0000FF"/>
                </a:solidFill>
              </a:rPr>
              <a:t>E  = with respect to earth</a:t>
            </a:r>
          </a:p>
        </p:txBody>
      </p:sp>
      <p:graphicFrame>
        <p:nvGraphicFramePr>
          <p:cNvPr id="194563" name="Object 3"/>
          <p:cNvGraphicFramePr>
            <a:graphicFrameLocks noChangeAspect="1"/>
          </p:cNvGraphicFramePr>
          <p:nvPr/>
        </p:nvGraphicFramePr>
        <p:xfrm>
          <a:off x="641350" y="5943600"/>
          <a:ext cx="3317875" cy="533400"/>
        </p:xfrm>
        <a:graphic>
          <a:graphicData uri="http://schemas.openxmlformats.org/presentationml/2006/ole">
            <mc:AlternateContent xmlns:mc="http://schemas.openxmlformats.org/markup-compatibility/2006">
              <mc:Choice xmlns:v="urn:schemas-microsoft-com:vml" Requires="v">
                <p:oleObj spid="_x0000_s194617" name="Equation" r:id="rId6" imgW="927000" imgH="215640" progId="Equation.3">
                  <p:embed/>
                </p:oleObj>
              </mc:Choice>
              <mc:Fallback>
                <p:oleObj name="Equation" r:id="rId6" imgW="927000" imgH="215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350" y="5943600"/>
                        <a:ext cx="33178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repeatCount="indefinite" fill="hold" nodeType="clickEffect">
                                  <p:stCondLst>
                                    <p:cond delay="0"/>
                                  </p:stCondLst>
                                  <p:childTnLst>
                                    <p:animMotion origin="layout" path="M 8.33333E-7 3.60148E-6 L 0.96927 -0.00532 " pathEditMode="relative" rAng="0" ptsTypes="AA">
                                      <p:cBhvr>
                                        <p:cTn id="6" dur="2000" fill="hold"/>
                                        <p:tgtEl>
                                          <p:spTgt spid="23"/>
                                        </p:tgtEl>
                                        <p:attrNameLst>
                                          <p:attrName>ppt_x</p:attrName>
                                          <p:attrName>ppt_y</p:attrName>
                                        </p:attrNameLst>
                                      </p:cBhvr>
                                      <p:rCtr x="48500" y="-300"/>
                                    </p:animMotion>
                                  </p:childTnLst>
                                </p:cTn>
                              </p:par>
                              <p:par>
                                <p:cTn id="7" presetID="63" presetClass="path" presetSubtype="0" repeatCount="indefinite" fill="hold" nodeType="withEffect">
                                  <p:stCondLst>
                                    <p:cond delay="0"/>
                                  </p:stCondLst>
                                  <p:childTnLst>
                                    <p:animMotion origin="layout" path="M 4.16667E-6 1.0356E-6 L 0.99427 -0.0067 " pathEditMode="relative" rAng="0" ptsTypes="AA">
                                      <p:cBhvr>
                                        <p:cTn id="8" dur="2000" fill="hold"/>
                                        <p:tgtEl>
                                          <p:spTgt spid="25"/>
                                        </p:tgtEl>
                                        <p:attrNameLst>
                                          <p:attrName>ppt_x</p:attrName>
                                          <p:attrName>ppt_y</p:attrName>
                                        </p:attrNameLst>
                                      </p:cBhvr>
                                      <p:rCtr x="49700" y="-300"/>
                                    </p:animMotion>
                                  </p:childTnLst>
                                </p:cTn>
                              </p:par>
                              <p:par>
                                <p:cTn id="9" presetID="63" presetClass="path" presetSubtype="0" repeatCount="indefinite" fill="hold" nodeType="withEffect">
                                  <p:stCondLst>
                                    <p:cond delay="0"/>
                                  </p:stCondLst>
                                  <p:childTnLst>
                                    <p:animMotion origin="layout" path="M 2.5E-6 2.46879E-6 L 1.16406 -0.0111 " pathEditMode="relative" rAng="0" ptsTypes="AA">
                                      <p:cBhvr>
                                        <p:cTn id="10" dur="2000" fill="hold"/>
                                        <p:tgtEl>
                                          <p:spTgt spid="30"/>
                                        </p:tgtEl>
                                        <p:attrNameLst>
                                          <p:attrName>ppt_x</p:attrName>
                                          <p:attrName>ppt_y</p:attrName>
                                        </p:attrNameLst>
                                      </p:cBhvr>
                                      <p:rCtr x="58200" y="-600"/>
                                    </p:animMotion>
                                  </p:childTnLst>
                                </p:cTn>
                              </p:par>
                              <p:par>
                                <p:cTn id="11" presetID="35" presetClass="path" presetSubtype="0" repeatCount="indefinite" accel="50000" decel="50000" fill="hold" nodeType="withEffect">
                                  <p:stCondLst>
                                    <p:cond delay="0"/>
                                  </p:stCondLst>
                                  <p:childTnLst>
                                    <p:animMotion origin="layout" path="M 0 3.97596E-6 L -1.15 0.00231 " pathEditMode="relative" rAng="0" ptsTypes="AA">
                                      <p:cBhvr>
                                        <p:cTn id="12" dur="2000" fill="hold"/>
                                        <p:tgtEl>
                                          <p:spTgt spid="28"/>
                                        </p:tgtEl>
                                        <p:attrNameLst>
                                          <p:attrName>ppt_x</p:attrName>
                                          <p:attrName>ppt_y</p:attrName>
                                        </p:attrNameLst>
                                      </p:cBhvr>
                                      <p:rCtr x="-57500" y="10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456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45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3648" y="1524000"/>
            <a:ext cx="9157648" cy="5257800"/>
            <a:chOff x="-13648" y="1600200"/>
            <a:chExt cx="9157648" cy="5257800"/>
          </a:xfrm>
        </p:grpSpPr>
        <p:sp>
          <p:nvSpPr>
            <p:cNvPr id="4" name="Rectangle 3"/>
            <p:cNvSpPr/>
            <p:nvPr/>
          </p:nvSpPr>
          <p:spPr>
            <a:xfrm>
              <a:off x="0" y="1600200"/>
              <a:ext cx="9144000" cy="3657600"/>
            </a:xfrm>
            <a:prstGeom prst="rect">
              <a:avLst/>
            </a:prstGeom>
            <a:solidFill>
              <a:srgbClr val="2F33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3648" y="4800600"/>
              <a:ext cx="9144000" cy="2057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1"/>
          <p:cNvGrpSpPr/>
          <p:nvPr/>
        </p:nvGrpSpPr>
        <p:grpSpPr>
          <a:xfrm>
            <a:off x="2667000" y="2133600"/>
            <a:ext cx="940559" cy="508378"/>
            <a:chOff x="3125338" y="1978925"/>
            <a:chExt cx="6045960" cy="3330056"/>
          </a:xfrm>
        </p:grpSpPr>
        <p:pic>
          <p:nvPicPr>
            <p:cNvPr id="8" name="Picture 7" descr="Boating%2008.jpg"/>
            <p:cNvPicPr>
              <a:picLocks noChangeAspect="1"/>
            </p:cNvPicPr>
            <p:nvPr/>
          </p:nvPicPr>
          <p:blipFill>
            <a:blip r:embed="rId3" cstate="print"/>
            <a:stretch>
              <a:fillRect/>
            </a:stretch>
          </p:blipFill>
          <p:spPr>
            <a:xfrm>
              <a:off x="3200400" y="2057400"/>
              <a:ext cx="5942650" cy="3179063"/>
            </a:xfrm>
            <a:prstGeom prst="rect">
              <a:avLst/>
            </a:prstGeom>
          </p:spPr>
        </p:pic>
        <p:grpSp>
          <p:nvGrpSpPr>
            <p:cNvPr id="5" name="Group 10"/>
            <p:cNvGrpSpPr/>
            <p:nvPr/>
          </p:nvGrpSpPr>
          <p:grpSpPr>
            <a:xfrm>
              <a:off x="3125338" y="1978925"/>
              <a:ext cx="6045960" cy="3330056"/>
              <a:chOff x="3125338" y="1978925"/>
              <a:chExt cx="6045960" cy="3330056"/>
            </a:xfrm>
          </p:grpSpPr>
          <p:sp>
            <p:nvSpPr>
              <p:cNvPr id="9" name="Freeform 8"/>
              <p:cNvSpPr/>
              <p:nvPr/>
            </p:nvSpPr>
            <p:spPr>
              <a:xfrm>
                <a:off x="3125338" y="2019866"/>
                <a:ext cx="6045960" cy="3289115"/>
              </a:xfrm>
              <a:custGeom>
                <a:avLst/>
                <a:gdLst>
                  <a:gd name="connsiteX0" fmla="*/ 1037230 w 6045959"/>
                  <a:gd name="connsiteY0" fmla="*/ 2074459 h 3289110"/>
                  <a:gd name="connsiteX1" fmla="*/ 1187356 w 6045959"/>
                  <a:gd name="connsiteY1" fmla="*/ 2142698 h 3289110"/>
                  <a:gd name="connsiteX2" fmla="*/ 1446663 w 6045959"/>
                  <a:gd name="connsiteY2" fmla="*/ 2402006 h 3289110"/>
                  <a:gd name="connsiteX3" fmla="*/ 1678675 w 6045959"/>
                  <a:gd name="connsiteY3" fmla="*/ 2511188 h 3289110"/>
                  <a:gd name="connsiteX4" fmla="*/ 1897039 w 6045959"/>
                  <a:gd name="connsiteY4" fmla="*/ 2183641 h 3289110"/>
                  <a:gd name="connsiteX5" fmla="*/ 2265529 w 6045959"/>
                  <a:gd name="connsiteY5" fmla="*/ 1897038 h 3289110"/>
                  <a:gd name="connsiteX6" fmla="*/ 2402006 w 6045959"/>
                  <a:gd name="connsiteY6" fmla="*/ 1937982 h 3289110"/>
                  <a:gd name="connsiteX7" fmla="*/ 2333767 w 6045959"/>
                  <a:gd name="connsiteY7" fmla="*/ 2074459 h 3289110"/>
                  <a:gd name="connsiteX8" fmla="*/ 2224585 w 6045959"/>
                  <a:gd name="connsiteY8" fmla="*/ 2142698 h 3289110"/>
                  <a:gd name="connsiteX9" fmla="*/ 2497541 w 6045959"/>
                  <a:gd name="connsiteY9" fmla="*/ 2088107 h 3289110"/>
                  <a:gd name="connsiteX10" fmla="*/ 2511188 w 6045959"/>
                  <a:gd name="connsiteY10" fmla="*/ 2101755 h 3289110"/>
                  <a:gd name="connsiteX11" fmla="*/ 2374711 w 6045959"/>
                  <a:gd name="connsiteY11" fmla="*/ 2224585 h 3289110"/>
                  <a:gd name="connsiteX12" fmla="*/ 2538484 w 6045959"/>
                  <a:gd name="connsiteY12" fmla="*/ 2265528 h 3289110"/>
                  <a:gd name="connsiteX13" fmla="*/ 2442950 w 6045959"/>
                  <a:gd name="connsiteY13" fmla="*/ 2470244 h 3289110"/>
                  <a:gd name="connsiteX14" fmla="*/ 2620370 w 6045959"/>
                  <a:gd name="connsiteY14" fmla="*/ 2470244 h 3289110"/>
                  <a:gd name="connsiteX15" fmla="*/ 3002508 w 6045959"/>
                  <a:gd name="connsiteY15" fmla="*/ 2402006 h 3289110"/>
                  <a:gd name="connsiteX16" fmla="*/ 3138985 w 6045959"/>
                  <a:gd name="connsiteY16" fmla="*/ 2538483 h 3289110"/>
                  <a:gd name="connsiteX17" fmla="*/ 3220872 w 6045959"/>
                  <a:gd name="connsiteY17" fmla="*/ 2579427 h 3289110"/>
                  <a:gd name="connsiteX18" fmla="*/ 3439236 w 6045959"/>
                  <a:gd name="connsiteY18" fmla="*/ 2497540 h 3289110"/>
                  <a:gd name="connsiteX19" fmla="*/ 3589362 w 6045959"/>
                  <a:gd name="connsiteY19" fmla="*/ 2620370 h 3289110"/>
                  <a:gd name="connsiteX20" fmla="*/ 3971499 w 6045959"/>
                  <a:gd name="connsiteY20" fmla="*/ 2593074 h 3289110"/>
                  <a:gd name="connsiteX21" fmla="*/ 4203511 w 6045959"/>
                  <a:gd name="connsiteY21" fmla="*/ 2538483 h 3289110"/>
                  <a:gd name="connsiteX22" fmla="*/ 4380932 w 6045959"/>
                  <a:gd name="connsiteY22" fmla="*/ 2620370 h 3289110"/>
                  <a:gd name="connsiteX23" fmla="*/ 4694830 w 6045959"/>
                  <a:gd name="connsiteY23" fmla="*/ 2265528 h 3289110"/>
                  <a:gd name="connsiteX24" fmla="*/ 4722126 w 6045959"/>
                  <a:gd name="connsiteY24" fmla="*/ 1951630 h 3289110"/>
                  <a:gd name="connsiteX25" fmla="*/ 4503762 w 6045959"/>
                  <a:gd name="connsiteY25" fmla="*/ 1856095 h 3289110"/>
                  <a:gd name="connsiteX26" fmla="*/ 4503762 w 6045959"/>
                  <a:gd name="connsiteY26" fmla="*/ 1678674 h 3289110"/>
                  <a:gd name="connsiteX27" fmla="*/ 4476466 w 6045959"/>
                  <a:gd name="connsiteY27" fmla="*/ 1419367 h 3289110"/>
                  <a:gd name="connsiteX28" fmla="*/ 4626591 w 6045959"/>
                  <a:gd name="connsiteY28" fmla="*/ 1323832 h 3289110"/>
                  <a:gd name="connsiteX29" fmla="*/ 4872251 w 6045959"/>
                  <a:gd name="connsiteY29" fmla="*/ 1419367 h 3289110"/>
                  <a:gd name="connsiteX30" fmla="*/ 5008729 w 6045959"/>
                  <a:gd name="connsiteY30" fmla="*/ 1351128 h 3289110"/>
                  <a:gd name="connsiteX31" fmla="*/ 4940490 w 6045959"/>
                  <a:gd name="connsiteY31" fmla="*/ 1296537 h 3289110"/>
                  <a:gd name="connsiteX32" fmla="*/ 5158854 w 6045959"/>
                  <a:gd name="connsiteY32" fmla="*/ 1160059 h 3289110"/>
                  <a:gd name="connsiteX33" fmla="*/ 5090615 w 6045959"/>
                  <a:gd name="connsiteY33" fmla="*/ 1105468 h 3289110"/>
                  <a:gd name="connsiteX34" fmla="*/ 5172502 w 6045959"/>
                  <a:gd name="connsiteY34" fmla="*/ 1050877 h 3289110"/>
                  <a:gd name="connsiteX35" fmla="*/ 5172502 w 6045959"/>
                  <a:gd name="connsiteY35" fmla="*/ 941695 h 3289110"/>
                  <a:gd name="connsiteX36" fmla="*/ 4872251 w 6045959"/>
                  <a:gd name="connsiteY36" fmla="*/ 914400 h 3289110"/>
                  <a:gd name="connsiteX37" fmla="*/ 4899547 w 6045959"/>
                  <a:gd name="connsiteY37" fmla="*/ 54591 h 3289110"/>
                  <a:gd name="connsiteX38" fmla="*/ 4899547 w 6045959"/>
                  <a:gd name="connsiteY38" fmla="*/ 0 h 3289110"/>
                  <a:gd name="connsiteX39" fmla="*/ 6005015 w 6045959"/>
                  <a:gd name="connsiteY39" fmla="*/ 27295 h 3289110"/>
                  <a:gd name="connsiteX40" fmla="*/ 6045959 w 6045959"/>
                  <a:gd name="connsiteY40" fmla="*/ 3289110 h 3289110"/>
                  <a:gd name="connsiteX41" fmla="*/ 0 w 6045959"/>
                  <a:gd name="connsiteY41" fmla="*/ 3289110 h 3289110"/>
                  <a:gd name="connsiteX42" fmla="*/ 0 w 6045959"/>
                  <a:gd name="connsiteY42" fmla="*/ 2047164 h 3289110"/>
                  <a:gd name="connsiteX43" fmla="*/ 1037230 w 6045959"/>
                  <a:gd name="connsiteY43" fmla="*/ 2074459 h 328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45959" h="3289110">
                    <a:moveTo>
                      <a:pt x="1037230" y="2074459"/>
                    </a:moveTo>
                    <a:lnTo>
                      <a:pt x="1187356" y="2142698"/>
                    </a:lnTo>
                    <a:lnTo>
                      <a:pt x="1446663" y="2402006"/>
                    </a:lnTo>
                    <a:lnTo>
                      <a:pt x="1678675" y="2511188"/>
                    </a:lnTo>
                    <a:lnTo>
                      <a:pt x="1897039" y="2183641"/>
                    </a:lnTo>
                    <a:lnTo>
                      <a:pt x="2265529" y="1897038"/>
                    </a:lnTo>
                    <a:lnTo>
                      <a:pt x="2402006" y="1937982"/>
                    </a:lnTo>
                    <a:lnTo>
                      <a:pt x="2333767" y="2074459"/>
                    </a:lnTo>
                    <a:lnTo>
                      <a:pt x="2224585" y="2142698"/>
                    </a:lnTo>
                    <a:lnTo>
                      <a:pt x="2497541" y="2088107"/>
                    </a:lnTo>
                    <a:lnTo>
                      <a:pt x="2511188" y="2101755"/>
                    </a:lnTo>
                    <a:lnTo>
                      <a:pt x="2374711" y="2224585"/>
                    </a:lnTo>
                    <a:lnTo>
                      <a:pt x="2538484" y="2265528"/>
                    </a:lnTo>
                    <a:lnTo>
                      <a:pt x="2442950" y="2470244"/>
                    </a:lnTo>
                    <a:lnTo>
                      <a:pt x="2620370" y="2470244"/>
                    </a:lnTo>
                    <a:lnTo>
                      <a:pt x="3002508" y="2402006"/>
                    </a:lnTo>
                    <a:lnTo>
                      <a:pt x="3138985" y="2538483"/>
                    </a:lnTo>
                    <a:lnTo>
                      <a:pt x="3220872" y="2579427"/>
                    </a:lnTo>
                    <a:lnTo>
                      <a:pt x="3439236" y="2497540"/>
                    </a:lnTo>
                    <a:lnTo>
                      <a:pt x="3589362" y="2620370"/>
                    </a:lnTo>
                    <a:lnTo>
                      <a:pt x="3971499" y="2593074"/>
                    </a:lnTo>
                    <a:lnTo>
                      <a:pt x="4203511" y="2538483"/>
                    </a:lnTo>
                    <a:lnTo>
                      <a:pt x="4380932" y="2620370"/>
                    </a:lnTo>
                    <a:lnTo>
                      <a:pt x="4694830" y="2265528"/>
                    </a:lnTo>
                    <a:lnTo>
                      <a:pt x="4722126" y="1951630"/>
                    </a:lnTo>
                    <a:lnTo>
                      <a:pt x="4503762" y="1856095"/>
                    </a:lnTo>
                    <a:lnTo>
                      <a:pt x="4503762" y="1678674"/>
                    </a:lnTo>
                    <a:lnTo>
                      <a:pt x="4476466" y="1419367"/>
                    </a:lnTo>
                    <a:lnTo>
                      <a:pt x="4626591" y="1323832"/>
                    </a:lnTo>
                    <a:lnTo>
                      <a:pt x="4872251" y="1419367"/>
                    </a:lnTo>
                    <a:lnTo>
                      <a:pt x="5008729" y="1351128"/>
                    </a:lnTo>
                    <a:lnTo>
                      <a:pt x="4940490" y="1296537"/>
                    </a:lnTo>
                    <a:lnTo>
                      <a:pt x="5158854" y="1160059"/>
                    </a:lnTo>
                    <a:lnTo>
                      <a:pt x="5090615" y="1105468"/>
                    </a:lnTo>
                    <a:lnTo>
                      <a:pt x="5172502" y="1050877"/>
                    </a:lnTo>
                    <a:lnTo>
                      <a:pt x="5172502" y="941695"/>
                    </a:lnTo>
                    <a:lnTo>
                      <a:pt x="4872251" y="914400"/>
                    </a:lnTo>
                    <a:lnTo>
                      <a:pt x="4899547" y="54591"/>
                    </a:lnTo>
                    <a:lnTo>
                      <a:pt x="4899547" y="0"/>
                    </a:lnTo>
                    <a:lnTo>
                      <a:pt x="6005015" y="27295"/>
                    </a:lnTo>
                    <a:lnTo>
                      <a:pt x="6045959" y="3289110"/>
                    </a:lnTo>
                    <a:lnTo>
                      <a:pt x="0" y="3289110"/>
                    </a:lnTo>
                    <a:lnTo>
                      <a:pt x="0" y="2047164"/>
                    </a:lnTo>
                    <a:lnTo>
                      <a:pt x="1037230" y="2074459"/>
                    </a:lnTo>
                    <a:close/>
                  </a:path>
                </a:pathLst>
              </a:custGeom>
              <a:solidFill>
                <a:srgbClr val="2F33DD"/>
              </a:solidFill>
              <a:ln>
                <a:solidFill>
                  <a:srgbClr val="2F3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38985" y="1978925"/>
                <a:ext cx="4940490" cy="2101756"/>
              </a:xfrm>
              <a:custGeom>
                <a:avLst/>
                <a:gdLst>
                  <a:gd name="connsiteX0" fmla="*/ 1050878 w 4940490"/>
                  <a:gd name="connsiteY0" fmla="*/ 2101756 h 2101756"/>
                  <a:gd name="connsiteX1" fmla="*/ 723331 w 4940490"/>
                  <a:gd name="connsiteY1" fmla="*/ 1596788 h 2101756"/>
                  <a:gd name="connsiteX2" fmla="*/ 723331 w 4940490"/>
                  <a:gd name="connsiteY2" fmla="*/ 1446663 h 2101756"/>
                  <a:gd name="connsiteX3" fmla="*/ 1460311 w 4940490"/>
                  <a:gd name="connsiteY3" fmla="*/ 1310185 h 2101756"/>
                  <a:gd name="connsiteX4" fmla="*/ 1787857 w 4940490"/>
                  <a:gd name="connsiteY4" fmla="*/ 1050878 h 2101756"/>
                  <a:gd name="connsiteX5" fmla="*/ 2306472 w 4940490"/>
                  <a:gd name="connsiteY5" fmla="*/ 982639 h 2101756"/>
                  <a:gd name="connsiteX6" fmla="*/ 2320119 w 4940490"/>
                  <a:gd name="connsiteY6" fmla="*/ 859809 h 2101756"/>
                  <a:gd name="connsiteX7" fmla="*/ 2374711 w 4940490"/>
                  <a:gd name="connsiteY7" fmla="*/ 736979 h 2101756"/>
                  <a:gd name="connsiteX8" fmla="*/ 2347415 w 4940490"/>
                  <a:gd name="connsiteY8" fmla="*/ 696036 h 2101756"/>
                  <a:gd name="connsiteX9" fmla="*/ 2169994 w 4940490"/>
                  <a:gd name="connsiteY9" fmla="*/ 641445 h 2101756"/>
                  <a:gd name="connsiteX10" fmla="*/ 2183642 w 4940490"/>
                  <a:gd name="connsiteY10" fmla="*/ 559559 h 2101756"/>
                  <a:gd name="connsiteX11" fmla="*/ 2279176 w 4940490"/>
                  <a:gd name="connsiteY11" fmla="*/ 464024 h 2101756"/>
                  <a:gd name="connsiteX12" fmla="*/ 2388358 w 4940490"/>
                  <a:gd name="connsiteY12" fmla="*/ 409433 h 2101756"/>
                  <a:gd name="connsiteX13" fmla="*/ 2429302 w 4940490"/>
                  <a:gd name="connsiteY13" fmla="*/ 300251 h 2101756"/>
                  <a:gd name="connsiteX14" fmla="*/ 2579427 w 4940490"/>
                  <a:gd name="connsiteY14" fmla="*/ 136478 h 2101756"/>
                  <a:gd name="connsiteX15" fmla="*/ 2906973 w 4940490"/>
                  <a:gd name="connsiteY15" fmla="*/ 109182 h 2101756"/>
                  <a:gd name="connsiteX16" fmla="*/ 3411940 w 4940490"/>
                  <a:gd name="connsiteY16" fmla="*/ 122830 h 2101756"/>
                  <a:gd name="connsiteX17" fmla="*/ 3261815 w 4940490"/>
                  <a:gd name="connsiteY17" fmla="*/ 163774 h 2101756"/>
                  <a:gd name="connsiteX18" fmla="*/ 3330054 w 4940490"/>
                  <a:gd name="connsiteY18" fmla="*/ 218365 h 2101756"/>
                  <a:gd name="connsiteX19" fmla="*/ 3275463 w 4940490"/>
                  <a:gd name="connsiteY19" fmla="*/ 259308 h 2101756"/>
                  <a:gd name="connsiteX20" fmla="*/ 3193576 w 4940490"/>
                  <a:gd name="connsiteY20" fmla="*/ 313899 h 2101756"/>
                  <a:gd name="connsiteX21" fmla="*/ 3234519 w 4940490"/>
                  <a:gd name="connsiteY21" fmla="*/ 450376 h 2101756"/>
                  <a:gd name="connsiteX22" fmla="*/ 3138985 w 4940490"/>
                  <a:gd name="connsiteY22" fmla="*/ 668741 h 2101756"/>
                  <a:gd name="connsiteX23" fmla="*/ 3057099 w 4940490"/>
                  <a:gd name="connsiteY23" fmla="*/ 791571 h 2101756"/>
                  <a:gd name="connsiteX24" fmla="*/ 3057099 w 4940490"/>
                  <a:gd name="connsiteY24" fmla="*/ 1023582 h 2101756"/>
                  <a:gd name="connsiteX25" fmla="*/ 3138985 w 4940490"/>
                  <a:gd name="connsiteY25" fmla="*/ 1105469 h 2101756"/>
                  <a:gd name="connsiteX26" fmla="*/ 3220872 w 4940490"/>
                  <a:gd name="connsiteY26" fmla="*/ 1146412 h 2101756"/>
                  <a:gd name="connsiteX27" fmla="*/ 3357349 w 4940490"/>
                  <a:gd name="connsiteY27" fmla="*/ 1433015 h 2101756"/>
                  <a:gd name="connsiteX28" fmla="*/ 3480179 w 4940490"/>
                  <a:gd name="connsiteY28" fmla="*/ 1282890 h 2101756"/>
                  <a:gd name="connsiteX29" fmla="*/ 3507475 w 4940490"/>
                  <a:gd name="connsiteY29" fmla="*/ 1214651 h 2101756"/>
                  <a:gd name="connsiteX30" fmla="*/ 3425588 w 4940490"/>
                  <a:gd name="connsiteY30" fmla="*/ 1064526 h 2101756"/>
                  <a:gd name="connsiteX31" fmla="*/ 3480179 w 4940490"/>
                  <a:gd name="connsiteY31" fmla="*/ 846162 h 2101756"/>
                  <a:gd name="connsiteX32" fmla="*/ 3493827 w 4940490"/>
                  <a:gd name="connsiteY32" fmla="*/ 777923 h 2101756"/>
                  <a:gd name="connsiteX33" fmla="*/ 3562066 w 4940490"/>
                  <a:gd name="connsiteY33" fmla="*/ 682388 h 2101756"/>
                  <a:gd name="connsiteX34" fmla="*/ 3698543 w 4940490"/>
                  <a:gd name="connsiteY34" fmla="*/ 627797 h 2101756"/>
                  <a:gd name="connsiteX35" fmla="*/ 3725839 w 4940490"/>
                  <a:gd name="connsiteY35" fmla="*/ 532263 h 2101756"/>
                  <a:gd name="connsiteX36" fmla="*/ 3739487 w 4940490"/>
                  <a:gd name="connsiteY36" fmla="*/ 491320 h 2101756"/>
                  <a:gd name="connsiteX37" fmla="*/ 3794078 w 4940490"/>
                  <a:gd name="connsiteY37" fmla="*/ 545911 h 2101756"/>
                  <a:gd name="connsiteX38" fmla="*/ 3916908 w 4940490"/>
                  <a:gd name="connsiteY38" fmla="*/ 532263 h 2101756"/>
                  <a:gd name="connsiteX39" fmla="*/ 3944203 w 4940490"/>
                  <a:gd name="connsiteY39" fmla="*/ 627797 h 2101756"/>
                  <a:gd name="connsiteX40" fmla="*/ 4067033 w 4940490"/>
                  <a:gd name="connsiteY40" fmla="*/ 627797 h 2101756"/>
                  <a:gd name="connsiteX41" fmla="*/ 4012442 w 4940490"/>
                  <a:gd name="connsiteY41" fmla="*/ 709684 h 2101756"/>
                  <a:gd name="connsiteX42" fmla="*/ 4067033 w 4940490"/>
                  <a:gd name="connsiteY42" fmla="*/ 750627 h 2101756"/>
                  <a:gd name="connsiteX43" fmla="*/ 4244454 w 4940490"/>
                  <a:gd name="connsiteY43" fmla="*/ 641445 h 2101756"/>
                  <a:gd name="connsiteX44" fmla="*/ 4490114 w 4940490"/>
                  <a:gd name="connsiteY44" fmla="*/ 682388 h 2101756"/>
                  <a:gd name="connsiteX45" fmla="*/ 4585648 w 4940490"/>
                  <a:gd name="connsiteY45" fmla="*/ 777923 h 2101756"/>
                  <a:gd name="connsiteX46" fmla="*/ 4899546 w 4940490"/>
                  <a:gd name="connsiteY46" fmla="*/ 928048 h 2101756"/>
                  <a:gd name="connsiteX47" fmla="*/ 4940490 w 4940490"/>
                  <a:gd name="connsiteY47" fmla="*/ 327547 h 2101756"/>
                  <a:gd name="connsiteX48" fmla="*/ 4926842 w 4940490"/>
                  <a:gd name="connsiteY48" fmla="*/ 0 h 2101756"/>
                  <a:gd name="connsiteX49" fmla="*/ 0 w 4940490"/>
                  <a:gd name="connsiteY49" fmla="*/ 27296 h 2101756"/>
                  <a:gd name="connsiteX50" fmla="*/ 13648 w 4940490"/>
                  <a:gd name="connsiteY50" fmla="*/ 2088108 h 2101756"/>
                  <a:gd name="connsiteX51" fmla="*/ 1050878 w 4940490"/>
                  <a:gd name="connsiteY51" fmla="*/ 2101756 h 2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40490" h="2101756">
                    <a:moveTo>
                      <a:pt x="1050878" y="2101756"/>
                    </a:moveTo>
                    <a:lnTo>
                      <a:pt x="723331" y="1596788"/>
                    </a:lnTo>
                    <a:lnTo>
                      <a:pt x="723331" y="1446663"/>
                    </a:lnTo>
                    <a:lnTo>
                      <a:pt x="1460311" y="1310185"/>
                    </a:lnTo>
                    <a:lnTo>
                      <a:pt x="1787857" y="1050878"/>
                    </a:lnTo>
                    <a:lnTo>
                      <a:pt x="2306472" y="982639"/>
                    </a:lnTo>
                    <a:lnTo>
                      <a:pt x="2320119" y="859809"/>
                    </a:lnTo>
                    <a:lnTo>
                      <a:pt x="2374711" y="736979"/>
                    </a:lnTo>
                    <a:lnTo>
                      <a:pt x="2347415" y="696036"/>
                    </a:lnTo>
                    <a:lnTo>
                      <a:pt x="2169994" y="641445"/>
                    </a:lnTo>
                    <a:lnTo>
                      <a:pt x="2183642" y="559559"/>
                    </a:lnTo>
                    <a:lnTo>
                      <a:pt x="2279176" y="464024"/>
                    </a:lnTo>
                    <a:lnTo>
                      <a:pt x="2388358" y="409433"/>
                    </a:lnTo>
                    <a:lnTo>
                      <a:pt x="2429302" y="300251"/>
                    </a:lnTo>
                    <a:lnTo>
                      <a:pt x="2579427" y="136478"/>
                    </a:lnTo>
                    <a:lnTo>
                      <a:pt x="2906973" y="109182"/>
                    </a:lnTo>
                    <a:lnTo>
                      <a:pt x="3411940" y="122830"/>
                    </a:lnTo>
                    <a:lnTo>
                      <a:pt x="3261815" y="163774"/>
                    </a:lnTo>
                    <a:lnTo>
                      <a:pt x="3330054" y="218365"/>
                    </a:lnTo>
                    <a:lnTo>
                      <a:pt x="3275463" y="259308"/>
                    </a:lnTo>
                    <a:lnTo>
                      <a:pt x="3193576" y="313899"/>
                    </a:lnTo>
                    <a:lnTo>
                      <a:pt x="3234519" y="450376"/>
                    </a:lnTo>
                    <a:lnTo>
                      <a:pt x="3138985" y="668741"/>
                    </a:lnTo>
                    <a:lnTo>
                      <a:pt x="3057099" y="791571"/>
                    </a:lnTo>
                    <a:lnTo>
                      <a:pt x="3057099" y="1023582"/>
                    </a:lnTo>
                    <a:lnTo>
                      <a:pt x="3138985" y="1105469"/>
                    </a:lnTo>
                    <a:lnTo>
                      <a:pt x="3220872" y="1146412"/>
                    </a:lnTo>
                    <a:lnTo>
                      <a:pt x="3357349" y="1433015"/>
                    </a:lnTo>
                    <a:lnTo>
                      <a:pt x="3480179" y="1282890"/>
                    </a:lnTo>
                    <a:lnTo>
                      <a:pt x="3507475" y="1214651"/>
                    </a:lnTo>
                    <a:lnTo>
                      <a:pt x="3425588" y="1064526"/>
                    </a:lnTo>
                    <a:lnTo>
                      <a:pt x="3480179" y="846162"/>
                    </a:lnTo>
                    <a:lnTo>
                      <a:pt x="3493827" y="777923"/>
                    </a:lnTo>
                    <a:lnTo>
                      <a:pt x="3562066" y="682388"/>
                    </a:lnTo>
                    <a:lnTo>
                      <a:pt x="3698543" y="627797"/>
                    </a:lnTo>
                    <a:lnTo>
                      <a:pt x="3725839" y="532263"/>
                    </a:lnTo>
                    <a:lnTo>
                      <a:pt x="3739487" y="491320"/>
                    </a:lnTo>
                    <a:lnTo>
                      <a:pt x="3794078" y="545911"/>
                    </a:lnTo>
                    <a:lnTo>
                      <a:pt x="3916908" y="532263"/>
                    </a:lnTo>
                    <a:lnTo>
                      <a:pt x="3944203" y="627797"/>
                    </a:lnTo>
                    <a:lnTo>
                      <a:pt x="4067033" y="627797"/>
                    </a:lnTo>
                    <a:lnTo>
                      <a:pt x="4012442" y="709684"/>
                    </a:lnTo>
                    <a:lnTo>
                      <a:pt x="4067033" y="750627"/>
                    </a:lnTo>
                    <a:lnTo>
                      <a:pt x="4244454" y="641445"/>
                    </a:lnTo>
                    <a:lnTo>
                      <a:pt x="4490114" y="682388"/>
                    </a:lnTo>
                    <a:lnTo>
                      <a:pt x="4585648" y="777923"/>
                    </a:lnTo>
                    <a:lnTo>
                      <a:pt x="4899546" y="928048"/>
                    </a:lnTo>
                    <a:lnTo>
                      <a:pt x="4940490" y="327547"/>
                    </a:lnTo>
                    <a:lnTo>
                      <a:pt x="4926842" y="0"/>
                    </a:lnTo>
                    <a:lnTo>
                      <a:pt x="0" y="27296"/>
                    </a:lnTo>
                    <a:cubicBezTo>
                      <a:pt x="4549" y="714233"/>
                      <a:pt x="9099" y="1401171"/>
                      <a:pt x="13648" y="2088108"/>
                    </a:cubicBezTo>
                    <a:lnTo>
                      <a:pt x="1050878" y="2101756"/>
                    </a:lnTo>
                    <a:close/>
                  </a:path>
                </a:pathLst>
              </a:custGeom>
              <a:solidFill>
                <a:srgbClr val="2F33DD"/>
              </a:solidFill>
              <a:ln>
                <a:solidFill>
                  <a:srgbClr val="2F3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Freeform 12"/>
          <p:cNvSpPr/>
          <p:nvPr/>
        </p:nvSpPr>
        <p:spPr>
          <a:xfrm rot="21125877">
            <a:off x="4411284" y="4164841"/>
            <a:ext cx="423080" cy="1016759"/>
          </a:xfrm>
          <a:custGeom>
            <a:avLst/>
            <a:gdLst>
              <a:gd name="connsiteX0" fmla="*/ 136477 w 423080"/>
              <a:gd name="connsiteY0" fmla="*/ 238836 h 1016759"/>
              <a:gd name="connsiteX1" fmla="*/ 0 w 423080"/>
              <a:gd name="connsiteY1" fmla="*/ 539087 h 1016759"/>
              <a:gd name="connsiteX2" fmla="*/ 136477 w 423080"/>
              <a:gd name="connsiteY2" fmla="*/ 1003111 h 1016759"/>
              <a:gd name="connsiteX3" fmla="*/ 395785 w 423080"/>
              <a:gd name="connsiteY3" fmla="*/ 620974 h 1016759"/>
              <a:gd name="connsiteX4" fmla="*/ 300250 w 423080"/>
              <a:gd name="connsiteY4" fmla="*/ 61415 h 1016759"/>
              <a:gd name="connsiteX5" fmla="*/ 136477 w 423080"/>
              <a:gd name="connsiteY5" fmla="*/ 238836 h 101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080" h="1016759">
                <a:moveTo>
                  <a:pt x="136477" y="238836"/>
                </a:moveTo>
                <a:cubicBezTo>
                  <a:pt x="86435" y="318448"/>
                  <a:pt x="0" y="411708"/>
                  <a:pt x="0" y="539087"/>
                </a:cubicBezTo>
                <a:cubicBezTo>
                  <a:pt x="0" y="666466"/>
                  <a:pt x="70513" y="989463"/>
                  <a:pt x="136477" y="1003111"/>
                </a:cubicBezTo>
                <a:cubicBezTo>
                  <a:pt x="202441" y="1016759"/>
                  <a:pt x="368490" y="777923"/>
                  <a:pt x="395785" y="620974"/>
                </a:cubicBezTo>
                <a:cubicBezTo>
                  <a:pt x="423080" y="464025"/>
                  <a:pt x="345743" y="122830"/>
                  <a:pt x="300250" y="61415"/>
                </a:cubicBezTo>
                <a:cubicBezTo>
                  <a:pt x="254757" y="0"/>
                  <a:pt x="186519" y="159224"/>
                  <a:pt x="136477" y="238836"/>
                </a:cubicBezTo>
                <a:close/>
              </a:path>
            </a:pathLst>
          </a:cu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12943" y="1356815"/>
            <a:ext cx="13648" cy="3903260"/>
          </a:xfrm>
          <a:custGeom>
            <a:avLst/>
            <a:gdLst>
              <a:gd name="connsiteX0" fmla="*/ 13648 w 13648"/>
              <a:gd name="connsiteY0" fmla="*/ 3903260 h 3903260"/>
              <a:gd name="connsiteX1" fmla="*/ 0 w 13648"/>
              <a:gd name="connsiteY1" fmla="*/ 0 h 3903260"/>
            </a:gdLst>
            <a:ahLst/>
            <a:cxnLst>
              <a:cxn ang="0">
                <a:pos x="connsiteX0" y="connsiteY0"/>
              </a:cxn>
              <a:cxn ang="0">
                <a:pos x="connsiteX1" y="connsiteY1"/>
              </a:cxn>
            </a:cxnLst>
            <a:rect l="l" t="t" r="r" b="b"/>
            <a:pathLst>
              <a:path w="13648" h="3903260">
                <a:moveTo>
                  <a:pt x="13648" y="3903260"/>
                </a:moveTo>
                <a:cubicBezTo>
                  <a:pt x="9099" y="2602173"/>
                  <a:pt x="4549" y="1301087"/>
                  <a:pt x="0" y="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a:off x="4648200" y="3124200"/>
            <a:ext cx="1406857" cy="1549021"/>
          </a:xfrm>
          <a:custGeom>
            <a:avLst/>
            <a:gdLst>
              <a:gd name="connsiteX0" fmla="*/ 0 w 1201003"/>
              <a:gd name="connsiteY0" fmla="*/ 1337481 h 1337481"/>
              <a:gd name="connsiteX1" fmla="*/ 1201003 w 1201003"/>
              <a:gd name="connsiteY1" fmla="*/ 0 h 1337481"/>
            </a:gdLst>
            <a:ahLst/>
            <a:cxnLst>
              <a:cxn ang="0">
                <a:pos x="connsiteX0" y="connsiteY0"/>
              </a:cxn>
              <a:cxn ang="0">
                <a:pos x="connsiteX1" y="connsiteY1"/>
              </a:cxn>
            </a:cxnLst>
            <a:rect l="l" t="t" r="r" b="b"/>
            <a:pathLst>
              <a:path w="1201003" h="1337481">
                <a:moveTo>
                  <a:pt x="0" y="1337481"/>
                </a:moveTo>
                <a:lnTo>
                  <a:pt x="1201003" y="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4648200" y="3053688"/>
            <a:ext cx="1371600" cy="76200"/>
          </a:xfrm>
          <a:custGeom>
            <a:avLst/>
            <a:gdLst>
              <a:gd name="connsiteX0" fmla="*/ 0 w 1282890"/>
              <a:gd name="connsiteY0" fmla="*/ 0 h 81886"/>
              <a:gd name="connsiteX1" fmla="*/ 1282890 w 1282890"/>
              <a:gd name="connsiteY1" fmla="*/ 81886 h 81886"/>
            </a:gdLst>
            <a:ahLst/>
            <a:cxnLst>
              <a:cxn ang="0">
                <a:pos x="connsiteX0" y="connsiteY0"/>
              </a:cxn>
              <a:cxn ang="0">
                <a:pos x="connsiteX1" y="connsiteY1"/>
              </a:cxn>
            </a:cxnLst>
            <a:rect l="l" t="t" r="r" b="b"/>
            <a:pathLst>
              <a:path w="1282890" h="81886">
                <a:moveTo>
                  <a:pt x="0" y="0"/>
                </a:moveTo>
                <a:lnTo>
                  <a:pt x="1282890" y="81886"/>
                </a:lnTo>
              </a:path>
            </a:pathLst>
          </a:custGeom>
          <a:ln w="3810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4610441" y="3048000"/>
            <a:ext cx="45719" cy="1679812"/>
          </a:xfrm>
          <a:custGeom>
            <a:avLst/>
            <a:gdLst>
              <a:gd name="connsiteX0" fmla="*/ 0 w 0"/>
              <a:gd name="connsiteY0" fmla="*/ 1678675 h 1678675"/>
              <a:gd name="connsiteX1" fmla="*/ 0 w 0"/>
              <a:gd name="connsiteY1" fmla="*/ 0 h 1678675"/>
            </a:gdLst>
            <a:ahLst/>
            <a:cxnLst>
              <a:cxn ang="0">
                <a:pos x="connsiteX0" y="connsiteY0"/>
              </a:cxn>
              <a:cxn ang="0">
                <a:pos x="connsiteX1" y="connsiteY1"/>
              </a:cxn>
            </a:cxnLst>
            <a:rect l="l" t="t" r="r" b="b"/>
            <a:pathLst>
              <a:path h="1678675">
                <a:moveTo>
                  <a:pt x="0" y="1678675"/>
                </a:moveTo>
                <a:lnTo>
                  <a:pt x="0" y="0"/>
                </a:lnTo>
              </a:path>
            </a:pathLst>
          </a:cu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7" name="Group 27"/>
          <p:cNvGrpSpPr/>
          <p:nvPr/>
        </p:nvGrpSpPr>
        <p:grpSpPr>
          <a:xfrm>
            <a:off x="5181600" y="2514600"/>
            <a:ext cx="684174" cy="1740932"/>
            <a:chOff x="5181600" y="2514600"/>
            <a:chExt cx="684174" cy="1740932"/>
          </a:xfrm>
        </p:grpSpPr>
        <p:sp>
          <p:nvSpPr>
            <p:cNvPr id="24" name="TextBox 23"/>
            <p:cNvSpPr txBox="1"/>
            <p:nvPr/>
          </p:nvSpPr>
          <p:spPr>
            <a:xfrm>
              <a:off x="5410200" y="3886200"/>
              <a:ext cx="45557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BE</a:t>
              </a:r>
              <a:endParaRPr lang="en-US" b="1" i="1" dirty="0">
                <a:solidFill>
                  <a:srgbClr val="FF0000"/>
                </a:solidFill>
              </a:endParaRPr>
            </a:p>
          </p:txBody>
        </p:sp>
        <p:sp>
          <p:nvSpPr>
            <p:cNvPr id="25" name="TextBox 24"/>
            <p:cNvSpPr txBox="1"/>
            <p:nvPr/>
          </p:nvSpPr>
          <p:spPr>
            <a:xfrm>
              <a:off x="5181600" y="2514600"/>
              <a:ext cx="45557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RE</a:t>
              </a:r>
              <a:endParaRPr lang="en-US" b="1" i="1" dirty="0">
                <a:solidFill>
                  <a:srgbClr val="FF0000"/>
                </a:solidFill>
              </a:endParaRPr>
            </a:p>
          </p:txBody>
        </p:sp>
      </p:grpSp>
      <p:sp>
        <p:nvSpPr>
          <p:cNvPr id="26" name="TextBox 25"/>
          <p:cNvSpPr txBox="1"/>
          <p:nvPr/>
        </p:nvSpPr>
        <p:spPr>
          <a:xfrm>
            <a:off x="4114800" y="3440668"/>
            <a:ext cx="46679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BR</a:t>
            </a:r>
            <a:endParaRPr lang="en-US" b="1" i="1" dirty="0">
              <a:solidFill>
                <a:srgbClr val="FF0000"/>
              </a:solidFill>
            </a:endParaRPr>
          </a:p>
        </p:txBody>
      </p:sp>
      <p:sp>
        <p:nvSpPr>
          <p:cNvPr id="27" name="TextBox 26"/>
          <p:cNvSpPr txBox="1"/>
          <p:nvPr/>
        </p:nvSpPr>
        <p:spPr>
          <a:xfrm>
            <a:off x="0" y="228600"/>
            <a:ext cx="8961492" cy="1200329"/>
          </a:xfrm>
          <a:prstGeom prst="rect">
            <a:avLst/>
          </a:prstGeom>
          <a:noFill/>
        </p:spPr>
        <p:txBody>
          <a:bodyPr wrap="none" rtlCol="0">
            <a:spAutoFit/>
          </a:bodyPr>
          <a:lstStyle/>
          <a:p>
            <a:r>
              <a:rPr lang="en-US" b="1" dirty="0">
                <a:solidFill>
                  <a:srgbClr val="0000FF"/>
                </a:solidFill>
              </a:rPr>
              <a:t>Exercise 1</a:t>
            </a:r>
            <a:r>
              <a:rPr lang="en-US" b="1" dirty="0"/>
              <a:t>: A boat is heading due north as it crosses a wider river with a velocity of 10 </a:t>
            </a:r>
            <a:r>
              <a:rPr lang="en-US" b="1" dirty="0" smtClean="0"/>
              <a:t>km/h </a:t>
            </a:r>
            <a:endParaRPr lang="en-US" b="1" dirty="0"/>
          </a:p>
          <a:p>
            <a:r>
              <a:rPr lang="en-US" b="1" dirty="0"/>
              <a:t>relative to the water. The river has a uniform velocity of 5.00 </a:t>
            </a:r>
            <a:r>
              <a:rPr lang="en-US" b="1" dirty="0" smtClean="0"/>
              <a:t>km/h </a:t>
            </a:r>
            <a:r>
              <a:rPr lang="en-US" b="1" dirty="0"/>
              <a:t>due east .</a:t>
            </a:r>
          </a:p>
          <a:p>
            <a:pPr marL="342900" indent="-342900">
              <a:buAutoNum type="alphaLcParenBoth"/>
            </a:pPr>
            <a:r>
              <a:rPr lang="en-US" b="1" dirty="0"/>
              <a:t>Determine the velocity of the boat </a:t>
            </a:r>
            <a:r>
              <a:rPr lang="en-US" b="1" dirty="0" err="1"/>
              <a:t>wrt</a:t>
            </a:r>
            <a:r>
              <a:rPr lang="en-US" b="1" dirty="0"/>
              <a:t> an observer on the riverbank.</a:t>
            </a:r>
          </a:p>
          <a:p>
            <a:pPr marL="342900" indent="-342900">
              <a:buAutoNum type="alphaLcParenBoth"/>
            </a:pPr>
            <a:r>
              <a:rPr lang="en-US" b="1" dirty="0"/>
              <a:t>Determine the angle the boat will make with north direction.</a:t>
            </a:r>
          </a:p>
        </p:txBody>
      </p:sp>
      <p:grpSp>
        <p:nvGrpSpPr>
          <p:cNvPr id="11" name="Group 36"/>
          <p:cNvGrpSpPr/>
          <p:nvPr/>
        </p:nvGrpSpPr>
        <p:grpSpPr>
          <a:xfrm>
            <a:off x="7848600" y="1447800"/>
            <a:ext cx="1066800" cy="1295400"/>
            <a:chOff x="7848600" y="1371600"/>
            <a:chExt cx="1066800" cy="1295400"/>
          </a:xfrm>
        </p:grpSpPr>
        <p:grpSp>
          <p:nvGrpSpPr>
            <p:cNvPr id="12" name="Group 34"/>
            <p:cNvGrpSpPr/>
            <p:nvPr/>
          </p:nvGrpSpPr>
          <p:grpSpPr>
            <a:xfrm>
              <a:off x="7848600" y="1600200"/>
              <a:ext cx="1066800" cy="1066800"/>
              <a:chOff x="7848600" y="1371600"/>
              <a:chExt cx="1066800" cy="1066800"/>
            </a:xfrm>
          </p:grpSpPr>
          <p:cxnSp>
            <p:nvCxnSpPr>
              <p:cNvPr id="30" name="Straight Arrow Connector 29"/>
              <p:cNvCxnSpPr/>
              <p:nvPr/>
            </p:nvCxnSpPr>
            <p:spPr>
              <a:xfrm rot="16200000" flipV="1">
                <a:off x="7849394" y="1904206"/>
                <a:ext cx="1066800" cy="15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48600" y="1905000"/>
                <a:ext cx="1066800" cy="15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277664" y="1752600"/>
                <a:ext cx="228600" cy="304800"/>
              </a:xfrm>
              <a:prstGeom prst="ellipse">
                <a:avLst/>
              </a:prstGeom>
              <a:solidFill>
                <a:srgbClr val="FFC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8229600" y="1371600"/>
              <a:ext cx="333746" cy="369332"/>
            </a:xfrm>
            <a:prstGeom prst="rect">
              <a:avLst/>
            </a:prstGeom>
            <a:noFill/>
          </p:spPr>
          <p:txBody>
            <a:bodyPr wrap="none" rtlCol="0">
              <a:spAutoFit/>
            </a:bodyPr>
            <a:lstStyle/>
            <a:p>
              <a:r>
                <a:rPr lang="en-US" dirty="0">
                  <a:solidFill>
                    <a:srgbClr val="FFFF00"/>
                  </a:solidFill>
                </a:rPr>
                <a:t>N</a:t>
              </a:r>
            </a:p>
          </p:txBody>
        </p:sp>
      </p:grpSp>
      <p:grpSp>
        <p:nvGrpSpPr>
          <p:cNvPr id="15" name="Group 31"/>
          <p:cNvGrpSpPr/>
          <p:nvPr/>
        </p:nvGrpSpPr>
        <p:grpSpPr>
          <a:xfrm>
            <a:off x="4191000" y="3900787"/>
            <a:ext cx="914400" cy="1204613"/>
            <a:chOff x="3810000" y="3519787"/>
            <a:chExt cx="914400" cy="1204613"/>
          </a:xfrm>
        </p:grpSpPr>
        <p:sp>
          <p:nvSpPr>
            <p:cNvPr id="33" name="Arc 32"/>
            <p:cNvSpPr/>
            <p:nvPr/>
          </p:nvSpPr>
          <p:spPr>
            <a:xfrm>
              <a:off x="3810000" y="3810000"/>
              <a:ext cx="914400" cy="914400"/>
            </a:xfrm>
            <a:prstGeom prst="arc">
              <a:avLst>
                <a:gd name="adj1" fmla="val 16200000"/>
                <a:gd name="adj2" fmla="val 1879371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rot="5218848">
              <a:off x="4293529" y="3505200"/>
              <a:ext cx="340158" cy="369332"/>
            </a:xfrm>
            <a:prstGeom prst="rect">
              <a:avLst/>
            </a:prstGeom>
            <a:noFill/>
          </p:spPr>
          <p:txBody>
            <a:bodyPr wrap="none" rtlCol="0">
              <a:spAutoFit/>
            </a:bodyPr>
            <a:lstStyle/>
            <a:p>
              <a:r>
                <a:rPr lang="el-GR" b="1" i="1" dirty="0">
                  <a:solidFill>
                    <a:srgbClr val="FF0000"/>
                  </a:solidFill>
                </a:rPr>
                <a:t>Θ</a:t>
              </a:r>
              <a:endParaRPr lang="en-US" b="1" i="1" dirty="0">
                <a:solidFill>
                  <a:srgbClr val="FF0000"/>
                </a:solidFill>
              </a:endParaRPr>
            </a:p>
          </p:txBody>
        </p:sp>
      </p:grpSp>
      <p:sp>
        <p:nvSpPr>
          <p:cNvPr id="39" name="TextBox 38"/>
          <p:cNvSpPr txBox="1"/>
          <p:nvPr/>
        </p:nvSpPr>
        <p:spPr>
          <a:xfrm>
            <a:off x="7329859" y="1066800"/>
            <a:ext cx="1642437" cy="369332"/>
          </a:xfrm>
          <a:prstGeom prst="rect">
            <a:avLst/>
          </a:prstGeom>
          <a:noFill/>
        </p:spPr>
        <p:txBody>
          <a:bodyPr wrap="none" rtlCol="0">
            <a:spAutoFit/>
          </a:bodyPr>
          <a:lstStyle/>
          <a:p>
            <a:r>
              <a:rPr lang="en-US" dirty="0"/>
              <a:t>11.2 Km/hr, 26</a:t>
            </a:r>
            <a:r>
              <a:rPr lang="en-US" baseline="30000" dirty="0"/>
              <a:t>0</a:t>
            </a:r>
            <a:endParaRPr lang="en-US" dirty="0"/>
          </a:p>
        </p:txBody>
      </p:sp>
      <p:grpSp>
        <p:nvGrpSpPr>
          <p:cNvPr id="28" name="Group 27"/>
          <p:cNvGrpSpPr/>
          <p:nvPr/>
        </p:nvGrpSpPr>
        <p:grpSpPr>
          <a:xfrm>
            <a:off x="495300" y="4794250"/>
            <a:ext cx="7391400" cy="1909536"/>
            <a:chOff x="495300" y="4794250"/>
            <a:chExt cx="7391400" cy="1909536"/>
          </a:xfrm>
        </p:grpSpPr>
        <p:graphicFrame>
          <p:nvGraphicFramePr>
            <p:cNvPr id="29" name="Object 28"/>
            <p:cNvGraphicFramePr>
              <a:graphicFrameLocks noChangeAspect="1"/>
            </p:cNvGraphicFramePr>
            <p:nvPr>
              <p:extLst>
                <p:ext uri="{D42A27DB-BD31-4B8C-83A1-F6EECF244321}">
                  <p14:modId xmlns:p14="http://schemas.microsoft.com/office/powerpoint/2010/main" val="4090195910"/>
                </p:ext>
              </p:extLst>
            </p:nvPr>
          </p:nvGraphicFramePr>
          <p:xfrm>
            <a:off x="1279525" y="5473700"/>
            <a:ext cx="1470025" cy="327025"/>
          </p:xfrm>
          <a:graphic>
            <a:graphicData uri="http://schemas.openxmlformats.org/presentationml/2006/ole">
              <mc:AlternateContent xmlns:mc="http://schemas.openxmlformats.org/markup-compatibility/2006">
                <mc:Choice xmlns:v="urn:schemas-microsoft-com:vml" Requires="v">
                  <p:oleObj spid="_x0000_s152621" name="Equation" r:id="rId4" imgW="1028520" imgH="228600" progId="Equation.3">
                    <p:embed/>
                  </p:oleObj>
                </mc:Choice>
                <mc:Fallback>
                  <p:oleObj name="Equation" r:id="rId4" imgW="1028520" imgH="228600" progId="Equation.3">
                    <p:embed/>
                    <p:pic>
                      <p:nvPicPr>
                        <p:cNvPr id="0" name="Picture 2"/>
                        <p:cNvPicPr>
                          <a:picLocks noChangeAspect="1" noChangeArrowheads="1"/>
                        </p:cNvPicPr>
                        <p:nvPr/>
                      </p:nvPicPr>
                      <p:blipFill>
                        <a:blip r:embed="rId5"/>
                        <a:srcRect/>
                        <a:stretch>
                          <a:fillRect/>
                        </a:stretch>
                      </p:blipFill>
                      <p:spPr bwMode="auto">
                        <a:xfrm>
                          <a:off x="1279525" y="5473700"/>
                          <a:ext cx="1470025" cy="327025"/>
                        </a:xfrm>
                        <a:prstGeom prst="rect">
                          <a:avLst/>
                        </a:prstGeom>
                        <a:noFill/>
                        <a:extLst/>
                      </p:spPr>
                    </p:pic>
                  </p:oleObj>
                </mc:Fallback>
              </mc:AlternateContent>
            </a:graphicData>
          </a:graphic>
        </p:graphicFrame>
        <p:cxnSp>
          <p:nvCxnSpPr>
            <p:cNvPr id="17" name="Straight Connector 16"/>
            <p:cNvCxnSpPr/>
            <p:nvPr/>
          </p:nvCxnSpPr>
          <p:spPr>
            <a:xfrm>
              <a:off x="4605516" y="5305576"/>
              <a:ext cx="0" cy="139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95300" y="5305576"/>
              <a:ext cx="7391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5" name="Object 34"/>
            <p:cNvGraphicFramePr>
              <a:graphicFrameLocks noChangeAspect="1"/>
            </p:cNvGraphicFramePr>
            <p:nvPr>
              <p:extLst>
                <p:ext uri="{D42A27DB-BD31-4B8C-83A1-F6EECF244321}">
                  <p14:modId xmlns:p14="http://schemas.microsoft.com/office/powerpoint/2010/main" val="14051466"/>
                </p:ext>
              </p:extLst>
            </p:nvPr>
          </p:nvGraphicFramePr>
          <p:xfrm>
            <a:off x="4913313" y="5429250"/>
            <a:ext cx="1470025" cy="346075"/>
          </p:xfrm>
          <a:graphic>
            <a:graphicData uri="http://schemas.openxmlformats.org/presentationml/2006/ole">
              <mc:AlternateContent xmlns:mc="http://schemas.openxmlformats.org/markup-compatibility/2006">
                <mc:Choice xmlns:v="urn:schemas-microsoft-com:vml" Requires="v">
                  <p:oleObj spid="_x0000_s152622" name="Equation" r:id="rId6" imgW="1028520" imgH="241200" progId="Equation.3">
                    <p:embed/>
                  </p:oleObj>
                </mc:Choice>
                <mc:Fallback>
                  <p:oleObj name="Equation" r:id="rId6" imgW="1028520" imgH="241200" progId="Equation.3">
                    <p:embed/>
                    <p:pic>
                      <p:nvPicPr>
                        <p:cNvPr id="0" name=""/>
                        <p:cNvPicPr>
                          <a:picLocks noChangeAspect="1" noChangeArrowheads="1"/>
                        </p:cNvPicPr>
                        <p:nvPr/>
                      </p:nvPicPr>
                      <p:blipFill>
                        <a:blip r:embed="rId7"/>
                        <a:srcRect/>
                        <a:stretch>
                          <a:fillRect/>
                        </a:stretch>
                      </p:blipFill>
                      <p:spPr bwMode="auto">
                        <a:xfrm>
                          <a:off x="4913313" y="5429250"/>
                          <a:ext cx="1470025" cy="346075"/>
                        </a:xfrm>
                        <a:prstGeom prst="rect">
                          <a:avLst/>
                        </a:prstGeom>
                        <a:noFill/>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006025546"/>
                </p:ext>
              </p:extLst>
            </p:nvPr>
          </p:nvGraphicFramePr>
          <p:xfrm>
            <a:off x="2092325" y="4794250"/>
            <a:ext cx="144463" cy="307975"/>
          </p:xfrm>
          <a:graphic>
            <a:graphicData uri="http://schemas.openxmlformats.org/presentationml/2006/ole">
              <mc:AlternateContent xmlns:mc="http://schemas.openxmlformats.org/markup-compatibility/2006">
                <mc:Choice xmlns:v="urn:schemas-microsoft-com:vml" Requires="v">
                  <p:oleObj spid="_x0000_s152623" name="Equation" r:id="rId8" imgW="101520" imgH="215640" progId="Equation.3">
                    <p:embed/>
                  </p:oleObj>
                </mc:Choice>
                <mc:Fallback>
                  <p:oleObj name="Equation" r:id="rId8" imgW="101520" imgH="215640" progId="Equation.3">
                    <p:embed/>
                    <p:pic>
                      <p:nvPicPr>
                        <p:cNvPr id="0" name=""/>
                        <p:cNvPicPr>
                          <a:picLocks noChangeAspect="1" noChangeArrowheads="1"/>
                        </p:cNvPicPr>
                        <p:nvPr/>
                      </p:nvPicPr>
                      <p:blipFill>
                        <a:blip r:embed="rId9"/>
                        <a:srcRect/>
                        <a:stretch>
                          <a:fillRect/>
                        </a:stretch>
                      </p:blipFill>
                      <p:spPr bwMode="auto">
                        <a:xfrm>
                          <a:off x="2092325" y="4794250"/>
                          <a:ext cx="144463" cy="307975"/>
                        </a:xfrm>
                        <a:prstGeom prst="rect">
                          <a:avLst/>
                        </a:prstGeom>
                        <a:noFill/>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111781886"/>
                </p:ext>
              </p:extLst>
            </p:nvPr>
          </p:nvGraphicFramePr>
          <p:xfrm>
            <a:off x="6351588" y="4837113"/>
            <a:ext cx="180975" cy="344487"/>
          </p:xfrm>
          <a:graphic>
            <a:graphicData uri="http://schemas.openxmlformats.org/presentationml/2006/ole">
              <mc:AlternateContent xmlns:mc="http://schemas.openxmlformats.org/markup-compatibility/2006">
                <mc:Choice xmlns:v="urn:schemas-microsoft-com:vml" Requires="v">
                  <p:oleObj spid="_x0000_s152624" name="Equation" r:id="rId10" imgW="126720" imgH="241200" progId="Equation.3">
                    <p:embed/>
                  </p:oleObj>
                </mc:Choice>
                <mc:Fallback>
                  <p:oleObj name="Equation" r:id="rId10" imgW="126720" imgH="241200" progId="Equation.3">
                    <p:embed/>
                    <p:pic>
                      <p:nvPicPr>
                        <p:cNvPr id="0" name=""/>
                        <p:cNvPicPr>
                          <a:picLocks noChangeAspect="1" noChangeArrowheads="1"/>
                        </p:cNvPicPr>
                        <p:nvPr/>
                      </p:nvPicPr>
                      <p:blipFill>
                        <a:blip r:embed="rId11"/>
                        <a:srcRect/>
                        <a:stretch>
                          <a:fillRect/>
                        </a:stretch>
                      </p:blipFill>
                      <p:spPr bwMode="auto">
                        <a:xfrm>
                          <a:off x="6351588" y="4837113"/>
                          <a:ext cx="180975" cy="344487"/>
                        </a:xfrm>
                        <a:prstGeom prst="rect">
                          <a:avLst/>
                        </a:prstGeom>
                        <a:noFill/>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287487032"/>
                </p:ext>
              </p:extLst>
            </p:nvPr>
          </p:nvGraphicFramePr>
          <p:xfrm>
            <a:off x="1366068" y="5899301"/>
            <a:ext cx="1216025" cy="654050"/>
          </p:xfrm>
          <a:graphic>
            <a:graphicData uri="http://schemas.openxmlformats.org/presentationml/2006/ole">
              <mc:AlternateContent xmlns:mc="http://schemas.openxmlformats.org/markup-compatibility/2006">
                <mc:Choice xmlns:v="urn:schemas-microsoft-com:vml" Requires="v">
                  <p:oleObj spid="_x0000_s152625" name="Equation" r:id="rId12" imgW="850680" imgH="457200" progId="Equation.3">
                    <p:embed/>
                  </p:oleObj>
                </mc:Choice>
                <mc:Fallback>
                  <p:oleObj name="Equation" r:id="rId12" imgW="850680" imgH="457200" progId="Equation.3">
                    <p:embed/>
                    <p:pic>
                      <p:nvPicPr>
                        <p:cNvPr id="0" name=""/>
                        <p:cNvPicPr>
                          <a:picLocks noChangeAspect="1" noChangeArrowheads="1"/>
                        </p:cNvPicPr>
                        <p:nvPr/>
                      </p:nvPicPr>
                      <p:blipFill>
                        <a:blip r:embed="rId13"/>
                        <a:srcRect/>
                        <a:stretch>
                          <a:fillRect/>
                        </a:stretch>
                      </p:blipFill>
                      <p:spPr bwMode="auto">
                        <a:xfrm>
                          <a:off x="1366068" y="5899301"/>
                          <a:ext cx="1216025" cy="654050"/>
                        </a:xfrm>
                        <a:prstGeom prst="rect">
                          <a:avLst/>
                        </a:prstGeom>
                        <a:noFill/>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047942613"/>
                </p:ext>
              </p:extLst>
            </p:nvPr>
          </p:nvGraphicFramePr>
          <p:xfrm>
            <a:off x="4956930" y="5916771"/>
            <a:ext cx="1360487" cy="690562"/>
          </p:xfrm>
          <a:graphic>
            <a:graphicData uri="http://schemas.openxmlformats.org/presentationml/2006/ole">
              <mc:AlternateContent xmlns:mc="http://schemas.openxmlformats.org/markup-compatibility/2006">
                <mc:Choice xmlns:v="urn:schemas-microsoft-com:vml" Requires="v">
                  <p:oleObj spid="_x0000_s152626" name="Equation" r:id="rId14" imgW="952200" imgH="482400" progId="Equation.3">
                    <p:embed/>
                  </p:oleObj>
                </mc:Choice>
                <mc:Fallback>
                  <p:oleObj name="Equation" r:id="rId14" imgW="952200" imgH="482400" progId="Equation.3">
                    <p:embed/>
                    <p:pic>
                      <p:nvPicPr>
                        <p:cNvPr id="0" name=""/>
                        <p:cNvPicPr>
                          <a:picLocks noChangeAspect="1" noChangeArrowheads="1"/>
                        </p:cNvPicPr>
                        <p:nvPr/>
                      </p:nvPicPr>
                      <p:blipFill>
                        <a:blip r:embed="rId15"/>
                        <a:srcRect/>
                        <a:stretch>
                          <a:fillRect/>
                        </a:stretch>
                      </p:blipFill>
                      <p:spPr bwMode="auto">
                        <a:xfrm>
                          <a:off x="4956930" y="5916771"/>
                          <a:ext cx="1360487" cy="690562"/>
                        </a:xfrm>
                        <a:prstGeom prst="rect">
                          <a:avLst/>
                        </a:prstGeom>
                        <a:noFill/>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4.44444E-6 3.08048E-6 L -0.45139 -0.0037 " pathEditMode="relative" rAng="0" ptsTypes="AA">
                                      <p:cBhvr>
                                        <p:cTn id="6" dur="19000" fill="hold"/>
                                        <p:tgtEl>
                                          <p:spTgt spid="3"/>
                                        </p:tgtEl>
                                        <p:attrNameLst>
                                          <p:attrName>ppt_x</p:attrName>
                                          <p:attrName>ppt_y</p:attrName>
                                        </p:attrNameLst>
                                      </p:cBhvr>
                                      <p:rCtr x="-22600" y="-2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0035 -0.00208 L 0.14965 -0.2167 " pathEditMode="relative" rAng="0" ptsTypes="AA">
                                      <p:cBhvr>
                                        <p:cTn id="10" dur="5000" fill="hold"/>
                                        <p:tgtEl>
                                          <p:spTgt spid="13"/>
                                        </p:tgtEl>
                                        <p:attrNameLst>
                                          <p:attrName>ppt_x</p:attrName>
                                          <p:attrName>ppt_y</p:attrName>
                                        </p:attrNameLst>
                                      </p:cBhvr>
                                      <p:rCtr x="7500" y="-10700"/>
                                    </p:animMotion>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0"/>
                                        <p:tgtEl>
                                          <p:spTgt spid="20"/>
                                        </p:tgtEl>
                                      </p:cBhvr>
                                    </p:animEffect>
                                  </p:childTnLst>
                                </p:cTn>
                              </p:par>
                              <p:par>
                                <p:cTn id="14" presetID="22" presetClass="entr" presetSubtype="8" fill="hold" grpId="0" nodeType="withEffect">
                                  <p:stCondLst>
                                    <p:cond delay="5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0"/>
                                        <p:tgtEl>
                                          <p:spTgt spid="22"/>
                                        </p:tgtEl>
                                      </p:cBhvr>
                                    </p:animEffect>
                                  </p:childTnLst>
                                </p:cTn>
                              </p:par>
                            </p:childTnLst>
                          </p:cTn>
                        </p:par>
                        <p:par>
                          <p:cTn id="17" fill="hold">
                            <p:stCondLst>
                              <p:cond delay="5500"/>
                            </p:stCondLst>
                            <p:childTnLst>
                              <p:par>
                                <p:cTn id="18" presetID="1"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2" grpId="0" animBg="1"/>
      <p:bldP spid="23" grpId="0" animBg="1"/>
      <p:bldP spid="26" grpId="0"/>
      <p:bldP spid="3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a:off x="-13648" y="1524000"/>
            <a:ext cx="9157648" cy="5257800"/>
            <a:chOff x="-13648" y="1600200"/>
            <a:chExt cx="9157648" cy="5257800"/>
          </a:xfrm>
        </p:grpSpPr>
        <p:sp>
          <p:nvSpPr>
            <p:cNvPr id="4" name="Rectangle 3"/>
            <p:cNvSpPr/>
            <p:nvPr/>
          </p:nvSpPr>
          <p:spPr>
            <a:xfrm>
              <a:off x="0" y="1600200"/>
              <a:ext cx="9144000" cy="3657600"/>
            </a:xfrm>
            <a:prstGeom prst="rect">
              <a:avLst/>
            </a:prstGeom>
            <a:solidFill>
              <a:srgbClr val="2F33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3648" y="4800600"/>
              <a:ext cx="9144000" cy="20574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1"/>
          <p:cNvGrpSpPr/>
          <p:nvPr/>
        </p:nvGrpSpPr>
        <p:grpSpPr>
          <a:xfrm>
            <a:off x="2667000" y="2133600"/>
            <a:ext cx="940559" cy="508378"/>
            <a:chOff x="3125338" y="1978925"/>
            <a:chExt cx="6045960" cy="3330056"/>
          </a:xfrm>
        </p:grpSpPr>
        <p:pic>
          <p:nvPicPr>
            <p:cNvPr id="8" name="Picture 7" descr="Boating%2008.jpg"/>
            <p:cNvPicPr>
              <a:picLocks noChangeAspect="1"/>
            </p:cNvPicPr>
            <p:nvPr/>
          </p:nvPicPr>
          <p:blipFill>
            <a:blip r:embed="rId3" cstate="print"/>
            <a:stretch>
              <a:fillRect/>
            </a:stretch>
          </p:blipFill>
          <p:spPr>
            <a:xfrm>
              <a:off x="3200400" y="2057400"/>
              <a:ext cx="5942650" cy="3179063"/>
            </a:xfrm>
            <a:prstGeom prst="rect">
              <a:avLst/>
            </a:prstGeom>
          </p:spPr>
        </p:pic>
        <p:grpSp>
          <p:nvGrpSpPr>
            <p:cNvPr id="5" name="Group 10"/>
            <p:cNvGrpSpPr/>
            <p:nvPr/>
          </p:nvGrpSpPr>
          <p:grpSpPr>
            <a:xfrm>
              <a:off x="3125338" y="1978925"/>
              <a:ext cx="6045960" cy="3330056"/>
              <a:chOff x="3125338" y="1978925"/>
              <a:chExt cx="6045960" cy="3330056"/>
            </a:xfrm>
          </p:grpSpPr>
          <p:sp>
            <p:nvSpPr>
              <p:cNvPr id="9" name="Freeform 8"/>
              <p:cNvSpPr/>
              <p:nvPr/>
            </p:nvSpPr>
            <p:spPr>
              <a:xfrm>
                <a:off x="3125338" y="2019866"/>
                <a:ext cx="6045960" cy="3289115"/>
              </a:xfrm>
              <a:custGeom>
                <a:avLst/>
                <a:gdLst>
                  <a:gd name="connsiteX0" fmla="*/ 1037230 w 6045959"/>
                  <a:gd name="connsiteY0" fmla="*/ 2074459 h 3289110"/>
                  <a:gd name="connsiteX1" fmla="*/ 1187356 w 6045959"/>
                  <a:gd name="connsiteY1" fmla="*/ 2142698 h 3289110"/>
                  <a:gd name="connsiteX2" fmla="*/ 1446663 w 6045959"/>
                  <a:gd name="connsiteY2" fmla="*/ 2402006 h 3289110"/>
                  <a:gd name="connsiteX3" fmla="*/ 1678675 w 6045959"/>
                  <a:gd name="connsiteY3" fmla="*/ 2511188 h 3289110"/>
                  <a:gd name="connsiteX4" fmla="*/ 1897039 w 6045959"/>
                  <a:gd name="connsiteY4" fmla="*/ 2183641 h 3289110"/>
                  <a:gd name="connsiteX5" fmla="*/ 2265529 w 6045959"/>
                  <a:gd name="connsiteY5" fmla="*/ 1897038 h 3289110"/>
                  <a:gd name="connsiteX6" fmla="*/ 2402006 w 6045959"/>
                  <a:gd name="connsiteY6" fmla="*/ 1937982 h 3289110"/>
                  <a:gd name="connsiteX7" fmla="*/ 2333767 w 6045959"/>
                  <a:gd name="connsiteY7" fmla="*/ 2074459 h 3289110"/>
                  <a:gd name="connsiteX8" fmla="*/ 2224585 w 6045959"/>
                  <a:gd name="connsiteY8" fmla="*/ 2142698 h 3289110"/>
                  <a:gd name="connsiteX9" fmla="*/ 2497541 w 6045959"/>
                  <a:gd name="connsiteY9" fmla="*/ 2088107 h 3289110"/>
                  <a:gd name="connsiteX10" fmla="*/ 2511188 w 6045959"/>
                  <a:gd name="connsiteY10" fmla="*/ 2101755 h 3289110"/>
                  <a:gd name="connsiteX11" fmla="*/ 2374711 w 6045959"/>
                  <a:gd name="connsiteY11" fmla="*/ 2224585 h 3289110"/>
                  <a:gd name="connsiteX12" fmla="*/ 2538484 w 6045959"/>
                  <a:gd name="connsiteY12" fmla="*/ 2265528 h 3289110"/>
                  <a:gd name="connsiteX13" fmla="*/ 2442950 w 6045959"/>
                  <a:gd name="connsiteY13" fmla="*/ 2470244 h 3289110"/>
                  <a:gd name="connsiteX14" fmla="*/ 2620370 w 6045959"/>
                  <a:gd name="connsiteY14" fmla="*/ 2470244 h 3289110"/>
                  <a:gd name="connsiteX15" fmla="*/ 3002508 w 6045959"/>
                  <a:gd name="connsiteY15" fmla="*/ 2402006 h 3289110"/>
                  <a:gd name="connsiteX16" fmla="*/ 3138985 w 6045959"/>
                  <a:gd name="connsiteY16" fmla="*/ 2538483 h 3289110"/>
                  <a:gd name="connsiteX17" fmla="*/ 3220872 w 6045959"/>
                  <a:gd name="connsiteY17" fmla="*/ 2579427 h 3289110"/>
                  <a:gd name="connsiteX18" fmla="*/ 3439236 w 6045959"/>
                  <a:gd name="connsiteY18" fmla="*/ 2497540 h 3289110"/>
                  <a:gd name="connsiteX19" fmla="*/ 3589362 w 6045959"/>
                  <a:gd name="connsiteY19" fmla="*/ 2620370 h 3289110"/>
                  <a:gd name="connsiteX20" fmla="*/ 3971499 w 6045959"/>
                  <a:gd name="connsiteY20" fmla="*/ 2593074 h 3289110"/>
                  <a:gd name="connsiteX21" fmla="*/ 4203511 w 6045959"/>
                  <a:gd name="connsiteY21" fmla="*/ 2538483 h 3289110"/>
                  <a:gd name="connsiteX22" fmla="*/ 4380932 w 6045959"/>
                  <a:gd name="connsiteY22" fmla="*/ 2620370 h 3289110"/>
                  <a:gd name="connsiteX23" fmla="*/ 4694830 w 6045959"/>
                  <a:gd name="connsiteY23" fmla="*/ 2265528 h 3289110"/>
                  <a:gd name="connsiteX24" fmla="*/ 4722126 w 6045959"/>
                  <a:gd name="connsiteY24" fmla="*/ 1951630 h 3289110"/>
                  <a:gd name="connsiteX25" fmla="*/ 4503762 w 6045959"/>
                  <a:gd name="connsiteY25" fmla="*/ 1856095 h 3289110"/>
                  <a:gd name="connsiteX26" fmla="*/ 4503762 w 6045959"/>
                  <a:gd name="connsiteY26" fmla="*/ 1678674 h 3289110"/>
                  <a:gd name="connsiteX27" fmla="*/ 4476466 w 6045959"/>
                  <a:gd name="connsiteY27" fmla="*/ 1419367 h 3289110"/>
                  <a:gd name="connsiteX28" fmla="*/ 4626591 w 6045959"/>
                  <a:gd name="connsiteY28" fmla="*/ 1323832 h 3289110"/>
                  <a:gd name="connsiteX29" fmla="*/ 4872251 w 6045959"/>
                  <a:gd name="connsiteY29" fmla="*/ 1419367 h 3289110"/>
                  <a:gd name="connsiteX30" fmla="*/ 5008729 w 6045959"/>
                  <a:gd name="connsiteY30" fmla="*/ 1351128 h 3289110"/>
                  <a:gd name="connsiteX31" fmla="*/ 4940490 w 6045959"/>
                  <a:gd name="connsiteY31" fmla="*/ 1296537 h 3289110"/>
                  <a:gd name="connsiteX32" fmla="*/ 5158854 w 6045959"/>
                  <a:gd name="connsiteY32" fmla="*/ 1160059 h 3289110"/>
                  <a:gd name="connsiteX33" fmla="*/ 5090615 w 6045959"/>
                  <a:gd name="connsiteY33" fmla="*/ 1105468 h 3289110"/>
                  <a:gd name="connsiteX34" fmla="*/ 5172502 w 6045959"/>
                  <a:gd name="connsiteY34" fmla="*/ 1050877 h 3289110"/>
                  <a:gd name="connsiteX35" fmla="*/ 5172502 w 6045959"/>
                  <a:gd name="connsiteY35" fmla="*/ 941695 h 3289110"/>
                  <a:gd name="connsiteX36" fmla="*/ 4872251 w 6045959"/>
                  <a:gd name="connsiteY36" fmla="*/ 914400 h 3289110"/>
                  <a:gd name="connsiteX37" fmla="*/ 4899547 w 6045959"/>
                  <a:gd name="connsiteY37" fmla="*/ 54591 h 3289110"/>
                  <a:gd name="connsiteX38" fmla="*/ 4899547 w 6045959"/>
                  <a:gd name="connsiteY38" fmla="*/ 0 h 3289110"/>
                  <a:gd name="connsiteX39" fmla="*/ 6005015 w 6045959"/>
                  <a:gd name="connsiteY39" fmla="*/ 27295 h 3289110"/>
                  <a:gd name="connsiteX40" fmla="*/ 6045959 w 6045959"/>
                  <a:gd name="connsiteY40" fmla="*/ 3289110 h 3289110"/>
                  <a:gd name="connsiteX41" fmla="*/ 0 w 6045959"/>
                  <a:gd name="connsiteY41" fmla="*/ 3289110 h 3289110"/>
                  <a:gd name="connsiteX42" fmla="*/ 0 w 6045959"/>
                  <a:gd name="connsiteY42" fmla="*/ 2047164 h 3289110"/>
                  <a:gd name="connsiteX43" fmla="*/ 1037230 w 6045959"/>
                  <a:gd name="connsiteY43" fmla="*/ 2074459 h 328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45959" h="3289110">
                    <a:moveTo>
                      <a:pt x="1037230" y="2074459"/>
                    </a:moveTo>
                    <a:lnTo>
                      <a:pt x="1187356" y="2142698"/>
                    </a:lnTo>
                    <a:lnTo>
                      <a:pt x="1446663" y="2402006"/>
                    </a:lnTo>
                    <a:lnTo>
                      <a:pt x="1678675" y="2511188"/>
                    </a:lnTo>
                    <a:lnTo>
                      <a:pt x="1897039" y="2183641"/>
                    </a:lnTo>
                    <a:lnTo>
                      <a:pt x="2265529" y="1897038"/>
                    </a:lnTo>
                    <a:lnTo>
                      <a:pt x="2402006" y="1937982"/>
                    </a:lnTo>
                    <a:lnTo>
                      <a:pt x="2333767" y="2074459"/>
                    </a:lnTo>
                    <a:lnTo>
                      <a:pt x="2224585" y="2142698"/>
                    </a:lnTo>
                    <a:lnTo>
                      <a:pt x="2497541" y="2088107"/>
                    </a:lnTo>
                    <a:lnTo>
                      <a:pt x="2511188" y="2101755"/>
                    </a:lnTo>
                    <a:lnTo>
                      <a:pt x="2374711" y="2224585"/>
                    </a:lnTo>
                    <a:lnTo>
                      <a:pt x="2538484" y="2265528"/>
                    </a:lnTo>
                    <a:lnTo>
                      <a:pt x="2442950" y="2470244"/>
                    </a:lnTo>
                    <a:lnTo>
                      <a:pt x="2620370" y="2470244"/>
                    </a:lnTo>
                    <a:lnTo>
                      <a:pt x="3002508" y="2402006"/>
                    </a:lnTo>
                    <a:lnTo>
                      <a:pt x="3138985" y="2538483"/>
                    </a:lnTo>
                    <a:lnTo>
                      <a:pt x="3220872" y="2579427"/>
                    </a:lnTo>
                    <a:lnTo>
                      <a:pt x="3439236" y="2497540"/>
                    </a:lnTo>
                    <a:lnTo>
                      <a:pt x="3589362" y="2620370"/>
                    </a:lnTo>
                    <a:lnTo>
                      <a:pt x="3971499" y="2593074"/>
                    </a:lnTo>
                    <a:lnTo>
                      <a:pt x="4203511" y="2538483"/>
                    </a:lnTo>
                    <a:lnTo>
                      <a:pt x="4380932" y="2620370"/>
                    </a:lnTo>
                    <a:lnTo>
                      <a:pt x="4694830" y="2265528"/>
                    </a:lnTo>
                    <a:lnTo>
                      <a:pt x="4722126" y="1951630"/>
                    </a:lnTo>
                    <a:lnTo>
                      <a:pt x="4503762" y="1856095"/>
                    </a:lnTo>
                    <a:lnTo>
                      <a:pt x="4503762" y="1678674"/>
                    </a:lnTo>
                    <a:lnTo>
                      <a:pt x="4476466" y="1419367"/>
                    </a:lnTo>
                    <a:lnTo>
                      <a:pt x="4626591" y="1323832"/>
                    </a:lnTo>
                    <a:lnTo>
                      <a:pt x="4872251" y="1419367"/>
                    </a:lnTo>
                    <a:lnTo>
                      <a:pt x="5008729" y="1351128"/>
                    </a:lnTo>
                    <a:lnTo>
                      <a:pt x="4940490" y="1296537"/>
                    </a:lnTo>
                    <a:lnTo>
                      <a:pt x="5158854" y="1160059"/>
                    </a:lnTo>
                    <a:lnTo>
                      <a:pt x="5090615" y="1105468"/>
                    </a:lnTo>
                    <a:lnTo>
                      <a:pt x="5172502" y="1050877"/>
                    </a:lnTo>
                    <a:lnTo>
                      <a:pt x="5172502" y="941695"/>
                    </a:lnTo>
                    <a:lnTo>
                      <a:pt x="4872251" y="914400"/>
                    </a:lnTo>
                    <a:lnTo>
                      <a:pt x="4899547" y="54591"/>
                    </a:lnTo>
                    <a:lnTo>
                      <a:pt x="4899547" y="0"/>
                    </a:lnTo>
                    <a:lnTo>
                      <a:pt x="6005015" y="27295"/>
                    </a:lnTo>
                    <a:lnTo>
                      <a:pt x="6045959" y="3289110"/>
                    </a:lnTo>
                    <a:lnTo>
                      <a:pt x="0" y="3289110"/>
                    </a:lnTo>
                    <a:lnTo>
                      <a:pt x="0" y="2047164"/>
                    </a:lnTo>
                    <a:lnTo>
                      <a:pt x="1037230" y="2074459"/>
                    </a:lnTo>
                    <a:close/>
                  </a:path>
                </a:pathLst>
              </a:custGeom>
              <a:solidFill>
                <a:srgbClr val="2F33DD"/>
              </a:solidFill>
              <a:ln>
                <a:solidFill>
                  <a:srgbClr val="2F3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138985" y="1978925"/>
                <a:ext cx="4940490" cy="2101756"/>
              </a:xfrm>
              <a:custGeom>
                <a:avLst/>
                <a:gdLst>
                  <a:gd name="connsiteX0" fmla="*/ 1050878 w 4940490"/>
                  <a:gd name="connsiteY0" fmla="*/ 2101756 h 2101756"/>
                  <a:gd name="connsiteX1" fmla="*/ 723331 w 4940490"/>
                  <a:gd name="connsiteY1" fmla="*/ 1596788 h 2101756"/>
                  <a:gd name="connsiteX2" fmla="*/ 723331 w 4940490"/>
                  <a:gd name="connsiteY2" fmla="*/ 1446663 h 2101756"/>
                  <a:gd name="connsiteX3" fmla="*/ 1460311 w 4940490"/>
                  <a:gd name="connsiteY3" fmla="*/ 1310185 h 2101756"/>
                  <a:gd name="connsiteX4" fmla="*/ 1787857 w 4940490"/>
                  <a:gd name="connsiteY4" fmla="*/ 1050878 h 2101756"/>
                  <a:gd name="connsiteX5" fmla="*/ 2306472 w 4940490"/>
                  <a:gd name="connsiteY5" fmla="*/ 982639 h 2101756"/>
                  <a:gd name="connsiteX6" fmla="*/ 2320119 w 4940490"/>
                  <a:gd name="connsiteY6" fmla="*/ 859809 h 2101756"/>
                  <a:gd name="connsiteX7" fmla="*/ 2374711 w 4940490"/>
                  <a:gd name="connsiteY7" fmla="*/ 736979 h 2101756"/>
                  <a:gd name="connsiteX8" fmla="*/ 2347415 w 4940490"/>
                  <a:gd name="connsiteY8" fmla="*/ 696036 h 2101756"/>
                  <a:gd name="connsiteX9" fmla="*/ 2169994 w 4940490"/>
                  <a:gd name="connsiteY9" fmla="*/ 641445 h 2101756"/>
                  <a:gd name="connsiteX10" fmla="*/ 2183642 w 4940490"/>
                  <a:gd name="connsiteY10" fmla="*/ 559559 h 2101756"/>
                  <a:gd name="connsiteX11" fmla="*/ 2279176 w 4940490"/>
                  <a:gd name="connsiteY11" fmla="*/ 464024 h 2101756"/>
                  <a:gd name="connsiteX12" fmla="*/ 2388358 w 4940490"/>
                  <a:gd name="connsiteY12" fmla="*/ 409433 h 2101756"/>
                  <a:gd name="connsiteX13" fmla="*/ 2429302 w 4940490"/>
                  <a:gd name="connsiteY13" fmla="*/ 300251 h 2101756"/>
                  <a:gd name="connsiteX14" fmla="*/ 2579427 w 4940490"/>
                  <a:gd name="connsiteY14" fmla="*/ 136478 h 2101756"/>
                  <a:gd name="connsiteX15" fmla="*/ 2906973 w 4940490"/>
                  <a:gd name="connsiteY15" fmla="*/ 109182 h 2101756"/>
                  <a:gd name="connsiteX16" fmla="*/ 3411940 w 4940490"/>
                  <a:gd name="connsiteY16" fmla="*/ 122830 h 2101756"/>
                  <a:gd name="connsiteX17" fmla="*/ 3261815 w 4940490"/>
                  <a:gd name="connsiteY17" fmla="*/ 163774 h 2101756"/>
                  <a:gd name="connsiteX18" fmla="*/ 3330054 w 4940490"/>
                  <a:gd name="connsiteY18" fmla="*/ 218365 h 2101756"/>
                  <a:gd name="connsiteX19" fmla="*/ 3275463 w 4940490"/>
                  <a:gd name="connsiteY19" fmla="*/ 259308 h 2101756"/>
                  <a:gd name="connsiteX20" fmla="*/ 3193576 w 4940490"/>
                  <a:gd name="connsiteY20" fmla="*/ 313899 h 2101756"/>
                  <a:gd name="connsiteX21" fmla="*/ 3234519 w 4940490"/>
                  <a:gd name="connsiteY21" fmla="*/ 450376 h 2101756"/>
                  <a:gd name="connsiteX22" fmla="*/ 3138985 w 4940490"/>
                  <a:gd name="connsiteY22" fmla="*/ 668741 h 2101756"/>
                  <a:gd name="connsiteX23" fmla="*/ 3057099 w 4940490"/>
                  <a:gd name="connsiteY23" fmla="*/ 791571 h 2101756"/>
                  <a:gd name="connsiteX24" fmla="*/ 3057099 w 4940490"/>
                  <a:gd name="connsiteY24" fmla="*/ 1023582 h 2101756"/>
                  <a:gd name="connsiteX25" fmla="*/ 3138985 w 4940490"/>
                  <a:gd name="connsiteY25" fmla="*/ 1105469 h 2101756"/>
                  <a:gd name="connsiteX26" fmla="*/ 3220872 w 4940490"/>
                  <a:gd name="connsiteY26" fmla="*/ 1146412 h 2101756"/>
                  <a:gd name="connsiteX27" fmla="*/ 3357349 w 4940490"/>
                  <a:gd name="connsiteY27" fmla="*/ 1433015 h 2101756"/>
                  <a:gd name="connsiteX28" fmla="*/ 3480179 w 4940490"/>
                  <a:gd name="connsiteY28" fmla="*/ 1282890 h 2101756"/>
                  <a:gd name="connsiteX29" fmla="*/ 3507475 w 4940490"/>
                  <a:gd name="connsiteY29" fmla="*/ 1214651 h 2101756"/>
                  <a:gd name="connsiteX30" fmla="*/ 3425588 w 4940490"/>
                  <a:gd name="connsiteY30" fmla="*/ 1064526 h 2101756"/>
                  <a:gd name="connsiteX31" fmla="*/ 3480179 w 4940490"/>
                  <a:gd name="connsiteY31" fmla="*/ 846162 h 2101756"/>
                  <a:gd name="connsiteX32" fmla="*/ 3493827 w 4940490"/>
                  <a:gd name="connsiteY32" fmla="*/ 777923 h 2101756"/>
                  <a:gd name="connsiteX33" fmla="*/ 3562066 w 4940490"/>
                  <a:gd name="connsiteY33" fmla="*/ 682388 h 2101756"/>
                  <a:gd name="connsiteX34" fmla="*/ 3698543 w 4940490"/>
                  <a:gd name="connsiteY34" fmla="*/ 627797 h 2101756"/>
                  <a:gd name="connsiteX35" fmla="*/ 3725839 w 4940490"/>
                  <a:gd name="connsiteY35" fmla="*/ 532263 h 2101756"/>
                  <a:gd name="connsiteX36" fmla="*/ 3739487 w 4940490"/>
                  <a:gd name="connsiteY36" fmla="*/ 491320 h 2101756"/>
                  <a:gd name="connsiteX37" fmla="*/ 3794078 w 4940490"/>
                  <a:gd name="connsiteY37" fmla="*/ 545911 h 2101756"/>
                  <a:gd name="connsiteX38" fmla="*/ 3916908 w 4940490"/>
                  <a:gd name="connsiteY38" fmla="*/ 532263 h 2101756"/>
                  <a:gd name="connsiteX39" fmla="*/ 3944203 w 4940490"/>
                  <a:gd name="connsiteY39" fmla="*/ 627797 h 2101756"/>
                  <a:gd name="connsiteX40" fmla="*/ 4067033 w 4940490"/>
                  <a:gd name="connsiteY40" fmla="*/ 627797 h 2101756"/>
                  <a:gd name="connsiteX41" fmla="*/ 4012442 w 4940490"/>
                  <a:gd name="connsiteY41" fmla="*/ 709684 h 2101756"/>
                  <a:gd name="connsiteX42" fmla="*/ 4067033 w 4940490"/>
                  <a:gd name="connsiteY42" fmla="*/ 750627 h 2101756"/>
                  <a:gd name="connsiteX43" fmla="*/ 4244454 w 4940490"/>
                  <a:gd name="connsiteY43" fmla="*/ 641445 h 2101756"/>
                  <a:gd name="connsiteX44" fmla="*/ 4490114 w 4940490"/>
                  <a:gd name="connsiteY44" fmla="*/ 682388 h 2101756"/>
                  <a:gd name="connsiteX45" fmla="*/ 4585648 w 4940490"/>
                  <a:gd name="connsiteY45" fmla="*/ 777923 h 2101756"/>
                  <a:gd name="connsiteX46" fmla="*/ 4899546 w 4940490"/>
                  <a:gd name="connsiteY46" fmla="*/ 928048 h 2101756"/>
                  <a:gd name="connsiteX47" fmla="*/ 4940490 w 4940490"/>
                  <a:gd name="connsiteY47" fmla="*/ 327547 h 2101756"/>
                  <a:gd name="connsiteX48" fmla="*/ 4926842 w 4940490"/>
                  <a:gd name="connsiteY48" fmla="*/ 0 h 2101756"/>
                  <a:gd name="connsiteX49" fmla="*/ 0 w 4940490"/>
                  <a:gd name="connsiteY49" fmla="*/ 27296 h 2101756"/>
                  <a:gd name="connsiteX50" fmla="*/ 13648 w 4940490"/>
                  <a:gd name="connsiteY50" fmla="*/ 2088108 h 2101756"/>
                  <a:gd name="connsiteX51" fmla="*/ 1050878 w 4940490"/>
                  <a:gd name="connsiteY51" fmla="*/ 2101756 h 2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40490" h="2101756">
                    <a:moveTo>
                      <a:pt x="1050878" y="2101756"/>
                    </a:moveTo>
                    <a:lnTo>
                      <a:pt x="723331" y="1596788"/>
                    </a:lnTo>
                    <a:lnTo>
                      <a:pt x="723331" y="1446663"/>
                    </a:lnTo>
                    <a:lnTo>
                      <a:pt x="1460311" y="1310185"/>
                    </a:lnTo>
                    <a:lnTo>
                      <a:pt x="1787857" y="1050878"/>
                    </a:lnTo>
                    <a:lnTo>
                      <a:pt x="2306472" y="982639"/>
                    </a:lnTo>
                    <a:lnTo>
                      <a:pt x="2320119" y="859809"/>
                    </a:lnTo>
                    <a:lnTo>
                      <a:pt x="2374711" y="736979"/>
                    </a:lnTo>
                    <a:lnTo>
                      <a:pt x="2347415" y="696036"/>
                    </a:lnTo>
                    <a:lnTo>
                      <a:pt x="2169994" y="641445"/>
                    </a:lnTo>
                    <a:lnTo>
                      <a:pt x="2183642" y="559559"/>
                    </a:lnTo>
                    <a:lnTo>
                      <a:pt x="2279176" y="464024"/>
                    </a:lnTo>
                    <a:lnTo>
                      <a:pt x="2388358" y="409433"/>
                    </a:lnTo>
                    <a:lnTo>
                      <a:pt x="2429302" y="300251"/>
                    </a:lnTo>
                    <a:lnTo>
                      <a:pt x="2579427" y="136478"/>
                    </a:lnTo>
                    <a:lnTo>
                      <a:pt x="2906973" y="109182"/>
                    </a:lnTo>
                    <a:lnTo>
                      <a:pt x="3411940" y="122830"/>
                    </a:lnTo>
                    <a:lnTo>
                      <a:pt x="3261815" y="163774"/>
                    </a:lnTo>
                    <a:lnTo>
                      <a:pt x="3330054" y="218365"/>
                    </a:lnTo>
                    <a:lnTo>
                      <a:pt x="3275463" y="259308"/>
                    </a:lnTo>
                    <a:lnTo>
                      <a:pt x="3193576" y="313899"/>
                    </a:lnTo>
                    <a:lnTo>
                      <a:pt x="3234519" y="450376"/>
                    </a:lnTo>
                    <a:lnTo>
                      <a:pt x="3138985" y="668741"/>
                    </a:lnTo>
                    <a:lnTo>
                      <a:pt x="3057099" y="791571"/>
                    </a:lnTo>
                    <a:lnTo>
                      <a:pt x="3057099" y="1023582"/>
                    </a:lnTo>
                    <a:lnTo>
                      <a:pt x="3138985" y="1105469"/>
                    </a:lnTo>
                    <a:lnTo>
                      <a:pt x="3220872" y="1146412"/>
                    </a:lnTo>
                    <a:lnTo>
                      <a:pt x="3357349" y="1433015"/>
                    </a:lnTo>
                    <a:lnTo>
                      <a:pt x="3480179" y="1282890"/>
                    </a:lnTo>
                    <a:lnTo>
                      <a:pt x="3507475" y="1214651"/>
                    </a:lnTo>
                    <a:lnTo>
                      <a:pt x="3425588" y="1064526"/>
                    </a:lnTo>
                    <a:lnTo>
                      <a:pt x="3480179" y="846162"/>
                    </a:lnTo>
                    <a:lnTo>
                      <a:pt x="3493827" y="777923"/>
                    </a:lnTo>
                    <a:lnTo>
                      <a:pt x="3562066" y="682388"/>
                    </a:lnTo>
                    <a:lnTo>
                      <a:pt x="3698543" y="627797"/>
                    </a:lnTo>
                    <a:lnTo>
                      <a:pt x="3725839" y="532263"/>
                    </a:lnTo>
                    <a:lnTo>
                      <a:pt x="3739487" y="491320"/>
                    </a:lnTo>
                    <a:lnTo>
                      <a:pt x="3794078" y="545911"/>
                    </a:lnTo>
                    <a:lnTo>
                      <a:pt x="3916908" y="532263"/>
                    </a:lnTo>
                    <a:lnTo>
                      <a:pt x="3944203" y="627797"/>
                    </a:lnTo>
                    <a:lnTo>
                      <a:pt x="4067033" y="627797"/>
                    </a:lnTo>
                    <a:lnTo>
                      <a:pt x="4012442" y="709684"/>
                    </a:lnTo>
                    <a:lnTo>
                      <a:pt x="4067033" y="750627"/>
                    </a:lnTo>
                    <a:lnTo>
                      <a:pt x="4244454" y="641445"/>
                    </a:lnTo>
                    <a:lnTo>
                      <a:pt x="4490114" y="682388"/>
                    </a:lnTo>
                    <a:lnTo>
                      <a:pt x="4585648" y="777923"/>
                    </a:lnTo>
                    <a:lnTo>
                      <a:pt x="4899546" y="928048"/>
                    </a:lnTo>
                    <a:lnTo>
                      <a:pt x="4940490" y="327547"/>
                    </a:lnTo>
                    <a:lnTo>
                      <a:pt x="4926842" y="0"/>
                    </a:lnTo>
                    <a:lnTo>
                      <a:pt x="0" y="27296"/>
                    </a:lnTo>
                    <a:cubicBezTo>
                      <a:pt x="4549" y="714233"/>
                      <a:pt x="9099" y="1401171"/>
                      <a:pt x="13648" y="2088108"/>
                    </a:cubicBezTo>
                    <a:lnTo>
                      <a:pt x="1050878" y="2101756"/>
                    </a:lnTo>
                    <a:close/>
                  </a:path>
                </a:pathLst>
              </a:custGeom>
              <a:solidFill>
                <a:srgbClr val="2F33DD"/>
              </a:solidFill>
              <a:ln>
                <a:solidFill>
                  <a:srgbClr val="2F3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Freeform 12"/>
          <p:cNvSpPr/>
          <p:nvPr/>
        </p:nvSpPr>
        <p:spPr>
          <a:xfrm rot="19902134">
            <a:off x="4411284" y="4164841"/>
            <a:ext cx="423080" cy="1016759"/>
          </a:xfrm>
          <a:custGeom>
            <a:avLst/>
            <a:gdLst>
              <a:gd name="connsiteX0" fmla="*/ 136477 w 423080"/>
              <a:gd name="connsiteY0" fmla="*/ 238836 h 1016759"/>
              <a:gd name="connsiteX1" fmla="*/ 0 w 423080"/>
              <a:gd name="connsiteY1" fmla="*/ 539087 h 1016759"/>
              <a:gd name="connsiteX2" fmla="*/ 136477 w 423080"/>
              <a:gd name="connsiteY2" fmla="*/ 1003111 h 1016759"/>
              <a:gd name="connsiteX3" fmla="*/ 395785 w 423080"/>
              <a:gd name="connsiteY3" fmla="*/ 620974 h 1016759"/>
              <a:gd name="connsiteX4" fmla="*/ 300250 w 423080"/>
              <a:gd name="connsiteY4" fmla="*/ 61415 h 1016759"/>
              <a:gd name="connsiteX5" fmla="*/ 136477 w 423080"/>
              <a:gd name="connsiteY5" fmla="*/ 238836 h 1016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080" h="1016759">
                <a:moveTo>
                  <a:pt x="136477" y="238836"/>
                </a:moveTo>
                <a:cubicBezTo>
                  <a:pt x="86435" y="318448"/>
                  <a:pt x="0" y="411708"/>
                  <a:pt x="0" y="539087"/>
                </a:cubicBezTo>
                <a:cubicBezTo>
                  <a:pt x="0" y="666466"/>
                  <a:pt x="70513" y="989463"/>
                  <a:pt x="136477" y="1003111"/>
                </a:cubicBezTo>
                <a:cubicBezTo>
                  <a:pt x="202441" y="1016759"/>
                  <a:pt x="368490" y="777923"/>
                  <a:pt x="395785" y="620974"/>
                </a:cubicBezTo>
                <a:cubicBezTo>
                  <a:pt x="423080" y="464025"/>
                  <a:pt x="345743" y="122830"/>
                  <a:pt x="300250" y="61415"/>
                </a:cubicBezTo>
                <a:cubicBezTo>
                  <a:pt x="254757" y="0"/>
                  <a:pt x="186519" y="159224"/>
                  <a:pt x="136477" y="238836"/>
                </a:cubicBezTo>
                <a:close/>
              </a:path>
            </a:pathLst>
          </a:custGeom>
          <a:solidFill>
            <a:schemeClr val="bg1">
              <a:lumMod val="7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612943" y="1356815"/>
            <a:ext cx="13648" cy="3903260"/>
          </a:xfrm>
          <a:custGeom>
            <a:avLst/>
            <a:gdLst>
              <a:gd name="connsiteX0" fmla="*/ 13648 w 13648"/>
              <a:gd name="connsiteY0" fmla="*/ 3903260 h 3903260"/>
              <a:gd name="connsiteX1" fmla="*/ 0 w 13648"/>
              <a:gd name="connsiteY1" fmla="*/ 0 h 3903260"/>
            </a:gdLst>
            <a:ahLst/>
            <a:cxnLst>
              <a:cxn ang="0">
                <a:pos x="connsiteX0" y="connsiteY0"/>
              </a:cxn>
              <a:cxn ang="0">
                <a:pos x="connsiteX1" y="connsiteY1"/>
              </a:cxn>
            </a:cxnLst>
            <a:rect l="l" t="t" r="r" b="b"/>
            <a:pathLst>
              <a:path w="13648" h="3903260">
                <a:moveTo>
                  <a:pt x="13648" y="3903260"/>
                </a:moveTo>
                <a:cubicBezTo>
                  <a:pt x="9099" y="2602173"/>
                  <a:pt x="4549" y="1301087"/>
                  <a:pt x="0" y="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flipH="1">
            <a:off x="3505200" y="2286000"/>
            <a:ext cx="1143001" cy="2387221"/>
          </a:xfrm>
          <a:custGeom>
            <a:avLst/>
            <a:gdLst>
              <a:gd name="connsiteX0" fmla="*/ 0 w 1201003"/>
              <a:gd name="connsiteY0" fmla="*/ 1337481 h 1337481"/>
              <a:gd name="connsiteX1" fmla="*/ 1201003 w 1201003"/>
              <a:gd name="connsiteY1" fmla="*/ 0 h 1337481"/>
            </a:gdLst>
            <a:ahLst/>
            <a:cxnLst>
              <a:cxn ang="0">
                <a:pos x="connsiteX0" y="connsiteY0"/>
              </a:cxn>
              <a:cxn ang="0">
                <a:pos x="connsiteX1" y="connsiteY1"/>
              </a:cxn>
            </a:cxnLst>
            <a:rect l="l" t="t" r="r" b="b"/>
            <a:pathLst>
              <a:path w="1201003" h="1337481">
                <a:moveTo>
                  <a:pt x="0" y="1337481"/>
                </a:moveTo>
                <a:lnTo>
                  <a:pt x="1201003" y="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rot="5218848">
            <a:off x="4648200" y="3352800"/>
            <a:ext cx="45557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BE</a:t>
            </a:r>
            <a:endParaRPr lang="en-US" b="1" i="1" dirty="0">
              <a:solidFill>
                <a:srgbClr val="FF0000"/>
              </a:solidFill>
            </a:endParaRPr>
          </a:p>
        </p:txBody>
      </p:sp>
      <p:sp>
        <p:nvSpPr>
          <p:cNvPr id="25" name="TextBox 24"/>
          <p:cNvSpPr txBox="1"/>
          <p:nvPr/>
        </p:nvSpPr>
        <p:spPr>
          <a:xfrm>
            <a:off x="3886200" y="1828800"/>
            <a:ext cx="45557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RE</a:t>
            </a:r>
            <a:endParaRPr lang="en-US" b="1" i="1" dirty="0">
              <a:solidFill>
                <a:srgbClr val="FF0000"/>
              </a:solidFill>
            </a:endParaRPr>
          </a:p>
        </p:txBody>
      </p:sp>
      <p:sp>
        <p:nvSpPr>
          <p:cNvPr id="26" name="TextBox 25"/>
          <p:cNvSpPr txBox="1"/>
          <p:nvPr/>
        </p:nvSpPr>
        <p:spPr>
          <a:xfrm rot="3541627">
            <a:off x="3702652" y="3234687"/>
            <a:ext cx="466794" cy="369332"/>
          </a:xfrm>
          <a:prstGeom prst="rect">
            <a:avLst/>
          </a:prstGeom>
          <a:noFill/>
        </p:spPr>
        <p:txBody>
          <a:bodyPr wrap="none" rtlCol="0">
            <a:spAutoFit/>
          </a:bodyPr>
          <a:lstStyle/>
          <a:p>
            <a:r>
              <a:rPr lang="en-US" b="1" i="1" dirty="0" err="1">
                <a:solidFill>
                  <a:srgbClr val="FF0000"/>
                </a:solidFill>
              </a:rPr>
              <a:t>v</a:t>
            </a:r>
            <a:r>
              <a:rPr lang="en-US" b="1" i="1" baseline="-25000" dirty="0" err="1">
                <a:solidFill>
                  <a:srgbClr val="FF0000"/>
                </a:solidFill>
              </a:rPr>
              <a:t>BR</a:t>
            </a:r>
            <a:endParaRPr lang="en-US" b="1" i="1" dirty="0">
              <a:solidFill>
                <a:srgbClr val="FF0000"/>
              </a:solidFill>
            </a:endParaRPr>
          </a:p>
        </p:txBody>
      </p:sp>
      <p:sp>
        <p:nvSpPr>
          <p:cNvPr id="27" name="TextBox 26"/>
          <p:cNvSpPr txBox="1"/>
          <p:nvPr/>
        </p:nvSpPr>
        <p:spPr>
          <a:xfrm>
            <a:off x="228601" y="76200"/>
            <a:ext cx="8915400" cy="1477328"/>
          </a:xfrm>
          <a:prstGeom prst="rect">
            <a:avLst/>
          </a:prstGeom>
          <a:noFill/>
        </p:spPr>
        <p:txBody>
          <a:bodyPr wrap="square" rtlCol="0">
            <a:spAutoFit/>
          </a:bodyPr>
          <a:lstStyle/>
          <a:p>
            <a:r>
              <a:rPr lang="en-US" b="1" dirty="0">
                <a:solidFill>
                  <a:srgbClr val="0000FF"/>
                </a:solidFill>
              </a:rPr>
              <a:t>Exercise 2</a:t>
            </a:r>
            <a:r>
              <a:rPr lang="en-US" b="1" dirty="0"/>
              <a:t>: A boat is heading due north as it crosses a </a:t>
            </a:r>
            <a:r>
              <a:rPr lang="en-US" b="1" dirty="0" smtClean="0"/>
              <a:t>100-m </a:t>
            </a:r>
            <a:r>
              <a:rPr lang="en-US" b="1" dirty="0"/>
              <a:t>wide river with a velocity of 10 </a:t>
            </a:r>
            <a:r>
              <a:rPr lang="en-US" b="1" dirty="0" smtClean="0"/>
              <a:t>km/h </a:t>
            </a:r>
            <a:r>
              <a:rPr lang="en-US" b="1" dirty="0"/>
              <a:t>relative to the water, but wants to travel due north. The river has a uniform velocity </a:t>
            </a:r>
          </a:p>
          <a:p>
            <a:r>
              <a:rPr lang="en-US" b="1" dirty="0"/>
              <a:t>of 5.00 </a:t>
            </a:r>
            <a:r>
              <a:rPr lang="en-US" b="1" dirty="0" smtClean="0"/>
              <a:t>km/h </a:t>
            </a:r>
            <a:r>
              <a:rPr lang="en-US" b="1" dirty="0"/>
              <a:t>due east.  </a:t>
            </a:r>
          </a:p>
          <a:p>
            <a:pPr marL="342900" indent="-342900">
              <a:buAutoNum type="alphaLcParenBoth"/>
            </a:pPr>
            <a:r>
              <a:rPr lang="en-US" b="1" dirty="0"/>
              <a:t>Which direction should it head?</a:t>
            </a:r>
          </a:p>
          <a:p>
            <a:pPr marL="342900" indent="-342900">
              <a:buAutoNum type="alphaLcParenBoth"/>
            </a:pPr>
            <a:r>
              <a:rPr lang="en-US" b="1" dirty="0"/>
              <a:t>How long will it take to cross the river?</a:t>
            </a:r>
          </a:p>
        </p:txBody>
      </p:sp>
      <p:grpSp>
        <p:nvGrpSpPr>
          <p:cNvPr id="7" name="Group 36"/>
          <p:cNvGrpSpPr/>
          <p:nvPr/>
        </p:nvGrpSpPr>
        <p:grpSpPr>
          <a:xfrm>
            <a:off x="7848600" y="1447800"/>
            <a:ext cx="1066800" cy="1295400"/>
            <a:chOff x="7848600" y="1371600"/>
            <a:chExt cx="1066800" cy="1295400"/>
          </a:xfrm>
        </p:grpSpPr>
        <p:grpSp>
          <p:nvGrpSpPr>
            <p:cNvPr id="11" name="Group 34"/>
            <p:cNvGrpSpPr/>
            <p:nvPr/>
          </p:nvGrpSpPr>
          <p:grpSpPr>
            <a:xfrm>
              <a:off x="7848600" y="1600200"/>
              <a:ext cx="1066800" cy="1066800"/>
              <a:chOff x="7848600" y="1371600"/>
              <a:chExt cx="1066800" cy="1066800"/>
            </a:xfrm>
          </p:grpSpPr>
          <p:cxnSp>
            <p:nvCxnSpPr>
              <p:cNvPr id="30" name="Straight Arrow Connector 29"/>
              <p:cNvCxnSpPr/>
              <p:nvPr/>
            </p:nvCxnSpPr>
            <p:spPr>
              <a:xfrm rot="16200000" flipV="1">
                <a:off x="7849394" y="1904206"/>
                <a:ext cx="1066800" cy="15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848600" y="1905000"/>
                <a:ext cx="1066800" cy="15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277664" y="1752600"/>
                <a:ext cx="228600" cy="304800"/>
              </a:xfrm>
              <a:prstGeom prst="ellipse">
                <a:avLst/>
              </a:prstGeom>
              <a:solidFill>
                <a:srgbClr val="FFC000"/>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8229600" y="1371600"/>
              <a:ext cx="333746" cy="369332"/>
            </a:xfrm>
            <a:prstGeom prst="rect">
              <a:avLst/>
            </a:prstGeom>
            <a:noFill/>
          </p:spPr>
          <p:txBody>
            <a:bodyPr wrap="none" rtlCol="0">
              <a:spAutoFit/>
            </a:bodyPr>
            <a:lstStyle/>
            <a:p>
              <a:r>
                <a:rPr lang="en-US" dirty="0">
                  <a:solidFill>
                    <a:srgbClr val="FFFF00"/>
                  </a:solidFill>
                </a:rPr>
                <a:t>N</a:t>
              </a:r>
            </a:p>
          </p:txBody>
        </p:sp>
      </p:grpSp>
      <p:sp>
        <p:nvSpPr>
          <p:cNvPr id="28" name="Freeform 27"/>
          <p:cNvSpPr/>
          <p:nvPr/>
        </p:nvSpPr>
        <p:spPr>
          <a:xfrm>
            <a:off x="4612943" y="2210937"/>
            <a:ext cx="13648" cy="2388359"/>
          </a:xfrm>
          <a:custGeom>
            <a:avLst/>
            <a:gdLst>
              <a:gd name="connsiteX0" fmla="*/ 13648 w 13648"/>
              <a:gd name="connsiteY0" fmla="*/ 2388359 h 2388359"/>
              <a:gd name="connsiteX1" fmla="*/ 0 w 13648"/>
              <a:gd name="connsiteY1" fmla="*/ 0 h 2388359"/>
            </a:gdLst>
            <a:ahLst/>
            <a:cxnLst>
              <a:cxn ang="0">
                <a:pos x="connsiteX0" y="connsiteY0"/>
              </a:cxn>
              <a:cxn ang="0">
                <a:pos x="connsiteX1" y="connsiteY1"/>
              </a:cxn>
            </a:cxnLst>
            <a:rect l="l" t="t" r="r" b="b"/>
            <a:pathLst>
              <a:path w="13648" h="2388359">
                <a:moveTo>
                  <a:pt x="13648" y="2388359"/>
                </a:moveTo>
                <a:cubicBezTo>
                  <a:pt x="9099" y="1592239"/>
                  <a:pt x="4549" y="796120"/>
                  <a:pt x="0" y="0"/>
                </a:cubicBezTo>
              </a:path>
            </a:pathLst>
          </a:cu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3521122" y="2306472"/>
            <a:ext cx="1050878" cy="55728"/>
          </a:xfrm>
          <a:custGeom>
            <a:avLst/>
            <a:gdLst>
              <a:gd name="connsiteX0" fmla="*/ 0 w 1037230"/>
              <a:gd name="connsiteY0" fmla="*/ 13647 h 13647"/>
              <a:gd name="connsiteX1" fmla="*/ 1037230 w 1037230"/>
              <a:gd name="connsiteY1" fmla="*/ 0 h 13647"/>
            </a:gdLst>
            <a:ahLst/>
            <a:cxnLst>
              <a:cxn ang="0">
                <a:pos x="connsiteX0" y="connsiteY0"/>
              </a:cxn>
              <a:cxn ang="0">
                <a:pos x="connsiteX1" y="connsiteY1"/>
              </a:cxn>
            </a:cxnLst>
            <a:rect l="l" t="t" r="r" b="b"/>
            <a:pathLst>
              <a:path w="1037230" h="13647">
                <a:moveTo>
                  <a:pt x="0" y="13647"/>
                </a:moveTo>
                <a:lnTo>
                  <a:pt x="1037230" y="0"/>
                </a:ln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36"/>
          <p:cNvGrpSpPr/>
          <p:nvPr/>
        </p:nvGrpSpPr>
        <p:grpSpPr>
          <a:xfrm>
            <a:off x="3810000" y="3519787"/>
            <a:ext cx="914400" cy="1204613"/>
            <a:chOff x="3810000" y="3519787"/>
            <a:chExt cx="914400" cy="1204613"/>
          </a:xfrm>
        </p:grpSpPr>
        <p:sp>
          <p:nvSpPr>
            <p:cNvPr id="33" name="Arc 32"/>
            <p:cNvSpPr/>
            <p:nvPr/>
          </p:nvSpPr>
          <p:spPr>
            <a:xfrm>
              <a:off x="3810000" y="3810000"/>
              <a:ext cx="914400" cy="914400"/>
            </a:xfrm>
            <a:prstGeom prst="arc">
              <a:avLst>
                <a:gd name="adj1" fmla="val 16200000"/>
                <a:gd name="adj2" fmla="val 18793715"/>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rot="5218848">
              <a:off x="4293529" y="3505200"/>
              <a:ext cx="340158" cy="369332"/>
            </a:xfrm>
            <a:prstGeom prst="rect">
              <a:avLst/>
            </a:prstGeom>
            <a:noFill/>
          </p:spPr>
          <p:txBody>
            <a:bodyPr wrap="none" rtlCol="0">
              <a:spAutoFit/>
            </a:bodyPr>
            <a:lstStyle/>
            <a:p>
              <a:r>
                <a:rPr lang="el-GR" b="1" i="1" dirty="0">
                  <a:solidFill>
                    <a:srgbClr val="FF0000"/>
                  </a:solidFill>
                </a:rPr>
                <a:t>Θ</a:t>
              </a:r>
              <a:endParaRPr lang="en-US" b="1" i="1" dirty="0">
                <a:solidFill>
                  <a:srgbClr val="FF0000"/>
                </a:solidFill>
              </a:endParaRPr>
            </a:p>
          </p:txBody>
        </p:sp>
      </p:grpSp>
      <p:grpSp>
        <p:nvGrpSpPr>
          <p:cNvPr id="37" name="Group 36"/>
          <p:cNvGrpSpPr/>
          <p:nvPr/>
        </p:nvGrpSpPr>
        <p:grpSpPr>
          <a:xfrm>
            <a:off x="495300" y="4794250"/>
            <a:ext cx="7391400" cy="1909536"/>
            <a:chOff x="495300" y="4794250"/>
            <a:chExt cx="7391400" cy="1909536"/>
          </a:xfrm>
        </p:grpSpPr>
        <p:graphicFrame>
          <p:nvGraphicFramePr>
            <p:cNvPr id="38" name="Object 37"/>
            <p:cNvGraphicFramePr>
              <a:graphicFrameLocks noChangeAspect="1"/>
            </p:cNvGraphicFramePr>
            <p:nvPr>
              <p:extLst>
                <p:ext uri="{D42A27DB-BD31-4B8C-83A1-F6EECF244321}">
                  <p14:modId xmlns:p14="http://schemas.microsoft.com/office/powerpoint/2010/main" val="3972526132"/>
                </p:ext>
              </p:extLst>
            </p:nvPr>
          </p:nvGraphicFramePr>
          <p:xfrm>
            <a:off x="1279525" y="5473700"/>
            <a:ext cx="1470025" cy="327025"/>
          </p:xfrm>
          <a:graphic>
            <a:graphicData uri="http://schemas.openxmlformats.org/presentationml/2006/ole">
              <mc:AlternateContent xmlns:mc="http://schemas.openxmlformats.org/markup-compatibility/2006">
                <mc:Choice xmlns:v="urn:schemas-microsoft-com:vml" Requires="v">
                  <p:oleObj spid="_x0000_s153661" name="Equation" r:id="rId4" imgW="1028520" imgH="228600" progId="Equation.3">
                    <p:embed/>
                  </p:oleObj>
                </mc:Choice>
                <mc:Fallback>
                  <p:oleObj name="Equation" r:id="rId4" imgW="1028520" imgH="228600" progId="Equation.3">
                    <p:embed/>
                    <p:pic>
                      <p:nvPicPr>
                        <p:cNvPr id="0" name=""/>
                        <p:cNvPicPr>
                          <a:picLocks noChangeAspect="1" noChangeArrowheads="1"/>
                        </p:cNvPicPr>
                        <p:nvPr/>
                      </p:nvPicPr>
                      <p:blipFill>
                        <a:blip r:embed="rId5"/>
                        <a:srcRect/>
                        <a:stretch>
                          <a:fillRect/>
                        </a:stretch>
                      </p:blipFill>
                      <p:spPr bwMode="auto">
                        <a:xfrm>
                          <a:off x="1279525" y="5473700"/>
                          <a:ext cx="1470025" cy="327025"/>
                        </a:xfrm>
                        <a:prstGeom prst="rect">
                          <a:avLst/>
                        </a:prstGeom>
                        <a:noFill/>
                        <a:extLst/>
                      </p:spPr>
                    </p:pic>
                  </p:oleObj>
                </mc:Fallback>
              </mc:AlternateContent>
            </a:graphicData>
          </a:graphic>
        </p:graphicFrame>
        <p:cxnSp>
          <p:nvCxnSpPr>
            <p:cNvPr id="39" name="Straight Connector 38"/>
            <p:cNvCxnSpPr/>
            <p:nvPr/>
          </p:nvCxnSpPr>
          <p:spPr>
            <a:xfrm>
              <a:off x="4605516" y="5305576"/>
              <a:ext cx="0" cy="13982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 y="5305576"/>
              <a:ext cx="7391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1" name="Object 40"/>
            <p:cNvGraphicFramePr>
              <a:graphicFrameLocks noChangeAspect="1"/>
            </p:cNvGraphicFramePr>
            <p:nvPr>
              <p:extLst>
                <p:ext uri="{D42A27DB-BD31-4B8C-83A1-F6EECF244321}">
                  <p14:modId xmlns:p14="http://schemas.microsoft.com/office/powerpoint/2010/main" val="3393431449"/>
                </p:ext>
              </p:extLst>
            </p:nvPr>
          </p:nvGraphicFramePr>
          <p:xfrm>
            <a:off x="4913313" y="5429250"/>
            <a:ext cx="1470025" cy="346075"/>
          </p:xfrm>
          <a:graphic>
            <a:graphicData uri="http://schemas.openxmlformats.org/presentationml/2006/ole">
              <mc:AlternateContent xmlns:mc="http://schemas.openxmlformats.org/markup-compatibility/2006">
                <mc:Choice xmlns:v="urn:schemas-microsoft-com:vml" Requires="v">
                  <p:oleObj spid="_x0000_s153662" name="Equation" r:id="rId6" imgW="1028520" imgH="241200" progId="Equation.3">
                    <p:embed/>
                  </p:oleObj>
                </mc:Choice>
                <mc:Fallback>
                  <p:oleObj name="Equation" r:id="rId6" imgW="1028520" imgH="241200" progId="Equation.3">
                    <p:embed/>
                    <p:pic>
                      <p:nvPicPr>
                        <p:cNvPr id="0" name=""/>
                        <p:cNvPicPr>
                          <a:picLocks noChangeAspect="1" noChangeArrowheads="1"/>
                        </p:cNvPicPr>
                        <p:nvPr/>
                      </p:nvPicPr>
                      <p:blipFill>
                        <a:blip r:embed="rId7"/>
                        <a:srcRect/>
                        <a:stretch>
                          <a:fillRect/>
                        </a:stretch>
                      </p:blipFill>
                      <p:spPr bwMode="auto">
                        <a:xfrm>
                          <a:off x="4913313" y="5429250"/>
                          <a:ext cx="1470025" cy="346075"/>
                        </a:xfrm>
                        <a:prstGeom prst="rect">
                          <a:avLst/>
                        </a:prstGeom>
                        <a:noFill/>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523740794"/>
                </p:ext>
              </p:extLst>
            </p:nvPr>
          </p:nvGraphicFramePr>
          <p:xfrm>
            <a:off x="2092325" y="4794250"/>
            <a:ext cx="144463" cy="307975"/>
          </p:xfrm>
          <a:graphic>
            <a:graphicData uri="http://schemas.openxmlformats.org/presentationml/2006/ole">
              <mc:AlternateContent xmlns:mc="http://schemas.openxmlformats.org/markup-compatibility/2006">
                <mc:Choice xmlns:v="urn:schemas-microsoft-com:vml" Requires="v">
                  <p:oleObj spid="_x0000_s153663" name="Equation" r:id="rId8" imgW="101520" imgH="215640" progId="Equation.3">
                    <p:embed/>
                  </p:oleObj>
                </mc:Choice>
                <mc:Fallback>
                  <p:oleObj name="Equation" r:id="rId8" imgW="101520" imgH="215640" progId="Equation.3">
                    <p:embed/>
                    <p:pic>
                      <p:nvPicPr>
                        <p:cNvPr id="0" name=""/>
                        <p:cNvPicPr>
                          <a:picLocks noChangeAspect="1" noChangeArrowheads="1"/>
                        </p:cNvPicPr>
                        <p:nvPr/>
                      </p:nvPicPr>
                      <p:blipFill>
                        <a:blip r:embed="rId9"/>
                        <a:srcRect/>
                        <a:stretch>
                          <a:fillRect/>
                        </a:stretch>
                      </p:blipFill>
                      <p:spPr bwMode="auto">
                        <a:xfrm>
                          <a:off x="2092325" y="4794250"/>
                          <a:ext cx="144463" cy="307975"/>
                        </a:xfrm>
                        <a:prstGeom prst="rect">
                          <a:avLst/>
                        </a:prstGeom>
                        <a:noFill/>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669959195"/>
                </p:ext>
              </p:extLst>
            </p:nvPr>
          </p:nvGraphicFramePr>
          <p:xfrm>
            <a:off x="6351588" y="4837113"/>
            <a:ext cx="180975" cy="344487"/>
          </p:xfrm>
          <a:graphic>
            <a:graphicData uri="http://schemas.openxmlformats.org/presentationml/2006/ole">
              <mc:AlternateContent xmlns:mc="http://schemas.openxmlformats.org/markup-compatibility/2006">
                <mc:Choice xmlns:v="urn:schemas-microsoft-com:vml" Requires="v">
                  <p:oleObj spid="_x0000_s153664" name="Equation" r:id="rId10" imgW="126720" imgH="241200" progId="Equation.3">
                    <p:embed/>
                  </p:oleObj>
                </mc:Choice>
                <mc:Fallback>
                  <p:oleObj name="Equation" r:id="rId10" imgW="126720" imgH="241200" progId="Equation.3">
                    <p:embed/>
                    <p:pic>
                      <p:nvPicPr>
                        <p:cNvPr id="0" name=""/>
                        <p:cNvPicPr>
                          <a:picLocks noChangeAspect="1" noChangeArrowheads="1"/>
                        </p:cNvPicPr>
                        <p:nvPr/>
                      </p:nvPicPr>
                      <p:blipFill>
                        <a:blip r:embed="rId11"/>
                        <a:srcRect/>
                        <a:stretch>
                          <a:fillRect/>
                        </a:stretch>
                      </p:blipFill>
                      <p:spPr bwMode="auto">
                        <a:xfrm>
                          <a:off x="6351588" y="4837113"/>
                          <a:ext cx="180975" cy="344487"/>
                        </a:xfrm>
                        <a:prstGeom prst="rect">
                          <a:avLst/>
                        </a:prstGeom>
                        <a:noFill/>
                        <a:extLst/>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4028640501"/>
                </p:ext>
              </p:extLst>
            </p:nvPr>
          </p:nvGraphicFramePr>
          <p:xfrm>
            <a:off x="1258888" y="5899150"/>
            <a:ext cx="1433512" cy="654050"/>
          </p:xfrm>
          <a:graphic>
            <a:graphicData uri="http://schemas.openxmlformats.org/presentationml/2006/ole">
              <mc:AlternateContent xmlns:mc="http://schemas.openxmlformats.org/markup-compatibility/2006">
                <mc:Choice xmlns:v="urn:schemas-microsoft-com:vml" Requires="v">
                  <p:oleObj spid="_x0000_s153665" name="Equation" r:id="rId12" imgW="1002960" imgH="457200" progId="Equation.3">
                    <p:embed/>
                  </p:oleObj>
                </mc:Choice>
                <mc:Fallback>
                  <p:oleObj name="Equation" r:id="rId12" imgW="1002960" imgH="457200" progId="Equation.3">
                    <p:embed/>
                    <p:pic>
                      <p:nvPicPr>
                        <p:cNvPr id="0" name=""/>
                        <p:cNvPicPr>
                          <a:picLocks noChangeAspect="1" noChangeArrowheads="1"/>
                        </p:cNvPicPr>
                        <p:nvPr/>
                      </p:nvPicPr>
                      <p:blipFill>
                        <a:blip r:embed="rId13"/>
                        <a:srcRect/>
                        <a:stretch>
                          <a:fillRect/>
                        </a:stretch>
                      </p:blipFill>
                      <p:spPr bwMode="auto">
                        <a:xfrm>
                          <a:off x="1258888" y="5899150"/>
                          <a:ext cx="1433512" cy="654050"/>
                        </a:xfrm>
                        <a:prstGeom prst="rect">
                          <a:avLst/>
                        </a:prstGeom>
                        <a:noFill/>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416055088"/>
                </p:ext>
              </p:extLst>
            </p:nvPr>
          </p:nvGraphicFramePr>
          <p:xfrm>
            <a:off x="4973638" y="5916613"/>
            <a:ext cx="1323975" cy="690562"/>
          </p:xfrm>
          <a:graphic>
            <a:graphicData uri="http://schemas.openxmlformats.org/presentationml/2006/ole">
              <mc:AlternateContent xmlns:mc="http://schemas.openxmlformats.org/markup-compatibility/2006">
                <mc:Choice xmlns:v="urn:schemas-microsoft-com:vml" Requires="v">
                  <p:oleObj spid="_x0000_s153666" name="Equation" r:id="rId14" imgW="927000" imgH="482400" progId="Equation.3">
                    <p:embed/>
                  </p:oleObj>
                </mc:Choice>
                <mc:Fallback>
                  <p:oleObj name="Equation" r:id="rId14" imgW="927000" imgH="482400" progId="Equation.3">
                    <p:embed/>
                    <p:pic>
                      <p:nvPicPr>
                        <p:cNvPr id="0" name=""/>
                        <p:cNvPicPr>
                          <a:picLocks noChangeAspect="1" noChangeArrowheads="1"/>
                        </p:cNvPicPr>
                        <p:nvPr/>
                      </p:nvPicPr>
                      <p:blipFill>
                        <a:blip r:embed="rId15"/>
                        <a:srcRect/>
                        <a:stretch>
                          <a:fillRect/>
                        </a:stretch>
                      </p:blipFill>
                      <p:spPr bwMode="auto">
                        <a:xfrm>
                          <a:off x="4973638" y="5916613"/>
                          <a:ext cx="1323975" cy="690562"/>
                        </a:xfrm>
                        <a:prstGeom prst="rect">
                          <a:avLst/>
                        </a:prstGeom>
                        <a:noFill/>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afterEffect">
                                  <p:stCondLst>
                                    <p:cond delay="0"/>
                                  </p:stCondLst>
                                  <p:childTnLst>
                                    <p:animMotion origin="layout" path="M 4.44444E-6 3.08048E-6 L -0.45139 -0.0037 " pathEditMode="relative" rAng="0" ptsTypes="AA">
                                      <p:cBhvr>
                                        <p:cTn id="6" dur="19000" fill="hold"/>
                                        <p:tgtEl>
                                          <p:spTgt spid="3"/>
                                        </p:tgtEl>
                                        <p:attrNameLst>
                                          <p:attrName>ppt_x</p:attrName>
                                          <p:attrName>ppt_y</p:attrName>
                                        </p:attrNameLst>
                                      </p:cBhvr>
                                      <p:rCtr x="-22600" y="-2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1.06383E-6 L 0.00278 -0.34783 " pathEditMode="relative" rAng="0" ptsTypes="AA">
                                      <p:cBhvr>
                                        <p:cTn id="10" dur="5000" fill="hold"/>
                                        <p:tgtEl>
                                          <p:spTgt spid="13"/>
                                        </p:tgtEl>
                                        <p:attrNameLst>
                                          <p:attrName>ppt_x</p:attrName>
                                          <p:attrName>ppt_y</p:attrName>
                                        </p:attrNameLst>
                                      </p:cBhvr>
                                      <p:rCtr x="100" y="-17400"/>
                                    </p:animMotion>
                                  </p:childTnLst>
                                </p:cTn>
                              </p:par>
                              <p:par>
                                <p:cTn id="11" presetID="22" presetClass="entr" presetSubtype="4" fill="hold" grpId="0" nodeType="withEffect">
                                  <p:stCondLst>
                                    <p:cond delay="50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0"/>
                                        <p:tgtEl>
                                          <p:spTgt spid="20"/>
                                        </p:tgtEl>
                                      </p:cBhvr>
                                    </p:animEffect>
                                  </p:childTnLst>
                                </p:cTn>
                              </p:par>
                              <p:par>
                                <p:cTn id="14" presetID="22" presetClass="entr" presetSubtype="4" fill="hold" grpId="0" nodeType="withEffect">
                                  <p:stCondLst>
                                    <p:cond delay="50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0"/>
                                        <p:tgtEl>
                                          <p:spTgt spid="28"/>
                                        </p:tgtEl>
                                      </p:cBhvr>
                                    </p:animEffect>
                                  </p:childTnLst>
                                </p:cTn>
                              </p:par>
                            </p:childTnLst>
                          </p:cTn>
                        </p:par>
                        <p:par>
                          <p:cTn id="17" fill="hold">
                            <p:stCondLst>
                              <p:cond delay="5500"/>
                            </p:stCondLst>
                            <p:childTnLst>
                              <p:par>
                                <p:cTn id="18" presetID="1"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6" grpId="0"/>
      <p:bldP spid="28" grpId="0" animBg="1"/>
      <p:bldP spid="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26685">
            <a:off x="554843" y="3968722"/>
            <a:ext cx="1633537" cy="2719194"/>
          </a:xfrm>
          <a:prstGeom prst="rect">
            <a:avLst/>
          </a:prstGeom>
        </p:spPr>
      </p:pic>
      <p:grpSp>
        <p:nvGrpSpPr>
          <p:cNvPr id="18" name="Group 17"/>
          <p:cNvGrpSpPr/>
          <p:nvPr/>
        </p:nvGrpSpPr>
        <p:grpSpPr>
          <a:xfrm>
            <a:off x="652658" y="1143000"/>
            <a:ext cx="3124200" cy="990600"/>
            <a:chOff x="2057400" y="2057400"/>
            <a:chExt cx="3886200" cy="1600200"/>
          </a:xfrm>
        </p:grpSpPr>
        <p:sp>
          <p:nvSpPr>
            <p:cNvPr id="2" name="Rectangle 1"/>
            <p:cNvSpPr/>
            <p:nvPr/>
          </p:nvSpPr>
          <p:spPr>
            <a:xfrm>
              <a:off x="2057400" y="2057400"/>
              <a:ext cx="3886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2532377"/>
              <a:ext cx="896622" cy="896622"/>
            </a:xfrm>
            <a:prstGeom prst="rect">
              <a:avLst/>
            </a:prstGeom>
          </p:spPr>
        </p:pic>
        <p:cxnSp>
          <p:nvCxnSpPr>
            <p:cNvPr id="5" name="Straight Arrow Connector 4"/>
            <p:cNvCxnSpPr/>
            <p:nvPr/>
          </p:nvCxnSpPr>
          <p:spPr>
            <a:xfrm>
              <a:off x="4191000" y="2391584"/>
              <a:ext cx="60960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00600" y="2206918"/>
              <a:ext cx="447051"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R</a:t>
              </a:r>
              <a:r>
                <a:rPr lang="en-US" sz="1200" i="1" baseline="-25000" dirty="0" err="1">
                  <a:solidFill>
                    <a:srgbClr val="FFC000"/>
                  </a:solidFill>
                </a:rPr>
                <a:t>E</a:t>
              </a:r>
              <a:endParaRPr lang="en-US" sz="1200" i="1" baseline="-25000" dirty="0">
                <a:solidFill>
                  <a:srgbClr val="FFC000"/>
                </a:solidFill>
              </a:endParaRPr>
            </a:p>
          </p:txBody>
        </p:sp>
        <p:cxnSp>
          <p:nvCxnSpPr>
            <p:cNvPr id="9" name="Straight Arrow Connector 8"/>
            <p:cNvCxnSpPr/>
            <p:nvPr/>
          </p:nvCxnSpPr>
          <p:spPr>
            <a:xfrm flipH="1">
              <a:off x="2514600" y="2980688"/>
              <a:ext cx="129540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77198" y="2603733"/>
              <a:ext cx="455027"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BR</a:t>
              </a:r>
              <a:endParaRPr lang="en-US" sz="1200" i="1" baseline="-25000" dirty="0">
                <a:solidFill>
                  <a:srgbClr val="FFC000"/>
                </a:solidFill>
              </a:endParaRPr>
            </a:p>
          </p:txBody>
        </p:sp>
        <p:cxnSp>
          <p:nvCxnSpPr>
            <p:cNvPr id="16" name="Straight Arrow Connector 15"/>
            <p:cNvCxnSpPr/>
            <p:nvPr/>
          </p:nvCxnSpPr>
          <p:spPr>
            <a:xfrm>
              <a:off x="3124201" y="3124200"/>
              <a:ext cx="609600" cy="0"/>
            </a:xfrm>
            <a:prstGeom prst="straightConnector1">
              <a:avLst/>
            </a:prstGeom>
            <a:ln>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21027" y="2980688"/>
              <a:ext cx="447051"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BE</a:t>
              </a:r>
              <a:endParaRPr lang="en-US" sz="1200" i="1" baseline="-25000" dirty="0">
                <a:solidFill>
                  <a:srgbClr val="FFC000"/>
                </a:solidFill>
              </a:endParaRPr>
            </a:p>
          </p:txBody>
        </p:sp>
      </p:grpSp>
      <p:grpSp>
        <p:nvGrpSpPr>
          <p:cNvPr id="22" name="Group 21"/>
          <p:cNvGrpSpPr/>
          <p:nvPr/>
        </p:nvGrpSpPr>
        <p:grpSpPr>
          <a:xfrm>
            <a:off x="4495800" y="1295400"/>
            <a:ext cx="3124200" cy="990600"/>
            <a:chOff x="2057400" y="2057400"/>
            <a:chExt cx="3886200" cy="1600200"/>
          </a:xfrm>
        </p:grpSpPr>
        <p:sp>
          <p:nvSpPr>
            <p:cNvPr id="23" name="Rectangle 22"/>
            <p:cNvSpPr/>
            <p:nvPr/>
          </p:nvSpPr>
          <p:spPr>
            <a:xfrm>
              <a:off x="2057400" y="2057400"/>
              <a:ext cx="38862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2532377"/>
              <a:ext cx="896622" cy="896622"/>
            </a:xfrm>
            <a:prstGeom prst="rect">
              <a:avLst/>
            </a:prstGeom>
          </p:spPr>
        </p:pic>
        <p:cxnSp>
          <p:nvCxnSpPr>
            <p:cNvPr id="25" name="Straight Arrow Connector 24"/>
            <p:cNvCxnSpPr/>
            <p:nvPr/>
          </p:nvCxnSpPr>
          <p:spPr>
            <a:xfrm>
              <a:off x="4191000" y="2391584"/>
              <a:ext cx="609600" cy="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00600" y="2206918"/>
              <a:ext cx="447051"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R</a:t>
              </a:r>
              <a:r>
                <a:rPr lang="en-US" sz="1200" i="1" baseline="-25000" dirty="0" err="1">
                  <a:solidFill>
                    <a:srgbClr val="FFC000"/>
                  </a:solidFill>
                </a:rPr>
                <a:t>E</a:t>
              </a:r>
              <a:endParaRPr lang="en-US" sz="1200" i="1" baseline="-25000" dirty="0">
                <a:solidFill>
                  <a:srgbClr val="FFC000"/>
                </a:solidFill>
              </a:endParaRPr>
            </a:p>
          </p:txBody>
        </p:sp>
        <p:cxnSp>
          <p:nvCxnSpPr>
            <p:cNvPr id="27" name="Straight Arrow Connector 26"/>
            <p:cNvCxnSpPr/>
            <p:nvPr/>
          </p:nvCxnSpPr>
          <p:spPr>
            <a:xfrm flipH="1">
              <a:off x="3677924" y="2980688"/>
              <a:ext cx="1122677" cy="0"/>
            </a:xfrm>
            <a:prstGeom prst="straightConnector1">
              <a:avLst/>
            </a:prstGeom>
            <a:ln>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803173" y="2652391"/>
              <a:ext cx="455027"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BR</a:t>
              </a:r>
              <a:endParaRPr lang="en-US" sz="1200" i="1" baseline="-25000" dirty="0">
                <a:solidFill>
                  <a:srgbClr val="FFC000"/>
                </a:solidFill>
              </a:endParaRPr>
            </a:p>
          </p:txBody>
        </p:sp>
        <p:cxnSp>
          <p:nvCxnSpPr>
            <p:cNvPr id="29" name="Straight Arrow Connector 28"/>
            <p:cNvCxnSpPr/>
            <p:nvPr/>
          </p:nvCxnSpPr>
          <p:spPr>
            <a:xfrm flipV="1">
              <a:off x="3933678" y="3102690"/>
              <a:ext cx="1313974" cy="2861"/>
            </a:xfrm>
            <a:prstGeom prst="straightConnector1">
              <a:avLst/>
            </a:prstGeom>
            <a:ln>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206618" y="2827462"/>
              <a:ext cx="447051" cy="447460"/>
            </a:xfrm>
            <a:prstGeom prst="rect">
              <a:avLst/>
            </a:prstGeom>
            <a:noFill/>
          </p:spPr>
          <p:txBody>
            <a:bodyPr wrap="none" rtlCol="0">
              <a:spAutoFit/>
            </a:bodyPr>
            <a:lstStyle/>
            <a:p>
              <a:r>
                <a:rPr lang="en-US" sz="1200" i="1" dirty="0" err="1" smtClean="0">
                  <a:solidFill>
                    <a:srgbClr val="FFC000"/>
                  </a:solidFill>
                </a:rPr>
                <a:t>v</a:t>
              </a:r>
              <a:r>
                <a:rPr lang="en-US" sz="1200" i="1" baseline="-25000" dirty="0" err="1" smtClean="0">
                  <a:solidFill>
                    <a:srgbClr val="FFC000"/>
                  </a:solidFill>
                </a:rPr>
                <a:t>BE</a:t>
              </a:r>
              <a:endParaRPr lang="en-US" sz="1200" i="1" baseline="-25000" dirty="0">
                <a:solidFill>
                  <a:srgbClr val="FFC000"/>
                </a:solidFill>
              </a:endParaRPr>
            </a:p>
          </p:txBody>
        </p:sp>
      </p:grpSp>
      <p:grpSp>
        <p:nvGrpSpPr>
          <p:cNvPr id="50" name="Group 49"/>
          <p:cNvGrpSpPr/>
          <p:nvPr/>
        </p:nvGrpSpPr>
        <p:grpSpPr>
          <a:xfrm>
            <a:off x="1905000" y="2895600"/>
            <a:ext cx="1750238" cy="2626788"/>
            <a:chOff x="1905000" y="2597184"/>
            <a:chExt cx="1750238" cy="2626788"/>
          </a:xfrm>
        </p:grpSpPr>
        <p:pic>
          <p:nvPicPr>
            <p:cNvPr id="233474" name="Picture 2" descr="Image result for airport walkway 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16224"/>
              <a:ext cx="1750238" cy="2207748"/>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rot="16200000">
              <a:off x="2609144" y="3373523"/>
              <a:ext cx="443552" cy="276999"/>
              <a:chOff x="5893502" y="3813277"/>
              <a:chExt cx="443552" cy="276999"/>
            </a:xfrm>
          </p:grpSpPr>
          <p:cxnSp>
            <p:nvCxnSpPr>
              <p:cNvPr id="35" name="Straight Arrow Connector 34"/>
              <p:cNvCxnSpPr/>
              <p:nvPr/>
            </p:nvCxnSpPr>
            <p:spPr>
              <a:xfrm rot="5400000" flipV="1">
                <a:off x="6046028" y="3660751"/>
                <a:ext cx="138499" cy="443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906829" y="3813277"/>
                <a:ext cx="394660"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a:solidFill>
                      <a:srgbClr val="FFFF00"/>
                    </a:solidFill>
                  </a:rPr>
                  <a:t>W</a:t>
                </a:r>
                <a:r>
                  <a:rPr lang="en-US" sz="1200" i="1" baseline="-25000" dirty="0" err="1" smtClean="0">
                    <a:solidFill>
                      <a:srgbClr val="FFFF00"/>
                    </a:solidFill>
                  </a:rPr>
                  <a:t>E</a:t>
                </a:r>
                <a:endParaRPr lang="en-US" sz="1200" i="1" baseline="-25000" dirty="0">
                  <a:solidFill>
                    <a:srgbClr val="FFFF00"/>
                  </a:solidFill>
                </a:endParaRPr>
              </a:p>
            </p:txBody>
          </p:sp>
        </p:grpSp>
        <p:grpSp>
          <p:nvGrpSpPr>
            <p:cNvPr id="38" name="Group 37"/>
            <p:cNvGrpSpPr/>
            <p:nvPr/>
          </p:nvGrpSpPr>
          <p:grpSpPr>
            <a:xfrm rot="16200000">
              <a:off x="2398275" y="4107551"/>
              <a:ext cx="547030" cy="276999"/>
              <a:chOff x="4851701" y="3652464"/>
              <a:chExt cx="547030" cy="276999"/>
            </a:xfrm>
          </p:grpSpPr>
          <p:cxnSp>
            <p:nvCxnSpPr>
              <p:cNvPr id="39" name="Straight Arrow Connector 38"/>
              <p:cNvCxnSpPr/>
              <p:nvPr/>
            </p:nvCxnSpPr>
            <p:spPr>
              <a:xfrm rot="5400000" flipV="1">
                <a:off x="5082366" y="3555943"/>
                <a:ext cx="162690" cy="47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851701" y="3652464"/>
                <a:ext cx="399468"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smtClean="0">
                    <a:solidFill>
                      <a:srgbClr val="FFFF00"/>
                    </a:solidFill>
                  </a:rPr>
                  <a:t>BW</a:t>
                </a:r>
                <a:endParaRPr lang="en-US" sz="1200" i="1" baseline="-25000" dirty="0">
                  <a:solidFill>
                    <a:srgbClr val="FFFF00"/>
                  </a:solidFill>
                </a:endParaRPr>
              </a:p>
            </p:txBody>
          </p:sp>
        </p:grpSp>
        <p:sp>
          <p:nvSpPr>
            <p:cNvPr id="37" name="TextBox 36"/>
            <p:cNvSpPr txBox="1"/>
            <p:nvPr/>
          </p:nvSpPr>
          <p:spPr>
            <a:xfrm>
              <a:off x="1926263" y="2597184"/>
              <a:ext cx="1707712" cy="369332"/>
            </a:xfrm>
            <a:prstGeom prst="rect">
              <a:avLst/>
            </a:prstGeom>
            <a:noFill/>
          </p:spPr>
          <p:txBody>
            <a:bodyPr wrap="none" rtlCol="0">
              <a:spAutoFit/>
            </a:bodyPr>
            <a:lstStyle/>
            <a:p>
              <a:r>
                <a:rPr lang="en-US" dirty="0" smtClean="0"/>
                <a:t>Airport walkway</a:t>
              </a:r>
              <a:endParaRPr lang="en-US" dirty="0"/>
            </a:p>
          </p:txBody>
        </p:sp>
        <p:grpSp>
          <p:nvGrpSpPr>
            <p:cNvPr id="47" name="Group 46"/>
            <p:cNvGrpSpPr/>
            <p:nvPr/>
          </p:nvGrpSpPr>
          <p:grpSpPr>
            <a:xfrm rot="16200000">
              <a:off x="2157646" y="3924773"/>
              <a:ext cx="733697" cy="351750"/>
              <a:chOff x="4928692" y="3661018"/>
              <a:chExt cx="733697" cy="351750"/>
            </a:xfrm>
          </p:grpSpPr>
          <p:cxnSp>
            <p:nvCxnSpPr>
              <p:cNvPr id="48" name="Straight Arrow Connector 47"/>
              <p:cNvCxnSpPr/>
              <p:nvPr/>
            </p:nvCxnSpPr>
            <p:spPr>
              <a:xfrm rot="5400000" flipV="1">
                <a:off x="5143966" y="3494345"/>
                <a:ext cx="303149" cy="7336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43956" y="3661018"/>
                <a:ext cx="359394"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smtClean="0">
                    <a:solidFill>
                      <a:srgbClr val="FFFF00"/>
                    </a:solidFill>
                  </a:rPr>
                  <a:t>BE</a:t>
                </a:r>
                <a:endParaRPr lang="en-US" sz="1200" i="1" baseline="-25000" dirty="0">
                  <a:solidFill>
                    <a:srgbClr val="FFFF00"/>
                  </a:solidFill>
                </a:endParaRPr>
              </a:p>
            </p:txBody>
          </p:sp>
        </p:grpSp>
      </p:grpSp>
      <p:grpSp>
        <p:nvGrpSpPr>
          <p:cNvPr id="52" name="Group 51"/>
          <p:cNvGrpSpPr/>
          <p:nvPr/>
        </p:nvGrpSpPr>
        <p:grpSpPr>
          <a:xfrm>
            <a:off x="4389069" y="2957557"/>
            <a:ext cx="1750238" cy="2626788"/>
            <a:chOff x="1905000" y="2597184"/>
            <a:chExt cx="1750238" cy="2626788"/>
          </a:xfrm>
        </p:grpSpPr>
        <p:pic>
          <p:nvPicPr>
            <p:cNvPr id="53" name="Picture 2" descr="Image result for airport walkway k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16224"/>
              <a:ext cx="1750238" cy="2207748"/>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rot="16200000">
              <a:off x="2609144" y="3373523"/>
              <a:ext cx="443552" cy="276999"/>
              <a:chOff x="5893502" y="3813277"/>
              <a:chExt cx="443552" cy="276999"/>
            </a:xfrm>
          </p:grpSpPr>
          <p:cxnSp>
            <p:nvCxnSpPr>
              <p:cNvPr id="62" name="Straight Arrow Connector 61"/>
              <p:cNvCxnSpPr/>
              <p:nvPr/>
            </p:nvCxnSpPr>
            <p:spPr>
              <a:xfrm rot="5400000" flipV="1">
                <a:off x="6046028" y="3660751"/>
                <a:ext cx="138499" cy="443552"/>
              </a:xfrm>
              <a:prstGeom prst="straightConnector1">
                <a:avLst/>
              </a:prstGeom>
              <a:ln>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5906829" y="3813277"/>
                <a:ext cx="394660"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a:solidFill>
                      <a:srgbClr val="FFFF00"/>
                    </a:solidFill>
                  </a:rPr>
                  <a:t>W</a:t>
                </a:r>
                <a:r>
                  <a:rPr lang="en-US" sz="1200" i="1" baseline="-25000" dirty="0" err="1" smtClean="0">
                    <a:solidFill>
                      <a:srgbClr val="FFFF00"/>
                    </a:solidFill>
                  </a:rPr>
                  <a:t>E</a:t>
                </a:r>
                <a:endParaRPr lang="en-US" sz="1200" i="1" baseline="-25000" dirty="0">
                  <a:solidFill>
                    <a:srgbClr val="FFFF00"/>
                  </a:solidFill>
                </a:endParaRPr>
              </a:p>
            </p:txBody>
          </p:sp>
        </p:grpSp>
        <p:grpSp>
          <p:nvGrpSpPr>
            <p:cNvPr id="55" name="Group 54"/>
            <p:cNvGrpSpPr/>
            <p:nvPr/>
          </p:nvGrpSpPr>
          <p:grpSpPr>
            <a:xfrm rot="16200000">
              <a:off x="2398275" y="4107551"/>
              <a:ext cx="547030" cy="276999"/>
              <a:chOff x="4851701" y="3652464"/>
              <a:chExt cx="547030" cy="276999"/>
            </a:xfrm>
          </p:grpSpPr>
          <p:cxnSp>
            <p:nvCxnSpPr>
              <p:cNvPr id="60" name="Straight Arrow Connector 59"/>
              <p:cNvCxnSpPr/>
              <p:nvPr/>
            </p:nvCxnSpPr>
            <p:spPr>
              <a:xfrm rot="5400000" flipV="1">
                <a:off x="5082366" y="3555943"/>
                <a:ext cx="162690" cy="4700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851701" y="3652464"/>
                <a:ext cx="399468"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smtClean="0">
                    <a:solidFill>
                      <a:srgbClr val="FFFF00"/>
                    </a:solidFill>
                  </a:rPr>
                  <a:t>BW</a:t>
                </a:r>
                <a:endParaRPr lang="en-US" sz="1200" i="1" baseline="-25000" dirty="0">
                  <a:solidFill>
                    <a:srgbClr val="FFFF00"/>
                  </a:solidFill>
                </a:endParaRPr>
              </a:p>
            </p:txBody>
          </p:sp>
        </p:grpSp>
        <p:sp>
          <p:nvSpPr>
            <p:cNvPr id="56" name="TextBox 55"/>
            <p:cNvSpPr txBox="1"/>
            <p:nvPr/>
          </p:nvSpPr>
          <p:spPr>
            <a:xfrm>
              <a:off x="1926263" y="2597184"/>
              <a:ext cx="1707712" cy="369332"/>
            </a:xfrm>
            <a:prstGeom prst="rect">
              <a:avLst/>
            </a:prstGeom>
            <a:noFill/>
          </p:spPr>
          <p:txBody>
            <a:bodyPr wrap="none" rtlCol="0">
              <a:spAutoFit/>
            </a:bodyPr>
            <a:lstStyle/>
            <a:p>
              <a:r>
                <a:rPr lang="en-US" dirty="0" smtClean="0"/>
                <a:t>Airport walkway</a:t>
              </a:r>
              <a:endParaRPr lang="en-US" dirty="0"/>
            </a:p>
          </p:txBody>
        </p:sp>
        <p:grpSp>
          <p:nvGrpSpPr>
            <p:cNvPr id="57" name="Group 56"/>
            <p:cNvGrpSpPr/>
            <p:nvPr/>
          </p:nvGrpSpPr>
          <p:grpSpPr>
            <a:xfrm rot="16200000">
              <a:off x="2239089" y="3997579"/>
              <a:ext cx="538920" cy="276999"/>
              <a:chOff x="4990650" y="3682448"/>
              <a:chExt cx="538920" cy="276999"/>
            </a:xfrm>
          </p:grpSpPr>
          <p:cxnSp>
            <p:nvCxnSpPr>
              <p:cNvPr id="58" name="Straight Arrow Connector 57"/>
              <p:cNvCxnSpPr/>
              <p:nvPr/>
            </p:nvCxnSpPr>
            <p:spPr>
              <a:xfrm rot="5400000" flipV="1">
                <a:off x="5067704" y="3707312"/>
                <a:ext cx="73163" cy="2272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170176" y="3682448"/>
                <a:ext cx="359394" cy="276999"/>
              </a:xfrm>
              <a:prstGeom prst="rect">
                <a:avLst/>
              </a:prstGeom>
              <a:noFill/>
            </p:spPr>
            <p:txBody>
              <a:bodyPr wrap="none" rtlCol="0">
                <a:spAutoFit/>
              </a:bodyPr>
              <a:lstStyle/>
              <a:p>
                <a:r>
                  <a:rPr lang="en-US" sz="1200" i="1" dirty="0" err="1" smtClean="0">
                    <a:solidFill>
                      <a:srgbClr val="FFFF00"/>
                    </a:solidFill>
                  </a:rPr>
                  <a:t>v</a:t>
                </a:r>
                <a:r>
                  <a:rPr lang="en-US" sz="1200" i="1" baseline="-25000" dirty="0" err="1" smtClean="0">
                    <a:solidFill>
                      <a:srgbClr val="FFFF00"/>
                    </a:solidFill>
                  </a:rPr>
                  <a:t>BE</a:t>
                </a:r>
                <a:endParaRPr lang="en-US" sz="1200" i="1" baseline="-25000" dirty="0">
                  <a:solidFill>
                    <a:srgbClr val="FFFF00"/>
                  </a:solidFill>
                </a:endParaRPr>
              </a:p>
            </p:txBody>
          </p:sp>
        </p:grpSp>
      </p:grpSp>
      <p:sp>
        <p:nvSpPr>
          <p:cNvPr id="233473" name="TextBox 233472"/>
          <p:cNvSpPr txBox="1"/>
          <p:nvPr/>
        </p:nvSpPr>
        <p:spPr>
          <a:xfrm>
            <a:off x="7027524" y="3142223"/>
            <a:ext cx="1375698" cy="369332"/>
          </a:xfrm>
          <a:prstGeom prst="rect">
            <a:avLst/>
          </a:prstGeom>
          <a:noFill/>
        </p:spPr>
        <p:txBody>
          <a:bodyPr wrap="none" rtlCol="0">
            <a:spAutoFit/>
          </a:bodyPr>
          <a:lstStyle/>
          <a:p>
            <a:r>
              <a:rPr lang="en-US" i="1" dirty="0" err="1" smtClean="0"/>
              <a:t>v</a:t>
            </a:r>
            <a:r>
              <a:rPr lang="en-US" i="1" baseline="-25000" dirty="0" err="1" smtClean="0"/>
              <a:t>BR</a:t>
            </a:r>
            <a:r>
              <a:rPr lang="en-US" dirty="0" smtClean="0"/>
              <a:t> = Normal</a:t>
            </a:r>
            <a:endParaRPr lang="en-US" dirty="0"/>
          </a:p>
        </p:txBody>
      </p:sp>
      <p:sp>
        <p:nvSpPr>
          <p:cNvPr id="67" name="TextBox 66"/>
          <p:cNvSpPr txBox="1"/>
          <p:nvPr/>
        </p:nvSpPr>
        <p:spPr>
          <a:xfrm>
            <a:off x="7112535" y="3686184"/>
            <a:ext cx="1424557" cy="369332"/>
          </a:xfrm>
          <a:prstGeom prst="rect">
            <a:avLst/>
          </a:prstGeom>
          <a:noFill/>
        </p:spPr>
        <p:txBody>
          <a:bodyPr wrap="none" rtlCol="0">
            <a:spAutoFit/>
          </a:bodyPr>
          <a:lstStyle/>
          <a:p>
            <a:r>
              <a:rPr lang="en-US" i="1" dirty="0" err="1" smtClean="0"/>
              <a:t>v</a:t>
            </a:r>
            <a:r>
              <a:rPr lang="en-US" i="1" baseline="-25000" dirty="0" err="1" smtClean="0"/>
              <a:t>BW</a:t>
            </a:r>
            <a:r>
              <a:rPr lang="en-US" dirty="0" smtClean="0"/>
              <a:t> = Normal</a:t>
            </a:r>
            <a:endParaRPr lang="en-US" dirty="0"/>
          </a:p>
        </p:txBody>
      </p:sp>
      <p:sp>
        <p:nvSpPr>
          <p:cNvPr id="233475" name="TextBox 233474"/>
          <p:cNvSpPr txBox="1"/>
          <p:nvPr/>
        </p:nvSpPr>
        <p:spPr>
          <a:xfrm>
            <a:off x="1942615" y="207761"/>
            <a:ext cx="5881931" cy="461665"/>
          </a:xfrm>
          <a:prstGeom prst="rect">
            <a:avLst/>
          </a:prstGeom>
          <a:noFill/>
        </p:spPr>
        <p:txBody>
          <a:bodyPr wrap="none" rtlCol="0">
            <a:spAutoFit/>
          </a:bodyPr>
          <a:lstStyle/>
          <a:p>
            <a:r>
              <a:rPr lang="en-US" sz="2400" b="1" dirty="0" smtClean="0"/>
              <a:t>Identify which is normal and which is appear</a:t>
            </a:r>
            <a:endParaRPr lang="en-US" sz="2400" b="1" dirty="0"/>
          </a:p>
        </p:txBody>
      </p:sp>
    </p:spTree>
    <p:extLst>
      <p:ext uri="{BB962C8B-B14F-4D97-AF65-F5344CB8AC3E}">
        <p14:creationId xmlns:p14="http://schemas.microsoft.com/office/powerpoint/2010/main" val="628953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rot="16200000">
            <a:off x="-381000" y="3581400"/>
            <a:ext cx="3733800" cy="838200"/>
            <a:chOff x="838200" y="4724400"/>
            <a:chExt cx="3733800" cy="838200"/>
          </a:xfrm>
        </p:grpSpPr>
        <p:sp>
          <p:nvSpPr>
            <p:cNvPr id="10" name="Rectangle 9"/>
            <p:cNvSpPr/>
            <p:nvPr/>
          </p:nvSpPr>
          <p:spPr>
            <a:xfrm rot="5400000">
              <a:off x="2324100" y="3314700"/>
              <a:ext cx="762000" cy="3733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Program Files\Microsoft Office\MEDIA\CAGCAT10\j0212957.wmf"/>
            <p:cNvPicPr>
              <a:picLocks noChangeAspect="1" noChangeArrowheads="1"/>
            </p:cNvPicPr>
            <p:nvPr/>
          </p:nvPicPr>
          <p:blipFill>
            <a:blip r:embed="rId2" cstate="print"/>
            <a:srcRect/>
            <a:stretch>
              <a:fillRect/>
            </a:stretch>
          </p:blipFill>
          <p:spPr bwMode="auto">
            <a:xfrm>
              <a:off x="3455561" y="4724400"/>
              <a:ext cx="602274" cy="378149"/>
            </a:xfrm>
            <a:prstGeom prst="rect">
              <a:avLst/>
            </a:prstGeom>
            <a:noFill/>
          </p:spPr>
        </p:pic>
      </p:grpSp>
      <p:sp>
        <p:nvSpPr>
          <p:cNvPr id="2" name="TextBox 1"/>
          <p:cNvSpPr txBox="1"/>
          <p:nvPr/>
        </p:nvSpPr>
        <p:spPr>
          <a:xfrm>
            <a:off x="228600" y="48161"/>
            <a:ext cx="8763000" cy="1569660"/>
          </a:xfrm>
          <a:prstGeom prst="rect">
            <a:avLst/>
          </a:prstGeom>
          <a:noFill/>
        </p:spPr>
        <p:txBody>
          <a:bodyPr wrap="square" rtlCol="0">
            <a:spAutoFit/>
          </a:bodyPr>
          <a:lstStyle/>
          <a:p>
            <a:r>
              <a:rPr lang="en-US" sz="1600" b="1" dirty="0"/>
              <a:t>Ch4-79: Two highways intersect as shown  in figure. At the instant shown, a police car P is distance </a:t>
            </a:r>
            <a:r>
              <a:rPr lang="en-US" sz="1600" b="1" dirty="0" err="1"/>
              <a:t>d</a:t>
            </a:r>
            <a:r>
              <a:rPr lang="en-US" sz="1600" b="1" baseline="-25000" dirty="0" err="1"/>
              <a:t>p</a:t>
            </a:r>
            <a:r>
              <a:rPr lang="en-US" sz="1600" b="1" dirty="0"/>
              <a:t> = 800 m.  From the intersection and moving at the speed </a:t>
            </a:r>
            <a:r>
              <a:rPr lang="en-US" sz="1600" b="1" dirty="0" err="1"/>
              <a:t>v</a:t>
            </a:r>
            <a:r>
              <a:rPr lang="en-US" sz="1600" b="1" baseline="-25000" dirty="0" err="1"/>
              <a:t>p</a:t>
            </a:r>
            <a:r>
              <a:rPr lang="en-US" sz="1600" b="1" dirty="0"/>
              <a:t> = 80Km/h.  Motorist M is distance d</a:t>
            </a:r>
            <a:r>
              <a:rPr lang="en-US" sz="1600" b="1" baseline="-25000" dirty="0"/>
              <a:t>m</a:t>
            </a:r>
            <a:r>
              <a:rPr lang="en-US" sz="1600" b="1" dirty="0"/>
              <a:t> = 600 m from the interaction and moving at speed </a:t>
            </a:r>
            <a:r>
              <a:rPr lang="en-US" sz="1600" b="1" dirty="0" err="1"/>
              <a:t>v</a:t>
            </a:r>
            <a:r>
              <a:rPr lang="en-US" sz="1600" b="1" baseline="-25000" dirty="0" err="1"/>
              <a:t>m</a:t>
            </a:r>
            <a:r>
              <a:rPr lang="en-US" sz="1600" b="1" dirty="0"/>
              <a:t> = 60Km/hr</a:t>
            </a:r>
          </a:p>
          <a:p>
            <a:endParaRPr lang="en-US" sz="1600" b="1" dirty="0"/>
          </a:p>
          <a:p>
            <a:pPr marL="342900" indent="-342900">
              <a:buAutoNum type="alphaLcParenR"/>
            </a:pPr>
            <a:r>
              <a:rPr lang="en-US" sz="1600" b="1" dirty="0">
                <a:solidFill>
                  <a:srgbClr val="FF0000"/>
                </a:solidFill>
              </a:rPr>
              <a:t>in unit-vector notation, what is the velocity of the motorist </a:t>
            </a:r>
            <a:r>
              <a:rPr lang="en-US" sz="1600" b="1" dirty="0" err="1">
                <a:solidFill>
                  <a:srgbClr val="FF0000"/>
                </a:solidFill>
              </a:rPr>
              <a:t>wrt</a:t>
            </a:r>
            <a:r>
              <a:rPr lang="en-US" sz="1600" b="1" dirty="0">
                <a:solidFill>
                  <a:srgbClr val="FF0000"/>
                </a:solidFill>
              </a:rPr>
              <a:t> the police car.</a:t>
            </a:r>
          </a:p>
          <a:p>
            <a:pPr marL="342900" indent="-342900">
              <a:buAutoNum type="alphaLcParenR"/>
            </a:pPr>
            <a:r>
              <a:rPr lang="en-US" sz="1600" b="1" dirty="0">
                <a:solidFill>
                  <a:srgbClr val="FF0000"/>
                </a:solidFill>
              </a:rPr>
              <a:t>What is the magnitude and direction.</a:t>
            </a:r>
          </a:p>
        </p:txBody>
      </p:sp>
      <p:grpSp>
        <p:nvGrpSpPr>
          <p:cNvPr id="5" name="Group 7"/>
          <p:cNvGrpSpPr/>
          <p:nvPr/>
        </p:nvGrpSpPr>
        <p:grpSpPr>
          <a:xfrm>
            <a:off x="719918" y="4800600"/>
            <a:ext cx="4080681" cy="762000"/>
            <a:chOff x="719918" y="4800600"/>
            <a:chExt cx="4080681" cy="762000"/>
          </a:xfrm>
        </p:grpSpPr>
        <p:sp>
          <p:nvSpPr>
            <p:cNvPr id="4" name="Rectangle 3"/>
            <p:cNvSpPr/>
            <p:nvPr/>
          </p:nvSpPr>
          <p:spPr>
            <a:xfrm rot="5400000">
              <a:off x="2324100" y="3314700"/>
              <a:ext cx="762000" cy="3733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rot="5400000">
              <a:off x="2760259" y="3141260"/>
              <a:ext cx="0" cy="4080681"/>
            </a:xfrm>
            <a:custGeom>
              <a:avLst/>
              <a:gdLst>
                <a:gd name="connsiteX0" fmla="*/ 0 w 0"/>
                <a:gd name="connsiteY0" fmla="*/ 0 h 4080681"/>
                <a:gd name="connsiteX1" fmla="*/ 0 w 0"/>
                <a:gd name="connsiteY1" fmla="*/ 4080681 h 4080681"/>
              </a:gdLst>
              <a:ahLst/>
              <a:cxnLst>
                <a:cxn ang="0">
                  <a:pos x="connsiteX0" y="connsiteY0"/>
                </a:cxn>
                <a:cxn ang="0">
                  <a:pos x="connsiteX1" y="connsiteY1"/>
                </a:cxn>
              </a:cxnLst>
              <a:rect l="l" t="t" r="r" b="b"/>
              <a:pathLst>
                <a:path h="4080681">
                  <a:moveTo>
                    <a:pt x="0" y="0"/>
                  </a:moveTo>
                  <a:lnTo>
                    <a:pt x="0" y="408068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5367" name="Picture 7" descr="C:\Users\Shankar Kunwar\AppData\Local\Microsoft\Windows\Temporary Internet Files\Content.IE5\9CGFTS8Z\MCj04321530000[1].wmf"/>
          <p:cNvPicPr>
            <a:picLocks noChangeAspect="1" noChangeArrowheads="1"/>
          </p:cNvPicPr>
          <p:nvPr/>
        </p:nvPicPr>
        <p:blipFill>
          <a:blip r:embed="rId3" cstate="print"/>
          <a:srcRect/>
          <a:stretch>
            <a:fillRect/>
          </a:stretch>
        </p:blipFill>
        <p:spPr bwMode="auto">
          <a:xfrm rot="1836819" flipH="1">
            <a:off x="3418022" y="4746207"/>
            <a:ext cx="706595" cy="449541"/>
          </a:xfrm>
          <a:prstGeom prst="rect">
            <a:avLst/>
          </a:prstGeom>
          <a:noFill/>
        </p:spPr>
      </p:pic>
      <p:sp>
        <p:nvSpPr>
          <p:cNvPr id="19" name="Freeform 18"/>
          <p:cNvSpPr/>
          <p:nvPr/>
        </p:nvSpPr>
        <p:spPr>
          <a:xfrm>
            <a:off x="1524001" y="1905000"/>
            <a:ext cx="0" cy="4080681"/>
          </a:xfrm>
          <a:custGeom>
            <a:avLst/>
            <a:gdLst>
              <a:gd name="connsiteX0" fmla="*/ 0 w 0"/>
              <a:gd name="connsiteY0" fmla="*/ 0 h 4080681"/>
              <a:gd name="connsiteX1" fmla="*/ 0 w 0"/>
              <a:gd name="connsiteY1" fmla="*/ 4080681 h 4080681"/>
            </a:gdLst>
            <a:ahLst/>
            <a:cxnLst>
              <a:cxn ang="0">
                <a:pos x="connsiteX0" y="connsiteY0"/>
              </a:cxn>
              <a:cxn ang="0">
                <a:pos x="connsiteX1" y="connsiteY1"/>
              </a:cxn>
            </a:cxnLst>
            <a:rect l="l" t="t" r="r" b="b"/>
            <a:pathLst>
              <a:path h="4080681">
                <a:moveTo>
                  <a:pt x="0" y="0"/>
                </a:moveTo>
                <a:lnTo>
                  <a:pt x="0" y="408068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p:nvSpPr>
        <p:spPr>
          <a:xfrm flipV="1">
            <a:off x="838200" y="3275463"/>
            <a:ext cx="717644" cy="45719"/>
          </a:xfrm>
          <a:custGeom>
            <a:avLst/>
            <a:gdLst>
              <a:gd name="connsiteX0" fmla="*/ 0 w 1037230"/>
              <a:gd name="connsiteY0" fmla="*/ 0 h 13648"/>
              <a:gd name="connsiteX1" fmla="*/ 1037230 w 1037230"/>
              <a:gd name="connsiteY1" fmla="*/ 13648 h 13648"/>
            </a:gdLst>
            <a:ahLst/>
            <a:cxnLst>
              <a:cxn ang="0">
                <a:pos x="connsiteX0" y="connsiteY0"/>
              </a:cxn>
              <a:cxn ang="0">
                <a:pos x="connsiteX1" y="connsiteY1"/>
              </a:cxn>
            </a:cxnLst>
            <a:rect l="l" t="t" r="r" b="b"/>
            <a:pathLst>
              <a:path w="1037230" h="13648">
                <a:moveTo>
                  <a:pt x="0" y="0"/>
                </a:moveTo>
                <a:lnTo>
                  <a:pt x="1037230" y="1364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rot="5400000">
            <a:off x="4198961" y="5646761"/>
            <a:ext cx="1037230" cy="13648"/>
          </a:xfrm>
          <a:custGeom>
            <a:avLst/>
            <a:gdLst>
              <a:gd name="connsiteX0" fmla="*/ 0 w 1037230"/>
              <a:gd name="connsiteY0" fmla="*/ 0 h 13648"/>
              <a:gd name="connsiteX1" fmla="*/ 1037230 w 1037230"/>
              <a:gd name="connsiteY1" fmla="*/ 13648 h 13648"/>
            </a:gdLst>
            <a:ahLst/>
            <a:cxnLst>
              <a:cxn ang="0">
                <a:pos x="connsiteX0" y="connsiteY0"/>
              </a:cxn>
              <a:cxn ang="0">
                <a:pos x="connsiteX1" y="connsiteY1"/>
              </a:cxn>
            </a:cxnLst>
            <a:rect l="l" t="t" r="r" b="b"/>
            <a:pathLst>
              <a:path w="1037230" h="13648">
                <a:moveTo>
                  <a:pt x="0" y="0"/>
                </a:moveTo>
                <a:lnTo>
                  <a:pt x="1037230" y="13648"/>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600200" y="5835329"/>
            <a:ext cx="3048000" cy="45719"/>
          </a:xfrm>
          <a:custGeom>
            <a:avLst/>
            <a:gdLst>
              <a:gd name="connsiteX0" fmla="*/ 0 w 1037230"/>
              <a:gd name="connsiteY0" fmla="*/ 0 h 13648"/>
              <a:gd name="connsiteX1" fmla="*/ 1037230 w 1037230"/>
              <a:gd name="connsiteY1" fmla="*/ 13648 h 13648"/>
            </a:gdLst>
            <a:ahLst/>
            <a:cxnLst>
              <a:cxn ang="0">
                <a:pos x="connsiteX0" y="connsiteY0"/>
              </a:cxn>
              <a:cxn ang="0">
                <a:pos x="connsiteX1" y="connsiteY1"/>
              </a:cxn>
            </a:cxnLst>
            <a:rect l="l" t="t" r="r" b="b"/>
            <a:pathLst>
              <a:path w="1037230" h="13648">
                <a:moveTo>
                  <a:pt x="0" y="0"/>
                </a:moveTo>
                <a:lnTo>
                  <a:pt x="1037230" y="13648"/>
                </a:lnTo>
              </a:path>
            </a:pathLst>
          </a:custGeom>
          <a:ln>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2590800" y="5802868"/>
            <a:ext cx="958917" cy="369332"/>
          </a:xfrm>
          <a:prstGeom prst="rect">
            <a:avLst/>
          </a:prstGeom>
          <a:noFill/>
        </p:spPr>
        <p:txBody>
          <a:bodyPr wrap="none" rtlCol="0">
            <a:spAutoFit/>
          </a:bodyPr>
          <a:lstStyle/>
          <a:p>
            <a:r>
              <a:rPr lang="en-US" dirty="0" err="1"/>
              <a:t>d</a:t>
            </a:r>
            <a:r>
              <a:rPr lang="en-US" baseline="-25000" dirty="0" err="1"/>
              <a:t>p</a:t>
            </a:r>
            <a:r>
              <a:rPr lang="en-US" dirty="0"/>
              <a:t> = 800</a:t>
            </a:r>
          </a:p>
        </p:txBody>
      </p:sp>
      <p:sp>
        <p:nvSpPr>
          <p:cNvPr id="27" name="TextBox 26"/>
          <p:cNvSpPr txBox="1"/>
          <p:nvPr/>
        </p:nvSpPr>
        <p:spPr>
          <a:xfrm>
            <a:off x="3886200" y="4495800"/>
            <a:ext cx="1480277" cy="369332"/>
          </a:xfrm>
          <a:prstGeom prst="rect">
            <a:avLst/>
          </a:prstGeom>
          <a:noFill/>
        </p:spPr>
        <p:txBody>
          <a:bodyPr wrap="none" rtlCol="0">
            <a:spAutoFit/>
          </a:bodyPr>
          <a:lstStyle/>
          <a:p>
            <a:r>
              <a:rPr lang="en-US" dirty="0" err="1"/>
              <a:t>V</a:t>
            </a:r>
            <a:r>
              <a:rPr lang="en-US" baseline="-25000" dirty="0" err="1"/>
              <a:t>p</a:t>
            </a:r>
            <a:r>
              <a:rPr lang="en-US" dirty="0"/>
              <a:t> = 80Km/hr</a:t>
            </a:r>
          </a:p>
        </p:txBody>
      </p:sp>
      <p:sp>
        <p:nvSpPr>
          <p:cNvPr id="28" name="TextBox 27"/>
          <p:cNvSpPr txBox="1"/>
          <p:nvPr/>
        </p:nvSpPr>
        <p:spPr>
          <a:xfrm rot="16200000">
            <a:off x="-163607" y="2885195"/>
            <a:ext cx="1481881" cy="369332"/>
          </a:xfrm>
          <a:prstGeom prst="rect">
            <a:avLst/>
          </a:prstGeom>
          <a:noFill/>
        </p:spPr>
        <p:txBody>
          <a:bodyPr wrap="none" rtlCol="0">
            <a:spAutoFit/>
          </a:bodyPr>
          <a:lstStyle/>
          <a:p>
            <a:r>
              <a:rPr lang="en-US" dirty="0" err="1"/>
              <a:t>V</a:t>
            </a:r>
            <a:r>
              <a:rPr lang="en-US" baseline="-25000" dirty="0" err="1"/>
              <a:t>m</a:t>
            </a:r>
            <a:r>
              <a:rPr lang="en-US" dirty="0"/>
              <a:t> = 60Km/hr</a:t>
            </a:r>
          </a:p>
        </p:txBody>
      </p:sp>
      <p:sp>
        <p:nvSpPr>
          <p:cNvPr id="20" name="TextBox 19"/>
          <p:cNvSpPr txBox="1"/>
          <p:nvPr/>
        </p:nvSpPr>
        <p:spPr>
          <a:xfrm>
            <a:off x="1219200" y="5105400"/>
            <a:ext cx="296876" cy="369332"/>
          </a:xfrm>
          <a:prstGeom prst="rect">
            <a:avLst/>
          </a:prstGeom>
          <a:noFill/>
        </p:spPr>
        <p:txBody>
          <a:bodyPr wrap="none" rtlCol="0">
            <a:spAutoFit/>
          </a:bodyPr>
          <a:lstStyle/>
          <a:p>
            <a:r>
              <a:rPr lang="en-US" dirty="0"/>
              <a:t>E</a:t>
            </a: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7" name="Group 36"/>
          <p:cNvGrpSpPr/>
          <p:nvPr/>
        </p:nvGrpSpPr>
        <p:grpSpPr>
          <a:xfrm>
            <a:off x="990600" y="3295322"/>
            <a:ext cx="534195" cy="1887071"/>
            <a:chOff x="990600" y="3295322"/>
            <a:chExt cx="534195" cy="1887071"/>
          </a:xfrm>
        </p:grpSpPr>
        <p:cxnSp>
          <p:nvCxnSpPr>
            <p:cNvPr id="30" name="Straight Connector 29"/>
            <p:cNvCxnSpPr/>
            <p:nvPr/>
          </p:nvCxnSpPr>
          <p:spPr>
            <a:xfrm rot="5400000">
              <a:off x="580465" y="4238064"/>
              <a:ext cx="1887071" cy="1588"/>
            </a:xfrm>
            <a:prstGeom prst="line">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90600" y="4114800"/>
              <a:ext cx="463588" cy="369332"/>
            </a:xfrm>
            <a:prstGeom prst="rect">
              <a:avLst/>
            </a:prstGeom>
            <a:noFill/>
          </p:spPr>
          <p:txBody>
            <a:bodyPr wrap="none" rtlCol="0">
              <a:spAutoFit/>
            </a:bodyPr>
            <a:lstStyle/>
            <a:p>
              <a:r>
                <a:rPr lang="en-US" dirty="0" err="1"/>
                <a:t>r</a:t>
              </a:r>
              <a:r>
                <a:rPr lang="en-US" baseline="-25000" dirty="0" err="1"/>
                <a:t>mE</a:t>
              </a:r>
              <a:endParaRPr lang="en-US" baseline="-25000" dirty="0"/>
            </a:p>
          </p:txBody>
        </p:sp>
      </p:grpSp>
      <p:grpSp>
        <p:nvGrpSpPr>
          <p:cNvPr id="39" name="Group 38"/>
          <p:cNvGrpSpPr/>
          <p:nvPr/>
        </p:nvGrpSpPr>
        <p:grpSpPr>
          <a:xfrm>
            <a:off x="1524001" y="5164419"/>
            <a:ext cx="2132855" cy="386513"/>
            <a:chOff x="1524001" y="5164419"/>
            <a:chExt cx="2132855" cy="386513"/>
          </a:xfrm>
        </p:grpSpPr>
        <p:cxnSp>
          <p:nvCxnSpPr>
            <p:cNvPr id="31" name="Straight Connector 30"/>
            <p:cNvCxnSpPr>
              <a:stCxn id="15367" idx="2"/>
            </p:cNvCxnSpPr>
            <p:nvPr/>
          </p:nvCxnSpPr>
          <p:spPr>
            <a:xfrm rot="5400000">
              <a:off x="2582632" y="4105788"/>
              <a:ext cx="15593" cy="2132855"/>
            </a:xfrm>
            <a:prstGeom prst="line">
              <a:avLst/>
            </a:prstGeom>
            <a:ln w="38100">
              <a:solidFill>
                <a:srgbClr val="0000FF"/>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62200" y="5181600"/>
              <a:ext cx="420308" cy="369332"/>
            </a:xfrm>
            <a:prstGeom prst="rect">
              <a:avLst/>
            </a:prstGeom>
            <a:noFill/>
          </p:spPr>
          <p:txBody>
            <a:bodyPr wrap="none" rtlCol="0">
              <a:spAutoFit/>
            </a:bodyPr>
            <a:lstStyle/>
            <a:p>
              <a:r>
                <a:rPr lang="en-US" dirty="0" err="1"/>
                <a:t>r</a:t>
              </a:r>
              <a:r>
                <a:rPr lang="en-US" baseline="-25000" dirty="0" err="1"/>
                <a:t>pE</a:t>
              </a:r>
              <a:endParaRPr lang="en-US" baseline="-25000" dirty="0"/>
            </a:p>
          </p:txBody>
        </p:sp>
      </p:grpSp>
      <p:grpSp>
        <p:nvGrpSpPr>
          <p:cNvPr id="41" name="Group 40"/>
          <p:cNvGrpSpPr/>
          <p:nvPr/>
        </p:nvGrpSpPr>
        <p:grpSpPr>
          <a:xfrm>
            <a:off x="1600200" y="3352801"/>
            <a:ext cx="2056655" cy="1811619"/>
            <a:chOff x="1600200" y="3352801"/>
            <a:chExt cx="2056655" cy="1811619"/>
          </a:xfrm>
        </p:grpSpPr>
        <p:cxnSp>
          <p:nvCxnSpPr>
            <p:cNvPr id="35" name="Straight Arrow Connector 34"/>
            <p:cNvCxnSpPr>
              <a:stCxn id="15367" idx="2"/>
            </p:cNvCxnSpPr>
            <p:nvPr/>
          </p:nvCxnSpPr>
          <p:spPr>
            <a:xfrm rot="5400000" flipH="1">
              <a:off x="1722718" y="3230283"/>
              <a:ext cx="1811619" cy="205665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62200" y="3733800"/>
              <a:ext cx="468398" cy="369332"/>
            </a:xfrm>
            <a:prstGeom prst="rect">
              <a:avLst/>
            </a:prstGeom>
            <a:noFill/>
          </p:spPr>
          <p:txBody>
            <a:bodyPr wrap="none" rtlCol="0">
              <a:spAutoFit/>
            </a:bodyPr>
            <a:lstStyle/>
            <a:p>
              <a:r>
                <a:rPr lang="en-US" dirty="0" err="1"/>
                <a:t>r</a:t>
              </a:r>
              <a:r>
                <a:rPr lang="en-US" baseline="-25000" dirty="0" err="1"/>
                <a:t>mp</a:t>
              </a:r>
              <a:endParaRPr lang="en-US" baseline="-25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txBox="1">
            <a:spLocks noChangeArrowheads="1"/>
          </p:cNvSpPr>
          <p:nvPr/>
        </p:nvSpPr>
        <p:spPr bwMode="auto">
          <a:xfrm>
            <a:off x="1752600" y="152400"/>
            <a:ext cx="4892943" cy="707886"/>
          </a:xfrm>
          <a:prstGeom prst="rect">
            <a:avLst/>
          </a:prstGeom>
          <a:noFill/>
          <a:ln w="9525">
            <a:noFill/>
            <a:miter lim="800000"/>
            <a:headEnd/>
            <a:tailEnd/>
          </a:ln>
        </p:spPr>
        <p:txBody>
          <a:bodyPr wrap="none">
            <a:spAutoFit/>
          </a:bodyPr>
          <a:lstStyle/>
          <a:p>
            <a:pPr algn="ctr" rtl="0"/>
            <a:r>
              <a:rPr lang="en-US" sz="4000" u="sng" dirty="0">
                <a:latin typeface="Calibri" pitchFamily="34" charset="0"/>
              </a:rPr>
              <a:t>4- ideas in this chapter</a:t>
            </a:r>
          </a:p>
        </p:txBody>
      </p:sp>
      <p:sp>
        <p:nvSpPr>
          <p:cNvPr id="4" name="TextBox 3"/>
          <p:cNvSpPr txBox="1"/>
          <p:nvPr/>
        </p:nvSpPr>
        <p:spPr>
          <a:xfrm>
            <a:off x="2083695" y="2514600"/>
            <a:ext cx="3547638" cy="369332"/>
          </a:xfrm>
          <a:prstGeom prst="rect">
            <a:avLst/>
          </a:prstGeom>
          <a:noFill/>
        </p:spPr>
        <p:txBody>
          <a:bodyPr wrap="none" rtlCol="0">
            <a:spAutoFit/>
          </a:bodyPr>
          <a:lstStyle/>
          <a:p>
            <a:r>
              <a:rPr lang="en-US" b="1" dirty="0">
                <a:solidFill>
                  <a:srgbClr val="FF0000"/>
                </a:solidFill>
              </a:rPr>
              <a:t>2. Circular Motion </a:t>
            </a:r>
            <a:r>
              <a:rPr lang="en-US" b="1" dirty="0">
                <a:solidFill>
                  <a:srgbClr val="0000FF"/>
                </a:solidFill>
              </a:rPr>
              <a:t>(speed constant)</a:t>
            </a:r>
          </a:p>
        </p:txBody>
      </p:sp>
      <p:sp>
        <p:nvSpPr>
          <p:cNvPr id="16" name="TextBox 15"/>
          <p:cNvSpPr txBox="1"/>
          <p:nvPr/>
        </p:nvSpPr>
        <p:spPr>
          <a:xfrm>
            <a:off x="2140374" y="1295400"/>
            <a:ext cx="4391908" cy="369332"/>
          </a:xfrm>
          <a:prstGeom prst="rect">
            <a:avLst/>
          </a:prstGeom>
          <a:noFill/>
        </p:spPr>
        <p:txBody>
          <a:bodyPr wrap="none" rtlCol="0">
            <a:spAutoFit/>
          </a:bodyPr>
          <a:lstStyle/>
          <a:p>
            <a:r>
              <a:rPr lang="en-US" b="1" dirty="0">
                <a:solidFill>
                  <a:srgbClr val="FF0000"/>
                </a:solidFill>
              </a:rPr>
              <a:t>1.  Position vector, velocity and acceleration</a:t>
            </a:r>
          </a:p>
        </p:txBody>
      </p:sp>
      <p:sp>
        <p:nvSpPr>
          <p:cNvPr id="30" name="TextBox 29"/>
          <p:cNvSpPr txBox="1"/>
          <p:nvPr/>
        </p:nvSpPr>
        <p:spPr>
          <a:xfrm>
            <a:off x="2133600" y="3733800"/>
            <a:ext cx="1319977" cy="369332"/>
          </a:xfrm>
          <a:prstGeom prst="rect">
            <a:avLst/>
          </a:prstGeom>
          <a:noFill/>
        </p:spPr>
        <p:txBody>
          <a:bodyPr wrap="none" rtlCol="0">
            <a:spAutoFit/>
          </a:bodyPr>
          <a:lstStyle/>
          <a:p>
            <a:r>
              <a:rPr lang="en-US" b="1" dirty="0">
                <a:solidFill>
                  <a:srgbClr val="FF0000"/>
                </a:solidFill>
              </a:rPr>
              <a:t>3. Projectile</a:t>
            </a:r>
          </a:p>
        </p:txBody>
      </p:sp>
      <p:sp>
        <p:nvSpPr>
          <p:cNvPr id="8" name="TextBox 7"/>
          <p:cNvSpPr txBox="1"/>
          <p:nvPr/>
        </p:nvSpPr>
        <p:spPr>
          <a:xfrm>
            <a:off x="2133600" y="5410200"/>
            <a:ext cx="1979901" cy="369332"/>
          </a:xfrm>
          <a:prstGeom prst="rect">
            <a:avLst/>
          </a:prstGeom>
          <a:noFill/>
        </p:spPr>
        <p:txBody>
          <a:bodyPr wrap="none" rtlCol="0">
            <a:spAutoFit/>
          </a:bodyPr>
          <a:lstStyle/>
          <a:p>
            <a:r>
              <a:rPr lang="en-US" b="1" dirty="0">
                <a:solidFill>
                  <a:srgbClr val="FF0000"/>
                </a:solidFill>
              </a:rPr>
              <a:t>4. Relative velocity</a:t>
            </a:r>
          </a:p>
        </p:txBody>
      </p:sp>
      <p:graphicFrame>
        <p:nvGraphicFramePr>
          <p:cNvPr id="167938" name="Object 2"/>
          <p:cNvGraphicFramePr>
            <a:graphicFrameLocks noChangeAspect="1"/>
          </p:cNvGraphicFramePr>
          <p:nvPr/>
        </p:nvGraphicFramePr>
        <p:xfrm>
          <a:off x="838200" y="1905000"/>
          <a:ext cx="1647599" cy="381000"/>
        </p:xfrm>
        <a:graphic>
          <a:graphicData uri="http://schemas.openxmlformats.org/presentationml/2006/ole">
            <mc:AlternateContent xmlns:mc="http://schemas.openxmlformats.org/markup-compatibility/2006">
              <mc:Choice xmlns:v="urn:schemas-microsoft-com:vml" Requires="v">
                <p:oleObj spid="_x0000_s168100" name="Equation" r:id="rId3" imgW="990360" imgH="241200" progId="Equation.3">
                  <p:embed/>
                </p:oleObj>
              </mc:Choice>
              <mc:Fallback>
                <p:oleObj name="Equation" r:id="rId3" imgW="99036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1647599"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39" name="Object 3"/>
          <p:cNvGraphicFramePr>
            <a:graphicFrameLocks noChangeAspect="1"/>
          </p:cNvGraphicFramePr>
          <p:nvPr/>
        </p:nvGraphicFramePr>
        <p:xfrm>
          <a:off x="3581400" y="1828800"/>
          <a:ext cx="1828800" cy="399307"/>
        </p:xfrm>
        <a:graphic>
          <a:graphicData uri="http://schemas.openxmlformats.org/presentationml/2006/ole">
            <mc:AlternateContent xmlns:mc="http://schemas.openxmlformats.org/markup-compatibility/2006">
              <mc:Choice xmlns:v="urn:schemas-microsoft-com:vml" Requires="v">
                <p:oleObj spid="_x0000_s168101" name="Equation" r:id="rId5" imgW="1155600" imgH="266400" progId="Equation.3">
                  <p:embed/>
                </p:oleObj>
              </mc:Choice>
              <mc:Fallback>
                <p:oleObj name="Equation" r:id="rId5" imgW="1155600" imgH="266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828800"/>
                        <a:ext cx="1828800" cy="3993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7940" name="Object 4"/>
          <p:cNvGraphicFramePr>
            <a:graphicFrameLocks noChangeAspect="1"/>
          </p:cNvGraphicFramePr>
          <p:nvPr/>
        </p:nvGraphicFramePr>
        <p:xfrm>
          <a:off x="6019801" y="1828801"/>
          <a:ext cx="1828800" cy="382540"/>
        </p:xfrm>
        <a:graphic>
          <a:graphicData uri="http://schemas.openxmlformats.org/presentationml/2006/ole">
            <mc:AlternateContent xmlns:mc="http://schemas.openxmlformats.org/markup-compatibility/2006">
              <mc:Choice xmlns:v="urn:schemas-microsoft-com:vml" Requires="v">
                <p:oleObj spid="_x0000_s168102" name="Equation" r:id="rId7" imgW="1206360" imgH="266400" progId="Equation.3">
                  <p:embed/>
                </p:oleObj>
              </mc:Choice>
              <mc:Fallback>
                <p:oleObj name="Equation" r:id="rId7" imgW="1206360" imgH="266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1" y="1828801"/>
                        <a:ext cx="1828800" cy="382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8"/>
          <p:cNvGraphicFramePr>
            <a:graphicFrameLocks noChangeAspect="1"/>
          </p:cNvGraphicFramePr>
          <p:nvPr/>
        </p:nvGraphicFramePr>
        <p:xfrm>
          <a:off x="2362200" y="3124200"/>
          <a:ext cx="609600" cy="544010"/>
        </p:xfrm>
        <a:graphic>
          <a:graphicData uri="http://schemas.openxmlformats.org/presentationml/2006/ole">
            <mc:AlternateContent xmlns:mc="http://schemas.openxmlformats.org/markup-compatibility/2006">
              <mc:Choice xmlns:v="urn:schemas-microsoft-com:vml" Requires="v">
                <p:oleObj spid="_x0000_s168103" name="Equation" r:id="rId9" imgW="444240" imgH="419040" progId="Equation.3">
                  <p:embed/>
                </p:oleObj>
              </mc:Choice>
              <mc:Fallback>
                <p:oleObj name="Equation" r:id="rId9" imgW="444240" imgH="419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124200"/>
                        <a:ext cx="609600" cy="544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8"/>
          <p:cNvGraphicFramePr>
            <a:graphicFrameLocks noChangeAspect="1"/>
          </p:cNvGraphicFramePr>
          <p:nvPr/>
        </p:nvGraphicFramePr>
        <p:xfrm>
          <a:off x="4473575" y="3124200"/>
          <a:ext cx="860425" cy="630237"/>
        </p:xfrm>
        <a:graphic>
          <a:graphicData uri="http://schemas.openxmlformats.org/presentationml/2006/ole">
            <mc:AlternateContent xmlns:mc="http://schemas.openxmlformats.org/markup-compatibility/2006">
              <mc:Choice xmlns:v="urn:schemas-microsoft-com:vml" Requires="v">
                <p:oleObj spid="_x0000_s168104" name="Equation" r:id="rId11" imgW="507960" imgH="393480" progId="Equation.3">
                  <p:embed/>
                </p:oleObj>
              </mc:Choice>
              <mc:Fallback>
                <p:oleObj name="Equation" r:id="rId11" imgW="507960" imgH="3934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73575" y="3124200"/>
                        <a:ext cx="86042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04800" y="4258270"/>
            <a:ext cx="6172200" cy="923330"/>
          </a:xfrm>
          <a:prstGeom prst="rect">
            <a:avLst/>
          </a:prstGeom>
          <a:noFill/>
        </p:spPr>
        <p:txBody>
          <a:bodyPr wrap="square" rtlCol="0">
            <a:spAutoFit/>
          </a:bodyPr>
          <a:lstStyle/>
          <a:p>
            <a:pPr algn="ctr"/>
            <a:r>
              <a:rPr lang="en-US" dirty="0"/>
              <a:t>Treat x and y motion differently. </a:t>
            </a:r>
          </a:p>
          <a:p>
            <a:pPr algn="ctr"/>
            <a:r>
              <a:rPr lang="en-US" dirty="0"/>
              <a:t>X motion is constant velocity. </a:t>
            </a:r>
          </a:p>
          <a:p>
            <a:pPr algn="ctr"/>
            <a:r>
              <a:rPr lang="en-US" dirty="0"/>
              <a:t>Y –motion is freely falling under gravity</a:t>
            </a:r>
          </a:p>
        </p:txBody>
      </p:sp>
      <p:sp>
        <p:nvSpPr>
          <p:cNvPr id="13" name="TextBox 12"/>
          <p:cNvSpPr txBox="1"/>
          <p:nvPr/>
        </p:nvSpPr>
        <p:spPr>
          <a:xfrm>
            <a:off x="1676400" y="5855732"/>
            <a:ext cx="3540649" cy="369332"/>
          </a:xfrm>
          <a:prstGeom prst="rect">
            <a:avLst/>
          </a:prstGeom>
          <a:noFill/>
        </p:spPr>
        <p:txBody>
          <a:bodyPr wrap="none" rtlCol="0">
            <a:spAutoFit/>
          </a:bodyPr>
          <a:lstStyle/>
          <a:p>
            <a:r>
              <a:rPr lang="en-US" dirty="0" err="1"/>
              <a:t>v</a:t>
            </a:r>
            <a:r>
              <a:rPr lang="en-US" baseline="-25000" dirty="0" err="1"/>
              <a:t>AB</a:t>
            </a:r>
            <a:r>
              <a:rPr lang="en-US" baseline="-25000" dirty="0"/>
              <a:t> </a:t>
            </a:r>
            <a:r>
              <a:rPr lang="en-US" dirty="0"/>
              <a:t>= Velocity of A with respect to B.</a:t>
            </a:r>
          </a:p>
        </p:txBody>
      </p:sp>
      <p:graphicFrame>
        <p:nvGraphicFramePr>
          <p:cNvPr id="167943" name="Object 7"/>
          <p:cNvGraphicFramePr>
            <a:graphicFrameLocks noChangeAspect="1"/>
          </p:cNvGraphicFramePr>
          <p:nvPr/>
        </p:nvGraphicFramePr>
        <p:xfrm>
          <a:off x="6477000" y="5791200"/>
          <a:ext cx="2286000" cy="457200"/>
        </p:xfrm>
        <a:graphic>
          <a:graphicData uri="http://schemas.openxmlformats.org/presentationml/2006/ole">
            <mc:AlternateContent xmlns:mc="http://schemas.openxmlformats.org/markup-compatibility/2006">
              <mc:Choice xmlns:v="urn:schemas-microsoft-com:vml" Requires="v">
                <p:oleObj spid="_x0000_s168105" name="Equation" r:id="rId13" imgW="927000" imgH="215640" progId="Equation.3">
                  <p:embed/>
                </p:oleObj>
              </mc:Choice>
              <mc:Fallback>
                <p:oleObj name="Equation" r:id="rId13" imgW="92700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5791200"/>
                        <a:ext cx="2286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1676400" y="6260068"/>
            <a:ext cx="4427943" cy="369332"/>
          </a:xfrm>
          <a:prstGeom prst="rect">
            <a:avLst/>
          </a:prstGeom>
          <a:noFill/>
        </p:spPr>
        <p:txBody>
          <a:bodyPr wrap="none" rtlCol="0">
            <a:spAutoFit/>
          </a:bodyPr>
          <a:lstStyle/>
          <a:p>
            <a:r>
              <a:rPr lang="en-US" dirty="0" err="1"/>
              <a:t>v</a:t>
            </a:r>
            <a:r>
              <a:rPr lang="en-US" baseline="-25000" dirty="0" err="1"/>
              <a:t>AE</a:t>
            </a:r>
            <a:r>
              <a:rPr lang="en-US" baseline="-25000" dirty="0"/>
              <a:t> </a:t>
            </a:r>
            <a:r>
              <a:rPr lang="en-US" dirty="0"/>
              <a:t>= </a:t>
            </a:r>
            <a:r>
              <a:rPr lang="en-US" dirty="0" err="1"/>
              <a:t>Veolcity</a:t>
            </a:r>
            <a:r>
              <a:rPr lang="en-US" dirty="0"/>
              <a:t> of A with respect to earth (rest).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304800" y="836474"/>
            <a:ext cx="8534400" cy="1754326"/>
          </a:xfrm>
          <a:prstGeom prst="rect">
            <a:avLst/>
          </a:prstGeom>
        </p:spPr>
        <p:txBody>
          <a:bodyPr wrap="square">
            <a:spAutoFit/>
          </a:bodyPr>
          <a:lstStyle/>
          <a:p>
            <a:r>
              <a:rPr lang="en-US" dirty="0"/>
              <a:t>Q10.</a:t>
            </a:r>
          </a:p>
          <a:p>
            <a:r>
              <a:rPr lang="en-US" dirty="0"/>
              <a:t>A particle moves in a circular path of radius 0.400 m with constant speed. If the particle makes five revolutions in each second of its motion, find the magnitude of its acceleration.</a:t>
            </a:r>
          </a:p>
          <a:p>
            <a:r>
              <a:rPr lang="en-US" dirty="0"/>
              <a:t> </a:t>
            </a:r>
          </a:p>
          <a:p>
            <a:pPr lvl="0"/>
            <a:r>
              <a:rPr lang="en-US" dirty="0"/>
              <a:t>395 m/s</a:t>
            </a:r>
            <a:r>
              <a:rPr lang="en-US" baseline="30000" dirty="0"/>
              <a:t>2</a:t>
            </a:r>
            <a:endParaRPr lang="en-US" dirty="0"/>
          </a:p>
        </p:txBody>
      </p:sp>
      <p:pic>
        <p:nvPicPr>
          <p:cNvPr id="202760" name="Picture 8"/>
          <p:cNvPicPr>
            <a:picLocks noChangeAspect="1" noChangeArrowheads="1"/>
          </p:cNvPicPr>
          <p:nvPr/>
        </p:nvPicPr>
        <p:blipFill>
          <a:blip r:embed="rId2" cstate="print"/>
          <a:srcRect/>
          <a:stretch>
            <a:fillRect/>
          </a:stretch>
        </p:blipFill>
        <p:spPr bwMode="auto">
          <a:xfrm>
            <a:off x="332280" y="3810001"/>
            <a:ext cx="8659320" cy="1676399"/>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3657600" y="915194"/>
            <a:ext cx="3276600" cy="2894806"/>
            <a:chOff x="3657600" y="915194"/>
            <a:chExt cx="3276600" cy="2894806"/>
          </a:xfrm>
        </p:grpSpPr>
        <p:cxnSp>
          <p:nvCxnSpPr>
            <p:cNvPr id="44" name="Straight Arrow Connector 43"/>
            <p:cNvCxnSpPr/>
            <p:nvPr/>
          </p:nvCxnSpPr>
          <p:spPr>
            <a:xfrm rot="5400000">
              <a:off x="2743994" y="2362200"/>
              <a:ext cx="2894806" cy="794"/>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3657600" y="3429000"/>
              <a:ext cx="3276600" cy="158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65514" y="3352800"/>
              <a:ext cx="301686" cy="369332"/>
            </a:xfrm>
            <a:prstGeom prst="rect">
              <a:avLst/>
            </a:prstGeom>
            <a:noFill/>
          </p:spPr>
          <p:txBody>
            <a:bodyPr wrap="none" rtlCol="0">
              <a:spAutoFit/>
            </a:bodyPr>
            <a:lstStyle/>
            <a:p>
              <a:r>
                <a:rPr lang="en-US" dirty="0"/>
                <a:t>0</a:t>
              </a:r>
            </a:p>
          </p:txBody>
        </p:sp>
      </p:grpSp>
      <p:sp>
        <p:nvSpPr>
          <p:cNvPr id="52" name="Oval 51"/>
          <p:cNvSpPr/>
          <p:nvPr/>
        </p:nvSpPr>
        <p:spPr>
          <a:xfrm>
            <a:off x="5839264"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3"/>
          <p:cNvGrpSpPr/>
          <p:nvPr/>
        </p:nvGrpSpPr>
        <p:grpSpPr>
          <a:xfrm>
            <a:off x="4186696" y="1656473"/>
            <a:ext cx="1674843" cy="1752600"/>
            <a:chOff x="4186696" y="1656473"/>
            <a:chExt cx="1674843" cy="1752600"/>
          </a:xfrm>
        </p:grpSpPr>
        <p:cxnSp>
          <p:nvCxnSpPr>
            <p:cNvPr id="51" name="Straight Arrow Connector 50"/>
            <p:cNvCxnSpPr/>
            <p:nvPr/>
          </p:nvCxnSpPr>
          <p:spPr>
            <a:xfrm rot="5400000" flipH="1" flipV="1">
              <a:off x="4147818" y="1695351"/>
              <a:ext cx="1752600" cy="16748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14"/>
            <p:cNvGraphicFramePr>
              <a:graphicFrameLocks noChangeAspect="1"/>
            </p:cNvGraphicFramePr>
            <p:nvPr/>
          </p:nvGraphicFramePr>
          <p:xfrm>
            <a:off x="4913313" y="2182813"/>
            <a:ext cx="195262" cy="315912"/>
          </p:xfrm>
          <a:graphic>
            <a:graphicData uri="http://schemas.openxmlformats.org/presentationml/2006/ole">
              <mc:AlternateContent xmlns:mc="http://schemas.openxmlformats.org/markup-compatibility/2006">
                <mc:Choice xmlns:v="urn:schemas-microsoft-com:vml" Requires="v">
                  <p:oleObj spid="_x0000_s134451" name="Equation" r:id="rId3" imgW="126720" imgH="215640" progId="Equation.3">
                    <p:embed/>
                  </p:oleObj>
                </mc:Choice>
                <mc:Fallback>
                  <p:oleObj name="Equation" r:id="rId3" imgW="1267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2182813"/>
                          <a:ext cx="19526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9" name="Group 38"/>
          <p:cNvGrpSpPr/>
          <p:nvPr/>
        </p:nvGrpSpPr>
        <p:grpSpPr>
          <a:xfrm>
            <a:off x="533400" y="914400"/>
            <a:ext cx="1682192" cy="762000"/>
            <a:chOff x="533400" y="914400"/>
            <a:chExt cx="1682192" cy="762000"/>
          </a:xfrm>
        </p:grpSpPr>
        <p:sp>
          <p:nvSpPr>
            <p:cNvPr id="55" name="TextBox 54"/>
            <p:cNvSpPr txBox="1"/>
            <p:nvPr/>
          </p:nvSpPr>
          <p:spPr>
            <a:xfrm>
              <a:off x="533400" y="914400"/>
              <a:ext cx="1682192" cy="369332"/>
            </a:xfrm>
            <a:prstGeom prst="rect">
              <a:avLst/>
            </a:prstGeom>
            <a:noFill/>
          </p:spPr>
          <p:txBody>
            <a:bodyPr wrap="none" rtlCol="0">
              <a:spAutoFit/>
            </a:bodyPr>
            <a:lstStyle/>
            <a:p>
              <a:r>
                <a:rPr lang="en-US" b="1" dirty="0">
                  <a:solidFill>
                    <a:srgbClr val="0000FF"/>
                  </a:solidFill>
                </a:rPr>
                <a:t>Vector Addition</a:t>
              </a:r>
            </a:p>
          </p:txBody>
        </p:sp>
        <p:graphicFrame>
          <p:nvGraphicFramePr>
            <p:cNvPr id="64" name="Object 14"/>
            <p:cNvGraphicFramePr>
              <a:graphicFrameLocks noChangeAspect="1"/>
            </p:cNvGraphicFramePr>
            <p:nvPr/>
          </p:nvGraphicFramePr>
          <p:xfrm>
            <a:off x="762000" y="1360488"/>
            <a:ext cx="1093787" cy="315912"/>
          </p:xfrm>
          <a:graphic>
            <a:graphicData uri="http://schemas.openxmlformats.org/presentationml/2006/ole">
              <mc:AlternateContent xmlns:mc="http://schemas.openxmlformats.org/markup-compatibility/2006">
                <mc:Choice xmlns:v="urn:schemas-microsoft-com:vml" Requires="v">
                  <p:oleObj spid="_x0000_s134452" name="Equation" r:id="rId5" imgW="711000" imgH="215640" progId="Equation.3">
                    <p:embed/>
                  </p:oleObj>
                </mc:Choice>
                <mc:Fallback>
                  <p:oleObj name="Equation" r:id="rId5" imgW="711000" imgH="21564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360488"/>
                          <a:ext cx="1093787"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93191" name="Object 7"/>
          <p:cNvGraphicFramePr>
            <a:graphicFrameLocks noChangeAspect="1"/>
          </p:cNvGraphicFramePr>
          <p:nvPr/>
        </p:nvGraphicFramePr>
        <p:xfrm>
          <a:off x="533400" y="3078162"/>
          <a:ext cx="2363788" cy="576263"/>
        </p:xfrm>
        <a:graphic>
          <a:graphicData uri="http://schemas.openxmlformats.org/presentationml/2006/ole">
            <mc:AlternateContent xmlns:mc="http://schemas.openxmlformats.org/markup-compatibility/2006">
              <mc:Choice xmlns:v="urn:schemas-microsoft-com:vml" Requires="v">
                <p:oleObj spid="_x0000_s134453" name="Equation" r:id="rId7" imgW="1536480" imgH="393480" progId="Equation.3">
                  <p:embed/>
                </p:oleObj>
              </mc:Choice>
              <mc:Fallback>
                <p:oleObj name="Equation" r:id="rId7" imgW="1536480" imgH="39348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078162"/>
                        <a:ext cx="2363788"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4" name="Object 10"/>
          <p:cNvGraphicFramePr>
            <a:graphicFrameLocks noChangeAspect="1"/>
          </p:cNvGraphicFramePr>
          <p:nvPr/>
        </p:nvGraphicFramePr>
        <p:xfrm>
          <a:off x="533400" y="3992562"/>
          <a:ext cx="1955800" cy="427449"/>
        </p:xfrm>
        <a:graphic>
          <a:graphicData uri="http://schemas.openxmlformats.org/presentationml/2006/ole">
            <mc:AlternateContent xmlns:mc="http://schemas.openxmlformats.org/markup-compatibility/2006">
              <mc:Choice xmlns:v="urn:schemas-microsoft-com:vml" Requires="v">
                <p:oleObj spid="_x0000_s134454" name="Equation" r:id="rId9" imgW="1155600" imgH="266400" progId="Equation.3">
                  <p:embed/>
                </p:oleObj>
              </mc:Choice>
              <mc:Fallback>
                <p:oleObj name="Equation" r:id="rId9" imgW="1155600" imgH="26640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3992562"/>
                        <a:ext cx="1955800" cy="427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5" name="Object 11"/>
          <p:cNvGraphicFramePr>
            <a:graphicFrameLocks noChangeAspect="1"/>
          </p:cNvGraphicFramePr>
          <p:nvPr/>
        </p:nvGraphicFramePr>
        <p:xfrm>
          <a:off x="381000" y="5638800"/>
          <a:ext cx="2657475" cy="614363"/>
        </p:xfrm>
        <a:graphic>
          <a:graphicData uri="http://schemas.openxmlformats.org/presentationml/2006/ole">
            <mc:AlternateContent xmlns:mc="http://schemas.openxmlformats.org/markup-compatibility/2006">
              <mc:Choice xmlns:v="urn:schemas-microsoft-com:vml" Requires="v">
                <p:oleObj spid="_x0000_s134455" name="Equation" r:id="rId11" imgW="1726920" imgH="419040" progId="Equation.3">
                  <p:embed/>
                </p:oleObj>
              </mc:Choice>
              <mc:Fallback>
                <p:oleObj name="Equation" r:id="rId11" imgW="1726920" imgH="41904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5638800"/>
                        <a:ext cx="2657475" cy="614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3196" name="Object 12"/>
          <p:cNvGraphicFramePr>
            <a:graphicFrameLocks noChangeAspect="1"/>
          </p:cNvGraphicFramePr>
          <p:nvPr/>
        </p:nvGraphicFramePr>
        <p:xfrm>
          <a:off x="4114800" y="5745162"/>
          <a:ext cx="2041525" cy="427038"/>
        </p:xfrm>
        <a:graphic>
          <a:graphicData uri="http://schemas.openxmlformats.org/presentationml/2006/ole">
            <mc:AlternateContent xmlns:mc="http://schemas.openxmlformats.org/markup-compatibility/2006">
              <mc:Choice xmlns:v="urn:schemas-microsoft-com:vml" Requires="v">
                <p:oleObj spid="_x0000_s134456" name="Equation" r:id="rId13" imgW="1206360" imgH="266400" progId="Equation.3">
                  <p:embed/>
                </p:oleObj>
              </mc:Choice>
              <mc:Fallback>
                <p:oleObj name="Equation" r:id="rId13" imgW="1206360" imgH="2664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14800" y="5745162"/>
                        <a:ext cx="2041525"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53"/>
          <p:cNvGrpSpPr/>
          <p:nvPr/>
        </p:nvGrpSpPr>
        <p:grpSpPr>
          <a:xfrm>
            <a:off x="4191000" y="2525759"/>
            <a:ext cx="2754359" cy="903241"/>
            <a:chOff x="4038600" y="2373359"/>
            <a:chExt cx="2754359" cy="903241"/>
          </a:xfrm>
        </p:grpSpPr>
        <p:cxnSp>
          <p:nvCxnSpPr>
            <p:cNvPr id="26" name="Straight Arrow Connector 25"/>
            <p:cNvCxnSpPr>
              <a:endCxn id="30" idx="1"/>
            </p:cNvCxnSpPr>
            <p:nvPr/>
          </p:nvCxnSpPr>
          <p:spPr>
            <a:xfrm flipV="1">
              <a:off x="4038600" y="2373359"/>
              <a:ext cx="2754359" cy="90324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14"/>
            <p:cNvGraphicFramePr>
              <a:graphicFrameLocks noChangeAspect="1"/>
            </p:cNvGraphicFramePr>
            <p:nvPr/>
          </p:nvGraphicFramePr>
          <p:xfrm>
            <a:off x="5400675" y="2400300"/>
            <a:ext cx="215900" cy="315913"/>
          </p:xfrm>
          <a:graphic>
            <a:graphicData uri="http://schemas.openxmlformats.org/presentationml/2006/ole">
              <mc:AlternateContent xmlns:mc="http://schemas.openxmlformats.org/markup-compatibility/2006">
                <mc:Choice xmlns:v="urn:schemas-microsoft-com:vml" Requires="v">
                  <p:oleObj spid="_x0000_s134457" name="Equation" r:id="rId15" imgW="139680" imgH="215640" progId="Equation.3">
                    <p:embed/>
                  </p:oleObj>
                </mc:Choice>
                <mc:Fallback>
                  <p:oleObj name="Equation" r:id="rId15" imgW="139680" imgH="215640" progId="Equation.3">
                    <p:embed/>
                    <p:pic>
                      <p:nvPicPr>
                        <p:cNvPr id="0" name="Picture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0675" y="2400300"/>
                          <a:ext cx="215900"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 name="Oval 29"/>
          <p:cNvSpPr/>
          <p:nvPr/>
        </p:nvSpPr>
        <p:spPr>
          <a:xfrm>
            <a:off x="6934200" y="2514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4157" name="Object 13"/>
          <p:cNvGraphicFramePr>
            <a:graphicFrameLocks noChangeAspect="1"/>
          </p:cNvGraphicFramePr>
          <p:nvPr/>
        </p:nvGraphicFramePr>
        <p:xfrm>
          <a:off x="685800" y="1828800"/>
          <a:ext cx="1073150" cy="315913"/>
        </p:xfrm>
        <a:graphic>
          <a:graphicData uri="http://schemas.openxmlformats.org/presentationml/2006/ole">
            <mc:AlternateContent xmlns:mc="http://schemas.openxmlformats.org/markup-compatibility/2006">
              <mc:Choice xmlns:v="urn:schemas-microsoft-com:vml" Requires="v">
                <p:oleObj spid="_x0000_s134458" name="Equation" r:id="rId17" imgW="698400" imgH="215640" progId="Equation.3">
                  <p:embed/>
                </p:oleObj>
              </mc:Choice>
              <mc:Fallback>
                <p:oleObj name="Equation" r:id="rId17" imgW="698400" imgH="215640" progId="Equation.3">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 y="1828800"/>
                        <a:ext cx="1073150"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 name="Picture 22" descr="ant1.jpg"/>
          <p:cNvPicPr>
            <a:picLocks noChangeAspect="1"/>
          </p:cNvPicPr>
          <p:nvPr/>
        </p:nvPicPr>
        <p:blipFill>
          <a:blip r:embed="rId19" cstate="print"/>
          <a:stretch>
            <a:fillRect/>
          </a:stretch>
        </p:blipFill>
        <p:spPr>
          <a:xfrm rot="1412967" flipH="1">
            <a:off x="5778252" y="1442754"/>
            <a:ext cx="381000" cy="184776"/>
          </a:xfrm>
          <a:prstGeom prst="rect">
            <a:avLst/>
          </a:prstGeom>
        </p:spPr>
      </p:pic>
      <p:grpSp>
        <p:nvGrpSpPr>
          <p:cNvPr id="28" name="Group 27"/>
          <p:cNvGrpSpPr/>
          <p:nvPr/>
        </p:nvGrpSpPr>
        <p:grpSpPr>
          <a:xfrm>
            <a:off x="5877363" y="1676400"/>
            <a:ext cx="1056835" cy="838200"/>
            <a:chOff x="5877363" y="1676400"/>
            <a:chExt cx="1056835" cy="838200"/>
          </a:xfrm>
        </p:grpSpPr>
        <p:cxnSp>
          <p:nvCxnSpPr>
            <p:cNvPr id="36" name="Straight Arrow Connector 35"/>
            <p:cNvCxnSpPr>
              <a:stCxn id="52" idx="4"/>
            </p:cNvCxnSpPr>
            <p:nvPr/>
          </p:nvCxnSpPr>
          <p:spPr>
            <a:xfrm rot="16200000" flipH="1">
              <a:off x="5986681" y="1567082"/>
              <a:ext cx="838200" cy="1056835"/>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4158" name="Object 14"/>
            <p:cNvGraphicFramePr>
              <a:graphicFrameLocks noChangeAspect="1"/>
            </p:cNvGraphicFramePr>
            <p:nvPr/>
          </p:nvGraphicFramePr>
          <p:xfrm>
            <a:off x="6019800" y="1941513"/>
            <a:ext cx="331788" cy="241300"/>
          </p:xfrm>
          <a:graphic>
            <a:graphicData uri="http://schemas.openxmlformats.org/presentationml/2006/ole">
              <mc:AlternateContent xmlns:mc="http://schemas.openxmlformats.org/markup-compatibility/2006">
                <mc:Choice xmlns:v="urn:schemas-microsoft-com:vml" Requires="v">
                  <p:oleObj spid="_x0000_s134459" name="Equation" r:id="rId20" imgW="215640" imgH="164880" progId="Equation.3">
                    <p:embed/>
                  </p:oleObj>
                </mc:Choice>
                <mc:Fallback>
                  <p:oleObj name="Equation" r:id="rId20" imgW="215640" imgH="164880" progId="Equation.3">
                    <p:embed/>
                    <p:pic>
                      <p:nvPicPr>
                        <p:cNvPr id="0"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19800" y="1941513"/>
                          <a:ext cx="331788"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3" name="TextBox 32"/>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Average Velocity</a:t>
            </a:r>
          </a:p>
        </p:txBody>
      </p:sp>
      <p:grpSp>
        <p:nvGrpSpPr>
          <p:cNvPr id="38" name="Group 37"/>
          <p:cNvGrpSpPr/>
          <p:nvPr/>
        </p:nvGrpSpPr>
        <p:grpSpPr>
          <a:xfrm>
            <a:off x="6134100" y="1371600"/>
            <a:ext cx="2388447" cy="1081617"/>
            <a:chOff x="6134100" y="1371600"/>
            <a:chExt cx="2388447" cy="1081617"/>
          </a:xfrm>
        </p:grpSpPr>
        <p:sp>
          <p:nvSpPr>
            <p:cNvPr id="34" name="Freeform 33"/>
            <p:cNvSpPr/>
            <p:nvPr/>
          </p:nvSpPr>
          <p:spPr>
            <a:xfrm>
              <a:off x="6134100" y="1739900"/>
              <a:ext cx="1041400" cy="713317"/>
            </a:xfrm>
            <a:custGeom>
              <a:avLst/>
              <a:gdLst>
                <a:gd name="connsiteX0" fmla="*/ 0 w 1041400"/>
                <a:gd name="connsiteY0" fmla="*/ 469900 h 713317"/>
                <a:gd name="connsiteX1" fmla="*/ 50800 w 1041400"/>
                <a:gd name="connsiteY1" fmla="*/ 622300 h 713317"/>
                <a:gd name="connsiteX2" fmla="*/ 228600 w 1041400"/>
                <a:gd name="connsiteY2" fmla="*/ 609600 h 713317"/>
                <a:gd name="connsiteX3" fmla="*/ 1041400 w 1041400"/>
                <a:gd name="connsiteY3" fmla="*/ 0 h 713317"/>
              </a:gdLst>
              <a:ahLst/>
              <a:cxnLst>
                <a:cxn ang="0">
                  <a:pos x="connsiteX0" y="connsiteY0"/>
                </a:cxn>
                <a:cxn ang="0">
                  <a:pos x="connsiteX1" y="connsiteY1"/>
                </a:cxn>
                <a:cxn ang="0">
                  <a:pos x="connsiteX2" y="connsiteY2"/>
                </a:cxn>
                <a:cxn ang="0">
                  <a:pos x="connsiteX3" y="connsiteY3"/>
                </a:cxn>
              </a:cxnLst>
              <a:rect l="l" t="t" r="r" b="b"/>
              <a:pathLst>
                <a:path w="1041400" h="713317">
                  <a:moveTo>
                    <a:pt x="0" y="469900"/>
                  </a:moveTo>
                  <a:cubicBezTo>
                    <a:pt x="6350" y="534458"/>
                    <a:pt x="12700" y="599017"/>
                    <a:pt x="50800" y="622300"/>
                  </a:cubicBezTo>
                  <a:cubicBezTo>
                    <a:pt x="88900" y="645583"/>
                    <a:pt x="63500" y="713317"/>
                    <a:pt x="228600" y="609600"/>
                  </a:cubicBezTo>
                  <a:cubicBezTo>
                    <a:pt x="393700" y="505883"/>
                    <a:pt x="717550" y="252941"/>
                    <a:pt x="1041400" y="0"/>
                  </a:cubicBezTo>
                </a:path>
              </a:pathLst>
            </a:cu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629400" y="1371600"/>
              <a:ext cx="1893147" cy="369332"/>
            </a:xfrm>
            <a:prstGeom prst="rect">
              <a:avLst/>
            </a:prstGeom>
            <a:noFill/>
          </p:spPr>
          <p:txBody>
            <a:bodyPr wrap="none" rtlCol="0">
              <a:spAutoFit/>
            </a:bodyPr>
            <a:lstStyle/>
            <a:p>
              <a:r>
                <a:rPr lang="en-US" dirty="0"/>
                <a:t>Change is position</a:t>
              </a:r>
            </a:p>
          </p:txBody>
        </p:sp>
      </p:grpSp>
      <p:sp>
        <p:nvSpPr>
          <p:cNvPr id="40" name="TextBox 39"/>
          <p:cNvSpPr txBox="1"/>
          <p:nvPr/>
        </p:nvSpPr>
        <p:spPr>
          <a:xfrm>
            <a:off x="76200" y="2286000"/>
            <a:ext cx="3505200" cy="646331"/>
          </a:xfrm>
          <a:prstGeom prst="rect">
            <a:avLst/>
          </a:prstGeom>
          <a:noFill/>
        </p:spPr>
        <p:txBody>
          <a:bodyPr wrap="square" rtlCol="0">
            <a:spAutoFit/>
          </a:bodyPr>
          <a:lstStyle/>
          <a:p>
            <a:pPr algn="ctr"/>
            <a:r>
              <a:rPr lang="en-US" b="1" dirty="0">
                <a:solidFill>
                  <a:srgbClr val="0000FF"/>
                </a:solidFill>
              </a:rPr>
              <a:t>∆r can be resolved into three components</a:t>
            </a:r>
          </a:p>
        </p:txBody>
      </p:sp>
      <p:graphicFrame>
        <p:nvGraphicFramePr>
          <p:cNvPr id="134162" name="Object 18"/>
          <p:cNvGraphicFramePr>
            <a:graphicFrameLocks noChangeAspect="1"/>
          </p:cNvGraphicFramePr>
          <p:nvPr/>
        </p:nvGraphicFramePr>
        <p:xfrm>
          <a:off x="679450" y="1790700"/>
          <a:ext cx="2813050" cy="352425"/>
        </p:xfrm>
        <a:graphic>
          <a:graphicData uri="http://schemas.openxmlformats.org/presentationml/2006/ole">
            <mc:AlternateContent xmlns:mc="http://schemas.openxmlformats.org/markup-compatibility/2006">
              <mc:Choice xmlns:v="urn:schemas-microsoft-com:vml" Requires="v">
                <p:oleObj spid="_x0000_s134460" name="Equation" r:id="rId22" imgW="1828800" imgH="241200" progId="Equation.3">
                  <p:embed/>
                </p:oleObj>
              </mc:Choice>
              <mc:Fallback>
                <p:oleObj name="Equation" r:id="rId22" imgW="1828800" imgH="241200" progId="Equation.3">
                  <p:embed/>
                  <p:pic>
                    <p:nvPicPr>
                      <p:cNvPr id="0" name="Picture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9450" y="1790700"/>
                        <a:ext cx="2813050"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6" name="Group 55"/>
          <p:cNvGrpSpPr/>
          <p:nvPr/>
        </p:nvGrpSpPr>
        <p:grpSpPr>
          <a:xfrm>
            <a:off x="457200" y="3962400"/>
            <a:ext cx="4526852" cy="978932"/>
            <a:chOff x="457200" y="3962400"/>
            <a:chExt cx="4526852" cy="978932"/>
          </a:xfrm>
        </p:grpSpPr>
        <p:grpSp>
          <p:nvGrpSpPr>
            <p:cNvPr id="47" name="Group 46"/>
            <p:cNvGrpSpPr/>
            <p:nvPr/>
          </p:nvGrpSpPr>
          <p:grpSpPr>
            <a:xfrm>
              <a:off x="2590800" y="4267200"/>
              <a:ext cx="2393252" cy="674132"/>
              <a:chOff x="2590800" y="4267200"/>
              <a:chExt cx="2393252" cy="674132"/>
            </a:xfrm>
          </p:grpSpPr>
          <p:cxnSp>
            <p:nvCxnSpPr>
              <p:cNvPr id="42" name="Straight Arrow Connector 41"/>
              <p:cNvCxnSpPr/>
              <p:nvPr/>
            </p:nvCxnSpPr>
            <p:spPr>
              <a:xfrm>
                <a:off x="2590800" y="4267200"/>
                <a:ext cx="1219200" cy="3048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4572000"/>
                <a:ext cx="945452" cy="369332"/>
              </a:xfrm>
              <a:prstGeom prst="rect">
                <a:avLst/>
              </a:prstGeom>
              <a:noFill/>
            </p:spPr>
            <p:txBody>
              <a:bodyPr wrap="none" rtlCol="0">
                <a:spAutoFit/>
              </a:bodyPr>
              <a:lstStyle/>
              <a:p>
                <a:r>
                  <a:rPr lang="en-US" b="1" dirty="0">
                    <a:solidFill>
                      <a:srgbClr val="0000FF"/>
                    </a:solidFill>
                  </a:rPr>
                  <a:t>Velocity</a:t>
                </a:r>
              </a:p>
            </p:txBody>
          </p:sp>
        </p:grpSp>
        <p:sp>
          <p:nvSpPr>
            <p:cNvPr id="54" name="Rectangle 53"/>
            <p:cNvSpPr/>
            <p:nvPr/>
          </p:nvSpPr>
          <p:spPr>
            <a:xfrm>
              <a:off x="457200" y="3962400"/>
              <a:ext cx="2133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038600" y="5715000"/>
            <a:ext cx="4983579" cy="914400"/>
            <a:chOff x="609600" y="5715000"/>
            <a:chExt cx="4983579" cy="914400"/>
          </a:xfrm>
        </p:grpSpPr>
        <p:grpSp>
          <p:nvGrpSpPr>
            <p:cNvPr id="48" name="Group 47"/>
            <p:cNvGrpSpPr/>
            <p:nvPr/>
          </p:nvGrpSpPr>
          <p:grpSpPr>
            <a:xfrm>
              <a:off x="2819400" y="5955268"/>
              <a:ext cx="2773779" cy="674132"/>
              <a:chOff x="2667000" y="4267200"/>
              <a:chExt cx="2773779" cy="674132"/>
            </a:xfrm>
          </p:grpSpPr>
          <p:cxnSp>
            <p:nvCxnSpPr>
              <p:cNvPr id="49" name="Straight Arrow Connector 48"/>
              <p:cNvCxnSpPr/>
              <p:nvPr/>
            </p:nvCxnSpPr>
            <p:spPr>
              <a:xfrm>
                <a:off x="2667000" y="4267200"/>
                <a:ext cx="1219200" cy="3048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038600" y="4572000"/>
                <a:ext cx="1402179" cy="369332"/>
              </a:xfrm>
              <a:prstGeom prst="rect">
                <a:avLst/>
              </a:prstGeom>
              <a:noFill/>
            </p:spPr>
            <p:txBody>
              <a:bodyPr wrap="none" rtlCol="0">
                <a:spAutoFit/>
              </a:bodyPr>
              <a:lstStyle/>
              <a:p>
                <a:r>
                  <a:rPr lang="en-US" b="1" dirty="0">
                    <a:solidFill>
                      <a:srgbClr val="0000FF"/>
                    </a:solidFill>
                  </a:rPr>
                  <a:t>acceleration </a:t>
                </a:r>
              </a:p>
            </p:txBody>
          </p:sp>
        </p:grpSp>
        <p:sp>
          <p:nvSpPr>
            <p:cNvPr id="57" name="Rectangle 56"/>
            <p:cNvSpPr/>
            <p:nvPr/>
          </p:nvSpPr>
          <p:spPr>
            <a:xfrm>
              <a:off x="609600" y="5715000"/>
              <a:ext cx="2209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4164" name="Object 20"/>
          <p:cNvGraphicFramePr>
            <a:graphicFrameLocks noChangeAspect="1"/>
          </p:cNvGraphicFramePr>
          <p:nvPr/>
        </p:nvGraphicFramePr>
        <p:xfrm>
          <a:off x="196850" y="4964113"/>
          <a:ext cx="3184525" cy="388937"/>
        </p:xfrm>
        <a:graphic>
          <a:graphicData uri="http://schemas.openxmlformats.org/presentationml/2006/ole">
            <mc:AlternateContent xmlns:mc="http://schemas.openxmlformats.org/markup-compatibility/2006">
              <mc:Choice xmlns:v="urn:schemas-microsoft-com:vml" Requires="v">
                <p:oleObj spid="_x0000_s134461" name="Equation" r:id="rId24" imgW="2070000" imgH="266400" progId="Equation.3">
                  <p:embed/>
                </p:oleObj>
              </mc:Choice>
              <mc:Fallback>
                <p:oleObj name="Equation" r:id="rId24" imgW="2070000" imgH="266400" progId="Equation.3">
                  <p:embed/>
                  <p:pic>
                    <p:nvPicPr>
                      <p:cNvPr id="0" name="Picture 2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6850" y="4964113"/>
                        <a:ext cx="3184525"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11111E-6 3.7037E-7 L 0.11111 0.12408 " pathEditMode="relative" ptsTypes="AA">
                                      <p:cBhvr>
                                        <p:cTn id="10" dur="2000" fill="hold"/>
                                        <p:tgtEl>
                                          <p:spTgt spid="23"/>
                                        </p:tgtEl>
                                        <p:attrNameLst>
                                          <p:attrName>ppt_x</p:attrName>
                                          <p:attrName>ppt_y</p:attrName>
                                        </p:attrNameLst>
                                      </p:cBhvr>
                                    </p:animMotion>
                                  </p:childTnLst>
                                </p:cTn>
                              </p:par>
                              <p:par>
                                <p:cTn id="11" presetID="22" presetClass="entr" presetSubtype="8"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20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2000"/>
                                        <p:tgtEl>
                                          <p:spTgt spid="25"/>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415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416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9319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9319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3416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319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9319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p:nvPr/>
        </p:nvSpPr>
        <p:spPr>
          <a:xfrm>
            <a:off x="152400" y="4036874"/>
            <a:ext cx="8839200" cy="1754326"/>
          </a:xfrm>
          <a:prstGeom prst="rect">
            <a:avLst/>
          </a:prstGeom>
        </p:spPr>
        <p:txBody>
          <a:bodyPr wrap="square">
            <a:spAutoFit/>
          </a:bodyPr>
          <a:lstStyle/>
          <a:p>
            <a:r>
              <a:rPr lang="en-US" dirty="0"/>
              <a:t>Q13.</a:t>
            </a:r>
          </a:p>
          <a:p>
            <a:r>
              <a:rPr lang="en-US" dirty="0"/>
              <a:t>A ball is thrown from the top of a cliff as shown in </a:t>
            </a:r>
            <a:r>
              <a:rPr lang="en-US" b="1" dirty="0"/>
              <a:t>Figure 2</a:t>
            </a:r>
            <a:r>
              <a:rPr lang="en-US" dirty="0"/>
              <a:t>. The ball lands 10.0 seconds later in water 300 m from the base of the cliff. The height of the cliff is 90.0 m. Neglect the air resistance and find the initial speed </a:t>
            </a:r>
            <a:r>
              <a:rPr lang="en-US" dirty="0" err="1"/>
              <a:t>v</a:t>
            </a:r>
            <a:r>
              <a:rPr lang="en-US" baseline="-25000" dirty="0" err="1"/>
              <a:t>o</a:t>
            </a:r>
            <a:r>
              <a:rPr lang="en-US" dirty="0"/>
              <a:t> of the ball.</a:t>
            </a:r>
          </a:p>
          <a:p>
            <a:r>
              <a:rPr lang="en-US" dirty="0"/>
              <a:t> </a:t>
            </a:r>
          </a:p>
          <a:p>
            <a:r>
              <a:rPr lang="en-US" dirty="0"/>
              <a:t>50.0 m/s</a:t>
            </a:r>
          </a:p>
        </p:txBody>
      </p:sp>
      <p:pic>
        <p:nvPicPr>
          <p:cNvPr id="203778" name="Picture 178"/>
          <p:cNvPicPr>
            <a:picLocks noChangeAspect="1" noChangeArrowheads="1"/>
          </p:cNvPicPr>
          <p:nvPr/>
        </p:nvPicPr>
        <p:blipFill>
          <a:blip r:embed="rId2" cstate="print"/>
          <a:srcRect/>
          <a:stretch>
            <a:fillRect/>
          </a:stretch>
        </p:blipFill>
        <p:spPr bwMode="auto">
          <a:xfrm>
            <a:off x="5603875" y="5457825"/>
            <a:ext cx="3006725" cy="1247775"/>
          </a:xfrm>
          <a:prstGeom prst="rect">
            <a:avLst/>
          </a:prstGeom>
          <a:noFill/>
          <a:ln w="9525">
            <a:noFill/>
            <a:miter lim="800000"/>
            <a:headEnd/>
            <a:tailEnd/>
          </a:ln>
        </p:spPr>
      </p:pic>
      <p:sp>
        <p:nvSpPr>
          <p:cNvPr id="15" name="Rectangle 14"/>
          <p:cNvSpPr/>
          <p:nvPr/>
        </p:nvSpPr>
        <p:spPr>
          <a:xfrm>
            <a:off x="152400" y="1143000"/>
            <a:ext cx="8915400" cy="1754326"/>
          </a:xfrm>
          <a:prstGeom prst="rect">
            <a:avLst/>
          </a:prstGeom>
        </p:spPr>
        <p:txBody>
          <a:bodyPr wrap="square">
            <a:spAutoFit/>
          </a:bodyPr>
          <a:lstStyle/>
          <a:p>
            <a:r>
              <a:rPr lang="en-US" dirty="0"/>
              <a:t>Q12. </a:t>
            </a:r>
          </a:p>
          <a:p>
            <a:r>
              <a:rPr lang="en-US" dirty="0"/>
              <a:t>Car A is moving with a speed of 70.0 km/hr in a direction making an angle of 45.0° with the positive </a:t>
            </a:r>
            <a:r>
              <a:rPr lang="en-US" i="1" dirty="0"/>
              <a:t>x</a:t>
            </a:r>
            <a:r>
              <a:rPr lang="en-US" dirty="0"/>
              <a:t>-axis. Car B is moving with a speed of 70.0 km/hr in a direction making an angle of 135° with the positive </a:t>
            </a:r>
            <a:r>
              <a:rPr lang="en-US" i="1" dirty="0"/>
              <a:t>x</a:t>
            </a:r>
            <a:r>
              <a:rPr lang="en-US" dirty="0"/>
              <a:t>-axis. Find the velocity of Car A with respect to Car B in unit vector notation. (All angles are measured counterclockwise with respect to positive </a:t>
            </a:r>
            <a:r>
              <a:rPr lang="en-US" i="1" dirty="0"/>
              <a:t>x</a:t>
            </a:r>
            <a:r>
              <a:rPr lang="en-US" dirty="0"/>
              <a:t>-axis).</a:t>
            </a:r>
          </a:p>
          <a:p>
            <a:r>
              <a:rPr lang="en-US" dirty="0"/>
              <a:t>A. 99.0 </a:t>
            </a:r>
            <a:r>
              <a:rPr lang="en-US" dirty="0" err="1"/>
              <a:t>i</a:t>
            </a:r>
            <a:r>
              <a:rPr lang="en-US" dirty="0"/>
              <a:t> Km/hr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T-101-Ch4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0706" name="Picture 2"/>
          <p:cNvPicPr>
            <a:picLocks noChangeAspect="1" noChangeArrowheads="1"/>
          </p:cNvPicPr>
          <p:nvPr/>
        </p:nvPicPr>
        <p:blipFill>
          <a:blip r:embed="rId2" cstate="print"/>
          <a:srcRect/>
          <a:stretch>
            <a:fillRect/>
          </a:stretch>
        </p:blipFill>
        <p:spPr bwMode="auto">
          <a:xfrm>
            <a:off x="228600" y="990600"/>
            <a:ext cx="8629650" cy="1933575"/>
          </a:xfrm>
          <a:prstGeom prst="rect">
            <a:avLst/>
          </a:prstGeom>
          <a:noFill/>
          <a:ln w="9525">
            <a:noFill/>
            <a:miter lim="800000"/>
            <a:headEnd/>
            <a:tailEnd/>
          </a:ln>
          <a:effectLst/>
        </p:spPr>
      </p:pic>
      <p:sp>
        <p:nvSpPr>
          <p:cNvPr id="14" name="Rectangle 13"/>
          <p:cNvSpPr/>
          <p:nvPr/>
        </p:nvSpPr>
        <p:spPr>
          <a:xfrm>
            <a:off x="304800" y="3399472"/>
            <a:ext cx="8534400" cy="1477328"/>
          </a:xfrm>
          <a:prstGeom prst="rect">
            <a:avLst/>
          </a:prstGeom>
        </p:spPr>
        <p:txBody>
          <a:bodyPr wrap="square">
            <a:spAutoFit/>
          </a:bodyPr>
          <a:lstStyle/>
          <a:p>
            <a:r>
              <a:rPr lang="en-US" dirty="0"/>
              <a:t>Q11. </a:t>
            </a:r>
          </a:p>
          <a:p>
            <a:r>
              <a:rPr lang="en-US" dirty="0"/>
              <a:t>A straight river has a steady speed of 0.5 m/s. A boy swims upstream a distance of 500 m and swims back to the starting point. If the boy can swim at a speed of 1.5 m/s in still water, calculate the total time taken for his round trip? </a:t>
            </a:r>
          </a:p>
          <a:p>
            <a:r>
              <a:rPr lang="en-US" dirty="0"/>
              <a:t>A) 750 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331087"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T-101-Ch4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0707" name="Picture 3"/>
          <p:cNvPicPr>
            <a:picLocks noChangeAspect="1" noChangeArrowheads="1"/>
          </p:cNvPicPr>
          <p:nvPr/>
        </p:nvPicPr>
        <p:blipFill>
          <a:blip r:embed="rId2" cstate="print"/>
          <a:srcRect/>
          <a:stretch>
            <a:fillRect/>
          </a:stretch>
        </p:blipFill>
        <p:spPr bwMode="auto">
          <a:xfrm>
            <a:off x="185738" y="838200"/>
            <a:ext cx="8772525" cy="1676400"/>
          </a:xfrm>
          <a:prstGeom prst="rect">
            <a:avLst/>
          </a:prstGeom>
          <a:noFill/>
          <a:ln w="9525">
            <a:noFill/>
            <a:miter lim="800000"/>
            <a:headEnd/>
            <a:tailEnd/>
          </a:ln>
          <a:effectLst/>
        </p:spPr>
      </p:pic>
      <p:pic>
        <p:nvPicPr>
          <p:cNvPr id="201730" name="Picture 2"/>
          <p:cNvPicPr>
            <a:picLocks noChangeAspect="1" noChangeArrowheads="1"/>
          </p:cNvPicPr>
          <p:nvPr/>
        </p:nvPicPr>
        <p:blipFill>
          <a:blip r:embed="rId3" cstate="print"/>
          <a:srcRect/>
          <a:stretch>
            <a:fillRect/>
          </a:stretch>
        </p:blipFill>
        <p:spPr bwMode="auto">
          <a:xfrm>
            <a:off x="5869085" y="2667000"/>
            <a:ext cx="3198715" cy="2743201"/>
          </a:xfrm>
          <a:prstGeom prst="rect">
            <a:avLst/>
          </a:prstGeom>
          <a:noFill/>
          <a:ln w="9525">
            <a:noFill/>
            <a:miter lim="800000"/>
            <a:headEnd/>
            <a:tailEnd/>
          </a:ln>
          <a:effectLst/>
        </p:spPr>
      </p:pic>
      <p:sp>
        <p:nvSpPr>
          <p:cNvPr id="13" name="Rectangle 12"/>
          <p:cNvSpPr/>
          <p:nvPr/>
        </p:nvSpPr>
        <p:spPr>
          <a:xfrm>
            <a:off x="304800" y="2783681"/>
            <a:ext cx="5943600" cy="3416320"/>
          </a:xfrm>
          <a:prstGeom prst="rect">
            <a:avLst/>
          </a:prstGeom>
        </p:spPr>
        <p:txBody>
          <a:bodyPr wrap="square">
            <a:spAutoFit/>
          </a:bodyPr>
          <a:lstStyle/>
          <a:p>
            <a:r>
              <a:rPr lang="en-US" dirty="0"/>
              <a:t>Q13. </a:t>
            </a:r>
          </a:p>
          <a:p>
            <a:r>
              <a:rPr lang="en-US" dirty="0"/>
              <a:t>While flying horizontally at a constant velocity a plane drops a package through a trap door in its floor. The plane continues at the same velocity. At the instant the package strikes the ground, neglecting air friction, the plane will be (Choose the CORRECT answer): </a:t>
            </a:r>
          </a:p>
          <a:p>
            <a:endParaRPr lang="en-US" dirty="0"/>
          </a:p>
          <a:p>
            <a:r>
              <a:rPr lang="en-US" dirty="0"/>
              <a:t>A) Directly over the package. </a:t>
            </a:r>
          </a:p>
          <a:p>
            <a:r>
              <a:rPr lang="en-US" dirty="0"/>
              <a:t>B) Far behind the package. </a:t>
            </a:r>
          </a:p>
          <a:p>
            <a:r>
              <a:rPr lang="en-US" dirty="0"/>
              <a:t>C) In front of the package. </a:t>
            </a:r>
          </a:p>
          <a:p>
            <a:r>
              <a:rPr lang="en-US" dirty="0"/>
              <a:t>D) Just behind the package. </a:t>
            </a:r>
          </a:p>
          <a:p>
            <a:r>
              <a:rPr lang="en-US" dirty="0"/>
              <a:t>E) At a relative position which depends on the plane’s speed.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838200"/>
            <a:ext cx="8792107" cy="1347787"/>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76201" y="2575892"/>
            <a:ext cx="8839200" cy="1777513"/>
          </a:xfrm>
          <a:prstGeom prst="rect">
            <a:avLst/>
          </a:prstGeom>
          <a:noFill/>
          <a:ln w="9525">
            <a:noFill/>
            <a:miter lim="800000"/>
            <a:headEnd/>
            <a:tailEnd/>
          </a:ln>
          <a:effectLst/>
        </p:spPr>
      </p:pic>
      <p:pic>
        <p:nvPicPr>
          <p:cNvPr id="4" name="Picture 4"/>
          <p:cNvPicPr>
            <a:picLocks noChangeAspect="1" noChangeArrowheads="1"/>
          </p:cNvPicPr>
          <p:nvPr/>
        </p:nvPicPr>
        <p:blipFill>
          <a:blip r:embed="rId4" cstate="print"/>
          <a:srcRect/>
          <a:stretch>
            <a:fillRect/>
          </a:stretch>
        </p:blipFill>
        <p:spPr bwMode="auto">
          <a:xfrm>
            <a:off x="152400" y="4495800"/>
            <a:ext cx="9144000" cy="1596770"/>
          </a:xfrm>
          <a:prstGeom prst="rect">
            <a:avLst/>
          </a:prstGeom>
          <a:noFill/>
          <a:ln w="9525">
            <a:noFill/>
            <a:miter lim="800000"/>
            <a:headEnd/>
            <a:tailEnd/>
          </a:ln>
          <a:effectLst/>
        </p:spPr>
      </p:pic>
      <p:sp>
        <p:nvSpPr>
          <p:cNvPr id="5"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T-92-Ch4</a:t>
            </a:r>
          </a:p>
        </p:txBody>
      </p:sp>
      <p:pic>
        <p:nvPicPr>
          <p:cNvPr id="6" name="Picture 2"/>
          <p:cNvPicPr>
            <a:picLocks noChangeAspect="1" noChangeArrowheads="1"/>
          </p:cNvPicPr>
          <p:nvPr/>
        </p:nvPicPr>
        <p:blipFill>
          <a:blip r:embed="rId5" cstate="print"/>
          <a:srcRect/>
          <a:stretch>
            <a:fillRect/>
          </a:stretch>
        </p:blipFill>
        <p:spPr bwMode="auto">
          <a:xfrm>
            <a:off x="7514253" y="1447800"/>
            <a:ext cx="1419776" cy="1056894"/>
          </a:xfrm>
          <a:prstGeom prst="rect">
            <a:avLst/>
          </a:prstGeom>
          <a:noFill/>
          <a:ln w="9525">
            <a:noFill/>
            <a:miter lim="800000"/>
            <a:headEnd/>
            <a:tailEnd/>
          </a:ln>
          <a:effectLst/>
        </p:spPr>
      </p:pic>
    </p:spTree>
    <p:extLst>
      <p:ext uri="{BB962C8B-B14F-4D97-AF65-F5344CB8AC3E}">
        <p14:creationId xmlns:p14="http://schemas.microsoft.com/office/powerpoint/2010/main" val="2490032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2" name="Group 11"/>
          <p:cNvGrpSpPr/>
          <p:nvPr/>
        </p:nvGrpSpPr>
        <p:grpSpPr>
          <a:xfrm>
            <a:off x="228600" y="3276600"/>
            <a:ext cx="8610600" cy="3236012"/>
            <a:chOff x="0" y="1066800"/>
            <a:chExt cx="9144000" cy="3429000"/>
          </a:xfrm>
        </p:grpSpPr>
        <p:pic>
          <p:nvPicPr>
            <p:cNvPr id="167939" name="Picture 3"/>
            <p:cNvPicPr>
              <a:picLocks noChangeAspect="1" noChangeArrowheads="1"/>
            </p:cNvPicPr>
            <p:nvPr/>
          </p:nvPicPr>
          <p:blipFill>
            <a:blip r:embed="rId2" cstate="print"/>
            <a:srcRect/>
            <a:stretch>
              <a:fillRect/>
            </a:stretch>
          </p:blipFill>
          <p:spPr bwMode="auto">
            <a:xfrm>
              <a:off x="0" y="1066800"/>
              <a:ext cx="9144000" cy="1694739"/>
            </a:xfrm>
            <a:prstGeom prst="rect">
              <a:avLst/>
            </a:prstGeom>
            <a:noFill/>
            <a:ln w="9525">
              <a:noFill/>
              <a:miter lim="800000"/>
              <a:headEnd/>
              <a:tailEnd/>
            </a:ln>
            <a:effectLst/>
          </p:spPr>
        </p:pic>
        <p:pic>
          <p:nvPicPr>
            <p:cNvPr id="193538" name="Picture 2"/>
            <p:cNvPicPr>
              <a:picLocks noChangeAspect="1" noChangeArrowheads="1"/>
            </p:cNvPicPr>
            <p:nvPr/>
          </p:nvPicPr>
          <p:blipFill>
            <a:blip r:embed="rId3" cstate="print"/>
            <a:srcRect/>
            <a:stretch>
              <a:fillRect/>
            </a:stretch>
          </p:blipFill>
          <p:spPr bwMode="auto">
            <a:xfrm>
              <a:off x="5457825" y="2457450"/>
              <a:ext cx="2466975" cy="2038350"/>
            </a:xfrm>
            <a:prstGeom prst="rect">
              <a:avLst/>
            </a:prstGeom>
            <a:noFill/>
            <a:ln w="9525">
              <a:noFill/>
              <a:miter lim="800000"/>
              <a:headEnd/>
              <a:tailEnd/>
            </a:ln>
            <a:effectLst/>
          </p:spPr>
        </p:pic>
      </p:grpSp>
      <p:pic>
        <p:nvPicPr>
          <p:cNvPr id="13" name="Picture 2"/>
          <p:cNvPicPr>
            <a:picLocks noChangeAspect="1" noChangeArrowheads="1"/>
          </p:cNvPicPr>
          <p:nvPr/>
        </p:nvPicPr>
        <p:blipFill>
          <a:blip r:embed="rId4" cstate="print"/>
          <a:srcRect/>
          <a:stretch>
            <a:fillRect/>
          </a:stretch>
        </p:blipFill>
        <p:spPr bwMode="auto">
          <a:xfrm>
            <a:off x="228600" y="1175659"/>
            <a:ext cx="8229600" cy="144018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990600"/>
            <a:ext cx="9144000" cy="4763788"/>
          </a:xfrm>
          <a:prstGeom prst="rect">
            <a:avLst/>
          </a:prstGeom>
          <a:noFill/>
          <a:ln w="9525">
            <a:noFill/>
            <a:miter lim="800000"/>
            <a:headEnd/>
            <a:tailEnd/>
          </a:ln>
          <a:effectLst/>
        </p:spPr>
      </p:pic>
      <p:sp>
        <p:nvSpPr>
          <p:cNvPr id="3"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T-91-Ch4</a:t>
            </a:r>
          </a:p>
        </p:txBody>
      </p:sp>
    </p:spTree>
    <p:extLst>
      <p:ext uri="{BB962C8B-B14F-4D97-AF65-F5344CB8AC3E}">
        <p14:creationId xmlns:p14="http://schemas.microsoft.com/office/powerpoint/2010/main" val="36263971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T-91-Ch4</a:t>
            </a:r>
          </a:p>
        </p:txBody>
      </p:sp>
      <p:pic>
        <p:nvPicPr>
          <p:cNvPr id="4" name="Picture 2"/>
          <p:cNvPicPr>
            <a:picLocks noChangeAspect="1" noChangeArrowheads="1"/>
          </p:cNvPicPr>
          <p:nvPr/>
        </p:nvPicPr>
        <p:blipFill>
          <a:blip r:embed="rId2" cstate="print"/>
          <a:srcRect/>
          <a:stretch>
            <a:fillRect/>
          </a:stretch>
        </p:blipFill>
        <p:spPr bwMode="auto">
          <a:xfrm>
            <a:off x="347472" y="1066800"/>
            <a:ext cx="8649082" cy="5148263"/>
          </a:xfrm>
          <a:prstGeom prst="rect">
            <a:avLst/>
          </a:prstGeom>
          <a:noFill/>
          <a:ln w="9525">
            <a:noFill/>
            <a:miter lim="800000"/>
            <a:headEnd/>
            <a:tailEnd/>
          </a:ln>
          <a:effectLst/>
        </p:spPr>
      </p:pic>
    </p:spTree>
    <p:extLst>
      <p:ext uri="{BB962C8B-B14F-4D97-AF65-F5344CB8AC3E}">
        <p14:creationId xmlns:p14="http://schemas.microsoft.com/office/powerpoint/2010/main" val="366428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T-91-Ch4</a:t>
            </a:r>
          </a:p>
        </p:txBody>
      </p:sp>
      <p:pic>
        <p:nvPicPr>
          <p:cNvPr id="4" name="Picture 2"/>
          <p:cNvPicPr>
            <a:picLocks noChangeAspect="1" noChangeArrowheads="1"/>
          </p:cNvPicPr>
          <p:nvPr/>
        </p:nvPicPr>
        <p:blipFill>
          <a:blip r:embed="rId2" cstate="print"/>
          <a:srcRect/>
          <a:stretch>
            <a:fillRect/>
          </a:stretch>
        </p:blipFill>
        <p:spPr bwMode="auto">
          <a:xfrm>
            <a:off x="0" y="914400"/>
            <a:ext cx="9144000" cy="1503461"/>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381000" y="2590800"/>
            <a:ext cx="5961777" cy="3124200"/>
          </a:xfrm>
          <a:prstGeom prst="rect">
            <a:avLst/>
          </a:prstGeom>
          <a:noFill/>
          <a:ln w="9525">
            <a:noFill/>
            <a:miter lim="800000"/>
            <a:headEnd/>
            <a:tailEnd/>
          </a:ln>
          <a:effectLst/>
        </p:spPr>
      </p:pic>
    </p:spTree>
    <p:extLst>
      <p:ext uri="{BB962C8B-B14F-4D97-AF65-F5344CB8AC3E}">
        <p14:creationId xmlns:p14="http://schemas.microsoft.com/office/powerpoint/2010/main" val="2628188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1038761"/>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ea typeface="Times New Roman" pitchFamily="18" charset="0"/>
                <a:cs typeface="Arial" pitchFamily="34" charset="0"/>
              </a:rPr>
              <a:t>Q10.</a:t>
            </a:r>
            <a:r>
              <a:rPr kumimoji="0" lang="en-US" sz="2000" b="0" i="0" u="none" strike="noStrike" cap="none" normalizeH="0" baseline="0" dirty="0">
                <a:ln>
                  <a:noFill/>
                </a:ln>
                <a:solidFill>
                  <a:schemeClr val="tx1"/>
                </a:solidFill>
                <a:effectLst/>
                <a:ea typeface="Times New Roman" pitchFamily="18" charset="0"/>
                <a:cs typeface="Arial" pitchFamily="34" charset="0"/>
              </a:rPr>
              <a:t> The airport terminal in </a:t>
            </a:r>
            <a:r>
              <a:rPr kumimoji="0" lang="en-US" sz="2000" b="0" i="0" u="none" strike="noStrike" cap="none" normalizeH="0" baseline="0" dirty="0" err="1">
                <a:ln>
                  <a:noFill/>
                </a:ln>
                <a:solidFill>
                  <a:schemeClr val="tx1"/>
                </a:solidFill>
                <a:effectLst/>
                <a:ea typeface="Times New Roman" pitchFamily="18" charset="0"/>
                <a:cs typeface="Arial" pitchFamily="34" charset="0"/>
              </a:rPr>
              <a:t>Dammam</a:t>
            </a:r>
            <a:r>
              <a:rPr kumimoji="0" lang="en-US" sz="2000" b="0" i="0" u="none" strike="noStrike" cap="none" normalizeH="0" baseline="0" dirty="0">
                <a:ln>
                  <a:noFill/>
                </a:ln>
                <a:solidFill>
                  <a:schemeClr val="tx1"/>
                </a:solidFill>
                <a:effectLst/>
                <a:ea typeface="Times New Roman" pitchFamily="18" charset="0"/>
                <a:cs typeface="Arial" pitchFamily="34" charset="0"/>
              </a:rPr>
              <a:t> has a 100 m “moving sidewalk” that moves at a constant speed of 1.00 m/s. A boy boards the moving sidewalk and walks on it with a speed of 2.00 m/s to make a round trip. How long does it take this boy to make the round trip on the moving sidewalk? (</a:t>
            </a:r>
            <a:r>
              <a:rPr kumimoji="0" lang="en-US" sz="2000" b="0" i="0" u="none" strike="noStrike" cap="none" normalizeH="0" baseline="0" dirty="0" err="1">
                <a:ln>
                  <a:noFill/>
                </a:ln>
                <a:solidFill>
                  <a:schemeClr val="tx1"/>
                </a:solidFill>
                <a:effectLst/>
                <a:ea typeface="Times New Roman" pitchFamily="18" charset="0"/>
                <a:cs typeface="Arial" pitchFamily="34" charset="0"/>
              </a:rPr>
              <a:t>Ans</a:t>
            </a:r>
            <a:r>
              <a:rPr kumimoji="0" lang="en-US" sz="2000" b="0" i="0" u="none" strike="noStrike" cap="none" normalizeH="0" baseline="0" dirty="0">
                <a:ln>
                  <a:noFill/>
                </a:ln>
                <a:solidFill>
                  <a:schemeClr val="tx1"/>
                </a:solidFill>
                <a:effectLst/>
                <a:ea typeface="Times New Roman" pitchFamily="18" charset="0"/>
                <a:cs typeface="Arial" pitchFamily="34" charset="0"/>
              </a:rPr>
              <a:t>:  133 s) </a:t>
            </a:r>
            <a:endParaRPr kumimoji="0" lang="en-US" sz="2000" b="0" i="0" u="none" strike="noStrike" cap="none" normalizeH="0" baseline="0" dirty="0">
              <a:ln>
                <a:noFill/>
              </a:ln>
              <a:solidFill>
                <a:schemeClr val="tx1"/>
              </a:solidFill>
              <a:effectLst/>
              <a:cs typeface="Arial" pitchFamily="34" charset="0"/>
            </a:endParaRPr>
          </a:p>
        </p:txBody>
      </p:sp>
      <p:sp>
        <p:nvSpPr>
          <p:cNvPr id="12" name="Rectangle 5"/>
          <p:cNvSpPr>
            <a:spLocks noChangeArrowheads="1"/>
          </p:cNvSpPr>
          <p:nvPr/>
        </p:nvSpPr>
        <p:spPr bwMode="auto">
          <a:xfrm>
            <a:off x="76200" y="26670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Q11</a:t>
            </a:r>
            <a:r>
              <a:rPr lang="en-US" sz="2000" dirty="0"/>
              <a:t>. Fig. 2 shows a circular path taken by a particle. If the instantaneous velocity of the particle is  </a:t>
            </a:r>
            <a:r>
              <a:rPr lang="en-US" sz="2000" b="1" dirty="0"/>
              <a:t>v </a:t>
            </a:r>
            <a:r>
              <a:rPr lang="en-US" sz="2000" dirty="0"/>
              <a:t>= </a:t>
            </a:r>
            <a:r>
              <a:rPr lang="en-US" sz="2000" b="1" dirty="0"/>
              <a:t>- </a:t>
            </a:r>
            <a:r>
              <a:rPr lang="en-US" sz="2000" dirty="0"/>
              <a:t>(4.0 m/s) </a:t>
            </a:r>
            <a:r>
              <a:rPr lang="en-US" sz="2000" b="1" dirty="0" err="1"/>
              <a:t>i</a:t>
            </a:r>
            <a:r>
              <a:rPr lang="en-US" sz="2000" b="1" dirty="0"/>
              <a:t> + </a:t>
            </a:r>
            <a:r>
              <a:rPr lang="en-US" sz="2000" dirty="0"/>
              <a:t>(4.0 m/s) </a:t>
            </a:r>
            <a:r>
              <a:rPr lang="en-US" sz="2000" b="1" dirty="0"/>
              <a:t>j, </a:t>
            </a:r>
            <a:r>
              <a:rPr lang="en-US" sz="2000" dirty="0"/>
              <a:t>through which quadrant is the particle moving at that instant if it is traveling counterclockwise? (</a:t>
            </a:r>
            <a:r>
              <a:rPr lang="en-US" sz="2000" dirty="0" err="1"/>
              <a:t>Ans</a:t>
            </a:r>
            <a:r>
              <a:rPr lang="en-US" sz="2000" dirty="0"/>
              <a:t>:  First quadrant)</a:t>
            </a:r>
          </a:p>
        </p:txBody>
      </p:sp>
      <p:sp>
        <p:nvSpPr>
          <p:cNvPr id="13" name="Rectangle 5"/>
          <p:cNvSpPr>
            <a:spLocks noChangeArrowheads="1"/>
          </p:cNvSpPr>
          <p:nvPr/>
        </p:nvSpPr>
        <p:spPr bwMode="auto">
          <a:xfrm>
            <a:off x="152400" y="54613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Q12</a:t>
            </a:r>
            <a:r>
              <a:rPr lang="en-US" sz="2000" dirty="0"/>
              <a:t>. A particle leaves the origin with an initial velocity </a:t>
            </a:r>
            <a:r>
              <a:rPr lang="en-US" sz="2000" b="1" dirty="0"/>
              <a:t>v </a:t>
            </a:r>
            <a:r>
              <a:rPr lang="en-US" sz="2000" dirty="0"/>
              <a:t>= (3.00 </a:t>
            </a:r>
            <a:r>
              <a:rPr lang="en-US" sz="2000" b="1" dirty="0" err="1"/>
              <a:t>i</a:t>
            </a:r>
            <a:r>
              <a:rPr lang="en-US" sz="2000" dirty="0"/>
              <a:t>+ 4.00 </a:t>
            </a:r>
            <a:r>
              <a:rPr lang="en-US" sz="2000" b="1" dirty="0"/>
              <a:t>j</a:t>
            </a:r>
            <a:r>
              <a:rPr lang="en-US" sz="2000" dirty="0"/>
              <a:t>) m/s and has a constant acceleration </a:t>
            </a:r>
            <a:r>
              <a:rPr lang="en-US" sz="2000" b="1" dirty="0"/>
              <a:t>a </a:t>
            </a:r>
            <a:r>
              <a:rPr lang="en-US" sz="2000" dirty="0"/>
              <a:t>= (-1.00 </a:t>
            </a:r>
            <a:r>
              <a:rPr lang="en-US" sz="2000" b="1" dirty="0" err="1"/>
              <a:t>i</a:t>
            </a:r>
            <a:r>
              <a:rPr lang="en-US" sz="2000" b="1" dirty="0"/>
              <a:t> </a:t>
            </a:r>
            <a:r>
              <a:rPr lang="en-US" sz="2000" dirty="0"/>
              <a:t>- 0.400 </a:t>
            </a:r>
            <a:r>
              <a:rPr lang="en-US" sz="2000" b="1" dirty="0"/>
              <a:t>j</a:t>
            </a:r>
            <a:r>
              <a:rPr lang="en-US" sz="2000" dirty="0"/>
              <a:t>) m/s2. What is its position vector when it reaches its maximum x coordinate? (</a:t>
            </a:r>
            <a:r>
              <a:rPr lang="en-US" sz="2000" dirty="0" err="1"/>
              <a:t>Ans</a:t>
            </a:r>
            <a:r>
              <a:rPr lang="en-US" sz="2000" dirty="0"/>
              <a:t>: 4.50 </a:t>
            </a:r>
            <a:r>
              <a:rPr lang="en-US" sz="2000" b="1" dirty="0" err="1"/>
              <a:t>i</a:t>
            </a:r>
            <a:r>
              <a:rPr lang="en-US" sz="2000" b="1" dirty="0"/>
              <a:t> </a:t>
            </a:r>
            <a:r>
              <a:rPr lang="en-US" sz="2000" dirty="0"/>
              <a:t>+ 10.2 </a:t>
            </a:r>
            <a:r>
              <a:rPr lang="en-US" sz="2000" b="1" dirty="0"/>
              <a:t>j</a:t>
            </a:r>
            <a:r>
              <a:rPr lang="en-US" sz="2000" dirty="0"/>
              <a:t>) m</a:t>
            </a:r>
          </a:p>
        </p:txBody>
      </p:sp>
      <p:pic>
        <p:nvPicPr>
          <p:cNvPr id="180230" name="Picture 6"/>
          <p:cNvPicPr>
            <a:picLocks noChangeAspect="1" noChangeArrowheads="1"/>
          </p:cNvPicPr>
          <p:nvPr/>
        </p:nvPicPr>
        <p:blipFill>
          <a:blip r:embed="rId2" cstate="print"/>
          <a:srcRect/>
          <a:stretch>
            <a:fillRect/>
          </a:stretch>
        </p:blipFill>
        <p:spPr bwMode="auto">
          <a:xfrm>
            <a:off x="3886200" y="4038599"/>
            <a:ext cx="1981200" cy="1277353"/>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1038761"/>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Q13</a:t>
            </a:r>
            <a:r>
              <a:rPr lang="en-US" sz="2000" dirty="0"/>
              <a:t>. A plane, diving with constant speed at an angle of 37.0 degrees with the vertical, releases a package at a height of 950 m. The package hits the ground 6.00 s after release. Find the speed of the plane. (</a:t>
            </a:r>
            <a:r>
              <a:rPr lang="en-US" sz="2000" dirty="0" err="1"/>
              <a:t>Ans</a:t>
            </a:r>
            <a:r>
              <a:rPr lang="en-US" sz="2000" dirty="0"/>
              <a:t>:  161 m/s)</a:t>
            </a:r>
          </a:p>
        </p:txBody>
      </p:sp>
      <p:sp>
        <p:nvSpPr>
          <p:cNvPr id="12" name="Rectangle 5"/>
          <p:cNvSpPr>
            <a:spLocks noChangeArrowheads="1"/>
          </p:cNvSpPr>
          <p:nvPr/>
        </p:nvSpPr>
        <p:spPr bwMode="auto">
          <a:xfrm>
            <a:off x="76200" y="29467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Q14.</a:t>
            </a:r>
            <a:r>
              <a:rPr lang="en-US" sz="2000" dirty="0"/>
              <a:t> : A meter stick is rotating about one end and completes 500 revolutions every minute. Find the speed and acceleration of its tip (the other end). (</a:t>
            </a:r>
            <a:r>
              <a:rPr lang="en-US" sz="2000" dirty="0" err="1"/>
              <a:t>Ans</a:t>
            </a:r>
            <a:r>
              <a:rPr lang="en-US" sz="2000" dirty="0"/>
              <a:t>:  52.4 m/s; 2.74 x 10</a:t>
            </a:r>
            <a:r>
              <a:rPr lang="en-US" sz="2000" baseline="30000" dirty="0"/>
              <a:t>3</a:t>
            </a:r>
            <a:r>
              <a:rPr lang="en-US" sz="2000" dirty="0"/>
              <a:t> m/s2)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Solved Problem 4.1: Page 60</a:t>
            </a:r>
          </a:p>
        </p:txBody>
      </p:sp>
      <p:pic>
        <p:nvPicPr>
          <p:cNvPr id="171010" name="Picture 2"/>
          <p:cNvPicPr>
            <a:picLocks noChangeAspect="1" noChangeArrowheads="1"/>
          </p:cNvPicPr>
          <p:nvPr/>
        </p:nvPicPr>
        <p:blipFill>
          <a:blip r:embed="rId2" cstate="print"/>
          <a:srcRect/>
          <a:stretch>
            <a:fillRect/>
          </a:stretch>
        </p:blipFill>
        <p:spPr bwMode="auto">
          <a:xfrm>
            <a:off x="533400" y="1295400"/>
            <a:ext cx="5434914" cy="2133600"/>
          </a:xfrm>
          <a:prstGeom prst="rect">
            <a:avLst/>
          </a:prstGeom>
          <a:noFill/>
          <a:ln w="9525">
            <a:noFill/>
            <a:miter lim="800000"/>
            <a:headEnd/>
            <a:tailEnd/>
          </a:ln>
          <a:effectLst/>
        </p:spPr>
      </p:pic>
      <p:pic>
        <p:nvPicPr>
          <p:cNvPr id="171011" name="Picture 3"/>
          <p:cNvPicPr>
            <a:picLocks noChangeAspect="1" noChangeArrowheads="1"/>
          </p:cNvPicPr>
          <p:nvPr/>
        </p:nvPicPr>
        <p:blipFill>
          <a:blip r:embed="rId3" cstate="print"/>
          <a:srcRect/>
          <a:stretch>
            <a:fillRect/>
          </a:stretch>
        </p:blipFill>
        <p:spPr bwMode="auto">
          <a:xfrm>
            <a:off x="6705600" y="6096000"/>
            <a:ext cx="2234045" cy="381000"/>
          </a:xfrm>
          <a:prstGeom prst="rect">
            <a:avLst/>
          </a:prstGeom>
          <a:noFill/>
          <a:ln w="9525">
            <a:noFill/>
            <a:miter lim="800000"/>
            <a:headEnd/>
            <a:tailEnd/>
          </a:ln>
          <a:effectLst/>
        </p:spPr>
      </p:pic>
      <p:sp>
        <p:nvSpPr>
          <p:cNvPr id="6" name="TextBox 5"/>
          <p:cNvSpPr txBox="1"/>
          <p:nvPr/>
        </p:nvSpPr>
        <p:spPr>
          <a:xfrm>
            <a:off x="792291" y="5029200"/>
            <a:ext cx="3584187" cy="400110"/>
          </a:xfrm>
          <a:prstGeom prst="rect">
            <a:avLst/>
          </a:prstGeom>
          <a:noFill/>
        </p:spPr>
        <p:txBody>
          <a:bodyPr wrap="none" rtlCol="1">
            <a:spAutoFit/>
          </a:bodyPr>
          <a:lstStyle/>
          <a:p>
            <a:pPr algn="ctr"/>
            <a:r>
              <a:rPr lang="en-US" sz="2000" b="1" dirty="0"/>
              <a:t>(d) Find the direction of velocity</a:t>
            </a:r>
            <a:endParaRPr lang="en-US" sz="2000" b="1" dirty="0">
              <a:solidFill>
                <a:srgbClr val="0000FF"/>
              </a:solidFill>
            </a:endParaRPr>
          </a:p>
        </p:txBody>
      </p:sp>
      <p:sp>
        <p:nvSpPr>
          <p:cNvPr id="8" name="TextBox 7"/>
          <p:cNvSpPr txBox="1"/>
          <p:nvPr/>
        </p:nvSpPr>
        <p:spPr>
          <a:xfrm>
            <a:off x="792291" y="3886200"/>
            <a:ext cx="5895075" cy="400110"/>
          </a:xfrm>
          <a:prstGeom prst="rect">
            <a:avLst/>
          </a:prstGeom>
          <a:noFill/>
        </p:spPr>
        <p:txBody>
          <a:bodyPr wrap="none" rtlCol="1">
            <a:spAutoFit/>
          </a:bodyPr>
          <a:lstStyle/>
          <a:p>
            <a:r>
              <a:rPr lang="en-US" sz="2000" b="1" dirty="0"/>
              <a:t>(a) Find the velocity if the position is changed in t = 3s</a:t>
            </a:r>
            <a:endParaRPr lang="ar-SA" sz="2000" b="1" dirty="0"/>
          </a:p>
        </p:txBody>
      </p:sp>
      <p:sp>
        <p:nvSpPr>
          <p:cNvPr id="9" name="TextBox 8"/>
          <p:cNvSpPr txBox="1"/>
          <p:nvPr/>
        </p:nvSpPr>
        <p:spPr>
          <a:xfrm>
            <a:off x="798529" y="4495800"/>
            <a:ext cx="3782639" cy="400110"/>
          </a:xfrm>
          <a:prstGeom prst="rect">
            <a:avLst/>
          </a:prstGeom>
          <a:noFill/>
        </p:spPr>
        <p:txBody>
          <a:bodyPr wrap="none" rtlCol="1">
            <a:spAutoFit/>
          </a:bodyPr>
          <a:lstStyle/>
          <a:p>
            <a:r>
              <a:rPr lang="en-US" sz="2000" b="1" dirty="0"/>
              <a:t>(b) Find the magnitude of velocity</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T-81-Ch4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7369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000" b="1" dirty="0"/>
              <a:t>Q10</a:t>
            </a:r>
            <a:r>
              <a:rPr lang="en-US" sz="2000" dirty="0"/>
              <a:t>.: A ball, thrown vertically down, hits a horizontal floor with a speed of 10 m/s and bounces back with the same speed. The change in its velocity is (</a:t>
            </a:r>
            <a:r>
              <a:rPr lang="en-US" sz="2000" dirty="0" err="1"/>
              <a:t>Ans</a:t>
            </a:r>
            <a:r>
              <a:rPr lang="en-US" sz="2000" dirty="0"/>
              <a:t>: 	20 m/s up)</a:t>
            </a:r>
            <a:endParaRPr kumimoji="0" lang="en-US" sz="2000" b="0" i="0" u="none" strike="noStrike" cap="none" normalizeH="0" baseline="0" dirty="0">
              <a:ln>
                <a:noFill/>
              </a:ln>
              <a:solidFill>
                <a:schemeClr val="tx1"/>
              </a:solidFill>
              <a:effectLst/>
              <a:cs typeface="Arial" pitchFamily="34" charset="0"/>
            </a:endParaRPr>
          </a:p>
        </p:txBody>
      </p:sp>
      <p:sp>
        <p:nvSpPr>
          <p:cNvPr id="12" name="Rectangle 5"/>
          <p:cNvSpPr>
            <a:spLocks noChangeArrowheads="1"/>
          </p:cNvSpPr>
          <p:nvPr/>
        </p:nvSpPr>
        <p:spPr bwMode="auto">
          <a:xfrm>
            <a:off x="76200" y="20574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Q11</a:t>
            </a:r>
            <a:r>
              <a:rPr lang="en-US" sz="2000" dirty="0"/>
              <a:t>.: A ball is thrown horizontally with a speed of 10 m/s from a height of 490 m above ground. Find the horizontal distance traveled by the ball when it hits the ground. (</a:t>
            </a:r>
            <a:r>
              <a:rPr lang="en-US" sz="2000" dirty="0" err="1"/>
              <a:t>Ans</a:t>
            </a:r>
            <a:r>
              <a:rPr lang="en-US" sz="2000" dirty="0"/>
              <a:t>: 100    m)</a:t>
            </a:r>
          </a:p>
        </p:txBody>
      </p:sp>
      <p:sp>
        <p:nvSpPr>
          <p:cNvPr id="13" name="Rectangle 5"/>
          <p:cNvSpPr>
            <a:spLocks noChangeArrowheads="1"/>
          </p:cNvSpPr>
          <p:nvPr/>
        </p:nvSpPr>
        <p:spPr bwMode="auto">
          <a:xfrm>
            <a:off x="152400" y="3352800"/>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Q12.</a:t>
            </a:r>
            <a:r>
              <a:rPr lang="en-US" sz="2000" dirty="0"/>
              <a:t>: Rain is falling vertically at a constant speed of 7 m/s relative to an observer on the ground. At what angle to the vertical do the rain drops appear to be falling as viewed by the driver of a car traveling on a straight horizontal road at a speed of 20 m/s? (</a:t>
            </a:r>
            <a:r>
              <a:rPr lang="en-US" sz="2000" dirty="0" err="1"/>
              <a:t>Ans</a:t>
            </a:r>
            <a:r>
              <a:rPr lang="en-US" sz="2000" dirty="0"/>
              <a:t>: 70.7</a:t>
            </a:r>
            <a:r>
              <a:rPr lang="en-US" sz="2000" baseline="30000" dirty="0"/>
              <a:t>o</a:t>
            </a:r>
            <a:r>
              <a:rPr lang="en-US" sz="2000" dirty="0"/>
              <a:t>) </a:t>
            </a:r>
          </a:p>
        </p:txBody>
      </p:sp>
      <p:sp>
        <p:nvSpPr>
          <p:cNvPr id="14" name="Rectangle 5"/>
          <p:cNvSpPr>
            <a:spLocks noChangeArrowheads="1"/>
          </p:cNvSpPr>
          <p:nvPr/>
        </p:nvSpPr>
        <p:spPr bwMode="auto">
          <a:xfrm>
            <a:off x="152400" y="4848761"/>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Q13.:</a:t>
            </a:r>
            <a:r>
              <a:rPr lang="en-US" sz="2000" dirty="0"/>
              <a:t> At t = 0, a particle is moving in the </a:t>
            </a:r>
            <a:r>
              <a:rPr lang="en-US" sz="2000" dirty="0" err="1"/>
              <a:t>xy</a:t>
            </a:r>
            <a:r>
              <a:rPr lang="en-US" sz="2000" dirty="0"/>
              <a:t>-plane with a velocity of 4 </a:t>
            </a:r>
            <a:r>
              <a:rPr lang="en-US" sz="2000" b="1" dirty="0"/>
              <a:t>j</a:t>
            </a:r>
            <a:r>
              <a:rPr lang="en-US" sz="2000" dirty="0"/>
              <a:t> m/s and a constant acceleration of  (2</a:t>
            </a:r>
            <a:r>
              <a:rPr lang="en-US" sz="2000" b="1" dirty="0"/>
              <a:t>i</a:t>
            </a:r>
            <a:r>
              <a:rPr lang="en-US" sz="2000" dirty="0"/>
              <a:t>+4</a:t>
            </a:r>
            <a:r>
              <a:rPr lang="en-US" sz="2000" b="1" dirty="0"/>
              <a:t>j</a:t>
            </a:r>
            <a:r>
              <a:rPr lang="en-US" sz="2000" dirty="0"/>
              <a:t>) m/s</a:t>
            </a:r>
            <a:r>
              <a:rPr lang="en-US" sz="2000" baseline="30000" dirty="0"/>
              <a:t>2</a:t>
            </a:r>
            <a:r>
              <a:rPr lang="en-US" sz="2000" dirty="0"/>
              <a:t>. Find the velocity of the particle at t = 3 s.  (</a:t>
            </a:r>
            <a:r>
              <a:rPr lang="en-US" sz="2000" dirty="0" err="1"/>
              <a:t>Ans</a:t>
            </a:r>
            <a:r>
              <a:rPr lang="en-US" sz="2000" dirty="0"/>
              <a:t>:  (6</a:t>
            </a:r>
            <a:r>
              <a:rPr lang="en-US" sz="2000" b="1" dirty="0"/>
              <a:t>i</a:t>
            </a:r>
            <a:r>
              <a:rPr lang="en-US" sz="2000" dirty="0"/>
              <a:t> +16</a:t>
            </a:r>
            <a:r>
              <a:rPr lang="en-US" sz="2000" b="1" dirty="0"/>
              <a:t>j)</a:t>
            </a:r>
            <a:r>
              <a:rPr lang="en-US" sz="2000" dirty="0"/>
              <a:t> m/s)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a:spLocks noChangeArrowheads="1"/>
          </p:cNvSpPr>
          <p:nvPr/>
        </p:nvSpPr>
        <p:spPr bwMode="auto">
          <a:xfrm>
            <a:off x="2667000" y="0"/>
            <a:ext cx="2071401" cy="707886"/>
          </a:xfrm>
          <a:prstGeom prst="rect">
            <a:avLst/>
          </a:prstGeom>
          <a:noFill/>
          <a:ln w="9525">
            <a:noFill/>
            <a:miter lim="800000"/>
            <a:headEnd/>
            <a:tailEnd/>
          </a:ln>
        </p:spPr>
        <p:txBody>
          <a:bodyPr wrap="none">
            <a:spAutoFit/>
          </a:bodyPr>
          <a:lstStyle/>
          <a:p>
            <a:pPr algn="ctr" rtl="0"/>
            <a:r>
              <a:rPr lang="en-US" sz="4000" dirty="0">
                <a:latin typeface="Calibri" pitchFamily="34" charset="0"/>
              </a:rPr>
              <a:t>T-72-Ch4</a:t>
            </a:r>
          </a:p>
        </p:txBody>
      </p:sp>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0229" name="Rectangle 5"/>
          <p:cNvSpPr>
            <a:spLocks noChangeArrowheads="1"/>
          </p:cNvSpPr>
          <p:nvPr/>
        </p:nvSpPr>
        <p:spPr bwMode="auto">
          <a:xfrm>
            <a:off x="76200" y="1038761"/>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US" sz="2000" b="1" dirty="0"/>
              <a:t>Q9</a:t>
            </a:r>
            <a:r>
              <a:rPr lang="en-US" sz="2000" dirty="0"/>
              <a:t>: A projectile is fired over a flat horizontal land. It takes 10 s to reach its range of 100 m. What is the speed of the projectile at the highest point of its trajectory? (</a:t>
            </a:r>
            <a:r>
              <a:rPr lang="en-US" sz="2000" dirty="0" err="1"/>
              <a:t>Ans</a:t>
            </a:r>
            <a:r>
              <a:rPr lang="en-US" sz="2000" dirty="0"/>
              <a:t>: 	10 m/s.)</a:t>
            </a:r>
          </a:p>
        </p:txBody>
      </p:sp>
      <p:sp>
        <p:nvSpPr>
          <p:cNvPr id="12" name="Rectangle 5"/>
          <p:cNvSpPr>
            <a:spLocks noChangeArrowheads="1"/>
          </p:cNvSpPr>
          <p:nvPr/>
        </p:nvSpPr>
        <p:spPr bwMode="auto">
          <a:xfrm>
            <a:off x="152400" y="2362200"/>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Q10.:</a:t>
            </a:r>
            <a:r>
              <a:rPr lang="en-US" sz="2000" dirty="0"/>
              <a:t> A particle is moving counterclockwise in </a:t>
            </a:r>
            <a:r>
              <a:rPr lang="en-US" sz="2000" i="1" dirty="0"/>
              <a:t>x</a:t>
            </a:r>
            <a:r>
              <a:rPr lang="en-US" sz="2000" dirty="0"/>
              <a:t>-</a:t>
            </a:r>
            <a:r>
              <a:rPr lang="en-US" sz="2000" i="1" dirty="0"/>
              <a:t>y</a:t>
            </a:r>
            <a:r>
              <a:rPr lang="en-US" sz="2000" dirty="0"/>
              <a:t> plane in a uniform circular motion. The circle is centered at the origin and has a radius of 2.0 m.  When the velocity of the particle is 4 </a:t>
            </a:r>
            <a:r>
              <a:rPr lang="en-US" sz="2000" b="1" dirty="0" err="1"/>
              <a:t>i</a:t>
            </a:r>
            <a:r>
              <a:rPr lang="en-US" sz="2000" dirty="0"/>
              <a:t> m/s, then its  acceleration is (</a:t>
            </a:r>
            <a:r>
              <a:rPr lang="en-US" sz="2000" dirty="0" err="1"/>
              <a:t>Ans</a:t>
            </a:r>
            <a:r>
              <a:rPr lang="en-US" sz="2000" dirty="0"/>
              <a:t>: 8 </a:t>
            </a:r>
            <a:r>
              <a:rPr lang="en-US" sz="2000" b="1" i="1" dirty="0"/>
              <a:t>j</a:t>
            </a:r>
            <a:r>
              <a:rPr lang="en-US" sz="2000" i="1" dirty="0"/>
              <a:t> m/s</a:t>
            </a:r>
            <a:r>
              <a:rPr lang="en-US" sz="2000" i="1" baseline="30000" dirty="0"/>
              <a:t>2</a:t>
            </a:r>
            <a:r>
              <a:rPr lang="en-US" sz="2000" dirty="0"/>
              <a:t>	 )</a:t>
            </a:r>
          </a:p>
        </p:txBody>
      </p:sp>
      <p:sp>
        <p:nvSpPr>
          <p:cNvPr id="13" name="Rectangle 5"/>
          <p:cNvSpPr>
            <a:spLocks noChangeArrowheads="1"/>
          </p:cNvSpPr>
          <p:nvPr/>
        </p:nvSpPr>
        <p:spPr bwMode="auto">
          <a:xfrm>
            <a:off x="152400" y="3861137"/>
            <a:ext cx="8915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Q11.: </a:t>
            </a:r>
            <a:r>
              <a:rPr lang="en-US" sz="2000" dirty="0"/>
              <a:t>A river is flowing 0.20 m/s east. A boat in this river has a speed of 0.40 m/s directed 60° south of east relative to the earth.  Find the velocity of the boat relative to the river.( </a:t>
            </a:r>
            <a:r>
              <a:rPr lang="en-US" sz="2000" dirty="0" err="1"/>
              <a:t>Ans</a:t>
            </a:r>
            <a:r>
              <a:rPr lang="en-US" sz="2000" dirty="0"/>
              <a:t>: 0.35 m/s, south)</a:t>
            </a:r>
          </a:p>
        </p:txBody>
      </p:sp>
      <p:sp>
        <p:nvSpPr>
          <p:cNvPr id="181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5"/>
          <p:cNvGrpSpPr/>
          <p:nvPr/>
        </p:nvGrpSpPr>
        <p:grpSpPr>
          <a:xfrm>
            <a:off x="76200" y="5229761"/>
            <a:ext cx="8915400" cy="1323439"/>
            <a:chOff x="76200" y="4924961"/>
            <a:chExt cx="8915400" cy="1323439"/>
          </a:xfrm>
        </p:grpSpPr>
        <p:sp>
          <p:nvSpPr>
            <p:cNvPr id="14" name="Rectangle 5"/>
            <p:cNvSpPr>
              <a:spLocks noChangeArrowheads="1"/>
            </p:cNvSpPr>
            <p:nvPr/>
          </p:nvSpPr>
          <p:spPr bwMode="auto">
            <a:xfrm>
              <a:off x="76200" y="4924961"/>
              <a:ext cx="8915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b="1" dirty="0"/>
                <a:t>Q12.: </a:t>
              </a:r>
              <a:r>
                <a:rPr lang="en-US" sz="2000" dirty="0"/>
                <a:t>A particle has its position vector defined by . </a:t>
              </a:r>
            </a:p>
            <a:p>
              <a:endParaRPr lang="en-US" sz="2000" dirty="0"/>
            </a:p>
            <a:p>
              <a:endParaRPr lang="en-US" sz="2000" dirty="0"/>
            </a:p>
            <a:p>
              <a:r>
                <a:rPr lang="en-US" sz="2000" dirty="0"/>
                <a:t>At what time is its speed equal to zero? (</a:t>
              </a:r>
              <a:r>
                <a:rPr lang="en-US" sz="2000" dirty="0" err="1"/>
                <a:t>Ans</a:t>
              </a:r>
              <a:r>
                <a:rPr lang="en-US" sz="2000" dirty="0"/>
                <a:t>: 1.0 s) </a:t>
              </a:r>
            </a:p>
          </p:txBody>
        </p:sp>
        <p:graphicFrame>
          <p:nvGraphicFramePr>
            <p:cNvPr id="181249" name="Object 1"/>
            <p:cNvGraphicFramePr>
              <a:graphicFrameLocks noChangeAspect="1"/>
            </p:cNvGraphicFramePr>
            <p:nvPr/>
          </p:nvGraphicFramePr>
          <p:xfrm>
            <a:off x="1295400" y="5410200"/>
            <a:ext cx="3495368" cy="457200"/>
          </p:xfrm>
          <a:graphic>
            <a:graphicData uri="http://schemas.openxmlformats.org/presentationml/2006/ole">
              <mc:AlternateContent xmlns:mc="http://schemas.openxmlformats.org/markup-compatibility/2006">
                <mc:Choice xmlns:v="urn:schemas-microsoft-com:vml" Requires="v">
                  <p:oleObj spid="_x0000_s192541" r:id="rId3" imgW="2260600" imgH="292100" progId="">
                    <p:embed/>
                  </p:oleObj>
                </mc:Choice>
                <mc:Fallback>
                  <p:oleObj r:id="rId3" imgW="2260600" imgH="2921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10200"/>
                          <a:ext cx="349536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4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6916" name="Picture 4"/>
          <p:cNvPicPr>
            <a:picLocks noChangeAspect="1" noChangeArrowheads="1"/>
          </p:cNvPicPr>
          <p:nvPr/>
        </p:nvPicPr>
        <p:blipFill>
          <a:blip r:embed="rId2" cstate="print"/>
          <a:srcRect/>
          <a:stretch>
            <a:fillRect/>
          </a:stretch>
        </p:blipFill>
        <p:spPr bwMode="auto">
          <a:xfrm>
            <a:off x="0" y="917830"/>
            <a:ext cx="9144000" cy="1596770"/>
          </a:xfrm>
          <a:prstGeom prst="rect">
            <a:avLst/>
          </a:prstGeom>
          <a:noFill/>
          <a:ln w="9525">
            <a:no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174507" y="2895600"/>
            <a:ext cx="8969493" cy="1625178"/>
          </a:xfrm>
          <a:prstGeom prst="rect">
            <a:avLst/>
          </a:prstGeom>
          <a:noFill/>
          <a:ln w="9525">
            <a:noFill/>
            <a:miter lim="800000"/>
            <a:headEnd/>
            <a:tailEnd/>
          </a:ln>
          <a:effectLst/>
        </p:spPr>
      </p:pic>
      <p:pic>
        <p:nvPicPr>
          <p:cNvPr id="12" name="Picture 8"/>
          <p:cNvPicPr>
            <a:picLocks noChangeAspect="1" noChangeArrowheads="1"/>
          </p:cNvPicPr>
          <p:nvPr/>
        </p:nvPicPr>
        <p:blipFill>
          <a:blip r:embed="rId4" cstate="print"/>
          <a:srcRect/>
          <a:stretch>
            <a:fillRect/>
          </a:stretch>
        </p:blipFill>
        <p:spPr bwMode="auto">
          <a:xfrm>
            <a:off x="304800" y="4800600"/>
            <a:ext cx="8659320" cy="167639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6"/>
          <p:cNvGrpSpPr/>
          <p:nvPr/>
        </p:nvGrpSpPr>
        <p:grpSpPr>
          <a:xfrm>
            <a:off x="3657600" y="915194"/>
            <a:ext cx="3276600" cy="2894806"/>
            <a:chOff x="3657600" y="915194"/>
            <a:chExt cx="3276600" cy="2894806"/>
          </a:xfrm>
        </p:grpSpPr>
        <p:cxnSp>
          <p:nvCxnSpPr>
            <p:cNvPr id="44" name="Straight Arrow Connector 43"/>
            <p:cNvCxnSpPr/>
            <p:nvPr/>
          </p:nvCxnSpPr>
          <p:spPr>
            <a:xfrm rot="5400000">
              <a:off x="2743994" y="2362200"/>
              <a:ext cx="2894806" cy="794"/>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0800000">
              <a:off x="3657600" y="3429000"/>
              <a:ext cx="3276600" cy="1588"/>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65514" y="3352800"/>
              <a:ext cx="301686" cy="369332"/>
            </a:xfrm>
            <a:prstGeom prst="rect">
              <a:avLst/>
            </a:prstGeom>
            <a:noFill/>
          </p:spPr>
          <p:txBody>
            <a:bodyPr wrap="none" rtlCol="0">
              <a:spAutoFit/>
            </a:bodyPr>
            <a:lstStyle/>
            <a:p>
              <a:r>
                <a:rPr lang="en-US" dirty="0"/>
                <a:t>0</a:t>
              </a:r>
            </a:p>
          </p:txBody>
        </p:sp>
      </p:grpSp>
      <p:sp>
        <p:nvSpPr>
          <p:cNvPr id="52" name="Oval 51"/>
          <p:cNvSpPr/>
          <p:nvPr/>
        </p:nvSpPr>
        <p:spPr>
          <a:xfrm>
            <a:off x="5839264" y="160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3"/>
          <p:cNvGrpSpPr/>
          <p:nvPr/>
        </p:nvGrpSpPr>
        <p:grpSpPr>
          <a:xfrm>
            <a:off x="4186696" y="1656473"/>
            <a:ext cx="1674843" cy="1752600"/>
            <a:chOff x="4186696" y="1656473"/>
            <a:chExt cx="1674843" cy="1752600"/>
          </a:xfrm>
        </p:grpSpPr>
        <p:cxnSp>
          <p:nvCxnSpPr>
            <p:cNvPr id="51" name="Straight Arrow Connector 50"/>
            <p:cNvCxnSpPr/>
            <p:nvPr/>
          </p:nvCxnSpPr>
          <p:spPr>
            <a:xfrm rot="5400000" flipH="1" flipV="1">
              <a:off x="4147818" y="1695351"/>
              <a:ext cx="1752600" cy="16748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3" name="Object 14"/>
            <p:cNvGraphicFramePr>
              <a:graphicFrameLocks noChangeAspect="1"/>
            </p:cNvGraphicFramePr>
            <p:nvPr/>
          </p:nvGraphicFramePr>
          <p:xfrm>
            <a:off x="4913313" y="2182813"/>
            <a:ext cx="195262" cy="315912"/>
          </p:xfrm>
          <a:graphic>
            <a:graphicData uri="http://schemas.openxmlformats.org/presentationml/2006/ole">
              <mc:AlternateContent xmlns:mc="http://schemas.openxmlformats.org/markup-compatibility/2006">
                <mc:Choice xmlns:v="urn:schemas-microsoft-com:vml" Requires="v">
                  <p:oleObj spid="_x0000_s154905" name="Equation" r:id="rId3" imgW="126720" imgH="215640" progId="Equation.3">
                    <p:embed/>
                  </p:oleObj>
                </mc:Choice>
                <mc:Fallback>
                  <p:oleObj name="Equation" r:id="rId3" imgW="1267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3313" y="2182813"/>
                          <a:ext cx="19526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53"/>
          <p:cNvGrpSpPr/>
          <p:nvPr/>
        </p:nvGrpSpPr>
        <p:grpSpPr>
          <a:xfrm>
            <a:off x="4191000" y="1839959"/>
            <a:ext cx="1839959" cy="1589043"/>
            <a:chOff x="4038600" y="1687559"/>
            <a:chExt cx="1839959" cy="1589043"/>
          </a:xfrm>
        </p:grpSpPr>
        <p:cxnSp>
          <p:nvCxnSpPr>
            <p:cNvPr id="26" name="Straight Arrow Connector 25"/>
            <p:cNvCxnSpPr>
              <a:endCxn id="30" idx="1"/>
            </p:cNvCxnSpPr>
            <p:nvPr/>
          </p:nvCxnSpPr>
          <p:spPr>
            <a:xfrm flipV="1">
              <a:off x="4038600" y="1687559"/>
              <a:ext cx="1839959" cy="1589043"/>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7" name="Object 14"/>
            <p:cNvGraphicFramePr>
              <a:graphicFrameLocks noChangeAspect="1"/>
            </p:cNvGraphicFramePr>
            <p:nvPr/>
          </p:nvGraphicFramePr>
          <p:xfrm>
            <a:off x="5400675" y="2400300"/>
            <a:ext cx="215900" cy="315913"/>
          </p:xfrm>
          <a:graphic>
            <a:graphicData uri="http://schemas.openxmlformats.org/presentationml/2006/ole">
              <mc:AlternateContent xmlns:mc="http://schemas.openxmlformats.org/markup-compatibility/2006">
                <mc:Choice xmlns:v="urn:schemas-microsoft-com:vml" Requires="v">
                  <p:oleObj spid="_x0000_s154906" name="Equation" r:id="rId5" imgW="139680" imgH="215640" progId="Equation.3">
                    <p:embed/>
                  </p:oleObj>
                </mc:Choice>
                <mc:Fallback>
                  <p:oleObj name="Equation" r:id="rId5" imgW="139680" imgH="21564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0675" y="2400300"/>
                          <a:ext cx="215900"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 name="Oval 29"/>
          <p:cNvSpPr/>
          <p:nvPr/>
        </p:nvSpPr>
        <p:spPr>
          <a:xfrm>
            <a:off x="6019800" y="18288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7"/>
          <p:cNvGrpSpPr/>
          <p:nvPr/>
        </p:nvGrpSpPr>
        <p:grpSpPr>
          <a:xfrm>
            <a:off x="5877364" y="1474788"/>
            <a:ext cx="386911" cy="354014"/>
            <a:chOff x="5877364" y="1474788"/>
            <a:chExt cx="386911" cy="354014"/>
          </a:xfrm>
        </p:grpSpPr>
        <p:cxnSp>
          <p:nvCxnSpPr>
            <p:cNvPr id="36" name="Straight Arrow Connector 35"/>
            <p:cNvCxnSpPr>
              <a:stCxn id="52" idx="4"/>
            </p:cNvCxnSpPr>
            <p:nvPr/>
          </p:nvCxnSpPr>
          <p:spPr>
            <a:xfrm rot="16200000" flipH="1">
              <a:off x="5910482" y="1643282"/>
              <a:ext cx="152402" cy="218638"/>
            </a:xfrm>
            <a:prstGeom prst="straightConnector1">
              <a:avLst/>
            </a:prstGeom>
            <a:ln w="38100">
              <a:solidFill>
                <a:srgbClr val="0000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34158" name="Object 14"/>
            <p:cNvGraphicFramePr>
              <a:graphicFrameLocks noChangeAspect="1"/>
            </p:cNvGraphicFramePr>
            <p:nvPr/>
          </p:nvGraphicFramePr>
          <p:xfrm>
            <a:off x="5953125" y="1474788"/>
            <a:ext cx="311150" cy="260350"/>
          </p:xfrm>
          <a:graphic>
            <a:graphicData uri="http://schemas.openxmlformats.org/presentationml/2006/ole">
              <mc:AlternateContent xmlns:mc="http://schemas.openxmlformats.org/markup-compatibility/2006">
                <mc:Choice xmlns:v="urn:schemas-microsoft-com:vml" Requires="v">
                  <p:oleObj spid="_x0000_s154907" name="Equation" r:id="rId7" imgW="203040" imgH="177480" progId="Equation.3">
                    <p:embed/>
                  </p:oleObj>
                </mc:Choice>
                <mc:Fallback>
                  <p:oleObj name="Equation" r:id="rId7" imgW="203040" imgH="17748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3125" y="1474788"/>
                          <a:ext cx="311150"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3" name="Group 32"/>
          <p:cNvGrpSpPr/>
          <p:nvPr/>
        </p:nvGrpSpPr>
        <p:grpSpPr>
          <a:xfrm>
            <a:off x="533400" y="914400"/>
            <a:ext cx="1682192" cy="762000"/>
            <a:chOff x="533400" y="914400"/>
            <a:chExt cx="1682192" cy="762000"/>
          </a:xfrm>
        </p:grpSpPr>
        <p:sp>
          <p:nvSpPr>
            <p:cNvPr id="34" name="TextBox 33"/>
            <p:cNvSpPr txBox="1"/>
            <p:nvPr/>
          </p:nvSpPr>
          <p:spPr>
            <a:xfrm>
              <a:off x="533400" y="914400"/>
              <a:ext cx="1682192" cy="369332"/>
            </a:xfrm>
            <a:prstGeom prst="rect">
              <a:avLst/>
            </a:prstGeom>
            <a:noFill/>
          </p:spPr>
          <p:txBody>
            <a:bodyPr wrap="none" rtlCol="0">
              <a:spAutoFit/>
            </a:bodyPr>
            <a:lstStyle/>
            <a:p>
              <a:r>
                <a:rPr lang="en-US" b="1" dirty="0">
                  <a:solidFill>
                    <a:srgbClr val="0000FF"/>
                  </a:solidFill>
                </a:rPr>
                <a:t>Vector Addition</a:t>
              </a:r>
            </a:p>
          </p:txBody>
        </p:sp>
        <p:graphicFrame>
          <p:nvGraphicFramePr>
            <p:cNvPr id="35" name="Object 14"/>
            <p:cNvGraphicFramePr>
              <a:graphicFrameLocks noChangeAspect="1"/>
            </p:cNvGraphicFramePr>
            <p:nvPr/>
          </p:nvGraphicFramePr>
          <p:xfrm>
            <a:off x="781050" y="1360488"/>
            <a:ext cx="1054100" cy="315912"/>
          </p:xfrm>
          <a:graphic>
            <a:graphicData uri="http://schemas.openxmlformats.org/presentationml/2006/ole">
              <mc:AlternateContent xmlns:mc="http://schemas.openxmlformats.org/markup-compatibility/2006">
                <mc:Choice xmlns:v="urn:schemas-microsoft-com:vml" Requires="v">
                  <p:oleObj spid="_x0000_s154908" name="Equation" r:id="rId9" imgW="685800" imgH="215640" progId="Equation.3">
                    <p:embed/>
                  </p:oleObj>
                </mc:Choice>
                <mc:Fallback>
                  <p:oleObj name="Equation" r:id="rId9" imgW="685800" imgH="215640" progId="Equation.3">
                    <p:embed/>
                    <p:pic>
                      <p:nvPicPr>
                        <p:cNvPr id="0"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50" y="1360488"/>
                          <a:ext cx="1054100"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8" name="Object 7"/>
          <p:cNvGraphicFramePr>
            <a:graphicFrameLocks noChangeAspect="1"/>
          </p:cNvGraphicFramePr>
          <p:nvPr/>
        </p:nvGraphicFramePr>
        <p:xfrm>
          <a:off x="581025" y="3078163"/>
          <a:ext cx="2266950" cy="576262"/>
        </p:xfrm>
        <a:graphic>
          <a:graphicData uri="http://schemas.openxmlformats.org/presentationml/2006/ole">
            <mc:AlternateContent xmlns:mc="http://schemas.openxmlformats.org/markup-compatibility/2006">
              <mc:Choice xmlns:v="urn:schemas-microsoft-com:vml" Requires="v">
                <p:oleObj spid="_x0000_s154909" name="Equation" r:id="rId11" imgW="1473120" imgH="393480" progId="Equation.3">
                  <p:embed/>
                </p:oleObj>
              </mc:Choice>
              <mc:Fallback>
                <p:oleObj name="Equation" r:id="rId11" imgW="1473120" imgH="393480" progId="Equation.3">
                  <p:embed/>
                  <p:pic>
                    <p:nvPicPr>
                      <p:cNvPr id="0"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1025" y="3078163"/>
                        <a:ext cx="22669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10"/>
          <p:cNvGraphicFramePr>
            <a:graphicFrameLocks noChangeAspect="1"/>
          </p:cNvGraphicFramePr>
          <p:nvPr/>
        </p:nvGraphicFramePr>
        <p:xfrm>
          <a:off x="533400" y="3992562"/>
          <a:ext cx="1955800" cy="427449"/>
        </p:xfrm>
        <a:graphic>
          <a:graphicData uri="http://schemas.openxmlformats.org/presentationml/2006/ole">
            <mc:AlternateContent xmlns:mc="http://schemas.openxmlformats.org/markup-compatibility/2006">
              <mc:Choice xmlns:v="urn:schemas-microsoft-com:vml" Requires="v">
                <p:oleObj spid="_x0000_s154910" name="Equation" r:id="rId13" imgW="1155600" imgH="266400" progId="Equation.3">
                  <p:embed/>
                </p:oleObj>
              </mc:Choice>
              <mc:Fallback>
                <p:oleObj name="Equation" r:id="rId13" imgW="1155600" imgH="266400" progId="Equation.3">
                  <p:embed/>
                  <p:pic>
                    <p:nvPicPr>
                      <p:cNvPr id="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3992562"/>
                        <a:ext cx="1955800" cy="4274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11"/>
          <p:cNvGraphicFramePr>
            <a:graphicFrameLocks noChangeAspect="1"/>
          </p:cNvGraphicFramePr>
          <p:nvPr/>
        </p:nvGraphicFramePr>
        <p:xfrm>
          <a:off x="504825" y="4754563"/>
          <a:ext cx="2560638" cy="614362"/>
        </p:xfrm>
        <a:graphic>
          <a:graphicData uri="http://schemas.openxmlformats.org/presentationml/2006/ole">
            <mc:AlternateContent xmlns:mc="http://schemas.openxmlformats.org/markup-compatibility/2006">
              <mc:Choice xmlns:v="urn:schemas-microsoft-com:vml" Requires="v">
                <p:oleObj spid="_x0000_s154911" name="Equation" r:id="rId15" imgW="1663560" imgH="419040" progId="Equation.3">
                  <p:embed/>
                </p:oleObj>
              </mc:Choice>
              <mc:Fallback>
                <p:oleObj name="Equation" r:id="rId15" imgW="1663560" imgH="419040" progId="Equation.3">
                  <p:embed/>
                  <p:pic>
                    <p:nvPicPr>
                      <p:cNvPr id="0"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825" y="4754563"/>
                        <a:ext cx="2560638"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 name="Object 12"/>
          <p:cNvGraphicFramePr>
            <a:graphicFrameLocks noChangeAspect="1"/>
          </p:cNvGraphicFramePr>
          <p:nvPr/>
        </p:nvGraphicFramePr>
        <p:xfrm>
          <a:off x="685800" y="5745162"/>
          <a:ext cx="2041525" cy="427038"/>
        </p:xfrm>
        <a:graphic>
          <a:graphicData uri="http://schemas.openxmlformats.org/presentationml/2006/ole">
            <mc:AlternateContent xmlns:mc="http://schemas.openxmlformats.org/markup-compatibility/2006">
              <mc:Choice xmlns:v="urn:schemas-microsoft-com:vml" Requires="v">
                <p:oleObj spid="_x0000_s154912" name="Equation" r:id="rId17" imgW="1206360" imgH="266400" progId="Equation.3">
                  <p:embed/>
                </p:oleObj>
              </mc:Choice>
              <mc:Fallback>
                <p:oleObj name="Equation" r:id="rId17" imgW="1206360" imgH="266400" progId="Equation.3">
                  <p:embed/>
                  <p:pic>
                    <p:nvPicPr>
                      <p:cNvPr id="0"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5800" y="5745162"/>
                        <a:ext cx="2041525"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13"/>
          <p:cNvGraphicFramePr>
            <a:graphicFrameLocks noChangeAspect="1"/>
          </p:cNvGraphicFramePr>
          <p:nvPr/>
        </p:nvGraphicFramePr>
        <p:xfrm>
          <a:off x="704850" y="1828800"/>
          <a:ext cx="1035050" cy="315913"/>
        </p:xfrm>
        <a:graphic>
          <a:graphicData uri="http://schemas.openxmlformats.org/presentationml/2006/ole">
            <mc:AlternateContent xmlns:mc="http://schemas.openxmlformats.org/markup-compatibility/2006">
              <mc:Choice xmlns:v="urn:schemas-microsoft-com:vml" Requires="v">
                <p:oleObj spid="_x0000_s154913" name="Equation" r:id="rId19" imgW="672840" imgH="215640" progId="Equation.3">
                  <p:embed/>
                </p:oleObj>
              </mc:Choice>
              <mc:Fallback>
                <p:oleObj name="Equation" r:id="rId19" imgW="672840" imgH="215640" progId="Equation.3">
                  <p:embed/>
                  <p:pic>
                    <p:nvPicPr>
                      <p:cNvPr id="0"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4850" y="1828800"/>
                        <a:ext cx="1035050"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Box 42"/>
          <p:cNvSpPr txBox="1"/>
          <p:nvPr/>
        </p:nvSpPr>
        <p:spPr>
          <a:xfrm>
            <a:off x="76200" y="2286000"/>
            <a:ext cx="3505200" cy="646331"/>
          </a:xfrm>
          <a:prstGeom prst="rect">
            <a:avLst/>
          </a:prstGeom>
          <a:noFill/>
        </p:spPr>
        <p:txBody>
          <a:bodyPr wrap="square" rtlCol="0">
            <a:spAutoFit/>
          </a:bodyPr>
          <a:lstStyle/>
          <a:p>
            <a:pPr algn="ctr"/>
            <a:r>
              <a:rPr lang="en-US" b="1" dirty="0">
                <a:solidFill>
                  <a:srgbClr val="0000FF"/>
                </a:solidFill>
              </a:rPr>
              <a:t>∆r can be resolved into three components</a:t>
            </a:r>
          </a:p>
        </p:txBody>
      </p:sp>
      <p:grpSp>
        <p:nvGrpSpPr>
          <p:cNvPr id="47" name="Group 46"/>
          <p:cNvGrpSpPr/>
          <p:nvPr/>
        </p:nvGrpSpPr>
        <p:grpSpPr>
          <a:xfrm>
            <a:off x="457200" y="3962400"/>
            <a:ext cx="4526852" cy="978932"/>
            <a:chOff x="457200" y="3962400"/>
            <a:chExt cx="4526852" cy="978932"/>
          </a:xfrm>
        </p:grpSpPr>
        <p:grpSp>
          <p:nvGrpSpPr>
            <p:cNvPr id="48" name="Group 46"/>
            <p:cNvGrpSpPr/>
            <p:nvPr/>
          </p:nvGrpSpPr>
          <p:grpSpPr>
            <a:xfrm>
              <a:off x="2590800" y="4267200"/>
              <a:ext cx="2393252" cy="674132"/>
              <a:chOff x="2590800" y="4267200"/>
              <a:chExt cx="2393252" cy="674132"/>
            </a:xfrm>
          </p:grpSpPr>
          <p:cxnSp>
            <p:nvCxnSpPr>
              <p:cNvPr id="50" name="Straight Arrow Connector 49"/>
              <p:cNvCxnSpPr/>
              <p:nvPr/>
            </p:nvCxnSpPr>
            <p:spPr>
              <a:xfrm>
                <a:off x="2590800" y="4267200"/>
                <a:ext cx="1219200" cy="3048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038600" y="4572000"/>
                <a:ext cx="945452" cy="369332"/>
              </a:xfrm>
              <a:prstGeom prst="rect">
                <a:avLst/>
              </a:prstGeom>
              <a:noFill/>
            </p:spPr>
            <p:txBody>
              <a:bodyPr wrap="none" rtlCol="0">
                <a:spAutoFit/>
              </a:bodyPr>
              <a:lstStyle/>
              <a:p>
                <a:r>
                  <a:rPr lang="en-US" b="1" dirty="0">
                    <a:solidFill>
                      <a:srgbClr val="0000FF"/>
                    </a:solidFill>
                  </a:rPr>
                  <a:t>Velocity</a:t>
                </a:r>
              </a:p>
            </p:txBody>
          </p:sp>
        </p:grpSp>
        <p:sp>
          <p:nvSpPr>
            <p:cNvPr id="49" name="Rectangle 48"/>
            <p:cNvSpPr/>
            <p:nvPr/>
          </p:nvSpPr>
          <p:spPr>
            <a:xfrm>
              <a:off x="457200" y="3962400"/>
              <a:ext cx="2133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09600" y="5715000"/>
            <a:ext cx="4983579" cy="914400"/>
            <a:chOff x="609600" y="5715000"/>
            <a:chExt cx="4983579" cy="914400"/>
          </a:xfrm>
        </p:grpSpPr>
        <p:grpSp>
          <p:nvGrpSpPr>
            <p:cNvPr id="57" name="Group 47"/>
            <p:cNvGrpSpPr/>
            <p:nvPr/>
          </p:nvGrpSpPr>
          <p:grpSpPr>
            <a:xfrm>
              <a:off x="2819400" y="5955268"/>
              <a:ext cx="2773779" cy="674132"/>
              <a:chOff x="2667000" y="4267200"/>
              <a:chExt cx="2773779" cy="674132"/>
            </a:xfrm>
          </p:grpSpPr>
          <p:cxnSp>
            <p:nvCxnSpPr>
              <p:cNvPr id="59" name="Straight Arrow Connector 58"/>
              <p:cNvCxnSpPr/>
              <p:nvPr/>
            </p:nvCxnSpPr>
            <p:spPr>
              <a:xfrm>
                <a:off x="2667000" y="4267200"/>
                <a:ext cx="1219200" cy="304800"/>
              </a:xfrm>
              <a:prstGeom prst="straightConnector1">
                <a:avLst/>
              </a:prstGeom>
              <a:ln>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038600" y="4572000"/>
                <a:ext cx="1402179" cy="369332"/>
              </a:xfrm>
              <a:prstGeom prst="rect">
                <a:avLst/>
              </a:prstGeom>
              <a:noFill/>
            </p:spPr>
            <p:txBody>
              <a:bodyPr wrap="none" rtlCol="0">
                <a:spAutoFit/>
              </a:bodyPr>
              <a:lstStyle/>
              <a:p>
                <a:r>
                  <a:rPr lang="en-US" b="1" dirty="0">
                    <a:solidFill>
                      <a:srgbClr val="0000FF"/>
                    </a:solidFill>
                  </a:rPr>
                  <a:t>acceleration </a:t>
                </a:r>
              </a:p>
            </p:txBody>
          </p:sp>
        </p:grpSp>
        <p:sp>
          <p:nvSpPr>
            <p:cNvPr id="58" name="Rectangle 57"/>
            <p:cNvSpPr/>
            <p:nvPr/>
          </p:nvSpPr>
          <p:spPr>
            <a:xfrm>
              <a:off x="609600" y="5715000"/>
              <a:ext cx="2209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4644" name="Object 20"/>
          <p:cNvGraphicFramePr>
            <a:graphicFrameLocks noChangeAspect="1"/>
          </p:cNvGraphicFramePr>
          <p:nvPr/>
        </p:nvGraphicFramePr>
        <p:xfrm>
          <a:off x="712788" y="1790700"/>
          <a:ext cx="2695575" cy="352425"/>
        </p:xfrm>
        <a:graphic>
          <a:graphicData uri="http://schemas.openxmlformats.org/presentationml/2006/ole">
            <mc:AlternateContent xmlns:mc="http://schemas.openxmlformats.org/markup-compatibility/2006">
              <mc:Choice xmlns:v="urn:schemas-microsoft-com:vml" Requires="v">
                <p:oleObj spid="_x0000_s154914" name="Equation" r:id="rId21" imgW="1752480" imgH="241200" progId="Equation.3">
                  <p:embed/>
                </p:oleObj>
              </mc:Choice>
              <mc:Fallback>
                <p:oleObj name="Equation" r:id="rId21" imgW="1752480" imgH="241200" progId="Equation.3">
                  <p:embed/>
                  <p:pic>
                    <p:nvPicPr>
                      <p:cNvPr id="0"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2788" y="1790700"/>
                        <a:ext cx="2695575"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Group 62"/>
          <p:cNvGrpSpPr/>
          <p:nvPr/>
        </p:nvGrpSpPr>
        <p:grpSpPr>
          <a:xfrm>
            <a:off x="4724400" y="838200"/>
            <a:ext cx="3177088" cy="685800"/>
            <a:chOff x="4724400" y="838200"/>
            <a:chExt cx="3177088" cy="685800"/>
          </a:xfrm>
        </p:grpSpPr>
        <p:sp>
          <p:nvSpPr>
            <p:cNvPr id="55" name="TextBox 54"/>
            <p:cNvSpPr txBox="1"/>
            <p:nvPr/>
          </p:nvSpPr>
          <p:spPr>
            <a:xfrm>
              <a:off x="4724400" y="838200"/>
              <a:ext cx="3177088" cy="369332"/>
            </a:xfrm>
            <a:prstGeom prst="rect">
              <a:avLst/>
            </a:prstGeom>
            <a:noFill/>
          </p:spPr>
          <p:txBody>
            <a:bodyPr wrap="none" rtlCol="0">
              <a:spAutoFit/>
            </a:bodyPr>
            <a:lstStyle/>
            <a:p>
              <a:r>
                <a:rPr lang="en-US" b="1" dirty="0">
                  <a:solidFill>
                    <a:srgbClr val="0000FF"/>
                  </a:solidFill>
                </a:rPr>
                <a:t>Change in position is very small</a:t>
              </a:r>
            </a:p>
          </p:txBody>
        </p:sp>
        <p:cxnSp>
          <p:nvCxnSpPr>
            <p:cNvPr id="62" name="Straight Arrow Connector 61"/>
            <p:cNvCxnSpPr>
              <a:stCxn id="55" idx="2"/>
            </p:cNvCxnSpPr>
            <p:nvPr/>
          </p:nvCxnSpPr>
          <p:spPr>
            <a:xfrm rot="5400000">
              <a:off x="6084338" y="1295394"/>
              <a:ext cx="316468" cy="1407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Instantaneous Velocity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01025"/>
            <a:ext cx="9144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Instantaneous: Solved Problem 4.2: Page 60</a:t>
            </a:r>
          </a:p>
        </p:txBody>
      </p:sp>
      <p:pic>
        <p:nvPicPr>
          <p:cNvPr id="171012" name="Picture 4"/>
          <p:cNvPicPr>
            <a:picLocks noChangeAspect="1" noChangeArrowheads="1"/>
          </p:cNvPicPr>
          <p:nvPr/>
        </p:nvPicPr>
        <p:blipFill>
          <a:blip r:embed="rId2" cstate="print"/>
          <a:srcRect/>
          <a:stretch>
            <a:fillRect/>
          </a:stretch>
        </p:blipFill>
        <p:spPr bwMode="auto">
          <a:xfrm>
            <a:off x="41277" y="1219200"/>
            <a:ext cx="6359523" cy="2994611"/>
          </a:xfrm>
          <a:prstGeom prst="rect">
            <a:avLst/>
          </a:prstGeom>
          <a:noFill/>
          <a:ln w="9525">
            <a:noFill/>
            <a:miter lim="800000"/>
            <a:headEnd/>
            <a:tailEnd/>
          </a:ln>
          <a:effectLst/>
        </p:spPr>
      </p:pic>
      <p:pic>
        <p:nvPicPr>
          <p:cNvPr id="172034" name="Picture 2"/>
          <p:cNvPicPr>
            <a:picLocks noChangeAspect="1" noChangeArrowheads="1"/>
          </p:cNvPicPr>
          <p:nvPr/>
        </p:nvPicPr>
        <p:blipFill>
          <a:blip r:embed="rId3" cstate="print"/>
          <a:srcRect/>
          <a:stretch>
            <a:fillRect/>
          </a:stretch>
        </p:blipFill>
        <p:spPr bwMode="auto">
          <a:xfrm>
            <a:off x="6819900" y="5334000"/>
            <a:ext cx="2324100" cy="411866"/>
          </a:xfrm>
          <a:prstGeom prst="rect">
            <a:avLst/>
          </a:prstGeom>
          <a:noFill/>
          <a:ln w="9525">
            <a:noFill/>
            <a:miter lim="800000"/>
            <a:headEnd/>
            <a:tailEnd/>
          </a:ln>
          <a:effectLst/>
        </p:spPr>
      </p:pic>
      <p:pic>
        <p:nvPicPr>
          <p:cNvPr id="172035" name="Picture 3"/>
          <p:cNvPicPr>
            <a:picLocks noChangeAspect="1" noChangeArrowheads="1"/>
          </p:cNvPicPr>
          <p:nvPr/>
        </p:nvPicPr>
        <p:blipFill>
          <a:blip r:embed="rId4" cstate="print"/>
          <a:srcRect/>
          <a:stretch>
            <a:fillRect/>
          </a:stretch>
        </p:blipFill>
        <p:spPr bwMode="auto">
          <a:xfrm>
            <a:off x="6705600" y="5638800"/>
            <a:ext cx="2252132" cy="457200"/>
          </a:xfrm>
          <a:prstGeom prst="rect">
            <a:avLst/>
          </a:prstGeom>
          <a:noFill/>
          <a:ln w="9525">
            <a:noFill/>
            <a:miter lim="800000"/>
            <a:headEnd/>
            <a:tailEnd/>
          </a:ln>
          <a:effectLst/>
        </p:spPr>
      </p:pic>
      <p:sp>
        <p:nvSpPr>
          <p:cNvPr id="8" name="TextBox 7"/>
          <p:cNvSpPr txBox="1"/>
          <p:nvPr/>
        </p:nvSpPr>
        <p:spPr>
          <a:xfrm>
            <a:off x="152400" y="5562600"/>
            <a:ext cx="5456109" cy="400110"/>
          </a:xfrm>
          <a:prstGeom prst="rect">
            <a:avLst/>
          </a:prstGeom>
          <a:noFill/>
        </p:spPr>
        <p:txBody>
          <a:bodyPr wrap="none" rtlCol="1">
            <a:spAutoFit/>
          </a:bodyPr>
          <a:lstStyle/>
          <a:p>
            <a:pPr algn="ctr"/>
            <a:r>
              <a:rPr lang="en-US" sz="2000" b="1" dirty="0"/>
              <a:t>(d) Find the magnitude and direction of: </a:t>
            </a:r>
            <a:r>
              <a:rPr lang="en-US" sz="2000" b="1" dirty="0">
                <a:solidFill>
                  <a:srgbClr val="0000FF"/>
                </a:solidFill>
              </a:rPr>
              <a:t>r</a:t>
            </a:r>
            <a:r>
              <a:rPr lang="en-US" sz="2000" b="1" dirty="0"/>
              <a:t>, </a:t>
            </a:r>
            <a:r>
              <a:rPr lang="en-US" sz="2000" b="1" dirty="0">
                <a:solidFill>
                  <a:srgbClr val="0000FF"/>
                </a:solidFill>
              </a:rPr>
              <a:t>v</a:t>
            </a:r>
            <a:r>
              <a:rPr lang="en-US" sz="2000" b="1" dirty="0"/>
              <a:t> and </a:t>
            </a:r>
            <a:r>
              <a:rPr lang="en-US" sz="2000" b="1" dirty="0">
                <a:solidFill>
                  <a:srgbClr val="0000FF"/>
                </a:solidFill>
              </a:rPr>
              <a:t>a</a:t>
            </a:r>
          </a:p>
        </p:txBody>
      </p:sp>
      <p:sp>
        <p:nvSpPr>
          <p:cNvPr id="9" name="TextBox 8"/>
          <p:cNvSpPr txBox="1"/>
          <p:nvPr/>
        </p:nvSpPr>
        <p:spPr>
          <a:xfrm>
            <a:off x="152400" y="4419600"/>
            <a:ext cx="3653564" cy="400110"/>
          </a:xfrm>
          <a:prstGeom prst="rect">
            <a:avLst/>
          </a:prstGeom>
          <a:noFill/>
        </p:spPr>
        <p:txBody>
          <a:bodyPr wrap="none" rtlCol="1">
            <a:spAutoFit/>
          </a:bodyPr>
          <a:lstStyle/>
          <a:p>
            <a:r>
              <a:rPr lang="en-US" sz="2000" b="1" dirty="0"/>
              <a:t>(b) Find the velocity of the rabbit</a:t>
            </a:r>
            <a:endParaRPr lang="ar-SA" sz="2000" b="1" dirty="0"/>
          </a:p>
        </p:txBody>
      </p:sp>
      <p:sp>
        <p:nvSpPr>
          <p:cNvPr id="10" name="TextBox 9"/>
          <p:cNvSpPr txBox="1"/>
          <p:nvPr/>
        </p:nvSpPr>
        <p:spPr>
          <a:xfrm>
            <a:off x="188929" y="5029200"/>
            <a:ext cx="4154471" cy="400110"/>
          </a:xfrm>
          <a:prstGeom prst="rect">
            <a:avLst/>
          </a:prstGeom>
          <a:noFill/>
        </p:spPr>
        <p:txBody>
          <a:bodyPr wrap="none" rtlCol="1">
            <a:spAutoFit/>
          </a:bodyPr>
          <a:lstStyle/>
          <a:p>
            <a:r>
              <a:rPr lang="en-US" sz="2000" b="1" dirty="0"/>
              <a:t>(c) Find the acceleration of the rabbit</a:t>
            </a:r>
            <a:endParaRPr lang="ar-SA" sz="2000" b="1" dirty="0"/>
          </a:p>
        </p:txBody>
      </p:sp>
      <p:pic>
        <p:nvPicPr>
          <p:cNvPr id="172036" name="Picture 4"/>
          <p:cNvPicPr>
            <a:picLocks noChangeAspect="1" noChangeArrowheads="1"/>
          </p:cNvPicPr>
          <p:nvPr/>
        </p:nvPicPr>
        <p:blipFill>
          <a:blip r:embed="rId5" cstate="print"/>
          <a:srcRect/>
          <a:stretch>
            <a:fillRect/>
          </a:stretch>
        </p:blipFill>
        <p:spPr bwMode="auto">
          <a:xfrm>
            <a:off x="6471138" y="6248400"/>
            <a:ext cx="2672862" cy="304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101025"/>
            <a:ext cx="6096000" cy="584775"/>
          </a:xfrm>
          <a:prstGeom prst="rect">
            <a:avLst/>
          </a:prstGeom>
          <a:noFill/>
        </p:spPr>
        <p:txBody>
          <a:bodyPr wrap="square" rtlCol="0">
            <a:spAutoFit/>
          </a:bodyPr>
          <a:lstStyle/>
          <a:p>
            <a:pPr algn="ctr"/>
            <a:r>
              <a:rPr lang="en-US" sz="3200" b="1" dirty="0">
                <a:solidFill>
                  <a:srgbClr val="FF0000"/>
                </a:solidFill>
                <a:latin typeface="Comic Sans MS" pitchFamily="66" charset="0"/>
              </a:rPr>
              <a:t>Average: sample problem</a:t>
            </a:r>
          </a:p>
        </p:txBody>
      </p:sp>
      <p:sp>
        <p:nvSpPr>
          <p:cNvPr id="9" name="TextBox 8"/>
          <p:cNvSpPr txBox="1"/>
          <p:nvPr/>
        </p:nvSpPr>
        <p:spPr>
          <a:xfrm>
            <a:off x="529539" y="4324290"/>
            <a:ext cx="5947461" cy="400110"/>
          </a:xfrm>
          <a:prstGeom prst="rect">
            <a:avLst/>
          </a:prstGeom>
          <a:noFill/>
        </p:spPr>
        <p:txBody>
          <a:bodyPr wrap="none" rtlCol="1">
            <a:spAutoFit/>
          </a:bodyPr>
          <a:lstStyle/>
          <a:p>
            <a:r>
              <a:rPr lang="en-US" sz="2000" b="1" dirty="0"/>
              <a:t>(a) Find the average displacement from t = 1s to t =15s</a:t>
            </a:r>
            <a:endParaRPr lang="ar-SA" sz="2000" b="1" dirty="0"/>
          </a:p>
        </p:txBody>
      </p:sp>
      <p:sp>
        <p:nvSpPr>
          <p:cNvPr id="10" name="TextBox 9"/>
          <p:cNvSpPr txBox="1"/>
          <p:nvPr/>
        </p:nvSpPr>
        <p:spPr>
          <a:xfrm>
            <a:off x="557190" y="5029200"/>
            <a:ext cx="5386410" cy="400110"/>
          </a:xfrm>
          <a:prstGeom prst="rect">
            <a:avLst/>
          </a:prstGeom>
          <a:noFill/>
        </p:spPr>
        <p:txBody>
          <a:bodyPr wrap="none" rtlCol="1">
            <a:spAutoFit/>
          </a:bodyPr>
          <a:lstStyle/>
          <a:p>
            <a:r>
              <a:rPr lang="en-US" sz="2000" b="1" dirty="0"/>
              <a:t>(c) Find the average velocity from t =1s to t = 15 s</a:t>
            </a:r>
            <a:endParaRPr lang="ar-SA" sz="2000" b="1" dirty="0"/>
          </a:p>
        </p:txBody>
      </p:sp>
      <p:grpSp>
        <p:nvGrpSpPr>
          <p:cNvPr id="12" name="Group 11"/>
          <p:cNvGrpSpPr/>
          <p:nvPr/>
        </p:nvGrpSpPr>
        <p:grpSpPr>
          <a:xfrm>
            <a:off x="0" y="1219200"/>
            <a:ext cx="6400800" cy="3048000"/>
            <a:chOff x="0" y="1219200"/>
            <a:chExt cx="6400800" cy="3048000"/>
          </a:xfrm>
        </p:grpSpPr>
        <p:pic>
          <p:nvPicPr>
            <p:cNvPr id="171012" name="Picture 4"/>
            <p:cNvPicPr>
              <a:picLocks noChangeAspect="1" noChangeArrowheads="1"/>
            </p:cNvPicPr>
            <p:nvPr/>
          </p:nvPicPr>
          <p:blipFill>
            <a:blip r:embed="rId2" cstate="print"/>
            <a:srcRect/>
            <a:stretch>
              <a:fillRect/>
            </a:stretch>
          </p:blipFill>
          <p:spPr bwMode="auto">
            <a:xfrm>
              <a:off x="41277" y="1219200"/>
              <a:ext cx="6359523" cy="2994611"/>
            </a:xfrm>
            <a:prstGeom prst="rect">
              <a:avLst/>
            </a:prstGeom>
            <a:noFill/>
            <a:ln w="9525">
              <a:noFill/>
              <a:miter lim="800000"/>
              <a:headEnd/>
              <a:tailEnd/>
            </a:ln>
            <a:effectLst/>
          </p:spPr>
        </p:pic>
        <p:sp>
          <p:nvSpPr>
            <p:cNvPr id="11" name="Rectangle 10"/>
            <p:cNvSpPr/>
            <p:nvPr/>
          </p:nvSpPr>
          <p:spPr>
            <a:xfrm>
              <a:off x="0" y="3429000"/>
              <a:ext cx="6400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513483" y="5619690"/>
            <a:ext cx="5887317" cy="400110"/>
          </a:xfrm>
          <a:prstGeom prst="rect">
            <a:avLst/>
          </a:prstGeom>
          <a:noFill/>
        </p:spPr>
        <p:txBody>
          <a:bodyPr wrap="none" rtlCol="1">
            <a:spAutoFit/>
          </a:bodyPr>
          <a:lstStyle/>
          <a:p>
            <a:r>
              <a:rPr lang="en-US" sz="2000" b="1" dirty="0"/>
              <a:t>(d) Find the average acceleration from t =1s to t = 15 s</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25628</TotalTime>
  <Words>2680</Words>
  <Application>Microsoft Office PowerPoint</Application>
  <PresentationFormat>On-screen Show (4:3)</PresentationFormat>
  <Paragraphs>339</Paragraphs>
  <Slides>51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1" baseType="lpstr">
      <vt:lpstr>Arial</vt:lpstr>
      <vt:lpstr>Calibri</vt:lpstr>
      <vt:lpstr>Cambria Math</vt:lpstr>
      <vt:lpstr>Comic Sans MS</vt:lpstr>
      <vt:lpstr>Symbol</vt:lpstr>
      <vt:lpstr>Times New Roman</vt:lpstr>
      <vt:lpstr>Office Theme</vt:lpstr>
      <vt:lpstr>Equation</vt:lpstr>
      <vt:lpstr>معادلة</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test</dc:creator>
  <cp:lastModifiedBy>Dr. Kunwar</cp:lastModifiedBy>
  <cp:revision>663</cp:revision>
  <dcterms:created xsi:type="dcterms:W3CDTF">2009-10-06T19:10:23Z</dcterms:created>
  <dcterms:modified xsi:type="dcterms:W3CDTF">2017-10-08T14:02:00Z</dcterms:modified>
</cp:coreProperties>
</file>