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9" r:id="rId3"/>
    <p:sldId id="268" r:id="rId4"/>
    <p:sldId id="267" r:id="rId5"/>
    <p:sldId id="257" r:id="rId6"/>
    <p:sldId id="259" r:id="rId7"/>
    <p:sldId id="260" r:id="rId8"/>
    <p:sldId id="262" r:id="rId9"/>
    <p:sldId id="263" r:id="rId10"/>
    <p:sldId id="287" r:id="rId11"/>
    <p:sldId id="308" r:id="rId12"/>
    <p:sldId id="264" r:id="rId13"/>
    <p:sldId id="280" r:id="rId14"/>
    <p:sldId id="271" r:id="rId15"/>
    <p:sldId id="293" r:id="rId16"/>
    <p:sldId id="310" r:id="rId17"/>
    <p:sldId id="295" r:id="rId18"/>
    <p:sldId id="272" r:id="rId19"/>
    <p:sldId id="294" r:id="rId20"/>
    <p:sldId id="296" r:id="rId21"/>
    <p:sldId id="312" r:id="rId22"/>
    <p:sldId id="273" r:id="rId23"/>
    <p:sldId id="281" r:id="rId24"/>
    <p:sldId id="283" r:id="rId25"/>
    <p:sldId id="274" r:id="rId26"/>
    <p:sldId id="282" r:id="rId27"/>
    <p:sldId id="284" r:id="rId28"/>
    <p:sldId id="313" r:id="rId29"/>
    <p:sldId id="314" r:id="rId30"/>
    <p:sldId id="297" r:id="rId31"/>
    <p:sldId id="285" r:id="rId32"/>
    <p:sldId id="298" r:id="rId33"/>
    <p:sldId id="311" r:id="rId34"/>
    <p:sldId id="286" r:id="rId35"/>
    <p:sldId id="289" r:id="rId36"/>
    <p:sldId id="304" r:id="rId37"/>
    <p:sldId id="306" r:id="rId38"/>
    <p:sldId id="303" r:id="rId39"/>
    <p:sldId id="305" r:id="rId40"/>
    <p:sldId id="301" r:id="rId41"/>
    <p:sldId id="307" r:id="rId42"/>
    <p:sldId id="299" r:id="rId43"/>
    <p:sldId id="300" r:id="rId44"/>
    <p:sldId id="288" r:id="rId45"/>
    <p:sldId id="290" r:id="rId46"/>
    <p:sldId id="291" r:id="rId47"/>
    <p:sldId id="29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9" autoAdjust="0"/>
    <p:restoredTop sz="94718" autoAdjust="0"/>
  </p:normalViewPr>
  <p:slideViewPr>
    <p:cSldViewPr>
      <p:cViewPr varScale="1">
        <p:scale>
          <a:sx n="70" d="100"/>
          <a:sy n="70" d="100"/>
        </p:scale>
        <p:origin x="14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56.wmf"/><Relationship Id="rId7" Type="http://schemas.openxmlformats.org/officeDocument/2006/relationships/image" Target="../media/image60.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11" Type="http://schemas.openxmlformats.org/officeDocument/2006/relationships/image" Target="../media/image64.wmf"/><Relationship Id="rId5" Type="http://schemas.openxmlformats.org/officeDocument/2006/relationships/image" Target="../media/image58.wmf"/><Relationship Id="rId10" Type="http://schemas.openxmlformats.org/officeDocument/2006/relationships/image" Target="../media/image63.wmf"/><Relationship Id="rId4" Type="http://schemas.openxmlformats.org/officeDocument/2006/relationships/image" Target="../media/image57.wmf"/><Relationship Id="rId9" Type="http://schemas.openxmlformats.org/officeDocument/2006/relationships/image" Target="../media/image6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22.wmf"/><Relationship Id="rId1" Type="http://schemas.openxmlformats.org/officeDocument/2006/relationships/image" Target="../media/image2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9BAFFD-0A9F-4608-809D-5DF02808DECB}"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BAFFD-0A9F-4608-809D-5DF02808DECB}"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BAFFD-0A9F-4608-809D-5DF02808DECB}"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BAFFD-0A9F-4608-809D-5DF02808DECB}"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9BAFFD-0A9F-4608-809D-5DF02808DECB}"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9BAFFD-0A9F-4608-809D-5DF02808DECB}"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9BAFFD-0A9F-4608-809D-5DF02808DECB}" type="datetimeFigureOut">
              <a:rPr lang="en-US" smtClean="0"/>
              <a:pPr/>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9BAFFD-0A9F-4608-809D-5DF02808DECB}" type="datetimeFigureOut">
              <a:rPr lang="en-US" smtClean="0"/>
              <a:pPr/>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BAFFD-0A9F-4608-809D-5DF02808DECB}" type="datetimeFigureOut">
              <a:rPr lang="en-US" smtClean="0"/>
              <a:pPr/>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BAFFD-0A9F-4608-809D-5DF02808DECB}"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BAFFD-0A9F-4608-809D-5DF02808DECB}"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ADEC1-D7C5-4758-9610-58994CD5DF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BAFFD-0A9F-4608-809D-5DF02808DECB}" type="datetimeFigureOut">
              <a:rPr lang="en-US" smtClean="0"/>
              <a:pPr/>
              <a:t>9/28/2016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AADEC1-D7C5-4758-9610-58994CD5DF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15.wmf"/><Relationship Id="rId18" Type="http://schemas.openxmlformats.org/officeDocument/2006/relationships/oleObject" Target="../embeddings/oleObject16.bin"/><Relationship Id="rId3" Type="http://schemas.openxmlformats.org/officeDocument/2006/relationships/oleObject" Target="../embeddings/oleObject9.bin"/><Relationship Id="rId21" Type="http://schemas.openxmlformats.org/officeDocument/2006/relationships/image" Target="../media/image19.wmf"/><Relationship Id="rId7" Type="http://schemas.openxmlformats.org/officeDocument/2006/relationships/image" Target="../media/image12.wmf"/><Relationship Id="rId12" Type="http://schemas.openxmlformats.org/officeDocument/2006/relationships/oleObject" Target="../embeddings/oleObject13.bin"/><Relationship Id="rId17" Type="http://schemas.openxmlformats.org/officeDocument/2006/relationships/image" Target="../media/image17.wmf"/><Relationship Id="rId2" Type="http://schemas.openxmlformats.org/officeDocument/2006/relationships/slideLayout" Target="../slideLayouts/slideLayout7.xml"/><Relationship Id="rId16" Type="http://schemas.openxmlformats.org/officeDocument/2006/relationships/oleObject" Target="../embeddings/oleObject15.bin"/><Relationship Id="rId20" Type="http://schemas.openxmlformats.org/officeDocument/2006/relationships/oleObject" Target="../embeddings/oleObject17.bin"/><Relationship Id="rId1" Type="http://schemas.openxmlformats.org/officeDocument/2006/relationships/vmlDrawing" Target="../drawings/vmlDrawing7.vml"/><Relationship Id="rId6" Type="http://schemas.openxmlformats.org/officeDocument/2006/relationships/oleObject" Target="../embeddings/oleObject10.bin"/><Relationship Id="rId11" Type="http://schemas.openxmlformats.org/officeDocument/2006/relationships/image" Target="../media/image14.wmf"/><Relationship Id="rId5" Type="http://schemas.openxmlformats.org/officeDocument/2006/relationships/image" Target="../media/image2.jpeg"/><Relationship Id="rId15" Type="http://schemas.openxmlformats.org/officeDocument/2006/relationships/image" Target="../media/image16.wmf"/><Relationship Id="rId23" Type="http://schemas.openxmlformats.org/officeDocument/2006/relationships/image" Target="../media/image20.wmf"/><Relationship Id="rId10" Type="http://schemas.openxmlformats.org/officeDocument/2006/relationships/oleObject" Target="../embeddings/oleObject12.bin"/><Relationship Id="rId19" Type="http://schemas.openxmlformats.org/officeDocument/2006/relationships/image" Target="../media/image18.wmf"/><Relationship Id="rId4" Type="http://schemas.openxmlformats.org/officeDocument/2006/relationships/image" Target="../media/image11.wmf"/><Relationship Id="rId9" Type="http://schemas.openxmlformats.org/officeDocument/2006/relationships/image" Target="../media/image13.wmf"/><Relationship Id="rId14" Type="http://schemas.openxmlformats.org/officeDocument/2006/relationships/oleObject" Target="../embeddings/oleObject14.bin"/><Relationship Id="rId22"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16.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23.bin"/><Relationship Id="rId4" Type="http://schemas.openxmlformats.org/officeDocument/2006/relationships/image" Target="../media/image2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4.wmf"/><Relationship Id="rId5" Type="http://schemas.openxmlformats.org/officeDocument/2006/relationships/oleObject" Target="../embeddings/oleObject26.bin"/><Relationship Id="rId4" Type="http://schemas.openxmlformats.org/officeDocument/2006/relationships/image" Target="../media/image23.wmf"/></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image" Target="../media/image28.png"/><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9.bin"/><Relationship Id="rId5" Type="http://schemas.openxmlformats.org/officeDocument/2006/relationships/image" Target="../media/image27.wmf"/><Relationship Id="rId4" Type="http://schemas.openxmlformats.org/officeDocument/2006/relationships/oleObject" Target="../embeddings/oleObject28.bin"/><Relationship Id="rId9" Type="http://schemas.openxmlformats.org/officeDocument/2006/relationships/image" Target="../media/image25.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9.wmf"/><Relationship Id="rId4" Type="http://schemas.openxmlformats.org/officeDocument/2006/relationships/oleObject" Target="../embeddings/oleObject31.bin"/></Relationships>
</file>

<file path=ppt/slides/_rels/slide23.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1.wmf"/><Relationship Id="rId5" Type="http://schemas.openxmlformats.org/officeDocument/2006/relationships/oleObject" Target="../embeddings/oleObject33.bin"/><Relationship Id="rId4" Type="http://schemas.openxmlformats.org/officeDocument/2006/relationships/image" Target="../media/image30.wmf"/></Relationships>
</file>

<file path=ppt/slides/_rels/slide24.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35.bin"/><Relationship Id="rId7" Type="http://schemas.openxmlformats.org/officeDocument/2006/relationships/oleObject" Target="../embeddings/oleObject37.bin"/><Relationship Id="rId12"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4.wmf"/><Relationship Id="rId11" Type="http://schemas.openxmlformats.org/officeDocument/2006/relationships/oleObject" Target="../embeddings/oleObject39.bin"/><Relationship Id="rId5" Type="http://schemas.openxmlformats.org/officeDocument/2006/relationships/oleObject" Target="../embeddings/oleObject36.bin"/><Relationship Id="rId10" Type="http://schemas.openxmlformats.org/officeDocument/2006/relationships/image" Target="../media/image36.wmf"/><Relationship Id="rId4" Type="http://schemas.openxmlformats.org/officeDocument/2006/relationships/image" Target="../media/image33.wmf"/><Relationship Id="rId9" Type="http://schemas.openxmlformats.org/officeDocument/2006/relationships/oleObject" Target="../embeddings/oleObject38.bin"/></Relationships>
</file>

<file path=ppt/slides/_rels/slide2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8.wmf"/><Relationship Id="rId4" Type="http://schemas.openxmlformats.org/officeDocument/2006/relationships/oleObject" Target="../embeddings/oleObject40.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40.wmf"/></Relationships>
</file>

<file path=ppt/slides/_rels/slide27.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42.wmf"/><Relationship Id="rId5" Type="http://schemas.openxmlformats.org/officeDocument/2006/relationships/oleObject" Target="../embeddings/oleObject43.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45.bin"/></Relationships>
</file>

<file path=ppt/slides/_rels/slide28.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6.bin"/><Relationship Id="rId7"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47.wmf"/><Relationship Id="rId5" Type="http://schemas.openxmlformats.org/officeDocument/2006/relationships/oleObject" Target="../embeddings/oleObject47.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49.bin"/></Relationships>
</file>

<file path=ppt/slides/_rels/slide31.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50.wmf"/><Relationship Id="rId4" Type="http://schemas.openxmlformats.org/officeDocument/2006/relationships/oleObject" Target="../embeddings/oleObject50.bin"/></Relationships>
</file>

<file path=ppt/slides/_rels/slide3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oleObject" Target="../embeddings/oleObject56.bin"/><Relationship Id="rId18" Type="http://schemas.openxmlformats.org/officeDocument/2006/relationships/image" Target="../media/image61.wmf"/><Relationship Id="rId3" Type="http://schemas.openxmlformats.org/officeDocument/2006/relationships/oleObject" Target="../embeddings/oleObject51.bin"/><Relationship Id="rId21" Type="http://schemas.openxmlformats.org/officeDocument/2006/relationships/oleObject" Target="../embeddings/oleObject60.bin"/><Relationship Id="rId7" Type="http://schemas.openxmlformats.org/officeDocument/2006/relationships/oleObject" Target="../embeddings/oleObject53.bin"/><Relationship Id="rId12" Type="http://schemas.openxmlformats.org/officeDocument/2006/relationships/image" Target="../media/image58.wmf"/><Relationship Id="rId17" Type="http://schemas.openxmlformats.org/officeDocument/2006/relationships/oleObject" Target="../embeddings/oleObject58.bin"/><Relationship Id="rId2" Type="http://schemas.openxmlformats.org/officeDocument/2006/relationships/slideLayout" Target="../slideLayouts/slideLayout7.xml"/><Relationship Id="rId16" Type="http://schemas.openxmlformats.org/officeDocument/2006/relationships/image" Target="../media/image60.wmf"/><Relationship Id="rId20" Type="http://schemas.openxmlformats.org/officeDocument/2006/relationships/image" Target="../media/image62.wmf"/><Relationship Id="rId1" Type="http://schemas.openxmlformats.org/officeDocument/2006/relationships/vmlDrawing" Target="../drawings/vmlDrawing20.vml"/><Relationship Id="rId6" Type="http://schemas.openxmlformats.org/officeDocument/2006/relationships/image" Target="../media/image55.wmf"/><Relationship Id="rId11" Type="http://schemas.openxmlformats.org/officeDocument/2006/relationships/oleObject" Target="../embeddings/oleObject55.bin"/><Relationship Id="rId24" Type="http://schemas.openxmlformats.org/officeDocument/2006/relationships/image" Target="../media/image64.wmf"/><Relationship Id="rId5" Type="http://schemas.openxmlformats.org/officeDocument/2006/relationships/oleObject" Target="../embeddings/oleObject52.bin"/><Relationship Id="rId15" Type="http://schemas.openxmlformats.org/officeDocument/2006/relationships/oleObject" Target="../embeddings/oleObject57.bin"/><Relationship Id="rId23" Type="http://schemas.openxmlformats.org/officeDocument/2006/relationships/oleObject" Target="../embeddings/oleObject61.bin"/><Relationship Id="rId10" Type="http://schemas.openxmlformats.org/officeDocument/2006/relationships/image" Target="../media/image57.wmf"/><Relationship Id="rId19" Type="http://schemas.openxmlformats.org/officeDocument/2006/relationships/oleObject" Target="../embeddings/oleObject59.bin"/><Relationship Id="rId4" Type="http://schemas.openxmlformats.org/officeDocument/2006/relationships/image" Target="../media/image54.wmf"/><Relationship Id="rId9" Type="http://schemas.openxmlformats.org/officeDocument/2006/relationships/oleObject" Target="../embeddings/oleObject54.bin"/><Relationship Id="rId14" Type="http://schemas.openxmlformats.org/officeDocument/2006/relationships/image" Target="../media/image59.wmf"/><Relationship Id="rId22" Type="http://schemas.openxmlformats.org/officeDocument/2006/relationships/image" Target="../media/image6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6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6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67.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68.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9.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70.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7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image" Target="../media/image7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a:spLocks noChangeArrowheads="1"/>
          </p:cNvSpPr>
          <p:nvPr/>
        </p:nvSpPr>
        <p:spPr bwMode="auto">
          <a:xfrm>
            <a:off x="1295400" y="2029361"/>
            <a:ext cx="6100516" cy="1323439"/>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Chapter 2</a:t>
            </a:r>
            <a:endParaRPr lang="en-US" sz="4000" dirty="0">
              <a:latin typeface="Calibri" pitchFamily="34" charset="0"/>
            </a:endParaRPr>
          </a:p>
          <a:p>
            <a:pPr algn="ctr" rtl="0"/>
            <a:r>
              <a:rPr lang="en-US" sz="4000" dirty="0" smtClean="0">
                <a:latin typeface="Calibri" pitchFamily="34" charset="0"/>
              </a:rPr>
              <a:t>Motion Along a Straight Line</a:t>
            </a:r>
            <a:endParaRPr lang="en-US" sz="4000" dirty="0">
              <a:latin typeface="Calibri" pitchFamily="34" charset="0"/>
            </a:endParaRPr>
          </a:p>
        </p:txBody>
      </p:sp>
      <p:sp>
        <p:nvSpPr>
          <p:cNvPr id="4" name="TextBox 3"/>
          <p:cNvSpPr txBox="1"/>
          <p:nvPr/>
        </p:nvSpPr>
        <p:spPr>
          <a:xfrm>
            <a:off x="2819400" y="3752671"/>
            <a:ext cx="3941913" cy="1200329"/>
          </a:xfrm>
          <a:prstGeom prst="rect">
            <a:avLst/>
          </a:prstGeom>
          <a:noFill/>
        </p:spPr>
        <p:txBody>
          <a:bodyPr wrap="square" rtlCol="0">
            <a:spAutoFit/>
          </a:bodyPr>
          <a:lstStyle/>
          <a:p>
            <a:pPr marL="342900" indent="-342900">
              <a:buAutoNum type="arabicPeriod"/>
            </a:pPr>
            <a:r>
              <a:rPr lang="en-US" b="1" dirty="0" smtClean="0">
                <a:solidFill>
                  <a:srgbClr val="FF0000"/>
                </a:solidFill>
              </a:rPr>
              <a:t>Speed and Acceleration</a:t>
            </a:r>
          </a:p>
          <a:p>
            <a:pPr marL="342900" indent="-342900">
              <a:buAutoNum type="arabicPeriod"/>
            </a:pPr>
            <a:r>
              <a:rPr lang="en-US" b="1" dirty="0" smtClean="0">
                <a:solidFill>
                  <a:srgbClr val="FF0000"/>
                </a:solidFill>
              </a:rPr>
              <a:t> average and instantaneous velocity</a:t>
            </a:r>
          </a:p>
          <a:p>
            <a:pPr marL="342900" indent="-342900">
              <a:buAutoNum type="arabicPeriod"/>
            </a:pPr>
            <a:r>
              <a:rPr lang="en-US" b="1" dirty="0" smtClean="0">
                <a:solidFill>
                  <a:srgbClr val="FF0000"/>
                </a:solidFill>
              </a:rPr>
              <a:t>Equation of motion in 1D</a:t>
            </a:r>
          </a:p>
          <a:p>
            <a:pPr marL="342900" indent="-342900">
              <a:buAutoNum type="arabicPeriod"/>
            </a:pPr>
            <a:r>
              <a:rPr lang="en-US" b="1" dirty="0" smtClean="0">
                <a:solidFill>
                  <a:srgbClr val="FF0000"/>
                </a:solidFill>
              </a:rPr>
              <a:t>Graphical study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otball_ball.jpg"/>
          <p:cNvPicPr>
            <a:picLocks noChangeAspect="1"/>
          </p:cNvPicPr>
          <p:nvPr/>
        </p:nvPicPr>
        <p:blipFill>
          <a:blip r:embed="rId3" cstate="print"/>
          <a:stretch>
            <a:fillRect/>
          </a:stretch>
        </p:blipFill>
        <p:spPr>
          <a:xfrm>
            <a:off x="-533400" y="4952999"/>
            <a:ext cx="1222543" cy="1222543"/>
          </a:xfrm>
          <a:prstGeom prst="rect">
            <a:avLst/>
          </a:prstGeom>
        </p:spPr>
      </p:pic>
      <p:grpSp>
        <p:nvGrpSpPr>
          <p:cNvPr id="4" name="Group 122"/>
          <p:cNvGrpSpPr/>
          <p:nvPr/>
        </p:nvGrpSpPr>
        <p:grpSpPr>
          <a:xfrm>
            <a:off x="0" y="4572000"/>
            <a:ext cx="657552" cy="1981200"/>
            <a:chOff x="0" y="4572000"/>
            <a:chExt cx="657552" cy="1981200"/>
          </a:xfrm>
        </p:grpSpPr>
        <p:sp>
          <p:nvSpPr>
            <p:cNvPr id="3" name="Rectangle 2"/>
            <p:cNvSpPr/>
            <p:nvPr/>
          </p:nvSpPr>
          <p:spPr>
            <a:xfrm>
              <a:off x="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572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a:t>
              </a:r>
              <a:endParaRPr lang="en-US" dirty="0"/>
            </a:p>
          </p:txBody>
        </p:sp>
        <p:sp>
          <p:nvSpPr>
            <p:cNvPr id="10" name="TextBox 9"/>
            <p:cNvSpPr txBox="1"/>
            <p:nvPr/>
          </p:nvSpPr>
          <p:spPr>
            <a:xfrm>
              <a:off x="0" y="6183868"/>
              <a:ext cx="657552" cy="369332"/>
            </a:xfrm>
            <a:prstGeom prst="rect">
              <a:avLst/>
            </a:prstGeom>
            <a:noFill/>
          </p:spPr>
          <p:txBody>
            <a:bodyPr wrap="none" rtlCol="0">
              <a:spAutoFit/>
            </a:bodyPr>
            <a:lstStyle/>
            <a:p>
              <a:r>
                <a:rPr lang="en-US" dirty="0" smtClean="0"/>
                <a:t>x</a:t>
              </a:r>
              <a:r>
                <a:rPr lang="en-US" baseline="-25000" dirty="0" smtClean="0"/>
                <a:t>i</a:t>
              </a:r>
              <a:r>
                <a:rPr lang="en-US" dirty="0" smtClean="0"/>
                <a:t> = 0</a:t>
              </a:r>
              <a:endParaRPr lang="en-US" dirty="0"/>
            </a:p>
          </p:txBody>
        </p:sp>
      </p:grpSp>
      <p:sp>
        <p:nvSpPr>
          <p:cNvPr id="43" name="TextBox 42"/>
          <p:cNvSpPr txBox="1"/>
          <p:nvPr/>
        </p:nvSpPr>
        <p:spPr>
          <a:xfrm>
            <a:off x="302029" y="76200"/>
            <a:ext cx="8460971"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Average Velocity: Data Analysis </a:t>
            </a:r>
            <a:endParaRPr lang="en-US" sz="4000" b="1" u="sng" dirty="0">
              <a:solidFill>
                <a:srgbClr val="0000FF"/>
              </a:solidFill>
              <a:latin typeface="Comic Sans MS" pitchFamily="66" charset="0"/>
            </a:endParaRPr>
          </a:p>
        </p:txBody>
      </p:sp>
      <p:pic>
        <p:nvPicPr>
          <p:cNvPr id="88" name="Picture 87" descr="football_ball.jpg"/>
          <p:cNvPicPr>
            <a:picLocks noChangeAspect="1"/>
          </p:cNvPicPr>
          <p:nvPr/>
        </p:nvPicPr>
        <p:blipFill>
          <a:blip r:embed="rId3" cstate="print"/>
          <a:stretch>
            <a:fillRect/>
          </a:stretch>
        </p:blipFill>
        <p:spPr>
          <a:xfrm>
            <a:off x="1596857" y="4953000"/>
            <a:ext cx="1222543" cy="1222543"/>
          </a:xfrm>
          <a:prstGeom prst="rect">
            <a:avLst/>
          </a:prstGeom>
        </p:spPr>
      </p:pic>
      <p:pic>
        <p:nvPicPr>
          <p:cNvPr id="90" name="Picture 89" descr="football_ball.jpg"/>
          <p:cNvPicPr>
            <a:picLocks noChangeAspect="1"/>
          </p:cNvPicPr>
          <p:nvPr/>
        </p:nvPicPr>
        <p:blipFill>
          <a:blip r:embed="rId3" cstate="print"/>
          <a:stretch>
            <a:fillRect/>
          </a:stretch>
        </p:blipFill>
        <p:spPr>
          <a:xfrm>
            <a:off x="3799727" y="4953000"/>
            <a:ext cx="1222543" cy="1222543"/>
          </a:xfrm>
          <a:prstGeom prst="rect">
            <a:avLst/>
          </a:prstGeom>
        </p:spPr>
      </p:pic>
      <p:pic>
        <p:nvPicPr>
          <p:cNvPr id="91" name="Picture 90" descr="football_ball.jpg"/>
          <p:cNvPicPr>
            <a:picLocks noChangeAspect="1"/>
          </p:cNvPicPr>
          <p:nvPr/>
        </p:nvPicPr>
        <p:blipFill>
          <a:blip r:embed="rId3" cstate="print"/>
          <a:stretch>
            <a:fillRect/>
          </a:stretch>
        </p:blipFill>
        <p:spPr>
          <a:xfrm>
            <a:off x="4876800" y="4952995"/>
            <a:ext cx="1222543" cy="1222543"/>
          </a:xfrm>
          <a:prstGeom prst="rect">
            <a:avLst/>
          </a:prstGeom>
        </p:spPr>
      </p:pic>
      <p:grpSp>
        <p:nvGrpSpPr>
          <p:cNvPr id="8" name="Group 32"/>
          <p:cNvGrpSpPr/>
          <p:nvPr/>
        </p:nvGrpSpPr>
        <p:grpSpPr>
          <a:xfrm>
            <a:off x="1295400" y="4577688"/>
            <a:ext cx="976549" cy="1981200"/>
            <a:chOff x="498019" y="3810000"/>
            <a:chExt cx="976549" cy="1981200"/>
          </a:xfrm>
        </p:grpSpPr>
        <p:sp>
          <p:nvSpPr>
            <p:cNvPr id="100" name="Rectangle 99"/>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866448" y="3810000"/>
              <a:ext cx="599844" cy="369332"/>
            </a:xfrm>
            <a:prstGeom prst="rect">
              <a:avLst/>
            </a:prstGeom>
            <a:noFill/>
          </p:spPr>
          <p:txBody>
            <a:bodyPr wrap="none" rtlCol="0">
              <a:spAutoFit/>
            </a:bodyPr>
            <a:lstStyle/>
            <a:p>
              <a:r>
                <a:rPr lang="en-US" dirty="0" smtClean="0"/>
                <a:t>t = 1</a:t>
              </a:r>
              <a:endParaRPr lang="en-US" dirty="0"/>
            </a:p>
          </p:txBody>
        </p:sp>
        <p:sp>
          <p:nvSpPr>
            <p:cNvPr id="102" name="TextBox 101"/>
            <p:cNvSpPr txBox="1"/>
            <p:nvPr/>
          </p:nvSpPr>
          <p:spPr>
            <a:xfrm>
              <a:off x="498019" y="5421868"/>
              <a:ext cx="976549" cy="369332"/>
            </a:xfrm>
            <a:prstGeom prst="rect">
              <a:avLst/>
            </a:prstGeom>
            <a:noFill/>
          </p:spPr>
          <p:txBody>
            <a:bodyPr wrap="none" rtlCol="0">
              <a:spAutoFit/>
            </a:bodyPr>
            <a:lstStyle/>
            <a:p>
              <a:r>
                <a:rPr lang="en-US" dirty="0" smtClean="0"/>
                <a:t>x = 10 m</a:t>
              </a:r>
              <a:endParaRPr lang="en-US" dirty="0"/>
            </a:p>
          </p:txBody>
        </p:sp>
      </p:grpSp>
      <p:grpSp>
        <p:nvGrpSpPr>
          <p:cNvPr id="9" name="Group 32"/>
          <p:cNvGrpSpPr/>
          <p:nvPr/>
        </p:nvGrpSpPr>
        <p:grpSpPr>
          <a:xfrm>
            <a:off x="3941185" y="4550392"/>
            <a:ext cx="1011815" cy="1981200"/>
            <a:chOff x="574219" y="3810000"/>
            <a:chExt cx="1011815" cy="1981200"/>
          </a:xfrm>
        </p:grpSpPr>
        <p:sp>
          <p:nvSpPr>
            <p:cNvPr id="104" name="Rectangle 103"/>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672027" y="3810000"/>
              <a:ext cx="599844" cy="369332"/>
            </a:xfrm>
            <a:prstGeom prst="rect">
              <a:avLst/>
            </a:prstGeom>
            <a:noFill/>
          </p:spPr>
          <p:txBody>
            <a:bodyPr wrap="none" rtlCol="0">
              <a:spAutoFit/>
            </a:bodyPr>
            <a:lstStyle/>
            <a:p>
              <a:r>
                <a:rPr lang="en-US" dirty="0" smtClean="0"/>
                <a:t>t = 2</a:t>
              </a:r>
              <a:endParaRPr lang="en-US" dirty="0"/>
            </a:p>
          </p:txBody>
        </p:sp>
        <p:sp>
          <p:nvSpPr>
            <p:cNvPr id="106" name="TextBox 105"/>
            <p:cNvSpPr txBox="1"/>
            <p:nvPr/>
          </p:nvSpPr>
          <p:spPr>
            <a:xfrm>
              <a:off x="574219" y="5421868"/>
              <a:ext cx="1011815" cy="369332"/>
            </a:xfrm>
            <a:prstGeom prst="rect">
              <a:avLst/>
            </a:prstGeom>
            <a:noFill/>
          </p:spPr>
          <p:txBody>
            <a:bodyPr wrap="none" rtlCol="0">
              <a:spAutoFit/>
            </a:bodyPr>
            <a:lstStyle/>
            <a:p>
              <a:r>
                <a:rPr lang="en-US" dirty="0" smtClean="0"/>
                <a:t>x = 30 m</a:t>
              </a:r>
              <a:endParaRPr lang="en-US" dirty="0"/>
            </a:p>
          </p:txBody>
        </p:sp>
      </p:grpSp>
      <p:grpSp>
        <p:nvGrpSpPr>
          <p:cNvPr id="12" name="Group 32"/>
          <p:cNvGrpSpPr/>
          <p:nvPr/>
        </p:nvGrpSpPr>
        <p:grpSpPr>
          <a:xfrm>
            <a:off x="8513185" y="4495800"/>
            <a:ext cx="976549" cy="1981200"/>
            <a:chOff x="574219" y="3810000"/>
            <a:chExt cx="976549" cy="1981200"/>
          </a:xfrm>
        </p:grpSpPr>
        <p:sp>
          <p:nvSpPr>
            <p:cNvPr id="119" name="Rectangle 118"/>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672027" y="3810000"/>
              <a:ext cx="689612" cy="369332"/>
            </a:xfrm>
            <a:prstGeom prst="rect">
              <a:avLst/>
            </a:prstGeom>
            <a:noFill/>
          </p:spPr>
          <p:txBody>
            <a:bodyPr wrap="none" rtlCol="0">
              <a:spAutoFit/>
            </a:bodyPr>
            <a:lstStyle/>
            <a:p>
              <a:r>
                <a:rPr lang="en-US" dirty="0" smtClean="0"/>
                <a:t>t = 3s</a:t>
              </a:r>
              <a:endParaRPr lang="en-US" dirty="0"/>
            </a:p>
          </p:txBody>
        </p:sp>
        <p:sp>
          <p:nvSpPr>
            <p:cNvPr id="121" name="TextBox 120"/>
            <p:cNvSpPr txBox="1"/>
            <p:nvPr/>
          </p:nvSpPr>
          <p:spPr>
            <a:xfrm>
              <a:off x="574219" y="5421868"/>
              <a:ext cx="976549" cy="369332"/>
            </a:xfrm>
            <a:prstGeom prst="rect">
              <a:avLst/>
            </a:prstGeom>
            <a:noFill/>
          </p:spPr>
          <p:txBody>
            <a:bodyPr wrap="none" rtlCol="0">
              <a:spAutoFit/>
            </a:bodyPr>
            <a:lstStyle/>
            <a:p>
              <a:r>
                <a:rPr lang="en-US" dirty="0" smtClean="0"/>
                <a:t>x = 60 m</a:t>
              </a:r>
              <a:endParaRPr lang="en-US" dirty="0"/>
            </a:p>
          </p:txBody>
        </p:sp>
      </p:grpSp>
      <p:graphicFrame>
        <p:nvGraphicFramePr>
          <p:cNvPr id="109" name="Object 3"/>
          <p:cNvGraphicFramePr>
            <a:graphicFrameLocks noChangeAspect="1"/>
          </p:cNvGraphicFramePr>
          <p:nvPr/>
        </p:nvGraphicFramePr>
        <p:xfrm>
          <a:off x="4267200" y="2819400"/>
          <a:ext cx="3810000" cy="609600"/>
        </p:xfrm>
        <a:graphic>
          <a:graphicData uri="http://schemas.openxmlformats.org/presentationml/2006/ole">
            <mc:AlternateContent xmlns:mc="http://schemas.openxmlformats.org/markup-compatibility/2006">
              <mc:Choice xmlns:v="urn:schemas-microsoft-com:vml" Requires="v">
                <p:oleObj spid="_x0000_s33855" name="Equation" r:id="rId4" imgW="1904760" imgH="393480" progId="Equation.3">
                  <p:embed/>
                </p:oleObj>
              </mc:Choice>
              <mc:Fallback>
                <p:oleObj name="Equation" r:id="rId4" imgW="190476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2819400"/>
                        <a:ext cx="38100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3"/>
          <p:cNvGraphicFramePr>
            <a:graphicFrameLocks noChangeAspect="1"/>
          </p:cNvGraphicFramePr>
          <p:nvPr/>
        </p:nvGraphicFramePr>
        <p:xfrm>
          <a:off x="4305300" y="1447800"/>
          <a:ext cx="3657600" cy="609600"/>
        </p:xfrm>
        <a:graphic>
          <a:graphicData uri="http://schemas.openxmlformats.org/presentationml/2006/ole">
            <mc:AlternateContent xmlns:mc="http://schemas.openxmlformats.org/markup-compatibility/2006">
              <mc:Choice xmlns:v="urn:schemas-microsoft-com:vml" Requires="v">
                <p:oleObj spid="_x0000_s33856" name="Equation" r:id="rId6" imgW="1828800" imgH="393480" progId="Equation.3">
                  <p:embed/>
                </p:oleObj>
              </mc:Choice>
              <mc:Fallback>
                <p:oleObj name="Equation" r:id="rId6" imgW="1828800" imgH="39348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05300" y="1447800"/>
                        <a:ext cx="36576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Table 54"/>
          <p:cNvGraphicFramePr>
            <a:graphicFrameLocks noGrp="1"/>
          </p:cNvGraphicFramePr>
          <p:nvPr/>
        </p:nvGraphicFramePr>
        <p:xfrm>
          <a:off x="457200" y="1752600"/>
          <a:ext cx="1981199" cy="2155232"/>
        </p:xfrm>
        <a:graphic>
          <a:graphicData uri="http://schemas.openxmlformats.org/drawingml/2006/table">
            <a:tbl>
              <a:tblPr firstRow="1" bandRow="1">
                <a:tableStyleId>{5C22544A-7EE6-4342-B048-85BDC9FD1C3A}</a:tableStyleId>
              </a:tblPr>
              <a:tblGrid>
                <a:gridCol w="681283"/>
                <a:gridCol w="649958"/>
                <a:gridCol w="649958"/>
              </a:tblGrid>
              <a:tr h="530942">
                <a:tc>
                  <a:txBody>
                    <a:bodyPr/>
                    <a:lstStyle/>
                    <a:p>
                      <a:r>
                        <a:rPr lang="en-US" sz="1100" dirty="0" smtClean="0"/>
                        <a:t>Distance (m)</a:t>
                      </a:r>
                      <a:endParaRPr lang="en-US" sz="1100" dirty="0"/>
                    </a:p>
                  </a:txBody>
                  <a:tcPr/>
                </a:tc>
                <a:tc>
                  <a:txBody>
                    <a:bodyPr/>
                    <a:lstStyle/>
                    <a:p>
                      <a:r>
                        <a:rPr lang="en-US" sz="1100" dirty="0" smtClean="0"/>
                        <a:t>Time (s)</a:t>
                      </a:r>
                      <a:endParaRPr lang="en-US" sz="1100" dirty="0"/>
                    </a:p>
                  </a:txBody>
                  <a:tcPr/>
                </a:tc>
                <a:tc>
                  <a:txBody>
                    <a:bodyPr/>
                    <a:lstStyle/>
                    <a:p>
                      <a:r>
                        <a:rPr lang="en-US" sz="1100" dirty="0" smtClean="0"/>
                        <a:t>Velocity (m/s)</a:t>
                      </a:r>
                      <a:endParaRPr lang="en-US" sz="110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r>
              <a:tr h="368710">
                <a:tc>
                  <a:txBody>
                    <a:bodyPr/>
                    <a:lstStyle/>
                    <a:p>
                      <a:r>
                        <a:rPr lang="en-US" sz="1400" dirty="0" smtClean="0"/>
                        <a:t>10</a:t>
                      </a:r>
                      <a:endParaRPr lang="en-US" sz="1400" dirty="0"/>
                    </a:p>
                  </a:txBody>
                  <a:tcPr/>
                </a:tc>
                <a:tc>
                  <a:txBody>
                    <a:bodyPr/>
                    <a:lstStyle/>
                    <a:p>
                      <a:r>
                        <a:rPr lang="en-US" sz="1400" dirty="0" smtClean="0"/>
                        <a:t>1</a:t>
                      </a:r>
                      <a:endParaRPr lang="en-US" sz="1400" dirty="0"/>
                    </a:p>
                  </a:txBody>
                  <a:tcPr/>
                </a:tc>
                <a:tc>
                  <a:txBody>
                    <a:bodyPr/>
                    <a:lstStyle/>
                    <a:p>
                      <a:r>
                        <a:rPr lang="en-US" sz="1400" dirty="0" smtClean="0"/>
                        <a:t>10</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2</a:t>
                      </a:r>
                      <a:endParaRPr lang="en-US" sz="1400" dirty="0"/>
                    </a:p>
                  </a:txBody>
                  <a:tcPr/>
                </a:tc>
                <a:tc>
                  <a:txBody>
                    <a:bodyPr/>
                    <a:lstStyle/>
                    <a:p>
                      <a:r>
                        <a:rPr lang="en-US" sz="1400" dirty="0" smtClean="0"/>
                        <a:t>20</a:t>
                      </a:r>
                      <a:endParaRPr lang="en-US" sz="1400" dirty="0"/>
                    </a:p>
                  </a:txBody>
                  <a:tcPr/>
                </a:tc>
              </a:tr>
              <a:tr h="368710">
                <a:tc>
                  <a:txBody>
                    <a:bodyPr/>
                    <a:lstStyle/>
                    <a:p>
                      <a:r>
                        <a:rPr lang="en-US" sz="1400" dirty="0" smtClean="0"/>
                        <a:t>60</a:t>
                      </a:r>
                      <a:endParaRPr lang="en-US" sz="1400" dirty="0"/>
                    </a:p>
                  </a:txBody>
                  <a:tcPr/>
                </a:tc>
                <a:tc>
                  <a:txBody>
                    <a:bodyPr/>
                    <a:lstStyle/>
                    <a:p>
                      <a:r>
                        <a:rPr lang="en-US" sz="1400" dirty="0" smtClean="0"/>
                        <a:t>3</a:t>
                      </a:r>
                      <a:endParaRPr lang="en-US" sz="1400" dirty="0"/>
                    </a:p>
                  </a:txBody>
                  <a:tcPr/>
                </a:tc>
                <a:tc>
                  <a:txBody>
                    <a:bodyPr/>
                    <a:lstStyle/>
                    <a:p>
                      <a:r>
                        <a:rPr lang="en-US" sz="1400" dirty="0" smtClean="0"/>
                        <a:t>30</a:t>
                      </a:r>
                      <a:endParaRPr lang="en-US" sz="1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0"/>
                            </p:stCondLst>
                            <p:childTnLst>
                              <p:par>
                                <p:cTn id="11" presetID="0" presetClass="path" presetSubtype="0" fill="hold" nodeType="afterEffect">
                                  <p:stCondLst>
                                    <p:cond delay="0"/>
                                  </p:stCondLst>
                                  <p:childTnLst>
                                    <p:animMotion origin="layout" path="M 3.33333E-6 2.22222E-6 L 0.16458 -0.00903 " pathEditMode="relative" rAng="0" ptsTypes="AA">
                                      <p:cBhvr>
                                        <p:cTn id="12" dur="2000" fill="hold"/>
                                        <p:tgtEl>
                                          <p:spTgt spid="2"/>
                                        </p:tgtEl>
                                        <p:attrNameLst>
                                          <p:attrName>ppt_x</p:attrName>
                                          <p:attrName>ppt_y</p:attrName>
                                        </p:attrNameLst>
                                      </p:cBhvr>
                                      <p:rCtr x="82" y="-5"/>
                                    </p:animMotion>
                                  </p:childTnLst>
                                </p:cTn>
                              </p:par>
                            </p:childTnLst>
                          </p:cTn>
                        </p:par>
                        <p:par>
                          <p:cTn id="13" fill="hold">
                            <p:stCondLst>
                              <p:cond delay="2000"/>
                            </p:stCondLst>
                            <p:childTnLst>
                              <p:par>
                                <p:cTn id="14" presetID="1" presetClass="exit" presetSubtype="0" fill="hold" nodeType="afterEffect">
                                  <p:stCondLst>
                                    <p:cond delay="0"/>
                                  </p:stCondLst>
                                  <p:childTnLst>
                                    <p:set>
                                      <p:cBhvr>
                                        <p:cTn id="15" dur="1" fill="hold">
                                          <p:stCondLst>
                                            <p:cond delay="0"/>
                                          </p:stCondLst>
                                        </p:cTn>
                                        <p:tgtEl>
                                          <p:spTgt spid="2"/>
                                        </p:tgtEl>
                                        <p:attrNameLst>
                                          <p:attrName>style.visibility</p:attrName>
                                        </p:attrNameLst>
                                      </p:cBhvr>
                                      <p:to>
                                        <p:strVal val="hidden"/>
                                      </p:to>
                                    </p:set>
                                  </p:childTnLst>
                                </p:cTn>
                              </p:par>
                              <p:par>
                                <p:cTn id="16" presetID="1" presetClass="entr" presetSubtype="0" fill="hold" nodeType="withEffect">
                                  <p:stCondLst>
                                    <p:cond delay="500"/>
                                  </p:stCondLst>
                                  <p:childTnLst>
                                    <p:set>
                                      <p:cBhvr>
                                        <p:cTn id="17" dur="1" fill="hold">
                                          <p:stCondLst>
                                            <p:cond delay="0"/>
                                          </p:stCondLst>
                                        </p:cTn>
                                        <p:tgtEl>
                                          <p:spTgt spid="8"/>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8"/>
                                        </p:tgtEl>
                                        <p:attrNameLst>
                                          <p:attrName>style.visibility</p:attrName>
                                        </p:attrNameLst>
                                      </p:cBhvr>
                                      <p:to>
                                        <p:strVal val="visible"/>
                                      </p:to>
                                    </p:set>
                                  </p:childTnLst>
                                </p:cTn>
                              </p:par>
                              <p:par>
                                <p:cTn id="20" presetID="0" presetClass="path" presetSubtype="0" fill="hold" nodeType="withEffect">
                                  <p:stCondLst>
                                    <p:cond delay="0"/>
                                  </p:stCondLst>
                                  <p:childTnLst>
                                    <p:animMotion origin="layout" path="M 4.44444E-6 4.07407E-6 L 0.22152 0.00393 " pathEditMode="relative" rAng="0" ptsTypes="AA">
                                      <p:cBhvr>
                                        <p:cTn id="21" dur="1000" fill="hold"/>
                                        <p:tgtEl>
                                          <p:spTgt spid="88"/>
                                        </p:tgtEl>
                                        <p:attrNameLst>
                                          <p:attrName>ppt_x</p:attrName>
                                          <p:attrName>ppt_y</p:attrName>
                                        </p:attrNameLst>
                                      </p:cBhvr>
                                      <p:rCtr x="111" y="2"/>
                                    </p:animMotion>
                                  </p:childTnLst>
                                </p:cTn>
                              </p:par>
                            </p:childTnLst>
                          </p:cTn>
                        </p:par>
                        <p:par>
                          <p:cTn id="22" fill="hold">
                            <p:stCondLst>
                              <p:cond delay="3000"/>
                            </p:stCondLst>
                            <p:childTnLst>
                              <p:par>
                                <p:cTn id="23" presetID="1" presetClass="exit" presetSubtype="0" fill="hold" nodeType="afterEffect">
                                  <p:stCondLst>
                                    <p:cond delay="0"/>
                                  </p:stCondLst>
                                  <p:childTnLst>
                                    <p:set>
                                      <p:cBhvr>
                                        <p:cTn id="24" dur="1" fill="hold">
                                          <p:stCondLst>
                                            <p:cond delay="0"/>
                                          </p:stCondLst>
                                        </p:cTn>
                                        <p:tgtEl>
                                          <p:spTgt spid="8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0"/>
                                        </p:tgtEl>
                                        <p:attrNameLst>
                                          <p:attrName>style.visibility</p:attrName>
                                        </p:attrNameLst>
                                      </p:cBhvr>
                                      <p:to>
                                        <p:strVal val="visible"/>
                                      </p:to>
                                    </p:set>
                                  </p:childTnLst>
                                </p:cTn>
                              </p:par>
                              <p:par>
                                <p:cTn id="29" presetID="0" presetClass="path" presetSubtype="0" fill="hold" nodeType="withEffect">
                                  <p:stCondLst>
                                    <p:cond delay="0"/>
                                  </p:stCondLst>
                                  <p:childTnLst>
                                    <p:animMotion origin="layout" path="M -0.00469 -0.00416 L 0.11597 -0.00463 " pathEditMode="relative" rAng="0" ptsTypes="AA">
                                      <p:cBhvr>
                                        <p:cTn id="30" dur="500" fill="hold"/>
                                        <p:tgtEl>
                                          <p:spTgt spid="90"/>
                                        </p:tgtEl>
                                        <p:attrNameLst>
                                          <p:attrName>ppt_x</p:attrName>
                                          <p:attrName>ppt_y</p:attrName>
                                        </p:attrNameLst>
                                      </p:cBhvr>
                                      <p:rCtr x="60" y="0"/>
                                    </p:animMotion>
                                  </p:childTnLst>
                                </p:cTn>
                              </p:par>
                            </p:childTnLst>
                          </p:cTn>
                        </p:par>
                        <p:par>
                          <p:cTn id="31" fill="hold">
                            <p:stCondLst>
                              <p:cond delay="3500"/>
                            </p:stCondLst>
                            <p:childTnLst>
                              <p:par>
                                <p:cTn id="32" presetID="1" presetClass="exit" presetSubtype="0" fill="hold" nodeType="afterEffect">
                                  <p:stCondLst>
                                    <p:cond delay="0"/>
                                  </p:stCondLst>
                                  <p:childTnLst>
                                    <p:set>
                                      <p:cBhvr>
                                        <p:cTn id="33" dur="1" fill="hold">
                                          <p:stCondLst>
                                            <p:cond delay="0"/>
                                          </p:stCondLst>
                                        </p:cTn>
                                        <p:tgtEl>
                                          <p:spTgt spid="90"/>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91"/>
                                        </p:tgtEl>
                                        <p:attrNameLst>
                                          <p:attrName>style.visibility</p:attrName>
                                        </p:attrNameLst>
                                      </p:cBhvr>
                                      <p:to>
                                        <p:strVal val="visible"/>
                                      </p:to>
                                    </p:set>
                                  </p:childTnLst>
                                </p:cTn>
                              </p:par>
                              <p:par>
                                <p:cTn id="36" presetID="0" presetClass="path" presetSubtype="0" fill="hold" nodeType="withEffect">
                                  <p:stCondLst>
                                    <p:cond delay="0"/>
                                  </p:stCondLst>
                                  <p:childTnLst>
                                    <p:animMotion origin="layout" path="M -3.61111E-6 7.40741E-7 L 0.35816 -0.00301 " pathEditMode="relative" rAng="0" ptsTypes="AA">
                                      <p:cBhvr>
                                        <p:cTn id="37" dur="300" fill="hold"/>
                                        <p:tgtEl>
                                          <p:spTgt spid="91"/>
                                        </p:tgtEl>
                                        <p:attrNameLst>
                                          <p:attrName>ppt_x</p:attrName>
                                          <p:attrName>ppt_y</p:attrName>
                                        </p:attrNameLst>
                                      </p:cBhvr>
                                      <p:rCtr x="179" y="-2"/>
                                    </p:animMotion>
                                  </p:childTnLst>
                                </p:cTn>
                              </p:par>
                            </p:childTnLst>
                          </p:cTn>
                        </p:par>
                        <p:par>
                          <p:cTn id="38" fill="hold">
                            <p:stCondLst>
                              <p:cond delay="3800"/>
                            </p:stCondLst>
                            <p:childTnLst>
                              <p:par>
                                <p:cTn id="39" presetID="1" presetClass="exit" presetSubtype="0" fill="hold" nodeType="afterEffect">
                                  <p:stCondLst>
                                    <p:cond delay="0"/>
                                  </p:stCondLst>
                                  <p:childTnLst>
                                    <p:set>
                                      <p:cBhvr>
                                        <p:cTn id="40" dur="1" fill="hold">
                                          <p:stCondLst>
                                            <p:cond delay="0"/>
                                          </p:stCondLst>
                                        </p:cTn>
                                        <p:tgtEl>
                                          <p:spTgt spid="91"/>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302029" y="76200"/>
            <a:ext cx="8460971"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Average Velocity: Data Analysis </a:t>
            </a:r>
            <a:endParaRPr lang="en-US" sz="4000" b="1" u="sng" dirty="0">
              <a:solidFill>
                <a:srgbClr val="0000FF"/>
              </a:solidFill>
              <a:latin typeface="Comic Sans MS" pitchFamily="66" charset="0"/>
            </a:endParaRPr>
          </a:p>
        </p:txBody>
      </p:sp>
      <p:graphicFrame>
        <p:nvGraphicFramePr>
          <p:cNvPr id="109" name="Object 3"/>
          <p:cNvGraphicFramePr>
            <a:graphicFrameLocks noChangeAspect="1"/>
          </p:cNvGraphicFramePr>
          <p:nvPr/>
        </p:nvGraphicFramePr>
        <p:xfrm>
          <a:off x="3657600" y="3200400"/>
          <a:ext cx="3733800" cy="609600"/>
        </p:xfrm>
        <a:graphic>
          <a:graphicData uri="http://schemas.openxmlformats.org/presentationml/2006/ole">
            <mc:AlternateContent xmlns:mc="http://schemas.openxmlformats.org/markup-compatibility/2006">
              <mc:Choice xmlns:v="urn:schemas-microsoft-com:vml" Requires="v">
                <p:oleObj spid="_x0000_s64574" name="Equation" r:id="rId3" imgW="1866600" imgH="393480" progId="Equation.3">
                  <p:embed/>
                </p:oleObj>
              </mc:Choice>
              <mc:Fallback>
                <p:oleObj name="Equation" r:id="rId3" imgW="1866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3200400"/>
                        <a:ext cx="37338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3"/>
          <p:cNvGraphicFramePr>
            <a:graphicFrameLocks noChangeAspect="1"/>
          </p:cNvGraphicFramePr>
          <p:nvPr/>
        </p:nvGraphicFramePr>
        <p:xfrm>
          <a:off x="3390900" y="1524000"/>
          <a:ext cx="3632200" cy="609600"/>
        </p:xfrm>
        <a:graphic>
          <a:graphicData uri="http://schemas.openxmlformats.org/presentationml/2006/ole">
            <mc:AlternateContent xmlns:mc="http://schemas.openxmlformats.org/markup-compatibility/2006">
              <mc:Choice xmlns:v="urn:schemas-microsoft-com:vml" Requires="v">
                <p:oleObj spid="_x0000_s64575" name="Equation" r:id="rId5" imgW="1815840" imgH="393480" progId="Equation.3">
                  <p:embed/>
                </p:oleObj>
              </mc:Choice>
              <mc:Fallback>
                <p:oleObj name="Equation" r:id="rId5" imgW="18158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90900" y="1524000"/>
                        <a:ext cx="36322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Table 54"/>
          <p:cNvGraphicFramePr>
            <a:graphicFrameLocks noGrp="1"/>
          </p:cNvGraphicFramePr>
          <p:nvPr/>
        </p:nvGraphicFramePr>
        <p:xfrm>
          <a:off x="457200" y="1066800"/>
          <a:ext cx="1981199" cy="2892652"/>
        </p:xfrm>
        <a:graphic>
          <a:graphicData uri="http://schemas.openxmlformats.org/drawingml/2006/table">
            <a:tbl>
              <a:tblPr firstRow="1" bandRow="1">
                <a:tableStyleId>{5C22544A-7EE6-4342-B048-85BDC9FD1C3A}</a:tableStyleId>
              </a:tblPr>
              <a:tblGrid>
                <a:gridCol w="681283"/>
                <a:gridCol w="649958"/>
                <a:gridCol w="649958"/>
              </a:tblGrid>
              <a:tr h="530942">
                <a:tc>
                  <a:txBody>
                    <a:bodyPr/>
                    <a:lstStyle/>
                    <a:p>
                      <a:r>
                        <a:rPr lang="en-US" sz="1100" dirty="0" smtClean="0"/>
                        <a:t>Distance (m)</a:t>
                      </a:r>
                      <a:endParaRPr lang="en-US" sz="1100" dirty="0"/>
                    </a:p>
                  </a:txBody>
                  <a:tcPr/>
                </a:tc>
                <a:tc>
                  <a:txBody>
                    <a:bodyPr/>
                    <a:lstStyle/>
                    <a:p>
                      <a:r>
                        <a:rPr lang="en-US" sz="1100" dirty="0" smtClean="0"/>
                        <a:t>Time (s)</a:t>
                      </a:r>
                      <a:endParaRPr lang="en-US" sz="1100" dirty="0"/>
                    </a:p>
                  </a:txBody>
                  <a:tcPr/>
                </a:tc>
                <a:tc>
                  <a:txBody>
                    <a:bodyPr/>
                    <a:lstStyle/>
                    <a:p>
                      <a:r>
                        <a:rPr lang="en-US" sz="1100" dirty="0" smtClean="0"/>
                        <a:t>Velocity (m/s)</a:t>
                      </a:r>
                      <a:endParaRPr lang="en-US" sz="110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r>
              <a:tr h="368710">
                <a:tc>
                  <a:txBody>
                    <a:bodyPr/>
                    <a:lstStyle/>
                    <a:p>
                      <a:r>
                        <a:rPr lang="en-US" sz="1400" dirty="0" smtClean="0"/>
                        <a:t>10</a:t>
                      </a:r>
                      <a:endParaRPr lang="en-US" sz="1400" dirty="0"/>
                    </a:p>
                  </a:txBody>
                  <a:tcPr/>
                </a:tc>
                <a:tc>
                  <a:txBody>
                    <a:bodyPr/>
                    <a:lstStyle/>
                    <a:p>
                      <a:r>
                        <a:rPr lang="en-US" sz="1400" dirty="0" smtClean="0"/>
                        <a:t>1</a:t>
                      </a:r>
                      <a:endParaRPr lang="en-US" sz="1400" dirty="0"/>
                    </a:p>
                  </a:txBody>
                  <a:tcPr/>
                </a:tc>
                <a:tc>
                  <a:txBody>
                    <a:bodyPr/>
                    <a:lstStyle/>
                    <a:p>
                      <a:r>
                        <a:rPr lang="en-US" sz="1400" dirty="0" smtClean="0"/>
                        <a:t>10</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2</a:t>
                      </a:r>
                      <a:endParaRPr lang="en-US" sz="1400" dirty="0"/>
                    </a:p>
                  </a:txBody>
                  <a:tcPr/>
                </a:tc>
                <a:tc>
                  <a:txBody>
                    <a:bodyPr/>
                    <a:lstStyle/>
                    <a:p>
                      <a:r>
                        <a:rPr lang="en-US" sz="1400" dirty="0" smtClean="0"/>
                        <a:t>20</a:t>
                      </a:r>
                      <a:endParaRPr lang="en-US" sz="1400" dirty="0"/>
                    </a:p>
                  </a:txBody>
                  <a:tcPr/>
                </a:tc>
              </a:tr>
              <a:tr h="368710">
                <a:tc>
                  <a:txBody>
                    <a:bodyPr/>
                    <a:lstStyle/>
                    <a:p>
                      <a:r>
                        <a:rPr lang="en-US" sz="1400" dirty="0" smtClean="0"/>
                        <a:t>60</a:t>
                      </a:r>
                      <a:endParaRPr lang="en-US" sz="1400" dirty="0"/>
                    </a:p>
                  </a:txBody>
                  <a:tcPr/>
                </a:tc>
                <a:tc>
                  <a:txBody>
                    <a:bodyPr/>
                    <a:lstStyle/>
                    <a:p>
                      <a:r>
                        <a:rPr lang="en-US" sz="1400" dirty="0" smtClean="0"/>
                        <a:t>3</a:t>
                      </a:r>
                      <a:endParaRPr lang="en-US" sz="1400" dirty="0"/>
                    </a:p>
                  </a:txBody>
                  <a:tcPr/>
                </a:tc>
                <a:tc>
                  <a:txBody>
                    <a:bodyPr/>
                    <a:lstStyle/>
                    <a:p>
                      <a:r>
                        <a:rPr lang="en-US" sz="1400" dirty="0" smtClean="0"/>
                        <a:t>30</a:t>
                      </a:r>
                      <a:endParaRPr lang="en-US" sz="1400" dirty="0"/>
                    </a:p>
                  </a:txBody>
                  <a:tcPr/>
                </a:tc>
              </a:tr>
              <a:tr h="368710">
                <a:tc>
                  <a:txBody>
                    <a:bodyPr/>
                    <a:lstStyle/>
                    <a:p>
                      <a:r>
                        <a:rPr lang="en-US" sz="1400" dirty="0" smtClean="0"/>
                        <a:t>80</a:t>
                      </a:r>
                      <a:endParaRPr lang="en-US" sz="1400" dirty="0"/>
                    </a:p>
                  </a:txBody>
                  <a:tcPr/>
                </a:tc>
                <a:tc>
                  <a:txBody>
                    <a:bodyPr/>
                    <a:lstStyle/>
                    <a:p>
                      <a:r>
                        <a:rPr lang="en-US" sz="1400" dirty="0" smtClean="0"/>
                        <a:t>4</a:t>
                      </a:r>
                      <a:endParaRPr lang="en-US" sz="1400" dirty="0"/>
                    </a:p>
                  </a:txBody>
                  <a:tcPr/>
                </a:tc>
                <a:tc>
                  <a:txBody>
                    <a:bodyPr/>
                    <a:lstStyle/>
                    <a:p>
                      <a:r>
                        <a:rPr lang="en-US" sz="1400" dirty="0" smtClean="0"/>
                        <a:t>20</a:t>
                      </a:r>
                      <a:endParaRPr lang="en-US" sz="1400" dirty="0"/>
                    </a:p>
                  </a:txBody>
                  <a:tcPr/>
                </a:tc>
              </a:tr>
              <a:tr h="368710">
                <a:tc>
                  <a:txBody>
                    <a:bodyPr/>
                    <a:lstStyle/>
                    <a:p>
                      <a:r>
                        <a:rPr lang="en-US" sz="1400" dirty="0" smtClean="0"/>
                        <a:t>90</a:t>
                      </a:r>
                      <a:endParaRPr lang="en-US" sz="1400" dirty="0"/>
                    </a:p>
                  </a:txBody>
                  <a:tcPr/>
                </a:tc>
                <a:tc>
                  <a:txBody>
                    <a:bodyPr/>
                    <a:lstStyle/>
                    <a:p>
                      <a:r>
                        <a:rPr lang="en-US" sz="1400" dirty="0" smtClean="0"/>
                        <a:t>5</a:t>
                      </a:r>
                      <a:endParaRPr lang="en-US" sz="1400" dirty="0"/>
                    </a:p>
                  </a:txBody>
                  <a:tcPr/>
                </a:tc>
                <a:tc>
                  <a:txBody>
                    <a:bodyPr/>
                    <a:lstStyle/>
                    <a:p>
                      <a:r>
                        <a:rPr lang="en-US" sz="1400" dirty="0" smtClean="0"/>
                        <a:t>10</a:t>
                      </a:r>
                      <a:endParaRPr lang="en-US" sz="1400" dirty="0"/>
                    </a:p>
                  </a:txBody>
                  <a:tcPr/>
                </a:tc>
              </a:tr>
            </a:tbl>
          </a:graphicData>
        </a:graphic>
      </p:graphicFrame>
      <p:grpSp>
        <p:nvGrpSpPr>
          <p:cNvPr id="31" name="Group 30"/>
          <p:cNvGrpSpPr/>
          <p:nvPr/>
        </p:nvGrpSpPr>
        <p:grpSpPr>
          <a:xfrm>
            <a:off x="3657600" y="3048000"/>
            <a:ext cx="3505200" cy="990600"/>
            <a:chOff x="3657600" y="3048000"/>
            <a:chExt cx="3505200" cy="990600"/>
          </a:xfrm>
        </p:grpSpPr>
        <p:cxnSp>
          <p:nvCxnSpPr>
            <p:cNvPr id="27" name="Straight Connector 26"/>
            <p:cNvCxnSpPr/>
            <p:nvPr/>
          </p:nvCxnSpPr>
          <p:spPr>
            <a:xfrm flipV="1">
              <a:off x="3886200" y="3048000"/>
              <a:ext cx="3200400" cy="990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3657600" y="3048000"/>
              <a:ext cx="3505200" cy="990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3206187" y="4659868"/>
            <a:ext cx="4871013" cy="369332"/>
          </a:xfrm>
          <a:prstGeom prst="rect">
            <a:avLst/>
          </a:prstGeom>
          <a:noFill/>
        </p:spPr>
        <p:txBody>
          <a:bodyPr wrap="none" rtlCol="0">
            <a:spAutoFit/>
          </a:bodyPr>
          <a:lstStyle/>
          <a:p>
            <a:r>
              <a:rPr lang="en-US" b="1" dirty="0" smtClean="0">
                <a:solidFill>
                  <a:srgbClr val="FF0000"/>
                </a:solidFill>
              </a:rPr>
              <a:t>This formula is only for continuous change only!</a:t>
            </a:r>
            <a:endParaRPr lang="en-US" b="1" dirty="0">
              <a:solidFill>
                <a:srgbClr val="FF0000"/>
              </a:solidFill>
            </a:endParaRPr>
          </a:p>
        </p:txBody>
      </p:sp>
      <p:grpSp>
        <p:nvGrpSpPr>
          <p:cNvPr id="36" name="Group 35"/>
          <p:cNvGrpSpPr/>
          <p:nvPr/>
        </p:nvGrpSpPr>
        <p:grpSpPr>
          <a:xfrm>
            <a:off x="3276600" y="1438835"/>
            <a:ext cx="5714510" cy="770965"/>
            <a:chOff x="3276600" y="1438835"/>
            <a:chExt cx="5714510" cy="770965"/>
          </a:xfrm>
        </p:grpSpPr>
        <p:sp>
          <p:nvSpPr>
            <p:cNvPr id="33" name="TextBox 32"/>
            <p:cNvSpPr txBox="1"/>
            <p:nvPr/>
          </p:nvSpPr>
          <p:spPr>
            <a:xfrm>
              <a:off x="6934200" y="1611868"/>
              <a:ext cx="2056910" cy="369332"/>
            </a:xfrm>
            <a:prstGeom prst="rect">
              <a:avLst/>
            </a:prstGeom>
            <a:noFill/>
          </p:spPr>
          <p:txBody>
            <a:bodyPr wrap="none" rtlCol="0">
              <a:spAutoFit/>
            </a:bodyPr>
            <a:lstStyle/>
            <a:p>
              <a:r>
                <a:rPr lang="en-US" b="1" dirty="0" smtClean="0">
                  <a:solidFill>
                    <a:srgbClr val="0000FF"/>
                  </a:solidFill>
                </a:rPr>
                <a:t>Common Definition</a:t>
              </a:r>
              <a:endParaRPr lang="en-US" b="1" dirty="0">
                <a:solidFill>
                  <a:srgbClr val="0000FF"/>
                </a:solidFill>
              </a:endParaRPr>
            </a:p>
          </p:txBody>
        </p:sp>
        <p:sp>
          <p:nvSpPr>
            <p:cNvPr id="34" name="Rectangle 33"/>
            <p:cNvSpPr/>
            <p:nvPr/>
          </p:nvSpPr>
          <p:spPr>
            <a:xfrm>
              <a:off x="3276600" y="1447800"/>
              <a:ext cx="3733800" cy="76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7005918" y="1438835"/>
              <a:ext cx="1949823" cy="766483"/>
            </a:xfrm>
            <a:custGeom>
              <a:avLst/>
              <a:gdLst>
                <a:gd name="connsiteX0" fmla="*/ 0 w 1949823"/>
                <a:gd name="connsiteY0" fmla="*/ 0 h 766483"/>
                <a:gd name="connsiteX1" fmla="*/ 1922929 w 1949823"/>
                <a:gd name="connsiteY1" fmla="*/ 215153 h 766483"/>
                <a:gd name="connsiteX2" fmla="*/ 1949823 w 1949823"/>
                <a:gd name="connsiteY2" fmla="*/ 510989 h 766483"/>
                <a:gd name="connsiteX3" fmla="*/ 13447 w 1949823"/>
                <a:gd name="connsiteY3" fmla="*/ 766483 h 766483"/>
              </a:gdLst>
              <a:ahLst/>
              <a:cxnLst>
                <a:cxn ang="0">
                  <a:pos x="connsiteX0" y="connsiteY0"/>
                </a:cxn>
                <a:cxn ang="0">
                  <a:pos x="connsiteX1" y="connsiteY1"/>
                </a:cxn>
                <a:cxn ang="0">
                  <a:pos x="connsiteX2" y="connsiteY2"/>
                </a:cxn>
                <a:cxn ang="0">
                  <a:pos x="connsiteX3" y="connsiteY3"/>
                </a:cxn>
              </a:cxnLst>
              <a:rect l="l" t="t" r="r" b="b"/>
              <a:pathLst>
                <a:path w="1949823" h="766483">
                  <a:moveTo>
                    <a:pt x="0" y="0"/>
                  </a:moveTo>
                  <a:lnTo>
                    <a:pt x="1922929" y="215153"/>
                  </a:lnTo>
                  <a:lnTo>
                    <a:pt x="1949823" y="510989"/>
                  </a:lnTo>
                  <a:lnTo>
                    <a:pt x="13447" y="766483"/>
                  </a:lnTo>
                </a:path>
              </a:pathLst>
            </a:cu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otball_ball.jpg"/>
          <p:cNvPicPr>
            <a:picLocks noChangeAspect="1"/>
          </p:cNvPicPr>
          <p:nvPr/>
        </p:nvPicPr>
        <p:blipFill>
          <a:blip r:embed="rId3" cstate="print"/>
          <a:stretch>
            <a:fillRect/>
          </a:stretch>
        </p:blipFill>
        <p:spPr>
          <a:xfrm>
            <a:off x="-533400" y="4952999"/>
            <a:ext cx="1222543" cy="1222543"/>
          </a:xfrm>
          <a:prstGeom prst="rect">
            <a:avLst/>
          </a:prstGeom>
        </p:spPr>
      </p:pic>
      <p:grpSp>
        <p:nvGrpSpPr>
          <p:cNvPr id="4" name="Group 122"/>
          <p:cNvGrpSpPr/>
          <p:nvPr/>
        </p:nvGrpSpPr>
        <p:grpSpPr>
          <a:xfrm>
            <a:off x="0" y="4572000"/>
            <a:ext cx="657552" cy="1981200"/>
            <a:chOff x="0" y="4572000"/>
            <a:chExt cx="657552" cy="1981200"/>
          </a:xfrm>
        </p:grpSpPr>
        <p:sp>
          <p:nvSpPr>
            <p:cNvPr id="3" name="Rectangle 2"/>
            <p:cNvSpPr/>
            <p:nvPr/>
          </p:nvSpPr>
          <p:spPr>
            <a:xfrm>
              <a:off x="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572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a:t>
              </a:r>
              <a:endParaRPr lang="en-US" dirty="0"/>
            </a:p>
          </p:txBody>
        </p:sp>
        <p:sp>
          <p:nvSpPr>
            <p:cNvPr id="10" name="TextBox 9"/>
            <p:cNvSpPr txBox="1"/>
            <p:nvPr/>
          </p:nvSpPr>
          <p:spPr>
            <a:xfrm>
              <a:off x="0" y="6183868"/>
              <a:ext cx="657552" cy="369332"/>
            </a:xfrm>
            <a:prstGeom prst="rect">
              <a:avLst/>
            </a:prstGeom>
            <a:noFill/>
          </p:spPr>
          <p:txBody>
            <a:bodyPr wrap="none" rtlCol="0">
              <a:spAutoFit/>
            </a:bodyPr>
            <a:lstStyle/>
            <a:p>
              <a:r>
                <a:rPr lang="en-US" dirty="0" smtClean="0"/>
                <a:t>x</a:t>
              </a:r>
              <a:r>
                <a:rPr lang="en-US" baseline="-25000" dirty="0" smtClean="0"/>
                <a:t>i</a:t>
              </a:r>
              <a:r>
                <a:rPr lang="en-US" dirty="0" smtClean="0"/>
                <a:t> = 0</a:t>
              </a:r>
              <a:endParaRPr lang="en-US" dirty="0"/>
            </a:p>
          </p:txBody>
        </p:sp>
      </p:grpSp>
      <p:sp>
        <p:nvSpPr>
          <p:cNvPr id="43" name="TextBox 42"/>
          <p:cNvSpPr txBox="1"/>
          <p:nvPr/>
        </p:nvSpPr>
        <p:spPr>
          <a:xfrm>
            <a:off x="2494305" y="76200"/>
            <a:ext cx="4363695"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Acceleration (a) </a:t>
            </a:r>
            <a:endParaRPr lang="en-US" sz="4000" b="1" u="sng" dirty="0">
              <a:solidFill>
                <a:srgbClr val="0000FF"/>
              </a:solidFill>
              <a:latin typeface="Comic Sans MS" pitchFamily="66" charset="0"/>
            </a:endParaRPr>
          </a:p>
        </p:txBody>
      </p:sp>
      <p:grpSp>
        <p:nvGrpSpPr>
          <p:cNvPr id="84" name="Group 83"/>
          <p:cNvGrpSpPr/>
          <p:nvPr/>
        </p:nvGrpSpPr>
        <p:grpSpPr>
          <a:xfrm>
            <a:off x="3962400" y="3208893"/>
            <a:ext cx="3886641" cy="1134507"/>
            <a:chOff x="2278993" y="2907268"/>
            <a:chExt cx="3886641" cy="1134507"/>
          </a:xfrm>
        </p:grpSpPr>
        <p:sp>
          <p:nvSpPr>
            <p:cNvPr id="47" name="TextBox 46"/>
            <p:cNvSpPr txBox="1"/>
            <p:nvPr/>
          </p:nvSpPr>
          <p:spPr>
            <a:xfrm>
              <a:off x="2278993" y="2907268"/>
              <a:ext cx="3886641" cy="369332"/>
            </a:xfrm>
            <a:prstGeom prst="rect">
              <a:avLst/>
            </a:prstGeom>
            <a:noFill/>
          </p:spPr>
          <p:txBody>
            <a:bodyPr wrap="none" rtlCol="0">
              <a:spAutoFit/>
            </a:bodyPr>
            <a:lstStyle/>
            <a:p>
              <a:r>
                <a:rPr lang="en-US" b="1" dirty="0" smtClean="0">
                  <a:solidFill>
                    <a:srgbClr val="FF0000"/>
                  </a:solidFill>
                </a:rPr>
                <a:t>If the velocity change is instantaneous:</a:t>
              </a:r>
              <a:endParaRPr lang="en-US" b="1" dirty="0">
                <a:solidFill>
                  <a:srgbClr val="FF0000"/>
                </a:solidFill>
              </a:endParaRPr>
            </a:p>
          </p:txBody>
        </p:sp>
        <p:graphicFrame>
          <p:nvGraphicFramePr>
            <p:cNvPr id="83" name="Object 82"/>
            <p:cNvGraphicFramePr>
              <a:graphicFrameLocks noChangeAspect="1"/>
            </p:cNvGraphicFramePr>
            <p:nvPr/>
          </p:nvGraphicFramePr>
          <p:xfrm>
            <a:off x="2279434" y="3354387"/>
            <a:ext cx="3676650" cy="687388"/>
          </p:xfrm>
          <a:graphic>
            <a:graphicData uri="http://schemas.openxmlformats.org/presentationml/2006/ole">
              <mc:AlternateContent xmlns:mc="http://schemas.openxmlformats.org/markup-compatibility/2006">
                <mc:Choice xmlns:v="urn:schemas-microsoft-com:vml" Requires="v">
                  <p:oleObj spid="_x0000_s21537" name="Equation" r:id="rId4" imgW="2374560" imgH="444240" progId="Equation.3">
                    <p:embed/>
                  </p:oleObj>
                </mc:Choice>
                <mc:Fallback>
                  <p:oleObj name="Equation" r:id="rId4" imgW="2374560" imgH="44424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9434" y="3354387"/>
                          <a:ext cx="3676650" cy="687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85" name="TextBox 84"/>
          <p:cNvSpPr txBox="1"/>
          <p:nvPr/>
        </p:nvSpPr>
        <p:spPr>
          <a:xfrm>
            <a:off x="4419600" y="2438400"/>
            <a:ext cx="3212739" cy="584775"/>
          </a:xfrm>
          <a:prstGeom prst="rect">
            <a:avLst/>
          </a:prstGeom>
          <a:noFill/>
        </p:spPr>
        <p:txBody>
          <a:bodyPr wrap="none" rtlCol="0">
            <a:spAutoFit/>
          </a:bodyPr>
          <a:lstStyle/>
          <a:p>
            <a:r>
              <a:rPr lang="en-US" sz="3200" b="1" dirty="0" smtClean="0">
                <a:solidFill>
                  <a:srgbClr val="00B050"/>
                </a:solidFill>
                <a:latin typeface="Comic Sans MS" pitchFamily="66" charset="0"/>
              </a:rPr>
              <a:t>SI Unit: m/s</a:t>
            </a:r>
            <a:r>
              <a:rPr lang="en-US" sz="3200" b="1" baseline="30000" dirty="0" smtClean="0">
                <a:solidFill>
                  <a:srgbClr val="00B050"/>
                </a:solidFill>
                <a:latin typeface="Comic Sans MS" pitchFamily="66" charset="0"/>
              </a:rPr>
              <a:t>2</a:t>
            </a:r>
            <a:r>
              <a:rPr lang="en-US" sz="3200" b="1" dirty="0" smtClean="0">
                <a:solidFill>
                  <a:srgbClr val="00B050"/>
                </a:solidFill>
                <a:latin typeface="Comic Sans MS" pitchFamily="66" charset="0"/>
              </a:rPr>
              <a:t> </a:t>
            </a:r>
            <a:endParaRPr lang="en-US" sz="3200" b="1" dirty="0">
              <a:solidFill>
                <a:srgbClr val="00B050"/>
              </a:solidFill>
              <a:latin typeface="Comic Sans MS" pitchFamily="66" charset="0"/>
            </a:endParaRPr>
          </a:p>
        </p:txBody>
      </p:sp>
      <p:pic>
        <p:nvPicPr>
          <p:cNvPr id="87" name="Picture 86" descr="football_ball.jpg"/>
          <p:cNvPicPr>
            <a:picLocks noChangeAspect="1"/>
          </p:cNvPicPr>
          <p:nvPr/>
        </p:nvPicPr>
        <p:blipFill>
          <a:blip r:embed="rId3" cstate="print"/>
          <a:stretch>
            <a:fillRect/>
          </a:stretch>
        </p:blipFill>
        <p:spPr>
          <a:xfrm>
            <a:off x="440007" y="4963512"/>
            <a:ext cx="1222543" cy="1222543"/>
          </a:xfrm>
          <a:prstGeom prst="rect">
            <a:avLst/>
          </a:prstGeom>
        </p:spPr>
      </p:pic>
      <p:pic>
        <p:nvPicPr>
          <p:cNvPr id="88" name="Picture 87" descr="football_ball.jpg"/>
          <p:cNvPicPr>
            <a:picLocks noChangeAspect="1"/>
          </p:cNvPicPr>
          <p:nvPr/>
        </p:nvPicPr>
        <p:blipFill>
          <a:blip r:embed="rId3" cstate="print"/>
          <a:stretch>
            <a:fillRect/>
          </a:stretch>
        </p:blipFill>
        <p:spPr>
          <a:xfrm>
            <a:off x="1596857" y="4953000"/>
            <a:ext cx="1222543" cy="1222543"/>
          </a:xfrm>
          <a:prstGeom prst="rect">
            <a:avLst/>
          </a:prstGeom>
        </p:spPr>
      </p:pic>
      <p:pic>
        <p:nvPicPr>
          <p:cNvPr id="89" name="Picture 88" descr="football_ball.jpg"/>
          <p:cNvPicPr>
            <a:picLocks noChangeAspect="1"/>
          </p:cNvPicPr>
          <p:nvPr/>
        </p:nvPicPr>
        <p:blipFill>
          <a:blip r:embed="rId3" cstate="print"/>
          <a:stretch>
            <a:fillRect/>
          </a:stretch>
        </p:blipFill>
        <p:spPr>
          <a:xfrm>
            <a:off x="2705222" y="4952995"/>
            <a:ext cx="1222543" cy="1222543"/>
          </a:xfrm>
          <a:prstGeom prst="rect">
            <a:avLst/>
          </a:prstGeom>
        </p:spPr>
      </p:pic>
      <p:pic>
        <p:nvPicPr>
          <p:cNvPr id="90" name="Picture 89" descr="football_ball.jpg"/>
          <p:cNvPicPr>
            <a:picLocks noChangeAspect="1"/>
          </p:cNvPicPr>
          <p:nvPr/>
        </p:nvPicPr>
        <p:blipFill>
          <a:blip r:embed="rId3" cstate="print"/>
          <a:stretch>
            <a:fillRect/>
          </a:stretch>
        </p:blipFill>
        <p:spPr>
          <a:xfrm>
            <a:off x="3799727" y="4953000"/>
            <a:ext cx="1222543" cy="1222543"/>
          </a:xfrm>
          <a:prstGeom prst="rect">
            <a:avLst/>
          </a:prstGeom>
        </p:spPr>
      </p:pic>
      <p:pic>
        <p:nvPicPr>
          <p:cNvPr id="91" name="Picture 90" descr="football_ball.jpg"/>
          <p:cNvPicPr>
            <a:picLocks noChangeAspect="1"/>
          </p:cNvPicPr>
          <p:nvPr/>
        </p:nvPicPr>
        <p:blipFill>
          <a:blip r:embed="rId3" cstate="print"/>
          <a:stretch>
            <a:fillRect/>
          </a:stretch>
        </p:blipFill>
        <p:spPr>
          <a:xfrm>
            <a:off x="4876800" y="4952995"/>
            <a:ext cx="1222543" cy="1222543"/>
          </a:xfrm>
          <a:prstGeom prst="rect">
            <a:avLst/>
          </a:prstGeom>
        </p:spPr>
      </p:pic>
      <p:pic>
        <p:nvPicPr>
          <p:cNvPr id="92" name="Picture 91" descr="football_ball.jpg"/>
          <p:cNvPicPr>
            <a:picLocks noChangeAspect="1"/>
          </p:cNvPicPr>
          <p:nvPr/>
        </p:nvPicPr>
        <p:blipFill>
          <a:blip r:embed="rId3" cstate="print"/>
          <a:stretch>
            <a:fillRect/>
          </a:stretch>
        </p:blipFill>
        <p:spPr>
          <a:xfrm>
            <a:off x="5974892" y="4953000"/>
            <a:ext cx="1222543" cy="1222543"/>
          </a:xfrm>
          <a:prstGeom prst="rect">
            <a:avLst/>
          </a:prstGeom>
        </p:spPr>
      </p:pic>
      <p:pic>
        <p:nvPicPr>
          <p:cNvPr id="93" name="Picture 92" descr="football_ball.jpg"/>
          <p:cNvPicPr>
            <a:picLocks noChangeAspect="1"/>
          </p:cNvPicPr>
          <p:nvPr/>
        </p:nvPicPr>
        <p:blipFill>
          <a:blip r:embed="rId3" cstate="print"/>
          <a:stretch>
            <a:fillRect/>
          </a:stretch>
        </p:blipFill>
        <p:spPr>
          <a:xfrm>
            <a:off x="7083257" y="4952995"/>
            <a:ext cx="1222543" cy="1222543"/>
          </a:xfrm>
          <a:prstGeom prst="rect">
            <a:avLst/>
          </a:prstGeom>
        </p:spPr>
      </p:pic>
      <p:pic>
        <p:nvPicPr>
          <p:cNvPr id="94" name="Picture 93" descr="football_ball.jpg"/>
          <p:cNvPicPr>
            <a:picLocks noChangeAspect="1"/>
          </p:cNvPicPr>
          <p:nvPr/>
        </p:nvPicPr>
        <p:blipFill>
          <a:blip r:embed="rId3" cstate="print"/>
          <a:stretch>
            <a:fillRect/>
          </a:stretch>
        </p:blipFill>
        <p:spPr>
          <a:xfrm>
            <a:off x="8150057" y="4952990"/>
            <a:ext cx="1222543" cy="1222543"/>
          </a:xfrm>
          <a:prstGeom prst="rect">
            <a:avLst/>
          </a:prstGeom>
        </p:spPr>
      </p:pic>
      <p:grpSp>
        <p:nvGrpSpPr>
          <p:cNvPr id="95" name="Group 32"/>
          <p:cNvGrpSpPr/>
          <p:nvPr/>
        </p:nvGrpSpPr>
        <p:grpSpPr>
          <a:xfrm>
            <a:off x="533400" y="4572000"/>
            <a:ext cx="676044" cy="1981200"/>
            <a:chOff x="790248" y="3810000"/>
            <a:chExt cx="676044" cy="1981200"/>
          </a:xfrm>
        </p:grpSpPr>
        <p:sp>
          <p:nvSpPr>
            <p:cNvPr id="96" name="Rectangle 95"/>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866448" y="3810000"/>
              <a:ext cx="599844" cy="369332"/>
            </a:xfrm>
            <a:prstGeom prst="rect">
              <a:avLst/>
            </a:prstGeom>
            <a:noFill/>
          </p:spPr>
          <p:txBody>
            <a:bodyPr wrap="none" rtlCol="0">
              <a:spAutoFit/>
            </a:bodyPr>
            <a:lstStyle/>
            <a:p>
              <a:r>
                <a:rPr lang="en-US" dirty="0" smtClean="0"/>
                <a:t>t = 1</a:t>
              </a:r>
              <a:endParaRPr lang="en-US" dirty="0"/>
            </a:p>
          </p:txBody>
        </p:sp>
        <p:sp>
          <p:nvSpPr>
            <p:cNvPr id="98" name="TextBox 97"/>
            <p:cNvSpPr txBox="1"/>
            <p:nvPr/>
          </p:nvSpPr>
          <p:spPr>
            <a:xfrm>
              <a:off x="790248" y="5421868"/>
              <a:ext cx="622286" cy="369332"/>
            </a:xfrm>
            <a:prstGeom prst="rect">
              <a:avLst/>
            </a:prstGeom>
            <a:noFill/>
          </p:spPr>
          <p:txBody>
            <a:bodyPr wrap="none" rtlCol="0">
              <a:spAutoFit/>
            </a:bodyPr>
            <a:lstStyle/>
            <a:p>
              <a:r>
                <a:rPr lang="en-US" dirty="0" smtClean="0"/>
                <a:t>x = 5</a:t>
              </a:r>
              <a:endParaRPr lang="en-US" dirty="0"/>
            </a:p>
          </p:txBody>
        </p:sp>
      </p:grpSp>
      <p:grpSp>
        <p:nvGrpSpPr>
          <p:cNvPr id="99" name="Group 32"/>
          <p:cNvGrpSpPr/>
          <p:nvPr/>
        </p:nvGrpSpPr>
        <p:grpSpPr>
          <a:xfrm>
            <a:off x="1295400" y="4577688"/>
            <a:ext cx="976549" cy="1981200"/>
            <a:chOff x="498019" y="3810000"/>
            <a:chExt cx="976549" cy="1981200"/>
          </a:xfrm>
        </p:grpSpPr>
        <p:sp>
          <p:nvSpPr>
            <p:cNvPr id="100" name="Rectangle 99"/>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866448" y="3810000"/>
              <a:ext cx="599844" cy="369332"/>
            </a:xfrm>
            <a:prstGeom prst="rect">
              <a:avLst/>
            </a:prstGeom>
            <a:noFill/>
          </p:spPr>
          <p:txBody>
            <a:bodyPr wrap="none" rtlCol="0">
              <a:spAutoFit/>
            </a:bodyPr>
            <a:lstStyle/>
            <a:p>
              <a:r>
                <a:rPr lang="en-US" dirty="0" smtClean="0"/>
                <a:t>t = 2</a:t>
              </a:r>
              <a:endParaRPr lang="en-US" dirty="0"/>
            </a:p>
          </p:txBody>
        </p:sp>
        <p:sp>
          <p:nvSpPr>
            <p:cNvPr id="102" name="TextBox 101"/>
            <p:cNvSpPr txBox="1"/>
            <p:nvPr/>
          </p:nvSpPr>
          <p:spPr>
            <a:xfrm>
              <a:off x="498019" y="5421868"/>
              <a:ext cx="976549" cy="369332"/>
            </a:xfrm>
            <a:prstGeom prst="rect">
              <a:avLst/>
            </a:prstGeom>
            <a:noFill/>
          </p:spPr>
          <p:txBody>
            <a:bodyPr wrap="none" rtlCol="0">
              <a:spAutoFit/>
            </a:bodyPr>
            <a:lstStyle/>
            <a:p>
              <a:r>
                <a:rPr lang="en-US" dirty="0" smtClean="0"/>
                <a:t>x = 15 m</a:t>
              </a:r>
              <a:endParaRPr lang="en-US" dirty="0"/>
            </a:p>
          </p:txBody>
        </p:sp>
      </p:grpSp>
      <p:grpSp>
        <p:nvGrpSpPr>
          <p:cNvPr id="103" name="Group 32"/>
          <p:cNvGrpSpPr/>
          <p:nvPr/>
        </p:nvGrpSpPr>
        <p:grpSpPr>
          <a:xfrm>
            <a:off x="3048000" y="4550392"/>
            <a:ext cx="1011815" cy="1981200"/>
            <a:chOff x="574219" y="3810000"/>
            <a:chExt cx="1011815" cy="1981200"/>
          </a:xfrm>
        </p:grpSpPr>
        <p:sp>
          <p:nvSpPr>
            <p:cNvPr id="104" name="Rectangle 103"/>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672027" y="3810000"/>
              <a:ext cx="599844" cy="369332"/>
            </a:xfrm>
            <a:prstGeom prst="rect">
              <a:avLst/>
            </a:prstGeom>
            <a:noFill/>
          </p:spPr>
          <p:txBody>
            <a:bodyPr wrap="none" rtlCol="0">
              <a:spAutoFit/>
            </a:bodyPr>
            <a:lstStyle/>
            <a:p>
              <a:r>
                <a:rPr lang="en-US" dirty="0" smtClean="0"/>
                <a:t>t = 3</a:t>
              </a:r>
              <a:endParaRPr lang="en-US" dirty="0"/>
            </a:p>
          </p:txBody>
        </p:sp>
        <p:sp>
          <p:nvSpPr>
            <p:cNvPr id="106" name="TextBox 105"/>
            <p:cNvSpPr txBox="1"/>
            <p:nvPr/>
          </p:nvSpPr>
          <p:spPr>
            <a:xfrm>
              <a:off x="574219" y="5421868"/>
              <a:ext cx="1011815" cy="369332"/>
            </a:xfrm>
            <a:prstGeom prst="rect">
              <a:avLst/>
            </a:prstGeom>
            <a:noFill/>
          </p:spPr>
          <p:txBody>
            <a:bodyPr wrap="none" rtlCol="0">
              <a:spAutoFit/>
            </a:bodyPr>
            <a:lstStyle/>
            <a:p>
              <a:r>
                <a:rPr lang="en-US" dirty="0" smtClean="0"/>
                <a:t>x = 30 m</a:t>
              </a:r>
              <a:endParaRPr lang="en-US" dirty="0"/>
            </a:p>
          </p:txBody>
        </p:sp>
      </p:grpSp>
      <p:grpSp>
        <p:nvGrpSpPr>
          <p:cNvPr id="111" name="Group 32"/>
          <p:cNvGrpSpPr/>
          <p:nvPr/>
        </p:nvGrpSpPr>
        <p:grpSpPr>
          <a:xfrm>
            <a:off x="5257800" y="4572000"/>
            <a:ext cx="976549" cy="1981200"/>
            <a:chOff x="574219" y="3810000"/>
            <a:chExt cx="976549" cy="1981200"/>
          </a:xfrm>
        </p:grpSpPr>
        <p:sp>
          <p:nvSpPr>
            <p:cNvPr id="115" name="Rectangle 114"/>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672027" y="3810000"/>
              <a:ext cx="599844" cy="369332"/>
            </a:xfrm>
            <a:prstGeom prst="rect">
              <a:avLst/>
            </a:prstGeom>
            <a:noFill/>
          </p:spPr>
          <p:txBody>
            <a:bodyPr wrap="none" rtlCol="0">
              <a:spAutoFit/>
            </a:bodyPr>
            <a:lstStyle/>
            <a:p>
              <a:r>
                <a:rPr lang="en-US" dirty="0" smtClean="0"/>
                <a:t>t = 3</a:t>
              </a:r>
              <a:endParaRPr lang="en-US" dirty="0"/>
            </a:p>
          </p:txBody>
        </p:sp>
        <p:sp>
          <p:nvSpPr>
            <p:cNvPr id="117" name="TextBox 116"/>
            <p:cNvSpPr txBox="1"/>
            <p:nvPr/>
          </p:nvSpPr>
          <p:spPr>
            <a:xfrm>
              <a:off x="574219" y="5421868"/>
              <a:ext cx="976549" cy="369332"/>
            </a:xfrm>
            <a:prstGeom prst="rect">
              <a:avLst/>
            </a:prstGeom>
            <a:noFill/>
          </p:spPr>
          <p:txBody>
            <a:bodyPr wrap="none" rtlCol="0">
              <a:spAutoFit/>
            </a:bodyPr>
            <a:lstStyle/>
            <a:p>
              <a:r>
                <a:rPr lang="en-US" dirty="0" smtClean="0"/>
                <a:t>x = 50 m</a:t>
              </a:r>
              <a:endParaRPr lang="en-US" dirty="0"/>
            </a:p>
          </p:txBody>
        </p:sp>
      </p:grpSp>
      <p:grpSp>
        <p:nvGrpSpPr>
          <p:cNvPr id="118" name="Group 32"/>
          <p:cNvGrpSpPr/>
          <p:nvPr/>
        </p:nvGrpSpPr>
        <p:grpSpPr>
          <a:xfrm>
            <a:off x="8229600" y="4495800"/>
            <a:ext cx="976549" cy="1981200"/>
            <a:chOff x="574219" y="3810000"/>
            <a:chExt cx="976549" cy="1981200"/>
          </a:xfrm>
        </p:grpSpPr>
        <p:sp>
          <p:nvSpPr>
            <p:cNvPr id="119" name="Rectangle 118"/>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672027" y="3810000"/>
              <a:ext cx="689612" cy="369332"/>
            </a:xfrm>
            <a:prstGeom prst="rect">
              <a:avLst/>
            </a:prstGeom>
            <a:noFill/>
          </p:spPr>
          <p:txBody>
            <a:bodyPr wrap="none" rtlCol="0">
              <a:spAutoFit/>
            </a:bodyPr>
            <a:lstStyle/>
            <a:p>
              <a:r>
                <a:rPr lang="en-US" dirty="0" smtClean="0"/>
                <a:t>t = 5s</a:t>
              </a:r>
              <a:endParaRPr lang="en-US" dirty="0"/>
            </a:p>
          </p:txBody>
        </p:sp>
        <p:sp>
          <p:nvSpPr>
            <p:cNvPr id="121" name="TextBox 120"/>
            <p:cNvSpPr txBox="1"/>
            <p:nvPr/>
          </p:nvSpPr>
          <p:spPr>
            <a:xfrm>
              <a:off x="574219" y="5421868"/>
              <a:ext cx="976549" cy="369332"/>
            </a:xfrm>
            <a:prstGeom prst="rect">
              <a:avLst/>
            </a:prstGeom>
            <a:noFill/>
          </p:spPr>
          <p:txBody>
            <a:bodyPr wrap="none" rtlCol="0">
              <a:spAutoFit/>
            </a:bodyPr>
            <a:lstStyle/>
            <a:p>
              <a:r>
                <a:rPr lang="en-US" dirty="0" smtClean="0"/>
                <a:t>x = 75 m</a:t>
              </a:r>
              <a:endParaRPr lang="en-US" dirty="0"/>
            </a:p>
          </p:txBody>
        </p:sp>
      </p:grpSp>
      <p:grpSp>
        <p:nvGrpSpPr>
          <p:cNvPr id="125" name="Group 124"/>
          <p:cNvGrpSpPr/>
          <p:nvPr/>
        </p:nvGrpSpPr>
        <p:grpSpPr>
          <a:xfrm>
            <a:off x="3048000" y="1295400"/>
            <a:ext cx="5464221" cy="876228"/>
            <a:chOff x="2689179" y="1295400"/>
            <a:chExt cx="5464221" cy="876228"/>
          </a:xfrm>
        </p:grpSpPr>
        <p:grpSp>
          <p:nvGrpSpPr>
            <p:cNvPr id="45" name="Group 44"/>
            <p:cNvGrpSpPr/>
            <p:nvPr/>
          </p:nvGrpSpPr>
          <p:grpSpPr>
            <a:xfrm>
              <a:off x="2689179" y="1295400"/>
              <a:ext cx="5395129" cy="876228"/>
              <a:chOff x="1241379" y="1981200"/>
              <a:chExt cx="5395129" cy="876228"/>
            </a:xfrm>
          </p:grpSpPr>
          <p:sp>
            <p:nvSpPr>
              <p:cNvPr id="60" name="TextBox 59"/>
              <p:cNvSpPr txBox="1"/>
              <p:nvPr/>
            </p:nvSpPr>
            <p:spPr>
              <a:xfrm>
                <a:off x="1241379" y="2294208"/>
                <a:ext cx="1501821" cy="307777"/>
              </a:xfrm>
              <a:prstGeom prst="rect">
                <a:avLst/>
              </a:prstGeom>
              <a:noFill/>
            </p:spPr>
            <p:txBody>
              <a:bodyPr wrap="none" rtlCol="0">
                <a:spAutoFit/>
              </a:bodyPr>
              <a:lstStyle/>
              <a:p>
                <a:r>
                  <a:rPr lang="en-US" sz="1400" dirty="0" smtClean="0"/>
                  <a:t>Acceleration (a) = </a:t>
                </a:r>
                <a:endParaRPr lang="en-US" sz="1400" dirty="0"/>
              </a:p>
            </p:txBody>
          </p:sp>
          <p:sp>
            <p:nvSpPr>
              <p:cNvPr id="61" name="TextBox 60"/>
              <p:cNvSpPr txBox="1"/>
              <p:nvPr/>
            </p:nvSpPr>
            <p:spPr>
              <a:xfrm>
                <a:off x="2751297" y="2011016"/>
                <a:ext cx="1592103" cy="307777"/>
              </a:xfrm>
              <a:prstGeom prst="rect">
                <a:avLst/>
              </a:prstGeom>
              <a:noFill/>
            </p:spPr>
            <p:txBody>
              <a:bodyPr wrap="none" rtlCol="0">
                <a:spAutoFit/>
              </a:bodyPr>
              <a:lstStyle/>
              <a:p>
                <a:r>
                  <a:rPr lang="en-US" sz="1400" dirty="0" smtClean="0"/>
                  <a:t>Change in velocity  </a:t>
                </a:r>
                <a:endParaRPr lang="en-US" sz="1400" dirty="0"/>
              </a:p>
            </p:txBody>
          </p:sp>
          <p:cxnSp>
            <p:nvCxnSpPr>
              <p:cNvPr id="62" name="Straight Connector 61"/>
              <p:cNvCxnSpPr/>
              <p:nvPr/>
            </p:nvCxnSpPr>
            <p:spPr>
              <a:xfrm flipV="1">
                <a:off x="2732126" y="2438400"/>
                <a:ext cx="1687474" cy="33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878550" y="2517912"/>
                <a:ext cx="1388650" cy="307777"/>
              </a:xfrm>
              <a:prstGeom prst="rect">
                <a:avLst/>
              </a:prstGeom>
              <a:noFill/>
            </p:spPr>
            <p:txBody>
              <a:bodyPr wrap="none" rtlCol="0">
                <a:spAutoFit/>
              </a:bodyPr>
              <a:lstStyle/>
              <a:p>
                <a:r>
                  <a:rPr lang="en-US" sz="1400" dirty="0" smtClean="0"/>
                  <a:t>Change in Time  </a:t>
                </a:r>
                <a:endParaRPr lang="en-US" sz="1400" dirty="0"/>
              </a:p>
            </p:txBody>
          </p:sp>
          <p:sp>
            <p:nvSpPr>
              <p:cNvPr id="65" name="TextBox 64"/>
              <p:cNvSpPr txBox="1"/>
              <p:nvPr/>
            </p:nvSpPr>
            <p:spPr>
              <a:xfrm>
                <a:off x="4419600" y="2247972"/>
                <a:ext cx="405880" cy="369332"/>
              </a:xfrm>
              <a:prstGeom prst="rect">
                <a:avLst/>
              </a:prstGeom>
              <a:noFill/>
            </p:spPr>
            <p:txBody>
              <a:bodyPr wrap="none" rtlCol="0">
                <a:spAutoFit/>
              </a:bodyPr>
              <a:lstStyle/>
              <a:p>
                <a:r>
                  <a:rPr lang="en-US" dirty="0" smtClean="0"/>
                  <a:t> </a:t>
                </a:r>
                <a:r>
                  <a:rPr lang="en-US" dirty="0"/>
                  <a:t>=</a:t>
                </a:r>
                <a:r>
                  <a:rPr lang="en-US" dirty="0" smtClean="0"/>
                  <a:t> </a:t>
                </a:r>
                <a:endParaRPr lang="en-US" dirty="0"/>
              </a:p>
            </p:txBody>
          </p:sp>
          <p:grpSp>
            <p:nvGrpSpPr>
              <p:cNvPr id="66" name="Group 23"/>
              <p:cNvGrpSpPr/>
              <p:nvPr/>
            </p:nvGrpSpPr>
            <p:grpSpPr>
              <a:xfrm>
                <a:off x="4724400" y="1981200"/>
                <a:ext cx="849274" cy="876228"/>
                <a:chOff x="6792874" y="2362200"/>
                <a:chExt cx="849274" cy="876228"/>
              </a:xfrm>
            </p:grpSpPr>
            <p:cxnSp>
              <p:nvCxnSpPr>
                <p:cNvPr id="67" name="Straight Connector 66"/>
                <p:cNvCxnSpPr/>
                <p:nvPr/>
              </p:nvCxnSpPr>
              <p:spPr>
                <a:xfrm>
                  <a:off x="6792874" y="2819400"/>
                  <a:ext cx="849274"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6945274" y="2869096"/>
                  <a:ext cx="596638" cy="369332"/>
                </a:xfrm>
                <a:prstGeom prst="rect">
                  <a:avLst/>
                </a:prstGeom>
                <a:noFill/>
              </p:spPr>
              <p:txBody>
                <a:bodyPr wrap="none" rtlCol="0">
                  <a:spAutoFit/>
                </a:bodyPr>
                <a:lstStyle/>
                <a:p>
                  <a:r>
                    <a:rPr lang="en-US" dirty="0" err="1" smtClean="0"/>
                    <a:t>t</a:t>
                  </a:r>
                  <a:r>
                    <a:rPr lang="en-US" baseline="-25000" dirty="0" err="1" smtClean="0"/>
                    <a:t>f</a:t>
                  </a:r>
                  <a:r>
                    <a:rPr lang="en-US" dirty="0" smtClean="0"/>
                    <a:t> -</a:t>
                  </a:r>
                  <a:r>
                    <a:rPr lang="en-US" dirty="0" err="1" smtClean="0"/>
                    <a:t>t</a:t>
                  </a:r>
                  <a:r>
                    <a:rPr lang="en-US" baseline="-25000" dirty="0" err="1" smtClean="0"/>
                    <a:t>i</a:t>
                  </a:r>
                  <a:r>
                    <a:rPr lang="en-US" dirty="0" smtClean="0"/>
                    <a:t> </a:t>
                  </a:r>
                  <a:endParaRPr lang="en-US" dirty="0"/>
                </a:p>
              </p:txBody>
            </p:sp>
            <p:sp>
              <p:nvSpPr>
                <p:cNvPr id="69" name="TextBox 68"/>
                <p:cNvSpPr txBox="1"/>
                <p:nvPr/>
              </p:nvSpPr>
              <p:spPr>
                <a:xfrm>
                  <a:off x="6869074" y="2362200"/>
                  <a:ext cx="652358" cy="369332"/>
                </a:xfrm>
                <a:prstGeom prst="rect">
                  <a:avLst/>
                </a:prstGeom>
                <a:noFill/>
              </p:spPr>
              <p:txBody>
                <a:bodyPr wrap="none" rtlCol="0">
                  <a:spAutoFit/>
                </a:bodyPr>
                <a:lstStyle/>
                <a:p>
                  <a:r>
                    <a:rPr lang="en-US" dirty="0" err="1" smtClean="0"/>
                    <a:t>v</a:t>
                  </a:r>
                  <a:r>
                    <a:rPr lang="en-US" baseline="-25000" dirty="0" err="1" smtClean="0"/>
                    <a:t>f</a:t>
                  </a:r>
                  <a:r>
                    <a:rPr lang="en-US" dirty="0" smtClean="0"/>
                    <a:t> -v</a:t>
                  </a:r>
                  <a:r>
                    <a:rPr lang="en-US" baseline="-25000" dirty="0" smtClean="0"/>
                    <a:t>i</a:t>
                  </a:r>
                  <a:r>
                    <a:rPr lang="en-US" dirty="0" smtClean="0"/>
                    <a:t> </a:t>
                  </a:r>
                  <a:endParaRPr lang="en-US" dirty="0"/>
                </a:p>
              </p:txBody>
            </p:sp>
          </p:grpSp>
          <p:sp>
            <p:nvSpPr>
              <p:cNvPr id="74" name="TextBox 73"/>
              <p:cNvSpPr txBox="1"/>
              <p:nvPr/>
            </p:nvSpPr>
            <p:spPr>
              <a:xfrm>
                <a:off x="5486400" y="2220676"/>
                <a:ext cx="405880" cy="369332"/>
              </a:xfrm>
              <a:prstGeom prst="rect">
                <a:avLst/>
              </a:prstGeom>
              <a:noFill/>
            </p:spPr>
            <p:txBody>
              <a:bodyPr wrap="none" rtlCol="0">
                <a:spAutoFit/>
              </a:bodyPr>
              <a:lstStyle/>
              <a:p>
                <a:r>
                  <a:rPr lang="en-US" dirty="0" smtClean="0"/>
                  <a:t> </a:t>
                </a:r>
                <a:r>
                  <a:rPr lang="en-US" dirty="0"/>
                  <a:t>=</a:t>
                </a:r>
                <a:r>
                  <a:rPr lang="en-US" dirty="0" smtClean="0"/>
                  <a:t> </a:t>
                </a:r>
                <a:endParaRPr lang="en-US" dirty="0"/>
              </a:p>
            </p:txBody>
          </p:sp>
          <p:grpSp>
            <p:nvGrpSpPr>
              <p:cNvPr id="75" name="Group 23"/>
              <p:cNvGrpSpPr/>
              <p:nvPr/>
            </p:nvGrpSpPr>
            <p:grpSpPr>
              <a:xfrm>
                <a:off x="5909286" y="1981200"/>
                <a:ext cx="727222" cy="876228"/>
                <a:chOff x="6442686" y="2362200"/>
                <a:chExt cx="727222" cy="876228"/>
              </a:xfrm>
            </p:grpSpPr>
            <p:sp>
              <p:nvSpPr>
                <p:cNvPr id="77" name="TextBox 76"/>
                <p:cNvSpPr txBox="1"/>
                <p:nvPr/>
              </p:nvSpPr>
              <p:spPr>
                <a:xfrm>
                  <a:off x="6531592" y="2869096"/>
                  <a:ext cx="638316" cy="369332"/>
                </a:xfrm>
                <a:prstGeom prst="rect">
                  <a:avLst/>
                </a:prstGeom>
                <a:noFill/>
              </p:spPr>
              <p:txBody>
                <a:bodyPr wrap="none" rtlCol="0">
                  <a:spAutoFit/>
                </a:bodyPr>
                <a:lstStyle/>
                <a:p>
                  <a:r>
                    <a:rPr lang="en-US" dirty="0" smtClean="0"/>
                    <a:t>t –t</a:t>
                  </a:r>
                  <a:r>
                    <a:rPr lang="en-US" baseline="-25000" dirty="0" smtClean="0"/>
                    <a:t>0</a:t>
                  </a:r>
                  <a:r>
                    <a:rPr lang="en-US" dirty="0" smtClean="0"/>
                    <a:t> </a:t>
                  </a:r>
                  <a:endParaRPr lang="en-US" dirty="0"/>
                </a:p>
              </p:txBody>
            </p:sp>
            <p:sp>
              <p:nvSpPr>
                <p:cNvPr id="78" name="TextBox 77"/>
                <p:cNvSpPr txBox="1"/>
                <p:nvPr/>
              </p:nvSpPr>
              <p:spPr>
                <a:xfrm>
                  <a:off x="6442686" y="2362200"/>
                  <a:ext cx="692818" cy="369332"/>
                </a:xfrm>
                <a:prstGeom prst="rect">
                  <a:avLst/>
                </a:prstGeom>
                <a:noFill/>
              </p:spPr>
              <p:txBody>
                <a:bodyPr wrap="none" rtlCol="0">
                  <a:spAutoFit/>
                </a:bodyPr>
                <a:lstStyle/>
                <a:p>
                  <a:r>
                    <a:rPr lang="en-US" dirty="0" smtClean="0"/>
                    <a:t>v –v</a:t>
                  </a:r>
                  <a:r>
                    <a:rPr lang="en-US" baseline="-25000" dirty="0" smtClean="0"/>
                    <a:t>0</a:t>
                  </a:r>
                  <a:r>
                    <a:rPr lang="en-US" dirty="0" smtClean="0"/>
                    <a:t> </a:t>
                  </a:r>
                  <a:endParaRPr lang="en-US" dirty="0"/>
                </a:p>
              </p:txBody>
            </p:sp>
          </p:grpSp>
        </p:grpSp>
        <p:cxnSp>
          <p:nvCxnSpPr>
            <p:cNvPr id="124" name="Straight Connector 123"/>
            <p:cNvCxnSpPr/>
            <p:nvPr/>
          </p:nvCxnSpPr>
          <p:spPr>
            <a:xfrm>
              <a:off x="7304126" y="1725304"/>
              <a:ext cx="849274"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127" name="Table 126"/>
          <p:cNvGraphicFramePr>
            <a:graphicFrameLocks noGrp="1"/>
          </p:cNvGraphicFramePr>
          <p:nvPr/>
        </p:nvGraphicFramePr>
        <p:xfrm>
          <a:off x="76200" y="1022036"/>
          <a:ext cx="2971800" cy="2806620"/>
        </p:xfrm>
        <a:graphic>
          <a:graphicData uri="http://schemas.openxmlformats.org/drawingml/2006/table">
            <a:tbl>
              <a:tblPr firstRow="1" bandRow="1">
                <a:tableStyleId>{5C22544A-7EE6-4342-B048-85BDC9FD1C3A}</a:tableStyleId>
              </a:tblPr>
              <a:tblGrid>
                <a:gridCol w="800454"/>
                <a:gridCol w="763651"/>
                <a:gridCol w="826257"/>
                <a:gridCol w="581438"/>
              </a:tblGrid>
              <a:tr h="530942">
                <a:tc>
                  <a:txBody>
                    <a:bodyPr/>
                    <a:lstStyle/>
                    <a:p>
                      <a:r>
                        <a:rPr lang="en-US" sz="1100" dirty="0" smtClean="0"/>
                        <a:t>Distance (m)</a:t>
                      </a:r>
                      <a:endParaRPr lang="en-US" sz="1100" dirty="0"/>
                    </a:p>
                  </a:txBody>
                  <a:tcPr/>
                </a:tc>
                <a:tc>
                  <a:txBody>
                    <a:bodyPr/>
                    <a:lstStyle/>
                    <a:p>
                      <a:r>
                        <a:rPr lang="en-US" sz="1100" dirty="0" smtClean="0"/>
                        <a:t>Time (s)</a:t>
                      </a:r>
                      <a:endParaRPr lang="en-US" sz="1100" dirty="0"/>
                    </a:p>
                  </a:txBody>
                  <a:tcPr/>
                </a:tc>
                <a:tc>
                  <a:txBody>
                    <a:bodyPr/>
                    <a:lstStyle/>
                    <a:p>
                      <a:r>
                        <a:rPr lang="en-US" sz="1100" dirty="0" smtClean="0"/>
                        <a:t>Velocity (m/s)</a:t>
                      </a:r>
                      <a:endParaRPr lang="en-US" sz="1100" dirty="0"/>
                    </a:p>
                  </a:txBody>
                  <a:tcPr/>
                </a:tc>
                <a:tc>
                  <a:txBody>
                    <a:bodyPr/>
                    <a:lstStyle/>
                    <a:p>
                      <a:r>
                        <a:rPr lang="en-US" sz="1100" dirty="0" smtClean="0"/>
                        <a:t>Acceleration</a:t>
                      </a:r>
                      <a:r>
                        <a:rPr lang="en-US" sz="1100" baseline="0" dirty="0" smtClean="0"/>
                        <a:t> (m/s</a:t>
                      </a:r>
                      <a:r>
                        <a:rPr lang="en-US" sz="1100" baseline="30000" dirty="0" smtClean="0"/>
                        <a:t>2</a:t>
                      </a:r>
                      <a:r>
                        <a:rPr lang="en-US" sz="1100" baseline="0" dirty="0" smtClean="0"/>
                        <a:t>)</a:t>
                      </a:r>
                      <a:endParaRPr lang="en-US" sz="1100" baseline="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c>
                  <a:txBody>
                    <a:bodyPr/>
                    <a:lstStyle/>
                    <a:p>
                      <a:endParaRPr lang="en-US" sz="1400" dirty="0"/>
                    </a:p>
                  </a:txBody>
                  <a:tcPr/>
                </a:tc>
              </a:tr>
              <a:tr h="368710">
                <a:tc>
                  <a:txBody>
                    <a:bodyPr/>
                    <a:lstStyle/>
                    <a:p>
                      <a:r>
                        <a:rPr lang="en-US" sz="1400" dirty="0" smtClean="0"/>
                        <a:t>5</a:t>
                      </a:r>
                      <a:endParaRPr lang="en-US" sz="1400" dirty="0"/>
                    </a:p>
                  </a:txBody>
                  <a:tcPr/>
                </a:tc>
                <a:tc>
                  <a:txBody>
                    <a:bodyPr/>
                    <a:lstStyle/>
                    <a:p>
                      <a:r>
                        <a:rPr lang="en-US" sz="1400" dirty="0" smtClean="0"/>
                        <a:t>1</a:t>
                      </a:r>
                      <a:endParaRPr lang="en-US" sz="1400" dirty="0"/>
                    </a:p>
                  </a:txBody>
                  <a:tcPr/>
                </a:tc>
                <a:tc>
                  <a:txBody>
                    <a:bodyPr/>
                    <a:lstStyle/>
                    <a:p>
                      <a:r>
                        <a:rPr lang="en-US" sz="1400" dirty="0" smtClean="0"/>
                        <a:t>5</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15</a:t>
                      </a:r>
                      <a:endParaRPr lang="en-US" sz="1400" dirty="0"/>
                    </a:p>
                  </a:txBody>
                  <a:tcPr/>
                </a:tc>
                <a:tc>
                  <a:txBody>
                    <a:bodyPr/>
                    <a:lstStyle/>
                    <a:p>
                      <a:r>
                        <a:rPr lang="en-US" sz="1400" dirty="0" smtClean="0"/>
                        <a:t>2</a:t>
                      </a:r>
                      <a:endParaRPr lang="en-US" sz="1400" dirty="0"/>
                    </a:p>
                  </a:txBody>
                  <a:tcPr/>
                </a:tc>
                <a:tc>
                  <a:txBody>
                    <a:bodyPr/>
                    <a:lstStyle/>
                    <a:p>
                      <a:r>
                        <a:rPr lang="en-US" sz="1400" dirty="0" smtClean="0"/>
                        <a:t>10</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3</a:t>
                      </a:r>
                      <a:endParaRPr lang="en-US" sz="1400" dirty="0"/>
                    </a:p>
                  </a:txBody>
                  <a:tcPr/>
                </a:tc>
                <a:tc>
                  <a:txBody>
                    <a:bodyPr/>
                    <a:lstStyle/>
                    <a:p>
                      <a:r>
                        <a:rPr lang="en-US" sz="1400" dirty="0" smtClean="0"/>
                        <a:t>15</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50</a:t>
                      </a:r>
                      <a:endParaRPr lang="en-US" sz="1400" dirty="0"/>
                    </a:p>
                  </a:txBody>
                  <a:tcPr/>
                </a:tc>
                <a:tc>
                  <a:txBody>
                    <a:bodyPr/>
                    <a:lstStyle/>
                    <a:p>
                      <a:r>
                        <a:rPr lang="en-US" sz="1400" dirty="0" smtClean="0"/>
                        <a:t>4</a:t>
                      </a:r>
                      <a:endParaRPr lang="en-US" sz="1400" dirty="0"/>
                    </a:p>
                  </a:txBody>
                  <a:tcPr/>
                </a:tc>
                <a:tc>
                  <a:txBody>
                    <a:bodyPr/>
                    <a:lstStyle/>
                    <a:p>
                      <a:r>
                        <a:rPr lang="en-US" sz="1400" dirty="0" smtClean="0"/>
                        <a:t>20</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75</a:t>
                      </a:r>
                      <a:endParaRPr lang="en-US" sz="1400" dirty="0"/>
                    </a:p>
                  </a:txBody>
                  <a:tcPr/>
                </a:tc>
                <a:tc>
                  <a:txBody>
                    <a:bodyPr/>
                    <a:lstStyle/>
                    <a:p>
                      <a:r>
                        <a:rPr lang="en-US" sz="1400" dirty="0" smtClean="0"/>
                        <a:t>5</a:t>
                      </a:r>
                      <a:endParaRPr lang="en-US" sz="1400" dirty="0"/>
                    </a:p>
                  </a:txBody>
                  <a:tcPr/>
                </a:tc>
                <a:tc>
                  <a:txBody>
                    <a:bodyPr/>
                    <a:lstStyle/>
                    <a:p>
                      <a:r>
                        <a:rPr lang="en-US" sz="1400" dirty="0" smtClean="0"/>
                        <a:t>25</a:t>
                      </a:r>
                      <a:endParaRPr lang="en-US" sz="1400" dirty="0"/>
                    </a:p>
                  </a:txBody>
                  <a:tcPr/>
                </a:tc>
                <a:tc>
                  <a:txBody>
                    <a:bodyPr/>
                    <a:lstStyle/>
                    <a:p>
                      <a:r>
                        <a:rPr lang="en-US" sz="1400" dirty="0" smtClean="0"/>
                        <a:t>5</a:t>
                      </a:r>
                      <a:endParaRPr lang="en-US" sz="1400" dirty="0"/>
                    </a:p>
                  </a:txBody>
                  <a:tcPr/>
                </a:tc>
              </a:tr>
            </a:tbl>
          </a:graphicData>
        </a:graphic>
      </p:graphicFrame>
      <p:graphicFrame>
        <p:nvGraphicFramePr>
          <p:cNvPr id="129" name="Table 128"/>
          <p:cNvGraphicFramePr>
            <a:graphicFrameLocks noGrp="1"/>
          </p:cNvGraphicFramePr>
          <p:nvPr/>
        </p:nvGraphicFramePr>
        <p:xfrm>
          <a:off x="77328" y="1088406"/>
          <a:ext cx="2390362" cy="2743202"/>
        </p:xfrm>
        <a:graphic>
          <a:graphicData uri="http://schemas.openxmlformats.org/drawingml/2006/table">
            <a:tbl>
              <a:tblPr firstRow="1" bandRow="1">
                <a:tableStyleId>{5C22544A-7EE6-4342-B048-85BDC9FD1C3A}</a:tableStyleId>
              </a:tblPr>
              <a:tblGrid>
                <a:gridCol w="800454"/>
                <a:gridCol w="763651"/>
                <a:gridCol w="826257"/>
              </a:tblGrid>
              <a:tr h="530942">
                <a:tc>
                  <a:txBody>
                    <a:bodyPr/>
                    <a:lstStyle/>
                    <a:p>
                      <a:r>
                        <a:rPr lang="en-US" sz="1100" dirty="0" smtClean="0"/>
                        <a:t>Distance (m)</a:t>
                      </a:r>
                      <a:endParaRPr lang="en-US" sz="1100" dirty="0"/>
                    </a:p>
                  </a:txBody>
                  <a:tcPr/>
                </a:tc>
                <a:tc>
                  <a:txBody>
                    <a:bodyPr/>
                    <a:lstStyle/>
                    <a:p>
                      <a:r>
                        <a:rPr lang="en-US" sz="1100" dirty="0" smtClean="0"/>
                        <a:t>Time (s)</a:t>
                      </a:r>
                      <a:endParaRPr lang="en-US" sz="1100" dirty="0"/>
                    </a:p>
                  </a:txBody>
                  <a:tcPr/>
                </a:tc>
                <a:tc>
                  <a:txBody>
                    <a:bodyPr/>
                    <a:lstStyle/>
                    <a:p>
                      <a:r>
                        <a:rPr lang="en-US" sz="1100" dirty="0" smtClean="0"/>
                        <a:t>Velocity (m/s)</a:t>
                      </a:r>
                      <a:endParaRPr lang="en-US" sz="110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r>
              <a:tr h="368710">
                <a:tc>
                  <a:txBody>
                    <a:bodyPr/>
                    <a:lstStyle/>
                    <a:p>
                      <a:r>
                        <a:rPr lang="en-US" sz="1400" dirty="0" smtClean="0"/>
                        <a:t>5</a:t>
                      </a:r>
                      <a:endParaRPr lang="en-US" sz="1400" dirty="0"/>
                    </a:p>
                  </a:txBody>
                  <a:tcPr/>
                </a:tc>
                <a:tc>
                  <a:txBody>
                    <a:bodyPr/>
                    <a:lstStyle/>
                    <a:p>
                      <a:r>
                        <a:rPr lang="en-US" sz="1400" dirty="0" smtClean="0"/>
                        <a:t>1</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15</a:t>
                      </a:r>
                      <a:endParaRPr lang="en-US" sz="1400" dirty="0"/>
                    </a:p>
                  </a:txBody>
                  <a:tcPr/>
                </a:tc>
                <a:tc>
                  <a:txBody>
                    <a:bodyPr/>
                    <a:lstStyle/>
                    <a:p>
                      <a:r>
                        <a:rPr lang="en-US" sz="1400" dirty="0" smtClean="0"/>
                        <a:t>2</a:t>
                      </a:r>
                      <a:endParaRPr lang="en-US" sz="1400" dirty="0"/>
                    </a:p>
                  </a:txBody>
                  <a:tcPr/>
                </a:tc>
                <a:tc>
                  <a:txBody>
                    <a:bodyPr/>
                    <a:lstStyle/>
                    <a:p>
                      <a:r>
                        <a:rPr lang="en-US" sz="1400" dirty="0" smtClean="0"/>
                        <a:t>10</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3</a:t>
                      </a:r>
                      <a:endParaRPr lang="en-US" sz="1400" dirty="0"/>
                    </a:p>
                  </a:txBody>
                  <a:tcPr/>
                </a:tc>
                <a:tc>
                  <a:txBody>
                    <a:bodyPr/>
                    <a:lstStyle/>
                    <a:p>
                      <a:r>
                        <a:rPr lang="en-US" sz="1400" dirty="0" smtClean="0"/>
                        <a:t>15</a:t>
                      </a:r>
                      <a:endParaRPr lang="en-US" sz="1400" dirty="0"/>
                    </a:p>
                  </a:txBody>
                  <a:tcPr/>
                </a:tc>
              </a:tr>
              <a:tr h="368710">
                <a:tc>
                  <a:txBody>
                    <a:bodyPr/>
                    <a:lstStyle/>
                    <a:p>
                      <a:r>
                        <a:rPr lang="en-US" sz="1400" dirty="0" smtClean="0"/>
                        <a:t>50</a:t>
                      </a:r>
                      <a:endParaRPr lang="en-US" sz="1400" dirty="0"/>
                    </a:p>
                  </a:txBody>
                  <a:tcPr/>
                </a:tc>
                <a:tc>
                  <a:txBody>
                    <a:bodyPr/>
                    <a:lstStyle/>
                    <a:p>
                      <a:r>
                        <a:rPr lang="en-US" sz="1400" dirty="0" smtClean="0"/>
                        <a:t>4</a:t>
                      </a:r>
                      <a:endParaRPr lang="en-US" sz="1400" dirty="0"/>
                    </a:p>
                  </a:txBody>
                  <a:tcPr/>
                </a:tc>
                <a:tc>
                  <a:txBody>
                    <a:bodyPr/>
                    <a:lstStyle/>
                    <a:p>
                      <a:r>
                        <a:rPr lang="en-US" sz="1400" dirty="0" smtClean="0"/>
                        <a:t>20</a:t>
                      </a:r>
                      <a:endParaRPr lang="en-US" sz="1400" dirty="0"/>
                    </a:p>
                  </a:txBody>
                  <a:tcPr/>
                </a:tc>
              </a:tr>
              <a:tr h="368710">
                <a:tc>
                  <a:txBody>
                    <a:bodyPr/>
                    <a:lstStyle/>
                    <a:p>
                      <a:r>
                        <a:rPr lang="en-US" sz="1400" dirty="0" smtClean="0"/>
                        <a:t>75</a:t>
                      </a:r>
                      <a:endParaRPr lang="en-US" sz="1400" dirty="0"/>
                    </a:p>
                  </a:txBody>
                  <a:tcPr/>
                </a:tc>
                <a:tc>
                  <a:txBody>
                    <a:bodyPr/>
                    <a:lstStyle/>
                    <a:p>
                      <a:r>
                        <a:rPr lang="en-US" sz="1400" dirty="0" smtClean="0"/>
                        <a:t>5</a:t>
                      </a:r>
                      <a:endParaRPr lang="en-US" sz="1400" dirty="0"/>
                    </a:p>
                  </a:txBody>
                  <a:tcPr/>
                </a:tc>
                <a:tc>
                  <a:txBody>
                    <a:bodyPr/>
                    <a:lstStyle/>
                    <a:p>
                      <a:r>
                        <a:rPr lang="en-US" sz="1400" dirty="0" smtClean="0"/>
                        <a:t>25</a:t>
                      </a:r>
                      <a:endParaRPr lang="en-US" sz="1400" dirty="0"/>
                    </a:p>
                  </a:txBody>
                  <a:tcPr/>
                </a:tc>
              </a:tr>
            </a:tbl>
          </a:graphicData>
        </a:graphic>
      </p:graphicFrame>
      <p:graphicFrame>
        <p:nvGraphicFramePr>
          <p:cNvPr id="130" name="Table 129"/>
          <p:cNvGraphicFramePr>
            <a:graphicFrameLocks noGrp="1"/>
          </p:cNvGraphicFramePr>
          <p:nvPr/>
        </p:nvGraphicFramePr>
        <p:xfrm>
          <a:off x="76200" y="1094820"/>
          <a:ext cx="1564105" cy="2743202"/>
        </p:xfrm>
        <a:graphic>
          <a:graphicData uri="http://schemas.openxmlformats.org/drawingml/2006/table">
            <a:tbl>
              <a:tblPr firstRow="1" bandRow="1">
                <a:tableStyleId>{5C22544A-7EE6-4342-B048-85BDC9FD1C3A}</a:tableStyleId>
              </a:tblPr>
              <a:tblGrid>
                <a:gridCol w="800454"/>
                <a:gridCol w="763651"/>
              </a:tblGrid>
              <a:tr h="530942">
                <a:tc>
                  <a:txBody>
                    <a:bodyPr/>
                    <a:lstStyle/>
                    <a:p>
                      <a:r>
                        <a:rPr lang="en-US" sz="1100" dirty="0" smtClean="0"/>
                        <a:t>Distance (m)</a:t>
                      </a:r>
                      <a:endParaRPr lang="en-US" sz="1100" dirty="0"/>
                    </a:p>
                  </a:txBody>
                  <a:tcPr/>
                </a:tc>
                <a:tc>
                  <a:txBody>
                    <a:bodyPr/>
                    <a:lstStyle/>
                    <a:p>
                      <a:r>
                        <a:rPr lang="en-US" sz="1100" dirty="0" smtClean="0"/>
                        <a:t>Time (s)</a:t>
                      </a:r>
                      <a:endParaRPr lang="en-US" sz="110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r>
              <a:tr h="368710">
                <a:tc>
                  <a:txBody>
                    <a:bodyPr/>
                    <a:lstStyle/>
                    <a:p>
                      <a:r>
                        <a:rPr lang="en-US" sz="1400" dirty="0" smtClean="0"/>
                        <a:t>5</a:t>
                      </a:r>
                      <a:endParaRPr lang="en-US" sz="1400" dirty="0"/>
                    </a:p>
                  </a:txBody>
                  <a:tcPr/>
                </a:tc>
                <a:tc>
                  <a:txBody>
                    <a:bodyPr/>
                    <a:lstStyle/>
                    <a:p>
                      <a:r>
                        <a:rPr lang="en-US" sz="1400" dirty="0" smtClean="0"/>
                        <a:t>1</a:t>
                      </a:r>
                      <a:endParaRPr lang="en-US" sz="1400" dirty="0"/>
                    </a:p>
                  </a:txBody>
                  <a:tcPr/>
                </a:tc>
              </a:tr>
              <a:tr h="368710">
                <a:tc>
                  <a:txBody>
                    <a:bodyPr/>
                    <a:lstStyle/>
                    <a:p>
                      <a:r>
                        <a:rPr lang="en-US" sz="1400" dirty="0" smtClean="0"/>
                        <a:t>15</a:t>
                      </a:r>
                      <a:endParaRPr lang="en-US" sz="1400" dirty="0"/>
                    </a:p>
                  </a:txBody>
                  <a:tcPr/>
                </a:tc>
                <a:tc>
                  <a:txBody>
                    <a:bodyPr/>
                    <a:lstStyle/>
                    <a:p>
                      <a:r>
                        <a:rPr lang="en-US" sz="1400" dirty="0" smtClean="0"/>
                        <a:t>2</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3</a:t>
                      </a:r>
                      <a:endParaRPr lang="en-US" sz="1400" dirty="0"/>
                    </a:p>
                  </a:txBody>
                  <a:tcPr/>
                </a:tc>
              </a:tr>
              <a:tr h="368710">
                <a:tc>
                  <a:txBody>
                    <a:bodyPr/>
                    <a:lstStyle/>
                    <a:p>
                      <a:r>
                        <a:rPr lang="en-US" sz="1400" dirty="0" smtClean="0"/>
                        <a:t>50</a:t>
                      </a:r>
                      <a:endParaRPr lang="en-US" sz="1400" dirty="0"/>
                    </a:p>
                  </a:txBody>
                  <a:tcPr/>
                </a:tc>
                <a:tc>
                  <a:txBody>
                    <a:bodyPr/>
                    <a:lstStyle/>
                    <a:p>
                      <a:r>
                        <a:rPr lang="en-US" sz="1400" dirty="0" smtClean="0"/>
                        <a:t>4</a:t>
                      </a:r>
                      <a:endParaRPr lang="en-US" sz="1400" dirty="0"/>
                    </a:p>
                  </a:txBody>
                  <a:tcPr/>
                </a:tc>
              </a:tr>
              <a:tr h="368710">
                <a:tc>
                  <a:txBody>
                    <a:bodyPr/>
                    <a:lstStyle/>
                    <a:p>
                      <a:r>
                        <a:rPr lang="en-US" sz="1400" dirty="0" smtClean="0"/>
                        <a:t>75</a:t>
                      </a:r>
                      <a:endParaRPr lang="en-US" sz="1400" dirty="0"/>
                    </a:p>
                  </a:txBody>
                  <a:tcPr/>
                </a:tc>
                <a:tc>
                  <a:txBody>
                    <a:bodyPr/>
                    <a:lstStyle/>
                    <a:p>
                      <a:r>
                        <a:rPr lang="en-US" sz="1400" dirty="0" smtClean="0"/>
                        <a:t>5</a:t>
                      </a:r>
                      <a:endParaRPr lang="en-US" sz="1400" dirty="0"/>
                    </a:p>
                  </a:txBody>
                  <a:tcPr/>
                </a:tc>
              </a:tr>
            </a:tbl>
          </a:graphicData>
        </a:graphic>
      </p:graphicFrame>
      <p:sp>
        <p:nvSpPr>
          <p:cNvPr id="131" name="TextBox 130"/>
          <p:cNvSpPr txBox="1"/>
          <p:nvPr/>
        </p:nvSpPr>
        <p:spPr>
          <a:xfrm>
            <a:off x="8479474" y="1564944"/>
            <a:ext cx="745525" cy="307777"/>
          </a:xfrm>
          <a:prstGeom prst="rect">
            <a:avLst/>
          </a:prstGeom>
          <a:noFill/>
        </p:spPr>
        <p:txBody>
          <a:bodyPr wrap="none" rtlCol="0">
            <a:spAutoFit/>
          </a:bodyPr>
          <a:lstStyle/>
          <a:p>
            <a:r>
              <a:rPr lang="en-US" sz="1400" dirty="0" smtClean="0"/>
              <a:t>= 5m/s</a:t>
            </a:r>
            <a:r>
              <a:rPr lang="en-US" sz="1400" baseline="30000" dirty="0" smtClean="0"/>
              <a:t>2</a:t>
            </a:r>
            <a:endParaRPr lang="en-US" sz="1400" baseline="30000" dirty="0"/>
          </a:p>
        </p:txBody>
      </p:sp>
      <p:sp>
        <p:nvSpPr>
          <p:cNvPr id="5" name="TextBox 4"/>
          <p:cNvSpPr txBox="1"/>
          <p:nvPr/>
        </p:nvSpPr>
        <p:spPr>
          <a:xfrm>
            <a:off x="3948906" y="899312"/>
            <a:ext cx="3722750" cy="369332"/>
          </a:xfrm>
          <a:prstGeom prst="rect">
            <a:avLst/>
          </a:prstGeom>
          <a:noFill/>
        </p:spPr>
        <p:txBody>
          <a:bodyPr wrap="none" rtlCol="1">
            <a:spAutoFit/>
          </a:bodyPr>
          <a:lstStyle/>
          <a:p>
            <a:r>
              <a:rPr lang="en-US" dirty="0" smtClean="0"/>
              <a:t>Average velocity change per unit time</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0"/>
                            </p:stCondLst>
                            <p:childTnLst>
                              <p:par>
                                <p:cTn id="11" presetID="0" presetClass="path" presetSubtype="0" fill="hold" nodeType="afterEffect">
                                  <p:stCondLst>
                                    <p:cond delay="0"/>
                                  </p:stCondLst>
                                  <p:childTnLst>
                                    <p:animMotion origin="layout" path="M 0.00191 -0.00232 L 0.10173 -0.00255 " pathEditMode="relative" rAng="0" ptsTypes="AA">
                                      <p:cBhvr>
                                        <p:cTn id="12" dur="2000" fill="hold"/>
                                        <p:tgtEl>
                                          <p:spTgt spid="2"/>
                                        </p:tgtEl>
                                        <p:attrNameLst>
                                          <p:attrName>ppt_x</p:attrName>
                                          <p:attrName>ppt_y</p:attrName>
                                        </p:attrNameLst>
                                      </p:cBhvr>
                                      <p:rCtr x="50" y="0"/>
                                    </p:animMotion>
                                  </p:childTnLst>
                                </p:cTn>
                              </p:par>
                              <p:par>
                                <p:cTn id="13" presetID="1" presetClass="entr" presetSubtype="0" fill="hold" nodeType="withEffect">
                                  <p:stCondLst>
                                    <p:cond delay="1000"/>
                                  </p:stCondLst>
                                  <p:childTnLst>
                                    <p:set>
                                      <p:cBhvr>
                                        <p:cTn id="14" dur="1" fill="hold">
                                          <p:stCondLst>
                                            <p:cond delay="0"/>
                                          </p:stCondLst>
                                        </p:cTn>
                                        <p:tgtEl>
                                          <p:spTgt spid="95"/>
                                        </p:tgtEl>
                                        <p:attrNameLst>
                                          <p:attrName>style.visibility</p:attrName>
                                        </p:attrNameLst>
                                      </p:cBhvr>
                                      <p:to>
                                        <p:strVal val="visible"/>
                                      </p:to>
                                    </p:set>
                                  </p:childTnLst>
                                </p:cTn>
                              </p:par>
                            </p:childTnLst>
                          </p:cTn>
                        </p:par>
                        <p:par>
                          <p:cTn id="15" fill="hold">
                            <p:stCondLst>
                              <p:cond delay="2000"/>
                            </p:stCondLst>
                            <p:childTnLst>
                              <p:par>
                                <p:cTn id="16" presetID="1" presetClass="exit" presetSubtype="0" fill="hold" nodeType="afterEffect">
                                  <p:stCondLst>
                                    <p:cond delay="0"/>
                                  </p:stCondLst>
                                  <p:childTnLst>
                                    <p:set>
                                      <p:cBhvr>
                                        <p:cTn id="17" dur="1" fill="hold">
                                          <p:stCondLst>
                                            <p:cond delay="0"/>
                                          </p:stCondLst>
                                        </p:cTn>
                                        <p:tgtEl>
                                          <p:spTgt spid="2"/>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87"/>
                                        </p:tgtEl>
                                        <p:attrNameLst>
                                          <p:attrName>style.visibility</p:attrName>
                                        </p:attrNameLst>
                                      </p:cBhvr>
                                      <p:to>
                                        <p:strVal val="visible"/>
                                      </p:to>
                                    </p:set>
                                  </p:childTnLst>
                                </p:cTn>
                              </p:par>
                              <p:par>
                                <p:cTn id="20" presetID="0" presetClass="path" presetSubtype="0" fill="hold" nodeType="withEffect">
                                  <p:stCondLst>
                                    <p:cond delay="0"/>
                                  </p:stCondLst>
                                  <p:childTnLst>
                                    <p:animMotion origin="layout" path="M -0.00312 -0.00625 L 0.1283 -0.00393 " pathEditMode="relative" rAng="0" ptsTypes="AA">
                                      <p:cBhvr>
                                        <p:cTn id="21" dur="1500" fill="hold"/>
                                        <p:tgtEl>
                                          <p:spTgt spid="87"/>
                                        </p:tgtEl>
                                        <p:attrNameLst>
                                          <p:attrName>ppt_x</p:attrName>
                                          <p:attrName>ppt_y</p:attrName>
                                        </p:attrNameLst>
                                      </p:cBhvr>
                                      <p:rCtr x="66" y="1"/>
                                    </p:animMotion>
                                  </p:childTnLst>
                                </p:cTn>
                              </p:par>
                              <p:par>
                                <p:cTn id="22" presetID="1" presetClass="entr" presetSubtype="0" fill="hold" nodeType="withEffect">
                                  <p:stCondLst>
                                    <p:cond delay="500"/>
                                  </p:stCondLst>
                                  <p:childTnLst>
                                    <p:set>
                                      <p:cBhvr>
                                        <p:cTn id="23" dur="1" fill="hold">
                                          <p:stCondLst>
                                            <p:cond delay="0"/>
                                          </p:stCondLst>
                                        </p:cTn>
                                        <p:tgtEl>
                                          <p:spTgt spid="99"/>
                                        </p:tgtEl>
                                        <p:attrNameLst>
                                          <p:attrName>style.visibility</p:attrName>
                                        </p:attrNameLst>
                                      </p:cBhvr>
                                      <p:to>
                                        <p:strVal val="visible"/>
                                      </p:to>
                                    </p:set>
                                  </p:childTnLst>
                                </p:cTn>
                              </p:par>
                            </p:childTnLst>
                          </p:cTn>
                        </p:par>
                        <p:par>
                          <p:cTn id="24" fill="hold">
                            <p:stCondLst>
                              <p:cond delay="3500"/>
                            </p:stCondLst>
                            <p:childTnLst>
                              <p:par>
                                <p:cTn id="25" presetID="1" presetClass="exit" presetSubtype="0" fill="hold" nodeType="afterEffect">
                                  <p:stCondLst>
                                    <p:cond delay="0"/>
                                  </p:stCondLst>
                                  <p:childTnLst>
                                    <p:set>
                                      <p:cBhvr>
                                        <p:cTn id="26" dur="1" fill="hold">
                                          <p:stCondLst>
                                            <p:cond delay="0"/>
                                          </p:stCondLst>
                                        </p:cTn>
                                        <p:tgtEl>
                                          <p:spTgt spid="87"/>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88"/>
                                        </p:tgtEl>
                                        <p:attrNameLst>
                                          <p:attrName>style.visibility</p:attrName>
                                        </p:attrNameLst>
                                      </p:cBhvr>
                                      <p:to>
                                        <p:strVal val="visible"/>
                                      </p:to>
                                    </p:set>
                                  </p:childTnLst>
                                </p:cTn>
                              </p:par>
                              <p:par>
                                <p:cTn id="29" presetID="0" presetClass="path" presetSubtype="0" fill="hold" nodeType="withEffect">
                                  <p:stCondLst>
                                    <p:cond delay="0"/>
                                  </p:stCondLst>
                                  <p:childTnLst>
                                    <p:animMotion origin="layout" path="M -0.00469 -0.00416 L 0.11597 -0.00463 " pathEditMode="relative" rAng="0" ptsTypes="AA">
                                      <p:cBhvr>
                                        <p:cTn id="30" dur="1000" fill="hold"/>
                                        <p:tgtEl>
                                          <p:spTgt spid="88"/>
                                        </p:tgtEl>
                                        <p:attrNameLst>
                                          <p:attrName>ppt_x</p:attrName>
                                          <p:attrName>ppt_y</p:attrName>
                                        </p:attrNameLst>
                                      </p:cBhvr>
                                      <p:rCtr x="60" y="0"/>
                                    </p:animMotion>
                                  </p:childTnLst>
                                </p:cTn>
                              </p:par>
                            </p:childTnLst>
                          </p:cTn>
                        </p:par>
                        <p:par>
                          <p:cTn id="31" fill="hold">
                            <p:stCondLst>
                              <p:cond delay="4500"/>
                            </p:stCondLst>
                            <p:childTnLst>
                              <p:par>
                                <p:cTn id="32" presetID="1" presetClass="exit" presetSubtype="0" fill="hold" nodeType="afterEffect">
                                  <p:stCondLst>
                                    <p:cond delay="0"/>
                                  </p:stCondLst>
                                  <p:childTnLst>
                                    <p:set>
                                      <p:cBhvr>
                                        <p:cTn id="33" dur="1" fill="hold">
                                          <p:stCondLst>
                                            <p:cond delay="0"/>
                                          </p:stCondLst>
                                        </p:cTn>
                                        <p:tgtEl>
                                          <p:spTgt spid="88"/>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89"/>
                                        </p:tgtEl>
                                        <p:attrNameLst>
                                          <p:attrName>style.visibility</p:attrName>
                                        </p:attrNameLst>
                                      </p:cBhvr>
                                      <p:to>
                                        <p:strVal val="visible"/>
                                      </p:to>
                                    </p:set>
                                  </p:childTnLst>
                                </p:cTn>
                              </p:par>
                              <p:par>
                                <p:cTn id="36" presetID="0" presetClass="path" presetSubtype="0" fill="hold" nodeType="withEffect">
                                  <p:stCondLst>
                                    <p:cond delay="0"/>
                                  </p:stCondLst>
                                  <p:childTnLst>
                                    <p:animMotion origin="layout" path="M -0.00469 -0.00416 L 0.11597 -0.00463 " pathEditMode="relative" rAng="0" ptsTypes="AA">
                                      <p:cBhvr>
                                        <p:cTn id="37" dur="700" fill="hold"/>
                                        <p:tgtEl>
                                          <p:spTgt spid="89"/>
                                        </p:tgtEl>
                                        <p:attrNameLst>
                                          <p:attrName>ppt_x</p:attrName>
                                          <p:attrName>ppt_y</p:attrName>
                                        </p:attrNameLst>
                                      </p:cBhvr>
                                      <p:rCtr x="60" y="0"/>
                                    </p:animMotion>
                                  </p:childTnLst>
                                </p:cTn>
                              </p:par>
                              <p:par>
                                <p:cTn id="38" presetID="1" presetClass="entr" presetSubtype="0" fill="hold" nodeType="withEffect">
                                  <p:stCondLst>
                                    <p:cond delay="0"/>
                                  </p:stCondLst>
                                  <p:childTnLst>
                                    <p:set>
                                      <p:cBhvr>
                                        <p:cTn id="39" dur="1" fill="hold">
                                          <p:stCondLst>
                                            <p:cond delay="0"/>
                                          </p:stCondLst>
                                        </p:cTn>
                                        <p:tgtEl>
                                          <p:spTgt spid="103"/>
                                        </p:tgtEl>
                                        <p:attrNameLst>
                                          <p:attrName>style.visibility</p:attrName>
                                        </p:attrNameLst>
                                      </p:cBhvr>
                                      <p:to>
                                        <p:strVal val="visible"/>
                                      </p:to>
                                    </p:set>
                                  </p:childTnLst>
                                </p:cTn>
                              </p:par>
                            </p:childTnLst>
                          </p:cTn>
                        </p:par>
                        <p:par>
                          <p:cTn id="40" fill="hold">
                            <p:stCondLst>
                              <p:cond delay="5200"/>
                            </p:stCondLst>
                            <p:childTnLst>
                              <p:par>
                                <p:cTn id="41" presetID="1" presetClass="exit" presetSubtype="0" fill="hold" nodeType="afterEffect">
                                  <p:stCondLst>
                                    <p:cond delay="0"/>
                                  </p:stCondLst>
                                  <p:childTnLst>
                                    <p:set>
                                      <p:cBhvr>
                                        <p:cTn id="42" dur="1" fill="hold">
                                          <p:stCondLst>
                                            <p:cond delay="0"/>
                                          </p:stCondLst>
                                        </p:cTn>
                                        <p:tgtEl>
                                          <p:spTgt spid="89"/>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90"/>
                                        </p:tgtEl>
                                        <p:attrNameLst>
                                          <p:attrName>style.visibility</p:attrName>
                                        </p:attrNameLst>
                                      </p:cBhvr>
                                      <p:to>
                                        <p:strVal val="visible"/>
                                      </p:to>
                                    </p:set>
                                  </p:childTnLst>
                                </p:cTn>
                              </p:par>
                              <p:par>
                                <p:cTn id="45" presetID="0" presetClass="path" presetSubtype="0" fill="hold" nodeType="withEffect">
                                  <p:stCondLst>
                                    <p:cond delay="0"/>
                                  </p:stCondLst>
                                  <p:childTnLst>
                                    <p:animMotion origin="layout" path="M -0.00469 -0.00416 L 0.11597 -0.00463 " pathEditMode="relative" rAng="0" ptsTypes="AA">
                                      <p:cBhvr>
                                        <p:cTn id="46" dur="500" fill="hold"/>
                                        <p:tgtEl>
                                          <p:spTgt spid="90"/>
                                        </p:tgtEl>
                                        <p:attrNameLst>
                                          <p:attrName>ppt_x</p:attrName>
                                          <p:attrName>ppt_y</p:attrName>
                                        </p:attrNameLst>
                                      </p:cBhvr>
                                      <p:rCtr x="60" y="0"/>
                                    </p:animMotion>
                                  </p:childTnLst>
                                </p:cTn>
                              </p:par>
                            </p:childTnLst>
                          </p:cTn>
                        </p:par>
                        <p:par>
                          <p:cTn id="47" fill="hold">
                            <p:stCondLst>
                              <p:cond delay="5700"/>
                            </p:stCondLst>
                            <p:childTnLst>
                              <p:par>
                                <p:cTn id="48" presetID="1" presetClass="exit" presetSubtype="0" fill="hold" nodeType="afterEffect">
                                  <p:stCondLst>
                                    <p:cond delay="0"/>
                                  </p:stCondLst>
                                  <p:childTnLst>
                                    <p:set>
                                      <p:cBhvr>
                                        <p:cTn id="49" dur="1" fill="hold">
                                          <p:stCondLst>
                                            <p:cond delay="0"/>
                                          </p:stCondLst>
                                        </p:cTn>
                                        <p:tgtEl>
                                          <p:spTgt spid="90"/>
                                        </p:tgtEl>
                                        <p:attrNameLst>
                                          <p:attrName>style.visibility</p:attrName>
                                        </p:attrNameLst>
                                      </p:cBhvr>
                                      <p:to>
                                        <p:strVal val="hidden"/>
                                      </p:to>
                                    </p:set>
                                  </p:childTnLst>
                                </p:cTn>
                              </p:par>
                              <p:par>
                                <p:cTn id="50" presetID="1" presetClass="entr" presetSubtype="0" fill="hold" nodeType="withEffect">
                                  <p:stCondLst>
                                    <p:cond delay="0"/>
                                  </p:stCondLst>
                                  <p:childTnLst>
                                    <p:set>
                                      <p:cBhvr>
                                        <p:cTn id="51" dur="1" fill="hold">
                                          <p:stCondLst>
                                            <p:cond delay="0"/>
                                          </p:stCondLst>
                                        </p:cTn>
                                        <p:tgtEl>
                                          <p:spTgt spid="91"/>
                                        </p:tgtEl>
                                        <p:attrNameLst>
                                          <p:attrName>style.visibility</p:attrName>
                                        </p:attrNameLst>
                                      </p:cBhvr>
                                      <p:to>
                                        <p:strVal val="visible"/>
                                      </p:to>
                                    </p:set>
                                  </p:childTnLst>
                                </p:cTn>
                              </p:par>
                              <p:par>
                                <p:cTn id="52" presetID="0" presetClass="path" presetSubtype="0" fill="hold" nodeType="withEffect">
                                  <p:stCondLst>
                                    <p:cond delay="0"/>
                                  </p:stCondLst>
                                  <p:childTnLst>
                                    <p:animMotion origin="layout" path="M -3.61111E-6 -0.00833 L 0.12118 -0.0044 " pathEditMode="relative" rAng="0" ptsTypes="AA">
                                      <p:cBhvr>
                                        <p:cTn id="53" dur="300" fill="hold"/>
                                        <p:tgtEl>
                                          <p:spTgt spid="91"/>
                                        </p:tgtEl>
                                        <p:attrNameLst>
                                          <p:attrName>ppt_x</p:attrName>
                                          <p:attrName>ppt_y</p:attrName>
                                        </p:attrNameLst>
                                      </p:cBhvr>
                                      <p:rCtr x="61" y="2"/>
                                    </p:animMotion>
                                  </p:childTnLst>
                                </p:cTn>
                              </p:par>
                              <p:par>
                                <p:cTn id="54" presetID="1" presetClass="entr" presetSubtype="0" fill="hold" nodeType="withEffect">
                                  <p:stCondLst>
                                    <p:cond delay="0"/>
                                  </p:stCondLst>
                                  <p:childTnLst>
                                    <p:set>
                                      <p:cBhvr>
                                        <p:cTn id="55" dur="1" fill="hold">
                                          <p:stCondLst>
                                            <p:cond delay="0"/>
                                          </p:stCondLst>
                                        </p:cTn>
                                        <p:tgtEl>
                                          <p:spTgt spid="111"/>
                                        </p:tgtEl>
                                        <p:attrNameLst>
                                          <p:attrName>style.visibility</p:attrName>
                                        </p:attrNameLst>
                                      </p:cBhvr>
                                      <p:to>
                                        <p:strVal val="visible"/>
                                      </p:to>
                                    </p:set>
                                  </p:childTnLst>
                                </p:cTn>
                              </p:par>
                            </p:childTnLst>
                          </p:cTn>
                        </p:par>
                        <p:par>
                          <p:cTn id="56" fill="hold">
                            <p:stCondLst>
                              <p:cond delay="6000"/>
                            </p:stCondLst>
                            <p:childTnLst>
                              <p:par>
                                <p:cTn id="57" presetID="1" presetClass="exit" presetSubtype="0" fill="hold" nodeType="afterEffect">
                                  <p:stCondLst>
                                    <p:cond delay="0"/>
                                  </p:stCondLst>
                                  <p:childTnLst>
                                    <p:set>
                                      <p:cBhvr>
                                        <p:cTn id="58" dur="1" fill="hold">
                                          <p:stCondLst>
                                            <p:cond delay="0"/>
                                          </p:stCondLst>
                                        </p:cTn>
                                        <p:tgtEl>
                                          <p:spTgt spid="91"/>
                                        </p:tgtEl>
                                        <p:attrNameLst>
                                          <p:attrName>style.visibility</p:attrName>
                                        </p:attrNameLst>
                                      </p:cBhvr>
                                      <p:to>
                                        <p:strVal val="hidden"/>
                                      </p:to>
                                    </p:set>
                                  </p:childTnLst>
                                </p:cTn>
                              </p:par>
                              <p:par>
                                <p:cTn id="59" presetID="1" presetClass="entr" presetSubtype="0" fill="hold" nodeType="withEffect">
                                  <p:stCondLst>
                                    <p:cond delay="0"/>
                                  </p:stCondLst>
                                  <p:childTnLst>
                                    <p:set>
                                      <p:cBhvr>
                                        <p:cTn id="60" dur="1" fill="hold">
                                          <p:stCondLst>
                                            <p:cond delay="0"/>
                                          </p:stCondLst>
                                        </p:cTn>
                                        <p:tgtEl>
                                          <p:spTgt spid="92"/>
                                        </p:tgtEl>
                                        <p:attrNameLst>
                                          <p:attrName>style.visibility</p:attrName>
                                        </p:attrNameLst>
                                      </p:cBhvr>
                                      <p:to>
                                        <p:strVal val="visible"/>
                                      </p:to>
                                    </p:set>
                                  </p:childTnLst>
                                </p:cTn>
                              </p:par>
                              <p:par>
                                <p:cTn id="61" presetID="0" presetClass="path" presetSubtype="0" fill="hold" nodeType="withEffect">
                                  <p:stCondLst>
                                    <p:cond delay="0"/>
                                  </p:stCondLst>
                                  <p:childTnLst>
                                    <p:animMotion origin="layout" path="M -0.00469 -0.00416 L 0.11597 -0.00463 " pathEditMode="relative" rAng="0" ptsTypes="AA">
                                      <p:cBhvr>
                                        <p:cTn id="62" dur="100" fill="hold"/>
                                        <p:tgtEl>
                                          <p:spTgt spid="92"/>
                                        </p:tgtEl>
                                        <p:attrNameLst>
                                          <p:attrName>ppt_x</p:attrName>
                                          <p:attrName>ppt_y</p:attrName>
                                        </p:attrNameLst>
                                      </p:cBhvr>
                                      <p:rCtr x="60" y="0"/>
                                    </p:animMotion>
                                  </p:childTnLst>
                                </p:cTn>
                              </p:par>
                            </p:childTnLst>
                          </p:cTn>
                        </p:par>
                        <p:par>
                          <p:cTn id="63" fill="hold">
                            <p:stCondLst>
                              <p:cond delay="6100"/>
                            </p:stCondLst>
                            <p:childTnLst>
                              <p:par>
                                <p:cTn id="64" presetID="1" presetClass="exit" presetSubtype="0" fill="hold" nodeType="afterEffect">
                                  <p:stCondLst>
                                    <p:cond delay="0"/>
                                  </p:stCondLst>
                                  <p:childTnLst>
                                    <p:set>
                                      <p:cBhvr>
                                        <p:cTn id="65" dur="1" fill="hold">
                                          <p:stCondLst>
                                            <p:cond delay="0"/>
                                          </p:stCondLst>
                                        </p:cTn>
                                        <p:tgtEl>
                                          <p:spTgt spid="92"/>
                                        </p:tgtEl>
                                        <p:attrNameLst>
                                          <p:attrName>style.visibility</p:attrName>
                                        </p:attrNameLst>
                                      </p:cBhvr>
                                      <p:to>
                                        <p:strVal val="hidden"/>
                                      </p:to>
                                    </p:set>
                                  </p:childTnLst>
                                </p:cTn>
                              </p:par>
                              <p:par>
                                <p:cTn id="66" presetID="1" presetClass="entr" presetSubtype="0" fill="hold" nodeType="withEffect">
                                  <p:stCondLst>
                                    <p:cond delay="0"/>
                                  </p:stCondLst>
                                  <p:childTnLst>
                                    <p:set>
                                      <p:cBhvr>
                                        <p:cTn id="67" dur="1" fill="hold">
                                          <p:stCondLst>
                                            <p:cond delay="0"/>
                                          </p:stCondLst>
                                        </p:cTn>
                                        <p:tgtEl>
                                          <p:spTgt spid="93"/>
                                        </p:tgtEl>
                                        <p:attrNameLst>
                                          <p:attrName>style.visibility</p:attrName>
                                        </p:attrNameLst>
                                      </p:cBhvr>
                                      <p:to>
                                        <p:strVal val="visible"/>
                                      </p:to>
                                    </p:set>
                                  </p:childTnLst>
                                </p:cTn>
                              </p:par>
                              <p:par>
                                <p:cTn id="68" presetID="0" presetClass="path" presetSubtype="0" fill="hold" nodeType="withEffect">
                                  <p:stCondLst>
                                    <p:cond delay="0"/>
                                  </p:stCondLst>
                                  <p:childTnLst>
                                    <p:animMotion origin="layout" path="M -0.00469 -0.00416 L 0.11597 -0.00463 " pathEditMode="relative" rAng="0" ptsTypes="AA">
                                      <p:cBhvr>
                                        <p:cTn id="69" dur="90" fill="hold"/>
                                        <p:tgtEl>
                                          <p:spTgt spid="93"/>
                                        </p:tgtEl>
                                        <p:attrNameLst>
                                          <p:attrName>ppt_x</p:attrName>
                                          <p:attrName>ppt_y</p:attrName>
                                        </p:attrNameLst>
                                      </p:cBhvr>
                                      <p:rCtr x="60" y="0"/>
                                    </p:animMotion>
                                  </p:childTnLst>
                                </p:cTn>
                              </p:par>
                            </p:childTnLst>
                          </p:cTn>
                        </p:par>
                        <p:par>
                          <p:cTn id="70" fill="hold">
                            <p:stCondLst>
                              <p:cond delay="6190"/>
                            </p:stCondLst>
                            <p:childTnLst>
                              <p:par>
                                <p:cTn id="71" presetID="1" presetClass="exit" presetSubtype="0" fill="hold" nodeType="afterEffect">
                                  <p:stCondLst>
                                    <p:cond delay="0"/>
                                  </p:stCondLst>
                                  <p:childTnLst>
                                    <p:set>
                                      <p:cBhvr>
                                        <p:cTn id="72" dur="1" fill="hold">
                                          <p:stCondLst>
                                            <p:cond delay="0"/>
                                          </p:stCondLst>
                                        </p:cTn>
                                        <p:tgtEl>
                                          <p:spTgt spid="93"/>
                                        </p:tgtEl>
                                        <p:attrNameLst>
                                          <p:attrName>style.visibility</p:attrName>
                                        </p:attrNameLst>
                                      </p:cBhvr>
                                      <p:to>
                                        <p:strVal val="hidden"/>
                                      </p:to>
                                    </p:set>
                                  </p:childTnLst>
                                </p:cTn>
                              </p:par>
                              <p:par>
                                <p:cTn id="73" presetID="1" presetClass="entr" presetSubtype="0" fill="hold" nodeType="withEffect">
                                  <p:stCondLst>
                                    <p:cond delay="0"/>
                                  </p:stCondLst>
                                  <p:childTnLst>
                                    <p:set>
                                      <p:cBhvr>
                                        <p:cTn id="74" dur="1" fill="hold">
                                          <p:stCondLst>
                                            <p:cond delay="0"/>
                                          </p:stCondLst>
                                        </p:cTn>
                                        <p:tgtEl>
                                          <p:spTgt spid="94"/>
                                        </p:tgtEl>
                                        <p:attrNameLst>
                                          <p:attrName>style.visibility</p:attrName>
                                        </p:attrNameLst>
                                      </p:cBhvr>
                                      <p:to>
                                        <p:strVal val="visible"/>
                                      </p:to>
                                    </p:set>
                                  </p:childTnLst>
                                </p:cTn>
                              </p:par>
                              <p:par>
                                <p:cTn id="75" presetID="0" presetClass="path" presetSubtype="0" fill="hold" nodeType="withEffect">
                                  <p:stCondLst>
                                    <p:cond delay="0"/>
                                  </p:stCondLst>
                                  <p:childTnLst>
                                    <p:animMotion origin="layout" path="M -0.00469 -0.00416 L 0.11597 -0.00463 " pathEditMode="relative" rAng="0" ptsTypes="AA">
                                      <p:cBhvr>
                                        <p:cTn id="76" dur="50" fill="hold"/>
                                        <p:tgtEl>
                                          <p:spTgt spid="94"/>
                                        </p:tgtEl>
                                        <p:attrNameLst>
                                          <p:attrName>ppt_x</p:attrName>
                                          <p:attrName>ppt_y</p:attrName>
                                        </p:attrNameLst>
                                      </p:cBhvr>
                                      <p:rCtr x="60" y="0"/>
                                    </p:animMotion>
                                  </p:childTnLst>
                                </p:cTn>
                              </p:par>
                              <p:par>
                                <p:cTn id="77" presetID="1" presetClass="entr" presetSubtype="0" fill="hold" nodeType="withEffect">
                                  <p:stCondLst>
                                    <p:cond delay="0"/>
                                  </p:stCondLst>
                                  <p:childTnLst>
                                    <p:set>
                                      <p:cBhvr>
                                        <p:cTn id="78" dur="1" fill="hold">
                                          <p:stCondLst>
                                            <p:cond delay="0"/>
                                          </p:stCondLst>
                                        </p:cTn>
                                        <p:tgtEl>
                                          <p:spTgt spid="118"/>
                                        </p:tgtEl>
                                        <p:attrNameLst>
                                          <p:attrName>style.visibility</p:attrName>
                                        </p:attrNameLst>
                                      </p:cBhvr>
                                      <p:to>
                                        <p:strVal val="visible"/>
                                      </p:to>
                                    </p:set>
                                  </p:childTnLst>
                                </p:cTn>
                              </p:par>
                            </p:childTnLst>
                          </p:cTn>
                        </p:par>
                        <p:par>
                          <p:cTn id="79" fill="hold">
                            <p:stCondLst>
                              <p:cond delay="6240"/>
                            </p:stCondLst>
                            <p:childTnLst>
                              <p:par>
                                <p:cTn id="80" presetID="1" presetClass="exit" presetSubtype="0" fill="hold" nodeType="afterEffect">
                                  <p:stCondLst>
                                    <p:cond delay="0"/>
                                  </p:stCondLst>
                                  <p:childTnLst>
                                    <p:set>
                                      <p:cBhvr>
                                        <p:cTn id="81" dur="1" fill="hold">
                                          <p:stCondLst>
                                            <p:cond delay="0"/>
                                          </p:stCondLst>
                                        </p:cTn>
                                        <p:tgtEl>
                                          <p:spTgt spid="94"/>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13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129"/>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127"/>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31"/>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1"/>
          <p:cNvSpPr txBox="1">
            <a:spLocks noChangeArrowheads="1"/>
          </p:cNvSpPr>
          <p:nvPr/>
        </p:nvSpPr>
        <p:spPr bwMode="auto">
          <a:xfrm>
            <a:off x="3429000" y="2667000"/>
            <a:ext cx="2115964"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Lecture 2</a:t>
            </a:r>
          </a:p>
        </p:txBody>
      </p:sp>
      <p:sp>
        <p:nvSpPr>
          <p:cNvPr id="3" name="TextBox 2"/>
          <p:cNvSpPr txBox="1"/>
          <p:nvPr/>
        </p:nvSpPr>
        <p:spPr>
          <a:xfrm>
            <a:off x="2362200" y="3752671"/>
            <a:ext cx="3941913" cy="369332"/>
          </a:xfrm>
          <a:prstGeom prst="rect">
            <a:avLst/>
          </a:prstGeom>
          <a:noFill/>
        </p:spPr>
        <p:txBody>
          <a:bodyPr wrap="square" rtlCol="0">
            <a:spAutoFit/>
          </a:bodyPr>
          <a:lstStyle/>
          <a:p>
            <a:pPr marL="342900" indent="-342900" algn="ctr"/>
            <a:r>
              <a:rPr lang="en-US" b="1" dirty="0" smtClean="0">
                <a:solidFill>
                  <a:srgbClr val="FF0000"/>
                </a:solidFill>
              </a:rPr>
              <a:t>Graphical study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0"/>
            <a:ext cx="7917552" cy="707886"/>
          </a:xfrm>
          <a:prstGeom prst="rect">
            <a:avLst/>
          </a:prstGeom>
          <a:noFill/>
        </p:spPr>
        <p:txBody>
          <a:bodyPr wrap="none" rtlCol="0">
            <a:spAutoFit/>
          </a:bodyPr>
          <a:lstStyle/>
          <a:p>
            <a:r>
              <a:rPr lang="en-US" sz="4000" b="1" u="sng" dirty="0" smtClean="0">
                <a:solidFill>
                  <a:srgbClr val="0000FF"/>
                </a:solidFill>
                <a:latin typeface="Comic Sans MS" pitchFamily="66" charset="0"/>
                <a:cs typeface="Aharoni" pitchFamily="2" charset="-79"/>
              </a:rPr>
              <a:t>Basic formulae for the motion </a:t>
            </a:r>
            <a:endParaRPr lang="en-US" sz="4000" b="1" u="sng" dirty="0">
              <a:solidFill>
                <a:srgbClr val="0000FF"/>
              </a:solidFill>
              <a:latin typeface="Comic Sans MS" pitchFamily="66" charset="0"/>
              <a:cs typeface="Aharoni" pitchFamily="2" charset="-79"/>
            </a:endParaRPr>
          </a:p>
        </p:txBody>
      </p:sp>
      <p:grpSp>
        <p:nvGrpSpPr>
          <p:cNvPr id="3" name="Group 2"/>
          <p:cNvGrpSpPr/>
          <p:nvPr/>
        </p:nvGrpSpPr>
        <p:grpSpPr>
          <a:xfrm>
            <a:off x="76200" y="3200400"/>
            <a:ext cx="3968164" cy="914400"/>
            <a:chOff x="2743200" y="76200"/>
            <a:chExt cx="3968164" cy="914400"/>
          </a:xfrm>
        </p:grpSpPr>
        <p:sp>
          <p:nvSpPr>
            <p:cNvPr id="4" name="Rectangle 3"/>
            <p:cNvSpPr/>
            <p:nvPr/>
          </p:nvSpPr>
          <p:spPr>
            <a:xfrm>
              <a:off x="2743200" y="114384"/>
              <a:ext cx="3968164" cy="80001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2"/>
            <p:cNvGraphicFramePr>
              <a:graphicFrameLocks noChangeAspect="1"/>
            </p:cNvGraphicFramePr>
            <p:nvPr>
              <p:extLst>
                <p:ext uri="{D42A27DB-BD31-4B8C-83A1-F6EECF244321}">
                  <p14:modId xmlns:p14="http://schemas.microsoft.com/office/powerpoint/2010/main" val="3376389833"/>
                </p:ext>
              </p:extLst>
            </p:nvPr>
          </p:nvGraphicFramePr>
          <p:xfrm>
            <a:off x="3082925" y="76200"/>
            <a:ext cx="3206750" cy="914400"/>
          </p:xfrm>
          <a:graphic>
            <a:graphicData uri="http://schemas.openxmlformats.org/presentationml/2006/ole">
              <mc:AlternateContent xmlns:mc="http://schemas.openxmlformats.org/markup-compatibility/2006">
                <mc:Choice xmlns:v="urn:schemas-microsoft-com:vml" Requires="v">
                  <p:oleObj spid="_x0000_s23850" name="معادلة" r:id="rId3" imgW="1079280" imgH="431640" progId="Equation.3">
                    <p:embed/>
                  </p:oleObj>
                </mc:Choice>
                <mc:Fallback>
                  <p:oleObj name="معادلة" r:id="rId3" imgW="1079280" imgH="431640" progId="Equation.3">
                    <p:embed/>
                    <p:pic>
                      <p:nvPicPr>
                        <p:cNvPr id="0" name="Picture 2"/>
                        <p:cNvPicPr>
                          <a:picLocks noChangeAspect="1" noChangeArrowheads="1"/>
                        </p:cNvPicPr>
                        <p:nvPr/>
                      </p:nvPicPr>
                      <p:blipFill>
                        <a:blip r:embed="rId4"/>
                        <a:srcRect/>
                        <a:stretch>
                          <a:fillRect/>
                        </a:stretch>
                      </p:blipFill>
                      <p:spPr bwMode="auto">
                        <a:xfrm>
                          <a:off x="3082925" y="76200"/>
                          <a:ext cx="320675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pic>
        <p:nvPicPr>
          <p:cNvPr id="6" name="Picture 5" descr="football_ball.jpg"/>
          <p:cNvPicPr>
            <a:picLocks noChangeAspect="1"/>
          </p:cNvPicPr>
          <p:nvPr/>
        </p:nvPicPr>
        <p:blipFill>
          <a:blip r:embed="rId5" cstate="print"/>
          <a:stretch>
            <a:fillRect/>
          </a:stretch>
        </p:blipFill>
        <p:spPr>
          <a:xfrm>
            <a:off x="76200" y="5257799"/>
            <a:ext cx="1222543" cy="1222543"/>
          </a:xfrm>
          <a:prstGeom prst="rect">
            <a:avLst/>
          </a:prstGeom>
        </p:spPr>
      </p:pic>
      <p:grpSp>
        <p:nvGrpSpPr>
          <p:cNvPr id="7" name="Group 122"/>
          <p:cNvGrpSpPr/>
          <p:nvPr/>
        </p:nvGrpSpPr>
        <p:grpSpPr>
          <a:xfrm>
            <a:off x="609600" y="4876800"/>
            <a:ext cx="761747" cy="1981200"/>
            <a:chOff x="0" y="4572000"/>
            <a:chExt cx="761747" cy="1981200"/>
          </a:xfrm>
        </p:grpSpPr>
        <p:sp>
          <p:nvSpPr>
            <p:cNvPr id="8" name="Rectangle 7"/>
            <p:cNvSpPr/>
            <p:nvPr/>
          </p:nvSpPr>
          <p:spPr>
            <a:xfrm>
              <a:off x="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4572000"/>
              <a:ext cx="393056" cy="369332"/>
            </a:xfrm>
            <a:prstGeom prst="rect">
              <a:avLst/>
            </a:prstGeom>
            <a:noFill/>
          </p:spPr>
          <p:txBody>
            <a:bodyPr wrap="none" rtlCol="0">
              <a:spAutoFit/>
            </a:bodyPr>
            <a:lstStyle/>
            <a:p>
              <a:r>
                <a:rPr lang="en-US" dirty="0" smtClean="0"/>
                <a:t>t</a:t>
              </a:r>
              <a:r>
                <a:rPr lang="en-US" baseline="-25000" dirty="0" smtClean="0"/>
                <a:t>0</a:t>
              </a:r>
              <a:r>
                <a:rPr lang="en-US" dirty="0" smtClean="0"/>
                <a:t> </a:t>
              </a:r>
              <a:endParaRPr lang="en-US" dirty="0"/>
            </a:p>
          </p:txBody>
        </p:sp>
        <p:sp>
          <p:nvSpPr>
            <p:cNvPr id="10" name="TextBox 9"/>
            <p:cNvSpPr txBox="1"/>
            <p:nvPr/>
          </p:nvSpPr>
          <p:spPr>
            <a:xfrm>
              <a:off x="0" y="6183868"/>
              <a:ext cx="761747" cy="369332"/>
            </a:xfrm>
            <a:prstGeom prst="rect">
              <a:avLst/>
            </a:prstGeom>
            <a:noFill/>
          </p:spPr>
          <p:txBody>
            <a:bodyPr wrap="none" rtlCol="0">
              <a:spAutoFit/>
            </a:bodyPr>
            <a:lstStyle/>
            <a:p>
              <a:r>
                <a:rPr lang="en-US" dirty="0" smtClean="0"/>
                <a:t>x</a:t>
              </a:r>
              <a:r>
                <a:rPr lang="en-US" baseline="-25000" dirty="0" smtClean="0"/>
                <a:t>0</a:t>
              </a:r>
              <a:r>
                <a:rPr lang="en-US" dirty="0" smtClean="0"/>
                <a:t> , v</a:t>
              </a:r>
              <a:r>
                <a:rPr lang="en-US" baseline="-25000" dirty="0" smtClean="0"/>
                <a:t>0</a:t>
              </a:r>
              <a:r>
                <a:rPr lang="en-US" dirty="0" smtClean="0"/>
                <a:t> </a:t>
              </a:r>
              <a:endParaRPr lang="en-US" dirty="0"/>
            </a:p>
          </p:txBody>
        </p:sp>
      </p:grpSp>
      <p:grpSp>
        <p:nvGrpSpPr>
          <p:cNvPr id="11" name="Group 122"/>
          <p:cNvGrpSpPr/>
          <p:nvPr/>
        </p:nvGrpSpPr>
        <p:grpSpPr>
          <a:xfrm>
            <a:off x="8610600" y="4572000"/>
            <a:ext cx="504775" cy="1981200"/>
            <a:chOff x="-137367" y="4572000"/>
            <a:chExt cx="504775" cy="1981200"/>
          </a:xfrm>
        </p:grpSpPr>
        <p:sp>
          <p:nvSpPr>
            <p:cNvPr id="13" name="Rectangle 12"/>
            <p:cNvSpPr/>
            <p:nvPr/>
          </p:nvSpPr>
          <p:spPr>
            <a:xfrm>
              <a:off x="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0" y="4572000"/>
              <a:ext cx="367408" cy="369332"/>
            </a:xfrm>
            <a:prstGeom prst="rect">
              <a:avLst/>
            </a:prstGeom>
            <a:noFill/>
          </p:spPr>
          <p:txBody>
            <a:bodyPr wrap="none" rtlCol="0">
              <a:spAutoFit/>
            </a:bodyPr>
            <a:lstStyle/>
            <a:p>
              <a:r>
                <a:rPr lang="en-US" dirty="0" smtClean="0"/>
                <a:t>t  </a:t>
              </a:r>
              <a:endParaRPr lang="en-US" dirty="0"/>
            </a:p>
          </p:txBody>
        </p:sp>
        <p:sp>
          <p:nvSpPr>
            <p:cNvPr id="15" name="TextBox 14"/>
            <p:cNvSpPr txBox="1"/>
            <p:nvPr/>
          </p:nvSpPr>
          <p:spPr>
            <a:xfrm>
              <a:off x="-137367" y="6183868"/>
              <a:ext cx="498855" cy="369332"/>
            </a:xfrm>
            <a:prstGeom prst="rect">
              <a:avLst/>
            </a:prstGeom>
            <a:noFill/>
          </p:spPr>
          <p:txBody>
            <a:bodyPr wrap="none" rtlCol="0">
              <a:spAutoFit/>
            </a:bodyPr>
            <a:lstStyle/>
            <a:p>
              <a:r>
                <a:rPr lang="en-US" dirty="0"/>
                <a:t>x</a:t>
              </a:r>
              <a:r>
                <a:rPr lang="en-US" dirty="0" smtClean="0"/>
                <a:t>, v</a:t>
              </a:r>
              <a:endParaRPr lang="en-US" dirty="0"/>
            </a:p>
          </p:txBody>
        </p:sp>
      </p:grpSp>
      <p:grpSp>
        <p:nvGrpSpPr>
          <p:cNvPr id="12" name="Group 17"/>
          <p:cNvGrpSpPr/>
          <p:nvPr/>
        </p:nvGrpSpPr>
        <p:grpSpPr>
          <a:xfrm>
            <a:off x="3124200" y="6172200"/>
            <a:ext cx="2667000" cy="381000"/>
            <a:chOff x="3124200" y="5867400"/>
            <a:chExt cx="2667000" cy="381000"/>
          </a:xfrm>
        </p:grpSpPr>
        <p:sp>
          <p:nvSpPr>
            <p:cNvPr id="16" name="TextBox 15"/>
            <p:cNvSpPr txBox="1"/>
            <p:nvPr/>
          </p:nvSpPr>
          <p:spPr>
            <a:xfrm>
              <a:off x="3124200" y="5867400"/>
              <a:ext cx="298480" cy="369332"/>
            </a:xfrm>
            <a:prstGeom prst="rect">
              <a:avLst/>
            </a:prstGeom>
            <a:noFill/>
          </p:spPr>
          <p:txBody>
            <a:bodyPr wrap="none" rtlCol="0">
              <a:spAutoFit/>
            </a:bodyPr>
            <a:lstStyle/>
            <a:p>
              <a:r>
                <a:rPr lang="en-US" b="1" dirty="0" smtClean="0"/>
                <a:t>a</a:t>
              </a:r>
              <a:endParaRPr lang="en-US" b="1" dirty="0"/>
            </a:p>
          </p:txBody>
        </p:sp>
        <p:sp>
          <p:nvSpPr>
            <p:cNvPr id="17" name="Right Arrow 16"/>
            <p:cNvSpPr/>
            <p:nvPr/>
          </p:nvSpPr>
          <p:spPr>
            <a:xfrm>
              <a:off x="3581400" y="5867400"/>
              <a:ext cx="2209800" cy="381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23"/>
          <p:cNvGrpSpPr/>
          <p:nvPr/>
        </p:nvGrpSpPr>
        <p:grpSpPr>
          <a:xfrm>
            <a:off x="228600" y="762000"/>
            <a:ext cx="4114800" cy="1066800"/>
            <a:chOff x="2209800" y="2133600"/>
            <a:chExt cx="2286000" cy="1066800"/>
          </a:xfrm>
        </p:grpSpPr>
        <p:sp>
          <p:nvSpPr>
            <p:cNvPr id="21" name="Rectangle 20"/>
            <p:cNvSpPr/>
            <p:nvPr/>
          </p:nvSpPr>
          <p:spPr>
            <a:xfrm>
              <a:off x="2209800" y="2133600"/>
              <a:ext cx="2286000" cy="1066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Object 18"/>
            <p:cNvGraphicFramePr>
              <a:graphicFrameLocks noChangeAspect="1"/>
            </p:cNvGraphicFramePr>
            <p:nvPr>
              <p:extLst>
                <p:ext uri="{D42A27DB-BD31-4B8C-83A1-F6EECF244321}">
                  <p14:modId xmlns:p14="http://schemas.microsoft.com/office/powerpoint/2010/main" val="4071512188"/>
                </p:ext>
              </p:extLst>
            </p:nvPr>
          </p:nvGraphicFramePr>
          <p:xfrm>
            <a:off x="2541042" y="2270125"/>
            <a:ext cx="1472847" cy="701675"/>
          </p:xfrm>
          <a:graphic>
            <a:graphicData uri="http://schemas.openxmlformats.org/presentationml/2006/ole">
              <mc:AlternateContent xmlns:mc="http://schemas.openxmlformats.org/markup-compatibility/2006">
                <mc:Choice xmlns:v="urn:schemas-microsoft-com:vml" Requires="v">
                  <p:oleObj spid="_x0000_s23851" name="معادلة" r:id="rId6" imgW="1066680" imgH="393480" progId="Equation.3">
                    <p:embed/>
                  </p:oleObj>
                </mc:Choice>
                <mc:Fallback>
                  <p:oleObj name="معادلة" r:id="rId6" imgW="1066680" imgH="393480" progId="Equation.3">
                    <p:embed/>
                    <p:pic>
                      <p:nvPicPr>
                        <p:cNvPr id="0" name="Picture 3"/>
                        <p:cNvPicPr>
                          <a:picLocks noChangeAspect="1" noChangeArrowheads="1"/>
                        </p:cNvPicPr>
                        <p:nvPr/>
                      </p:nvPicPr>
                      <p:blipFill>
                        <a:blip r:embed="rId7"/>
                        <a:srcRect/>
                        <a:stretch>
                          <a:fillRect/>
                        </a:stretch>
                      </p:blipFill>
                      <p:spPr bwMode="auto">
                        <a:xfrm>
                          <a:off x="2541042" y="2270125"/>
                          <a:ext cx="1472847" cy="701675"/>
                        </a:xfrm>
                        <a:prstGeom prst="rect">
                          <a:avLst/>
                        </a:prstGeom>
                        <a:noFill/>
                      </p:spPr>
                    </p:pic>
                  </p:oleObj>
                </mc:Fallback>
              </mc:AlternateContent>
            </a:graphicData>
          </a:graphic>
        </p:graphicFrame>
      </p:grpSp>
      <p:grpSp>
        <p:nvGrpSpPr>
          <p:cNvPr id="20" name="Group 22"/>
          <p:cNvGrpSpPr/>
          <p:nvPr/>
        </p:nvGrpSpPr>
        <p:grpSpPr>
          <a:xfrm>
            <a:off x="685800" y="2101627"/>
            <a:ext cx="2133600" cy="793973"/>
            <a:chOff x="2362200" y="3346585"/>
            <a:chExt cx="2133600" cy="793973"/>
          </a:xfrm>
        </p:grpSpPr>
        <p:sp>
          <p:nvSpPr>
            <p:cNvPr id="22" name="Rectangle 21"/>
            <p:cNvSpPr/>
            <p:nvPr/>
          </p:nvSpPr>
          <p:spPr>
            <a:xfrm>
              <a:off x="2362200" y="3346585"/>
              <a:ext cx="2133600" cy="7939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196" name="Object 4"/>
            <p:cNvGraphicFramePr>
              <a:graphicFrameLocks noChangeAspect="1"/>
            </p:cNvGraphicFramePr>
            <p:nvPr>
              <p:extLst>
                <p:ext uri="{D42A27DB-BD31-4B8C-83A1-F6EECF244321}">
                  <p14:modId xmlns:p14="http://schemas.microsoft.com/office/powerpoint/2010/main" val="2370613589"/>
                </p:ext>
              </p:extLst>
            </p:nvPr>
          </p:nvGraphicFramePr>
          <p:xfrm>
            <a:off x="2763838" y="3380146"/>
            <a:ext cx="1222375" cy="700087"/>
          </p:xfrm>
          <a:graphic>
            <a:graphicData uri="http://schemas.openxmlformats.org/presentationml/2006/ole">
              <mc:AlternateContent xmlns:mc="http://schemas.openxmlformats.org/markup-compatibility/2006">
                <mc:Choice xmlns:v="urn:schemas-microsoft-com:vml" Requires="v">
                  <p:oleObj spid="_x0000_s23852" name="معادلة" r:id="rId8" imgW="444240" imgH="393480" progId="Equation.3">
                    <p:embed/>
                  </p:oleObj>
                </mc:Choice>
                <mc:Fallback>
                  <p:oleObj name="معادلة" r:id="rId8" imgW="444240" imgH="393480" progId="Equation.3">
                    <p:embed/>
                    <p:pic>
                      <p:nvPicPr>
                        <p:cNvPr id="0" name="Picture 4"/>
                        <p:cNvPicPr>
                          <a:picLocks noChangeAspect="1" noChangeArrowheads="1"/>
                        </p:cNvPicPr>
                        <p:nvPr/>
                      </p:nvPicPr>
                      <p:blipFill>
                        <a:blip r:embed="rId9"/>
                        <a:srcRect/>
                        <a:stretch>
                          <a:fillRect/>
                        </a:stretch>
                      </p:blipFill>
                      <p:spPr bwMode="auto">
                        <a:xfrm>
                          <a:off x="2763838" y="3380146"/>
                          <a:ext cx="1222375" cy="700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3" name="Group 33"/>
          <p:cNvGrpSpPr/>
          <p:nvPr/>
        </p:nvGrpSpPr>
        <p:grpSpPr>
          <a:xfrm>
            <a:off x="5177307" y="1293254"/>
            <a:ext cx="4158397" cy="3735946"/>
            <a:chOff x="5177307" y="76200"/>
            <a:chExt cx="4158397" cy="3735946"/>
          </a:xfrm>
        </p:grpSpPr>
        <p:grpSp>
          <p:nvGrpSpPr>
            <p:cNvPr id="24" name="Group 28"/>
            <p:cNvGrpSpPr/>
            <p:nvPr/>
          </p:nvGrpSpPr>
          <p:grpSpPr>
            <a:xfrm>
              <a:off x="5177307" y="824248"/>
              <a:ext cx="3786389" cy="2987898"/>
              <a:chOff x="5177307" y="824248"/>
              <a:chExt cx="3786389" cy="2987898"/>
            </a:xfrm>
          </p:grpSpPr>
          <p:sp>
            <p:nvSpPr>
              <p:cNvPr id="28" name="Freeform 27"/>
              <p:cNvSpPr/>
              <p:nvPr/>
            </p:nvSpPr>
            <p:spPr>
              <a:xfrm>
                <a:off x="5177307" y="824248"/>
                <a:ext cx="3786389" cy="2987898"/>
              </a:xfrm>
              <a:custGeom>
                <a:avLst/>
                <a:gdLst>
                  <a:gd name="connsiteX0" fmla="*/ 734096 w 3786389"/>
                  <a:gd name="connsiteY0" fmla="*/ 437882 h 2987898"/>
                  <a:gd name="connsiteX1" fmla="*/ 1171978 w 3786389"/>
                  <a:gd name="connsiteY1" fmla="*/ 0 h 2987898"/>
                  <a:gd name="connsiteX2" fmla="*/ 1300766 w 3786389"/>
                  <a:gd name="connsiteY2" fmla="*/ 25758 h 2987898"/>
                  <a:gd name="connsiteX3" fmla="*/ 1403797 w 3786389"/>
                  <a:gd name="connsiteY3" fmla="*/ 38637 h 2987898"/>
                  <a:gd name="connsiteX4" fmla="*/ 1558344 w 3786389"/>
                  <a:gd name="connsiteY4" fmla="*/ 90152 h 2987898"/>
                  <a:gd name="connsiteX5" fmla="*/ 1751527 w 3786389"/>
                  <a:gd name="connsiteY5" fmla="*/ 115910 h 2987898"/>
                  <a:gd name="connsiteX6" fmla="*/ 2189408 w 3786389"/>
                  <a:gd name="connsiteY6" fmla="*/ 193183 h 2987898"/>
                  <a:gd name="connsiteX7" fmla="*/ 2601532 w 3786389"/>
                  <a:gd name="connsiteY7" fmla="*/ 154546 h 2987898"/>
                  <a:gd name="connsiteX8" fmla="*/ 2743200 w 3786389"/>
                  <a:gd name="connsiteY8" fmla="*/ 128789 h 2987898"/>
                  <a:gd name="connsiteX9" fmla="*/ 2794716 w 3786389"/>
                  <a:gd name="connsiteY9" fmla="*/ 103031 h 2987898"/>
                  <a:gd name="connsiteX10" fmla="*/ 2884868 w 3786389"/>
                  <a:gd name="connsiteY10" fmla="*/ 128789 h 2987898"/>
                  <a:gd name="connsiteX11" fmla="*/ 2884868 w 3786389"/>
                  <a:gd name="connsiteY11" fmla="*/ 128789 h 2987898"/>
                  <a:gd name="connsiteX12" fmla="*/ 3721994 w 3786389"/>
                  <a:gd name="connsiteY12" fmla="*/ 579549 h 2987898"/>
                  <a:gd name="connsiteX13" fmla="*/ 3593206 w 3786389"/>
                  <a:gd name="connsiteY13" fmla="*/ 991673 h 2987898"/>
                  <a:gd name="connsiteX14" fmla="*/ 3786389 w 3786389"/>
                  <a:gd name="connsiteY14" fmla="*/ 1390918 h 2987898"/>
                  <a:gd name="connsiteX15" fmla="*/ 3464417 w 3786389"/>
                  <a:gd name="connsiteY15" fmla="*/ 1828800 h 2987898"/>
                  <a:gd name="connsiteX16" fmla="*/ 2987899 w 3786389"/>
                  <a:gd name="connsiteY16" fmla="*/ 2820473 h 2987898"/>
                  <a:gd name="connsiteX17" fmla="*/ 2743200 w 3786389"/>
                  <a:gd name="connsiteY17" fmla="*/ 2859110 h 2987898"/>
                  <a:gd name="connsiteX18" fmla="*/ 2614411 w 3786389"/>
                  <a:gd name="connsiteY18" fmla="*/ 2871989 h 2987898"/>
                  <a:gd name="connsiteX19" fmla="*/ 2266682 w 3786389"/>
                  <a:gd name="connsiteY19" fmla="*/ 2923504 h 2987898"/>
                  <a:gd name="connsiteX20" fmla="*/ 1880316 w 3786389"/>
                  <a:gd name="connsiteY20" fmla="*/ 2962141 h 2987898"/>
                  <a:gd name="connsiteX21" fmla="*/ 1725769 w 3786389"/>
                  <a:gd name="connsiteY21" fmla="*/ 2975020 h 2987898"/>
                  <a:gd name="connsiteX22" fmla="*/ 1609859 w 3786389"/>
                  <a:gd name="connsiteY22" fmla="*/ 2987898 h 2987898"/>
                  <a:gd name="connsiteX23" fmla="*/ 1468192 w 3786389"/>
                  <a:gd name="connsiteY23" fmla="*/ 2975020 h 2987898"/>
                  <a:gd name="connsiteX24" fmla="*/ 888642 w 3786389"/>
                  <a:gd name="connsiteY24" fmla="*/ 2524259 h 2987898"/>
                  <a:gd name="connsiteX25" fmla="*/ 0 w 3786389"/>
                  <a:gd name="connsiteY25" fmla="*/ 1635617 h 2987898"/>
                  <a:gd name="connsiteX26" fmla="*/ 721217 w 3786389"/>
                  <a:gd name="connsiteY26" fmla="*/ 1120462 h 2987898"/>
                  <a:gd name="connsiteX27" fmla="*/ 734096 w 3786389"/>
                  <a:gd name="connsiteY27" fmla="*/ 437882 h 298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6389" h="2987898">
                    <a:moveTo>
                      <a:pt x="734096" y="437882"/>
                    </a:moveTo>
                    <a:lnTo>
                      <a:pt x="1171978" y="0"/>
                    </a:lnTo>
                    <a:cubicBezTo>
                      <a:pt x="1214907" y="8586"/>
                      <a:pt x="1257582" y="18561"/>
                      <a:pt x="1300766" y="25758"/>
                    </a:cubicBezTo>
                    <a:cubicBezTo>
                      <a:pt x="1334906" y="31448"/>
                      <a:pt x="1370219" y="30243"/>
                      <a:pt x="1403797" y="38637"/>
                    </a:cubicBezTo>
                    <a:cubicBezTo>
                      <a:pt x="1456478" y="51807"/>
                      <a:pt x="1505335" y="78372"/>
                      <a:pt x="1558344" y="90152"/>
                    </a:cubicBezTo>
                    <a:cubicBezTo>
                      <a:pt x="1621761" y="104245"/>
                      <a:pt x="1687746" y="103565"/>
                      <a:pt x="1751527" y="115910"/>
                    </a:cubicBezTo>
                    <a:cubicBezTo>
                      <a:pt x="2225773" y="207699"/>
                      <a:pt x="1675549" y="136087"/>
                      <a:pt x="2189408" y="193183"/>
                    </a:cubicBezTo>
                    <a:lnTo>
                      <a:pt x="2601532" y="154546"/>
                    </a:lnTo>
                    <a:cubicBezTo>
                      <a:pt x="2636310" y="150885"/>
                      <a:pt x="2706922" y="136044"/>
                      <a:pt x="2743200" y="128789"/>
                    </a:cubicBezTo>
                    <a:cubicBezTo>
                      <a:pt x="2760372" y="120203"/>
                      <a:pt x="2775635" y="105151"/>
                      <a:pt x="2794716" y="103031"/>
                    </a:cubicBezTo>
                    <a:cubicBezTo>
                      <a:pt x="2830948" y="99005"/>
                      <a:pt x="2856009" y="114360"/>
                      <a:pt x="2884868" y="128789"/>
                    </a:cubicBezTo>
                    <a:lnTo>
                      <a:pt x="2884868" y="128789"/>
                    </a:lnTo>
                    <a:lnTo>
                      <a:pt x="3721994" y="579549"/>
                    </a:lnTo>
                    <a:lnTo>
                      <a:pt x="3593206" y="991673"/>
                    </a:lnTo>
                    <a:lnTo>
                      <a:pt x="3786389" y="1390918"/>
                    </a:lnTo>
                    <a:lnTo>
                      <a:pt x="3464417" y="1828800"/>
                    </a:lnTo>
                    <a:lnTo>
                      <a:pt x="2987899" y="2820473"/>
                    </a:lnTo>
                    <a:cubicBezTo>
                      <a:pt x="2530871" y="2858559"/>
                      <a:pt x="3047101" y="2805480"/>
                      <a:pt x="2743200" y="2859110"/>
                    </a:cubicBezTo>
                    <a:cubicBezTo>
                      <a:pt x="2700713" y="2866608"/>
                      <a:pt x="2657166" y="2866211"/>
                      <a:pt x="2614411" y="2871989"/>
                    </a:cubicBezTo>
                    <a:cubicBezTo>
                      <a:pt x="2498292" y="2887681"/>
                      <a:pt x="2383597" y="2915710"/>
                      <a:pt x="2266682" y="2923504"/>
                    </a:cubicBezTo>
                    <a:cubicBezTo>
                      <a:pt x="1880945" y="2949220"/>
                      <a:pt x="2266049" y="2919281"/>
                      <a:pt x="1880316" y="2962141"/>
                    </a:cubicBezTo>
                    <a:cubicBezTo>
                      <a:pt x="1828938" y="2967850"/>
                      <a:pt x="1777230" y="2970119"/>
                      <a:pt x="1725769" y="2975020"/>
                    </a:cubicBezTo>
                    <a:cubicBezTo>
                      <a:pt x="1687070" y="2978706"/>
                      <a:pt x="1648496" y="2983605"/>
                      <a:pt x="1609859" y="2987898"/>
                    </a:cubicBezTo>
                    <a:lnTo>
                      <a:pt x="1468192" y="2975020"/>
                    </a:lnTo>
                    <a:lnTo>
                      <a:pt x="888642" y="2524259"/>
                    </a:lnTo>
                    <a:lnTo>
                      <a:pt x="0" y="1635617"/>
                    </a:lnTo>
                    <a:lnTo>
                      <a:pt x="721217" y="1120462"/>
                    </a:lnTo>
                    <a:lnTo>
                      <a:pt x="734096" y="437882"/>
                    </a:lnTo>
                    <a:close/>
                  </a:path>
                </a:pathLst>
              </a:cu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Object 2"/>
              <p:cNvGraphicFramePr>
                <a:graphicFrameLocks noChangeAspect="1"/>
              </p:cNvGraphicFramePr>
              <p:nvPr>
                <p:extLst>
                  <p:ext uri="{D42A27DB-BD31-4B8C-83A1-F6EECF244321}">
                    <p14:modId xmlns:p14="http://schemas.microsoft.com/office/powerpoint/2010/main" val="4150744582"/>
                  </p:ext>
                </p:extLst>
              </p:nvPr>
            </p:nvGraphicFramePr>
            <p:xfrm>
              <a:off x="5451950" y="2021530"/>
              <a:ext cx="3504644" cy="723816"/>
            </p:xfrm>
            <a:graphic>
              <a:graphicData uri="http://schemas.openxmlformats.org/presentationml/2006/ole">
                <mc:AlternateContent xmlns:mc="http://schemas.openxmlformats.org/markup-compatibility/2006">
                  <mc:Choice xmlns:v="urn:schemas-microsoft-com:vml" Requires="v">
                    <p:oleObj spid="_x0000_s23853" name="معادلة" r:id="rId10" imgW="1358640" imgH="393480" progId="Equation.3">
                      <p:embed/>
                    </p:oleObj>
                  </mc:Choice>
                  <mc:Fallback>
                    <p:oleObj name="معادلة" r:id="rId10" imgW="1358640" imgH="393480" progId="Equation.3">
                      <p:embed/>
                      <p:pic>
                        <p:nvPicPr>
                          <p:cNvPr id="0" name="Picture 5"/>
                          <p:cNvPicPr>
                            <a:picLocks noChangeAspect="1" noChangeArrowheads="1"/>
                          </p:cNvPicPr>
                          <p:nvPr/>
                        </p:nvPicPr>
                        <p:blipFill>
                          <a:blip r:embed="rId11"/>
                          <a:srcRect/>
                          <a:stretch>
                            <a:fillRect/>
                          </a:stretch>
                        </p:blipFill>
                        <p:spPr bwMode="auto">
                          <a:xfrm>
                            <a:off x="5451950" y="2021530"/>
                            <a:ext cx="3504644" cy="723816"/>
                          </a:xfrm>
                          <a:prstGeom prst="rect">
                            <a:avLst/>
                          </a:prstGeom>
                          <a:noFill/>
                        </p:spPr>
                      </p:pic>
                    </p:oleObj>
                  </mc:Fallback>
                </mc:AlternateContent>
              </a:graphicData>
            </a:graphic>
          </p:graphicFrame>
          <p:graphicFrame>
            <p:nvGraphicFramePr>
              <p:cNvPr id="8198" name="Object 6"/>
              <p:cNvGraphicFramePr>
                <a:graphicFrameLocks noChangeAspect="1"/>
              </p:cNvGraphicFramePr>
              <p:nvPr>
                <p:extLst>
                  <p:ext uri="{D42A27DB-BD31-4B8C-83A1-F6EECF244321}">
                    <p14:modId xmlns:p14="http://schemas.microsoft.com/office/powerpoint/2010/main" val="621419493"/>
                  </p:ext>
                </p:extLst>
              </p:nvPr>
            </p:nvGraphicFramePr>
            <p:xfrm>
              <a:off x="6192838" y="1295959"/>
              <a:ext cx="2225675" cy="484187"/>
            </p:xfrm>
            <a:graphic>
              <a:graphicData uri="http://schemas.openxmlformats.org/presentationml/2006/ole">
                <mc:AlternateContent xmlns:mc="http://schemas.openxmlformats.org/markup-compatibility/2006">
                  <mc:Choice xmlns:v="urn:schemas-microsoft-com:vml" Requires="v">
                    <p:oleObj spid="_x0000_s23854" name="معادلة" r:id="rId12" imgW="749160" imgH="228600" progId="Equation.3">
                      <p:embed/>
                    </p:oleObj>
                  </mc:Choice>
                  <mc:Fallback>
                    <p:oleObj name="معادلة" r:id="rId12" imgW="749160" imgH="228600" progId="Equation.3">
                      <p:embed/>
                      <p:pic>
                        <p:nvPicPr>
                          <p:cNvPr id="0" name="Picture 6"/>
                          <p:cNvPicPr>
                            <a:picLocks noChangeAspect="1" noChangeArrowheads="1"/>
                          </p:cNvPicPr>
                          <p:nvPr/>
                        </p:nvPicPr>
                        <p:blipFill>
                          <a:blip r:embed="rId13"/>
                          <a:srcRect/>
                          <a:stretch>
                            <a:fillRect/>
                          </a:stretch>
                        </p:blipFill>
                        <p:spPr bwMode="auto">
                          <a:xfrm>
                            <a:off x="6192838" y="1295959"/>
                            <a:ext cx="2225675"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9" name="Object 7"/>
              <p:cNvGraphicFramePr>
                <a:graphicFrameLocks noChangeAspect="1"/>
              </p:cNvGraphicFramePr>
              <p:nvPr>
                <p:extLst>
                  <p:ext uri="{D42A27DB-BD31-4B8C-83A1-F6EECF244321}">
                    <p14:modId xmlns:p14="http://schemas.microsoft.com/office/powerpoint/2010/main" val="1641525963"/>
                  </p:ext>
                </p:extLst>
              </p:nvPr>
            </p:nvGraphicFramePr>
            <p:xfrm>
              <a:off x="5715000" y="2667559"/>
              <a:ext cx="2752725" cy="511175"/>
            </p:xfrm>
            <a:graphic>
              <a:graphicData uri="http://schemas.openxmlformats.org/presentationml/2006/ole">
                <mc:AlternateContent xmlns:mc="http://schemas.openxmlformats.org/markup-compatibility/2006">
                  <mc:Choice xmlns:v="urn:schemas-microsoft-com:vml" Requires="v">
                    <p:oleObj spid="_x0000_s23855" name="معادلة" r:id="rId14" imgW="927000" imgH="241200" progId="Equation.3">
                      <p:embed/>
                    </p:oleObj>
                  </mc:Choice>
                  <mc:Fallback>
                    <p:oleObj name="معادلة" r:id="rId14" imgW="927000" imgH="241200" progId="Equation.3">
                      <p:embed/>
                      <p:pic>
                        <p:nvPicPr>
                          <p:cNvPr id="0" name="Picture 7"/>
                          <p:cNvPicPr>
                            <a:picLocks noChangeAspect="1" noChangeArrowheads="1"/>
                          </p:cNvPicPr>
                          <p:nvPr/>
                        </p:nvPicPr>
                        <p:blipFill>
                          <a:blip r:embed="rId15"/>
                          <a:srcRect/>
                          <a:stretch>
                            <a:fillRect/>
                          </a:stretch>
                        </p:blipFill>
                        <p:spPr bwMode="auto">
                          <a:xfrm>
                            <a:off x="5715000" y="2667559"/>
                            <a:ext cx="2752725"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6" name="Group 32"/>
            <p:cNvGrpSpPr/>
            <p:nvPr/>
          </p:nvGrpSpPr>
          <p:grpSpPr>
            <a:xfrm>
              <a:off x="6781800" y="76200"/>
              <a:ext cx="2553904" cy="914400"/>
              <a:chOff x="6781800" y="76200"/>
              <a:chExt cx="2553904" cy="914400"/>
            </a:xfrm>
          </p:grpSpPr>
          <p:sp>
            <p:nvSpPr>
              <p:cNvPr id="31" name="TextBox 30"/>
              <p:cNvSpPr txBox="1"/>
              <p:nvPr/>
            </p:nvSpPr>
            <p:spPr>
              <a:xfrm>
                <a:off x="6781800" y="76200"/>
                <a:ext cx="2553904" cy="646331"/>
              </a:xfrm>
              <a:prstGeom prst="rect">
                <a:avLst/>
              </a:prstGeom>
              <a:noFill/>
            </p:spPr>
            <p:txBody>
              <a:bodyPr wrap="none" rtlCol="0">
                <a:spAutoFit/>
              </a:bodyPr>
              <a:lstStyle/>
              <a:p>
                <a:r>
                  <a:rPr lang="en-US" sz="3600" b="1" dirty="0" smtClean="0">
                    <a:latin typeface="Aharoni" pitchFamily="2" charset="-79"/>
                    <a:cs typeface="Aharoni" pitchFamily="2" charset="-79"/>
                  </a:rPr>
                  <a:t>Conclusion</a:t>
                </a:r>
                <a:r>
                  <a:rPr lang="en-US" dirty="0" smtClean="0"/>
                  <a:t> </a:t>
                </a:r>
                <a:endParaRPr lang="en-US" dirty="0"/>
              </a:p>
            </p:txBody>
          </p:sp>
          <p:sp>
            <p:nvSpPr>
              <p:cNvPr id="32" name="Down Arrow 31"/>
              <p:cNvSpPr/>
              <p:nvPr/>
            </p:nvSpPr>
            <p:spPr>
              <a:xfrm>
                <a:off x="7162800" y="609600"/>
                <a:ext cx="685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7" name="Group 34"/>
          <p:cNvGrpSpPr/>
          <p:nvPr/>
        </p:nvGrpSpPr>
        <p:grpSpPr>
          <a:xfrm>
            <a:off x="5177308" y="1309048"/>
            <a:ext cx="3891784" cy="3728966"/>
            <a:chOff x="5054742" y="83180"/>
            <a:chExt cx="4280962" cy="3728966"/>
          </a:xfrm>
        </p:grpSpPr>
        <p:grpSp>
          <p:nvGrpSpPr>
            <p:cNvPr id="29" name="Group 28"/>
            <p:cNvGrpSpPr/>
            <p:nvPr/>
          </p:nvGrpSpPr>
          <p:grpSpPr>
            <a:xfrm>
              <a:off x="5054742" y="824248"/>
              <a:ext cx="4165027" cy="2987898"/>
              <a:chOff x="5054742" y="824248"/>
              <a:chExt cx="4165027" cy="2987898"/>
            </a:xfrm>
          </p:grpSpPr>
          <p:sp>
            <p:nvSpPr>
              <p:cNvPr id="40" name="Freeform 39"/>
              <p:cNvSpPr/>
              <p:nvPr/>
            </p:nvSpPr>
            <p:spPr>
              <a:xfrm>
                <a:off x="5054742" y="824248"/>
                <a:ext cx="4165027" cy="2987898"/>
              </a:xfrm>
              <a:custGeom>
                <a:avLst/>
                <a:gdLst>
                  <a:gd name="connsiteX0" fmla="*/ 734096 w 3786389"/>
                  <a:gd name="connsiteY0" fmla="*/ 437882 h 2987898"/>
                  <a:gd name="connsiteX1" fmla="*/ 1171978 w 3786389"/>
                  <a:gd name="connsiteY1" fmla="*/ 0 h 2987898"/>
                  <a:gd name="connsiteX2" fmla="*/ 1300766 w 3786389"/>
                  <a:gd name="connsiteY2" fmla="*/ 25758 h 2987898"/>
                  <a:gd name="connsiteX3" fmla="*/ 1403797 w 3786389"/>
                  <a:gd name="connsiteY3" fmla="*/ 38637 h 2987898"/>
                  <a:gd name="connsiteX4" fmla="*/ 1558344 w 3786389"/>
                  <a:gd name="connsiteY4" fmla="*/ 90152 h 2987898"/>
                  <a:gd name="connsiteX5" fmla="*/ 1751527 w 3786389"/>
                  <a:gd name="connsiteY5" fmla="*/ 115910 h 2987898"/>
                  <a:gd name="connsiteX6" fmla="*/ 2189408 w 3786389"/>
                  <a:gd name="connsiteY6" fmla="*/ 193183 h 2987898"/>
                  <a:gd name="connsiteX7" fmla="*/ 2601532 w 3786389"/>
                  <a:gd name="connsiteY7" fmla="*/ 154546 h 2987898"/>
                  <a:gd name="connsiteX8" fmla="*/ 2743200 w 3786389"/>
                  <a:gd name="connsiteY8" fmla="*/ 128789 h 2987898"/>
                  <a:gd name="connsiteX9" fmla="*/ 2794716 w 3786389"/>
                  <a:gd name="connsiteY9" fmla="*/ 103031 h 2987898"/>
                  <a:gd name="connsiteX10" fmla="*/ 2884868 w 3786389"/>
                  <a:gd name="connsiteY10" fmla="*/ 128789 h 2987898"/>
                  <a:gd name="connsiteX11" fmla="*/ 2884868 w 3786389"/>
                  <a:gd name="connsiteY11" fmla="*/ 128789 h 2987898"/>
                  <a:gd name="connsiteX12" fmla="*/ 3721994 w 3786389"/>
                  <a:gd name="connsiteY12" fmla="*/ 579549 h 2987898"/>
                  <a:gd name="connsiteX13" fmla="*/ 3593206 w 3786389"/>
                  <a:gd name="connsiteY13" fmla="*/ 991673 h 2987898"/>
                  <a:gd name="connsiteX14" fmla="*/ 3786389 w 3786389"/>
                  <a:gd name="connsiteY14" fmla="*/ 1390918 h 2987898"/>
                  <a:gd name="connsiteX15" fmla="*/ 3464417 w 3786389"/>
                  <a:gd name="connsiteY15" fmla="*/ 1828800 h 2987898"/>
                  <a:gd name="connsiteX16" fmla="*/ 2987899 w 3786389"/>
                  <a:gd name="connsiteY16" fmla="*/ 2820473 h 2987898"/>
                  <a:gd name="connsiteX17" fmla="*/ 2743200 w 3786389"/>
                  <a:gd name="connsiteY17" fmla="*/ 2859110 h 2987898"/>
                  <a:gd name="connsiteX18" fmla="*/ 2614411 w 3786389"/>
                  <a:gd name="connsiteY18" fmla="*/ 2871989 h 2987898"/>
                  <a:gd name="connsiteX19" fmla="*/ 2266682 w 3786389"/>
                  <a:gd name="connsiteY19" fmla="*/ 2923504 h 2987898"/>
                  <a:gd name="connsiteX20" fmla="*/ 1880316 w 3786389"/>
                  <a:gd name="connsiteY20" fmla="*/ 2962141 h 2987898"/>
                  <a:gd name="connsiteX21" fmla="*/ 1725769 w 3786389"/>
                  <a:gd name="connsiteY21" fmla="*/ 2975020 h 2987898"/>
                  <a:gd name="connsiteX22" fmla="*/ 1609859 w 3786389"/>
                  <a:gd name="connsiteY22" fmla="*/ 2987898 h 2987898"/>
                  <a:gd name="connsiteX23" fmla="*/ 1468192 w 3786389"/>
                  <a:gd name="connsiteY23" fmla="*/ 2975020 h 2987898"/>
                  <a:gd name="connsiteX24" fmla="*/ 888642 w 3786389"/>
                  <a:gd name="connsiteY24" fmla="*/ 2524259 h 2987898"/>
                  <a:gd name="connsiteX25" fmla="*/ 0 w 3786389"/>
                  <a:gd name="connsiteY25" fmla="*/ 1635617 h 2987898"/>
                  <a:gd name="connsiteX26" fmla="*/ 721217 w 3786389"/>
                  <a:gd name="connsiteY26" fmla="*/ 1120462 h 2987898"/>
                  <a:gd name="connsiteX27" fmla="*/ 734096 w 3786389"/>
                  <a:gd name="connsiteY27" fmla="*/ 437882 h 298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6389" h="2987898">
                    <a:moveTo>
                      <a:pt x="734096" y="437882"/>
                    </a:moveTo>
                    <a:lnTo>
                      <a:pt x="1171978" y="0"/>
                    </a:lnTo>
                    <a:cubicBezTo>
                      <a:pt x="1214907" y="8586"/>
                      <a:pt x="1257582" y="18561"/>
                      <a:pt x="1300766" y="25758"/>
                    </a:cubicBezTo>
                    <a:cubicBezTo>
                      <a:pt x="1334906" y="31448"/>
                      <a:pt x="1370219" y="30243"/>
                      <a:pt x="1403797" y="38637"/>
                    </a:cubicBezTo>
                    <a:cubicBezTo>
                      <a:pt x="1456478" y="51807"/>
                      <a:pt x="1505335" y="78372"/>
                      <a:pt x="1558344" y="90152"/>
                    </a:cubicBezTo>
                    <a:cubicBezTo>
                      <a:pt x="1621761" y="104245"/>
                      <a:pt x="1687746" y="103565"/>
                      <a:pt x="1751527" y="115910"/>
                    </a:cubicBezTo>
                    <a:cubicBezTo>
                      <a:pt x="2225773" y="207699"/>
                      <a:pt x="1675549" y="136087"/>
                      <a:pt x="2189408" y="193183"/>
                    </a:cubicBezTo>
                    <a:lnTo>
                      <a:pt x="2601532" y="154546"/>
                    </a:lnTo>
                    <a:cubicBezTo>
                      <a:pt x="2636310" y="150885"/>
                      <a:pt x="2706922" y="136044"/>
                      <a:pt x="2743200" y="128789"/>
                    </a:cubicBezTo>
                    <a:cubicBezTo>
                      <a:pt x="2760372" y="120203"/>
                      <a:pt x="2775635" y="105151"/>
                      <a:pt x="2794716" y="103031"/>
                    </a:cubicBezTo>
                    <a:cubicBezTo>
                      <a:pt x="2830948" y="99005"/>
                      <a:pt x="2856009" y="114360"/>
                      <a:pt x="2884868" y="128789"/>
                    </a:cubicBezTo>
                    <a:lnTo>
                      <a:pt x="2884868" y="128789"/>
                    </a:lnTo>
                    <a:lnTo>
                      <a:pt x="3721994" y="579549"/>
                    </a:lnTo>
                    <a:lnTo>
                      <a:pt x="3593206" y="991673"/>
                    </a:lnTo>
                    <a:lnTo>
                      <a:pt x="3786389" y="1390918"/>
                    </a:lnTo>
                    <a:lnTo>
                      <a:pt x="3464417" y="1828800"/>
                    </a:lnTo>
                    <a:lnTo>
                      <a:pt x="2987899" y="2820473"/>
                    </a:lnTo>
                    <a:cubicBezTo>
                      <a:pt x="2530871" y="2858559"/>
                      <a:pt x="3047101" y="2805480"/>
                      <a:pt x="2743200" y="2859110"/>
                    </a:cubicBezTo>
                    <a:cubicBezTo>
                      <a:pt x="2700713" y="2866608"/>
                      <a:pt x="2657166" y="2866211"/>
                      <a:pt x="2614411" y="2871989"/>
                    </a:cubicBezTo>
                    <a:cubicBezTo>
                      <a:pt x="2498292" y="2887681"/>
                      <a:pt x="2383597" y="2915710"/>
                      <a:pt x="2266682" y="2923504"/>
                    </a:cubicBezTo>
                    <a:cubicBezTo>
                      <a:pt x="1880945" y="2949220"/>
                      <a:pt x="2266049" y="2919281"/>
                      <a:pt x="1880316" y="2962141"/>
                    </a:cubicBezTo>
                    <a:cubicBezTo>
                      <a:pt x="1828938" y="2967850"/>
                      <a:pt x="1777230" y="2970119"/>
                      <a:pt x="1725769" y="2975020"/>
                    </a:cubicBezTo>
                    <a:cubicBezTo>
                      <a:pt x="1687070" y="2978706"/>
                      <a:pt x="1648496" y="2983605"/>
                      <a:pt x="1609859" y="2987898"/>
                    </a:cubicBezTo>
                    <a:lnTo>
                      <a:pt x="1468192" y="2975020"/>
                    </a:lnTo>
                    <a:lnTo>
                      <a:pt x="888642" y="2524259"/>
                    </a:lnTo>
                    <a:lnTo>
                      <a:pt x="0" y="1635617"/>
                    </a:lnTo>
                    <a:lnTo>
                      <a:pt x="721217" y="1120462"/>
                    </a:lnTo>
                    <a:lnTo>
                      <a:pt x="734096" y="437882"/>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 name="Object 2"/>
              <p:cNvGraphicFramePr>
                <a:graphicFrameLocks noChangeAspect="1"/>
              </p:cNvGraphicFramePr>
              <p:nvPr>
                <p:extLst>
                  <p:ext uri="{D42A27DB-BD31-4B8C-83A1-F6EECF244321}">
                    <p14:modId xmlns:p14="http://schemas.microsoft.com/office/powerpoint/2010/main" val="2594914895"/>
                  </p:ext>
                </p:extLst>
              </p:nvPr>
            </p:nvGraphicFramePr>
            <p:xfrm>
              <a:off x="5791142" y="1834832"/>
              <a:ext cx="2867342" cy="833438"/>
            </p:xfrm>
            <a:graphic>
              <a:graphicData uri="http://schemas.openxmlformats.org/presentationml/2006/ole">
                <mc:AlternateContent xmlns:mc="http://schemas.openxmlformats.org/markup-compatibility/2006">
                  <mc:Choice xmlns:v="urn:schemas-microsoft-com:vml" Requires="v">
                    <p:oleObj spid="_x0000_s23856" name="معادلة" r:id="rId16" imgW="965160" imgH="393480" progId="Equation.3">
                      <p:embed/>
                    </p:oleObj>
                  </mc:Choice>
                  <mc:Fallback>
                    <p:oleObj name="معادلة" r:id="rId16" imgW="965160" imgH="393480" progId="Equation.3">
                      <p:embed/>
                      <p:pic>
                        <p:nvPicPr>
                          <p:cNvPr id="0" name="Picture 8"/>
                          <p:cNvPicPr>
                            <a:picLocks noChangeAspect="1" noChangeArrowheads="1"/>
                          </p:cNvPicPr>
                          <p:nvPr/>
                        </p:nvPicPr>
                        <p:blipFill>
                          <a:blip r:embed="rId17"/>
                          <a:srcRect/>
                          <a:stretch>
                            <a:fillRect/>
                          </a:stretch>
                        </p:blipFill>
                        <p:spPr bwMode="auto">
                          <a:xfrm>
                            <a:off x="5791142" y="1834832"/>
                            <a:ext cx="2867342" cy="833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 name="Object 6"/>
              <p:cNvGraphicFramePr>
                <a:graphicFrameLocks noChangeAspect="1"/>
              </p:cNvGraphicFramePr>
              <p:nvPr>
                <p:extLst>
                  <p:ext uri="{D42A27DB-BD31-4B8C-83A1-F6EECF244321}">
                    <p14:modId xmlns:p14="http://schemas.microsoft.com/office/powerpoint/2010/main" val="3219864170"/>
                  </p:ext>
                </p:extLst>
              </p:nvPr>
            </p:nvGraphicFramePr>
            <p:xfrm>
              <a:off x="6166585" y="1298257"/>
              <a:ext cx="1962785" cy="484188"/>
            </p:xfrm>
            <a:graphic>
              <a:graphicData uri="http://schemas.openxmlformats.org/presentationml/2006/ole">
                <mc:AlternateContent xmlns:mc="http://schemas.openxmlformats.org/markup-compatibility/2006">
                  <mc:Choice xmlns:v="urn:schemas-microsoft-com:vml" Requires="v">
                    <p:oleObj spid="_x0000_s23857" name="معادلة" r:id="rId18" imgW="660240" imgH="228600" progId="Equation.3">
                      <p:embed/>
                    </p:oleObj>
                  </mc:Choice>
                  <mc:Fallback>
                    <p:oleObj name="معادلة" r:id="rId18" imgW="660240" imgH="228600" progId="Equation.3">
                      <p:embed/>
                      <p:pic>
                        <p:nvPicPr>
                          <p:cNvPr id="0" name="Picture 9"/>
                          <p:cNvPicPr>
                            <a:picLocks noChangeAspect="1" noChangeArrowheads="1"/>
                          </p:cNvPicPr>
                          <p:nvPr/>
                        </p:nvPicPr>
                        <p:blipFill>
                          <a:blip r:embed="rId19"/>
                          <a:srcRect/>
                          <a:stretch>
                            <a:fillRect/>
                          </a:stretch>
                        </p:blipFill>
                        <p:spPr bwMode="auto">
                          <a:xfrm>
                            <a:off x="6166585" y="1298257"/>
                            <a:ext cx="1962785" cy="484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 name="Object 7"/>
              <p:cNvGraphicFramePr>
                <a:graphicFrameLocks noChangeAspect="1"/>
              </p:cNvGraphicFramePr>
              <p:nvPr/>
            </p:nvGraphicFramePr>
            <p:xfrm>
              <a:off x="5807545" y="2669146"/>
              <a:ext cx="2752725" cy="511175"/>
            </p:xfrm>
            <a:graphic>
              <a:graphicData uri="http://schemas.openxmlformats.org/presentationml/2006/ole">
                <mc:AlternateContent xmlns:mc="http://schemas.openxmlformats.org/markup-compatibility/2006">
                  <mc:Choice xmlns:v="urn:schemas-microsoft-com:vml" Requires="v">
                    <p:oleObj spid="_x0000_s23858" name="Equation" r:id="rId20" imgW="927000" imgH="241200" progId="Equation.3">
                      <p:embed/>
                    </p:oleObj>
                  </mc:Choice>
                  <mc:Fallback>
                    <p:oleObj name="Equation" r:id="rId20" imgW="927000" imgH="241200" progId="Equation.3">
                      <p:embed/>
                      <p:pic>
                        <p:nvPicPr>
                          <p:cNvPr id="0" name="Picture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807545" y="2669146"/>
                            <a:ext cx="2752725"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0" name="Group 32"/>
            <p:cNvGrpSpPr/>
            <p:nvPr/>
          </p:nvGrpSpPr>
          <p:grpSpPr>
            <a:xfrm>
              <a:off x="6781800" y="83180"/>
              <a:ext cx="2553904" cy="907420"/>
              <a:chOff x="6781800" y="83180"/>
              <a:chExt cx="2553904" cy="907420"/>
            </a:xfrm>
          </p:grpSpPr>
          <p:sp>
            <p:nvSpPr>
              <p:cNvPr id="38" name="TextBox 37"/>
              <p:cNvSpPr txBox="1"/>
              <p:nvPr/>
            </p:nvSpPr>
            <p:spPr>
              <a:xfrm>
                <a:off x="6781800" y="83180"/>
                <a:ext cx="2553904" cy="646331"/>
              </a:xfrm>
              <a:prstGeom prst="rect">
                <a:avLst/>
              </a:prstGeom>
              <a:noFill/>
            </p:spPr>
            <p:txBody>
              <a:bodyPr wrap="none" rtlCol="0">
                <a:spAutoFit/>
              </a:bodyPr>
              <a:lstStyle/>
              <a:p>
                <a:r>
                  <a:rPr lang="en-US" sz="3600" b="1" dirty="0" smtClean="0">
                    <a:latin typeface="Aharoni" pitchFamily="2" charset="-79"/>
                    <a:cs typeface="Aharoni" pitchFamily="2" charset="-79"/>
                  </a:rPr>
                  <a:t>Conclusion</a:t>
                </a:r>
                <a:r>
                  <a:rPr lang="en-US" dirty="0" smtClean="0"/>
                  <a:t> </a:t>
                </a:r>
                <a:endParaRPr lang="en-US" dirty="0"/>
              </a:p>
            </p:txBody>
          </p:sp>
          <p:sp>
            <p:nvSpPr>
              <p:cNvPr id="39" name="Down Arrow 38"/>
              <p:cNvSpPr/>
              <p:nvPr/>
            </p:nvSpPr>
            <p:spPr>
              <a:xfrm>
                <a:off x="7277337" y="609600"/>
                <a:ext cx="685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4" name="Group 22"/>
          <p:cNvGrpSpPr/>
          <p:nvPr/>
        </p:nvGrpSpPr>
        <p:grpSpPr>
          <a:xfrm>
            <a:off x="674303" y="4188536"/>
            <a:ext cx="2686260" cy="807582"/>
            <a:chOff x="2084003" y="3272651"/>
            <a:chExt cx="2686260" cy="807582"/>
          </a:xfrm>
        </p:grpSpPr>
        <p:sp>
          <p:nvSpPr>
            <p:cNvPr id="45" name="Rectangle 44"/>
            <p:cNvSpPr/>
            <p:nvPr/>
          </p:nvSpPr>
          <p:spPr>
            <a:xfrm>
              <a:off x="2084003" y="3286260"/>
              <a:ext cx="2686260" cy="7939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6" name="Object 4"/>
            <p:cNvGraphicFramePr>
              <a:graphicFrameLocks noChangeAspect="1"/>
            </p:cNvGraphicFramePr>
            <p:nvPr>
              <p:extLst>
                <p:ext uri="{D42A27DB-BD31-4B8C-83A1-F6EECF244321}">
                  <p14:modId xmlns:p14="http://schemas.microsoft.com/office/powerpoint/2010/main" val="1087027880"/>
                </p:ext>
              </p:extLst>
            </p:nvPr>
          </p:nvGraphicFramePr>
          <p:xfrm>
            <a:off x="2187575" y="3272651"/>
            <a:ext cx="2374900" cy="764464"/>
          </p:xfrm>
          <a:graphic>
            <a:graphicData uri="http://schemas.openxmlformats.org/presentationml/2006/ole">
              <mc:AlternateContent xmlns:mc="http://schemas.openxmlformats.org/markup-compatibility/2006">
                <mc:Choice xmlns:v="urn:schemas-microsoft-com:vml" Requires="v">
                  <p:oleObj spid="_x0000_s23859" name="معادلة" r:id="rId22" imgW="863280" imgH="419040" progId="Equation.3">
                    <p:embed/>
                  </p:oleObj>
                </mc:Choice>
                <mc:Fallback>
                  <p:oleObj name="معادلة" r:id="rId22" imgW="863280" imgH="419040" progId="Equation.3">
                    <p:embed/>
                    <p:pic>
                      <p:nvPicPr>
                        <p:cNvPr id="0" name=""/>
                        <p:cNvPicPr>
                          <a:picLocks noChangeAspect="1" noChangeArrowheads="1"/>
                        </p:cNvPicPr>
                        <p:nvPr/>
                      </p:nvPicPr>
                      <p:blipFill>
                        <a:blip r:embed="rId23"/>
                        <a:srcRect/>
                        <a:stretch>
                          <a:fillRect/>
                        </a:stretch>
                      </p:blipFill>
                      <p:spPr bwMode="auto">
                        <a:xfrm>
                          <a:off x="2187575" y="3272651"/>
                          <a:ext cx="2374900" cy="764464"/>
                        </a:xfrm>
                        <a:prstGeom prst="rect">
                          <a:avLst/>
                        </a:prstGeom>
                        <a:noFill/>
                      </p:spPr>
                    </p:pic>
                  </p:oleObj>
                </mc:Fallback>
              </mc:AlternateContent>
            </a:graphicData>
          </a:graphic>
        </p:graphicFrame>
      </p:grpSp>
      <p:sp>
        <p:nvSpPr>
          <p:cNvPr id="33" name="TextBox 32"/>
          <p:cNvSpPr txBox="1"/>
          <p:nvPr/>
        </p:nvSpPr>
        <p:spPr>
          <a:xfrm>
            <a:off x="5861675" y="5246132"/>
            <a:ext cx="2498504" cy="369332"/>
          </a:xfrm>
          <a:prstGeom prst="rect">
            <a:avLst/>
          </a:prstGeom>
          <a:noFill/>
        </p:spPr>
        <p:txBody>
          <a:bodyPr wrap="none" rtlCol="1">
            <a:spAutoFit/>
          </a:bodyPr>
          <a:lstStyle/>
          <a:p>
            <a:r>
              <a:rPr lang="en-US" b="1" dirty="0" smtClean="0">
                <a:solidFill>
                  <a:srgbClr val="FF0000"/>
                </a:solidFill>
              </a:rPr>
              <a:t>Take starting point </a:t>
            </a:r>
            <a:r>
              <a:rPr lang="en-US" b="1" i="1" dirty="0" smtClean="0">
                <a:solidFill>
                  <a:srgbClr val="FF0000"/>
                </a:solidFill>
              </a:rPr>
              <a:t>t</a:t>
            </a:r>
            <a:r>
              <a:rPr lang="en-US" b="1" i="1" baseline="-25000" dirty="0" smtClean="0">
                <a:solidFill>
                  <a:srgbClr val="FF0000"/>
                </a:solidFill>
              </a:rPr>
              <a:t>0</a:t>
            </a:r>
            <a:r>
              <a:rPr lang="en-US" b="1" i="1" dirty="0" smtClean="0">
                <a:solidFill>
                  <a:srgbClr val="FF0000"/>
                </a:solidFill>
              </a:rPr>
              <a:t> = 0</a:t>
            </a:r>
            <a:endParaRPr lang="ar-SA" b="1"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par>
                          <p:cTn id="13" fill="hold">
                            <p:stCondLst>
                              <p:cond delay="0"/>
                            </p:stCondLst>
                            <p:childTnLst>
                              <p:par>
                                <p:cTn id="14" presetID="0" presetClass="path" presetSubtype="0" repeatCount="indefinite" accel="50000" fill="hold" nodeType="afterEffect">
                                  <p:stCondLst>
                                    <p:cond delay="0"/>
                                  </p:stCondLst>
                                  <p:childTnLst>
                                    <p:animMotion origin="layout" path="M -3.61111E-6 -2.0444E-6 L 0.89983 -0.01133 " pathEditMode="relative" rAng="0" ptsTypes="AA">
                                      <p:cBhvr>
                                        <p:cTn id="15" dur="3000" fill="hold"/>
                                        <p:tgtEl>
                                          <p:spTgt spid="6"/>
                                        </p:tgtEl>
                                        <p:attrNameLst>
                                          <p:attrName>ppt_x</p:attrName>
                                          <p:attrName>ppt_y</p:attrName>
                                        </p:attrNameLst>
                                      </p:cBhvr>
                                      <p:rCtr x="45000" y="-600"/>
                                    </p:animMotion>
                                  </p:childTnLst>
                                </p:cTn>
                              </p:par>
                            </p:childTnLst>
                          </p:cTn>
                        </p:par>
                        <p:par>
                          <p:cTn id="16" fill="hold">
                            <p:stCondLst>
                              <p:cond delay="3000"/>
                            </p:stCondLst>
                            <p:childTnLst>
                              <p:par>
                                <p:cTn id="17" presetID="1" presetClass="exit" presetSubtype="0" fill="hold" nodeType="after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par>
                          <p:cTn id="19" fill="hold">
                            <p:stCondLst>
                              <p:cond delay="3000"/>
                            </p:stCondLst>
                            <p:childTnLst>
                              <p:par>
                                <p:cTn id="20" presetID="1" presetClass="entr" presetSubtype="0"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4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7"/>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27"/>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1"/>
          <p:cNvSpPr txBox="1">
            <a:spLocks noChangeArrowheads="1"/>
          </p:cNvSpPr>
          <p:nvPr/>
        </p:nvSpPr>
        <p:spPr bwMode="auto">
          <a:xfrm>
            <a:off x="1905000" y="152400"/>
            <a:ext cx="5329151"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Problem Solving strategy</a:t>
            </a:r>
            <a:endParaRPr lang="en-US" sz="4000" dirty="0">
              <a:latin typeface="Calibri" pitchFamily="34" charset="0"/>
            </a:endParaRPr>
          </a:p>
        </p:txBody>
      </p:sp>
      <p:sp>
        <p:nvSpPr>
          <p:cNvPr id="3" name="TextBox 2"/>
          <p:cNvSpPr txBox="1"/>
          <p:nvPr/>
        </p:nvSpPr>
        <p:spPr>
          <a:xfrm>
            <a:off x="1274646" y="836474"/>
            <a:ext cx="6650154" cy="1754326"/>
          </a:xfrm>
          <a:prstGeom prst="rect">
            <a:avLst/>
          </a:prstGeom>
          <a:noFill/>
        </p:spPr>
        <p:txBody>
          <a:bodyPr wrap="none" rtlCol="0">
            <a:spAutoFit/>
          </a:bodyPr>
          <a:lstStyle/>
          <a:p>
            <a:pPr marL="342900" indent="-342900">
              <a:buAutoNum type="arabicPeriod"/>
            </a:pPr>
            <a:r>
              <a:rPr lang="en-US" dirty="0" smtClean="0"/>
              <a:t>Read the questions carefully and underline the given parameters.</a:t>
            </a:r>
          </a:p>
          <a:p>
            <a:pPr marL="342900" indent="-342900">
              <a:buAutoNum type="arabicPeriod"/>
            </a:pPr>
            <a:r>
              <a:rPr lang="en-US" dirty="0" smtClean="0"/>
              <a:t>Draw picture if possible.</a:t>
            </a:r>
          </a:p>
          <a:p>
            <a:pPr marL="342900" indent="-342900">
              <a:buAutoNum type="arabicPeriod"/>
            </a:pPr>
            <a:r>
              <a:rPr lang="en-US" dirty="0" smtClean="0"/>
              <a:t>Figure out what you need to find.</a:t>
            </a:r>
          </a:p>
          <a:p>
            <a:pPr marL="342900" indent="-342900">
              <a:buFontTx/>
              <a:buAutoNum type="arabicPeriod"/>
            </a:pPr>
            <a:r>
              <a:rPr lang="en-US" dirty="0" smtClean="0"/>
              <a:t>Draw a diagram and write down the given quantities.</a:t>
            </a:r>
          </a:p>
          <a:p>
            <a:pPr marL="342900" indent="-342900">
              <a:buAutoNum type="arabicPeriod"/>
            </a:pPr>
            <a:r>
              <a:rPr lang="en-US" dirty="0" smtClean="0"/>
              <a:t>Write the formula.</a:t>
            </a:r>
          </a:p>
          <a:p>
            <a:pPr marL="342900" indent="-342900">
              <a:buAutoNum type="arabicPeriod"/>
            </a:pPr>
            <a:r>
              <a:rPr lang="en-US" dirty="0" smtClean="0"/>
              <a:t>Solve for the unknown.</a:t>
            </a:r>
          </a:p>
        </p:txBody>
      </p:sp>
      <p:sp>
        <p:nvSpPr>
          <p:cNvPr id="4" name="Rectangle 1"/>
          <p:cNvSpPr>
            <a:spLocks noChangeArrowheads="1"/>
          </p:cNvSpPr>
          <p:nvPr/>
        </p:nvSpPr>
        <p:spPr bwMode="auto">
          <a:xfrm>
            <a:off x="304800" y="2667000"/>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u="sng" dirty="0" smtClean="0">
                <a:solidFill>
                  <a:srgbClr val="0000FF"/>
                </a:solidFill>
              </a:rPr>
              <a:t>Example:</a:t>
            </a:r>
            <a:r>
              <a:rPr lang="en-US" dirty="0" smtClean="0">
                <a:solidFill>
                  <a:srgbClr val="0000FF"/>
                </a:solidFill>
              </a:rPr>
              <a:t> A car starts from rest and accelerates at a rate of 2.0 m/s</a:t>
            </a:r>
            <a:r>
              <a:rPr lang="en-US" baseline="30000" dirty="0" smtClean="0">
                <a:solidFill>
                  <a:srgbClr val="0000FF"/>
                </a:solidFill>
              </a:rPr>
              <a:t>2</a:t>
            </a:r>
            <a:r>
              <a:rPr lang="en-US" dirty="0" smtClean="0">
                <a:solidFill>
                  <a:srgbClr val="0000FF"/>
                </a:solidFill>
              </a:rPr>
              <a:t> in a straight line until it reaches a speed of 20 m/s. The car then slows down at a constant rate of 1.0 m/s</a:t>
            </a:r>
            <a:r>
              <a:rPr lang="en-US" baseline="30000" dirty="0" smtClean="0">
                <a:solidFill>
                  <a:srgbClr val="0000FF"/>
                </a:solidFill>
              </a:rPr>
              <a:t>2</a:t>
            </a:r>
            <a:r>
              <a:rPr lang="en-US" dirty="0" smtClean="0">
                <a:solidFill>
                  <a:srgbClr val="0000FF"/>
                </a:solidFill>
              </a:rPr>
              <a:t> until it stops. How much time elapses (total time) from start to stop? (</a:t>
            </a:r>
            <a:r>
              <a:rPr lang="en-US" dirty="0" err="1" smtClean="0">
                <a:solidFill>
                  <a:srgbClr val="0000FF"/>
                </a:solidFill>
              </a:rPr>
              <a:t>Ans</a:t>
            </a:r>
            <a:r>
              <a:rPr lang="en-US" dirty="0" smtClean="0">
                <a:solidFill>
                  <a:srgbClr val="0000FF"/>
                </a:solidFill>
              </a:rPr>
              <a:t>: 30 s)</a:t>
            </a:r>
            <a:endParaRPr lang="en-US" dirty="0">
              <a:solidFill>
                <a:srgbClr val="0000FF"/>
              </a:solidFill>
            </a:endParaRPr>
          </a:p>
        </p:txBody>
      </p:sp>
      <p:grpSp>
        <p:nvGrpSpPr>
          <p:cNvPr id="22" name="Group 21"/>
          <p:cNvGrpSpPr/>
          <p:nvPr/>
        </p:nvGrpSpPr>
        <p:grpSpPr>
          <a:xfrm>
            <a:off x="914400" y="3962400"/>
            <a:ext cx="3882139" cy="810399"/>
            <a:chOff x="914400" y="3962400"/>
            <a:chExt cx="3882139" cy="810399"/>
          </a:xfrm>
        </p:grpSpPr>
        <p:cxnSp>
          <p:nvCxnSpPr>
            <p:cNvPr id="6" name="Straight Connector 5"/>
            <p:cNvCxnSpPr/>
            <p:nvPr/>
          </p:nvCxnSpPr>
          <p:spPr>
            <a:xfrm>
              <a:off x="1219200" y="4343400"/>
              <a:ext cx="3048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14400" y="4495800"/>
              <a:ext cx="806888" cy="276999"/>
            </a:xfrm>
            <a:prstGeom prst="rect">
              <a:avLst/>
            </a:prstGeom>
            <a:noFill/>
          </p:spPr>
          <p:txBody>
            <a:bodyPr wrap="none" rtlCol="0">
              <a:spAutoFit/>
            </a:bodyPr>
            <a:lstStyle/>
            <a:p>
              <a:r>
                <a:rPr lang="en-US" sz="1200" dirty="0" smtClean="0"/>
                <a:t>v</a:t>
              </a:r>
              <a:r>
                <a:rPr lang="en-US" sz="1200" baseline="-25000" dirty="0" smtClean="0"/>
                <a:t>0</a:t>
              </a:r>
              <a:r>
                <a:rPr lang="en-US" sz="1200" dirty="0" smtClean="0"/>
                <a:t> = 0 m/s</a:t>
              </a:r>
              <a:endParaRPr lang="en-US" sz="1200" dirty="0"/>
            </a:p>
          </p:txBody>
        </p:sp>
        <p:sp>
          <p:nvSpPr>
            <p:cNvPr id="9" name="Oval 8"/>
            <p:cNvSpPr/>
            <p:nvPr/>
          </p:nvSpPr>
          <p:spPr>
            <a:xfrm>
              <a:off x="1143000" y="4191000"/>
              <a:ext cx="1524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191000" y="4217894"/>
              <a:ext cx="1524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962400" y="4495800"/>
              <a:ext cx="834139" cy="276999"/>
            </a:xfrm>
            <a:prstGeom prst="rect">
              <a:avLst/>
            </a:prstGeom>
            <a:noFill/>
          </p:spPr>
          <p:txBody>
            <a:bodyPr wrap="none" rtlCol="0">
              <a:spAutoFit/>
            </a:bodyPr>
            <a:lstStyle/>
            <a:p>
              <a:r>
                <a:rPr lang="en-US" sz="1200" dirty="0" smtClean="0"/>
                <a:t>v = 20 m/s</a:t>
              </a:r>
              <a:endParaRPr lang="en-US" sz="1200" dirty="0"/>
            </a:p>
          </p:txBody>
        </p:sp>
        <p:sp>
          <p:nvSpPr>
            <p:cNvPr id="12" name="TextBox 11"/>
            <p:cNvSpPr txBox="1"/>
            <p:nvPr/>
          </p:nvSpPr>
          <p:spPr>
            <a:xfrm>
              <a:off x="2362200" y="3962400"/>
              <a:ext cx="928716" cy="276999"/>
            </a:xfrm>
            <a:prstGeom prst="rect">
              <a:avLst/>
            </a:prstGeom>
            <a:noFill/>
          </p:spPr>
          <p:txBody>
            <a:bodyPr wrap="none" rtlCol="0">
              <a:spAutoFit/>
            </a:bodyPr>
            <a:lstStyle/>
            <a:p>
              <a:r>
                <a:rPr lang="en-US" sz="1200" dirty="0" smtClean="0"/>
                <a:t>a = 2.0 m/s</a:t>
              </a:r>
              <a:r>
                <a:rPr lang="en-US" sz="1200" baseline="30000" dirty="0" smtClean="0"/>
                <a:t>2</a:t>
              </a:r>
              <a:endParaRPr lang="en-US" sz="1200" dirty="0"/>
            </a:p>
          </p:txBody>
        </p:sp>
      </p:grpSp>
      <p:grpSp>
        <p:nvGrpSpPr>
          <p:cNvPr id="21" name="Group 20"/>
          <p:cNvGrpSpPr/>
          <p:nvPr/>
        </p:nvGrpSpPr>
        <p:grpSpPr>
          <a:xfrm>
            <a:off x="4146112" y="3810000"/>
            <a:ext cx="2861940" cy="640977"/>
            <a:chOff x="4146112" y="3810000"/>
            <a:chExt cx="2861940" cy="640977"/>
          </a:xfrm>
        </p:grpSpPr>
        <p:sp>
          <p:nvSpPr>
            <p:cNvPr id="14" name="Oval 13"/>
            <p:cNvSpPr/>
            <p:nvPr/>
          </p:nvSpPr>
          <p:spPr>
            <a:xfrm>
              <a:off x="6096000" y="4222377"/>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0" idx="6"/>
            </p:cNvCxnSpPr>
            <p:nvPr/>
          </p:nvCxnSpPr>
          <p:spPr>
            <a:xfrm>
              <a:off x="4343400" y="4332194"/>
              <a:ext cx="1828800" cy="1120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146112" y="3810000"/>
              <a:ext cx="850169" cy="276999"/>
            </a:xfrm>
            <a:prstGeom prst="rect">
              <a:avLst/>
            </a:prstGeom>
            <a:noFill/>
          </p:spPr>
          <p:txBody>
            <a:bodyPr wrap="none" rtlCol="0">
              <a:spAutoFit/>
            </a:bodyPr>
            <a:lstStyle/>
            <a:p>
              <a:r>
                <a:rPr lang="en-US" sz="1200" dirty="0" smtClean="0">
                  <a:solidFill>
                    <a:srgbClr val="FF0000"/>
                  </a:solidFill>
                </a:rPr>
                <a:t>v</a:t>
              </a:r>
              <a:r>
                <a:rPr lang="en-US" sz="1200" baseline="-25000" dirty="0" smtClean="0">
                  <a:solidFill>
                    <a:srgbClr val="FF0000"/>
                  </a:solidFill>
                </a:rPr>
                <a:t>0</a:t>
              </a:r>
              <a:r>
                <a:rPr lang="en-US" sz="1200" dirty="0" smtClean="0">
                  <a:solidFill>
                    <a:srgbClr val="FF0000"/>
                  </a:solidFill>
                </a:rPr>
                <a:t> =20 m/s</a:t>
              </a:r>
              <a:endParaRPr lang="en-US" sz="1200" dirty="0">
                <a:solidFill>
                  <a:srgbClr val="FF0000"/>
                </a:solidFill>
              </a:endParaRPr>
            </a:p>
          </p:txBody>
        </p:sp>
        <p:sp>
          <p:nvSpPr>
            <p:cNvPr id="19" name="TextBox 18"/>
            <p:cNvSpPr txBox="1"/>
            <p:nvPr/>
          </p:nvSpPr>
          <p:spPr>
            <a:xfrm>
              <a:off x="4786284" y="4038600"/>
              <a:ext cx="975203" cy="276999"/>
            </a:xfrm>
            <a:prstGeom prst="rect">
              <a:avLst/>
            </a:prstGeom>
            <a:noFill/>
          </p:spPr>
          <p:txBody>
            <a:bodyPr wrap="none" rtlCol="0">
              <a:spAutoFit/>
            </a:bodyPr>
            <a:lstStyle/>
            <a:p>
              <a:r>
                <a:rPr lang="en-US" sz="1200" dirty="0" smtClean="0">
                  <a:solidFill>
                    <a:srgbClr val="FF0000"/>
                  </a:solidFill>
                </a:rPr>
                <a:t>a = -1.0 m/s</a:t>
              </a:r>
              <a:r>
                <a:rPr lang="en-US" sz="1200" baseline="30000" dirty="0" smtClean="0">
                  <a:solidFill>
                    <a:srgbClr val="FF0000"/>
                  </a:solidFill>
                </a:rPr>
                <a:t>2</a:t>
              </a:r>
              <a:endParaRPr lang="en-US" sz="1200" dirty="0">
                <a:solidFill>
                  <a:srgbClr val="FF0000"/>
                </a:solidFill>
              </a:endParaRPr>
            </a:p>
          </p:txBody>
        </p:sp>
        <p:sp>
          <p:nvSpPr>
            <p:cNvPr id="20" name="TextBox 19"/>
            <p:cNvSpPr txBox="1"/>
            <p:nvPr/>
          </p:nvSpPr>
          <p:spPr>
            <a:xfrm>
              <a:off x="6252461" y="3962400"/>
              <a:ext cx="755591" cy="276999"/>
            </a:xfrm>
            <a:prstGeom prst="rect">
              <a:avLst/>
            </a:prstGeom>
            <a:noFill/>
          </p:spPr>
          <p:txBody>
            <a:bodyPr wrap="none" rtlCol="0">
              <a:spAutoFit/>
            </a:bodyPr>
            <a:lstStyle/>
            <a:p>
              <a:r>
                <a:rPr lang="en-US" sz="1200" dirty="0" smtClean="0">
                  <a:solidFill>
                    <a:srgbClr val="FF0000"/>
                  </a:solidFill>
                </a:rPr>
                <a:t>v = 0 m/s</a:t>
              </a:r>
              <a:endParaRPr lang="en-US" sz="1200" dirty="0">
                <a:solidFill>
                  <a:srgbClr val="FF0000"/>
                </a:solidFill>
              </a:endParaRPr>
            </a:p>
          </p:txBody>
        </p:sp>
      </p:grpSp>
      <p:grpSp>
        <p:nvGrpSpPr>
          <p:cNvPr id="39" name="Group 38"/>
          <p:cNvGrpSpPr/>
          <p:nvPr/>
        </p:nvGrpSpPr>
        <p:grpSpPr>
          <a:xfrm>
            <a:off x="304800" y="2590800"/>
            <a:ext cx="7924800" cy="1066800"/>
            <a:chOff x="304800" y="2590800"/>
            <a:chExt cx="7924800" cy="1066800"/>
          </a:xfrm>
        </p:grpSpPr>
        <p:sp>
          <p:nvSpPr>
            <p:cNvPr id="34" name="Oval 33"/>
            <p:cNvSpPr/>
            <p:nvPr/>
          </p:nvSpPr>
          <p:spPr>
            <a:xfrm>
              <a:off x="2321859" y="2604247"/>
              <a:ext cx="990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715000" y="2590800"/>
              <a:ext cx="990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057400" y="2895600"/>
              <a:ext cx="990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39000" y="2895600"/>
              <a:ext cx="990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04800" y="3200400"/>
              <a:ext cx="990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6019800" y="4343400"/>
            <a:ext cx="3233834" cy="2274332"/>
            <a:chOff x="6096000" y="4343400"/>
            <a:chExt cx="3233834" cy="2274332"/>
          </a:xfrm>
        </p:grpSpPr>
        <p:grpSp>
          <p:nvGrpSpPr>
            <p:cNvPr id="24" name="Group 28"/>
            <p:cNvGrpSpPr/>
            <p:nvPr/>
          </p:nvGrpSpPr>
          <p:grpSpPr>
            <a:xfrm>
              <a:off x="6629400" y="4343400"/>
              <a:ext cx="2362200" cy="1905000"/>
              <a:chOff x="5177307" y="824248"/>
              <a:chExt cx="3786389" cy="2987898"/>
            </a:xfrm>
          </p:grpSpPr>
          <p:sp>
            <p:nvSpPr>
              <p:cNvPr id="28" name="Freeform 27"/>
              <p:cNvSpPr/>
              <p:nvPr/>
            </p:nvSpPr>
            <p:spPr>
              <a:xfrm>
                <a:off x="5177307" y="824248"/>
                <a:ext cx="3786389" cy="2987898"/>
              </a:xfrm>
              <a:custGeom>
                <a:avLst/>
                <a:gdLst>
                  <a:gd name="connsiteX0" fmla="*/ 734096 w 3786389"/>
                  <a:gd name="connsiteY0" fmla="*/ 437882 h 2987898"/>
                  <a:gd name="connsiteX1" fmla="*/ 1171978 w 3786389"/>
                  <a:gd name="connsiteY1" fmla="*/ 0 h 2987898"/>
                  <a:gd name="connsiteX2" fmla="*/ 1300766 w 3786389"/>
                  <a:gd name="connsiteY2" fmla="*/ 25758 h 2987898"/>
                  <a:gd name="connsiteX3" fmla="*/ 1403797 w 3786389"/>
                  <a:gd name="connsiteY3" fmla="*/ 38637 h 2987898"/>
                  <a:gd name="connsiteX4" fmla="*/ 1558344 w 3786389"/>
                  <a:gd name="connsiteY4" fmla="*/ 90152 h 2987898"/>
                  <a:gd name="connsiteX5" fmla="*/ 1751527 w 3786389"/>
                  <a:gd name="connsiteY5" fmla="*/ 115910 h 2987898"/>
                  <a:gd name="connsiteX6" fmla="*/ 2189408 w 3786389"/>
                  <a:gd name="connsiteY6" fmla="*/ 193183 h 2987898"/>
                  <a:gd name="connsiteX7" fmla="*/ 2601532 w 3786389"/>
                  <a:gd name="connsiteY7" fmla="*/ 154546 h 2987898"/>
                  <a:gd name="connsiteX8" fmla="*/ 2743200 w 3786389"/>
                  <a:gd name="connsiteY8" fmla="*/ 128789 h 2987898"/>
                  <a:gd name="connsiteX9" fmla="*/ 2794716 w 3786389"/>
                  <a:gd name="connsiteY9" fmla="*/ 103031 h 2987898"/>
                  <a:gd name="connsiteX10" fmla="*/ 2884868 w 3786389"/>
                  <a:gd name="connsiteY10" fmla="*/ 128789 h 2987898"/>
                  <a:gd name="connsiteX11" fmla="*/ 2884868 w 3786389"/>
                  <a:gd name="connsiteY11" fmla="*/ 128789 h 2987898"/>
                  <a:gd name="connsiteX12" fmla="*/ 3721994 w 3786389"/>
                  <a:gd name="connsiteY12" fmla="*/ 579549 h 2987898"/>
                  <a:gd name="connsiteX13" fmla="*/ 3593206 w 3786389"/>
                  <a:gd name="connsiteY13" fmla="*/ 991673 h 2987898"/>
                  <a:gd name="connsiteX14" fmla="*/ 3786389 w 3786389"/>
                  <a:gd name="connsiteY14" fmla="*/ 1390918 h 2987898"/>
                  <a:gd name="connsiteX15" fmla="*/ 3464417 w 3786389"/>
                  <a:gd name="connsiteY15" fmla="*/ 1828800 h 2987898"/>
                  <a:gd name="connsiteX16" fmla="*/ 2987899 w 3786389"/>
                  <a:gd name="connsiteY16" fmla="*/ 2820473 h 2987898"/>
                  <a:gd name="connsiteX17" fmla="*/ 2743200 w 3786389"/>
                  <a:gd name="connsiteY17" fmla="*/ 2859110 h 2987898"/>
                  <a:gd name="connsiteX18" fmla="*/ 2614411 w 3786389"/>
                  <a:gd name="connsiteY18" fmla="*/ 2871989 h 2987898"/>
                  <a:gd name="connsiteX19" fmla="*/ 2266682 w 3786389"/>
                  <a:gd name="connsiteY19" fmla="*/ 2923504 h 2987898"/>
                  <a:gd name="connsiteX20" fmla="*/ 1880316 w 3786389"/>
                  <a:gd name="connsiteY20" fmla="*/ 2962141 h 2987898"/>
                  <a:gd name="connsiteX21" fmla="*/ 1725769 w 3786389"/>
                  <a:gd name="connsiteY21" fmla="*/ 2975020 h 2987898"/>
                  <a:gd name="connsiteX22" fmla="*/ 1609859 w 3786389"/>
                  <a:gd name="connsiteY22" fmla="*/ 2987898 h 2987898"/>
                  <a:gd name="connsiteX23" fmla="*/ 1468192 w 3786389"/>
                  <a:gd name="connsiteY23" fmla="*/ 2975020 h 2987898"/>
                  <a:gd name="connsiteX24" fmla="*/ 888642 w 3786389"/>
                  <a:gd name="connsiteY24" fmla="*/ 2524259 h 2987898"/>
                  <a:gd name="connsiteX25" fmla="*/ 0 w 3786389"/>
                  <a:gd name="connsiteY25" fmla="*/ 1635617 h 2987898"/>
                  <a:gd name="connsiteX26" fmla="*/ 721217 w 3786389"/>
                  <a:gd name="connsiteY26" fmla="*/ 1120462 h 2987898"/>
                  <a:gd name="connsiteX27" fmla="*/ 734096 w 3786389"/>
                  <a:gd name="connsiteY27" fmla="*/ 437882 h 298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6389" h="2987898">
                    <a:moveTo>
                      <a:pt x="734096" y="437882"/>
                    </a:moveTo>
                    <a:lnTo>
                      <a:pt x="1171978" y="0"/>
                    </a:lnTo>
                    <a:cubicBezTo>
                      <a:pt x="1214907" y="8586"/>
                      <a:pt x="1257582" y="18561"/>
                      <a:pt x="1300766" y="25758"/>
                    </a:cubicBezTo>
                    <a:cubicBezTo>
                      <a:pt x="1334906" y="31448"/>
                      <a:pt x="1370219" y="30243"/>
                      <a:pt x="1403797" y="38637"/>
                    </a:cubicBezTo>
                    <a:cubicBezTo>
                      <a:pt x="1456478" y="51807"/>
                      <a:pt x="1505335" y="78372"/>
                      <a:pt x="1558344" y="90152"/>
                    </a:cubicBezTo>
                    <a:cubicBezTo>
                      <a:pt x="1621761" y="104245"/>
                      <a:pt x="1687746" y="103565"/>
                      <a:pt x="1751527" y="115910"/>
                    </a:cubicBezTo>
                    <a:cubicBezTo>
                      <a:pt x="2225773" y="207699"/>
                      <a:pt x="1675549" y="136087"/>
                      <a:pt x="2189408" y="193183"/>
                    </a:cubicBezTo>
                    <a:lnTo>
                      <a:pt x="2601532" y="154546"/>
                    </a:lnTo>
                    <a:cubicBezTo>
                      <a:pt x="2636310" y="150885"/>
                      <a:pt x="2706922" y="136044"/>
                      <a:pt x="2743200" y="128789"/>
                    </a:cubicBezTo>
                    <a:cubicBezTo>
                      <a:pt x="2760372" y="120203"/>
                      <a:pt x="2775635" y="105151"/>
                      <a:pt x="2794716" y="103031"/>
                    </a:cubicBezTo>
                    <a:cubicBezTo>
                      <a:pt x="2830948" y="99005"/>
                      <a:pt x="2856009" y="114360"/>
                      <a:pt x="2884868" y="128789"/>
                    </a:cubicBezTo>
                    <a:lnTo>
                      <a:pt x="2884868" y="128789"/>
                    </a:lnTo>
                    <a:lnTo>
                      <a:pt x="3721994" y="579549"/>
                    </a:lnTo>
                    <a:lnTo>
                      <a:pt x="3593206" y="991673"/>
                    </a:lnTo>
                    <a:lnTo>
                      <a:pt x="3786389" y="1390918"/>
                    </a:lnTo>
                    <a:lnTo>
                      <a:pt x="3464417" y="1828800"/>
                    </a:lnTo>
                    <a:lnTo>
                      <a:pt x="2987899" y="2820473"/>
                    </a:lnTo>
                    <a:cubicBezTo>
                      <a:pt x="2530871" y="2858559"/>
                      <a:pt x="3047101" y="2805480"/>
                      <a:pt x="2743200" y="2859110"/>
                    </a:cubicBezTo>
                    <a:cubicBezTo>
                      <a:pt x="2700713" y="2866608"/>
                      <a:pt x="2657166" y="2866211"/>
                      <a:pt x="2614411" y="2871989"/>
                    </a:cubicBezTo>
                    <a:cubicBezTo>
                      <a:pt x="2498292" y="2887681"/>
                      <a:pt x="2383597" y="2915710"/>
                      <a:pt x="2266682" y="2923504"/>
                    </a:cubicBezTo>
                    <a:cubicBezTo>
                      <a:pt x="1880945" y="2949220"/>
                      <a:pt x="2266049" y="2919281"/>
                      <a:pt x="1880316" y="2962141"/>
                    </a:cubicBezTo>
                    <a:cubicBezTo>
                      <a:pt x="1828938" y="2967850"/>
                      <a:pt x="1777230" y="2970119"/>
                      <a:pt x="1725769" y="2975020"/>
                    </a:cubicBezTo>
                    <a:cubicBezTo>
                      <a:pt x="1687070" y="2978706"/>
                      <a:pt x="1648496" y="2983605"/>
                      <a:pt x="1609859" y="2987898"/>
                    </a:cubicBezTo>
                    <a:lnTo>
                      <a:pt x="1468192" y="2975020"/>
                    </a:lnTo>
                    <a:lnTo>
                      <a:pt x="888642" y="2524259"/>
                    </a:lnTo>
                    <a:lnTo>
                      <a:pt x="0" y="1635617"/>
                    </a:lnTo>
                    <a:lnTo>
                      <a:pt x="721217" y="1120462"/>
                    </a:lnTo>
                    <a:lnTo>
                      <a:pt x="734096" y="437882"/>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Object 2"/>
              <p:cNvGraphicFramePr>
                <a:graphicFrameLocks noChangeAspect="1"/>
              </p:cNvGraphicFramePr>
              <p:nvPr/>
            </p:nvGraphicFramePr>
            <p:xfrm>
              <a:off x="5791670" y="1834121"/>
              <a:ext cx="2867025" cy="833438"/>
            </p:xfrm>
            <a:graphic>
              <a:graphicData uri="http://schemas.openxmlformats.org/presentationml/2006/ole">
                <mc:AlternateContent xmlns:mc="http://schemas.openxmlformats.org/markup-compatibility/2006">
                  <mc:Choice xmlns:v="urn:schemas-microsoft-com:vml" Requires="v">
                    <p:oleObj spid="_x0000_s49244" name="Equation" r:id="rId3" imgW="965160" imgH="393480" progId="Equation.3">
                      <p:embed/>
                    </p:oleObj>
                  </mc:Choice>
                  <mc:Fallback>
                    <p:oleObj name="Equation" r:id="rId3" imgW="9651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670" y="1834121"/>
                            <a:ext cx="2867025" cy="833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6"/>
              <p:cNvGraphicFramePr>
                <a:graphicFrameLocks noChangeAspect="1"/>
              </p:cNvGraphicFramePr>
              <p:nvPr/>
            </p:nvGraphicFramePr>
            <p:xfrm>
              <a:off x="6167907" y="1297546"/>
              <a:ext cx="1960562" cy="484187"/>
            </p:xfrm>
            <a:graphic>
              <a:graphicData uri="http://schemas.openxmlformats.org/presentationml/2006/ole">
                <mc:AlternateContent xmlns:mc="http://schemas.openxmlformats.org/markup-compatibility/2006">
                  <mc:Choice xmlns:v="urn:schemas-microsoft-com:vml" Requires="v">
                    <p:oleObj spid="_x0000_s49245" name="Equation" r:id="rId5" imgW="660240" imgH="228600" progId="Equation.3">
                      <p:embed/>
                    </p:oleObj>
                  </mc:Choice>
                  <mc:Fallback>
                    <p:oleObj name="Equation" r:id="rId5" imgW="66024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7907" y="1297546"/>
                            <a:ext cx="1960562"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7"/>
              <p:cNvGraphicFramePr>
                <a:graphicFrameLocks noChangeAspect="1"/>
              </p:cNvGraphicFramePr>
              <p:nvPr/>
            </p:nvGraphicFramePr>
            <p:xfrm>
              <a:off x="5807545" y="2669146"/>
              <a:ext cx="2752725" cy="511175"/>
            </p:xfrm>
            <a:graphic>
              <a:graphicData uri="http://schemas.openxmlformats.org/presentationml/2006/ole">
                <mc:AlternateContent xmlns:mc="http://schemas.openxmlformats.org/markup-compatibility/2006">
                  <mc:Choice xmlns:v="urn:schemas-microsoft-com:vml" Requires="v">
                    <p:oleObj spid="_x0000_s49246" name="Equation" r:id="rId7" imgW="927000" imgH="241200" progId="Equation.3">
                      <p:embed/>
                    </p:oleObj>
                  </mc:Choice>
                  <mc:Fallback>
                    <p:oleObj name="Equation" r:id="rId7" imgW="92700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07545" y="2669146"/>
                            <a:ext cx="2752725"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0" name="TextBox 39"/>
            <p:cNvSpPr txBox="1"/>
            <p:nvPr/>
          </p:nvSpPr>
          <p:spPr>
            <a:xfrm>
              <a:off x="6096000" y="6248400"/>
              <a:ext cx="3233834" cy="369332"/>
            </a:xfrm>
            <a:prstGeom prst="rect">
              <a:avLst/>
            </a:prstGeom>
            <a:noFill/>
          </p:spPr>
          <p:txBody>
            <a:bodyPr wrap="none" rtlCol="0">
              <a:spAutoFit/>
            </a:bodyPr>
            <a:lstStyle/>
            <a:p>
              <a:r>
                <a:rPr lang="en-US" b="1" dirty="0" smtClean="0">
                  <a:solidFill>
                    <a:srgbClr val="0000FF"/>
                  </a:solidFill>
                </a:rPr>
                <a:t>Choose one equation to find “t”</a:t>
              </a:r>
              <a:endParaRPr lang="en-US" b="1" dirty="0">
                <a:solidFill>
                  <a:srgbClr val="0000FF"/>
                </a:solidFill>
              </a:endParaRPr>
            </a:p>
          </p:txBody>
        </p:sp>
      </p:grpSp>
      <p:sp>
        <p:nvSpPr>
          <p:cNvPr id="41" name="TextBox 40"/>
          <p:cNvSpPr txBox="1"/>
          <p:nvPr/>
        </p:nvSpPr>
        <p:spPr>
          <a:xfrm>
            <a:off x="3304555" y="4876800"/>
            <a:ext cx="2867645" cy="1077218"/>
          </a:xfrm>
          <a:prstGeom prst="rect">
            <a:avLst/>
          </a:prstGeom>
          <a:noFill/>
        </p:spPr>
        <p:txBody>
          <a:bodyPr wrap="none" rtlCol="0">
            <a:spAutoFit/>
          </a:bodyPr>
          <a:lstStyle/>
          <a:p>
            <a:r>
              <a:rPr lang="en-US" sz="1600" b="1" dirty="0" smtClean="0">
                <a:solidFill>
                  <a:srgbClr val="0000FF"/>
                </a:solidFill>
              </a:rPr>
              <a:t>Three quantities must be given:</a:t>
            </a:r>
          </a:p>
          <a:p>
            <a:r>
              <a:rPr lang="en-US" sz="1600" b="1" dirty="0" smtClean="0">
                <a:solidFill>
                  <a:srgbClr val="0000FF"/>
                </a:solidFill>
              </a:rPr>
              <a:t>Choose first equation.</a:t>
            </a:r>
          </a:p>
          <a:p>
            <a:r>
              <a:rPr lang="en-US" sz="1600" b="1" dirty="0" smtClean="0">
                <a:solidFill>
                  <a:srgbClr val="0000FF"/>
                </a:solidFill>
              </a:rPr>
              <a:t>Find two times for two motions</a:t>
            </a:r>
          </a:p>
          <a:p>
            <a:r>
              <a:rPr lang="en-US" sz="1600" b="1" dirty="0" smtClean="0">
                <a:solidFill>
                  <a:srgbClr val="0000FF"/>
                </a:solidFill>
              </a:rPr>
              <a:t>Add them up to get answer</a:t>
            </a:r>
            <a:endParaRPr lang="en-US" sz="1600" b="1" dirty="0">
              <a:solidFill>
                <a:srgbClr val="0000FF"/>
              </a:solidFill>
            </a:endParaRPr>
          </a:p>
        </p:txBody>
      </p:sp>
      <p:sp>
        <p:nvSpPr>
          <p:cNvPr id="43" name="TextBox 42"/>
          <p:cNvSpPr txBox="1"/>
          <p:nvPr/>
        </p:nvSpPr>
        <p:spPr>
          <a:xfrm>
            <a:off x="0" y="5410200"/>
            <a:ext cx="3276600" cy="1015663"/>
          </a:xfrm>
          <a:prstGeom prst="rect">
            <a:avLst/>
          </a:prstGeom>
          <a:noFill/>
        </p:spPr>
        <p:txBody>
          <a:bodyPr wrap="square" rtlCol="0">
            <a:spAutoFit/>
          </a:bodyPr>
          <a:lstStyle/>
          <a:p>
            <a:r>
              <a:rPr lang="en-US" sz="1200" u="sng" dirty="0" smtClean="0"/>
              <a:t>Things to remember:</a:t>
            </a:r>
          </a:p>
          <a:p>
            <a:r>
              <a:rPr lang="en-US" sz="1200" dirty="0" smtClean="0"/>
              <a:t>Starts from rest means: v</a:t>
            </a:r>
            <a:r>
              <a:rPr lang="en-US" sz="1200" baseline="-25000" dirty="0" smtClean="0"/>
              <a:t>0</a:t>
            </a:r>
            <a:r>
              <a:rPr lang="en-US" sz="1200" dirty="0" smtClean="0"/>
              <a:t> = 0 m/s</a:t>
            </a:r>
          </a:p>
          <a:p>
            <a:r>
              <a:rPr lang="en-US" sz="1200" dirty="0" smtClean="0"/>
              <a:t>Stopped means: v = 0 m/s</a:t>
            </a:r>
          </a:p>
          <a:p>
            <a:r>
              <a:rPr lang="en-US" sz="1200" dirty="0" smtClean="0"/>
              <a:t>Acceleration is negative if  final velocity is less and it is called retardation or </a:t>
            </a:r>
            <a:r>
              <a:rPr lang="en-US" sz="1200" dirty="0" err="1" smtClean="0"/>
              <a:t>decelleration</a:t>
            </a:r>
            <a:endParaRPr lang="en-US" sz="1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left)">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8"/>
          <p:cNvGrpSpPr/>
          <p:nvPr/>
        </p:nvGrpSpPr>
        <p:grpSpPr>
          <a:xfrm>
            <a:off x="457200" y="1752600"/>
            <a:ext cx="6093652" cy="962799"/>
            <a:chOff x="914400" y="3810000"/>
            <a:chExt cx="6093652" cy="962799"/>
          </a:xfrm>
        </p:grpSpPr>
        <p:grpSp>
          <p:nvGrpSpPr>
            <p:cNvPr id="3" name="Group 21"/>
            <p:cNvGrpSpPr/>
            <p:nvPr/>
          </p:nvGrpSpPr>
          <p:grpSpPr>
            <a:xfrm>
              <a:off x="914400" y="3962400"/>
              <a:ext cx="3882139" cy="810399"/>
              <a:chOff x="914400" y="3962400"/>
              <a:chExt cx="3882139" cy="810399"/>
            </a:xfrm>
          </p:grpSpPr>
          <p:cxnSp>
            <p:nvCxnSpPr>
              <p:cNvPr id="6" name="Straight Connector 5"/>
              <p:cNvCxnSpPr/>
              <p:nvPr/>
            </p:nvCxnSpPr>
            <p:spPr>
              <a:xfrm>
                <a:off x="1219200" y="4343400"/>
                <a:ext cx="3048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14400" y="4495800"/>
                <a:ext cx="806888" cy="276999"/>
              </a:xfrm>
              <a:prstGeom prst="rect">
                <a:avLst/>
              </a:prstGeom>
              <a:noFill/>
            </p:spPr>
            <p:txBody>
              <a:bodyPr wrap="none" rtlCol="0">
                <a:spAutoFit/>
              </a:bodyPr>
              <a:lstStyle/>
              <a:p>
                <a:r>
                  <a:rPr lang="en-US" sz="1200" dirty="0" smtClean="0"/>
                  <a:t>v</a:t>
                </a:r>
                <a:r>
                  <a:rPr lang="en-US" sz="1200" baseline="-25000" dirty="0" smtClean="0"/>
                  <a:t>0</a:t>
                </a:r>
                <a:r>
                  <a:rPr lang="en-US" sz="1200" dirty="0" smtClean="0"/>
                  <a:t> = 0 m/s</a:t>
                </a:r>
                <a:endParaRPr lang="en-US" sz="1200" dirty="0"/>
              </a:p>
            </p:txBody>
          </p:sp>
          <p:sp>
            <p:nvSpPr>
              <p:cNvPr id="9" name="Oval 8"/>
              <p:cNvSpPr/>
              <p:nvPr/>
            </p:nvSpPr>
            <p:spPr>
              <a:xfrm>
                <a:off x="1143000" y="4191000"/>
                <a:ext cx="1524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191000" y="4217894"/>
                <a:ext cx="1524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962400" y="4495800"/>
                <a:ext cx="834139" cy="276999"/>
              </a:xfrm>
              <a:prstGeom prst="rect">
                <a:avLst/>
              </a:prstGeom>
              <a:noFill/>
            </p:spPr>
            <p:txBody>
              <a:bodyPr wrap="none" rtlCol="0">
                <a:spAutoFit/>
              </a:bodyPr>
              <a:lstStyle/>
              <a:p>
                <a:r>
                  <a:rPr lang="en-US" sz="1200" dirty="0" smtClean="0"/>
                  <a:t>v = 20 m/s</a:t>
                </a:r>
                <a:endParaRPr lang="en-US" sz="1200" dirty="0"/>
              </a:p>
            </p:txBody>
          </p:sp>
          <p:sp>
            <p:nvSpPr>
              <p:cNvPr id="12" name="TextBox 11"/>
              <p:cNvSpPr txBox="1"/>
              <p:nvPr/>
            </p:nvSpPr>
            <p:spPr>
              <a:xfrm>
                <a:off x="2362200" y="3962400"/>
                <a:ext cx="928716" cy="276999"/>
              </a:xfrm>
              <a:prstGeom prst="rect">
                <a:avLst/>
              </a:prstGeom>
              <a:noFill/>
            </p:spPr>
            <p:txBody>
              <a:bodyPr wrap="none" rtlCol="0">
                <a:spAutoFit/>
              </a:bodyPr>
              <a:lstStyle/>
              <a:p>
                <a:r>
                  <a:rPr lang="en-US" sz="1200" dirty="0" smtClean="0"/>
                  <a:t>a = 2.0 m/s</a:t>
                </a:r>
                <a:r>
                  <a:rPr lang="en-US" sz="1200" baseline="30000" dirty="0" smtClean="0"/>
                  <a:t>2</a:t>
                </a:r>
                <a:endParaRPr lang="en-US" sz="1200" dirty="0"/>
              </a:p>
            </p:txBody>
          </p:sp>
        </p:grpSp>
        <p:grpSp>
          <p:nvGrpSpPr>
            <p:cNvPr id="5" name="Group 20"/>
            <p:cNvGrpSpPr/>
            <p:nvPr/>
          </p:nvGrpSpPr>
          <p:grpSpPr>
            <a:xfrm>
              <a:off x="4146112" y="3810000"/>
              <a:ext cx="2861940" cy="640977"/>
              <a:chOff x="4146112" y="3810000"/>
              <a:chExt cx="2861940" cy="640977"/>
            </a:xfrm>
          </p:grpSpPr>
          <p:sp>
            <p:nvSpPr>
              <p:cNvPr id="14" name="Oval 13"/>
              <p:cNvSpPr/>
              <p:nvPr/>
            </p:nvSpPr>
            <p:spPr>
              <a:xfrm>
                <a:off x="6096000" y="4222377"/>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0" idx="6"/>
              </p:cNvCxnSpPr>
              <p:nvPr/>
            </p:nvCxnSpPr>
            <p:spPr>
              <a:xfrm>
                <a:off x="4343400" y="4332194"/>
                <a:ext cx="1828800" cy="1120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146112" y="3810000"/>
                <a:ext cx="850169" cy="276999"/>
              </a:xfrm>
              <a:prstGeom prst="rect">
                <a:avLst/>
              </a:prstGeom>
              <a:noFill/>
            </p:spPr>
            <p:txBody>
              <a:bodyPr wrap="none" rtlCol="0">
                <a:spAutoFit/>
              </a:bodyPr>
              <a:lstStyle/>
              <a:p>
                <a:r>
                  <a:rPr lang="en-US" sz="1200" dirty="0" smtClean="0">
                    <a:solidFill>
                      <a:srgbClr val="FF0000"/>
                    </a:solidFill>
                  </a:rPr>
                  <a:t>v</a:t>
                </a:r>
                <a:r>
                  <a:rPr lang="en-US" sz="1200" baseline="-25000" dirty="0" smtClean="0">
                    <a:solidFill>
                      <a:srgbClr val="FF0000"/>
                    </a:solidFill>
                  </a:rPr>
                  <a:t>0</a:t>
                </a:r>
                <a:r>
                  <a:rPr lang="en-US" sz="1200" dirty="0" smtClean="0">
                    <a:solidFill>
                      <a:srgbClr val="FF0000"/>
                    </a:solidFill>
                  </a:rPr>
                  <a:t> =20 m/s</a:t>
                </a:r>
                <a:endParaRPr lang="en-US" sz="1200" dirty="0">
                  <a:solidFill>
                    <a:srgbClr val="FF0000"/>
                  </a:solidFill>
                </a:endParaRPr>
              </a:p>
            </p:txBody>
          </p:sp>
          <p:sp>
            <p:nvSpPr>
              <p:cNvPr id="19" name="TextBox 18"/>
              <p:cNvSpPr txBox="1"/>
              <p:nvPr/>
            </p:nvSpPr>
            <p:spPr>
              <a:xfrm>
                <a:off x="4786284" y="4038600"/>
                <a:ext cx="975203" cy="276999"/>
              </a:xfrm>
              <a:prstGeom prst="rect">
                <a:avLst/>
              </a:prstGeom>
              <a:noFill/>
            </p:spPr>
            <p:txBody>
              <a:bodyPr wrap="none" rtlCol="0">
                <a:spAutoFit/>
              </a:bodyPr>
              <a:lstStyle/>
              <a:p>
                <a:r>
                  <a:rPr lang="en-US" sz="1200" dirty="0" smtClean="0">
                    <a:solidFill>
                      <a:srgbClr val="FF0000"/>
                    </a:solidFill>
                  </a:rPr>
                  <a:t>a = -1.0 m/s</a:t>
                </a:r>
                <a:r>
                  <a:rPr lang="en-US" sz="1200" baseline="30000" dirty="0" smtClean="0">
                    <a:solidFill>
                      <a:srgbClr val="FF0000"/>
                    </a:solidFill>
                  </a:rPr>
                  <a:t>2</a:t>
                </a:r>
                <a:endParaRPr lang="en-US" sz="1200" dirty="0">
                  <a:solidFill>
                    <a:srgbClr val="FF0000"/>
                  </a:solidFill>
                </a:endParaRPr>
              </a:p>
            </p:txBody>
          </p:sp>
          <p:sp>
            <p:nvSpPr>
              <p:cNvPr id="20" name="TextBox 19"/>
              <p:cNvSpPr txBox="1"/>
              <p:nvPr/>
            </p:nvSpPr>
            <p:spPr>
              <a:xfrm>
                <a:off x="6252461" y="3962400"/>
                <a:ext cx="755591" cy="276999"/>
              </a:xfrm>
              <a:prstGeom prst="rect">
                <a:avLst/>
              </a:prstGeom>
              <a:noFill/>
            </p:spPr>
            <p:txBody>
              <a:bodyPr wrap="none" rtlCol="0">
                <a:spAutoFit/>
              </a:bodyPr>
              <a:lstStyle/>
              <a:p>
                <a:r>
                  <a:rPr lang="en-US" sz="1200" dirty="0" smtClean="0">
                    <a:solidFill>
                      <a:srgbClr val="FF0000"/>
                    </a:solidFill>
                  </a:rPr>
                  <a:t>v = 0 m/s</a:t>
                </a:r>
                <a:endParaRPr lang="en-US" sz="1200" dirty="0">
                  <a:solidFill>
                    <a:srgbClr val="FF0000"/>
                  </a:solidFill>
                </a:endParaRPr>
              </a:p>
            </p:txBody>
          </p:sp>
        </p:grpSp>
      </p:grpSp>
      <p:sp>
        <p:nvSpPr>
          <p:cNvPr id="4" name="Rectangle 1"/>
          <p:cNvSpPr>
            <a:spLocks noChangeArrowheads="1"/>
          </p:cNvSpPr>
          <p:nvPr/>
        </p:nvSpPr>
        <p:spPr bwMode="auto">
          <a:xfrm>
            <a:off x="304800" y="13901"/>
            <a:ext cx="8534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u="sng" dirty="0" smtClean="0">
                <a:solidFill>
                  <a:srgbClr val="0000FF"/>
                </a:solidFill>
              </a:rPr>
              <a:t>Example-1:</a:t>
            </a:r>
            <a:r>
              <a:rPr lang="en-US" b="1" dirty="0" smtClean="0">
                <a:solidFill>
                  <a:srgbClr val="0000FF"/>
                </a:solidFill>
              </a:rPr>
              <a:t> </a:t>
            </a:r>
          </a:p>
          <a:p>
            <a:r>
              <a:rPr lang="en-US" b="1" dirty="0" smtClean="0">
                <a:solidFill>
                  <a:srgbClr val="0000FF"/>
                </a:solidFill>
              </a:rPr>
              <a:t>A car starts from rest and accelerates at a rate of 2.0 m/s</a:t>
            </a:r>
            <a:r>
              <a:rPr lang="en-US" b="1" baseline="30000" dirty="0" smtClean="0">
                <a:solidFill>
                  <a:srgbClr val="0000FF"/>
                </a:solidFill>
              </a:rPr>
              <a:t>2</a:t>
            </a:r>
            <a:r>
              <a:rPr lang="en-US" b="1" dirty="0" smtClean="0">
                <a:solidFill>
                  <a:srgbClr val="0000FF"/>
                </a:solidFill>
              </a:rPr>
              <a:t> in a straight line until it reaches a speed of 20 m/s. The car then slows down at a constant rate of 1.0 m/s</a:t>
            </a:r>
            <a:r>
              <a:rPr lang="en-US" b="1" baseline="30000" dirty="0" smtClean="0">
                <a:solidFill>
                  <a:srgbClr val="0000FF"/>
                </a:solidFill>
              </a:rPr>
              <a:t>2</a:t>
            </a:r>
            <a:r>
              <a:rPr lang="en-US" b="1" dirty="0" smtClean="0">
                <a:solidFill>
                  <a:srgbClr val="0000FF"/>
                </a:solidFill>
              </a:rPr>
              <a:t> until it stops. </a:t>
            </a:r>
          </a:p>
          <a:p>
            <a:endParaRPr lang="en-US" b="1" dirty="0" smtClean="0">
              <a:solidFill>
                <a:srgbClr val="0000FF"/>
              </a:solidFill>
            </a:endParaRPr>
          </a:p>
          <a:p>
            <a:r>
              <a:rPr lang="en-US" b="1" dirty="0" smtClean="0">
                <a:solidFill>
                  <a:srgbClr val="0000FF"/>
                </a:solidFill>
              </a:rPr>
              <a:t>(a) How much time elapses (total time) from start to stop? (</a:t>
            </a:r>
            <a:r>
              <a:rPr lang="en-US" b="1" dirty="0" err="1" smtClean="0">
                <a:solidFill>
                  <a:srgbClr val="0000FF"/>
                </a:solidFill>
              </a:rPr>
              <a:t>Ans</a:t>
            </a:r>
            <a:r>
              <a:rPr lang="en-US" b="1" dirty="0" smtClean="0">
                <a:solidFill>
                  <a:srgbClr val="0000FF"/>
                </a:solidFill>
              </a:rPr>
              <a:t>: 30 s)</a:t>
            </a:r>
            <a:endParaRPr lang="en-US" b="1" dirty="0">
              <a:solidFill>
                <a:srgbClr val="0000FF"/>
              </a:solidFill>
            </a:endParaRPr>
          </a:p>
        </p:txBody>
      </p:sp>
      <p:grpSp>
        <p:nvGrpSpPr>
          <p:cNvPr id="7" name="Group 41"/>
          <p:cNvGrpSpPr/>
          <p:nvPr/>
        </p:nvGrpSpPr>
        <p:grpSpPr>
          <a:xfrm>
            <a:off x="6838087" y="1743277"/>
            <a:ext cx="2229713" cy="1990523"/>
            <a:chOff x="6427795" y="4343400"/>
            <a:chExt cx="2596857" cy="2212954"/>
          </a:xfrm>
        </p:grpSpPr>
        <p:grpSp>
          <p:nvGrpSpPr>
            <p:cNvPr id="13" name="Group 28"/>
            <p:cNvGrpSpPr/>
            <p:nvPr/>
          </p:nvGrpSpPr>
          <p:grpSpPr>
            <a:xfrm>
              <a:off x="6629400" y="4343400"/>
              <a:ext cx="2362200" cy="1905000"/>
              <a:chOff x="5177307" y="824248"/>
              <a:chExt cx="3786389" cy="2987898"/>
            </a:xfrm>
          </p:grpSpPr>
          <p:sp>
            <p:nvSpPr>
              <p:cNvPr id="28" name="Freeform 27"/>
              <p:cNvSpPr/>
              <p:nvPr/>
            </p:nvSpPr>
            <p:spPr>
              <a:xfrm>
                <a:off x="5177307" y="824248"/>
                <a:ext cx="3786389" cy="2987898"/>
              </a:xfrm>
              <a:custGeom>
                <a:avLst/>
                <a:gdLst>
                  <a:gd name="connsiteX0" fmla="*/ 734096 w 3786389"/>
                  <a:gd name="connsiteY0" fmla="*/ 437882 h 2987898"/>
                  <a:gd name="connsiteX1" fmla="*/ 1171978 w 3786389"/>
                  <a:gd name="connsiteY1" fmla="*/ 0 h 2987898"/>
                  <a:gd name="connsiteX2" fmla="*/ 1300766 w 3786389"/>
                  <a:gd name="connsiteY2" fmla="*/ 25758 h 2987898"/>
                  <a:gd name="connsiteX3" fmla="*/ 1403797 w 3786389"/>
                  <a:gd name="connsiteY3" fmla="*/ 38637 h 2987898"/>
                  <a:gd name="connsiteX4" fmla="*/ 1558344 w 3786389"/>
                  <a:gd name="connsiteY4" fmla="*/ 90152 h 2987898"/>
                  <a:gd name="connsiteX5" fmla="*/ 1751527 w 3786389"/>
                  <a:gd name="connsiteY5" fmla="*/ 115910 h 2987898"/>
                  <a:gd name="connsiteX6" fmla="*/ 2189408 w 3786389"/>
                  <a:gd name="connsiteY6" fmla="*/ 193183 h 2987898"/>
                  <a:gd name="connsiteX7" fmla="*/ 2601532 w 3786389"/>
                  <a:gd name="connsiteY7" fmla="*/ 154546 h 2987898"/>
                  <a:gd name="connsiteX8" fmla="*/ 2743200 w 3786389"/>
                  <a:gd name="connsiteY8" fmla="*/ 128789 h 2987898"/>
                  <a:gd name="connsiteX9" fmla="*/ 2794716 w 3786389"/>
                  <a:gd name="connsiteY9" fmla="*/ 103031 h 2987898"/>
                  <a:gd name="connsiteX10" fmla="*/ 2884868 w 3786389"/>
                  <a:gd name="connsiteY10" fmla="*/ 128789 h 2987898"/>
                  <a:gd name="connsiteX11" fmla="*/ 2884868 w 3786389"/>
                  <a:gd name="connsiteY11" fmla="*/ 128789 h 2987898"/>
                  <a:gd name="connsiteX12" fmla="*/ 3721994 w 3786389"/>
                  <a:gd name="connsiteY12" fmla="*/ 579549 h 2987898"/>
                  <a:gd name="connsiteX13" fmla="*/ 3593206 w 3786389"/>
                  <a:gd name="connsiteY13" fmla="*/ 991673 h 2987898"/>
                  <a:gd name="connsiteX14" fmla="*/ 3786389 w 3786389"/>
                  <a:gd name="connsiteY14" fmla="*/ 1390918 h 2987898"/>
                  <a:gd name="connsiteX15" fmla="*/ 3464417 w 3786389"/>
                  <a:gd name="connsiteY15" fmla="*/ 1828800 h 2987898"/>
                  <a:gd name="connsiteX16" fmla="*/ 2987899 w 3786389"/>
                  <a:gd name="connsiteY16" fmla="*/ 2820473 h 2987898"/>
                  <a:gd name="connsiteX17" fmla="*/ 2743200 w 3786389"/>
                  <a:gd name="connsiteY17" fmla="*/ 2859110 h 2987898"/>
                  <a:gd name="connsiteX18" fmla="*/ 2614411 w 3786389"/>
                  <a:gd name="connsiteY18" fmla="*/ 2871989 h 2987898"/>
                  <a:gd name="connsiteX19" fmla="*/ 2266682 w 3786389"/>
                  <a:gd name="connsiteY19" fmla="*/ 2923504 h 2987898"/>
                  <a:gd name="connsiteX20" fmla="*/ 1880316 w 3786389"/>
                  <a:gd name="connsiteY20" fmla="*/ 2962141 h 2987898"/>
                  <a:gd name="connsiteX21" fmla="*/ 1725769 w 3786389"/>
                  <a:gd name="connsiteY21" fmla="*/ 2975020 h 2987898"/>
                  <a:gd name="connsiteX22" fmla="*/ 1609859 w 3786389"/>
                  <a:gd name="connsiteY22" fmla="*/ 2987898 h 2987898"/>
                  <a:gd name="connsiteX23" fmla="*/ 1468192 w 3786389"/>
                  <a:gd name="connsiteY23" fmla="*/ 2975020 h 2987898"/>
                  <a:gd name="connsiteX24" fmla="*/ 888642 w 3786389"/>
                  <a:gd name="connsiteY24" fmla="*/ 2524259 h 2987898"/>
                  <a:gd name="connsiteX25" fmla="*/ 0 w 3786389"/>
                  <a:gd name="connsiteY25" fmla="*/ 1635617 h 2987898"/>
                  <a:gd name="connsiteX26" fmla="*/ 721217 w 3786389"/>
                  <a:gd name="connsiteY26" fmla="*/ 1120462 h 2987898"/>
                  <a:gd name="connsiteX27" fmla="*/ 734096 w 3786389"/>
                  <a:gd name="connsiteY27" fmla="*/ 437882 h 298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6389" h="2987898">
                    <a:moveTo>
                      <a:pt x="734096" y="437882"/>
                    </a:moveTo>
                    <a:lnTo>
                      <a:pt x="1171978" y="0"/>
                    </a:lnTo>
                    <a:cubicBezTo>
                      <a:pt x="1214907" y="8586"/>
                      <a:pt x="1257582" y="18561"/>
                      <a:pt x="1300766" y="25758"/>
                    </a:cubicBezTo>
                    <a:cubicBezTo>
                      <a:pt x="1334906" y="31448"/>
                      <a:pt x="1370219" y="30243"/>
                      <a:pt x="1403797" y="38637"/>
                    </a:cubicBezTo>
                    <a:cubicBezTo>
                      <a:pt x="1456478" y="51807"/>
                      <a:pt x="1505335" y="78372"/>
                      <a:pt x="1558344" y="90152"/>
                    </a:cubicBezTo>
                    <a:cubicBezTo>
                      <a:pt x="1621761" y="104245"/>
                      <a:pt x="1687746" y="103565"/>
                      <a:pt x="1751527" y="115910"/>
                    </a:cubicBezTo>
                    <a:cubicBezTo>
                      <a:pt x="2225773" y="207699"/>
                      <a:pt x="1675549" y="136087"/>
                      <a:pt x="2189408" y="193183"/>
                    </a:cubicBezTo>
                    <a:lnTo>
                      <a:pt x="2601532" y="154546"/>
                    </a:lnTo>
                    <a:cubicBezTo>
                      <a:pt x="2636310" y="150885"/>
                      <a:pt x="2706922" y="136044"/>
                      <a:pt x="2743200" y="128789"/>
                    </a:cubicBezTo>
                    <a:cubicBezTo>
                      <a:pt x="2760372" y="120203"/>
                      <a:pt x="2775635" y="105151"/>
                      <a:pt x="2794716" y="103031"/>
                    </a:cubicBezTo>
                    <a:cubicBezTo>
                      <a:pt x="2830948" y="99005"/>
                      <a:pt x="2856009" y="114360"/>
                      <a:pt x="2884868" y="128789"/>
                    </a:cubicBezTo>
                    <a:lnTo>
                      <a:pt x="2884868" y="128789"/>
                    </a:lnTo>
                    <a:lnTo>
                      <a:pt x="3721994" y="579549"/>
                    </a:lnTo>
                    <a:lnTo>
                      <a:pt x="3593206" y="991673"/>
                    </a:lnTo>
                    <a:lnTo>
                      <a:pt x="3786389" y="1390918"/>
                    </a:lnTo>
                    <a:lnTo>
                      <a:pt x="3464417" y="1828800"/>
                    </a:lnTo>
                    <a:lnTo>
                      <a:pt x="2987899" y="2820473"/>
                    </a:lnTo>
                    <a:cubicBezTo>
                      <a:pt x="2530871" y="2858559"/>
                      <a:pt x="3047101" y="2805480"/>
                      <a:pt x="2743200" y="2859110"/>
                    </a:cubicBezTo>
                    <a:cubicBezTo>
                      <a:pt x="2700713" y="2866608"/>
                      <a:pt x="2657166" y="2866211"/>
                      <a:pt x="2614411" y="2871989"/>
                    </a:cubicBezTo>
                    <a:cubicBezTo>
                      <a:pt x="2498292" y="2887681"/>
                      <a:pt x="2383597" y="2915710"/>
                      <a:pt x="2266682" y="2923504"/>
                    </a:cubicBezTo>
                    <a:cubicBezTo>
                      <a:pt x="1880945" y="2949220"/>
                      <a:pt x="2266049" y="2919281"/>
                      <a:pt x="1880316" y="2962141"/>
                    </a:cubicBezTo>
                    <a:cubicBezTo>
                      <a:pt x="1828938" y="2967850"/>
                      <a:pt x="1777230" y="2970119"/>
                      <a:pt x="1725769" y="2975020"/>
                    </a:cubicBezTo>
                    <a:cubicBezTo>
                      <a:pt x="1687070" y="2978706"/>
                      <a:pt x="1648496" y="2983605"/>
                      <a:pt x="1609859" y="2987898"/>
                    </a:cubicBezTo>
                    <a:lnTo>
                      <a:pt x="1468192" y="2975020"/>
                    </a:lnTo>
                    <a:lnTo>
                      <a:pt x="888642" y="2524259"/>
                    </a:lnTo>
                    <a:lnTo>
                      <a:pt x="0" y="1635617"/>
                    </a:lnTo>
                    <a:lnTo>
                      <a:pt x="721217" y="1120462"/>
                    </a:lnTo>
                    <a:lnTo>
                      <a:pt x="734096" y="437882"/>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Object 2"/>
              <p:cNvGraphicFramePr>
                <a:graphicFrameLocks noChangeAspect="1"/>
              </p:cNvGraphicFramePr>
              <p:nvPr/>
            </p:nvGraphicFramePr>
            <p:xfrm>
              <a:off x="5791670" y="1834121"/>
              <a:ext cx="2867025" cy="833438"/>
            </p:xfrm>
            <a:graphic>
              <a:graphicData uri="http://schemas.openxmlformats.org/presentationml/2006/ole">
                <mc:AlternateContent xmlns:mc="http://schemas.openxmlformats.org/markup-compatibility/2006">
                  <mc:Choice xmlns:v="urn:schemas-microsoft-com:vml" Requires="v">
                    <p:oleObj spid="_x0000_s72796" name="Equation" r:id="rId3" imgW="965160" imgH="393480" progId="Equation.3">
                      <p:embed/>
                    </p:oleObj>
                  </mc:Choice>
                  <mc:Fallback>
                    <p:oleObj name="Equation" r:id="rId3" imgW="9651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670" y="1834121"/>
                            <a:ext cx="2867025" cy="833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6"/>
              <p:cNvGraphicFramePr>
                <a:graphicFrameLocks noChangeAspect="1"/>
              </p:cNvGraphicFramePr>
              <p:nvPr/>
            </p:nvGraphicFramePr>
            <p:xfrm>
              <a:off x="6167907" y="1297546"/>
              <a:ext cx="1960562" cy="484187"/>
            </p:xfrm>
            <a:graphic>
              <a:graphicData uri="http://schemas.openxmlformats.org/presentationml/2006/ole">
                <mc:AlternateContent xmlns:mc="http://schemas.openxmlformats.org/markup-compatibility/2006">
                  <mc:Choice xmlns:v="urn:schemas-microsoft-com:vml" Requires="v">
                    <p:oleObj spid="_x0000_s72797" name="Equation" r:id="rId5" imgW="660240" imgH="228600" progId="Equation.3">
                      <p:embed/>
                    </p:oleObj>
                  </mc:Choice>
                  <mc:Fallback>
                    <p:oleObj name="Equation" r:id="rId5" imgW="66024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7907" y="1297546"/>
                            <a:ext cx="1960562"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7"/>
              <p:cNvGraphicFramePr>
                <a:graphicFrameLocks noChangeAspect="1"/>
              </p:cNvGraphicFramePr>
              <p:nvPr/>
            </p:nvGraphicFramePr>
            <p:xfrm>
              <a:off x="5807545" y="2669146"/>
              <a:ext cx="2752725" cy="511175"/>
            </p:xfrm>
            <a:graphic>
              <a:graphicData uri="http://schemas.openxmlformats.org/presentationml/2006/ole">
                <mc:AlternateContent xmlns:mc="http://schemas.openxmlformats.org/markup-compatibility/2006">
                  <mc:Choice xmlns:v="urn:schemas-microsoft-com:vml" Requires="v">
                    <p:oleObj spid="_x0000_s72798" name="Equation" r:id="rId7" imgW="927000" imgH="241200" progId="Equation.3">
                      <p:embed/>
                    </p:oleObj>
                  </mc:Choice>
                  <mc:Fallback>
                    <p:oleObj name="Equation" r:id="rId7" imgW="92700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07545" y="2669146"/>
                            <a:ext cx="2752725"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0" name="TextBox 39"/>
            <p:cNvSpPr txBox="1"/>
            <p:nvPr/>
          </p:nvSpPr>
          <p:spPr>
            <a:xfrm>
              <a:off x="6427795" y="6248402"/>
              <a:ext cx="2596857" cy="307952"/>
            </a:xfrm>
            <a:prstGeom prst="rect">
              <a:avLst/>
            </a:prstGeom>
            <a:noFill/>
          </p:spPr>
          <p:txBody>
            <a:bodyPr wrap="none" rtlCol="0">
              <a:spAutoFit/>
            </a:bodyPr>
            <a:lstStyle/>
            <a:p>
              <a:r>
                <a:rPr lang="en-US" sz="1200" b="1" dirty="0" smtClean="0">
                  <a:solidFill>
                    <a:srgbClr val="0000FF"/>
                  </a:solidFill>
                </a:rPr>
                <a:t>Choose one equation to find “t”</a:t>
              </a:r>
              <a:endParaRPr lang="en-US" sz="1200" b="1" dirty="0">
                <a:solidFill>
                  <a:srgbClr val="0000FF"/>
                </a:solidFill>
              </a:endParaRPr>
            </a:p>
          </p:txBody>
        </p:sp>
      </p:grpSp>
      <p:sp>
        <p:nvSpPr>
          <p:cNvPr id="41" name="TextBox 40"/>
          <p:cNvSpPr txBox="1"/>
          <p:nvPr/>
        </p:nvSpPr>
        <p:spPr>
          <a:xfrm>
            <a:off x="609600" y="3200400"/>
            <a:ext cx="3145733" cy="338554"/>
          </a:xfrm>
          <a:prstGeom prst="rect">
            <a:avLst/>
          </a:prstGeom>
          <a:noFill/>
        </p:spPr>
        <p:txBody>
          <a:bodyPr wrap="none" rtlCol="0">
            <a:spAutoFit/>
          </a:bodyPr>
          <a:lstStyle/>
          <a:p>
            <a:r>
              <a:rPr lang="en-US" sz="1600" b="1" dirty="0" smtClean="0">
                <a:solidFill>
                  <a:srgbClr val="FF0000"/>
                </a:solidFill>
              </a:rPr>
              <a:t>(b) Find the total distance covered.</a:t>
            </a:r>
            <a:endParaRPr lang="en-US" sz="1600" b="1" dirty="0">
              <a:solidFill>
                <a:srgbClr val="FF0000"/>
              </a:solidFill>
            </a:endParaRPr>
          </a:p>
        </p:txBody>
      </p:sp>
      <p:sp>
        <p:nvSpPr>
          <p:cNvPr id="42" name="TextBox 41"/>
          <p:cNvSpPr txBox="1"/>
          <p:nvPr/>
        </p:nvSpPr>
        <p:spPr>
          <a:xfrm>
            <a:off x="626827" y="3581400"/>
            <a:ext cx="4554773" cy="338554"/>
          </a:xfrm>
          <a:prstGeom prst="rect">
            <a:avLst/>
          </a:prstGeom>
          <a:noFill/>
        </p:spPr>
        <p:txBody>
          <a:bodyPr wrap="none" rtlCol="0">
            <a:spAutoFit/>
          </a:bodyPr>
          <a:lstStyle/>
          <a:p>
            <a:r>
              <a:rPr lang="en-US" sz="1600" b="1" dirty="0" smtClean="0">
                <a:solidFill>
                  <a:srgbClr val="0000FF"/>
                </a:solidFill>
              </a:rPr>
              <a:t>(c) Find the average speed during the entire motion</a:t>
            </a:r>
            <a:endParaRPr lang="en-US" sz="1600" b="1" dirty="0">
              <a:solidFill>
                <a:srgbClr val="0000FF"/>
              </a:solidFill>
            </a:endParaRPr>
          </a:p>
        </p:txBody>
      </p:sp>
      <p:sp>
        <p:nvSpPr>
          <p:cNvPr id="26" name="Rectangle 25"/>
          <p:cNvSpPr/>
          <p:nvPr/>
        </p:nvSpPr>
        <p:spPr>
          <a:xfrm>
            <a:off x="457200" y="4372689"/>
            <a:ext cx="8001000" cy="923330"/>
          </a:xfrm>
          <a:prstGeom prst="rect">
            <a:avLst/>
          </a:prstGeom>
        </p:spPr>
        <p:txBody>
          <a:bodyPr wrap="square">
            <a:spAutoFit/>
          </a:bodyPr>
          <a:lstStyle/>
          <a:p>
            <a:r>
              <a:rPr lang="en-US" b="1" dirty="0" smtClean="0"/>
              <a:t>Example 1-1:</a:t>
            </a:r>
          </a:p>
          <a:p>
            <a:r>
              <a:rPr lang="en-US" b="1" dirty="0" smtClean="0"/>
              <a:t>A body moves in a straight line with 10 m/s for first 6 seconds. Then it accelerates with 4 m/s</a:t>
            </a:r>
            <a:r>
              <a:rPr lang="en-US" b="1" baseline="30000" dirty="0" smtClean="0"/>
              <a:t>2</a:t>
            </a:r>
            <a:r>
              <a:rPr lang="en-US" b="1" dirty="0" smtClean="0"/>
              <a:t> for next 6 seconds. What is the average velocity?</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304800" y="317480"/>
            <a:ext cx="8534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u="sng" dirty="0" smtClean="0">
                <a:solidFill>
                  <a:srgbClr val="0000FF"/>
                </a:solidFill>
              </a:rPr>
              <a:t>Example 2:</a:t>
            </a:r>
            <a:r>
              <a:rPr lang="en-US" b="1" dirty="0" smtClean="0">
                <a:solidFill>
                  <a:srgbClr val="0000FF"/>
                </a:solidFill>
              </a:rPr>
              <a:t> </a:t>
            </a:r>
          </a:p>
          <a:p>
            <a:r>
              <a:rPr lang="en-US" b="1" dirty="0" smtClean="0">
                <a:solidFill>
                  <a:srgbClr val="0000FF"/>
                </a:solidFill>
              </a:rPr>
              <a:t>The position of a particle x(t) as a function of time (t) is described by equation </a:t>
            </a:r>
          </a:p>
          <a:p>
            <a:pPr algn="ctr"/>
            <a:r>
              <a:rPr lang="en-US" b="1" dirty="0" smtClean="0">
                <a:solidFill>
                  <a:srgbClr val="0000FF"/>
                </a:solidFill>
              </a:rPr>
              <a:t>x(t) = 2.0 + 3.0 t – t</a:t>
            </a:r>
            <a:r>
              <a:rPr lang="en-US" b="1" baseline="30000" dirty="0" smtClean="0">
                <a:solidFill>
                  <a:srgbClr val="0000FF"/>
                </a:solidFill>
              </a:rPr>
              <a:t>3</a:t>
            </a:r>
            <a:endParaRPr lang="en-US" b="1" dirty="0" smtClean="0">
              <a:solidFill>
                <a:srgbClr val="0000FF"/>
              </a:solidFill>
            </a:endParaRPr>
          </a:p>
          <a:p>
            <a:r>
              <a:rPr lang="en-US" b="1" dirty="0" smtClean="0">
                <a:solidFill>
                  <a:srgbClr val="0000FF"/>
                </a:solidFill>
              </a:rPr>
              <a:t>where x is in m and t is in s. </a:t>
            </a:r>
          </a:p>
          <a:p>
            <a:endParaRPr lang="en-US" b="1" dirty="0" smtClean="0">
              <a:solidFill>
                <a:srgbClr val="0000FF"/>
              </a:solidFill>
            </a:endParaRPr>
          </a:p>
          <a:p>
            <a:r>
              <a:rPr lang="en-US" b="1" dirty="0" smtClean="0">
                <a:solidFill>
                  <a:srgbClr val="FF0000"/>
                </a:solidFill>
              </a:rPr>
              <a:t>(a) At what time the particle reach to maximum positive position? (</a:t>
            </a:r>
            <a:r>
              <a:rPr lang="en-US" b="1" dirty="0" err="1" smtClean="0">
                <a:solidFill>
                  <a:srgbClr val="FF0000"/>
                </a:solidFill>
              </a:rPr>
              <a:t>Ans</a:t>
            </a:r>
            <a:r>
              <a:rPr lang="en-US" b="1" dirty="0" smtClean="0">
                <a:solidFill>
                  <a:srgbClr val="FF0000"/>
                </a:solidFill>
              </a:rPr>
              <a:t>: 1s)</a:t>
            </a:r>
          </a:p>
          <a:p>
            <a:r>
              <a:rPr lang="en-US" b="1" dirty="0" smtClean="0">
                <a:solidFill>
                  <a:srgbClr val="0000FF"/>
                </a:solidFill>
              </a:rPr>
              <a:t>(b) What is the maximum positive position of the particle on the x axis? (</a:t>
            </a:r>
            <a:r>
              <a:rPr lang="en-US" b="1" dirty="0" err="1" smtClean="0">
                <a:solidFill>
                  <a:srgbClr val="0000FF"/>
                </a:solidFill>
              </a:rPr>
              <a:t>Ans</a:t>
            </a:r>
            <a:r>
              <a:rPr lang="en-US" b="1" dirty="0" smtClean="0">
                <a:solidFill>
                  <a:srgbClr val="0000FF"/>
                </a:solidFill>
              </a:rPr>
              <a:t>: 4.0 m)</a:t>
            </a:r>
          </a:p>
          <a:p>
            <a:r>
              <a:rPr lang="en-US" b="1" dirty="0" smtClean="0">
                <a:solidFill>
                  <a:srgbClr val="0000FF"/>
                </a:solidFill>
              </a:rPr>
              <a:t>(</a:t>
            </a:r>
            <a:r>
              <a:rPr lang="en-US" b="1" dirty="0" smtClean="0">
                <a:solidFill>
                  <a:srgbClr val="FF0000"/>
                </a:solidFill>
              </a:rPr>
              <a:t>c) What is the particle’s speed at t = 0.5s ?</a:t>
            </a:r>
          </a:p>
          <a:p>
            <a:r>
              <a:rPr lang="en-US" b="1" dirty="0" smtClean="0">
                <a:solidFill>
                  <a:srgbClr val="0000FF"/>
                </a:solidFill>
              </a:rPr>
              <a:t>(d) What is the average speed of the particle from the starting point to the maximum positive position?</a:t>
            </a:r>
          </a:p>
          <a:p>
            <a:r>
              <a:rPr lang="en-US" b="1" dirty="0" smtClean="0">
                <a:solidFill>
                  <a:srgbClr val="FF0000"/>
                </a:solidFill>
              </a:rPr>
              <a:t>(e) What is the acceleration of the motion at t = 0.5s ?</a:t>
            </a:r>
          </a:p>
          <a:p>
            <a:r>
              <a:rPr lang="en-US" b="1" dirty="0" smtClean="0">
                <a:solidFill>
                  <a:srgbClr val="0000FF"/>
                </a:solidFill>
              </a:rPr>
              <a:t>(</a:t>
            </a:r>
            <a:r>
              <a:rPr lang="en-US" b="1" dirty="0">
                <a:solidFill>
                  <a:srgbClr val="0000FF"/>
                </a:solidFill>
              </a:rPr>
              <a:t>f</a:t>
            </a:r>
            <a:r>
              <a:rPr lang="en-US" b="1" dirty="0" smtClean="0">
                <a:solidFill>
                  <a:srgbClr val="0000FF"/>
                </a:solidFill>
              </a:rPr>
              <a:t>) </a:t>
            </a:r>
            <a:r>
              <a:rPr lang="en-US" b="1" dirty="0" smtClean="0">
                <a:solidFill>
                  <a:srgbClr val="0000FF"/>
                </a:solidFill>
              </a:rPr>
              <a:t>What is the average acceleration for the entire motion?</a:t>
            </a:r>
          </a:p>
        </p:txBody>
      </p:sp>
      <p:sp>
        <p:nvSpPr>
          <p:cNvPr id="3" name="Rectangle 2"/>
          <p:cNvSpPr/>
          <p:nvPr/>
        </p:nvSpPr>
        <p:spPr>
          <a:xfrm>
            <a:off x="312761" y="4140263"/>
            <a:ext cx="8763000" cy="1200329"/>
          </a:xfrm>
          <a:prstGeom prst="rect">
            <a:avLst/>
          </a:prstGeom>
        </p:spPr>
        <p:txBody>
          <a:bodyPr wrap="square">
            <a:spAutoFit/>
          </a:bodyPr>
          <a:lstStyle/>
          <a:p>
            <a:r>
              <a:rPr lang="en-US" b="1" dirty="0" smtClean="0"/>
              <a:t>Example 3-1:   A car travels up a hill at a constant speed of 30 km/h and down the same hill at a constant speed of 50 km/h. Calculate the average speed of the car for the round trip (up and down the hill, the same distance). </a:t>
            </a:r>
          </a:p>
          <a:p>
            <a:r>
              <a:rPr lang="en-US" b="1" dirty="0" smtClean="0"/>
              <a:t>A) 38 km/h </a:t>
            </a:r>
            <a:endParaRPr lang="en-US" b="1" dirty="0"/>
          </a:p>
        </p:txBody>
      </p:sp>
      <p:sp>
        <p:nvSpPr>
          <p:cNvPr id="4" name="Rectangle 1"/>
          <p:cNvSpPr>
            <a:spLocks noChangeArrowheads="1"/>
          </p:cNvSpPr>
          <p:nvPr/>
        </p:nvSpPr>
        <p:spPr bwMode="auto">
          <a:xfrm>
            <a:off x="296839" y="5574436"/>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solidFill>
                  <a:srgbClr val="FF0066"/>
                </a:solidFill>
              </a:rPr>
              <a:t>Example 3-2:  Two automobiles, 150 kilometers apart, are traveling toward each other. One automobile is moving at 60km/h and the other is moving at 40 km/h. In how many hours will they meet? (A: 1.5)</a:t>
            </a:r>
            <a:endParaRPr lang="en-US" b="1" dirty="0">
              <a:solidFill>
                <a:srgbClr val="FF0066"/>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107096" y="5650468"/>
            <a:ext cx="609600" cy="6858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295400" y="5955268"/>
            <a:ext cx="365806" cy="369332"/>
          </a:xfrm>
          <a:prstGeom prst="rect">
            <a:avLst/>
          </a:prstGeom>
          <a:noFill/>
        </p:spPr>
        <p:txBody>
          <a:bodyPr wrap="none" rtlCol="0">
            <a:spAutoFit/>
          </a:bodyPr>
          <a:lstStyle/>
          <a:p>
            <a:r>
              <a:rPr lang="en-US" i="1" dirty="0" smtClean="0"/>
              <a:t>v</a:t>
            </a:r>
            <a:r>
              <a:rPr lang="en-US" i="1" baseline="-25000" dirty="0" smtClean="0"/>
              <a:t>0</a:t>
            </a:r>
            <a:endParaRPr lang="en-US" i="1" dirty="0"/>
          </a:p>
        </p:txBody>
      </p:sp>
      <p:sp>
        <p:nvSpPr>
          <p:cNvPr id="25" name="TextBox 24"/>
          <p:cNvSpPr txBox="1"/>
          <p:nvPr/>
        </p:nvSpPr>
        <p:spPr>
          <a:xfrm>
            <a:off x="2971800" y="3212068"/>
            <a:ext cx="1368067" cy="369332"/>
          </a:xfrm>
          <a:prstGeom prst="rect">
            <a:avLst/>
          </a:prstGeom>
          <a:noFill/>
        </p:spPr>
        <p:txBody>
          <a:bodyPr wrap="none" rtlCol="0">
            <a:spAutoFit/>
          </a:bodyPr>
          <a:lstStyle/>
          <a:p>
            <a:r>
              <a:rPr lang="en-US" dirty="0" smtClean="0"/>
              <a:t>g =- 9.8 m/s</a:t>
            </a:r>
            <a:r>
              <a:rPr lang="en-US" baseline="30000" dirty="0" smtClean="0"/>
              <a:t>2</a:t>
            </a:r>
            <a:endParaRPr lang="en-US" dirty="0"/>
          </a:p>
        </p:txBody>
      </p:sp>
      <p:sp>
        <p:nvSpPr>
          <p:cNvPr id="26" name="TextBox 25"/>
          <p:cNvSpPr txBox="1"/>
          <p:nvPr/>
        </p:nvSpPr>
        <p:spPr>
          <a:xfrm>
            <a:off x="2819400" y="1230868"/>
            <a:ext cx="625492" cy="369332"/>
          </a:xfrm>
          <a:prstGeom prst="rect">
            <a:avLst/>
          </a:prstGeom>
          <a:noFill/>
        </p:spPr>
        <p:txBody>
          <a:bodyPr wrap="none" rtlCol="0">
            <a:spAutoFit/>
          </a:bodyPr>
          <a:lstStyle/>
          <a:p>
            <a:r>
              <a:rPr lang="en-US" i="1" dirty="0" smtClean="0"/>
              <a:t>v </a:t>
            </a:r>
            <a:r>
              <a:rPr lang="en-US" dirty="0" smtClean="0"/>
              <a:t>= 0</a:t>
            </a:r>
            <a:endParaRPr lang="en-US" dirty="0"/>
          </a:p>
        </p:txBody>
      </p:sp>
      <p:grpSp>
        <p:nvGrpSpPr>
          <p:cNvPr id="3" name="Group 28"/>
          <p:cNvGrpSpPr/>
          <p:nvPr/>
        </p:nvGrpSpPr>
        <p:grpSpPr>
          <a:xfrm>
            <a:off x="5281411" y="762000"/>
            <a:ext cx="3786389" cy="2819400"/>
            <a:chOff x="5177307" y="824248"/>
            <a:chExt cx="3786389" cy="2987898"/>
          </a:xfrm>
          <a:effectLst>
            <a:glow rad="228600">
              <a:schemeClr val="accent1">
                <a:satMod val="175000"/>
                <a:alpha val="40000"/>
              </a:schemeClr>
            </a:glow>
            <a:outerShdw blurRad="76200" dir="13500000" sy="23000" kx="1200000" algn="br" rotWithShape="0">
              <a:prstClr val="black">
                <a:alpha val="20000"/>
              </a:prstClr>
            </a:outerShdw>
          </a:effectLst>
        </p:grpSpPr>
        <p:sp>
          <p:nvSpPr>
            <p:cNvPr id="33" name="Freeform 32"/>
            <p:cNvSpPr/>
            <p:nvPr/>
          </p:nvSpPr>
          <p:spPr>
            <a:xfrm>
              <a:off x="5177307" y="824248"/>
              <a:ext cx="3786389" cy="2987898"/>
            </a:xfrm>
            <a:custGeom>
              <a:avLst/>
              <a:gdLst>
                <a:gd name="connsiteX0" fmla="*/ 734096 w 3786389"/>
                <a:gd name="connsiteY0" fmla="*/ 437882 h 2987898"/>
                <a:gd name="connsiteX1" fmla="*/ 1171978 w 3786389"/>
                <a:gd name="connsiteY1" fmla="*/ 0 h 2987898"/>
                <a:gd name="connsiteX2" fmla="*/ 1300766 w 3786389"/>
                <a:gd name="connsiteY2" fmla="*/ 25758 h 2987898"/>
                <a:gd name="connsiteX3" fmla="*/ 1403797 w 3786389"/>
                <a:gd name="connsiteY3" fmla="*/ 38637 h 2987898"/>
                <a:gd name="connsiteX4" fmla="*/ 1558344 w 3786389"/>
                <a:gd name="connsiteY4" fmla="*/ 90152 h 2987898"/>
                <a:gd name="connsiteX5" fmla="*/ 1751527 w 3786389"/>
                <a:gd name="connsiteY5" fmla="*/ 115910 h 2987898"/>
                <a:gd name="connsiteX6" fmla="*/ 2189408 w 3786389"/>
                <a:gd name="connsiteY6" fmla="*/ 193183 h 2987898"/>
                <a:gd name="connsiteX7" fmla="*/ 2601532 w 3786389"/>
                <a:gd name="connsiteY7" fmla="*/ 154546 h 2987898"/>
                <a:gd name="connsiteX8" fmla="*/ 2743200 w 3786389"/>
                <a:gd name="connsiteY8" fmla="*/ 128789 h 2987898"/>
                <a:gd name="connsiteX9" fmla="*/ 2794716 w 3786389"/>
                <a:gd name="connsiteY9" fmla="*/ 103031 h 2987898"/>
                <a:gd name="connsiteX10" fmla="*/ 2884868 w 3786389"/>
                <a:gd name="connsiteY10" fmla="*/ 128789 h 2987898"/>
                <a:gd name="connsiteX11" fmla="*/ 2884868 w 3786389"/>
                <a:gd name="connsiteY11" fmla="*/ 128789 h 2987898"/>
                <a:gd name="connsiteX12" fmla="*/ 3721994 w 3786389"/>
                <a:gd name="connsiteY12" fmla="*/ 579549 h 2987898"/>
                <a:gd name="connsiteX13" fmla="*/ 3593206 w 3786389"/>
                <a:gd name="connsiteY13" fmla="*/ 991673 h 2987898"/>
                <a:gd name="connsiteX14" fmla="*/ 3786389 w 3786389"/>
                <a:gd name="connsiteY14" fmla="*/ 1390918 h 2987898"/>
                <a:gd name="connsiteX15" fmla="*/ 3464417 w 3786389"/>
                <a:gd name="connsiteY15" fmla="*/ 1828800 h 2987898"/>
                <a:gd name="connsiteX16" fmla="*/ 2987899 w 3786389"/>
                <a:gd name="connsiteY16" fmla="*/ 2820473 h 2987898"/>
                <a:gd name="connsiteX17" fmla="*/ 2743200 w 3786389"/>
                <a:gd name="connsiteY17" fmla="*/ 2859110 h 2987898"/>
                <a:gd name="connsiteX18" fmla="*/ 2614411 w 3786389"/>
                <a:gd name="connsiteY18" fmla="*/ 2871989 h 2987898"/>
                <a:gd name="connsiteX19" fmla="*/ 2266682 w 3786389"/>
                <a:gd name="connsiteY19" fmla="*/ 2923504 h 2987898"/>
                <a:gd name="connsiteX20" fmla="*/ 1880316 w 3786389"/>
                <a:gd name="connsiteY20" fmla="*/ 2962141 h 2987898"/>
                <a:gd name="connsiteX21" fmla="*/ 1725769 w 3786389"/>
                <a:gd name="connsiteY21" fmla="*/ 2975020 h 2987898"/>
                <a:gd name="connsiteX22" fmla="*/ 1609859 w 3786389"/>
                <a:gd name="connsiteY22" fmla="*/ 2987898 h 2987898"/>
                <a:gd name="connsiteX23" fmla="*/ 1468192 w 3786389"/>
                <a:gd name="connsiteY23" fmla="*/ 2975020 h 2987898"/>
                <a:gd name="connsiteX24" fmla="*/ 888642 w 3786389"/>
                <a:gd name="connsiteY24" fmla="*/ 2524259 h 2987898"/>
                <a:gd name="connsiteX25" fmla="*/ 0 w 3786389"/>
                <a:gd name="connsiteY25" fmla="*/ 1635617 h 2987898"/>
                <a:gd name="connsiteX26" fmla="*/ 721217 w 3786389"/>
                <a:gd name="connsiteY26" fmla="*/ 1120462 h 2987898"/>
                <a:gd name="connsiteX27" fmla="*/ 734096 w 3786389"/>
                <a:gd name="connsiteY27" fmla="*/ 437882 h 298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6389" h="2987898">
                  <a:moveTo>
                    <a:pt x="734096" y="437882"/>
                  </a:moveTo>
                  <a:lnTo>
                    <a:pt x="1171978" y="0"/>
                  </a:lnTo>
                  <a:cubicBezTo>
                    <a:pt x="1214907" y="8586"/>
                    <a:pt x="1257582" y="18561"/>
                    <a:pt x="1300766" y="25758"/>
                  </a:cubicBezTo>
                  <a:cubicBezTo>
                    <a:pt x="1334906" y="31448"/>
                    <a:pt x="1370219" y="30243"/>
                    <a:pt x="1403797" y="38637"/>
                  </a:cubicBezTo>
                  <a:cubicBezTo>
                    <a:pt x="1456478" y="51807"/>
                    <a:pt x="1505335" y="78372"/>
                    <a:pt x="1558344" y="90152"/>
                  </a:cubicBezTo>
                  <a:cubicBezTo>
                    <a:pt x="1621761" y="104245"/>
                    <a:pt x="1687746" y="103565"/>
                    <a:pt x="1751527" y="115910"/>
                  </a:cubicBezTo>
                  <a:cubicBezTo>
                    <a:pt x="2225773" y="207699"/>
                    <a:pt x="1675549" y="136087"/>
                    <a:pt x="2189408" y="193183"/>
                  </a:cubicBezTo>
                  <a:lnTo>
                    <a:pt x="2601532" y="154546"/>
                  </a:lnTo>
                  <a:cubicBezTo>
                    <a:pt x="2636310" y="150885"/>
                    <a:pt x="2706922" y="136044"/>
                    <a:pt x="2743200" y="128789"/>
                  </a:cubicBezTo>
                  <a:cubicBezTo>
                    <a:pt x="2760372" y="120203"/>
                    <a:pt x="2775635" y="105151"/>
                    <a:pt x="2794716" y="103031"/>
                  </a:cubicBezTo>
                  <a:cubicBezTo>
                    <a:pt x="2830948" y="99005"/>
                    <a:pt x="2856009" y="114360"/>
                    <a:pt x="2884868" y="128789"/>
                  </a:cubicBezTo>
                  <a:lnTo>
                    <a:pt x="2884868" y="128789"/>
                  </a:lnTo>
                  <a:lnTo>
                    <a:pt x="3721994" y="579549"/>
                  </a:lnTo>
                  <a:lnTo>
                    <a:pt x="3593206" y="991673"/>
                  </a:lnTo>
                  <a:lnTo>
                    <a:pt x="3786389" y="1390918"/>
                  </a:lnTo>
                  <a:lnTo>
                    <a:pt x="3464417" y="1828800"/>
                  </a:lnTo>
                  <a:lnTo>
                    <a:pt x="2987899" y="2820473"/>
                  </a:lnTo>
                  <a:cubicBezTo>
                    <a:pt x="2530871" y="2858559"/>
                    <a:pt x="3047101" y="2805480"/>
                    <a:pt x="2743200" y="2859110"/>
                  </a:cubicBezTo>
                  <a:cubicBezTo>
                    <a:pt x="2700713" y="2866608"/>
                    <a:pt x="2657166" y="2866211"/>
                    <a:pt x="2614411" y="2871989"/>
                  </a:cubicBezTo>
                  <a:cubicBezTo>
                    <a:pt x="2498292" y="2887681"/>
                    <a:pt x="2383597" y="2915710"/>
                    <a:pt x="2266682" y="2923504"/>
                  </a:cubicBezTo>
                  <a:cubicBezTo>
                    <a:pt x="1880945" y="2949220"/>
                    <a:pt x="2266049" y="2919281"/>
                    <a:pt x="1880316" y="2962141"/>
                  </a:cubicBezTo>
                  <a:cubicBezTo>
                    <a:pt x="1828938" y="2967850"/>
                    <a:pt x="1777230" y="2970119"/>
                    <a:pt x="1725769" y="2975020"/>
                  </a:cubicBezTo>
                  <a:cubicBezTo>
                    <a:pt x="1687070" y="2978706"/>
                    <a:pt x="1648496" y="2983605"/>
                    <a:pt x="1609859" y="2987898"/>
                  </a:cubicBezTo>
                  <a:lnTo>
                    <a:pt x="1468192" y="2975020"/>
                  </a:lnTo>
                  <a:lnTo>
                    <a:pt x="888642" y="2524259"/>
                  </a:lnTo>
                  <a:lnTo>
                    <a:pt x="0" y="1635617"/>
                  </a:lnTo>
                  <a:lnTo>
                    <a:pt x="721217" y="1120462"/>
                  </a:lnTo>
                  <a:lnTo>
                    <a:pt x="734096" y="437882"/>
                  </a:lnTo>
                  <a:close/>
                </a:path>
              </a:pathLst>
            </a:custGeom>
            <a:solidFill>
              <a:srgbClr val="00B0F0"/>
            </a:solidFill>
            <a:ln>
              <a:solidFill>
                <a:srgbClr val="00B0F0"/>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4" name="Object 2"/>
            <p:cNvGraphicFramePr>
              <a:graphicFrameLocks noChangeAspect="1"/>
            </p:cNvGraphicFramePr>
            <p:nvPr/>
          </p:nvGraphicFramePr>
          <p:xfrm>
            <a:off x="5772821" y="1834121"/>
            <a:ext cx="2905125" cy="833438"/>
          </p:xfrm>
          <a:graphic>
            <a:graphicData uri="http://schemas.openxmlformats.org/presentationml/2006/ole">
              <mc:AlternateContent xmlns:mc="http://schemas.openxmlformats.org/markup-compatibility/2006">
                <mc:Choice xmlns:v="urn:schemas-microsoft-com:vml" Requires="v">
                  <p:oleObj spid="_x0000_s24668" name="Equation" r:id="rId3" imgW="977760" imgH="393480" progId="Equation.3">
                    <p:embed/>
                  </p:oleObj>
                </mc:Choice>
                <mc:Fallback>
                  <p:oleObj name="Equation" r:id="rId3" imgW="9777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2821" y="1834121"/>
                          <a:ext cx="2905125" cy="833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6"/>
            <p:cNvGraphicFramePr>
              <a:graphicFrameLocks noChangeAspect="1"/>
            </p:cNvGraphicFramePr>
            <p:nvPr/>
          </p:nvGraphicFramePr>
          <p:xfrm>
            <a:off x="6168109" y="1296996"/>
            <a:ext cx="1960562" cy="484524"/>
          </p:xfrm>
          <a:graphic>
            <a:graphicData uri="http://schemas.openxmlformats.org/presentationml/2006/ole">
              <mc:AlternateContent xmlns:mc="http://schemas.openxmlformats.org/markup-compatibility/2006">
                <mc:Choice xmlns:v="urn:schemas-microsoft-com:vml" Requires="v">
                  <p:oleObj spid="_x0000_s24669" name="معادلة" r:id="rId5" imgW="660240" imgH="228600" progId="Equation.3">
                    <p:embed/>
                  </p:oleObj>
                </mc:Choice>
                <mc:Fallback>
                  <p:oleObj name="معادلة" r:id="rId5" imgW="66024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8109" y="1296996"/>
                          <a:ext cx="1960562" cy="4845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7"/>
            <p:cNvGraphicFramePr>
              <a:graphicFrameLocks noChangeAspect="1"/>
            </p:cNvGraphicFramePr>
            <p:nvPr/>
          </p:nvGraphicFramePr>
          <p:xfrm>
            <a:off x="5921845" y="2669146"/>
            <a:ext cx="2525712" cy="511175"/>
          </p:xfrm>
          <a:graphic>
            <a:graphicData uri="http://schemas.openxmlformats.org/presentationml/2006/ole">
              <mc:AlternateContent xmlns:mc="http://schemas.openxmlformats.org/markup-compatibility/2006">
                <mc:Choice xmlns:v="urn:schemas-microsoft-com:vml" Requires="v">
                  <p:oleObj spid="_x0000_s24670" name="Equation" r:id="rId7" imgW="850680" imgH="241200" progId="Equation.3">
                    <p:embed/>
                  </p:oleObj>
                </mc:Choice>
                <mc:Fallback>
                  <p:oleObj name="Equation" r:id="rId7" imgW="85068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21845" y="2669146"/>
                          <a:ext cx="2525712"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38" name="Straight Arrow Connector 37"/>
          <p:cNvCxnSpPr/>
          <p:nvPr/>
        </p:nvCxnSpPr>
        <p:spPr>
          <a:xfrm rot="5400000">
            <a:off x="-496994" y="3707368"/>
            <a:ext cx="4800600" cy="1588"/>
          </a:xfrm>
          <a:prstGeom prst="straightConnector1">
            <a:avLst/>
          </a:prstGeom>
          <a:ln w="28575">
            <a:solidFill>
              <a:schemeClr val="accent1">
                <a:lumMod val="7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1598506" y="3516868"/>
            <a:ext cx="288862" cy="369332"/>
          </a:xfrm>
          <a:prstGeom prst="rect">
            <a:avLst/>
          </a:prstGeom>
          <a:noFill/>
        </p:spPr>
        <p:txBody>
          <a:bodyPr wrap="none" rtlCol="0">
            <a:spAutoFit/>
          </a:bodyPr>
          <a:lstStyle/>
          <a:p>
            <a:r>
              <a:rPr lang="en-US" dirty="0" smtClean="0"/>
              <a:t>y</a:t>
            </a:r>
            <a:endParaRPr lang="en-US" dirty="0"/>
          </a:p>
        </p:txBody>
      </p:sp>
      <p:sp>
        <p:nvSpPr>
          <p:cNvPr id="14" name="TextBox 13"/>
          <p:cNvSpPr txBox="1"/>
          <p:nvPr/>
        </p:nvSpPr>
        <p:spPr>
          <a:xfrm>
            <a:off x="990600" y="0"/>
            <a:ext cx="6910866" cy="707886"/>
          </a:xfrm>
          <a:prstGeom prst="rect">
            <a:avLst/>
          </a:prstGeom>
          <a:noFill/>
        </p:spPr>
        <p:txBody>
          <a:bodyPr wrap="none" rtlCol="0">
            <a:spAutoFit/>
          </a:bodyPr>
          <a:lstStyle/>
          <a:p>
            <a:r>
              <a:rPr lang="en-US" sz="4000" b="1" u="sng" dirty="0" smtClean="0">
                <a:solidFill>
                  <a:srgbClr val="0000FF"/>
                </a:solidFill>
                <a:latin typeface="Comic Sans MS" pitchFamily="66" charset="0"/>
                <a:cs typeface="Aharoni" pitchFamily="2" charset="-79"/>
              </a:rPr>
              <a:t>Vertical motion (free fall) </a:t>
            </a:r>
            <a:endParaRPr lang="en-US" sz="4000" b="1" u="sng" dirty="0">
              <a:solidFill>
                <a:srgbClr val="0000FF"/>
              </a:solidFill>
              <a:latin typeface="Comic Sans MS" pitchFamily="66" charset="0"/>
              <a:cs typeface="Aharoni" pitchFamily="2" charset="-79"/>
            </a:endParaRPr>
          </a:p>
        </p:txBody>
      </p:sp>
      <p:sp>
        <p:nvSpPr>
          <p:cNvPr id="15" name="TextBox 14"/>
          <p:cNvSpPr txBox="1"/>
          <p:nvPr/>
        </p:nvSpPr>
        <p:spPr>
          <a:xfrm>
            <a:off x="5791200" y="3787676"/>
            <a:ext cx="3276600" cy="2585323"/>
          </a:xfrm>
          <a:prstGeom prst="rect">
            <a:avLst/>
          </a:prstGeom>
          <a:noFill/>
        </p:spPr>
        <p:txBody>
          <a:bodyPr wrap="square" rtlCol="0">
            <a:spAutoFit/>
          </a:bodyPr>
          <a:lstStyle/>
          <a:p>
            <a:r>
              <a:rPr lang="en-US" b="1" u="sng" dirty="0" smtClean="0">
                <a:solidFill>
                  <a:srgbClr val="FF0000"/>
                </a:solidFill>
              </a:rPr>
              <a:t>For vertical motion</a:t>
            </a:r>
            <a:r>
              <a:rPr lang="en-US" b="1" dirty="0" smtClean="0">
                <a:solidFill>
                  <a:srgbClr val="FF0000"/>
                </a:solidFill>
              </a:rPr>
              <a:t>:</a:t>
            </a:r>
          </a:p>
          <a:p>
            <a:r>
              <a:rPr lang="en-US" b="1" dirty="0" smtClean="0">
                <a:solidFill>
                  <a:srgbClr val="FF0000"/>
                </a:solidFill>
              </a:rPr>
              <a:t>UP = Positive</a:t>
            </a:r>
          </a:p>
          <a:p>
            <a:r>
              <a:rPr lang="en-US" b="1" dirty="0" smtClean="0">
                <a:solidFill>
                  <a:srgbClr val="FF0000"/>
                </a:solidFill>
              </a:rPr>
              <a:t>Down = Negative</a:t>
            </a:r>
          </a:p>
          <a:p>
            <a:r>
              <a:rPr lang="en-US" b="1" dirty="0" smtClean="0">
                <a:solidFill>
                  <a:srgbClr val="FF0000"/>
                </a:solidFill>
              </a:rPr>
              <a:t>x = y</a:t>
            </a:r>
          </a:p>
          <a:p>
            <a:r>
              <a:rPr lang="en-US" b="1" dirty="0" smtClean="0">
                <a:solidFill>
                  <a:srgbClr val="FF0000"/>
                </a:solidFill>
              </a:rPr>
              <a:t>a = g =- 9.8 m/s</a:t>
            </a:r>
            <a:r>
              <a:rPr lang="en-US" b="1" baseline="30000" dirty="0" smtClean="0">
                <a:solidFill>
                  <a:srgbClr val="FF0000"/>
                </a:solidFill>
              </a:rPr>
              <a:t>2</a:t>
            </a:r>
          </a:p>
          <a:p>
            <a:r>
              <a:rPr lang="en-US" b="1" dirty="0" smtClean="0">
                <a:solidFill>
                  <a:srgbClr val="FF0000"/>
                </a:solidFill>
              </a:rPr>
              <a:t>Dropped (v</a:t>
            </a:r>
            <a:r>
              <a:rPr lang="en-US" b="1" baseline="-25000" dirty="0" smtClean="0">
                <a:solidFill>
                  <a:srgbClr val="FF0000"/>
                </a:solidFill>
              </a:rPr>
              <a:t>0 </a:t>
            </a:r>
            <a:r>
              <a:rPr lang="en-US" b="1" dirty="0" smtClean="0">
                <a:solidFill>
                  <a:srgbClr val="FF0000"/>
                </a:solidFill>
              </a:rPr>
              <a:t>= 0)</a:t>
            </a:r>
          </a:p>
          <a:p>
            <a:r>
              <a:rPr lang="en-US" b="1" dirty="0" smtClean="0">
                <a:solidFill>
                  <a:srgbClr val="FF0000"/>
                </a:solidFill>
              </a:rPr>
              <a:t>Maximum  Height:</a:t>
            </a:r>
          </a:p>
          <a:p>
            <a:r>
              <a:rPr lang="en-US" b="1" dirty="0" smtClean="0">
                <a:solidFill>
                  <a:srgbClr val="FF0000"/>
                </a:solidFill>
              </a:rPr>
              <a:t>                     (v</a:t>
            </a:r>
            <a:r>
              <a:rPr lang="en-US" b="1" baseline="-25000" dirty="0" smtClean="0">
                <a:solidFill>
                  <a:srgbClr val="FF0000"/>
                </a:solidFill>
              </a:rPr>
              <a:t> </a:t>
            </a:r>
            <a:r>
              <a:rPr lang="en-US" b="1" dirty="0" smtClean="0">
                <a:solidFill>
                  <a:srgbClr val="FF0000"/>
                </a:solidFill>
              </a:rPr>
              <a:t>= 0) upward</a:t>
            </a:r>
          </a:p>
          <a:p>
            <a:r>
              <a:rPr lang="en-US" b="1" dirty="0" smtClean="0">
                <a:solidFill>
                  <a:srgbClr val="FF0000"/>
                </a:solidFill>
              </a:rPr>
              <a:t>                     (v</a:t>
            </a:r>
            <a:r>
              <a:rPr lang="en-US" b="1" baseline="-25000" dirty="0" smtClean="0">
                <a:solidFill>
                  <a:srgbClr val="FF0000"/>
                </a:solidFill>
              </a:rPr>
              <a:t>0 </a:t>
            </a:r>
            <a:r>
              <a:rPr lang="en-US" b="1" dirty="0" smtClean="0">
                <a:solidFill>
                  <a:srgbClr val="FF0000"/>
                </a:solidFill>
              </a:rPr>
              <a:t>= 0) downward</a:t>
            </a:r>
          </a:p>
        </p:txBody>
      </p:sp>
      <p:sp>
        <p:nvSpPr>
          <p:cNvPr id="16" name="TextBox 15"/>
          <p:cNvSpPr txBox="1"/>
          <p:nvPr/>
        </p:nvSpPr>
        <p:spPr>
          <a:xfrm>
            <a:off x="1447800" y="6107668"/>
            <a:ext cx="357790" cy="369332"/>
          </a:xfrm>
          <a:prstGeom prst="rect">
            <a:avLst/>
          </a:prstGeom>
          <a:noFill/>
        </p:spPr>
        <p:txBody>
          <a:bodyPr wrap="none" rtlCol="0">
            <a:spAutoFit/>
          </a:bodyPr>
          <a:lstStyle/>
          <a:p>
            <a:r>
              <a:rPr lang="en-US" i="1" dirty="0" smtClean="0"/>
              <a:t>-v</a:t>
            </a:r>
            <a:endParaRPr lang="en-US" i="1" dirty="0"/>
          </a:p>
        </p:txBody>
      </p:sp>
      <p:sp>
        <p:nvSpPr>
          <p:cNvPr id="17" name="TextBox 16"/>
          <p:cNvSpPr txBox="1"/>
          <p:nvPr/>
        </p:nvSpPr>
        <p:spPr>
          <a:xfrm>
            <a:off x="2971800" y="3200400"/>
            <a:ext cx="1368067" cy="369332"/>
          </a:xfrm>
          <a:prstGeom prst="rect">
            <a:avLst/>
          </a:prstGeom>
          <a:noFill/>
        </p:spPr>
        <p:txBody>
          <a:bodyPr wrap="none" rtlCol="0">
            <a:spAutoFit/>
          </a:bodyPr>
          <a:lstStyle/>
          <a:p>
            <a:r>
              <a:rPr lang="en-US" dirty="0" smtClean="0"/>
              <a:t>g =- 9.8 m/s</a:t>
            </a:r>
            <a:r>
              <a:rPr lang="en-US" baseline="30000" dirty="0" smtClean="0"/>
              <a:t>2</a:t>
            </a:r>
            <a:endParaRPr lang="en-US" dirty="0"/>
          </a:p>
        </p:txBody>
      </p:sp>
      <p:sp>
        <p:nvSpPr>
          <p:cNvPr id="18" name="TextBox 17"/>
          <p:cNvSpPr txBox="1"/>
          <p:nvPr/>
        </p:nvSpPr>
        <p:spPr>
          <a:xfrm>
            <a:off x="2819400" y="1230868"/>
            <a:ext cx="704039" cy="369332"/>
          </a:xfrm>
          <a:prstGeom prst="rect">
            <a:avLst/>
          </a:prstGeom>
          <a:noFill/>
        </p:spPr>
        <p:txBody>
          <a:bodyPr wrap="none" rtlCol="0">
            <a:spAutoFit/>
          </a:bodyPr>
          <a:lstStyle/>
          <a:p>
            <a:r>
              <a:rPr lang="en-US" i="1" dirty="0" smtClean="0"/>
              <a:t>v</a:t>
            </a:r>
            <a:r>
              <a:rPr lang="en-US" i="1" baseline="-25000" dirty="0" smtClean="0"/>
              <a:t>0</a:t>
            </a:r>
            <a:r>
              <a:rPr lang="en-US" i="1" dirty="0" smtClean="0"/>
              <a:t> </a:t>
            </a:r>
            <a:r>
              <a:rPr lang="en-US" dirty="0" smtClean="0"/>
              <a:t>= 0</a:t>
            </a:r>
            <a:endParaRPr lang="en-US" dirty="0"/>
          </a:p>
        </p:txBody>
      </p:sp>
      <p:sp>
        <p:nvSpPr>
          <p:cNvPr id="20" name="TextBox 19"/>
          <p:cNvSpPr txBox="1"/>
          <p:nvPr/>
        </p:nvSpPr>
        <p:spPr>
          <a:xfrm rot="16200000">
            <a:off x="-2101000" y="3387513"/>
            <a:ext cx="5485733" cy="369332"/>
          </a:xfrm>
          <a:prstGeom prst="rect">
            <a:avLst/>
          </a:prstGeom>
          <a:solidFill>
            <a:srgbClr val="FFFF00"/>
          </a:solidFill>
        </p:spPr>
        <p:txBody>
          <a:bodyPr wrap="none" rtlCol="0">
            <a:spAutoFit/>
          </a:bodyPr>
          <a:lstStyle/>
          <a:p>
            <a:r>
              <a:rPr lang="en-US" b="1" dirty="0" smtClean="0"/>
              <a:t>Most of the time treat up and down motion separately!</a:t>
            </a:r>
            <a:endParaRPr lang="en-US" b="1" dirty="0"/>
          </a:p>
        </p:txBody>
      </p:sp>
      <p:grpSp>
        <p:nvGrpSpPr>
          <p:cNvPr id="22" name="Group 21"/>
          <p:cNvGrpSpPr/>
          <p:nvPr/>
        </p:nvGrpSpPr>
        <p:grpSpPr>
          <a:xfrm>
            <a:off x="1545606" y="1320717"/>
            <a:ext cx="359394" cy="4800600"/>
            <a:chOff x="1545606" y="1320717"/>
            <a:chExt cx="359394" cy="4800600"/>
          </a:xfrm>
        </p:grpSpPr>
        <p:cxnSp>
          <p:nvCxnSpPr>
            <p:cNvPr id="19" name="Straight Arrow Connector 18"/>
            <p:cNvCxnSpPr/>
            <p:nvPr/>
          </p:nvCxnSpPr>
          <p:spPr>
            <a:xfrm rot="5400000">
              <a:off x="-500577" y="3720223"/>
              <a:ext cx="4800600" cy="1588"/>
            </a:xfrm>
            <a:prstGeom prst="straightConnector1">
              <a:avLst/>
            </a:prstGeom>
            <a:ln w="28575">
              <a:solidFill>
                <a:schemeClr val="accent1">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545606" y="3516868"/>
              <a:ext cx="359394" cy="369332"/>
            </a:xfrm>
            <a:prstGeom prst="rect">
              <a:avLst/>
            </a:prstGeom>
            <a:noFill/>
          </p:spPr>
          <p:txBody>
            <a:bodyPr wrap="none" rtlCol="0">
              <a:spAutoFit/>
            </a:bodyPr>
            <a:lstStyle/>
            <a:p>
              <a:r>
                <a:rPr lang="en-US" dirty="0" smtClean="0"/>
                <a:t>-y</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par>
                          <p:cTn id="7" fill="hold">
                            <p:stCondLst>
                              <p:cond delay="0"/>
                            </p:stCondLst>
                            <p:childTnLst>
                              <p:par>
                                <p:cTn id="8" presetID="0" presetClass="path" presetSubtype="0" accel="50000" decel="50000" fill="hold" grpId="1" nodeType="afterEffect">
                                  <p:stCondLst>
                                    <p:cond delay="0"/>
                                  </p:stCondLst>
                                  <p:childTnLst>
                                    <p:animMotion origin="layout" path="M 0 0 L 0.00018 -0.68889 " pathEditMode="relative" ptsTypes="AA">
                                      <p:cBhvr>
                                        <p:cTn id="9" dur="2000" fill="hold"/>
                                        <p:tgtEl>
                                          <p:spTgt spid="2"/>
                                        </p:tgtEl>
                                        <p:attrNameLst>
                                          <p:attrName>ppt_x</p:attrName>
                                          <p:attrName>ppt_y</p:attrName>
                                        </p:attrNameLst>
                                      </p:cBhvr>
                                    </p:animMotion>
                                  </p:childTnLst>
                                </p:cTn>
                              </p:par>
                              <p:par>
                                <p:cTn id="10" presetID="22" presetClass="entr" presetSubtype="4" fill="hold" nodeType="with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down)">
                                      <p:cBhvr>
                                        <p:cTn id="12" dur="2000"/>
                                        <p:tgtEl>
                                          <p:spTgt spid="38"/>
                                        </p:tgtEl>
                                      </p:cBhvr>
                                    </p:animEffect>
                                  </p:childTnLst>
                                </p:cTn>
                              </p:par>
                              <p:par>
                                <p:cTn id="13" presetID="1" presetClass="entr" presetSubtype="0" fill="hold" grpId="0" nodeType="withEffect">
                                  <p:stCondLst>
                                    <p:cond delay="1000"/>
                                  </p:stCondLst>
                                  <p:childTnLst>
                                    <p:set>
                                      <p:cBhvr>
                                        <p:cTn id="14" dur="1" fill="hold">
                                          <p:stCondLst>
                                            <p:cond delay="0"/>
                                          </p:stCondLst>
                                        </p:cTn>
                                        <p:tgtEl>
                                          <p:spTgt spid="25"/>
                                        </p:tgtEl>
                                        <p:attrNameLst>
                                          <p:attrName>style.visibility</p:attrName>
                                        </p:attrNameLst>
                                      </p:cBhvr>
                                      <p:to>
                                        <p:strVal val="visible"/>
                                      </p:to>
                                    </p:set>
                                  </p:childTnLst>
                                </p:cTn>
                              </p:par>
                            </p:childTnLst>
                          </p:cTn>
                        </p:par>
                        <p:par>
                          <p:cTn id="15" fill="hold">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4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0" nodeType="clickEffect">
                                  <p:stCondLst>
                                    <p:cond delay="0"/>
                                  </p:stCondLst>
                                  <p:childTnLst>
                                    <p:animMotion origin="layout" path="M 0.00018 -0.68889 L 0.00035 0.00555 " pathEditMode="relative" rAng="0" ptsTypes="AA">
                                      <p:cBhvr>
                                        <p:cTn id="23" dur="2000" fill="hold"/>
                                        <p:tgtEl>
                                          <p:spTgt spid="2"/>
                                        </p:tgtEl>
                                        <p:attrNameLst>
                                          <p:attrName>ppt_x</p:attrName>
                                          <p:attrName>ppt_y</p:attrName>
                                        </p:attrNameLst>
                                      </p:cBhvr>
                                      <p:rCtr x="0" y="347"/>
                                    </p:animMotion>
                                  </p:childTnLst>
                                </p:cTn>
                              </p:par>
                              <p:par>
                                <p:cTn id="24" presetID="1" presetClass="exit" presetSubtype="0" fill="hold" grpId="1" nodeType="withEffect">
                                  <p:stCondLst>
                                    <p:cond delay="0"/>
                                  </p:stCondLst>
                                  <p:childTnLst>
                                    <p:set>
                                      <p:cBhvr>
                                        <p:cTn id="25" dur="1" fill="hold">
                                          <p:stCondLst>
                                            <p:cond delay="0"/>
                                          </p:stCondLst>
                                        </p:cTn>
                                        <p:tgtEl>
                                          <p:spTgt spid="24"/>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38"/>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26"/>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25"/>
                                        </p:tgtEl>
                                        <p:attrNameLst>
                                          <p:attrName>style.visibility</p:attrName>
                                        </p:attrNameLst>
                                      </p:cBhvr>
                                      <p:to>
                                        <p:strVal val="hidden"/>
                                      </p:to>
                                    </p:set>
                                  </p:childTnLst>
                                </p:cTn>
                              </p:par>
                              <p:par>
                                <p:cTn id="32" presetID="22" presetClass="entr" presetSubtype="1"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wipe(up)">
                                      <p:cBhvr>
                                        <p:cTn id="34" dur="2000"/>
                                        <p:tgtEl>
                                          <p:spTgt spid="22"/>
                                        </p:tgtEl>
                                      </p:cBhvr>
                                    </p:animEffect>
                                  </p:childTnLst>
                                </p:cTn>
                              </p:par>
                              <p:par>
                                <p:cTn id="35" presetID="1" presetClass="entr" presetSubtype="0" fill="hold" grpId="0" nodeType="withEffect">
                                  <p:stCondLst>
                                    <p:cond delay="100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par>
                          <p:cTn id="39" fill="hold">
                            <p:stCondLst>
                              <p:cond delay="2000"/>
                            </p:stCondLst>
                            <p:childTnLst>
                              <p:par>
                                <p:cTn id="40" presetID="1"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4" grpId="0"/>
      <p:bldP spid="24" grpId="1"/>
      <p:bldP spid="25" grpId="0"/>
      <p:bldP spid="25" grpId="1"/>
      <p:bldP spid="26" grpId="0"/>
      <p:bldP spid="26" grpId="1"/>
      <p:bldP spid="40" grpId="0"/>
      <p:bldP spid="15" grpId="0"/>
      <p:bldP spid="16" grpId="0"/>
      <p:bldP spid="17" grpId="0"/>
      <p:bldP spid="18" grpId="0"/>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
          <p:cNvSpPr txBox="1">
            <a:spLocks noChangeArrowheads="1"/>
          </p:cNvSpPr>
          <p:nvPr/>
        </p:nvSpPr>
        <p:spPr bwMode="auto">
          <a:xfrm>
            <a:off x="2667000" y="228600"/>
            <a:ext cx="208294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Example:</a:t>
            </a:r>
            <a:endParaRPr lang="en-US" sz="4000" dirty="0">
              <a:latin typeface="Calibri" pitchFamily="34" charset="0"/>
            </a:endParaRPr>
          </a:p>
        </p:txBody>
      </p:sp>
      <p:pic>
        <p:nvPicPr>
          <p:cNvPr id="54274" name="Picture 2"/>
          <p:cNvPicPr>
            <a:picLocks noChangeAspect="1" noChangeArrowheads="1"/>
          </p:cNvPicPr>
          <p:nvPr/>
        </p:nvPicPr>
        <p:blipFill>
          <a:blip r:embed="rId2" cstate="print"/>
          <a:srcRect/>
          <a:stretch>
            <a:fillRect/>
          </a:stretch>
        </p:blipFill>
        <p:spPr bwMode="auto">
          <a:xfrm>
            <a:off x="685799" y="990600"/>
            <a:ext cx="8338695" cy="2362200"/>
          </a:xfrm>
          <a:prstGeom prst="rect">
            <a:avLst/>
          </a:prstGeom>
          <a:noFill/>
          <a:ln w="9525">
            <a:noFill/>
            <a:miter lim="800000"/>
            <a:headEnd/>
            <a:tailEnd/>
          </a:ln>
          <a:effectLst/>
        </p:spPr>
      </p:pic>
      <p:sp>
        <p:nvSpPr>
          <p:cNvPr id="14" name="Oval 13"/>
          <p:cNvSpPr/>
          <p:nvPr/>
        </p:nvSpPr>
        <p:spPr>
          <a:xfrm>
            <a:off x="6248400" y="1066800"/>
            <a:ext cx="11430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66800" y="1340224"/>
            <a:ext cx="22860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6704806" y="2210594"/>
            <a:ext cx="1969908" cy="2286000"/>
            <a:chOff x="6704806" y="2210594"/>
            <a:chExt cx="1969908" cy="2286000"/>
          </a:xfrm>
        </p:grpSpPr>
        <p:grpSp>
          <p:nvGrpSpPr>
            <p:cNvPr id="20" name="Group 19"/>
            <p:cNvGrpSpPr/>
            <p:nvPr/>
          </p:nvGrpSpPr>
          <p:grpSpPr>
            <a:xfrm>
              <a:off x="6704806" y="2210594"/>
              <a:ext cx="1807299" cy="2286000"/>
              <a:chOff x="6704806" y="2210594"/>
              <a:chExt cx="1807299" cy="2286000"/>
            </a:xfrm>
          </p:grpSpPr>
          <p:cxnSp>
            <p:nvCxnSpPr>
              <p:cNvPr id="17" name="Straight Arrow Connector 16"/>
              <p:cNvCxnSpPr/>
              <p:nvPr/>
            </p:nvCxnSpPr>
            <p:spPr>
              <a:xfrm rot="5400000">
                <a:off x="5562600" y="3352800"/>
                <a:ext cx="2286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315200" y="3200400"/>
                <a:ext cx="377026" cy="369332"/>
              </a:xfrm>
              <a:prstGeom prst="rect">
                <a:avLst/>
              </a:prstGeom>
              <a:noFill/>
            </p:spPr>
            <p:txBody>
              <a:bodyPr wrap="none" rtlCol="0">
                <a:spAutoFit/>
              </a:bodyPr>
              <a:lstStyle/>
              <a:p>
                <a:r>
                  <a:rPr lang="en-US" dirty="0" smtClean="0"/>
                  <a:t>-h</a:t>
                </a:r>
                <a:endParaRPr lang="en-US" dirty="0"/>
              </a:p>
            </p:txBody>
          </p:sp>
          <p:sp>
            <p:nvSpPr>
              <p:cNvPr id="19" name="TextBox 18"/>
              <p:cNvSpPr txBox="1"/>
              <p:nvPr/>
            </p:nvSpPr>
            <p:spPr>
              <a:xfrm>
                <a:off x="7239000" y="2667000"/>
                <a:ext cx="1273105" cy="369332"/>
              </a:xfrm>
              <a:prstGeom prst="rect">
                <a:avLst/>
              </a:prstGeom>
              <a:noFill/>
            </p:spPr>
            <p:txBody>
              <a:bodyPr wrap="none" rtlCol="0">
                <a:spAutoFit/>
              </a:bodyPr>
              <a:lstStyle/>
              <a:p>
                <a:r>
                  <a:rPr lang="en-US" dirty="0" smtClean="0"/>
                  <a:t>Descending</a:t>
                </a:r>
                <a:endParaRPr lang="en-US" dirty="0"/>
              </a:p>
            </p:txBody>
          </p:sp>
        </p:grpSp>
        <p:sp>
          <p:nvSpPr>
            <p:cNvPr id="21" name="TextBox 20"/>
            <p:cNvSpPr txBox="1"/>
            <p:nvPr/>
          </p:nvSpPr>
          <p:spPr>
            <a:xfrm>
              <a:off x="7239000" y="3593068"/>
              <a:ext cx="1435714" cy="369332"/>
            </a:xfrm>
            <a:prstGeom prst="rect">
              <a:avLst/>
            </a:prstGeom>
            <a:noFill/>
          </p:spPr>
          <p:txBody>
            <a:bodyPr wrap="none" rtlCol="0">
              <a:spAutoFit/>
            </a:bodyPr>
            <a:lstStyle/>
            <a:p>
              <a:r>
                <a:rPr lang="en-US" dirty="0" smtClean="0"/>
                <a:t>Velocity = -</a:t>
              </a:r>
              <a:r>
                <a:rPr lang="en-US" dirty="0" err="1" smtClean="0"/>
                <a:t>ve</a:t>
              </a:r>
              <a:endParaRPr lang="en-US" dirty="0"/>
            </a:p>
          </p:txBody>
        </p:sp>
      </p:grpSp>
      <p:sp>
        <p:nvSpPr>
          <p:cNvPr id="23" name="TextBox 22"/>
          <p:cNvSpPr txBox="1"/>
          <p:nvPr/>
        </p:nvSpPr>
        <p:spPr>
          <a:xfrm>
            <a:off x="1828800" y="4495800"/>
            <a:ext cx="3413178" cy="369332"/>
          </a:xfrm>
          <a:prstGeom prst="rect">
            <a:avLst/>
          </a:prstGeom>
          <a:noFill/>
        </p:spPr>
        <p:txBody>
          <a:bodyPr wrap="none" rtlCol="0">
            <a:spAutoFit/>
          </a:bodyPr>
          <a:lstStyle/>
          <a:p>
            <a:r>
              <a:rPr lang="en-US" dirty="0" smtClean="0"/>
              <a:t>Constant Speed = acceleration = 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1"/>
          <p:cNvSpPr txBox="1">
            <a:spLocks noChangeArrowheads="1"/>
          </p:cNvSpPr>
          <p:nvPr/>
        </p:nvSpPr>
        <p:spPr bwMode="auto">
          <a:xfrm>
            <a:off x="3429000" y="2667000"/>
            <a:ext cx="2115964" cy="707886"/>
          </a:xfrm>
          <a:prstGeom prst="rect">
            <a:avLst/>
          </a:prstGeom>
          <a:noFill/>
          <a:ln w="9525">
            <a:noFill/>
            <a:miter lim="800000"/>
            <a:headEnd/>
            <a:tailEnd/>
          </a:ln>
        </p:spPr>
        <p:txBody>
          <a:bodyPr wrap="none">
            <a:spAutoFit/>
          </a:bodyPr>
          <a:lstStyle/>
          <a:p>
            <a:pPr algn="l" rtl="0"/>
            <a:r>
              <a:rPr lang="en-US" sz="4000" dirty="0" smtClean="0">
                <a:latin typeface="Calibri" pitchFamily="34" charset="0"/>
              </a:rPr>
              <a:t>Lecture 1</a:t>
            </a:r>
            <a:endParaRPr lang="en-US" sz="4000" dirty="0">
              <a:latin typeface="Calibri" pitchFamily="34" charset="0"/>
            </a:endParaRPr>
          </a:p>
        </p:txBody>
      </p:sp>
      <p:sp>
        <p:nvSpPr>
          <p:cNvPr id="3" name="TextBox 2"/>
          <p:cNvSpPr txBox="1"/>
          <p:nvPr/>
        </p:nvSpPr>
        <p:spPr>
          <a:xfrm>
            <a:off x="2819400" y="3752671"/>
            <a:ext cx="3941913" cy="923330"/>
          </a:xfrm>
          <a:prstGeom prst="rect">
            <a:avLst/>
          </a:prstGeom>
          <a:noFill/>
        </p:spPr>
        <p:txBody>
          <a:bodyPr wrap="square" rtlCol="0">
            <a:spAutoFit/>
          </a:bodyPr>
          <a:lstStyle/>
          <a:p>
            <a:pPr marL="342900" indent="-342900">
              <a:buAutoNum type="arabicPeriod"/>
            </a:pPr>
            <a:r>
              <a:rPr lang="en-US" b="1" dirty="0" smtClean="0">
                <a:solidFill>
                  <a:srgbClr val="FF0000"/>
                </a:solidFill>
              </a:rPr>
              <a:t>Speed and Acceleration</a:t>
            </a:r>
          </a:p>
          <a:p>
            <a:pPr marL="342900" indent="-342900">
              <a:buAutoNum type="arabicPeriod"/>
            </a:pPr>
            <a:r>
              <a:rPr lang="en-US" b="1" dirty="0" smtClean="0">
                <a:solidFill>
                  <a:srgbClr val="FF0000"/>
                </a:solidFill>
              </a:rPr>
              <a:t> average and instantaneous velocity</a:t>
            </a:r>
          </a:p>
          <a:p>
            <a:pPr marL="342900" indent="-342900">
              <a:buAutoNum type="arabicPeriod"/>
            </a:pPr>
            <a:r>
              <a:rPr lang="en-US" b="1" dirty="0" smtClean="0">
                <a:solidFill>
                  <a:srgbClr val="FF0000"/>
                </a:solidFill>
              </a:rPr>
              <a:t>Equation of motion in 1D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
          <p:cNvSpPr txBox="1">
            <a:spLocks noChangeArrowheads="1"/>
          </p:cNvSpPr>
          <p:nvPr/>
        </p:nvSpPr>
        <p:spPr bwMode="auto">
          <a:xfrm>
            <a:off x="2667000" y="228600"/>
            <a:ext cx="208294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Example:</a:t>
            </a:r>
            <a:endParaRPr lang="en-US" sz="4000" dirty="0">
              <a:latin typeface="Calibri" pitchFamily="34" charset="0"/>
            </a:endParaRPr>
          </a:p>
        </p:txBody>
      </p:sp>
      <p:sp>
        <p:nvSpPr>
          <p:cNvPr id="23" name="TextBox 22"/>
          <p:cNvSpPr txBox="1"/>
          <p:nvPr/>
        </p:nvSpPr>
        <p:spPr>
          <a:xfrm>
            <a:off x="1828800" y="3886200"/>
            <a:ext cx="1738361" cy="1754326"/>
          </a:xfrm>
          <a:prstGeom prst="rect">
            <a:avLst/>
          </a:prstGeom>
          <a:noFill/>
        </p:spPr>
        <p:txBody>
          <a:bodyPr wrap="none" rtlCol="0">
            <a:spAutoFit/>
          </a:bodyPr>
          <a:lstStyle/>
          <a:p>
            <a:r>
              <a:rPr lang="en-US" dirty="0" smtClean="0"/>
              <a:t>v</a:t>
            </a:r>
            <a:r>
              <a:rPr lang="en-US" baseline="-25000" dirty="0" smtClean="0"/>
              <a:t>0 </a:t>
            </a:r>
            <a:r>
              <a:rPr lang="en-US" dirty="0" smtClean="0"/>
              <a:t>= -2m/s</a:t>
            </a:r>
          </a:p>
          <a:p>
            <a:r>
              <a:rPr lang="en-US" dirty="0" smtClean="0"/>
              <a:t>v </a:t>
            </a:r>
          </a:p>
          <a:p>
            <a:r>
              <a:rPr lang="en-US" dirty="0" smtClean="0"/>
              <a:t>a = g = -9.8 m/s</a:t>
            </a:r>
            <a:r>
              <a:rPr lang="en-US" baseline="30000" dirty="0" smtClean="0"/>
              <a:t>2</a:t>
            </a:r>
          </a:p>
          <a:p>
            <a:r>
              <a:rPr lang="en-US" dirty="0" smtClean="0"/>
              <a:t>t = 5s</a:t>
            </a:r>
          </a:p>
          <a:p>
            <a:r>
              <a:rPr lang="el-GR" dirty="0" smtClean="0"/>
              <a:t>Δ</a:t>
            </a:r>
            <a:r>
              <a:rPr lang="en-US" dirty="0" smtClean="0"/>
              <a:t>y = h = ?</a:t>
            </a:r>
          </a:p>
          <a:p>
            <a:endParaRPr lang="en-US" dirty="0"/>
          </a:p>
        </p:txBody>
      </p:sp>
      <p:pic>
        <p:nvPicPr>
          <p:cNvPr id="55298" name="Picture 2"/>
          <p:cNvPicPr>
            <a:picLocks noChangeAspect="1" noChangeArrowheads="1"/>
          </p:cNvPicPr>
          <p:nvPr/>
        </p:nvPicPr>
        <p:blipFill>
          <a:blip r:embed="rId3" cstate="print"/>
          <a:srcRect/>
          <a:stretch>
            <a:fillRect/>
          </a:stretch>
        </p:blipFill>
        <p:spPr bwMode="auto">
          <a:xfrm>
            <a:off x="381000" y="1219200"/>
            <a:ext cx="8686800" cy="2209799"/>
          </a:xfrm>
          <a:prstGeom prst="rect">
            <a:avLst/>
          </a:prstGeom>
          <a:noFill/>
          <a:ln w="9525">
            <a:noFill/>
            <a:miter lim="800000"/>
            <a:headEnd/>
            <a:tailEnd/>
          </a:ln>
          <a:effectLst/>
        </p:spPr>
      </p:pic>
      <p:sp>
        <p:nvSpPr>
          <p:cNvPr id="5" name="TextBox 4"/>
          <p:cNvSpPr txBox="1"/>
          <p:nvPr/>
        </p:nvSpPr>
        <p:spPr>
          <a:xfrm>
            <a:off x="762000" y="5715000"/>
            <a:ext cx="7090659" cy="369332"/>
          </a:xfrm>
          <a:prstGeom prst="rect">
            <a:avLst/>
          </a:prstGeom>
          <a:noFill/>
        </p:spPr>
        <p:txBody>
          <a:bodyPr wrap="none" rtlCol="0">
            <a:spAutoFit/>
          </a:bodyPr>
          <a:lstStyle/>
          <a:p>
            <a:r>
              <a:rPr lang="en-US" dirty="0" smtClean="0"/>
              <a:t>You have 3 quantities given and you can find rest two unknown quantities</a:t>
            </a:r>
            <a:endParaRPr lang="en-US" dirty="0"/>
          </a:p>
        </p:txBody>
      </p:sp>
      <p:grpSp>
        <p:nvGrpSpPr>
          <p:cNvPr id="6" name="Group 28"/>
          <p:cNvGrpSpPr/>
          <p:nvPr/>
        </p:nvGrpSpPr>
        <p:grpSpPr>
          <a:xfrm>
            <a:off x="5181600" y="2438400"/>
            <a:ext cx="3786389" cy="2819400"/>
            <a:chOff x="5177307" y="824248"/>
            <a:chExt cx="3786389" cy="2987898"/>
          </a:xfrm>
          <a:effectLst>
            <a:glow rad="228600">
              <a:schemeClr val="accent1">
                <a:satMod val="175000"/>
                <a:alpha val="40000"/>
              </a:schemeClr>
            </a:glow>
            <a:outerShdw blurRad="76200" dir="13500000" sy="23000" kx="1200000" algn="br" rotWithShape="0">
              <a:prstClr val="black">
                <a:alpha val="20000"/>
              </a:prstClr>
            </a:outerShdw>
          </a:effectLst>
        </p:grpSpPr>
        <p:sp>
          <p:nvSpPr>
            <p:cNvPr id="7" name="Freeform 6"/>
            <p:cNvSpPr/>
            <p:nvPr/>
          </p:nvSpPr>
          <p:spPr>
            <a:xfrm>
              <a:off x="5177307" y="824248"/>
              <a:ext cx="3786389" cy="2987898"/>
            </a:xfrm>
            <a:custGeom>
              <a:avLst/>
              <a:gdLst>
                <a:gd name="connsiteX0" fmla="*/ 734096 w 3786389"/>
                <a:gd name="connsiteY0" fmla="*/ 437882 h 2987898"/>
                <a:gd name="connsiteX1" fmla="*/ 1171978 w 3786389"/>
                <a:gd name="connsiteY1" fmla="*/ 0 h 2987898"/>
                <a:gd name="connsiteX2" fmla="*/ 1300766 w 3786389"/>
                <a:gd name="connsiteY2" fmla="*/ 25758 h 2987898"/>
                <a:gd name="connsiteX3" fmla="*/ 1403797 w 3786389"/>
                <a:gd name="connsiteY3" fmla="*/ 38637 h 2987898"/>
                <a:gd name="connsiteX4" fmla="*/ 1558344 w 3786389"/>
                <a:gd name="connsiteY4" fmla="*/ 90152 h 2987898"/>
                <a:gd name="connsiteX5" fmla="*/ 1751527 w 3786389"/>
                <a:gd name="connsiteY5" fmla="*/ 115910 h 2987898"/>
                <a:gd name="connsiteX6" fmla="*/ 2189408 w 3786389"/>
                <a:gd name="connsiteY6" fmla="*/ 193183 h 2987898"/>
                <a:gd name="connsiteX7" fmla="*/ 2601532 w 3786389"/>
                <a:gd name="connsiteY7" fmla="*/ 154546 h 2987898"/>
                <a:gd name="connsiteX8" fmla="*/ 2743200 w 3786389"/>
                <a:gd name="connsiteY8" fmla="*/ 128789 h 2987898"/>
                <a:gd name="connsiteX9" fmla="*/ 2794716 w 3786389"/>
                <a:gd name="connsiteY9" fmla="*/ 103031 h 2987898"/>
                <a:gd name="connsiteX10" fmla="*/ 2884868 w 3786389"/>
                <a:gd name="connsiteY10" fmla="*/ 128789 h 2987898"/>
                <a:gd name="connsiteX11" fmla="*/ 2884868 w 3786389"/>
                <a:gd name="connsiteY11" fmla="*/ 128789 h 2987898"/>
                <a:gd name="connsiteX12" fmla="*/ 3721994 w 3786389"/>
                <a:gd name="connsiteY12" fmla="*/ 579549 h 2987898"/>
                <a:gd name="connsiteX13" fmla="*/ 3593206 w 3786389"/>
                <a:gd name="connsiteY13" fmla="*/ 991673 h 2987898"/>
                <a:gd name="connsiteX14" fmla="*/ 3786389 w 3786389"/>
                <a:gd name="connsiteY14" fmla="*/ 1390918 h 2987898"/>
                <a:gd name="connsiteX15" fmla="*/ 3464417 w 3786389"/>
                <a:gd name="connsiteY15" fmla="*/ 1828800 h 2987898"/>
                <a:gd name="connsiteX16" fmla="*/ 2987899 w 3786389"/>
                <a:gd name="connsiteY16" fmla="*/ 2820473 h 2987898"/>
                <a:gd name="connsiteX17" fmla="*/ 2743200 w 3786389"/>
                <a:gd name="connsiteY17" fmla="*/ 2859110 h 2987898"/>
                <a:gd name="connsiteX18" fmla="*/ 2614411 w 3786389"/>
                <a:gd name="connsiteY18" fmla="*/ 2871989 h 2987898"/>
                <a:gd name="connsiteX19" fmla="*/ 2266682 w 3786389"/>
                <a:gd name="connsiteY19" fmla="*/ 2923504 h 2987898"/>
                <a:gd name="connsiteX20" fmla="*/ 1880316 w 3786389"/>
                <a:gd name="connsiteY20" fmla="*/ 2962141 h 2987898"/>
                <a:gd name="connsiteX21" fmla="*/ 1725769 w 3786389"/>
                <a:gd name="connsiteY21" fmla="*/ 2975020 h 2987898"/>
                <a:gd name="connsiteX22" fmla="*/ 1609859 w 3786389"/>
                <a:gd name="connsiteY22" fmla="*/ 2987898 h 2987898"/>
                <a:gd name="connsiteX23" fmla="*/ 1468192 w 3786389"/>
                <a:gd name="connsiteY23" fmla="*/ 2975020 h 2987898"/>
                <a:gd name="connsiteX24" fmla="*/ 888642 w 3786389"/>
                <a:gd name="connsiteY24" fmla="*/ 2524259 h 2987898"/>
                <a:gd name="connsiteX25" fmla="*/ 0 w 3786389"/>
                <a:gd name="connsiteY25" fmla="*/ 1635617 h 2987898"/>
                <a:gd name="connsiteX26" fmla="*/ 721217 w 3786389"/>
                <a:gd name="connsiteY26" fmla="*/ 1120462 h 2987898"/>
                <a:gd name="connsiteX27" fmla="*/ 734096 w 3786389"/>
                <a:gd name="connsiteY27" fmla="*/ 437882 h 298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6389" h="2987898">
                  <a:moveTo>
                    <a:pt x="734096" y="437882"/>
                  </a:moveTo>
                  <a:lnTo>
                    <a:pt x="1171978" y="0"/>
                  </a:lnTo>
                  <a:cubicBezTo>
                    <a:pt x="1214907" y="8586"/>
                    <a:pt x="1257582" y="18561"/>
                    <a:pt x="1300766" y="25758"/>
                  </a:cubicBezTo>
                  <a:cubicBezTo>
                    <a:pt x="1334906" y="31448"/>
                    <a:pt x="1370219" y="30243"/>
                    <a:pt x="1403797" y="38637"/>
                  </a:cubicBezTo>
                  <a:cubicBezTo>
                    <a:pt x="1456478" y="51807"/>
                    <a:pt x="1505335" y="78372"/>
                    <a:pt x="1558344" y="90152"/>
                  </a:cubicBezTo>
                  <a:cubicBezTo>
                    <a:pt x="1621761" y="104245"/>
                    <a:pt x="1687746" y="103565"/>
                    <a:pt x="1751527" y="115910"/>
                  </a:cubicBezTo>
                  <a:cubicBezTo>
                    <a:pt x="2225773" y="207699"/>
                    <a:pt x="1675549" y="136087"/>
                    <a:pt x="2189408" y="193183"/>
                  </a:cubicBezTo>
                  <a:lnTo>
                    <a:pt x="2601532" y="154546"/>
                  </a:lnTo>
                  <a:cubicBezTo>
                    <a:pt x="2636310" y="150885"/>
                    <a:pt x="2706922" y="136044"/>
                    <a:pt x="2743200" y="128789"/>
                  </a:cubicBezTo>
                  <a:cubicBezTo>
                    <a:pt x="2760372" y="120203"/>
                    <a:pt x="2775635" y="105151"/>
                    <a:pt x="2794716" y="103031"/>
                  </a:cubicBezTo>
                  <a:cubicBezTo>
                    <a:pt x="2830948" y="99005"/>
                    <a:pt x="2856009" y="114360"/>
                    <a:pt x="2884868" y="128789"/>
                  </a:cubicBezTo>
                  <a:lnTo>
                    <a:pt x="2884868" y="128789"/>
                  </a:lnTo>
                  <a:lnTo>
                    <a:pt x="3721994" y="579549"/>
                  </a:lnTo>
                  <a:lnTo>
                    <a:pt x="3593206" y="991673"/>
                  </a:lnTo>
                  <a:lnTo>
                    <a:pt x="3786389" y="1390918"/>
                  </a:lnTo>
                  <a:lnTo>
                    <a:pt x="3464417" y="1828800"/>
                  </a:lnTo>
                  <a:lnTo>
                    <a:pt x="2987899" y="2820473"/>
                  </a:lnTo>
                  <a:cubicBezTo>
                    <a:pt x="2530871" y="2858559"/>
                    <a:pt x="3047101" y="2805480"/>
                    <a:pt x="2743200" y="2859110"/>
                  </a:cubicBezTo>
                  <a:cubicBezTo>
                    <a:pt x="2700713" y="2866608"/>
                    <a:pt x="2657166" y="2866211"/>
                    <a:pt x="2614411" y="2871989"/>
                  </a:cubicBezTo>
                  <a:cubicBezTo>
                    <a:pt x="2498292" y="2887681"/>
                    <a:pt x="2383597" y="2915710"/>
                    <a:pt x="2266682" y="2923504"/>
                  </a:cubicBezTo>
                  <a:cubicBezTo>
                    <a:pt x="1880945" y="2949220"/>
                    <a:pt x="2266049" y="2919281"/>
                    <a:pt x="1880316" y="2962141"/>
                  </a:cubicBezTo>
                  <a:cubicBezTo>
                    <a:pt x="1828938" y="2967850"/>
                    <a:pt x="1777230" y="2970119"/>
                    <a:pt x="1725769" y="2975020"/>
                  </a:cubicBezTo>
                  <a:cubicBezTo>
                    <a:pt x="1687070" y="2978706"/>
                    <a:pt x="1648496" y="2983605"/>
                    <a:pt x="1609859" y="2987898"/>
                  </a:cubicBezTo>
                  <a:lnTo>
                    <a:pt x="1468192" y="2975020"/>
                  </a:lnTo>
                  <a:lnTo>
                    <a:pt x="888642" y="2524259"/>
                  </a:lnTo>
                  <a:lnTo>
                    <a:pt x="0" y="1635617"/>
                  </a:lnTo>
                  <a:lnTo>
                    <a:pt x="721217" y="1120462"/>
                  </a:lnTo>
                  <a:lnTo>
                    <a:pt x="734096" y="437882"/>
                  </a:lnTo>
                  <a:close/>
                </a:path>
              </a:pathLst>
            </a:custGeom>
            <a:solidFill>
              <a:srgbClr val="00B0F0"/>
            </a:solidFill>
            <a:ln>
              <a:solidFill>
                <a:srgbClr val="00B0F0"/>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Object 2"/>
            <p:cNvGraphicFramePr>
              <a:graphicFrameLocks noChangeAspect="1"/>
            </p:cNvGraphicFramePr>
            <p:nvPr/>
          </p:nvGraphicFramePr>
          <p:xfrm>
            <a:off x="5772821" y="1834121"/>
            <a:ext cx="2905125" cy="833438"/>
          </p:xfrm>
          <a:graphic>
            <a:graphicData uri="http://schemas.openxmlformats.org/presentationml/2006/ole">
              <mc:AlternateContent xmlns:mc="http://schemas.openxmlformats.org/markup-compatibility/2006">
                <mc:Choice xmlns:v="urn:schemas-microsoft-com:vml" Requires="v">
                  <p:oleObj spid="_x0000_s56412" name="Equation" r:id="rId4" imgW="977760" imgH="393480" progId="Equation.3">
                    <p:embed/>
                  </p:oleObj>
                </mc:Choice>
                <mc:Fallback>
                  <p:oleObj name="Equation" r:id="rId4" imgW="97776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2821" y="1834121"/>
                          <a:ext cx="2905125" cy="833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6"/>
            <p:cNvGraphicFramePr>
              <a:graphicFrameLocks noChangeAspect="1"/>
            </p:cNvGraphicFramePr>
            <p:nvPr/>
          </p:nvGraphicFramePr>
          <p:xfrm>
            <a:off x="6167907" y="1297546"/>
            <a:ext cx="1960562" cy="484187"/>
          </p:xfrm>
          <a:graphic>
            <a:graphicData uri="http://schemas.openxmlformats.org/presentationml/2006/ole">
              <mc:AlternateContent xmlns:mc="http://schemas.openxmlformats.org/markup-compatibility/2006">
                <mc:Choice xmlns:v="urn:schemas-microsoft-com:vml" Requires="v">
                  <p:oleObj spid="_x0000_s56413" name="Equation" r:id="rId6" imgW="660240" imgH="228600" progId="Equation.3">
                    <p:embed/>
                  </p:oleObj>
                </mc:Choice>
                <mc:Fallback>
                  <p:oleObj name="Equation" r:id="rId6" imgW="660240" imgH="2286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7907" y="1297546"/>
                          <a:ext cx="1960562"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7"/>
            <p:cNvGraphicFramePr>
              <a:graphicFrameLocks noChangeAspect="1"/>
            </p:cNvGraphicFramePr>
            <p:nvPr/>
          </p:nvGraphicFramePr>
          <p:xfrm>
            <a:off x="5921845" y="2669146"/>
            <a:ext cx="2525712" cy="511175"/>
          </p:xfrm>
          <a:graphic>
            <a:graphicData uri="http://schemas.openxmlformats.org/presentationml/2006/ole">
              <mc:AlternateContent xmlns:mc="http://schemas.openxmlformats.org/markup-compatibility/2006">
                <mc:Choice xmlns:v="urn:schemas-microsoft-com:vml" Requires="v">
                  <p:oleObj spid="_x0000_s56414" name="Equation" r:id="rId8" imgW="850680" imgH="241200" progId="Equation.3">
                    <p:embed/>
                  </p:oleObj>
                </mc:Choice>
                <mc:Fallback>
                  <p:oleObj name="Equation" r:id="rId8" imgW="850680" imgH="241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845" y="2669146"/>
                          <a:ext cx="2525712"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04800" y="609600"/>
            <a:ext cx="8686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solidFill>
                  <a:srgbClr val="FF0000"/>
                </a:solidFill>
              </a:rPr>
              <a:t>Example 4:     An object is thrown vertically upward with an initial speed of 25 m/s from the ground. What is the height of the object 1.0 s before it touches ground?(Ans:20 m)</a:t>
            </a:r>
            <a:endParaRPr lang="en-US" b="1" dirty="0">
              <a:solidFill>
                <a:srgbClr val="FF0000"/>
              </a:solidFill>
            </a:endParaRPr>
          </a:p>
        </p:txBody>
      </p:sp>
      <p:sp>
        <p:nvSpPr>
          <p:cNvPr id="4" name="Rectangle 3"/>
          <p:cNvSpPr/>
          <p:nvPr/>
        </p:nvSpPr>
        <p:spPr>
          <a:xfrm>
            <a:off x="304800" y="2010581"/>
            <a:ext cx="8534400" cy="923330"/>
          </a:xfrm>
          <a:prstGeom prst="rect">
            <a:avLst/>
          </a:prstGeom>
        </p:spPr>
        <p:txBody>
          <a:bodyPr wrap="square">
            <a:spAutoFit/>
          </a:bodyPr>
          <a:lstStyle/>
          <a:p>
            <a:r>
              <a:rPr lang="en-US" b="1" dirty="0" smtClean="0">
                <a:solidFill>
                  <a:srgbClr val="0000FF"/>
                </a:solidFill>
              </a:rPr>
              <a:t>Example 5:      A ball is dropped from a height of 100 m at </a:t>
            </a:r>
            <a:r>
              <a:rPr lang="en-US" b="1" i="1" dirty="0" smtClean="0">
                <a:solidFill>
                  <a:srgbClr val="0000FF"/>
                </a:solidFill>
              </a:rPr>
              <a:t>t</a:t>
            </a:r>
            <a:r>
              <a:rPr lang="en-US" b="1" dirty="0" smtClean="0">
                <a:solidFill>
                  <a:srgbClr val="0000FF"/>
                </a:solidFill>
              </a:rPr>
              <a:t> = 0. Later, at </a:t>
            </a:r>
            <a:r>
              <a:rPr lang="en-US" b="1" i="1" dirty="0" smtClean="0">
                <a:solidFill>
                  <a:srgbClr val="0000FF"/>
                </a:solidFill>
              </a:rPr>
              <a:t>t</a:t>
            </a:r>
            <a:r>
              <a:rPr lang="en-US" b="1" dirty="0" smtClean="0">
                <a:solidFill>
                  <a:srgbClr val="0000FF"/>
                </a:solidFill>
              </a:rPr>
              <a:t> = 1.00 s, a second ball is thrown downward with a speed of 19.8 m/s. At what time will the two balls be at the same height? (Neglect air resistance). (Ans. 1.49 s)</a:t>
            </a:r>
            <a:endParaRPr lang="en-US" b="1" dirty="0">
              <a:solidFill>
                <a:srgbClr val="0000FF"/>
              </a:solidFill>
            </a:endParaRPr>
          </a:p>
        </p:txBody>
      </p:sp>
      <p:sp>
        <p:nvSpPr>
          <p:cNvPr id="5" name="Rectangle 4"/>
          <p:cNvSpPr/>
          <p:nvPr/>
        </p:nvSpPr>
        <p:spPr>
          <a:xfrm>
            <a:off x="304800" y="3747701"/>
            <a:ext cx="8686800" cy="1200329"/>
          </a:xfrm>
          <a:prstGeom prst="rect">
            <a:avLst/>
          </a:prstGeom>
        </p:spPr>
        <p:txBody>
          <a:bodyPr wrap="square">
            <a:spAutoFit/>
          </a:bodyPr>
          <a:lstStyle/>
          <a:p>
            <a:r>
              <a:rPr lang="en-US" b="1" dirty="0" smtClean="0"/>
              <a:t>Example 6.:       Stone A is thrown vertically upward from the ground with an initial speed of 9.8 m/s. After 1 second, stone B is thrown with the same speed vertically upward from the same position. Find the time (in seconds) at which they will be at the same height simultaneously. A) 1.5</a:t>
            </a:r>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otball_ball.jpg"/>
          <p:cNvPicPr>
            <a:picLocks noChangeAspect="1"/>
          </p:cNvPicPr>
          <p:nvPr/>
        </p:nvPicPr>
        <p:blipFill>
          <a:blip r:embed="rId3" cstate="print"/>
          <a:stretch>
            <a:fillRect/>
          </a:stretch>
        </p:blipFill>
        <p:spPr>
          <a:xfrm>
            <a:off x="-1905000" y="5333999"/>
            <a:ext cx="1222543" cy="1222543"/>
          </a:xfrm>
          <a:prstGeom prst="rect">
            <a:avLst/>
          </a:prstGeom>
        </p:spPr>
      </p:pic>
      <p:sp>
        <p:nvSpPr>
          <p:cNvPr id="3" name="Rectangle 2"/>
          <p:cNvSpPr/>
          <p:nvPr/>
        </p:nvSpPr>
        <p:spPr>
          <a:xfrm>
            <a:off x="0" y="5486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953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a:t>
            </a:r>
            <a:endParaRPr lang="en-US" dirty="0"/>
          </a:p>
        </p:txBody>
      </p:sp>
      <p:sp>
        <p:nvSpPr>
          <p:cNvPr id="9" name="Rectangle 8"/>
          <p:cNvSpPr/>
          <p:nvPr/>
        </p:nvSpPr>
        <p:spPr>
          <a:xfrm>
            <a:off x="8991600" y="5334000"/>
            <a:ext cx="152400" cy="108999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6564868"/>
            <a:ext cx="657552" cy="369332"/>
          </a:xfrm>
          <a:prstGeom prst="rect">
            <a:avLst/>
          </a:prstGeom>
          <a:noFill/>
        </p:spPr>
        <p:txBody>
          <a:bodyPr wrap="none" rtlCol="0">
            <a:spAutoFit/>
          </a:bodyPr>
          <a:lstStyle/>
          <a:p>
            <a:r>
              <a:rPr lang="en-US" dirty="0" smtClean="0"/>
              <a:t>x</a:t>
            </a:r>
            <a:r>
              <a:rPr lang="en-US" baseline="-25000" dirty="0" smtClean="0"/>
              <a:t>i</a:t>
            </a:r>
            <a:r>
              <a:rPr lang="en-US" dirty="0" smtClean="0"/>
              <a:t> = 0</a:t>
            </a:r>
            <a:endParaRPr lang="en-US" dirty="0"/>
          </a:p>
        </p:txBody>
      </p:sp>
      <p:grpSp>
        <p:nvGrpSpPr>
          <p:cNvPr id="4" name="Group 45"/>
          <p:cNvGrpSpPr/>
          <p:nvPr/>
        </p:nvGrpSpPr>
        <p:grpSpPr>
          <a:xfrm>
            <a:off x="8382000" y="4800600"/>
            <a:ext cx="849913" cy="2045732"/>
            <a:chOff x="8382000" y="4419600"/>
            <a:chExt cx="849913" cy="2045732"/>
          </a:xfrm>
        </p:grpSpPr>
        <p:sp>
          <p:nvSpPr>
            <p:cNvPr id="8" name="TextBox 7"/>
            <p:cNvSpPr txBox="1"/>
            <p:nvPr/>
          </p:nvSpPr>
          <p:spPr>
            <a:xfrm>
              <a:off x="8534400" y="4419600"/>
              <a:ext cx="646331" cy="369332"/>
            </a:xfrm>
            <a:prstGeom prst="rect">
              <a:avLst/>
            </a:prstGeom>
            <a:noFill/>
          </p:spPr>
          <p:txBody>
            <a:bodyPr wrap="none" rtlCol="0">
              <a:spAutoFit/>
            </a:bodyPr>
            <a:lstStyle/>
            <a:p>
              <a:r>
                <a:rPr lang="en-US" dirty="0" err="1" smtClean="0"/>
                <a:t>t</a:t>
              </a:r>
              <a:r>
                <a:rPr lang="en-US" baseline="-25000" dirty="0" err="1" smtClean="0"/>
                <a:t>f</a:t>
              </a:r>
              <a:r>
                <a:rPr lang="en-US" dirty="0" smtClean="0"/>
                <a:t> = 5</a:t>
              </a:r>
              <a:endParaRPr lang="en-US" dirty="0"/>
            </a:p>
          </p:txBody>
        </p:sp>
        <p:sp>
          <p:nvSpPr>
            <p:cNvPr id="11" name="TextBox 10"/>
            <p:cNvSpPr txBox="1"/>
            <p:nvPr/>
          </p:nvSpPr>
          <p:spPr>
            <a:xfrm>
              <a:off x="8382000" y="6096000"/>
              <a:ext cx="849913" cy="369332"/>
            </a:xfrm>
            <a:prstGeom prst="rect">
              <a:avLst/>
            </a:prstGeom>
            <a:noFill/>
          </p:spPr>
          <p:txBody>
            <a:bodyPr wrap="none" rtlCol="0">
              <a:spAutoFit/>
            </a:bodyPr>
            <a:lstStyle/>
            <a:p>
              <a:r>
                <a:rPr lang="en-US" dirty="0" err="1"/>
                <a:t>x</a:t>
              </a:r>
              <a:r>
                <a:rPr lang="en-US" baseline="-25000" dirty="0" err="1" smtClean="0"/>
                <a:t>f</a:t>
              </a:r>
              <a:r>
                <a:rPr lang="en-US" dirty="0" smtClean="0"/>
                <a:t> =100</a:t>
              </a:r>
              <a:endParaRPr lang="en-US" dirty="0"/>
            </a:p>
          </p:txBody>
        </p:sp>
      </p:grpSp>
      <p:grpSp>
        <p:nvGrpSpPr>
          <p:cNvPr id="5" name="Group 32"/>
          <p:cNvGrpSpPr/>
          <p:nvPr/>
        </p:nvGrpSpPr>
        <p:grpSpPr>
          <a:xfrm>
            <a:off x="1399848" y="4876800"/>
            <a:ext cx="774571" cy="1981200"/>
            <a:chOff x="866448" y="3810000"/>
            <a:chExt cx="774571" cy="1981200"/>
          </a:xfrm>
        </p:grpSpPr>
        <p:sp>
          <p:nvSpPr>
            <p:cNvPr id="29" name="Rectangle 28"/>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866448" y="3810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1</a:t>
              </a:r>
              <a:endParaRPr lang="en-US" dirty="0"/>
            </a:p>
          </p:txBody>
        </p:sp>
        <p:sp>
          <p:nvSpPr>
            <p:cNvPr id="32" name="TextBox 31"/>
            <p:cNvSpPr txBox="1"/>
            <p:nvPr/>
          </p:nvSpPr>
          <p:spPr>
            <a:xfrm>
              <a:off x="866448" y="54218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20</a:t>
              </a:r>
              <a:endParaRPr lang="en-US" dirty="0"/>
            </a:p>
          </p:txBody>
        </p:sp>
      </p:grpSp>
      <p:grpSp>
        <p:nvGrpSpPr>
          <p:cNvPr id="6" name="Group 42"/>
          <p:cNvGrpSpPr/>
          <p:nvPr/>
        </p:nvGrpSpPr>
        <p:grpSpPr>
          <a:xfrm>
            <a:off x="3276600" y="4876800"/>
            <a:ext cx="774571" cy="1981200"/>
            <a:chOff x="2466648" y="3581400"/>
            <a:chExt cx="774571" cy="1981200"/>
          </a:xfrm>
        </p:grpSpPr>
        <p:sp>
          <p:nvSpPr>
            <p:cNvPr id="34" name="Rectangle 33"/>
            <p:cNvSpPr/>
            <p:nvPr/>
          </p:nvSpPr>
          <p:spPr>
            <a:xfrm>
              <a:off x="24666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466648" y="35814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2</a:t>
              </a:r>
              <a:endParaRPr lang="en-US" dirty="0"/>
            </a:p>
          </p:txBody>
        </p:sp>
        <p:sp>
          <p:nvSpPr>
            <p:cNvPr id="36" name="TextBox 35"/>
            <p:cNvSpPr txBox="1"/>
            <p:nvPr/>
          </p:nvSpPr>
          <p:spPr>
            <a:xfrm>
              <a:off x="24666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40</a:t>
              </a:r>
              <a:endParaRPr lang="en-US" dirty="0"/>
            </a:p>
          </p:txBody>
        </p:sp>
      </p:grpSp>
      <p:grpSp>
        <p:nvGrpSpPr>
          <p:cNvPr id="12" name="Group 43"/>
          <p:cNvGrpSpPr/>
          <p:nvPr/>
        </p:nvGrpSpPr>
        <p:grpSpPr>
          <a:xfrm>
            <a:off x="5286048" y="4800600"/>
            <a:ext cx="774571" cy="1981200"/>
            <a:chOff x="3762048" y="3581400"/>
            <a:chExt cx="774571" cy="1981200"/>
          </a:xfrm>
        </p:grpSpPr>
        <p:sp>
          <p:nvSpPr>
            <p:cNvPr id="37" name="Rectangle 36"/>
            <p:cNvSpPr/>
            <p:nvPr/>
          </p:nvSpPr>
          <p:spPr>
            <a:xfrm>
              <a:off x="37620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762048" y="35814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3</a:t>
              </a:r>
              <a:endParaRPr lang="en-US" dirty="0"/>
            </a:p>
          </p:txBody>
        </p:sp>
        <p:sp>
          <p:nvSpPr>
            <p:cNvPr id="39" name="TextBox 38"/>
            <p:cNvSpPr txBox="1"/>
            <p:nvPr/>
          </p:nvSpPr>
          <p:spPr>
            <a:xfrm>
              <a:off x="37620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60</a:t>
              </a:r>
              <a:endParaRPr lang="en-US" dirty="0"/>
            </a:p>
          </p:txBody>
        </p:sp>
      </p:grpSp>
      <p:grpSp>
        <p:nvGrpSpPr>
          <p:cNvPr id="13" name="Group 44"/>
          <p:cNvGrpSpPr/>
          <p:nvPr/>
        </p:nvGrpSpPr>
        <p:grpSpPr>
          <a:xfrm>
            <a:off x="7038648" y="4837044"/>
            <a:ext cx="721672" cy="1981200"/>
            <a:chOff x="6810048" y="3810000"/>
            <a:chExt cx="721672" cy="1981200"/>
          </a:xfrm>
        </p:grpSpPr>
        <p:sp>
          <p:nvSpPr>
            <p:cNvPr id="40" name="Rectangle 39"/>
            <p:cNvSpPr/>
            <p:nvPr/>
          </p:nvSpPr>
          <p:spPr>
            <a:xfrm>
              <a:off x="68100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6810048" y="3810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4</a:t>
              </a:r>
              <a:endParaRPr lang="en-US" dirty="0"/>
            </a:p>
          </p:txBody>
        </p:sp>
        <p:sp>
          <p:nvSpPr>
            <p:cNvPr id="42" name="TextBox 41"/>
            <p:cNvSpPr txBox="1"/>
            <p:nvPr/>
          </p:nvSpPr>
          <p:spPr>
            <a:xfrm>
              <a:off x="6810048" y="5421868"/>
              <a:ext cx="721672" cy="369332"/>
            </a:xfrm>
            <a:prstGeom prst="rect">
              <a:avLst/>
            </a:prstGeom>
            <a:noFill/>
          </p:spPr>
          <p:txBody>
            <a:bodyPr wrap="none" rtlCol="0">
              <a:spAutoFit/>
            </a:bodyPr>
            <a:lstStyle/>
            <a:p>
              <a:r>
                <a:rPr lang="en-US" dirty="0" smtClean="0"/>
                <a:t>x</a:t>
              </a:r>
              <a:r>
                <a:rPr lang="en-US" baseline="-25000" dirty="0" smtClean="0"/>
                <a:t>i</a:t>
              </a:r>
              <a:r>
                <a:rPr lang="en-US" dirty="0" smtClean="0"/>
                <a:t> =80</a:t>
              </a:r>
              <a:endParaRPr lang="en-US" dirty="0"/>
            </a:p>
          </p:txBody>
        </p:sp>
      </p:grpSp>
      <p:graphicFrame>
        <p:nvGraphicFramePr>
          <p:cNvPr id="48" name="Table 47"/>
          <p:cNvGraphicFramePr>
            <a:graphicFrameLocks noGrp="1"/>
          </p:cNvGraphicFramePr>
          <p:nvPr/>
        </p:nvGraphicFramePr>
        <p:xfrm>
          <a:off x="265386" y="762000"/>
          <a:ext cx="1944414" cy="2972538"/>
        </p:xfrm>
        <a:graphic>
          <a:graphicData uri="http://schemas.openxmlformats.org/drawingml/2006/table">
            <a:tbl>
              <a:tblPr firstRow="1" bandRow="1">
                <a:tableStyleId>{5C22544A-7EE6-4342-B048-85BDC9FD1C3A}</a:tableStyleId>
              </a:tblPr>
              <a:tblGrid>
                <a:gridCol w="995083"/>
                <a:gridCol w="949331"/>
              </a:tblGrid>
              <a:tr h="639339">
                <a:tc>
                  <a:txBody>
                    <a:bodyPr/>
                    <a:lstStyle/>
                    <a:p>
                      <a:r>
                        <a:rPr lang="en-US" dirty="0" smtClean="0"/>
                        <a:t>Distance (m)</a:t>
                      </a:r>
                      <a:endParaRPr lang="en-US" dirty="0"/>
                    </a:p>
                  </a:txBody>
                  <a:tcPr/>
                </a:tc>
                <a:tc>
                  <a:txBody>
                    <a:bodyPr/>
                    <a:lstStyle/>
                    <a:p>
                      <a:r>
                        <a:rPr lang="en-US" dirty="0" smtClean="0"/>
                        <a:t>Time (s)</a:t>
                      </a:r>
                      <a:endParaRPr lang="en-US" dirty="0"/>
                    </a:p>
                  </a:txBody>
                  <a:tcPr/>
                </a:tc>
              </a:tr>
              <a:tr h="388743">
                <a:tc>
                  <a:txBody>
                    <a:bodyPr/>
                    <a:lstStyle/>
                    <a:p>
                      <a:r>
                        <a:rPr lang="en-US" dirty="0" smtClean="0"/>
                        <a:t>0 (start)</a:t>
                      </a:r>
                      <a:endParaRPr lang="en-US" dirty="0"/>
                    </a:p>
                  </a:txBody>
                  <a:tcPr/>
                </a:tc>
                <a:tc>
                  <a:txBody>
                    <a:bodyPr/>
                    <a:lstStyle/>
                    <a:p>
                      <a:r>
                        <a:rPr lang="en-US" dirty="0" smtClean="0"/>
                        <a:t>0</a:t>
                      </a:r>
                      <a:endParaRPr lang="en-US" dirty="0"/>
                    </a:p>
                  </a:txBody>
                  <a:tcPr/>
                </a:tc>
              </a:tr>
              <a:tr h="388743">
                <a:tc>
                  <a:txBody>
                    <a:bodyPr/>
                    <a:lstStyle/>
                    <a:p>
                      <a:r>
                        <a:rPr lang="en-US" dirty="0" smtClean="0"/>
                        <a:t>20</a:t>
                      </a:r>
                      <a:endParaRPr lang="en-US" dirty="0"/>
                    </a:p>
                  </a:txBody>
                  <a:tcPr/>
                </a:tc>
                <a:tc>
                  <a:txBody>
                    <a:bodyPr/>
                    <a:lstStyle/>
                    <a:p>
                      <a:r>
                        <a:rPr lang="en-US" dirty="0" smtClean="0"/>
                        <a:t>1</a:t>
                      </a:r>
                      <a:endParaRPr lang="en-US" dirty="0"/>
                    </a:p>
                  </a:txBody>
                  <a:tcPr/>
                </a:tc>
              </a:tr>
              <a:tr h="388743">
                <a:tc>
                  <a:txBody>
                    <a:bodyPr/>
                    <a:lstStyle/>
                    <a:p>
                      <a:r>
                        <a:rPr lang="en-US" dirty="0" smtClean="0"/>
                        <a:t>40</a:t>
                      </a:r>
                      <a:endParaRPr lang="en-US" dirty="0"/>
                    </a:p>
                  </a:txBody>
                  <a:tcPr/>
                </a:tc>
                <a:tc>
                  <a:txBody>
                    <a:bodyPr/>
                    <a:lstStyle/>
                    <a:p>
                      <a:r>
                        <a:rPr lang="en-US" dirty="0" smtClean="0"/>
                        <a:t>2</a:t>
                      </a:r>
                      <a:endParaRPr lang="en-US" dirty="0"/>
                    </a:p>
                  </a:txBody>
                  <a:tcPr/>
                </a:tc>
              </a:tr>
              <a:tr h="388743">
                <a:tc>
                  <a:txBody>
                    <a:bodyPr/>
                    <a:lstStyle/>
                    <a:p>
                      <a:r>
                        <a:rPr lang="en-US" dirty="0" smtClean="0"/>
                        <a:t>60</a:t>
                      </a:r>
                      <a:endParaRPr lang="en-US" dirty="0"/>
                    </a:p>
                  </a:txBody>
                  <a:tcPr/>
                </a:tc>
                <a:tc>
                  <a:txBody>
                    <a:bodyPr/>
                    <a:lstStyle/>
                    <a:p>
                      <a:r>
                        <a:rPr lang="en-US" dirty="0" smtClean="0"/>
                        <a:t>3</a:t>
                      </a:r>
                      <a:endParaRPr lang="en-US" dirty="0"/>
                    </a:p>
                  </a:txBody>
                  <a:tcPr/>
                </a:tc>
              </a:tr>
              <a:tr h="388743">
                <a:tc>
                  <a:txBody>
                    <a:bodyPr/>
                    <a:lstStyle/>
                    <a:p>
                      <a:r>
                        <a:rPr lang="en-US" dirty="0" smtClean="0"/>
                        <a:t>80</a:t>
                      </a:r>
                      <a:endParaRPr lang="en-US" dirty="0"/>
                    </a:p>
                  </a:txBody>
                  <a:tcPr/>
                </a:tc>
                <a:tc>
                  <a:txBody>
                    <a:bodyPr/>
                    <a:lstStyle/>
                    <a:p>
                      <a:r>
                        <a:rPr lang="en-US" dirty="0" smtClean="0"/>
                        <a:t>4</a:t>
                      </a:r>
                      <a:endParaRPr lang="en-US" dirty="0"/>
                    </a:p>
                  </a:txBody>
                  <a:tcPr/>
                </a:tc>
              </a:tr>
              <a:tr h="388743">
                <a:tc>
                  <a:txBody>
                    <a:bodyPr/>
                    <a:lstStyle/>
                    <a:p>
                      <a:r>
                        <a:rPr lang="en-US" dirty="0" smtClean="0"/>
                        <a:t>100</a:t>
                      </a:r>
                      <a:endParaRPr lang="en-US" dirty="0"/>
                    </a:p>
                  </a:txBody>
                  <a:tcPr/>
                </a:tc>
                <a:tc>
                  <a:txBody>
                    <a:bodyPr/>
                    <a:lstStyle/>
                    <a:p>
                      <a:r>
                        <a:rPr lang="en-US" dirty="0" smtClean="0"/>
                        <a:t>5</a:t>
                      </a:r>
                      <a:endParaRPr lang="en-US" dirty="0"/>
                    </a:p>
                  </a:txBody>
                  <a:tcPr/>
                </a:tc>
              </a:tr>
            </a:tbl>
          </a:graphicData>
        </a:graphic>
      </p:graphicFrame>
      <p:graphicFrame>
        <p:nvGraphicFramePr>
          <p:cNvPr id="49" name="Table 48"/>
          <p:cNvGraphicFramePr>
            <a:graphicFrameLocks noGrp="1"/>
          </p:cNvGraphicFramePr>
          <p:nvPr/>
        </p:nvGraphicFramePr>
        <p:xfrm>
          <a:off x="5486400" y="762000"/>
          <a:ext cx="3124200" cy="2895600"/>
        </p:xfrm>
        <a:graphic>
          <a:graphicData uri="http://schemas.openxmlformats.org/drawingml/2006/table">
            <a:tbl>
              <a:tblPr firstRow="1" bandRow="1">
                <a:tableStyleId>{5C22544A-7EE6-4342-B048-85BDC9FD1C3A}</a:tableStyleId>
              </a:tblPr>
              <a:tblGrid>
                <a:gridCol w="624840"/>
                <a:gridCol w="624840"/>
                <a:gridCol w="624840"/>
                <a:gridCol w="624840"/>
                <a:gridCol w="624840"/>
              </a:tblGrid>
              <a:tr h="579120">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bl>
          </a:graphicData>
        </a:graphic>
      </p:graphicFrame>
      <p:grpSp>
        <p:nvGrpSpPr>
          <p:cNvPr id="14" name="Group 74"/>
          <p:cNvGrpSpPr/>
          <p:nvPr/>
        </p:nvGrpSpPr>
        <p:grpSpPr>
          <a:xfrm>
            <a:off x="4812268" y="609600"/>
            <a:ext cx="4026932" cy="3722132"/>
            <a:chOff x="4812268" y="609600"/>
            <a:chExt cx="4026932" cy="3722132"/>
          </a:xfrm>
        </p:grpSpPr>
        <p:grpSp>
          <p:nvGrpSpPr>
            <p:cNvPr id="15" name="Group 65"/>
            <p:cNvGrpSpPr/>
            <p:nvPr/>
          </p:nvGrpSpPr>
          <p:grpSpPr>
            <a:xfrm>
              <a:off x="4812268" y="609600"/>
              <a:ext cx="4026932" cy="3124200"/>
              <a:chOff x="4812268" y="609600"/>
              <a:chExt cx="4026932" cy="3124200"/>
            </a:xfrm>
          </p:grpSpPr>
          <p:grpSp>
            <p:nvGrpSpPr>
              <p:cNvPr id="16" name="Group 57"/>
              <p:cNvGrpSpPr/>
              <p:nvPr/>
            </p:nvGrpSpPr>
            <p:grpSpPr>
              <a:xfrm>
                <a:off x="5410200" y="609600"/>
                <a:ext cx="3429000" cy="3124200"/>
                <a:chOff x="5410200" y="609600"/>
                <a:chExt cx="3429000" cy="3124200"/>
              </a:xfrm>
            </p:grpSpPr>
            <p:sp>
              <p:nvSpPr>
                <p:cNvPr id="51" name="Oval 50"/>
                <p:cNvSpPr/>
                <p:nvPr/>
              </p:nvSpPr>
              <p:spPr>
                <a:xfrm>
                  <a:off x="60198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629400" y="24384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flipV="1">
                  <a:off x="5410200" y="609600"/>
                  <a:ext cx="76200" cy="31242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rot="5400000" flipV="1">
                  <a:off x="7086600" y="1981200"/>
                  <a:ext cx="76200" cy="3429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52252" y="1828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924800" y="1242392"/>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534400" y="685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5410200" y="35052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64"/>
              <p:cNvGrpSpPr/>
              <p:nvPr/>
            </p:nvGrpSpPr>
            <p:grpSpPr>
              <a:xfrm>
                <a:off x="4812268" y="609600"/>
                <a:ext cx="676456" cy="2705028"/>
                <a:chOff x="4812268" y="609600"/>
                <a:chExt cx="676456" cy="2705028"/>
              </a:xfrm>
            </p:grpSpPr>
            <p:sp>
              <p:nvSpPr>
                <p:cNvPr id="59" name="TextBox 58"/>
                <p:cNvSpPr txBox="1"/>
                <p:nvPr/>
              </p:nvSpPr>
              <p:spPr>
                <a:xfrm>
                  <a:off x="5029200" y="2945296"/>
                  <a:ext cx="418704" cy="369332"/>
                </a:xfrm>
                <a:prstGeom prst="rect">
                  <a:avLst/>
                </a:prstGeom>
                <a:noFill/>
              </p:spPr>
              <p:txBody>
                <a:bodyPr wrap="none" rtlCol="0">
                  <a:spAutoFit/>
                </a:bodyPr>
                <a:lstStyle/>
                <a:p>
                  <a:r>
                    <a:rPr lang="en-US" dirty="0" smtClean="0"/>
                    <a:t>20</a:t>
                  </a:r>
                  <a:endParaRPr lang="en-US" dirty="0"/>
                </a:p>
              </p:txBody>
            </p:sp>
            <p:sp>
              <p:nvSpPr>
                <p:cNvPr id="60" name="TextBox 59"/>
                <p:cNvSpPr txBox="1"/>
                <p:nvPr/>
              </p:nvSpPr>
              <p:spPr>
                <a:xfrm>
                  <a:off x="5052392" y="2348948"/>
                  <a:ext cx="418704" cy="369332"/>
                </a:xfrm>
                <a:prstGeom prst="rect">
                  <a:avLst/>
                </a:prstGeom>
                <a:noFill/>
              </p:spPr>
              <p:txBody>
                <a:bodyPr wrap="none" rtlCol="0">
                  <a:spAutoFit/>
                </a:bodyPr>
                <a:lstStyle/>
                <a:p>
                  <a:r>
                    <a:rPr lang="en-US" dirty="0"/>
                    <a:t>4</a:t>
                  </a:r>
                  <a:r>
                    <a:rPr lang="en-US" dirty="0" smtClean="0"/>
                    <a:t>0</a:t>
                  </a:r>
                  <a:endParaRPr lang="en-US" dirty="0"/>
                </a:p>
              </p:txBody>
            </p:sp>
            <p:sp>
              <p:nvSpPr>
                <p:cNvPr id="61" name="TextBox 60"/>
                <p:cNvSpPr txBox="1"/>
                <p:nvPr/>
              </p:nvSpPr>
              <p:spPr>
                <a:xfrm>
                  <a:off x="5067696" y="1752600"/>
                  <a:ext cx="418704" cy="369332"/>
                </a:xfrm>
                <a:prstGeom prst="rect">
                  <a:avLst/>
                </a:prstGeom>
                <a:noFill/>
              </p:spPr>
              <p:txBody>
                <a:bodyPr wrap="none" rtlCol="0">
                  <a:spAutoFit/>
                </a:bodyPr>
                <a:lstStyle/>
                <a:p>
                  <a:r>
                    <a:rPr lang="en-US" dirty="0"/>
                    <a:t>6</a:t>
                  </a:r>
                  <a:r>
                    <a:rPr lang="en-US" dirty="0" smtClean="0"/>
                    <a:t>0</a:t>
                  </a:r>
                  <a:endParaRPr lang="en-US" dirty="0"/>
                </a:p>
              </p:txBody>
            </p:sp>
            <p:sp>
              <p:nvSpPr>
                <p:cNvPr id="62" name="TextBox 61"/>
                <p:cNvSpPr txBox="1"/>
                <p:nvPr/>
              </p:nvSpPr>
              <p:spPr>
                <a:xfrm>
                  <a:off x="5029200" y="1143000"/>
                  <a:ext cx="418704" cy="369332"/>
                </a:xfrm>
                <a:prstGeom prst="rect">
                  <a:avLst/>
                </a:prstGeom>
                <a:noFill/>
              </p:spPr>
              <p:txBody>
                <a:bodyPr wrap="none" rtlCol="0">
                  <a:spAutoFit/>
                </a:bodyPr>
                <a:lstStyle/>
                <a:p>
                  <a:r>
                    <a:rPr lang="en-US" dirty="0" smtClean="0"/>
                    <a:t>80</a:t>
                  </a:r>
                  <a:endParaRPr lang="en-US" dirty="0"/>
                </a:p>
              </p:txBody>
            </p:sp>
            <p:sp>
              <p:nvSpPr>
                <p:cNvPr id="63" name="TextBox 62"/>
                <p:cNvSpPr txBox="1"/>
                <p:nvPr/>
              </p:nvSpPr>
              <p:spPr>
                <a:xfrm>
                  <a:off x="4953000" y="609600"/>
                  <a:ext cx="535724" cy="369332"/>
                </a:xfrm>
                <a:prstGeom prst="rect">
                  <a:avLst/>
                </a:prstGeom>
                <a:noFill/>
              </p:spPr>
              <p:txBody>
                <a:bodyPr wrap="none" rtlCol="0">
                  <a:spAutoFit/>
                </a:bodyPr>
                <a:lstStyle/>
                <a:p>
                  <a:r>
                    <a:rPr lang="en-US" dirty="0" smtClean="0"/>
                    <a:t>100</a:t>
                  </a:r>
                  <a:endParaRPr lang="en-US" dirty="0"/>
                </a:p>
              </p:txBody>
            </p:sp>
            <p:sp>
              <p:nvSpPr>
                <p:cNvPr id="64" name="TextBox 63"/>
                <p:cNvSpPr txBox="1"/>
                <p:nvPr/>
              </p:nvSpPr>
              <p:spPr>
                <a:xfrm rot="16200000">
                  <a:off x="4665753" y="1982279"/>
                  <a:ext cx="662361" cy="369332"/>
                </a:xfrm>
                <a:prstGeom prst="rect">
                  <a:avLst/>
                </a:prstGeom>
                <a:noFill/>
              </p:spPr>
              <p:txBody>
                <a:bodyPr wrap="none" rtlCol="0">
                  <a:spAutoFit/>
                </a:bodyPr>
                <a:lstStyle/>
                <a:p>
                  <a:r>
                    <a:rPr lang="en-US" dirty="0"/>
                    <a:t>x</a:t>
                  </a:r>
                  <a:r>
                    <a:rPr lang="en-US" dirty="0" smtClean="0"/>
                    <a:t> (m)</a:t>
                  </a:r>
                  <a:endParaRPr lang="en-US" dirty="0"/>
                </a:p>
              </p:txBody>
            </p:sp>
          </p:grpSp>
        </p:grpSp>
        <p:grpSp>
          <p:nvGrpSpPr>
            <p:cNvPr id="18" name="Group 73"/>
            <p:cNvGrpSpPr/>
            <p:nvPr/>
          </p:nvGrpSpPr>
          <p:grpSpPr>
            <a:xfrm>
              <a:off x="4953000" y="3669268"/>
              <a:ext cx="3810000" cy="662464"/>
              <a:chOff x="4953000" y="3669268"/>
              <a:chExt cx="3810000" cy="662464"/>
            </a:xfrm>
          </p:grpSpPr>
          <p:sp>
            <p:nvSpPr>
              <p:cNvPr id="67" name="TextBox 66"/>
              <p:cNvSpPr txBox="1"/>
              <p:nvPr/>
            </p:nvSpPr>
            <p:spPr>
              <a:xfrm>
                <a:off x="4953000" y="3669268"/>
                <a:ext cx="301686" cy="369332"/>
              </a:xfrm>
              <a:prstGeom prst="rect">
                <a:avLst/>
              </a:prstGeom>
              <a:noFill/>
            </p:spPr>
            <p:txBody>
              <a:bodyPr wrap="none" rtlCol="0">
                <a:spAutoFit/>
              </a:bodyPr>
              <a:lstStyle/>
              <a:p>
                <a:r>
                  <a:rPr lang="en-US" dirty="0" smtClean="0"/>
                  <a:t>0</a:t>
                </a:r>
                <a:endParaRPr lang="en-US" dirty="0"/>
              </a:p>
            </p:txBody>
          </p:sp>
          <p:sp>
            <p:nvSpPr>
              <p:cNvPr id="68" name="TextBox 67"/>
              <p:cNvSpPr txBox="1"/>
              <p:nvPr/>
            </p:nvSpPr>
            <p:spPr>
              <a:xfrm>
                <a:off x="5946714" y="3745468"/>
                <a:ext cx="301686" cy="369332"/>
              </a:xfrm>
              <a:prstGeom prst="rect">
                <a:avLst/>
              </a:prstGeom>
              <a:noFill/>
            </p:spPr>
            <p:txBody>
              <a:bodyPr wrap="none" rtlCol="0">
                <a:spAutoFit/>
              </a:bodyPr>
              <a:lstStyle/>
              <a:p>
                <a:r>
                  <a:rPr lang="en-US" dirty="0"/>
                  <a:t>1</a:t>
                </a:r>
              </a:p>
            </p:txBody>
          </p:sp>
          <p:sp>
            <p:nvSpPr>
              <p:cNvPr id="69" name="TextBox 68"/>
              <p:cNvSpPr txBox="1"/>
              <p:nvPr/>
            </p:nvSpPr>
            <p:spPr>
              <a:xfrm>
                <a:off x="6556314" y="3733800"/>
                <a:ext cx="301686" cy="369332"/>
              </a:xfrm>
              <a:prstGeom prst="rect">
                <a:avLst/>
              </a:prstGeom>
              <a:noFill/>
            </p:spPr>
            <p:txBody>
              <a:bodyPr wrap="none" rtlCol="0">
                <a:spAutoFit/>
              </a:bodyPr>
              <a:lstStyle/>
              <a:p>
                <a:r>
                  <a:rPr lang="en-US" dirty="0" smtClean="0"/>
                  <a:t>2</a:t>
                </a:r>
                <a:endParaRPr lang="en-US" dirty="0"/>
              </a:p>
            </p:txBody>
          </p:sp>
          <p:sp>
            <p:nvSpPr>
              <p:cNvPr id="70" name="TextBox 69"/>
              <p:cNvSpPr txBox="1"/>
              <p:nvPr/>
            </p:nvSpPr>
            <p:spPr>
              <a:xfrm>
                <a:off x="7162800" y="3733800"/>
                <a:ext cx="301686" cy="369332"/>
              </a:xfrm>
              <a:prstGeom prst="rect">
                <a:avLst/>
              </a:prstGeom>
              <a:noFill/>
            </p:spPr>
            <p:txBody>
              <a:bodyPr wrap="none" rtlCol="0">
                <a:spAutoFit/>
              </a:bodyPr>
              <a:lstStyle/>
              <a:p>
                <a:r>
                  <a:rPr lang="en-US" dirty="0" smtClean="0"/>
                  <a:t>3</a:t>
                </a:r>
                <a:endParaRPr lang="en-US" dirty="0"/>
              </a:p>
            </p:txBody>
          </p:sp>
          <p:sp>
            <p:nvSpPr>
              <p:cNvPr id="71" name="TextBox 70"/>
              <p:cNvSpPr txBox="1"/>
              <p:nvPr/>
            </p:nvSpPr>
            <p:spPr>
              <a:xfrm>
                <a:off x="7851714" y="3733800"/>
                <a:ext cx="301686" cy="369332"/>
              </a:xfrm>
              <a:prstGeom prst="rect">
                <a:avLst/>
              </a:prstGeom>
              <a:noFill/>
            </p:spPr>
            <p:txBody>
              <a:bodyPr wrap="none" rtlCol="0">
                <a:spAutoFit/>
              </a:bodyPr>
              <a:lstStyle/>
              <a:p>
                <a:r>
                  <a:rPr lang="en-US" dirty="0" smtClean="0"/>
                  <a:t>4</a:t>
                </a:r>
                <a:endParaRPr lang="en-US" dirty="0"/>
              </a:p>
            </p:txBody>
          </p:sp>
          <p:sp>
            <p:nvSpPr>
              <p:cNvPr id="72" name="TextBox 71"/>
              <p:cNvSpPr txBox="1"/>
              <p:nvPr/>
            </p:nvSpPr>
            <p:spPr>
              <a:xfrm>
                <a:off x="8461314" y="3733800"/>
                <a:ext cx="301686" cy="369332"/>
              </a:xfrm>
              <a:prstGeom prst="rect">
                <a:avLst/>
              </a:prstGeom>
              <a:noFill/>
            </p:spPr>
            <p:txBody>
              <a:bodyPr wrap="none" rtlCol="0">
                <a:spAutoFit/>
              </a:bodyPr>
              <a:lstStyle/>
              <a:p>
                <a:r>
                  <a:rPr lang="en-US" dirty="0" smtClean="0"/>
                  <a:t>5</a:t>
                </a:r>
                <a:endParaRPr lang="en-US" dirty="0"/>
              </a:p>
            </p:txBody>
          </p:sp>
          <p:sp>
            <p:nvSpPr>
              <p:cNvPr id="73" name="TextBox 72"/>
              <p:cNvSpPr txBox="1"/>
              <p:nvPr/>
            </p:nvSpPr>
            <p:spPr>
              <a:xfrm>
                <a:off x="6781800" y="3962400"/>
                <a:ext cx="545342" cy="369332"/>
              </a:xfrm>
              <a:prstGeom prst="rect">
                <a:avLst/>
              </a:prstGeom>
              <a:noFill/>
            </p:spPr>
            <p:txBody>
              <a:bodyPr wrap="none" rtlCol="0">
                <a:spAutoFit/>
              </a:bodyPr>
              <a:lstStyle/>
              <a:p>
                <a:r>
                  <a:rPr lang="en-US" dirty="0"/>
                  <a:t>t</a:t>
                </a:r>
                <a:r>
                  <a:rPr lang="en-US" dirty="0" smtClean="0"/>
                  <a:t> (s)</a:t>
                </a:r>
                <a:endParaRPr lang="en-US" dirty="0"/>
              </a:p>
            </p:txBody>
          </p:sp>
        </p:grpSp>
      </p:grpSp>
      <p:cxnSp>
        <p:nvCxnSpPr>
          <p:cNvPr id="105" name="Straight Connector 104"/>
          <p:cNvCxnSpPr>
            <a:stCxn id="50" idx="3"/>
            <a:endCxn id="57" idx="7"/>
          </p:cNvCxnSpPr>
          <p:nvPr/>
        </p:nvCxnSpPr>
        <p:spPr>
          <a:xfrm rot="5400000" flipH="1" flipV="1">
            <a:off x="5557978" y="593818"/>
            <a:ext cx="2981044" cy="3231964"/>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152400" y="-51375"/>
            <a:ext cx="8340745" cy="584775"/>
          </a:xfrm>
          <a:prstGeom prst="rect">
            <a:avLst/>
          </a:prstGeom>
          <a:noFill/>
        </p:spPr>
        <p:txBody>
          <a:bodyPr wrap="none" rtlCol="0">
            <a:spAutoFit/>
          </a:bodyPr>
          <a:lstStyle/>
          <a:p>
            <a:r>
              <a:rPr lang="en-US" sz="3200" b="1" dirty="0" smtClean="0">
                <a:latin typeface="Comic Sans MS" pitchFamily="66" charset="0"/>
              </a:rPr>
              <a:t>Average Velocity (</a:t>
            </a:r>
            <a:r>
              <a:rPr lang="en-US" sz="3200" b="1" dirty="0" err="1" smtClean="0">
                <a:latin typeface="Comic Sans MS" pitchFamily="66" charset="0"/>
              </a:rPr>
              <a:t>v</a:t>
            </a:r>
            <a:r>
              <a:rPr lang="en-US" sz="3200" b="1" baseline="-25000" dirty="0" err="1" smtClean="0">
                <a:latin typeface="Comic Sans MS" pitchFamily="66" charset="0"/>
              </a:rPr>
              <a:t>av</a:t>
            </a:r>
            <a:r>
              <a:rPr lang="en-US" sz="3200" b="1" dirty="0" smtClean="0">
                <a:latin typeface="Comic Sans MS" pitchFamily="66" charset="0"/>
              </a:rPr>
              <a:t>): slope of x-t line </a:t>
            </a:r>
            <a:endParaRPr lang="en-US" sz="3200" b="1" dirty="0">
              <a:latin typeface="Comic Sans MS" pitchFamily="66" charset="0"/>
            </a:endParaRPr>
          </a:p>
        </p:txBody>
      </p:sp>
      <p:sp>
        <p:nvSpPr>
          <p:cNvPr id="112" name="Freeform 111"/>
          <p:cNvSpPr/>
          <p:nvPr/>
        </p:nvSpPr>
        <p:spPr>
          <a:xfrm>
            <a:off x="6781800" y="1905000"/>
            <a:ext cx="609600" cy="596348"/>
          </a:xfrm>
          <a:custGeom>
            <a:avLst/>
            <a:gdLst>
              <a:gd name="connsiteX0" fmla="*/ 609600 w 609600"/>
              <a:gd name="connsiteY0" fmla="*/ 0 h 596348"/>
              <a:gd name="connsiteX1" fmla="*/ 583096 w 609600"/>
              <a:gd name="connsiteY1" fmla="*/ 596348 h 596348"/>
              <a:gd name="connsiteX2" fmla="*/ 0 w 609600"/>
              <a:gd name="connsiteY2" fmla="*/ 556591 h 596348"/>
            </a:gdLst>
            <a:ahLst/>
            <a:cxnLst>
              <a:cxn ang="0">
                <a:pos x="connsiteX0" y="connsiteY0"/>
              </a:cxn>
              <a:cxn ang="0">
                <a:pos x="connsiteX1" y="connsiteY1"/>
              </a:cxn>
              <a:cxn ang="0">
                <a:pos x="connsiteX2" y="connsiteY2"/>
              </a:cxn>
            </a:cxnLst>
            <a:rect l="l" t="t" r="r" b="b"/>
            <a:pathLst>
              <a:path w="609600" h="596348">
                <a:moveTo>
                  <a:pt x="609600" y="0"/>
                </a:moveTo>
                <a:lnTo>
                  <a:pt x="583096" y="596348"/>
                </a:lnTo>
                <a:lnTo>
                  <a:pt x="0" y="556591"/>
                </a:ln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6096000" y="2527852"/>
            <a:ext cx="609600" cy="596348"/>
          </a:xfrm>
          <a:custGeom>
            <a:avLst/>
            <a:gdLst>
              <a:gd name="connsiteX0" fmla="*/ 609600 w 609600"/>
              <a:gd name="connsiteY0" fmla="*/ 0 h 596348"/>
              <a:gd name="connsiteX1" fmla="*/ 583096 w 609600"/>
              <a:gd name="connsiteY1" fmla="*/ 596348 h 596348"/>
              <a:gd name="connsiteX2" fmla="*/ 0 w 609600"/>
              <a:gd name="connsiteY2" fmla="*/ 556591 h 596348"/>
            </a:gdLst>
            <a:ahLst/>
            <a:cxnLst>
              <a:cxn ang="0">
                <a:pos x="connsiteX0" y="connsiteY0"/>
              </a:cxn>
              <a:cxn ang="0">
                <a:pos x="connsiteX1" y="connsiteY1"/>
              </a:cxn>
              <a:cxn ang="0">
                <a:pos x="connsiteX2" y="connsiteY2"/>
              </a:cxn>
            </a:cxnLst>
            <a:rect l="l" t="t" r="r" b="b"/>
            <a:pathLst>
              <a:path w="609600" h="596348">
                <a:moveTo>
                  <a:pt x="609600" y="0"/>
                </a:moveTo>
                <a:lnTo>
                  <a:pt x="583096" y="596348"/>
                </a:lnTo>
                <a:lnTo>
                  <a:pt x="0" y="556591"/>
                </a:ln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8001000" y="775252"/>
            <a:ext cx="609600" cy="596348"/>
          </a:xfrm>
          <a:custGeom>
            <a:avLst/>
            <a:gdLst>
              <a:gd name="connsiteX0" fmla="*/ 609600 w 609600"/>
              <a:gd name="connsiteY0" fmla="*/ 0 h 596348"/>
              <a:gd name="connsiteX1" fmla="*/ 583096 w 609600"/>
              <a:gd name="connsiteY1" fmla="*/ 596348 h 596348"/>
              <a:gd name="connsiteX2" fmla="*/ 0 w 609600"/>
              <a:gd name="connsiteY2" fmla="*/ 556591 h 596348"/>
            </a:gdLst>
            <a:ahLst/>
            <a:cxnLst>
              <a:cxn ang="0">
                <a:pos x="connsiteX0" y="connsiteY0"/>
              </a:cxn>
              <a:cxn ang="0">
                <a:pos x="connsiteX1" y="connsiteY1"/>
              </a:cxn>
              <a:cxn ang="0">
                <a:pos x="connsiteX2" y="connsiteY2"/>
              </a:cxn>
            </a:cxnLst>
            <a:rect l="l" t="t" r="r" b="b"/>
            <a:pathLst>
              <a:path w="609600" h="596348">
                <a:moveTo>
                  <a:pt x="609600" y="0"/>
                </a:moveTo>
                <a:lnTo>
                  <a:pt x="583096" y="596348"/>
                </a:lnTo>
                <a:lnTo>
                  <a:pt x="0" y="556591"/>
                </a:ln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5473148" y="3074504"/>
            <a:ext cx="609600" cy="596348"/>
          </a:xfrm>
          <a:custGeom>
            <a:avLst/>
            <a:gdLst>
              <a:gd name="connsiteX0" fmla="*/ 609600 w 609600"/>
              <a:gd name="connsiteY0" fmla="*/ 0 h 596348"/>
              <a:gd name="connsiteX1" fmla="*/ 583096 w 609600"/>
              <a:gd name="connsiteY1" fmla="*/ 596348 h 596348"/>
              <a:gd name="connsiteX2" fmla="*/ 0 w 609600"/>
              <a:gd name="connsiteY2" fmla="*/ 556591 h 596348"/>
            </a:gdLst>
            <a:ahLst/>
            <a:cxnLst>
              <a:cxn ang="0">
                <a:pos x="connsiteX0" y="connsiteY0"/>
              </a:cxn>
              <a:cxn ang="0">
                <a:pos x="connsiteX1" y="connsiteY1"/>
              </a:cxn>
              <a:cxn ang="0">
                <a:pos x="connsiteX2" y="connsiteY2"/>
              </a:cxn>
            </a:cxnLst>
            <a:rect l="l" t="t" r="r" b="b"/>
            <a:pathLst>
              <a:path w="609600" h="596348">
                <a:moveTo>
                  <a:pt x="609600" y="0"/>
                </a:moveTo>
                <a:lnTo>
                  <a:pt x="583096" y="596348"/>
                </a:lnTo>
                <a:lnTo>
                  <a:pt x="0" y="556591"/>
                </a:ln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0" name="Group 117"/>
          <p:cNvGrpSpPr/>
          <p:nvPr/>
        </p:nvGrpSpPr>
        <p:grpSpPr>
          <a:xfrm>
            <a:off x="7407965" y="1351722"/>
            <a:ext cx="930731" cy="858078"/>
            <a:chOff x="7407965" y="1351722"/>
            <a:chExt cx="930731" cy="858078"/>
          </a:xfrm>
        </p:grpSpPr>
        <p:sp>
          <p:nvSpPr>
            <p:cNvPr id="111" name="Freeform 110"/>
            <p:cNvSpPr/>
            <p:nvPr/>
          </p:nvSpPr>
          <p:spPr>
            <a:xfrm>
              <a:off x="7407965" y="1351722"/>
              <a:ext cx="609600" cy="596348"/>
            </a:xfrm>
            <a:custGeom>
              <a:avLst/>
              <a:gdLst>
                <a:gd name="connsiteX0" fmla="*/ 609600 w 609600"/>
                <a:gd name="connsiteY0" fmla="*/ 0 h 596348"/>
                <a:gd name="connsiteX1" fmla="*/ 583096 w 609600"/>
                <a:gd name="connsiteY1" fmla="*/ 596348 h 596348"/>
                <a:gd name="connsiteX2" fmla="*/ 0 w 609600"/>
                <a:gd name="connsiteY2" fmla="*/ 556591 h 596348"/>
              </a:gdLst>
              <a:ahLst/>
              <a:cxnLst>
                <a:cxn ang="0">
                  <a:pos x="connsiteX0" y="connsiteY0"/>
                </a:cxn>
                <a:cxn ang="0">
                  <a:pos x="connsiteX1" y="connsiteY1"/>
                </a:cxn>
                <a:cxn ang="0">
                  <a:pos x="connsiteX2" y="connsiteY2"/>
                </a:cxn>
              </a:cxnLst>
              <a:rect l="l" t="t" r="r" b="b"/>
              <a:pathLst>
                <a:path w="609600" h="596348">
                  <a:moveTo>
                    <a:pt x="609600" y="0"/>
                  </a:moveTo>
                  <a:lnTo>
                    <a:pt x="583096" y="596348"/>
                  </a:lnTo>
                  <a:lnTo>
                    <a:pt x="0" y="556591"/>
                  </a:ln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TextBox 115"/>
            <p:cNvSpPr txBox="1"/>
            <p:nvPr/>
          </p:nvSpPr>
          <p:spPr>
            <a:xfrm>
              <a:off x="7924800" y="1447800"/>
              <a:ext cx="413896" cy="369332"/>
            </a:xfrm>
            <a:prstGeom prst="rect">
              <a:avLst/>
            </a:prstGeom>
            <a:noFill/>
          </p:spPr>
          <p:txBody>
            <a:bodyPr wrap="none" rtlCol="0">
              <a:spAutoFit/>
            </a:bodyPr>
            <a:lstStyle/>
            <a:p>
              <a:r>
                <a:rPr lang="el-GR" dirty="0" smtClean="0"/>
                <a:t>Δ</a:t>
              </a:r>
              <a:r>
                <a:rPr lang="en-US" dirty="0" smtClean="0"/>
                <a:t>x</a:t>
              </a:r>
              <a:endParaRPr lang="en-US" dirty="0"/>
            </a:p>
          </p:txBody>
        </p:sp>
        <p:sp>
          <p:nvSpPr>
            <p:cNvPr id="117" name="TextBox 116"/>
            <p:cNvSpPr txBox="1"/>
            <p:nvPr/>
          </p:nvSpPr>
          <p:spPr>
            <a:xfrm>
              <a:off x="7467600" y="1840468"/>
              <a:ext cx="391454" cy="369332"/>
            </a:xfrm>
            <a:prstGeom prst="rect">
              <a:avLst/>
            </a:prstGeom>
            <a:noFill/>
          </p:spPr>
          <p:txBody>
            <a:bodyPr wrap="none" rtlCol="0">
              <a:spAutoFit/>
            </a:bodyPr>
            <a:lstStyle/>
            <a:p>
              <a:r>
                <a:rPr lang="el-GR" dirty="0" smtClean="0"/>
                <a:t>Δ</a:t>
              </a:r>
              <a:r>
                <a:rPr lang="en-US" dirty="0" smtClean="0"/>
                <a:t>t</a:t>
              </a:r>
              <a:endParaRPr lang="en-US" dirty="0"/>
            </a:p>
          </p:txBody>
        </p:sp>
      </p:grpSp>
      <p:sp>
        <p:nvSpPr>
          <p:cNvPr id="119" name="Freeform 118"/>
          <p:cNvSpPr/>
          <p:nvPr/>
        </p:nvSpPr>
        <p:spPr>
          <a:xfrm>
            <a:off x="6718852" y="1325217"/>
            <a:ext cx="1272209" cy="1166192"/>
          </a:xfrm>
          <a:custGeom>
            <a:avLst/>
            <a:gdLst>
              <a:gd name="connsiteX0" fmla="*/ 1272209 w 1272209"/>
              <a:gd name="connsiteY0" fmla="*/ 0 h 1166192"/>
              <a:gd name="connsiteX1" fmla="*/ 1258957 w 1272209"/>
              <a:gd name="connsiteY1" fmla="*/ 1152940 h 1166192"/>
              <a:gd name="connsiteX2" fmla="*/ 0 w 1272209"/>
              <a:gd name="connsiteY2" fmla="*/ 1166192 h 1166192"/>
              <a:gd name="connsiteX3" fmla="*/ 0 w 1272209"/>
              <a:gd name="connsiteY3" fmla="*/ 1166192 h 1166192"/>
            </a:gdLst>
            <a:ahLst/>
            <a:cxnLst>
              <a:cxn ang="0">
                <a:pos x="connsiteX0" y="connsiteY0"/>
              </a:cxn>
              <a:cxn ang="0">
                <a:pos x="connsiteX1" y="connsiteY1"/>
              </a:cxn>
              <a:cxn ang="0">
                <a:pos x="connsiteX2" y="connsiteY2"/>
              </a:cxn>
              <a:cxn ang="0">
                <a:pos x="connsiteX3" y="connsiteY3"/>
              </a:cxn>
            </a:cxnLst>
            <a:rect l="l" t="t" r="r" b="b"/>
            <a:pathLst>
              <a:path w="1272209" h="1166192">
                <a:moveTo>
                  <a:pt x="1272209" y="0"/>
                </a:moveTo>
                <a:lnTo>
                  <a:pt x="1258957" y="1152940"/>
                </a:lnTo>
                <a:lnTo>
                  <a:pt x="0" y="1166192"/>
                </a:lnTo>
                <a:lnTo>
                  <a:pt x="0" y="1166192"/>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7315200" y="762000"/>
            <a:ext cx="1272209" cy="1166192"/>
          </a:xfrm>
          <a:custGeom>
            <a:avLst/>
            <a:gdLst>
              <a:gd name="connsiteX0" fmla="*/ 1272209 w 1272209"/>
              <a:gd name="connsiteY0" fmla="*/ 0 h 1166192"/>
              <a:gd name="connsiteX1" fmla="*/ 1258957 w 1272209"/>
              <a:gd name="connsiteY1" fmla="*/ 1152940 h 1166192"/>
              <a:gd name="connsiteX2" fmla="*/ 0 w 1272209"/>
              <a:gd name="connsiteY2" fmla="*/ 1166192 h 1166192"/>
              <a:gd name="connsiteX3" fmla="*/ 0 w 1272209"/>
              <a:gd name="connsiteY3" fmla="*/ 1166192 h 1166192"/>
            </a:gdLst>
            <a:ahLst/>
            <a:cxnLst>
              <a:cxn ang="0">
                <a:pos x="connsiteX0" y="connsiteY0"/>
              </a:cxn>
              <a:cxn ang="0">
                <a:pos x="connsiteX1" y="connsiteY1"/>
              </a:cxn>
              <a:cxn ang="0">
                <a:pos x="connsiteX2" y="connsiteY2"/>
              </a:cxn>
              <a:cxn ang="0">
                <a:pos x="connsiteX3" y="connsiteY3"/>
              </a:cxn>
            </a:cxnLst>
            <a:rect l="l" t="t" r="r" b="b"/>
            <a:pathLst>
              <a:path w="1272209" h="1166192">
                <a:moveTo>
                  <a:pt x="1272209" y="0"/>
                </a:moveTo>
                <a:lnTo>
                  <a:pt x="1258957" y="1152940"/>
                </a:lnTo>
                <a:lnTo>
                  <a:pt x="0" y="1166192"/>
                </a:lnTo>
                <a:lnTo>
                  <a:pt x="0" y="1166192"/>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5410200" y="2514600"/>
            <a:ext cx="1272209" cy="1166192"/>
          </a:xfrm>
          <a:custGeom>
            <a:avLst/>
            <a:gdLst>
              <a:gd name="connsiteX0" fmla="*/ 1272209 w 1272209"/>
              <a:gd name="connsiteY0" fmla="*/ 0 h 1166192"/>
              <a:gd name="connsiteX1" fmla="*/ 1258957 w 1272209"/>
              <a:gd name="connsiteY1" fmla="*/ 1152940 h 1166192"/>
              <a:gd name="connsiteX2" fmla="*/ 0 w 1272209"/>
              <a:gd name="connsiteY2" fmla="*/ 1166192 h 1166192"/>
              <a:gd name="connsiteX3" fmla="*/ 0 w 1272209"/>
              <a:gd name="connsiteY3" fmla="*/ 1166192 h 1166192"/>
            </a:gdLst>
            <a:ahLst/>
            <a:cxnLst>
              <a:cxn ang="0">
                <a:pos x="connsiteX0" y="connsiteY0"/>
              </a:cxn>
              <a:cxn ang="0">
                <a:pos x="connsiteX1" y="connsiteY1"/>
              </a:cxn>
              <a:cxn ang="0">
                <a:pos x="connsiteX2" y="connsiteY2"/>
              </a:cxn>
              <a:cxn ang="0">
                <a:pos x="connsiteX3" y="connsiteY3"/>
              </a:cxn>
            </a:cxnLst>
            <a:rect l="l" t="t" r="r" b="b"/>
            <a:pathLst>
              <a:path w="1272209" h="1166192">
                <a:moveTo>
                  <a:pt x="1272209" y="0"/>
                </a:moveTo>
                <a:lnTo>
                  <a:pt x="1258957" y="1152940"/>
                </a:lnTo>
                <a:lnTo>
                  <a:pt x="0" y="1166192"/>
                </a:lnTo>
                <a:lnTo>
                  <a:pt x="0" y="1166192"/>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5459896" y="1868557"/>
            <a:ext cx="1908313" cy="1828800"/>
          </a:xfrm>
          <a:custGeom>
            <a:avLst/>
            <a:gdLst>
              <a:gd name="connsiteX0" fmla="*/ 1908313 w 1908313"/>
              <a:gd name="connsiteY0" fmla="*/ 0 h 1828800"/>
              <a:gd name="connsiteX1" fmla="*/ 1908313 w 1908313"/>
              <a:gd name="connsiteY1" fmla="*/ 1802295 h 1828800"/>
              <a:gd name="connsiteX2" fmla="*/ 0 w 1908313"/>
              <a:gd name="connsiteY2" fmla="*/ 1828800 h 1828800"/>
            </a:gdLst>
            <a:ahLst/>
            <a:cxnLst>
              <a:cxn ang="0">
                <a:pos x="connsiteX0" y="connsiteY0"/>
              </a:cxn>
              <a:cxn ang="0">
                <a:pos x="connsiteX1" y="connsiteY1"/>
              </a:cxn>
              <a:cxn ang="0">
                <a:pos x="connsiteX2" y="connsiteY2"/>
              </a:cxn>
            </a:cxnLst>
            <a:rect l="l" t="t" r="r" b="b"/>
            <a:pathLst>
              <a:path w="1908313" h="1828800">
                <a:moveTo>
                  <a:pt x="1908313" y="0"/>
                </a:moveTo>
                <a:lnTo>
                  <a:pt x="1908313" y="1802295"/>
                </a:lnTo>
                <a:lnTo>
                  <a:pt x="0" y="1828800"/>
                </a:lnTo>
              </a:path>
            </a:pathLst>
          </a:cu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6702287" y="685800"/>
            <a:ext cx="1908313" cy="1828800"/>
          </a:xfrm>
          <a:custGeom>
            <a:avLst/>
            <a:gdLst>
              <a:gd name="connsiteX0" fmla="*/ 1908313 w 1908313"/>
              <a:gd name="connsiteY0" fmla="*/ 0 h 1828800"/>
              <a:gd name="connsiteX1" fmla="*/ 1908313 w 1908313"/>
              <a:gd name="connsiteY1" fmla="*/ 1802295 h 1828800"/>
              <a:gd name="connsiteX2" fmla="*/ 0 w 1908313"/>
              <a:gd name="connsiteY2" fmla="*/ 1828800 h 1828800"/>
            </a:gdLst>
            <a:ahLst/>
            <a:cxnLst>
              <a:cxn ang="0">
                <a:pos x="connsiteX0" y="connsiteY0"/>
              </a:cxn>
              <a:cxn ang="0">
                <a:pos x="connsiteX1" y="connsiteY1"/>
              </a:cxn>
              <a:cxn ang="0">
                <a:pos x="connsiteX2" y="connsiteY2"/>
              </a:cxn>
            </a:cxnLst>
            <a:rect l="l" t="t" r="r" b="b"/>
            <a:pathLst>
              <a:path w="1908313" h="1828800">
                <a:moveTo>
                  <a:pt x="1908313" y="0"/>
                </a:moveTo>
                <a:lnTo>
                  <a:pt x="1908313" y="1802295"/>
                </a:lnTo>
                <a:lnTo>
                  <a:pt x="0" y="1828800"/>
                </a:lnTo>
              </a:path>
            </a:pathLst>
          </a:cu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5433391" y="755374"/>
            <a:ext cx="3180522" cy="2978426"/>
          </a:xfrm>
          <a:custGeom>
            <a:avLst/>
            <a:gdLst>
              <a:gd name="connsiteX0" fmla="*/ 3180522 w 3180522"/>
              <a:gd name="connsiteY0" fmla="*/ 0 h 2888974"/>
              <a:gd name="connsiteX1" fmla="*/ 3154018 w 3180522"/>
              <a:gd name="connsiteY1" fmla="*/ 2888974 h 2888974"/>
              <a:gd name="connsiteX2" fmla="*/ 0 w 3180522"/>
              <a:gd name="connsiteY2" fmla="*/ 2875722 h 2888974"/>
            </a:gdLst>
            <a:ahLst/>
            <a:cxnLst>
              <a:cxn ang="0">
                <a:pos x="connsiteX0" y="connsiteY0"/>
              </a:cxn>
              <a:cxn ang="0">
                <a:pos x="connsiteX1" y="connsiteY1"/>
              </a:cxn>
              <a:cxn ang="0">
                <a:pos x="connsiteX2" y="connsiteY2"/>
              </a:cxn>
            </a:cxnLst>
            <a:rect l="l" t="t" r="r" b="b"/>
            <a:pathLst>
              <a:path w="3180522" h="2888974">
                <a:moveTo>
                  <a:pt x="3180522" y="0"/>
                </a:moveTo>
                <a:lnTo>
                  <a:pt x="3154018" y="2888974"/>
                </a:lnTo>
                <a:lnTo>
                  <a:pt x="0" y="2875722"/>
                </a:lnTo>
              </a:path>
            </a:pathLst>
          </a:cu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4" name="Object 6"/>
          <p:cNvGraphicFramePr>
            <a:graphicFrameLocks noChangeAspect="1"/>
          </p:cNvGraphicFramePr>
          <p:nvPr/>
        </p:nvGraphicFramePr>
        <p:xfrm>
          <a:off x="1143000" y="3814763"/>
          <a:ext cx="3730625" cy="833437"/>
        </p:xfrm>
        <a:graphic>
          <a:graphicData uri="http://schemas.openxmlformats.org/presentationml/2006/ole">
            <mc:AlternateContent xmlns:mc="http://schemas.openxmlformats.org/markup-compatibility/2006">
              <mc:Choice xmlns:v="urn:schemas-microsoft-com:vml" Requires="v">
                <p:oleObj spid="_x0000_s25633" name="Equation" r:id="rId4" imgW="1257120" imgH="393480" progId="Equation.3">
                  <p:embed/>
                </p:oleObj>
              </mc:Choice>
              <mc:Fallback>
                <p:oleObj name="Equation" r:id="rId4" imgW="125712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814763"/>
                        <a:ext cx="3730625" cy="83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nodeType="clickEffect">
                                  <p:stCondLst>
                                    <p:cond delay="0"/>
                                  </p:stCondLst>
                                  <p:childTnLst>
                                    <p:animMotion origin="layout" path="M 3.05556E-6 -2.05365E-6 L 1.20816 -0.00023 " pathEditMode="relative" rAng="0" ptsTypes="AA">
                                      <p:cBhvr>
                                        <p:cTn id="6" dur="5000" fill="hold"/>
                                        <p:tgtEl>
                                          <p:spTgt spid="2"/>
                                        </p:tgtEl>
                                        <p:attrNameLst>
                                          <p:attrName>ppt_x</p:attrName>
                                          <p:attrName>ppt_y</p:attrName>
                                        </p:attrNameLst>
                                      </p:cBhvr>
                                      <p:rCtr x="604" y="0"/>
                                    </p:animMotion>
                                  </p:childTnLst>
                                </p:cTn>
                              </p:par>
                              <p:par>
                                <p:cTn id="7" presetID="1" presetClass="entr" presetSubtype="0" fill="hold" grpId="0" nodeType="withEffect">
                                  <p:stCondLst>
                                    <p:cond delay="70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70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120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200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300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380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470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15"/>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13"/>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12"/>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1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2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121"/>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119"/>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120"/>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2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123"/>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122"/>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24"/>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2" grpId="0" animBg="1"/>
      <p:bldP spid="112" grpId="1" animBg="1"/>
      <p:bldP spid="113" grpId="0" animBg="1"/>
      <p:bldP spid="113" grpId="1" animBg="1"/>
      <p:bldP spid="114" grpId="0" animBg="1"/>
      <p:bldP spid="114" grpId="1" animBg="1"/>
      <p:bldP spid="115" grpId="0" animBg="1"/>
      <p:bldP spid="115"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Table 47"/>
          <p:cNvGraphicFramePr>
            <a:graphicFrameLocks noGrp="1"/>
          </p:cNvGraphicFramePr>
          <p:nvPr/>
        </p:nvGraphicFramePr>
        <p:xfrm>
          <a:off x="152400" y="762000"/>
          <a:ext cx="3124201" cy="2852340"/>
        </p:xfrm>
        <a:graphic>
          <a:graphicData uri="http://schemas.openxmlformats.org/drawingml/2006/table">
            <a:tbl>
              <a:tblPr firstRow="1" bandRow="1">
                <a:tableStyleId>{5C22544A-7EE6-4342-B048-85BDC9FD1C3A}</a:tableStyleId>
              </a:tblPr>
              <a:tblGrid>
                <a:gridCol w="1102659"/>
                <a:gridCol w="1051962"/>
                <a:gridCol w="969580"/>
              </a:tblGrid>
              <a:tr h="530942">
                <a:tc>
                  <a:txBody>
                    <a:bodyPr/>
                    <a:lstStyle/>
                    <a:p>
                      <a:r>
                        <a:rPr lang="en-US" dirty="0" smtClean="0"/>
                        <a:t>Distance (m)</a:t>
                      </a:r>
                      <a:endParaRPr lang="en-US" dirty="0"/>
                    </a:p>
                  </a:txBody>
                  <a:tcPr/>
                </a:tc>
                <a:tc>
                  <a:txBody>
                    <a:bodyPr/>
                    <a:lstStyle/>
                    <a:p>
                      <a:r>
                        <a:rPr lang="en-US" dirty="0" smtClean="0"/>
                        <a:t>Time (s)</a:t>
                      </a:r>
                      <a:endParaRPr lang="en-US" dirty="0"/>
                    </a:p>
                  </a:txBody>
                  <a:tcPr/>
                </a:tc>
                <a:tc>
                  <a:txBody>
                    <a:bodyPr/>
                    <a:lstStyle/>
                    <a:p>
                      <a:r>
                        <a:rPr lang="en-US" dirty="0" smtClean="0"/>
                        <a:t>Velocity (m/s)</a:t>
                      </a:r>
                      <a:endParaRPr lang="en-US" dirty="0"/>
                    </a:p>
                  </a:txBody>
                  <a:tcPr/>
                </a:tc>
              </a:tr>
              <a:tr h="368710">
                <a:tc>
                  <a:txBody>
                    <a:bodyPr/>
                    <a:lstStyle/>
                    <a:p>
                      <a:r>
                        <a:rPr lang="en-US" dirty="0" smtClean="0"/>
                        <a:t>0 (start)</a:t>
                      </a:r>
                      <a:endParaRPr lang="en-US" dirty="0"/>
                    </a:p>
                  </a:txBody>
                  <a:tcPr/>
                </a:tc>
                <a:tc>
                  <a:txBody>
                    <a:bodyPr/>
                    <a:lstStyle/>
                    <a:p>
                      <a:r>
                        <a:rPr lang="en-US" dirty="0" smtClean="0"/>
                        <a:t>0</a:t>
                      </a:r>
                      <a:endParaRPr lang="en-US" dirty="0"/>
                    </a:p>
                  </a:txBody>
                  <a:tcPr/>
                </a:tc>
                <a:tc>
                  <a:txBody>
                    <a:bodyPr/>
                    <a:lstStyle/>
                    <a:p>
                      <a:endParaRPr lang="en-US" dirty="0"/>
                    </a:p>
                  </a:txBody>
                  <a:tcPr/>
                </a:tc>
              </a:tr>
              <a:tr h="368710">
                <a:tc>
                  <a:txBody>
                    <a:bodyPr/>
                    <a:lstStyle/>
                    <a:p>
                      <a:r>
                        <a:rPr lang="en-US" dirty="0" smtClean="0"/>
                        <a:t>20</a:t>
                      </a:r>
                      <a:endParaRPr lang="en-US" dirty="0"/>
                    </a:p>
                  </a:txBody>
                  <a:tcPr/>
                </a:tc>
                <a:tc>
                  <a:txBody>
                    <a:bodyPr/>
                    <a:lstStyle/>
                    <a:p>
                      <a:r>
                        <a:rPr lang="en-US" dirty="0" smtClean="0"/>
                        <a:t>1</a:t>
                      </a:r>
                      <a:endParaRPr lang="en-US" dirty="0"/>
                    </a:p>
                  </a:txBody>
                  <a:tcPr/>
                </a:tc>
                <a:tc>
                  <a:txBody>
                    <a:bodyPr/>
                    <a:lstStyle/>
                    <a:p>
                      <a:r>
                        <a:rPr lang="en-US" dirty="0" smtClean="0"/>
                        <a:t>20</a:t>
                      </a:r>
                      <a:endParaRPr lang="en-US" dirty="0"/>
                    </a:p>
                  </a:txBody>
                  <a:tcPr/>
                </a:tc>
              </a:tr>
              <a:tr h="368710">
                <a:tc>
                  <a:txBody>
                    <a:bodyPr/>
                    <a:lstStyle/>
                    <a:p>
                      <a:r>
                        <a:rPr lang="en-US" dirty="0" smtClean="0"/>
                        <a:t>40</a:t>
                      </a:r>
                      <a:endParaRPr lang="en-US" dirty="0"/>
                    </a:p>
                  </a:txBody>
                  <a:tcPr/>
                </a:tc>
                <a:tc>
                  <a:txBody>
                    <a:bodyPr/>
                    <a:lstStyle/>
                    <a:p>
                      <a:r>
                        <a:rPr lang="en-US" dirty="0" smtClean="0"/>
                        <a:t>2</a:t>
                      </a:r>
                      <a:endParaRPr lang="en-US" dirty="0"/>
                    </a:p>
                  </a:txBody>
                  <a:tcPr/>
                </a:tc>
                <a:tc>
                  <a:txBody>
                    <a:bodyPr/>
                    <a:lstStyle/>
                    <a:p>
                      <a:r>
                        <a:rPr lang="en-US" dirty="0" smtClean="0"/>
                        <a:t>20</a:t>
                      </a:r>
                      <a:endParaRPr lang="en-US" dirty="0"/>
                    </a:p>
                  </a:txBody>
                  <a:tcPr/>
                </a:tc>
              </a:tr>
              <a:tr h="368710">
                <a:tc>
                  <a:txBody>
                    <a:bodyPr/>
                    <a:lstStyle/>
                    <a:p>
                      <a:r>
                        <a:rPr lang="en-US" dirty="0" smtClean="0"/>
                        <a:t>60</a:t>
                      </a:r>
                      <a:endParaRPr lang="en-US" dirty="0"/>
                    </a:p>
                  </a:txBody>
                  <a:tcPr/>
                </a:tc>
                <a:tc>
                  <a:txBody>
                    <a:bodyPr/>
                    <a:lstStyle/>
                    <a:p>
                      <a:r>
                        <a:rPr lang="en-US" dirty="0" smtClean="0"/>
                        <a:t>3</a:t>
                      </a:r>
                      <a:endParaRPr lang="en-US" dirty="0"/>
                    </a:p>
                  </a:txBody>
                  <a:tcPr/>
                </a:tc>
                <a:tc>
                  <a:txBody>
                    <a:bodyPr/>
                    <a:lstStyle/>
                    <a:p>
                      <a:r>
                        <a:rPr lang="en-US" dirty="0" smtClean="0"/>
                        <a:t>20</a:t>
                      </a:r>
                      <a:endParaRPr lang="en-US" dirty="0"/>
                    </a:p>
                  </a:txBody>
                  <a:tcPr/>
                </a:tc>
              </a:tr>
              <a:tr h="368710">
                <a:tc>
                  <a:txBody>
                    <a:bodyPr/>
                    <a:lstStyle/>
                    <a:p>
                      <a:r>
                        <a:rPr lang="en-US" dirty="0" smtClean="0"/>
                        <a:t>80</a:t>
                      </a:r>
                      <a:endParaRPr lang="en-US" dirty="0"/>
                    </a:p>
                  </a:txBody>
                  <a:tcPr/>
                </a:tc>
                <a:tc>
                  <a:txBody>
                    <a:bodyPr/>
                    <a:lstStyle/>
                    <a:p>
                      <a:r>
                        <a:rPr lang="en-US" dirty="0" smtClean="0"/>
                        <a:t>4</a:t>
                      </a:r>
                      <a:endParaRPr lang="en-US" dirty="0"/>
                    </a:p>
                  </a:txBody>
                  <a:tcPr/>
                </a:tc>
                <a:tc>
                  <a:txBody>
                    <a:bodyPr/>
                    <a:lstStyle/>
                    <a:p>
                      <a:r>
                        <a:rPr lang="en-US" dirty="0" smtClean="0"/>
                        <a:t>20</a:t>
                      </a:r>
                      <a:endParaRPr lang="en-US" dirty="0"/>
                    </a:p>
                  </a:txBody>
                  <a:tcPr/>
                </a:tc>
              </a:tr>
              <a:tr h="368710">
                <a:tc>
                  <a:txBody>
                    <a:bodyPr/>
                    <a:lstStyle/>
                    <a:p>
                      <a:r>
                        <a:rPr lang="en-US" dirty="0" smtClean="0"/>
                        <a:t>100</a:t>
                      </a:r>
                      <a:endParaRPr lang="en-US" dirty="0"/>
                    </a:p>
                  </a:txBody>
                  <a:tcPr/>
                </a:tc>
                <a:tc>
                  <a:txBody>
                    <a:bodyPr/>
                    <a:lstStyle/>
                    <a:p>
                      <a:r>
                        <a:rPr lang="en-US" dirty="0" smtClean="0"/>
                        <a:t>5</a:t>
                      </a:r>
                      <a:endParaRPr lang="en-US" dirty="0"/>
                    </a:p>
                  </a:txBody>
                  <a:tcPr/>
                </a:tc>
                <a:tc>
                  <a:txBody>
                    <a:bodyPr/>
                    <a:lstStyle/>
                    <a:p>
                      <a:r>
                        <a:rPr lang="en-US" dirty="0" smtClean="0"/>
                        <a:t>20</a:t>
                      </a:r>
                      <a:endParaRPr lang="en-US" dirty="0"/>
                    </a:p>
                  </a:txBody>
                  <a:tcPr/>
                </a:tc>
              </a:tr>
            </a:tbl>
          </a:graphicData>
        </a:graphic>
      </p:graphicFrame>
      <p:graphicFrame>
        <p:nvGraphicFramePr>
          <p:cNvPr id="49" name="Table 48"/>
          <p:cNvGraphicFramePr>
            <a:graphicFrameLocks noGrp="1"/>
          </p:cNvGraphicFramePr>
          <p:nvPr/>
        </p:nvGraphicFramePr>
        <p:xfrm>
          <a:off x="5486400" y="762000"/>
          <a:ext cx="3124200" cy="2895600"/>
        </p:xfrm>
        <a:graphic>
          <a:graphicData uri="http://schemas.openxmlformats.org/drawingml/2006/table">
            <a:tbl>
              <a:tblPr firstRow="1" bandRow="1">
                <a:tableStyleId>{5C22544A-7EE6-4342-B048-85BDC9FD1C3A}</a:tableStyleId>
              </a:tblPr>
              <a:tblGrid>
                <a:gridCol w="624840"/>
                <a:gridCol w="624840"/>
                <a:gridCol w="624840"/>
                <a:gridCol w="624840"/>
                <a:gridCol w="624840"/>
              </a:tblGrid>
              <a:tr h="579120">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bl>
          </a:graphicData>
        </a:graphic>
      </p:graphicFrame>
      <p:grpSp>
        <p:nvGrpSpPr>
          <p:cNvPr id="2" name="Group 74"/>
          <p:cNvGrpSpPr/>
          <p:nvPr/>
        </p:nvGrpSpPr>
        <p:grpSpPr>
          <a:xfrm>
            <a:off x="4812269" y="609600"/>
            <a:ext cx="4026931" cy="3722132"/>
            <a:chOff x="4812269" y="609600"/>
            <a:chExt cx="4026931" cy="3722132"/>
          </a:xfrm>
        </p:grpSpPr>
        <p:grpSp>
          <p:nvGrpSpPr>
            <p:cNvPr id="3" name="Group 65"/>
            <p:cNvGrpSpPr/>
            <p:nvPr/>
          </p:nvGrpSpPr>
          <p:grpSpPr>
            <a:xfrm>
              <a:off x="4812269" y="609600"/>
              <a:ext cx="4026931" cy="3124200"/>
              <a:chOff x="4812269" y="609600"/>
              <a:chExt cx="4026931" cy="3124200"/>
            </a:xfrm>
          </p:grpSpPr>
          <p:grpSp>
            <p:nvGrpSpPr>
              <p:cNvPr id="4" name="Group 57"/>
              <p:cNvGrpSpPr/>
              <p:nvPr/>
            </p:nvGrpSpPr>
            <p:grpSpPr>
              <a:xfrm>
                <a:off x="5410200" y="609600"/>
                <a:ext cx="3429000" cy="3124200"/>
                <a:chOff x="5410200" y="609600"/>
                <a:chExt cx="3429000" cy="3124200"/>
              </a:xfrm>
            </p:grpSpPr>
            <p:sp>
              <p:nvSpPr>
                <p:cNvPr id="51" name="Oval 50"/>
                <p:cNvSpPr/>
                <p:nvPr/>
              </p:nvSpPr>
              <p:spPr>
                <a:xfrm>
                  <a:off x="60198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6294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flipV="1">
                  <a:off x="5410200" y="609600"/>
                  <a:ext cx="76200" cy="31242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rot="5400000" flipV="1">
                  <a:off x="7086600" y="1981200"/>
                  <a:ext cx="76200" cy="3429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390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9248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5344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64"/>
              <p:cNvGrpSpPr/>
              <p:nvPr/>
            </p:nvGrpSpPr>
            <p:grpSpPr>
              <a:xfrm>
                <a:off x="4812269" y="609600"/>
                <a:ext cx="676455" cy="2705028"/>
                <a:chOff x="4812269" y="609600"/>
                <a:chExt cx="676455" cy="2705028"/>
              </a:xfrm>
            </p:grpSpPr>
            <p:sp>
              <p:nvSpPr>
                <p:cNvPr id="59" name="TextBox 58"/>
                <p:cNvSpPr txBox="1"/>
                <p:nvPr/>
              </p:nvSpPr>
              <p:spPr>
                <a:xfrm>
                  <a:off x="5029200" y="2945296"/>
                  <a:ext cx="418704" cy="369332"/>
                </a:xfrm>
                <a:prstGeom prst="rect">
                  <a:avLst/>
                </a:prstGeom>
                <a:noFill/>
              </p:spPr>
              <p:txBody>
                <a:bodyPr wrap="none" rtlCol="0">
                  <a:spAutoFit/>
                </a:bodyPr>
                <a:lstStyle/>
                <a:p>
                  <a:r>
                    <a:rPr lang="en-US" dirty="0" smtClean="0"/>
                    <a:t>20</a:t>
                  </a:r>
                  <a:endParaRPr lang="en-US" dirty="0"/>
                </a:p>
              </p:txBody>
            </p:sp>
            <p:sp>
              <p:nvSpPr>
                <p:cNvPr id="60" name="TextBox 59"/>
                <p:cNvSpPr txBox="1"/>
                <p:nvPr/>
              </p:nvSpPr>
              <p:spPr>
                <a:xfrm>
                  <a:off x="5052392" y="2348948"/>
                  <a:ext cx="418704" cy="369332"/>
                </a:xfrm>
                <a:prstGeom prst="rect">
                  <a:avLst/>
                </a:prstGeom>
                <a:noFill/>
              </p:spPr>
              <p:txBody>
                <a:bodyPr wrap="none" rtlCol="0">
                  <a:spAutoFit/>
                </a:bodyPr>
                <a:lstStyle/>
                <a:p>
                  <a:r>
                    <a:rPr lang="en-US" dirty="0"/>
                    <a:t>4</a:t>
                  </a:r>
                  <a:r>
                    <a:rPr lang="en-US" dirty="0" smtClean="0"/>
                    <a:t>0</a:t>
                  </a:r>
                  <a:endParaRPr lang="en-US" dirty="0"/>
                </a:p>
              </p:txBody>
            </p:sp>
            <p:sp>
              <p:nvSpPr>
                <p:cNvPr id="61" name="TextBox 60"/>
                <p:cNvSpPr txBox="1"/>
                <p:nvPr/>
              </p:nvSpPr>
              <p:spPr>
                <a:xfrm>
                  <a:off x="5067696" y="1752600"/>
                  <a:ext cx="418704" cy="369332"/>
                </a:xfrm>
                <a:prstGeom prst="rect">
                  <a:avLst/>
                </a:prstGeom>
                <a:noFill/>
              </p:spPr>
              <p:txBody>
                <a:bodyPr wrap="none" rtlCol="0">
                  <a:spAutoFit/>
                </a:bodyPr>
                <a:lstStyle/>
                <a:p>
                  <a:r>
                    <a:rPr lang="en-US" dirty="0"/>
                    <a:t>6</a:t>
                  </a:r>
                  <a:r>
                    <a:rPr lang="en-US" dirty="0" smtClean="0"/>
                    <a:t>0</a:t>
                  </a:r>
                  <a:endParaRPr lang="en-US" dirty="0"/>
                </a:p>
              </p:txBody>
            </p:sp>
            <p:sp>
              <p:nvSpPr>
                <p:cNvPr id="62" name="TextBox 61"/>
                <p:cNvSpPr txBox="1"/>
                <p:nvPr/>
              </p:nvSpPr>
              <p:spPr>
                <a:xfrm>
                  <a:off x="5029200" y="1143000"/>
                  <a:ext cx="418704" cy="369332"/>
                </a:xfrm>
                <a:prstGeom prst="rect">
                  <a:avLst/>
                </a:prstGeom>
                <a:noFill/>
              </p:spPr>
              <p:txBody>
                <a:bodyPr wrap="none" rtlCol="0">
                  <a:spAutoFit/>
                </a:bodyPr>
                <a:lstStyle/>
                <a:p>
                  <a:r>
                    <a:rPr lang="en-US" dirty="0" smtClean="0"/>
                    <a:t>80</a:t>
                  </a:r>
                  <a:endParaRPr lang="en-US" dirty="0"/>
                </a:p>
              </p:txBody>
            </p:sp>
            <p:sp>
              <p:nvSpPr>
                <p:cNvPr id="63" name="TextBox 62"/>
                <p:cNvSpPr txBox="1"/>
                <p:nvPr/>
              </p:nvSpPr>
              <p:spPr>
                <a:xfrm>
                  <a:off x="4953000" y="609600"/>
                  <a:ext cx="535724" cy="369332"/>
                </a:xfrm>
                <a:prstGeom prst="rect">
                  <a:avLst/>
                </a:prstGeom>
                <a:noFill/>
              </p:spPr>
              <p:txBody>
                <a:bodyPr wrap="none" rtlCol="0">
                  <a:spAutoFit/>
                </a:bodyPr>
                <a:lstStyle/>
                <a:p>
                  <a:r>
                    <a:rPr lang="en-US" dirty="0" smtClean="0"/>
                    <a:t>100</a:t>
                  </a:r>
                  <a:endParaRPr lang="en-US" dirty="0"/>
                </a:p>
              </p:txBody>
            </p:sp>
            <p:sp>
              <p:nvSpPr>
                <p:cNvPr id="64" name="TextBox 63"/>
                <p:cNvSpPr txBox="1"/>
                <p:nvPr/>
              </p:nvSpPr>
              <p:spPr>
                <a:xfrm rot="16200000">
                  <a:off x="4602243" y="1982279"/>
                  <a:ext cx="789383" cy="369332"/>
                </a:xfrm>
                <a:prstGeom prst="rect">
                  <a:avLst/>
                </a:prstGeom>
                <a:noFill/>
              </p:spPr>
              <p:txBody>
                <a:bodyPr wrap="none" rtlCol="0">
                  <a:spAutoFit/>
                </a:bodyPr>
                <a:lstStyle/>
                <a:p>
                  <a:r>
                    <a:rPr lang="en-US" dirty="0" smtClean="0"/>
                    <a:t>v(m/s)</a:t>
                  </a:r>
                  <a:endParaRPr lang="en-US" dirty="0"/>
                </a:p>
              </p:txBody>
            </p:sp>
          </p:grpSp>
        </p:grpSp>
        <p:grpSp>
          <p:nvGrpSpPr>
            <p:cNvPr id="6" name="Group 73"/>
            <p:cNvGrpSpPr/>
            <p:nvPr/>
          </p:nvGrpSpPr>
          <p:grpSpPr>
            <a:xfrm>
              <a:off x="4953000" y="3669268"/>
              <a:ext cx="3810000" cy="662464"/>
              <a:chOff x="4953000" y="3669268"/>
              <a:chExt cx="3810000" cy="662464"/>
            </a:xfrm>
          </p:grpSpPr>
          <p:sp>
            <p:nvSpPr>
              <p:cNvPr id="67" name="TextBox 66"/>
              <p:cNvSpPr txBox="1"/>
              <p:nvPr/>
            </p:nvSpPr>
            <p:spPr>
              <a:xfrm>
                <a:off x="4953000" y="3669268"/>
                <a:ext cx="301686" cy="369332"/>
              </a:xfrm>
              <a:prstGeom prst="rect">
                <a:avLst/>
              </a:prstGeom>
              <a:noFill/>
            </p:spPr>
            <p:txBody>
              <a:bodyPr wrap="none" rtlCol="0">
                <a:spAutoFit/>
              </a:bodyPr>
              <a:lstStyle/>
              <a:p>
                <a:r>
                  <a:rPr lang="en-US" dirty="0" smtClean="0"/>
                  <a:t>0</a:t>
                </a:r>
                <a:endParaRPr lang="en-US" dirty="0"/>
              </a:p>
            </p:txBody>
          </p:sp>
          <p:sp>
            <p:nvSpPr>
              <p:cNvPr id="68" name="TextBox 67"/>
              <p:cNvSpPr txBox="1"/>
              <p:nvPr/>
            </p:nvSpPr>
            <p:spPr>
              <a:xfrm>
                <a:off x="5946714" y="3745468"/>
                <a:ext cx="301686" cy="369332"/>
              </a:xfrm>
              <a:prstGeom prst="rect">
                <a:avLst/>
              </a:prstGeom>
              <a:noFill/>
            </p:spPr>
            <p:txBody>
              <a:bodyPr wrap="none" rtlCol="0">
                <a:spAutoFit/>
              </a:bodyPr>
              <a:lstStyle/>
              <a:p>
                <a:r>
                  <a:rPr lang="en-US" dirty="0"/>
                  <a:t>1</a:t>
                </a:r>
              </a:p>
            </p:txBody>
          </p:sp>
          <p:sp>
            <p:nvSpPr>
              <p:cNvPr id="69" name="TextBox 68"/>
              <p:cNvSpPr txBox="1"/>
              <p:nvPr/>
            </p:nvSpPr>
            <p:spPr>
              <a:xfrm>
                <a:off x="6556314" y="3733800"/>
                <a:ext cx="301686" cy="369332"/>
              </a:xfrm>
              <a:prstGeom prst="rect">
                <a:avLst/>
              </a:prstGeom>
              <a:noFill/>
            </p:spPr>
            <p:txBody>
              <a:bodyPr wrap="none" rtlCol="0">
                <a:spAutoFit/>
              </a:bodyPr>
              <a:lstStyle/>
              <a:p>
                <a:r>
                  <a:rPr lang="en-US" dirty="0" smtClean="0"/>
                  <a:t>2</a:t>
                </a:r>
                <a:endParaRPr lang="en-US" dirty="0"/>
              </a:p>
            </p:txBody>
          </p:sp>
          <p:sp>
            <p:nvSpPr>
              <p:cNvPr id="70" name="TextBox 69"/>
              <p:cNvSpPr txBox="1"/>
              <p:nvPr/>
            </p:nvSpPr>
            <p:spPr>
              <a:xfrm>
                <a:off x="7162800" y="3733800"/>
                <a:ext cx="301686" cy="369332"/>
              </a:xfrm>
              <a:prstGeom prst="rect">
                <a:avLst/>
              </a:prstGeom>
              <a:noFill/>
            </p:spPr>
            <p:txBody>
              <a:bodyPr wrap="none" rtlCol="0">
                <a:spAutoFit/>
              </a:bodyPr>
              <a:lstStyle/>
              <a:p>
                <a:r>
                  <a:rPr lang="en-US" dirty="0" smtClean="0"/>
                  <a:t>3</a:t>
                </a:r>
                <a:endParaRPr lang="en-US" dirty="0"/>
              </a:p>
            </p:txBody>
          </p:sp>
          <p:sp>
            <p:nvSpPr>
              <p:cNvPr id="71" name="TextBox 70"/>
              <p:cNvSpPr txBox="1"/>
              <p:nvPr/>
            </p:nvSpPr>
            <p:spPr>
              <a:xfrm>
                <a:off x="7851714" y="3733800"/>
                <a:ext cx="301686" cy="369332"/>
              </a:xfrm>
              <a:prstGeom prst="rect">
                <a:avLst/>
              </a:prstGeom>
              <a:noFill/>
            </p:spPr>
            <p:txBody>
              <a:bodyPr wrap="none" rtlCol="0">
                <a:spAutoFit/>
              </a:bodyPr>
              <a:lstStyle/>
              <a:p>
                <a:r>
                  <a:rPr lang="en-US" dirty="0" smtClean="0"/>
                  <a:t>4</a:t>
                </a:r>
                <a:endParaRPr lang="en-US" dirty="0"/>
              </a:p>
            </p:txBody>
          </p:sp>
          <p:sp>
            <p:nvSpPr>
              <p:cNvPr id="72" name="TextBox 71"/>
              <p:cNvSpPr txBox="1"/>
              <p:nvPr/>
            </p:nvSpPr>
            <p:spPr>
              <a:xfrm>
                <a:off x="8461314" y="3733800"/>
                <a:ext cx="301686" cy="369332"/>
              </a:xfrm>
              <a:prstGeom prst="rect">
                <a:avLst/>
              </a:prstGeom>
              <a:noFill/>
            </p:spPr>
            <p:txBody>
              <a:bodyPr wrap="none" rtlCol="0">
                <a:spAutoFit/>
              </a:bodyPr>
              <a:lstStyle/>
              <a:p>
                <a:r>
                  <a:rPr lang="en-US" dirty="0" smtClean="0"/>
                  <a:t>5</a:t>
                </a:r>
                <a:endParaRPr lang="en-US" dirty="0"/>
              </a:p>
            </p:txBody>
          </p:sp>
          <p:sp>
            <p:nvSpPr>
              <p:cNvPr id="73" name="TextBox 72"/>
              <p:cNvSpPr txBox="1"/>
              <p:nvPr/>
            </p:nvSpPr>
            <p:spPr>
              <a:xfrm>
                <a:off x="6781800" y="3962400"/>
                <a:ext cx="545342" cy="369332"/>
              </a:xfrm>
              <a:prstGeom prst="rect">
                <a:avLst/>
              </a:prstGeom>
              <a:noFill/>
            </p:spPr>
            <p:txBody>
              <a:bodyPr wrap="none" rtlCol="0">
                <a:spAutoFit/>
              </a:bodyPr>
              <a:lstStyle/>
              <a:p>
                <a:r>
                  <a:rPr lang="en-US" dirty="0"/>
                  <a:t>t</a:t>
                </a:r>
                <a:r>
                  <a:rPr lang="en-US" dirty="0" smtClean="0"/>
                  <a:t> (s)</a:t>
                </a:r>
                <a:endParaRPr lang="en-US" dirty="0"/>
              </a:p>
            </p:txBody>
          </p:sp>
        </p:grpSp>
      </p:grpSp>
      <p:sp>
        <p:nvSpPr>
          <p:cNvPr id="109" name="TextBox 108"/>
          <p:cNvSpPr txBox="1"/>
          <p:nvPr/>
        </p:nvSpPr>
        <p:spPr>
          <a:xfrm>
            <a:off x="228600" y="-98286"/>
            <a:ext cx="6603795" cy="707886"/>
          </a:xfrm>
          <a:prstGeom prst="rect">
            <a:avLst/>
          </a:prstGeom>
          <a:noFill/>
        </p:spPr>
        <p:txBody>
          <a:bodyPr wrap="none" rtlCol="0">
            <a:spAutoFit/>
          </a:bodyPr>
          <a:lstStyle/>
          <a:p>
            <a:r>
              <a:rPr lang="en-US" sz="4000" b="1" dirty="0" smtClean="0"/>
              <a:t>Displacement (x) = Area of x-t </a:t>
            </a:r>
            <a:endParaRPr lang="en-US" sz="4000" b="1" dirty="0"/>
          </a:p>
        </p:txBody>
      </p:sp>
      <p:cxnSp>
        <p:nvCxnSpPr>
          <p:cNvPr id="75" name="Straight Connector 74"/>
          <p:cNvCxnSpPr/>
          <p:nvPr/>
        </p:nvCxnSpPr>
        <p:spPr>
          <a:xfrm flipV="1">
            <a:off x="5447904" y="3087756"/>
            <a:ext cx="3315096" cy="576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5410200" y="3124200"/>
            <a:ext cx="3200400" cy="533400"/>
          </a:xfrm>
          <a:prstGeom prst="rect">
            <a:avLst/>
          </a:prstGeom>
          <a:solidFill>
            <a:srgbClr val="00B05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6627" name="Object 3"/>
          <p:cNvGraphicFramePr>
            <a:graphicFrameLocks noChangeAspect="1"/>
          </p:cNvGraphicFramePr>
          <p:nvPr/>
        </p:nvGraphicFramePr>
        <p:xfrm>
          <a:off x="1309688" y="3821668"/>
          <a:ext cx="1357312" cy="833437"/>
        </p:xfrm>
        <a:graphic>
          <a:graphicData uri="http://schemas.openxmlformats.org/presentationml/2006/ole">
            <mc:AlternateContent xmlns:mc="http://schemas.openxmlformats.org/markup-compatibility/2006">
              <mc:Choice xmlns:v="urn:schemas-microsoft-com:vml" Requires="v">
                <p:oleObj spid="_x0000_s29789" name="Equation" r:id="rId3" imgW="457200" imgH="393480" progId="Equation.3">
                  <p:embed/>
                </p:oleObj>
              </mc:Choice>
              <mc:Fallback>
                <p:oleObj name="Equation" r:id="rId3" imgW="457200" imgH="393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9688" y="3821668"/>
                        <a:ext cx="1357312" cy="83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00" name="Object 4"/>
          <p:cNvGraphicFramePr>
            <a:graphicFrameLocks noChangeAspect="1"/>
          </p:cNvGraphicFramePr>
          <p:nvPr/>
        </p:nvGraphicFramePr>
        <p:xfrm>
          <a:off x="1069975" y="4888468"/>
          <a:ext cx="1809750" cy="376238"/>
        </p:xfrm>
        <a:graphic>
          <a:graphicData uri="http://schemas.openxmlformats.org/presentationml/2006/ole">
            <mc:AlternateContent xmlns:mc="http://schemas.openxmlformats.org/markup-compatibility/2006">
              <mc:Choice xmlns:v="urn:schemas-microsoft-com:vml" Requires="v">
                <p:oleObj spid="_x0000_s29790" name="Equation" r:id="rId5" imgW="609480" imgH="177480" progId="Equation.3">
                  <p:embed/>
                </p:oleObj>
              </mc:Choice>
              <mc:Fallback>
                <p:oleObj name="Equation" r:id="rId5" imgW="609480" imgH="17748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9975" y="4888468"/>
                        <a:ext cx="1809750"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0" name="Group 49"/>
          <p:cNvGrpSpPr/>
          <p:nvPr/>
        </p:nvGrpSpPr>
        <p:grpSpPr>
          <a:xfrm>
            <a:off x="1143000" y="5514498"/>
            <a:ext cx="1563057" cy="669370"/>
            <a:chOff x="2667000" y="5117068"/>
            <a:chExt cx="1563057" cy="669370"/>
          </a:xfrm>
        </p:grpSpPr>
        <p:sp>
          <p:nvSpPr>
            <p:cNvPr id="38" name="TextBox 37"/>
            <p:cNvSpPr txBox="1"/>
            <p:nvPr/>
          </p:nvSpPr>
          <p:spPr>
            <a:xfrm>
              <a:off x="2667000" y="5117068"/>
              <a:ext cx="1563057" cy="369332"/>
            </a:xfrm>
            <a:prstGeom prst="rect">
              <a:avLst/>
            </a:prstGeom>
            <a:noFill/>
          </p:spPr>
          <p:txBody>
            <a:bodyPr wrap="none" rtlCol="0">
              <a:spAutoFit/>
            </a:bodyPr>
            <a:lstStyle/>
            <a:p>
              <a:r>
                <a:rPr lang="en-US" b="1" dirty="0" smtClean="0">
                  <a:solidFill>
                    <a:srgbClr val="FF0000"/>
                  </a:solidFill>
                </a:rPr>
                <a:t>This looks like </a:t>
              </a:r>
              <a:endParaRPr lang="en-US" b="1" dirty="0">
                <a:solidFill>
                  <a:srgbClr val="FF0000"/>
                </a:solidFill>
              </a:endParaRPr>
            </a:p>
          </p:txBody>
        </p:sp>
        <p:graphicFrame>
          <p:nvGraphicFramePr>
            <p:cNvPr id="29701" name="Object 5"/>
            <p:cNvGraphicFramePr>
              <a:graphicFrameLocks noChangeAspect="1"/>
            </p:cNvGraphicFramePr>
            <p:nvPr/>
          </p:nvGraphicFramePr>
          <p:xfrm>
            <a:off x="2743200" y="5410200"/>
            <a:ext cx="1319213" cy="376238"/>
          </p:xfrm>
          <a:graphic>
            <a:graphicData uri="http://schemas.openxmlformats.org/presentationml/2006/ole">
              <mc:AlternateContent xmlns:mc="http://schemas.openxmlformats.org/markup-compatibility/2006">
                <mc:Choice xmlns:v="urn:schemas-microsoft-com:vml" Requires="v">
                  <p:oleObj spid="_x0000_s29791" name="Equation" r:id="rId7" imgW="444240" imgH="177480" progId="Equation.3">
                    <p:embed/>
                  </p:oleObj>
                </mc:Choice>
                <mc:Fallback>
                  <p:oleObj name="Equation" r:id="rId7" imgW="444240" imgH="17748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43200" y="5410200"/>
                          <a:ext cx="1319213"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8" name="TextBox 57"/>
          <p:cNvSpPr txBox="1"/>
          <p:nvPr/>
        </p:nvSpPr>
        <p:spPr>
          <a:xfrm>
            <a:off x="685800" y="6336268"/>
            <a:ext cx="2862258" cy="369332"/>
          </a:xfrm>
          <a:prstGeom prst="rect">
            <a:avLst/>
          </a:prstGeom>
          <a:noFill/>
        </p:spPr>
        <p:txBody>
          <a:bodyPr wrap="none" rtlCol="0">
            <a:spAutoFit/>
          </a:bodyPr>
          <a:lstStyle/>
          <a:p>
            <a:r>
              <a:rPr lang="en-US" b="1" dirty="0" smtClean="0"/>
              <a:t>x = area under the v–t curve</a:t>
            </a:r>
            <a:endParaRPr lang="en-US" b="1" dirty="0"/>
          </a:p>
        </p:txBody>
      </p:sp>
      <p:sp>
        <p:nvSpPr>
          <p:cNvPr id="66" name="TextBox 65"/>
          <p:cNvSpPr txBox="1"/>
          <p:nvPr/>
        </p:nvSpPr>
        <p:spPr>
          <a:xfrm>
            <a:off x="5638800" y="457200"/>
            <a:ext cx="3200400" cy="646331"/>
          </a:xfrm>
          <a:prstGeom prst="rect">
            <a:avLst/>
          </a:prstGeom>
          <a:noFill/>
        </p:spPr>
        <p:txBody>
          <a:bodyPr wrap="square" rtlCol="0">
            <a:spAutoFit/>
          </a:bodyPr>
          <a:lstStyle/>
          <a:p>
            <a:r>
              <a:rPr lang="en-US" b="1" dirty="0" smtClean="0">
                <a:solidFill>
                  <a:srgbClr val="0000FF"/>
                </a:solidFill>
              </a:rPr>
              <a:t>Calculate area under the curve and find, x = 100</a:t>
            </a:r>
            <a:endParaRPr lang="en-US"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66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970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58" grpId="0"/>
      <p:bldP spid="6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Table 47"/>
          <p:cNvGraphicFramePr>
            <a:graphicFrameLocks noGrp="1"/>
          </p:cNvGraphicFramePr>
          <p:nvPr/>
        </p:nvGraphicFramePr>
        <p:xfrm>
          <a:off x="152400" y="614363"/>
          <a:ext cx="2154621" cy="2852340"/>
        </p:xfrm>
        <a:graphic>
          <a:graphicData uri="http://schemas.openxmlformats.org/drawingml/2006/table">
            <a:tbl>
              <a:tblPr firstRow="1" bandRow="1">
                <a:tableStyleId>{5C22544A-7EE6-4342-B048-85BDC9FD1C3A}</a:tableStyleId>
              </a:tblPr>
              <a:tblGrid>
                <a:gridCol w="1102659"/>
                <a:gridCol w="1051962"/>
              </a:tblGrid>
              <a:tr h="530942">
                <a:tc>
                  <a:txBody>
                    <a:bodyPr/>
                    <a:lstStyle/>
                    <a:p>
                      <a:r>
                        <a:rPr lang="en-US" dirty="0" smtClean="0"/>
                        <a:t>Distance (m)</a:t>
                      </a:r>
                      <a:endParaRPr lang="en-US" dirty="0"/>
                    </a:p>
                  </a:txBody>
                  <a:tcPr/>
                </a:tc>
                <a:tc>
                  <a:txBody>
                    <a:bodyPr/>
                    <a:lstStyle/>
                    <a:p>
                      <a:r>
                        <a:rPr lang="en-US" dirty="0" smtClean="0"/>
                        <a:t>Time (s)</a:t>
                      </a:r>
                      <a:endParaRPr lang="en-US" dirty="0"/>
                    </a:p>
                  </a:txBody>
                  <a:tcPr/>
                </a:tc>
              </a:tr>
              <a:tr h="368710">
                <a:tc>
                  <a:txBody>
                    <a:bodyPr/>
                    <a:lstStyle/>
                    <a:p>
                      <a:r>
                        <a:rPr lang="en-US" dirty="0" smtClean="0"/>
                        <a:t>0 (start)</a:t>
                      </a:r>
                      <a:endParaRPr lang="en-US" dirty="0"/>
                    </a:p>
                  </a:txBody>
                  <a:tcPr/>
                </a:tc>
                <a:tc>
                  <a:txBody>
                    <a:bodyPr/>
                    <a:lstStyle/>
                    <a:p>
                      <a:r>
                        <a:rPr lang="en-US" dirty="0" smtClean="0"/>
                        <a:t>0</a:t>
                      </a:r>
                      <a:endParaRPr lang="en-US" dirty="0"/>
                    </a:p>
                  </a:txBody>
                  <a:tcPr/>
                </a:tc>
              </a:tr>
              <a:tr h="368710">
                <a:tc>
                  <a:txBody>
                    <a:bodyPr/>
                    <a:lstStyle/>
                    <a:p>
                      <a:r>
                        <a:rPr lang="en-US" dirty="0" smtClean="0"/>
                        <a:t>5</a:t>
                      </a:r>
                      <a:endParaRPr lang="en-US" dirty="0"/>
                    </a:p>
                  </a:txBody>
                  <a:tcPr/>
                </a:tc>
                <a:tc>
                  <a:txBody>
                    <a:bodyPr/>
                    <a:lstStyle/>
                    <a:p>
                      <a:r>
                        <a:rPr lang="en-US" dirty="0" smtClean="0"/>
                        <a:t>1</a:t>
                      </a:r>
                      <a:endParaRPr lang="en-US" dirty="0"/>
                    </a:p>
                  </a:txBody>
                  <a:tcPr/>
                </a:tc>
              </a:tr>
              <a:tr h="368710">
                <a:tc>
                  <a:txBody>
                    <a:bodyPr/>
                    <a:lstStyle/>
                    <a:p>
                      <a:r>
                        <a:rPr lang="en-US" dirty="0" smtClean="0"/>
                        <a:t>15</a:t>
                      </a:r>
                      <a:endParaRPr lang="en-US" dirty="0"/>
                    </a:p>
                  </a:txBody>
                  <a:tcPr/>
                </a:tc>
                <a:tc>
                  <a:txBody>
                    <a:bodyPr/>
                    <a:lstStyle/>
                    <a:p>
                      <a:r>
                        <a:rPr lang="en-US" dirty="0" smtClean="0"/>
                        <a:t>2</a:t>
                      </a:r>
                      <a:endParaRPr lang="en-US" dirty="0"/>
                    </a:p>
                  </a:txBody>
                  <a:tcPr/>
                </a:tc>
              </a:tr>
              <a:tr h="368710">
                <a:tc>
                  <a:txBody>
                    <a:bodyPr/>
                    <a:lstStyle/>
                    <a:p>
                      <a:r>
                        <a:rPr lang="en-US" dirty="0" smtClean="0"/>
                        <a:t>30</a:t>
                      </a:r>
                      <a:endParaRPr lang="en-US" dirty="0"/>
                    </a:p>
                  </a:txBody>
                  <a:tcPr/>
                </a:tc>
                <a:tc>
                  <a:txBody>
                    <a:bodyPr/>
                    <a:lstStyle/>
                    <a:p>
                      <a:r>
                        <a:rPr lang="en-US" dirty="0" smtClean="0"/>
                        <a:t>3</a:t>
                      </a:r>
                      <a:endParaRPr lang="en-US" dirty="0"/>
                    </a:p>
                  </a:txBody>
                  <a:tcPr/>
                </a:tc>
              </a:tr>
              <a:tr h="368710">
                <a:tc>
                  <a:txBody>
                    <a:bodyPr/>
                    <a:lstStyle/>
                    <a:p>
                      <a:r>
                        <a:rPr lang="en-US" dirty="0" smtClean="0"/>
                        <a:t>50</a:t>
                      </a:r>
                      <a:endParaRPr lang="en-US" dirty="0"/>
                    </a:p>
                  </a:txBody>
                  <a:tcPr/>
                </a:tc>
                <a:tc>
                  <a:txBody>
                    <a:bodyPr/>
                    <a:lstStyle/>
                    <a:p>
                      <a:r>
                        <a:rPr lang="en-US" dirty="0" smtClean="0"/>
                        <a:t>4</a:t>
                      </a:r>
                      <a:endParaRPr lang="en-US" dirty="0"/>
                    </a:p>
                  </a:txBody>
                  <a:tcPr/>
                </a:tc>
              </a:tr>
              <a:tr h="368710">
                <a:tc>
                  <a:txBody>
                    <a:bodyPr/>
                    <a:lstStyle/>
                    <a:p>
                      <a:r>
                        <a:rPr lang="en-US" dirty="0" smtClean="0"/>
                        <a:t>75</a:t>
                      </a:r>
                      <a:endParaRPr lang="en-US" dirty="0"/>
                    </a:p>
                  </a:txBody>
                  <a:tcPr/>
                </a:tc>
                <a:tc>
                  <a:txBody>
                    <a:bodyPr/>
                    <a:lstStyle/>
                    <a:p>
                      <a:r>
                        <a:rPr lang="en-US" dirty="0" smtClean="0"/>
                        <a:t>5</a:t>
                      </a:r>
                      <a:endParaRPr lang="en-US" dirty="0"/>
                    </a:p>
                  </a:txBody>
                  <a:tcPr/>
                </a:tc>
              </a:tr>
            </a:tbl>
          </a:graphicData>
        </a:graphic>
      </p:graphicFrame>
      <p:graphicFrame>
        <p:nvGraphicFramePr>
          <p:cNvPr id="49" name="Table 48"/>
          <p:cNvGraphicFramePr>
            <a:graphicFrameLocks noGrp="1"/>
          </p:cNvGraphicFramePr>
          <p:nvPr/>
        </p:nvGraphicFramePr>
        <p:xfrm>
          <a:off x="5486400" y="995363"/>
          <a:ext cx="3124200" cy="2895600"/>
        </p:xfrm>
        <a:graphic>
          <a:graphicData uri="http://schemas.openxmlformats.org/drawingml/2006/table">
            <a:tbl>
              <a:tblPr firstRow="1" bandRow="1">
                <a:tableStyleId>{5C22544A-7EE6-4342-B048-85BDC9FD1C3A}</a:tableStyleId>
              </a:tblPr>
              <a:tblGrid>
                <a:gridCol w="624840"/>
                <a:gridCol w="624840"/>
                <a:gridCol w="624840"/>
                <a:gridCol w="624840"/>
                <a:gridCol w="624840"/>
              </a:tblGrid>
              <a:tr h="579120">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r>
            </a:tbl>
          </a:graphicData>
        </a:graphic>
      </p:graphicFrame>
      <p:grpSp>
        <p:nvGrpSpPr>
          <p:cNvPr id="82" name="Group 81"/>
          <p:cNvGrpSpPr/>
          <p:nvPr/>
        </p:nvGrpSpPr>
        <p:grpSpPr>
          <a:xfrm>
            <a:off x="4821385" y="856793"/>
            <a:ext cx="4017815" cy="3722132"/>
            <a:chOff x="4821385" y="856793"/>
            <a:chExt cx="4017815" cy="3722132"/>
          </a:xfrm>
        </p:grpSpPr>
        <p:grpSp>
          <p:nvGrpSpPr>
            <p:cNvPr id="74" name="Group 73"/>
            <p:cNvGrpSpPr/>
            <p:nvPr/>
          </p:nvGrpSpPr>
          <p:grpSpPr>
            <a:xfrm>
              <a:off x="5410200" y="856793"/>
              <a:ext cx="3429000" cy="3124200"/>
              <a:chOff x="5410200" y="856793"/>
              <a:chExt cx="3429000" cy="3124200"/>
            </a:xfrm>
          </p:grpSpPr>
          <p:sp>
            <p:nvSpPr>
              <p:cNvPr id="53" name="Down Arrow 52"/>
              <p:cNvSpPr/>
              <p:nvPr/>
            </p:nvSpPr>
            <p:spPr>
              <a:xfrm flipV="1">
                <a:off x="5410200" y="856793"/>
                <a:ext cx="76200" cy="31242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rot="5400000" flipV="1">
                <a:off x="7086600" y="2228393"/>
                <a:ext cx="76200" cy="3429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64"/>
            <p:cNvGrpSpPr/>
            <p:nvPr/>
          </p:nvGrpSpPr>
          <p:grpSpPr>
            <a:xfrm>
              <a:off x="4821385" y="856793"/>
              <a:ext cx="674132" cy="2705028"/>
              <a:chOff x="4812268" y="609600"/>
              <a:chExt cx="674132" cy="2705028"/>
            </a:xfrm>
          </p:grpSpPr>
          <p:sp>
            <p:nvSpPr>
              <p:cNvPr id="59" name="TextBox 58"/>
              <p:cNvSpPr txBox="1"/>
              <p:nvPr/>
            </p:nvSpPr>
            <p:spPr>
              <a:xfrm>
                <a:off x="5029200" y="2945296"/>
                <a:ext cx="418704" cy="369332"/>
              </a:xfrm>
              <a:prstGeom prst="rect">
                <a:avLst/>
              </a:prstGeom>
              <a:noFill/>
            </p:spPr>
            <p:txBody>
              <a:bodyPr wrap="none" rtlCol="0">
                <a:spAutoFit/>
              </a:bodyPr>
              <a:lstStyle/>
              <a:p>
                <a:r>
                  <a:rPr lang="en-US" dirty="0" smtClean="0"/>
                  <a:t>15</a:t>
                </a:r>
                <a:endParaRPr lang="en-US" dirty="0"/>
              </a:p>
            </p:txBody>
          </p:sp>
          <p:sp>
            <p:nvSpPr>
              <p:cNvPr id="60" name="TextBox 59"/>
              <p:cNvSpPr txBox="1"/>
              <p:nvPr/>
            </p:nvSpPr>
            <p:spPr>
              <a:xfrm>
                <a:off x="5052392" y="2348948"/>
                <a:ext cx="418704" cy="369332"/>
              </a:xfrm>
              <a:prstGeom prst="rect">
                <a:avLst/>
              </a:prstGeom>
              <a:noFill/>
            </p:spPr>
            <p:txBody>
              <a:bodyPr wrap="none" rtlCol="0">
                <a:spAutoFit/>
              </a:bodyPr>
              <a:lstStyle/>
              <a:p>
                <a:r>
                  <a:rPr lang="en-US" dirty="0" smtClean="0"/>
                  <a:t>30</a:t>
                </a:r>
                <a:endParaRPr lang="en-US" dirty="0"/>
              </a:p>
            </p:txBody>
          </p:sp>
          <p:sp>
            <p:nvSpPr>
              <p:cNvPr id="61" name="TextBox 60"/>
              <p:cNvSpPr txBox="1"/>
              <p:nvPr/>
            </p:nvSpPr>
            <p:spPr>
              <a:xfrm>
                <a:off x="5067696" y="1752600"/>
                <a:ext cx="418704" cy="369332"/>
              </a:xfrm>
              <a:prstGeom prst="rect">
                <a:avLst/>
              </a:prstGeom>
              <a:noFill/>
            </p:spPr>
            <p:txBody>
              <a:bodyPr wrap="none" rtlCol="0">
                <a:spAutoFit/>
              </a:bodyPr>
              <a:lstStyle/>
              <a:p>
                <a:r>
                  <a:rPr lang="en-US" dirty="0" smtClean="0"/>
                  <a:t>45</a:t>
                </a:r>
                <a:endParaRPr lang="en-US" dirty="0"/>
              </a:p>
            </p:txBody>
          </p:sp>
          <p:sp>
            <p:nvSpPr>
              <p:cNvPr id="62" name="TextBox 61"/>
              <p:cNvSpPr txBox="1"/>
              <p:nvPr/>
            </p:nvSpPr>
            <p:spPr>
              <a:xfrm>
                <a:off x="5029200" y="1143000"/>
                <a:ext cx="418704" cy="369332"/>
              </a:xfrm>
              <a:prstGeom prst="rect">
                <a:avLst/>
              </a:prstGeom>
              <a:noFill/>
            </p:spPr>
            <p:txBody>
              <a:bodyPr wrap="none" rtlCol="0">
                <a:spAutoFit/>
              </a:bodyPr>
              <a:lstStyle/>
              <a:p>
                <a:r>
                  <a:rPr lang="en-US" dirty="0" smtClean="0"/>
                  <a:t>60</a:t>
                </a:r>
                <a:endParaRPr lang="en-US" dirty="0"/>
              </a:p>
            </p:txBody>
          </p:sp>
          <p:sp>
            <p:nvSpPr>
              <p:cNvPr id="63" name="TextBox 62"/>
              <p:cNvSpPr txBox="1"/>
              <p:nvPr/>
            </p:nvSpPr>
            <p:spPr>
              <a:xfrm>
                <a:off x="4991496" y="609600"/>
                <a:ext cx="418704" cy="369332"/>
              </a:xfrm>
              <a:prstGeom prst="rect">
                <a:avLst/>
              </a:prstGeom>
              <a:noFill/>
            </p:spPr>
            <p:txBody>
              <a:bodyPr wrap="none" rtlCol="0">
                <a:spAutoFit/>
              </a:bodyPr>
              <a:lstStyle/>
              <a:p>
                <a:r>
                  <a:rPr lang="en-US" dirty="0" smtClean="0"/>
                  <a:t>75</a:t>
                </a:r>
                <a:endParaRPr lang="en-US" dirty="0"/>
              </a:p>
            </p:txBody>
          </p:sp>
          <p:sp>
            <p:nvSpPr>
              <p:cNvPr id="64" name="TextBox 63"/>
              <p:cNvSpPr txBox="1"/>
              <p:nvPr/>
            </p:nvSpPr>
            <p:spPr>
              <a:xfrm rot="16200000">
                <a:off x="4655334" y="1982279"/>
                <a:ext cx="683200" cy="369332"/>
              </a:xfrm>
              <a:prstGeom prst="rect">
                <a:avLst/>
              </a:prstGeom>
              <a:noFill/>
            </p:spPr>
            <p:txBody>
              <a:bodyPr wrap="none" rtlCol="0">
                <a:spAutoFit/>
              </a:bodyPr>
              <a:lstStyle/>
              <a:p>
                <a:r>
                  <a:rPr lang="en-US" dirty="0" smtClean="0"/>
                  <a:t>X (m)</a:t>
                </a:r>
                <a:endParaRPr lang="en-US" dirty="0"/>
              </a:p>
            </p:txBody>
          </p:sp>
        </p:grpSp>
        <p:grpSp>
          <p:nvGrpSpPr>
            <p:cNvPr id="79" name="Group 78"/>
            <p:cNvGrpSpPr/>
            <p:nvPr/>
          </p:nvGrpSpPr>
          <p:grpSpPr>
            <a:xfrm>
              <a:off x="4962117" y="3916461"/>
              <a:ext cx="3810000" cy="662464"/>
              <a:chOff x="4962117" y="3916461"/>
              <a:chExt cx="3810000" cy="662464"/>
            </a:xfrm>
          </p:grpSpPr>
          <p:sp>
            <p:nvSpPr>
              <p:cNvPr id="67" name="TextBox 66"/>
              <p:cNvSpPr txBox="1"/>
              <p:nvPr/>
            </p:nvSpPr>
            <p:spPr>
              <a:xfrm>
                <a:off x="4962117" y="3916461"/>
                <a:ext cx="301686" cy="369332"/>
              </a:xfrm>
              <a:prstGeom prst="rect">
                <a:avLst/>
              </a:prstGeom>
              <a:noFill/>
            </p:spPr>
            <p:txBody>
              <a:bodyPr wrap="none" rtlCol="0">
                <a:spAutoFit/>
              </a:bodyPr>
              <a:lstStyle/>
              <a:p>
                <a:r>
                  <a:rPr lang="en-US" dirty="0" smtClean="0"/>
                  <a:t>0</a:t>
                </a:r>
                <a:endParaRPr lang="en-US" dirty="0"/>
              </a:p>
            </p:txBody>
          </p:sp>
          <p:sp>
            <p:nvSpPr>
              <p:cNvPr id="68" name="TextBox 67"/>
              <p:cNvSpPr txBox="1"/>
              <p:nvPr/>
            </p:nvSpPr>
            <p:spPr>
              <a:xfrm>
                <a:off x="5955831" y="3992661"/>
                <a:ext cx="301686" cy="369332"/>
              </a:xfrm>
              <a:prstGeom prst="rect">
                <a:avLst/>
              </a:prstGeom>
              <a:noFill/>
            </p:spPr>
            <p:txBody>
              <a:bodyPr wrap="none" rtlCol="0">
                <a:spAutoFit/>
              </a:bodyPr>
              <a:lstStyle/>
              <a:p>
                <a:r>
                  <a:rPr lang="en-US" dirty="0"/>
                  <a:t>1</a:t>
                </a:r>
              </a:p>
            </p:txBody>
          </p:sp>
          <p:sp>
            <p:nvSpPr>
              <p:cNvPr id="69" name="TextBox 68"/>
              <p:cNvSpPr txBox="1"/>
              <p:nvPr/>
            </p:nvSpPr>
            <p:spPr>
              <a:xfrm>
                <a:off x="6565431" y="3980993"/>
                <a:ext cx="301686" cy="369332"/>
              </a:xfrm>
              <a:prstGeom prst="rect">
                <a:avLst/>
              </a:prstGeom>
              <a:noFill/>
            </p:spPr>
            <p:txBody>
              <a:bodyPr wrap="none" rtlCol="0">
                <a:spAutoFit/>
              </a:bodyPr>
              <a:lstStyle/>
              <a:p>
                <a:r>
                  <a:rPr lang="en-US" dirty="0" smtClean="0"/>
                  <a:t>2</a:t>
                </a:r>
                <a:endParaRPr lang="en-US" dirty="0"/>
              </a:p>
            </p:txBody>
          </p:sp>
          <p:sp>
            <p:nvSpPr>
              <p:cNvPr id="70" name="TextBox 69"/>
              <p:cNvSpPr txBox="1"/>
              <p:nvPr/>
            </p:nvSpPr>
            <p:spPr>
              <a:xfrm>
                <a:off x="7171917" y="3980993"/>
                <a:ext cx="301686" cy="369332"/>
              </a:xfrm>
              <a:prstGeom prst="rect">
                <a:avLst/>
              </a:prstGeom>
              <a:noFill/>
            </p:spPr>
            <p:txBody>
              <a:bodyPr wrap="none" rtlCol="0">
                <a:spAutoFit/>
              </a:bodyPr>
              <a:lstStyle/>
              <a:p>
                <a:r>
                  <a:rPr lang="en-US" dirty="0" smtClean="0"/>
                  <a:t>3</a:t>
                </a:r>
                <a:endParaRPr lang="en-US" dirty="0"/>
              </a:p>
            </p:txBody>
          </p:sp>
          <p:sp>
            <p:nvSpPr>
              <p:cNvPr id="71" name="TextBox 70"/>
              <p:cNvSpPr txBox="1"/>
              <p:nvPr/>
            </p:nvSpPr>
            <p:spPr>
              <a:xfrm>
                <a:off x="7860831" y="3980993"/>
                <a:ext cx="301686" cy="369332"/>
              </a:xfrm>
              <a:prstGeom prst="rect">
                <a:avLst/>
              </a:prstGeom>
              <a:noFill/>
            </p:spPr>
            <p:txBody>
              <a:bodyPr wrap="none" rtlCol="0">
                <a:spAutoFit/>
              </a:bodyPr>
              <a:lstStyle/>
              <a:p>
                <a:r>
                  <a:rPr lang="en-US" dirty="0" smtClean="0"/>
                  <a:t>4</a:t>
                </a:r>
                <a:endParaRPr lang="en-US" dirty="0"/>
              </a:p>
            </p:txBody>
          </p:sp>
          <p:sp>
            <p:nvSpPr>
              <p:cNvPr id="72" name="TextBox 71"/>
              <p:cNvSpPr txBox="1"/>
              <p:nvPr/>
            </p:nvSpPr>
            <p:spPr>
              <a:xfrm>
                <a:off x="8470431" y="3980993"/>
                <a:ext cx="301686" cy="369332"/>
              </a:xfrm>
              <a:prstGeom prst="rect">
                <a:avLst/>
              </a:prstGeom>
              <a:noFill/>
            </p:spPr>
            <p:txBody>
              <a:bodyPr wrap="none" rtlCol="0">
                <a:spAutoFit/>
              </a:bodyPr>
              <a:lstStyle/>
              <a:p>
                <a:r>
                  <a:rPr lang="en-US" dirty="0" smtClean="0"/>
                  <a:t>5</a:t>
                </a:r>
                <a:endParaRPr lang="en-US" dirty="0"/>
              </a:p>
            </p:txBody>
          </p:sp>
          <p:sp>
            <p:nvSpPr>
              <p:cNvPr id="73" name="TextBox 72"/>
              <p:cNvSpPr txBox="1"/>
              <p:nvPr/>
            </p:nvSpPr>
            <p:spPr>
              <a:xfrm>
                <a:off x="6790917" y="4209593"/>
                <a:ext cx="545342" cy="369332"/>
              </a:xfrm>
              <a:prstGeom prst="rect">
                <a:avLst/>
              </a:prstGeom>
              <a:noFill/>
            </p:spPr>
            <p:txBody>
              <a:bodyPr wrap="none" rtlCol="0">
                <a:spAutoFit/>
              </a:bodyPr>
              <a:lstStyle/>
              <a:p>
                <a:r>
                  <a:rPr lang="en-US" dirty="0"/>
                  <a:t>t</a:t>
                </a:r>
                <a:r>
                  <a:rPr lang="en-US" dirty="0" smtClean="0"/>
                  <a:t> (s)</a:t>
                </a:r>
                <a:endParaRPr lang="en-US" dirty="0"/>
              </a:p>
            </p:txBody>
          </p:sp>
        </p:grpSp>
      </p:grpSp>
      <p:sp>
        <p:nvSpPr>
          <p:cNvPr id="109" name="TextBox 108"/>
          <p:cNvSpPr txBox="1"/>
          <p:nvPr/>
        </p:nvSpPr>
        <p:spPr>
          <a:xfrm>
            <a:off x="131882" y="-22086"/>
            <a:ext cx="8587607" cy="646331"/>
          </a:xfrm>
          <a:prstGeom prst="rect">
            <a:avLst/>
          </a:prstGeom>
          <a:noFill/>
        </p:spPr>
        <p:txBody>
          <a:bodyPr wrap="none" rtlCol="0">
            <a:spAutoFit/>
          </a:bodyPr>
          <a:lstStyle/>
          <a:p>
            <a:r>
              <a:rPr lang="en-US" sz="3600" b="1" dirty="0" smtClean="0">
                <a:solidFill>
                  <a:srgbClr val="FF0000"/>
                </a:solidFill>
                <a:latin typeface="Comic Sans MS" pitchFamily="66" charset="0"/>
              </a:rPr>
              <a:t>What if you don’t have straight line?</a:t>
            </a:r>
            <a:endParaRPr lang="en-US" sz="3600" b="1" dirty="0">
              <a:solidFill>
                <a:srgbClr val="FF0000"/>
              </a:solidFill>
              <a:latin typeface="Comic Sans MS" pitchFamily="66" charset="0"/>
            </a:endParaRPr>
          </a:p>
        </p:txBody>
      </p:sp>
      <p:graphicFrame>
        <p:nvGraphicFramePr>
          <p:cNvPr id="26627" name="Object 3"/>
          <p:cNvGraphicFramePr>
            <a:graphicFrameLocks noChangeAspect="1"/>
          </p:cNvGraphicFramePr>
          <p:nvPr/>
        </p:nvGraphicFramePr>
        <p:xfrm>
          <a:off x="6172200" y="5102649"/>
          <a:ext cx="1219200" cy="612351"/>
        </p:xfrm>
        <a:graphic>
          <a:graphicData uri="http://schemas.openxmlformats.org/presentationml/2006/ole">
            <mc:AlternateContent xmlns:mc="http://schemas.openxmlformats.org/markup-compatibility/2006">
              <mc:Choice xmlns:v="urn:schemas-microsoft-com:vml" Requires="v">
                <p:oleObj spid="_x0000_s31902" name="Equation" r:id="rId3" imgW="444240" imgH="393480" progId="Equation.3">
                  <p:embed/>
                </p:oleObj>
              </mc:Choice>
              <mc:Fallback>
                <p:oleObj name="Equation" r:id="rId3" imgW="444240" imgH="393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102649"/>
                        <a:ext cx="1219200" cy="6123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 name="TextBox 80"/>
          <p:cNvSpPr txBox="1"/>
          <p:nvPr/>
        </p:nvSpPr>
        <p:spPr>
          <a:xfrm>
            <a:off x="5334000" y="4572000"/>
            <a:ext cx="3505200" cy="369332"/>
          </a:xfrm>
          <a:prstGeom prst="rect">
            <a:avLst/>
          </a:prstGeom>
          <a:noFill/>
        </p:spPr>
        <p:txBody>
          <a:bodyPr wrap="square" rtlCol="0">
            <a:spAutoFit/>
          </a:bodyPr>
          <a:lstStyle/>
          <a:p>
            <a:r>
              <a:rPr lang="en-US" b="1" dirty="0" smtClean="0">
                <a:solidFill>
                  <a:srgbClr val="0000FF"/>
                </a:solidFill>
              </a:rPr>
              <a:t>Calculate velocities at each point</a:t>
            </a:r>
            <a:endParaRPr lang="en-US" b="1" dirty="0">
              <a:solidFill>
                <a:srgbClr val="0000FF"/>
              </a:solidFill>
            </a:endParaRPr>
          </a:p>
        </p:txBody>
      </p:sp>
      <p:sp>
        <p:nvSpPr>
          <p:cNvPr id="45" name="Freeform 44"/>
          <p:cNvSpPr/>
          <p:nvPr/>
        </p:nvSpPr>
        <p:spPr>
          <a:xfrm>
            <a:off x="5458691" y="914400"/>
            <a:ext cx="3151909" cy="3006436"/>
          </a:xfrm>
          <a:custGeom>
            <a:avLst/>
            <a:gdLst>
              <a:gd name="connsiteX0" fmla="*/ 0 w 3131127"/>
              <a:gd name="connsiteY0" fmla="*/ 2895600 h 2895600"/>
              <a:gd name="connsiteX1" fmla="*/ 665018 w 3131127"/>
              <a:gd name="connsiteY1" fmla="*/ 2687782 h 2895600"/>
              <a:gd name="connsiteX2" fmla="*/ 1316182 w 3131127"/>
              <a:gd name="connsiteY2" fmla="*/ 2286000 h 2895600"/>
              <a:gd name="connsiteX3" fmla="*/ 1939636 w 3131127"/>
              <a:gd name="connsiteY3" fmla="*/ 1690255 h 2895600"/>
              <a:gd name="connsiteX4" fmla="*/ 2549236 w 3131127"/>
              <a:gd name="connsiteY4" fmla="*/ 983673 h 2895600"/>
              <a:gd name="connsiteX5" fmla="*/ 3131127 w 3131127"/>
              <a:gd name="connsiteY5" fmla="*/ 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1127" h="2895600">
                <a:moveTo>
                  <a:pt x="0" y="2895600"/>
                </a:moveTo>
                <a:cubicBezTo>
                  <a:pt x="222827" y="2842491"/>
                  <a:pt x="445654" y="2789382"/>
                  <a:pt x="665018" y="2687782"/>
                </a:cubicBezTo>
                <a:cubicBezTo>
                  <a:pt x="884382" y="2586182"/>
                  <a:pt x="1103746" y="2452254"/>
                  <a:pt x="1316182" y="2286000"/>
                </a:cubicBezTo>
                <a:cubicBezTo>
                  <a:pt x="1528618" y="2119746"/>
                  <a:pt x="1734127" y="1907309"/>
                  <a:pt x="1939636" y="1690255"/>
                </a:cubicBezTo>
                <a:cubicBezTo>
                  <a:pt x="2145145" y="1473201"/>
                  <a:pt x="2350654" y="1265382"/>
                  <a:pt x="2549236" y="983673"/>
                </a:cubicBezTo>
                <a:cubicBezTo>
                  <a:pt x="2747818" y="701964"/>
                  <a:pt x="2939472" y="350982"/>
                  <a:pt x="3131127" y="0"/>
                </a:cubicBezTo>
              </a:path>
            </a:pathLst>
          </a:custGeom>
          <a:ln w="95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12700">
                <a:solidFill>
                  <a:schemeClr val="tx1"/>
                </a:solidFill>
              </a:ln>
            </a:endParaRPr>
          </a:p>
        </p:txBody>
      </p:sp>
      <p:grpSp>
        <p:nvGrpSpPr>
          <p:cNvPr id="66" name="Group 65"/>
          <p:cNvGrpSpPr/>
          <p:nvPr/>
        </p:nvGrpSpPr>
        <p:grpSpPr>
          <a:xfrm>
            <a:off x="5424488" y="997525"/>
            <a:ext cx="3165765" cy="2964875"/>
            <a:chOff x="5458690" y="997525"/>
            <a:chExt cx="3165765" cy="2964875"/>
          </a:xfrm>
        </p:grpSpPr>
        <p:sp>
          <p:nvSpPr>
            <p:cNvPr id="51" name="Oval 50"/>
            <p:cNvSpPr/>
            <p:nvPr/>
          </p:nvSpPr>
          <p:spPr>
            <a:xfrm>
              <a:off x="6082145" y="367143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719455" y="3276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7329055" y="268778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7966365" y="1981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8548255" y="997525"/>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5458690" y="3886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Box 46"/>
          <p:cNvSpPr txBox="1"/>
          <p:nvPr/>
        </p:nvSpPr>
        <p:spPr>
          <a:xfrm>
            <a:off x="4879976" y="5638800"/>
            <a:ext cx="4187824" cy="1200329"/>
          </a:xfrm>
          <a:prstGeom prst="rect">
            <a:avLst/>
          </a:prstGeom>
          <a:noFill/>
        </p:spPr>
        <p:txBody>
          <a:bodyPr wrap="square" rtlCol="0">
            <a:spAutoFit/>
          </a:bodyPr>
          <a:lstStyle/>
          <a:p>
            <a:r>
              <a:rPr lang="en-US" b="1" dirty="0" smtClean="0">
                <a:solidFill>
                  <a:srgbClr val="0000FF"/>
                </a:solidFill>
              </a:rPr>
              <a:t>Tangent in the curve at a point gives the direction of velocity at the point and the slope of that tangent  gives the magnitude of the velocity at that point.</a:t>
            </a:r>
            <a:endParaRPr lang="en-US" b="1" dirty="0">
              <a:solidFill>
                <a:srgbClr val="0000FF"/>
              </a:solidFill>
            </a:endParaRPr>
          </a:p>
        </p:txBody>
      </p:sp>
      <p:graphicFrame>
        <p:nvGraphicFramePr>
          <p:cNvPr id="83" name="Table 82"/>
          <p:cNvGraphicFramePr>
            <a:graphicFrameLocks noGrp="1"/>
          </p:cNvGraphicFramePr>
          <p:nvPr>
            <p:extLst>
              <p:ext uri="{D42A27DB-BD31-4B8C-83A1-F6EECF244321}">
                <p14:modId xmlns:p14="http://schemas.microsoft.com/office/powerpoint/2010/main" val="2825595607"/>
              </p:ext>
            </p:extLst>
          </p:nvPr>
        </p:nvGraphicFramePr>
        <p:xfrm>
          <a:off x="152400" y="609600"/>
          <a:ext cx="3124201" cy="2852340"/>
        </p:xfrm>
        <a:graphic>
          <a:graphicData uri="http://schemas.openxmlformats.org/drawingml/2006/table">
            <a:tbl>
              <a:tblPr firstRow="1" bandRow="1">
                <a:tableStyleId>{5C22544A-7EE6-4342-B048-85BDC9FD1C3A}</a:tableStyleId>
              </a:tblPr>
              <a:tblGrid>
                <a:gridCol w="1102659"/>
                <a:gridCol w="1051962"/>
                <a:gridCol w="969580"/>
              </a:tblGrid>
              <a:tr h="530942">
                <a:tc>
                  <a:txBody>
                    <a:bodyPr/>
                    <a:lstStyle/>
                    <a:p>
                      <a:r>
                        <a:rPr lang="en-US" dirty="0" smtClean="0"/>
                        <a:t>Distance (m)</a:t>
                      </a:r>
                      <a:endParaRPr lang="en-US" dirty="0"/>
                    </a:p>
                  </a:txBody>
                  <a:tcPr/>
                </a:tc>
                <a:tc>
                  <a:txBody>
                    <a:bodyPr/>
                    <a:lstStyle/>
                    <a:p>
                      <a:r>
                        <a:rPr lang="en-US" dirty="0" smtClean="0"/>
                        <a:t>Time (s)</a:t>
                      </a:r>
                      <a:endParaRPr lang="en-US" dirty="0"/>
                    </a:p>
                  </a:txBody>
                  <a:tcPr/>
                </a:tc>
                <a:tc>
                  <a:txBody>
                    <a:bodyPr/>
                    <a:lstStyle/>
                    <a:p>
                      <a:r>
                        <a:rPr lang="en-US" dirty="0" smtClean="0"/>
                        <a:t>Velocity (m/s)</a:t>
                      </a:r>
                      <a:endParaRPr lang="en-US" dirty="0"/>
                    </a:p>
                  </a:txBody>
                  <a:tcPr/>
                </a:tc>
              </a:tr>
              <a:tr h="368710">
                <a:tc>
                  <a:txBody>
                    <a:bodyPr/>
                    <a:lstStyle/>
                    <a:p>
                      <a:r>
                        <a:rPr lang="en-US" dirty="0" smtClean="0"/>
                        <a:t>0 (start)</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68710">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5</a:t>
                      </a:r>
                      <a:endParaRPr lang="en-US" dirty="0"/>
                    </a:p>
                  </a:txBody>
                  <a:tcPr/>
                </a:tc>
              </a:tr>
              <a:tr h="368710">
                <a:tc>
                  <a:txBody>
                    <a:bodyPr/>
                    <a:lstStyle/>
                    <a:p>
                      <a:r>
                        <a:rPr lang="en-US" dirty="0" smtClean="0"/>
                        <a:t>15</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r h="368710">
                <a:tc>
                  <a:txBody>
                    <a:bodyPr/>
                    <a:lstStyle/>
                    <a:p>
                      <a:r>
                        <a:rPr lang="en-US" dirty="0" smtClean="0"/>
                        <a:t>30</a:t>
                      </a:r>
                      <a:endParaRPr lang="en-US" dirty="0"/>
                    </a:p>
                  </a:txBody>
                  <a:tcPr/>
                </a:tc>
                <a:tc>
                  <a:txBody>
                    <a:bodyPr/>
                    <a:lstStyle/>
                    <a:p>
                      <a:r>
                        <a:rPr lang="en-US" dirty="0" smtClean="0"/>
                        <a:t>3</a:t>
                      </a:r>
                      <a:endParaRPr lang="en-US" dirty="0"/>
                    </a:p>
                  </a:txBody>
                  <a:tcPr/>
                </a:tc>
                <a:tc>
                  <a:txBody>
                    <a:bodyPr/>
                    <a:lstStyle/>
                    <a:p>
                      <a:r>
                        <a:rPr lang="en-US" dirty="0" smtClean="0"/>
                        <a:t>15</a:t>
                      </a:r>
                      <a:endParaRPr lang="en-US" dirty="0"/>
                    </a:p>
                  </a:txBody>
                  <a:tcPr/>
                </a:tc>
              </a:tr>
              <a:tr h="368710">
                <a:tc>
                  <a:txBody>
                    <a:bodyPr/>
                    <a:lstStyle/>
                    <a:p>
                      <a:r>
                        <a:rPr lang="en-US" dirty="0" smtClean="0"/>
                        <a:t>50</a:t>
                      </a:r>
                      <a:endParaRPr lang="en-US" dirty="0"/>
                    </a:p>
                  </a:txBody>
                  <a:tcPr/>
                </a:tc>
                <a:tc>
                  <a:txBody>
                    <a:bodyPr/>
                    <a:lstStyle/>
                    <a:p>
                      <a:r>
                        <a:rPr lang="en-US" dirty="0" smtClean="0"/>
                        <a:t>4</a:t>
                      </a:r>
                      <a:endParaRPr lang="en-US" dirty="0"/>
                    </a:p>
                  </a:txBody>
                  <a:tcPr/>
                </a:tc>
                <a:tc>
                  <a:txBody>
                    <a:bodyPr/>
                    <a:lstStyle/>
                    <a:p>
                      <a:r>
                        <a:rPr lang="en-US" dirty="0" smtClean="0"/>
                        <a:t>20</a:t>
                      </a:r>
                      <a:endParaRPr lang="en-US" dirty="0"/>
                    </a:p>
                  </a:txBody>
                  <a:tcPr/>
                </a:tc>
              </a:tr>
              <a:tr h="368710">
                <a:tc>
                  <a:txBody>
                    <a:bodyPr/>
                    <a:lstStyle/>
                    <a:p>
                      <a:r>
                        <a:rPr lang="en-US" dirty="0" smtClean="0"/>
                        <a:t>75</a:t>
                      </a:r>
                      <a:endParaRPr lang="en-US" dirty="0"/>
                    </a:p>
                  </a:txBody>
                  <a:tcPr/>
                </a:tc>
                <a:tc>
                  <a:txBody>
                    <a:bodyPr/>
                    <a:lstStyle/>
                    <a:p>
                      <a:r>
                        <a:rPr lang="en-US" dirty="0" smtClean="0"/>
                        <a:t>5</a:t>
                      </a:r>
                      <a:endParaRPr lang="en-US" dirty="0"/>
                    </a:p>
                  </a:txBody>
                  <a:tcPr/>
                </a:tc>
                <a:tc>
                  <a:txBody>
                    <a:bodyPr/>
                    <a:lstStyle/>
                    <a:p>
                      <a:r>
                        <a:rPr lang="en-US" dirty="0" smtClean="0"/>
                        <a:t>25</a:t>
                      </a:r>
                      <a:endParaRPr lang="en-US" dirty="0"/>
                    </a:p>
                  </a:txBody>
                  <a:tcPr/>
                </a:tc>
              </a:tr>
            </a:tbl>
          </a:graphicData>
        </a:graphic>
      </p:graphicFrame>
      <p:grpSp>
        <p:nvGrpSpPr>
          <p:cNvPr id="36" name="Group 35"/>
          <p:cNvGrpSpPr/>
          <p:nvPr/>
        </p:nvGrpSpPr>
        <p:grpSpPr>
          <a:xfrm>
            <a:off x="76200" y="3657600"/>
            <a:ext cx="4724400" cy="2895600"/>
            <a:chOff x="3657600" y="3962400"/>
            <a:chExt cx="4724400" cy="2895600"/>
          </a:xfrm>
        </p:grpSpPr>
        <p:sp>
          <p:nvSpPr>
            <p:cNvPr id="37" name="Rectangle 36"/>
            <p:cNvSpPr/>
            <p:nvPr/>
          </p:nvSpPr>
          <p:spPr>
            <a:xfrm>
              <a:off x="3657600" y="3962400"/>
              <a:ext cx="4724400" cy="289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46"/>
            <p:cNvGrpSpPr/>
            <p:nvPr/>
          </p:nvGrpSpPr>
          <p:grpSpPr>
            <a:xfrm>
              <a:off x="3886200" y="4038600"/>
              <a:ext cx="4098985" cy="2743200"/>
              <a:chOff x="3426178" y="3959225"/>
              <a:chExt cx="4174891" cy="2822575"/>
            </a:xfrm>
          </p:grpSpPr>
          <p:grpSp>
            <p:nvGrpSpPr>
              <p:cNvPr id="39" name="Group 38"/>
              <p:cNvGrpSpPr/>
              <p:nvPr/>
            </p:nvGrpSpPr>
            <p:grpSpPr>
              <a:xfrm>
                <a:off x="3426178" y="5924247"/>
                <a:ext cx="4174891" cy="857553"/>
                <a:chOff x="1809868" y="4038297"/>
                <a:chExt cx="4174891" cy="857553"/>
              </a:xfrm>
            </p:grpSpPr>
            <p:sp>
              <p:nvSpPr>
                <p:cNvPr id="56" name="Rectangle 55"/>
                <p:cNvSpPr/>
                <p:nvPr/>
              </p:nvSpPr>
              <p:spPr>
                <a:xfrm>
                  <a:off x="1809868" y="4114799"/>
                  <a:ext cx="4174891" cy="762001"/>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7" name="Object 56"/>
                <p:cNvGraphicFramePr>
                  <a:graphicFrameLocks noChangeAspect="1"/>
                </p:cNvGraphicFramePr>
                <p:nvPr/>
              </p:nvGraphicFramePr>
              <p:xfrm>
                <a:off x="1890714" y="4038297"/>
                <a:ext cx="1332324" cy="857553"/>
              </p:xfrm>
              <a:graphic>
                <a:graphicData uri="http://schemas.openxmlformats.org/presentationml/2006/ole">
                  <mc:AlternateContent xmlns:mc="http://schemas.openxmlformats.org/markup-compatibility/2006">
                    <mc:Choice xmlns:v="urn:schemas-microsoft-com:vml" Requires="v">
                      <p:oleObj spid="_x0000_s31903" name="Equation" r:id="rId5" imgW="647640" imgH="495000" progId="Equation.3">
                        <p:embed/>
                      </p:oleObj>
                    </mc:Choice>
                    <mc:Fallback>
                      <p:oleObj name="Equation" r:id="rId5" imgW="647640" imgH="4950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0714" y="4038297"/>
                              <a:ext cx="1332324" cy="8575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 name="TextBox 57"/>
                <p:cNvSpPr txBox="1"/>
                <p:nvPr/>
              </p:nvSpPr>
              <p:spPr>
                <a:xfrm>
                  <a:off x="3124200" y="4267200"/>
                  <a:ext cx="2756460" cy="369332"/>
                </a:xfrm>
                <a:prstGeom prst="rect">
                  <a:avLst/>
                </a:prstGeom>
                <a:noFill/>
              </p:spPr>
              <p:txBody>
                <a:bodyPr wrap="none" rtlCol="0">
                  <a:spAutoFit/>
                </a:bodyPr>
                <a:lstStyle/>
                <a:p>
                  <a:r>
                    <a:rPr lang="en-US" b="1" dirty="0" smtClean="0"/>
                    <a:t>= area under the v–t curve</a:t>
                  </a:r>
                  <a:endParaRPr lang="en-US" b="1" dirty="0"/>
                </a:p>
              </p:txBody>
            </p:sp>
          </p:grpSp>
          <p:graphicFrame>
            <p:nvGraphicFramePr>
              <p:cNvPr id="40" name="Object 3"/>
              <p:cNvGraphicFramePr>
                <a:graphicFrameLocks noChangeAspect="1"/>
              </p:cNvGraphicFramePr>
              <p:nvPr/>
            </p:nvGraphicFramePr>
            <p:xfrm>
              <a:off x="3962989" y="3959225"/>
              <a:ext cx="1217525" cy="612538"/>
            </p:xfrm>
            <a:graphic>
              <a:graphicData uri="http://schemas.openxmlformats.org/presentationml/2006/ole">
                <mc:AlternateContent xmlns:mc="http://schemas.openxmlformats.org/markup-compatibility/2006">
                  <mc:Choice xmlns:v="urn:schemas-microsoft-com:vml" Requires="v">
                    <p:oleObj spid="_x0000_s31904" name="Equation" r:id="rId7" imgW="444240" imgH="393480" progId="Equation.3">
                      <p:embed/>
                    </p:oleObj>
                  </mc:Choice>
                  <mc:Fallback>
                    <p:oleObj name="Equation" r:id="rId7" imgW="444240" imgH="39348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989" y="3959225"/>
                            <a:ext cx="1217525" cy="612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ct 4"/>
              <p:cNvGraphicFramePr>
                <a:graphicFrameLocks noChangeAspect="1"/>
              </p:cNvGraphicFramePr>
              <p:nvPr/>
            </p:nvGraphicFramePr>
            <p:xfrm>
              <a:off x="3886202" y="4646707"/>
              <a:ext cx="1447800" cy="306293"/>
            </p:xfrm>
            <a:graphic>
              <a:graphicData uri="http://schemas.openxmlformats.org/presentationml/2006/ole">
                <mc:AlternateContent xmlns:mc="http://schemas.openxmlformats.org/markup-compatibility/2006">
                  <mc:Choice xmlns:v="urn:schemas-microsoft-com:vml" Requires="v">
                    <p:oleObj spid="_x0000_s31905" name="Equation" r:id="rId9" imgW="545760" imgH="177480" progId="Equation.3">
                      <p:embed/>
                    </p:oleObj>
                  </mc:Choice>
                  <mc:Fallback>
                    <p:oleObj name="Equation" r:id="rId9" imgW="545760" imgH="17748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6202" y="4646707"/>
                            <a:ext cx="1447800" cy="306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Object 5"/>
              <p:cNvGraphicFramePr>
                <a:graphicFrameLocks noChangeAspect="1"/>
              </p:cNvGraphicFramePr>
              <p:nvPr/>
            </p:nvGraphicFramePr>
            <p:xfrm>
              <a:off x="3697818" y="5076494"/>
              <a:ext cx="1940277" cy="486764"/>
            </p:xfrm>
            <a:graphic>
              <a:graphicData uri="http://schemas.openxmlformats.org/presentationml/2006/ole">
                <mc:AlternateContent xmlns:mc="http://schemas.openxmlformats.org/markup-compatibility/2006">
                  <mc:Choice xmlns:v="urn:schemas-microsoft-com:vml" Requires="v">
                    <p:oleObj spid="_x0000_s31906" name="Equation" r:id="rId11" imgW="723600" imgH="279360" progId="Equation.3">
                      <p:embed/>
                    </p:oleObj>
                  </mc:Choice>
                  <mc:Fallback>
                    <p:oleObj name="Equation" r:id="rId11" imgW="723600" imgH="27936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7818" y="5076494"/>
                            <a:ext cx="1940277" cy="4867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 name="TextBox 54"/>
              <p:cNvSpPr txBox="1"/>
              <p:nvPr/>
            </p:nvSpPr>
            <p:spPr>
              <a:xfrm>
                <a:off x="3581401" y="5498068"/>
                <a:ext cx="3454472" cy="369332"/>
              </a:xfrm>
              <a:prstGeom prst="rect">
                <a:avLst/>
              </a:prstGeom>
              <a:noFill/>
            </p:spPr>
            <p:txBody>
              <a:bodyPr wrap="none" rtlCol="0">
                <a:spAutoFit/>
              </a:bodyPr>
              <a:lstStyle/>
              <a:p>
                <a:r>
                  <a:rPr lang="en-US" b="1" dirty="0" smtClean="0">
                    <a:solidFill>
                      <a:srgbClr val="FF0000"/>
                    </a:solidFill>
                  </a:rPr>
                  <a:t>Integration = area under the curve</a:t>
                </a:r>
                <a:endParaRPr lang="en-US" b="1" dirty="0">
                  <a:solidFill>
                    <a:srgbClr val="FF0000"/>
                  </a:solidFil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45" grpId="0" animBg="1"/>
      <p:bldP spid="4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Paper20x20AxesUnits.bmp"/>
          <p:cNvPicPr>
            <a:picLocks noChangeAspect="1"/>
          </p:cNvPicPr>
          <p:nvPr/>
        </p:nvPicPr>
        <p:blipFill>
          <a:blip r:embed="rId3" cstate="print"/>
          <a:stretch>
            <a:fillRect/>
          </a:stretch>
        </p:blipFill>
        <p:spPr>
          <a:xfrm>
            <a:off x="2035040" y="824363"/>
            <a:ext cx="5714999" cy="5728837"/>
          </a:xfrm>
          <a:prstGeom prst="rect">
            <a:avLst/>
          </a:prstGeom>
        </p:spPr>
      </p:pic>
      <p:sp>
        <p:nvSpPr>
          <p:cNvPr id="5" name="TextBox 4"/>
          <p:cNvSpPr txBox="1"/>
          <p:nvPr/>
        </p:nvSpPr>
        <p:spPr>
          <a:xfrm rot="16356434">
            <a:off x="4378986" y="994619"/>
            <a:ext cx="660758" cy="369332"/>
          </a:xfrm>
          <a:prstGeom prst="rect">
            <a:avLst/>
          </a:prstGeom>
          <a:noFill/>
        </p:spPr>
        <p:txBody>
          <a:bodyPr wrap="none" rtlCol="0">
            <a:spAutoFit/>
          </a:bodyPr>
          <a:lstStyle/>
          <a:p>
            <a:r>
              <a:rPr lang="en-US" i="1" dirty="0" smtClean="0"/>
              <a:t>x (m)</a:t>
            </a:r>
            <a:endParaRPr lang="en-US" i="1" dirty="0"/>
          </a:p>
        </p:txBody>
      </p:sp>
      <p:sp>
        <p:nvSpPr>
          <p:cNvPr id="6" name="TextBox 5"/>
          <p:cNvSpPr txBox="1"/>
          <p:nvPr/>
        </p:nvSpPr>
        <p:spPr>
          <a:xfrm>
            <a:off x="7121995" y="3664761"/>
            <a:ext cx="492443" cy="369332"/>
          </a:xfrm>
          <a:prstGeom prst="rect">
            <a:avLst/>
          </a:prstGeom>
          <a:noFill/>
        </p:spPr>
        <p:txBody>
          <a:bodyPr wrap="none" rtlCol="0">
            <a:spAutoFit/>
          </a:bodyPr>
          <a:lstStyle/>
          <a:p>
            <a:r>
              <a:rPr lang="en-US" dirty="0"/>
              <a:t>t</a:t>
            </a:r>
            <a:r>
              <a:rPr lang="en-US" dirty="0" smtClean="0"/>
              <a:t>(s)</a:t>
            </a:r>
            <a:endParaRPr lang="en-US" dirty="0"/>
          </a:p>
        </p:txBody>
      </p:sp>
      <p:sp>
        <p:nvSpPr>
          <p:cNvPr id="11" name="Freeform 10"/>
          <p:cNvSpPr/>
          <p:nvPr/>
        </p:nvSpPr>
        <p:spPr>
          <a:xfrm>
            <a:off x="4937897" y="1034820"/>
            <a:ext cx="2569029" cy="2612572"/>
          </a:xfrm>
          <a:custGeom>
            <a:avLst/>
            <a:gdLst>
              <a:gd name="connsiteX0" fmla="*/ 0 w 2569029"/>
              <a:gd name="connsiteY0" fmla="*/ 2612572 h 2612572"/>
              <a:gd name="connsiteX1" fmla="*/ 725714 w 2569029"/>
              <a:gd name="connsiteY1" fmla="*/ 1567543 h 2612572"/>
              <a:gd name="connsiteX2" fmla="*/ 1828800 w 2569029"/>
              <a:gd name="connsiteY2" fmla="*/ 1582057 h 2612572"/>
              <a:gd name="connsiteX3" fmla="*/ 2569029 w 2569029"/>
              <a:gd name="connsiteY3" fmla="*/ 0 h 2612572"/>
              <a:gd name="connsiteX4" fmla="*/ 2569029 w 2569029"/>
              <a:gd name="connsiteY4" fmla="*/ 0 h 2612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029" h="2612572">
                <a:moveTo>
                  <a:pt x="0" y="2612572"/>
                </a:moveTo>
                <a:lnTo>
                  <a:pt x="725714" y="1567543"/>
                </a:lnTo>
                <a:lnTo>
                  <a:pt x="1828800" y="1582057"/>
                </a:lnTo>
                <a:lnTo>
                  <a:pt x="2569029" y="0"/>
                </a:lnTo>
                <a:lnTo>
                  <a:pt x="2569029" y="0"/>
                </a:ln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14"/>
          <p:cNvGrpSpPr/>
          <p:nvPr/>
        </p:nvGrpSpPr>
        <p:grpSpPr>
          <a:xfrm>
            <a:off x="4908869" y="2616877"/>
            <a:ext cx="1369188" cy="1331686"/>
            <a:chOff x="4397829" y="2249714"/>
            <a:chExt cx="1369188" cy="1331686"/>
          </a:xfrm>
        </p:grpSpPr>
        <p:sp>
          <p:nvSpPr>
            <p:cNvPr id="12" name="Freeform 11"/>
            <p:cNvSpPr/>
            <p:nvPr/>
          </p:nvSpPr>
          <p:spPr>
            <a:xfrm>
              <a:off x="4397829" y="2249714"/>
              <a:ext cx="769257" cy="1059543"/>
            </a:xfrm>
            <a:custGeom>
              <a:avLst/>
              <a:gdLst>
                <a:gd name="connsiteX0" fmla="*/ 754742 w 769257"/>
                <a:gd name="connsiteY0" fmla="*/ 0 h 1059543"/>
                <a:gd name="connsiteX1" fmla="*/ 769257 w 769257"/>
                <a:gd name="connsiteY1" fmla="*/ 1059543 h 1059543"/>
                <a:gd name="connsiteX2" fmla="*/ 0 w 769257"/>
                <a:gd name="connsiteY2" fmla="*/ 1045029 h 1059543"/>
              </a:gdLst>
              <a:ahLst/>
              <a:cxnLst>
                <a:cxn ang="0">
                  <a:pos x="connsiteX0" y="connsiteY0"/>
                </a:cxn>
                <a:cxn ang="0">
                  <a:pos x="connsiteX1" y="connsiteY1"/>
                </a:cxn>
                <a:cxn ang="0">
                  <a:pos x="connsiteX2" y="connsiteY2"/>
                </a:cxn>
              </a:cxnLst>
              <a:rect l="l" t="t" r="r" b="b"/>
              <a:pathLst>
                <a:path w="769257" h="1059543">
                  <a:moveTo>
                    <a:pt x="754742" y="0"/>
                  </a:moveTo>
                  <a:lnTo>
                    <a:pt x="769257" y="1059543"/>
                  </a:lnTo>
                  <a:lnTo>
                    <a:pt x="0" y="1045029"/>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5181600" y="2590800"/>
              <a:ext cx="585417" cy="307777"/>
            </a:xfrm>
            <a:prstGeom prst="rect">
              <a:avLst/>
            </a:prstGeom>
            <a:noFill/>
          </p:spPr>
          <p:txBody>
            <a:bodyPr wrap="none" rtlCol="0">
              <a:spAutoFit/>
            </a:bodyPr>
            <a:lstStyle/>
            <a:p>
              <a:r>
                <a:rPr lang="el-GR" sz="1400" dirty="0" smtClean="0"/>
                <a:t>Δ</a:t>
              </a:r>
              <a:r>
                <a:rPr lang="en-US" sz="1400" dirty="0" smtClean="0"/>
                <a:t>x =4</a:t>
              </a:r>
              <a:endParaRPr lang="en-US" sz="1400" dirty="0"/>
            </a:p>
          </p:txBody>
        </p:sp>
        <p:sp>
          <p:nvSpPr>
            <p:cNvPr id="14" name="TextBox 13"/>
            <p:cNvSpPr txBox="1"/>
            <p:nvPr/>
          </p:nvSpPr>
          <p:spPr>
            <a:xfrm>
              <a:off x="4572000" y="3273623"/>
              <a:ext cx="567784" cy="307777"/>
            </a:xfrm>
            <a:prstGeom prst="rect">
              <a:avLst/>
            </a:prstGeom>
            <a:noFill/>
          </p:spPr>
          <p:txBody>
            <a:bodyPr wrap="none" rtlCol="0">
              <a:spAutoFit/>
            </a:bodyPr>
            <a:lstStyle/>
            <a:p>
              <a:r>
                <a:rPr lang="el-GR" sz="1400" dirty="0" smtClean="0"/>
                <a:t>Δ</a:t>
              </a:r>
              <a:r>
                <a:rPr lang="en-US" sz="1400" dirty="0" smtClean="0"/>
                <a:t>t =3</a:t>
              </a:r>
              <a:endParaRPr lang="en-US" sz="1400" dirty="0"/>
            </a:p>
          </p:txBody>
        </p:sp>
      </p:grpSp>
      <p:grpSp>
        <p:nvGrpSpPr>
          <p:cNvPr id="4" name="Group 17"/>
          <p:cNvGrpSpPr/>
          <p:nvPr/>
        </p:nvGrpSpPr>
        <p:grpSpPr>
          <a:xfrm>
            <a:off x="2568440" y="2881763"/>
            <a:ext cx="2667000" cy="523220"/>
            <a:chOff x="2057400" y="2514600"/>
            <a:chExt cx="2667000" cy="523220"/>
          </a:xfrm>
        </p:grpSpPr>
        <p:sp>
          <p:nvSpPr>
            <p:cNvPr id="10" name="TextBox 9"/>
            <p:cNvSpPr txBox="1"/>
            <p:nvPr/>
          </p:nvSpPr>
          <p:spPr>
            <a:xfrm>
              <a:off x="2057400" y="2514600"/>
              <a:ext cx="1819729" cy="523220"/>
            </a:xfrm>
            <a:prstGeom prst="rect">
              <a:avLst/>
            </a:prstGeom>
            <a:noFill/>
          </p:spPr>
          <p:txBody>
            <a:bodyPr wrap="none" rtlCol="0">
              <a:spAutoFit/>
            </a:bodyPr>
            <a:lstStyle/>
            <a:p>
              <a:r>
                <a:rPr lang="en-US" sz="2800" b="1" dirty="0"/>
                <a:t>v</a:t>
              </a:r>
              <a:r>
                <a:rPr lang="en-US" sz="2800" b="1" dirty="0" smtClean="0"/>
                <a:t> = 1.3m/s </a:t>
              </a:r>
              <a:endParaRPr lang="en-US" sz="2800" b="1" dirty="0"/>
            </a:p>
          </p:txBody>
        </p:sp>
        <p:cxnSp>
          <p:nvCxnSpPr>
            <p:cNvPr id="17" name="Straight Arrow Connector 16"/>
            <p:cNvCxnSpPr/>
            <p:nvPr/>
          </p:nvCxnSpPr>
          <p:spPr>
            <a:xfrm flipV="1">
              <a:off x="3962400" y="2819400"/>
              <a:ext cx="762000" cy="15240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24"/>
          <p:cNvGrpSpPr/>
          <p:nvPr/>
        </p:nvGrpSpPr>
        <p:grpSpPr>
          <a:xfrm>
            <a:off x="6766697" y="1034820"/>
            <a:ext cx="1433158" cy="1846943"/>
            <a:chOff x="6255657" y="667657"/>
            <a:chExt cx="1433158" cy="1846943"/>
          </a:xfrm>
        </p:grpSpPr>
        <p:sp>
          <p:nvSpPr>
            <p:cNvPr id="19" name="Freeform 18"/>
            <p:cNvSpPr/>
            <p:nvPr/>
          </p:nvSpPr>
          <p:spPr>
            <a:xfrm>
              <a:off x="6255657" y="667657"/>
              <a:ext cx="740229" cy="1596572"/>
            </a:xfrm>
            <a:custGeom>
              <a:avLst/>
              <a:gdLst>
                <a:gd name="connsiteX0" fmla="*/ 740229 w 740229"/>
                <a:gd name="connsiteY0" fmla="*/ 0 h 1596572"/>
                <a:gd name="connsiteX1" fmla="*/ 740229 w 740229"/>
                <a:gd name="connsiteY1" fmla="*/ 1596572 h 1596572"/>
                <a:gd name="connsiteX2" fmla="*/ 0 w 740229"/>
                <a:gd name="connsiteY2" fmla="*/ 1596572 h 1596572"/>
              </a:gdLst>
              <a:ahLst/>
              <a:cxnLst>
                <a:cxn ang="0">
                  <a:pos x="connsiteX0" y="connsiteY0"/>
                </a:cxn>
                <a:cxn ang="0">
                  <a:pos x="connsiteX1" y="connsiteY1"/>
                </a:cxn>
                <a:cxn ang="0">
                  <a:pos x="connsiteX2" y="connsiteY2"/>
                </a:cxn>
              </a:cxnLst>
              <a:rect l="l" t="t" r="r" b="b"/>
              <a:pathLst>
                <a:path w="740229" h="1596572">
                  <a:moveTo>
                    <a:pt x="740229" y="0"/>
                  </a:moveTo>
                  <a:lnTo>
                    <a:pt x="740229" y="1596572"/>
                  </a:lnTo>
                  <a:lnTo>
                    <a:pt x="0" y="1596572"/>
                  </a:lnTo>
                </a:path>
              </a:pathLst>
            </a:custGeom>
            <a:ln>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7103398" y="1295400"/>
              <a:ext cx="585417" cy="307777"/>
            </a:xfrm>
            <a:prstGeom prst="rect">
              <a:avLst/>
            </a:prstGeom>
            <a:noFill/>
          </p:spPr>
          <p:txBody>
            <a:bodyPr wrap="none" rtlCol="0">
              <a:spAutoFit/>
            </a:bodyPr>
            <a:lstStyle/>
            <a:p>
              <a:r>
                <a:rPr lang="el-GR" sz="1400" dirty="0" smtClean="0"/>
                <a:t>Δ</a:t>
              </a:r>
              <a:r>
                <a:rPr lang="en-US" sz="1400" dirty="0" smtClean="0"/>
                <a:t>x =6</a:t>
              </a:r>
              <a:endParaRPr lang="en-US" sz="1400" dirty="0"/>
            </a:p>
          </p:txBody>
        </p:sp>
        <p:sp>
          <p:nvSpPr>
            <p:cNvPr id="22" name="TextBox 21"/>
            <p:cNvSpPr txBox="1"/>
            <p:nvPr/>
          </p:nvSpPr>
          <p:spPr>
            <a:xfrm>
              <a:off x="6324600" y="2206823"/>
              <a:ext cx="567784" cy="307777"/>
            </a:xfrm>
            <a:prstGeom prst="rect">
              <a:avLst/>
            </a:prstGeom>
            <a:noFill/>
          </p:spPr>
          <p:txBody>
            <a:bodyPr wrap="none" rtlCol="0">
              <a:spAutoFit/>
            </a:bodyPr>
            <a:lstStyle/>
            <a:p>
              <a:r>
                <a:rPr lang="el-GR" sz="1400" dirty="0" smtClean="0"/>
                <a:t>Δ</a:t>
              </a:r>
              <a:r>
                <a:rPr lang="en-US" sz="1400" dirty="0"/>
                <a:t>t</a:t>
              </a:r>
              <a:r>
                <a:rPr lang="en-US" sz="1400" dirty="0" smtClean="0"/>
                <a:t> =3</a:t>
              </a:r>
              <a:endParaRPr lang="en-US" sz="1400" dirty="0"/>
            </a:p>
          </p:txBody>
        </p:sp>
      </p:grpSp>
      <p:sp>
        <p:nvSpPr>
          <p:cNvPr id="23" name="TextBox 22"/>
          <p:cNvSpPr txBox="1"/>
          <p:nvPr/>
        </p:nvSpPr>
        <p:spPr>
          <a:xfrm>
            <a:off x="7597640" y="824363"/>
            <a:ext cx="1622560" cy="523220"/>
          </a:xfrm>
          <a:prstGeom prst="rect">
            <a:avLst/>
          </a:prstGeom>
          <a:noFill/>
        </p:spPr>
        <p:txBody>
          <a:bodyPr wrap="none" rtlCol="0">
            <a:spAutoFit/>
          </a:bodyPr>
          <a:lstStyle/>
          <a:p>
            <a:r>
              <a:rPr lang="en-US" sz="2800" b="1" dirty="0"/>
              <a:t>v</a:t>
            </a:r>
            <a:r>
              <a:rPr lang="en-US" sz="2800" b="1" dirty="0" smtClean="0"/>
              <a:t> = 2 m/s </a:t>
            </a:r>
            <a:endParaRPr lang="en-US" sz="2800" b="1" dirty="0"/>
          </a:p>
        </p:txBody>
      </p:sp>
      <p:sp>
        <p:nvSpPr>
          <p:cNvPr id="24" name="TextBox 23"/>
          <p:cNvSpPr txBox="1"/>
          <p:nvPr/>
        </p:nvSpPr>
        <p:spPr>
          <a:xfrm>
            <a:off x="5311640" y="1901343"/>
            <a:ext cx="1622560" cy="523220"/>
          </a:xfrm>
          <a:prstGeom prst="rect">
            <a:avLst/>
          </a:prstGeom>
          <a:noFill/>
        </p:spPr>
        <p:txBody>
          <a:bodyPr wrap="none" rtlCol="0">
            <a:spAutoFit/>
          </a:bodyPr>
          <a:lstStyle/>
          <a:p>
            <a:r>
              <a:rPr lang="en-US" sz="2800" b="1" dirty="0"/>
              <a:t>v</a:t>
            </a:r>
            <a:r>
              <a:rPr lang="en-US" sz="2800" b="1" dirty="0" smtClean="0"/>
              <a:t> = 0 m/s </a:t>
            </a:r>
            <a:endParaRPr lang="en-US" sz="2800" b="1" dirty="0"/>
          </a:p>
        </p:txBody>
      </p:sp>
      <p:sp>
        <p:nvSpPr>
          <p:cNvPr id="26" name="TextBox 25"/>
          <p:cNvSpPr txBox="1"/>
          <p:nvPr/>
        </p:nvSpPr>
        <p:spPr>
          <a:xfrm>
            <a:off x="838200" y="86380"/>
            <a:ext cx="7705956" cy="523220"/>
          </a:xfrm>
          <a:prstGeom prst="rect">
            <a:avLst/>
          </a:prstGeom>
          <a:solidFill>
            <a:srgbClr val="FFC000"/>
          </a:solidFill>
        </p:spPr>
        <p:txBody>
          <a:bodyPr wrap="none" rtlCol="0">
            <a:spAutoFit/>
          </a:bodyPr>
          <a:lstStyle/>
          <a:p>
            <a:r>
              <a:rPr lang="en-US" sz="2800" b="1" dirty="0" smtClean="0">
                <a:latin typeface="Comic Sans MS" pitchFamily="66" charset="0"/>
              </a:rPr>
              <a:t>Find the velocities in the following diagram</a:t>
            </a:r>
            <a:endParaRPr lang="en-US" sz="2800" b="1" dirty="0">
              <a:latin typeface="Comic Sans MS" pitchFamily="66" charset="0"/>
            </a:endParaRPr>
          </a:p>
        </p:txBody>
      </p:sp>
      <p:graphicFrame>
        <p:nvGraphicFramePr>
          <p:cNvPr id="28674" name="Object 2"/>
          <p:cNvGraphicFramePr>
            <a:graphicFrameLocks noChangeAspect="1"/>
          </p:cNvGraphicFramePr>
          <p:nvPr>
            <p:extLst>
              <p:ext uri="{D42A27DB-BD31-4B8C-83A1-F6EECF244321}">
                <p14:modId xmlns:p14="http://schemas.microsoft.com/office/powerpoint/2010/main" val="209609654"/>
              </p:ext>
            </p:extLst>
          </p:nvPr>
        </p:nvGraphicFramePr>
        <p:xfrm>
          <a:off x="2362200" y="5023187"/>
          <a:ext cx="2789238" cy="833437"/>
        </p:xfrm>
        <a:graphic>
          <a:graphicData uri="http://schemas.openxmlformats.org/presentationml/2006/ole">
            <mc:AlternateContent xmlns:mc="http://schemas.openxmlformats.org/markup-compatibility/2006">
              <mc:Choice xmlns:v="urn:schemas-microsoft-com:vml" Requires="v">
                <p:oleObj spid="_x0000_s28706" name="Equation" r:id="rId4" imgW="939600" imgH="393480" progId="Equation.3">
                  <p:embed/>
                </p:oleObj>
              </mc:Choice>
              <mc:Fallback>
                <p:oleObj name="Equation" r:id="rId4" imgW="93960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5023187"/>
                        <a:ext cx="2789238" cy="83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Table 48"/>
          <p:cNvGraphicFramePr>
            <a:graphicFrameLocks noGrp="1"/>
          </p:cNvGraphicFramePr>
          <p:nvPr/>
        </p:nvGraphicFramePr>
        <p:xfrm>
          <a:off x="5486400" y="995363"/>
          <a:ext cx="3124200" cy="2895600"/>
        </p:xfrm>
        <a:graphic>
          <a:graphicData uri="http://schemas.openxmlformats.org/drawingml/2006/table">
            <a:tbl>
              <a:tblPr firstRow="1" bandRow="1">
                <a:tableStyleId>{5C22544A-7EE6-4342-B048-85BDC9FD1C3A}</a:tableStyleId>
              </a:tblPr>
              <a:tblGrid>
                <a:gridCol w="624840"/>
                <a:gridCol w="624840"/>
                <a:gridCol w="624840"/>
                <a:gridCol w="624840"/>
                <a:gridCol w="624840"/>
              </a:tblGrid>
              <a:tr h="579120">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bl>
          </a:graphicData>
        </a:graphic>
      </p:graphicFrame>
      <p:grpSp>
        <p:nvGrpSpPr>
          <p:cNvPr id="2" name="Group 74"/>
          <p:cNvGrpSpPr/>
          <p:nvPr/>
        </p:nvGrpSpPr>
        <p:grpSpPr>
          <a:xfrm>
            <a:off x="4812269" y="842963"/>
            <a:ext cx="4026931" cy="3722132"/>
            <a:chOff x="4812269" y="609600"/>
            <a:chExt cx="4026931" cy="3722132"/>
          </a:xfrm>
        </p:grpSpPr>
        <p:grpSp>
          <p:nvGrpSpPr>
            <p:cNvPr id="3" name="Group 65"/>
            <p:cNvGrpSpPr/>
            <p:nvPr/>
          </p:nvGrpSpPr>
          <p:grpSpPr>
            <a:xfrm>
              <a:off x="4812269" y="609600"/>
              <a:ext cx="4026931" cy="3124200"/>
              <a:chOff x="4812269" y="609600"/>
              <a:chExt cx="4026931" cy="3124200"/>
            </a:xfrm>
          </p:grpSpPr>
          <p:grpSp>
            <p:nvGrpSpPr>
              <p:cNvPr id="4" name="Group 57"/>
              <p:cNvGrpSpPr/>
              <p:nvPr/>
            </p:nvGrpSpPr>
            <p:grpSpPr>
              <a:xfrm>
                <a:off x="5410200" y="609600"/>
                <a:ext cx="3429000" cy="3124200"/>
                <a:chOff x="5410200" y="609600"/>
                <a:chExt cx="3429000" cy="3124200"/>
              </a:xfrm>
            </p:grpSpPr>
            <p:sp>
              <p:nvSpPr>
                <p:cNvPr id="51" name="Oval 50"/>
                <p:cNvSpPr/>
                <p:nvPr/>
              </p:nvSpPr>
              <p:spPr>
                <a:xfrm>
                  <a:off x="60198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629400" y="23622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flipV="1">
                  <a:off x="5410200" y="609600"/>
                  <a:ext cx="76200" cy="31242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rot="5400000" flipV="1">
                  <a:off x="7086600" y="1981200"/>
                  <a:ext cx="76200" cy="3429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73635" y="180802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924800" y="12192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534400" y="685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64"/>
              <p:cNvGrpSpPr/>
              <p:nvPr/>
            </p:nvGrpSpPr>
            <p:grpSpPr>
              <a:xfrm>
                <a:off x="4812269" y="609600"/>
                <a:ext cx="674131" cy="2705028"/>
                <a:chOff x="4812269" y="609600"/>
                <a:chExt cx="674131" cy="2705028"/>
              </a:xfrm>
            </p:grpSpPr>
            <p:sp>
              <p:nvSpPr>
                <p:cNvPr id="59" name="TextBox 58"/>
                <p:cNvSpPr txBox="1"/>
                <p:nvPr/>
              </p:nvSpPr>
              <p:spPr>
                <a:xfrm>
                  <a:off x="5029200" y="2945296"/>
                  <a:ext cx="301686" cy="369332"/>
                </a:xfrm>
                <a:prstGeom prst="rect">
                  <a:avLst/>
                </a:prstGeom>
                <a:noFill/>
              </p:spPr>
              <p:txBody>
                <a:bodyPr wrap="none" rtlCol="0">
                  <a:spAutoFit/>
                </a:bodyPr>
                <a:lstStyle/>
                <a:p>
                  <a:r>
                    <a:rPr lang="en-US" dirty="0" smtClean="0"/>
                    <a:t>5</a:t>
                  </a:r>
                  <a:endParaRPr lang="en-US" dirty="0"/>
                </a:p>
              </p:txBody>
            </p:sp>
            <p:sp>
              <p:nvSpPr>
                <p:cNvPr id="60" name="TextBox 59"/>
                <p:cNvSpPr txBox="1"/>
                <p:nvPr/>
              </p:nvSpPr>
              <p:spPr>
                <a:xfrm>
                  <a:off x="5052392" y="2348948"/>
                  <a:ext cx="418704" cy="369332"/>
                </a:xfrm>
                <a:prstGeom prst="rect">
                  <a:avLst/>
                </a:prstGeom>
                <a:noFill/>
              </p:spPr>
              <p:txBody>
                <a:bodyPr wrap="none" rtlCol="0">
                  <a:spAutoFit/>
                </a:bodyPr>
                <a:lstStyle/>
                <a:p>
                  <a:r>
                    <a:rPr lang="en-US" dirty="0" smtClean="0"/>
                    <a:t>10</a:t>
                  </a:r>
                  <a:endParaRPr lang="en-US" dirty="0"/>
                </a:p>
              </p:txBody>
            </p:sp>
            <p:sp>
              <p:nvSpPr>
                <p:cNvPr id="61" name="TextBox 60"/>
                <p:cNvSpPr txBox="1"/>
                <p:nvPr/>
              </p:nvSpPr>
              <p:spPr>
                <a:xfrm>
                  <a:off x="5067696" y="1752600"/>
                  <a:ext cx="418704" cy="369332"/>
                </a:xfrm>
                <a:prstGeom prst="rect">
                  <a:avLst/>
                </a:prstGeom>
                <a:noFill/>
              </p:spPr>
              <p:txBody>
                <a:bodyPr wrap="none" rtlCol="0">
                  <a:spAutoFit/>
                </a:bodyPr>
                <a:lstStyle/>
                <a:p>
                  <a:r>
                    <a:rPr lang="en-US" dirty="0" smtClean="0"/>
                    <a:t>15</a:t>
                  </a:r>
                  <a:endParaRPr lang="en-US" dirty="0"/>
                </a:p>
              </p:txBody>
            </p:sp>
            <p:sp>
              <p:nvSpPr>
                <p:cNvPr id="62" name="TextBox 61"/>
                <p:cNvSpPr txBox="1"/>
                <p:nvPr/>
              </p:nvSpPr>
              <p:spPr>
                <a:xfrm>
                  <a:off x="5029200" y="1143000"/>
                  <a:ext cx="418704" cy="369332"/>
                </a:xfrm>
                <a:prstGeom prst="rect">
                  <a:avLst/>
                </a:prstGeom>
                <a:noFill/>
              </p:spPr>
              <p:txBody>
                <a:bodyPr wrap="none" rtlCol="0">
                  <a:spAutoFit/>
                </a:bodyPr>
                <a:lstStyle/>
                <a:p>
                  <a:r>
                    <a:rPr lang="en-US" dirty="0" smtClean="0"/>
                    <a:t>20</a:t>
                  </a:r>
                  <a:endParaRPr lang="en-US" dirty="0"/>
                </a:p>
              </p:txBody>
            </p:sp>
            <p:sp>
              <p:nvSpPr>
                <p:cNvPr id="63" name="TextBox 62"/>
                <p:cNvSpPr txBox="1"/>
                <p:nvPr/>
              </p:nvSpPr>
              <p:spPr>
                <a:xfrm>
                  <a:off x="4991496" y="609600"/>
                  <a:ext cx="418704" cy="369332"/>
                </a:xfrm>
                <a:prstGeom prst="rect">
                  <a:avLst/>
                </a:prstGeom>
                <a:noFill/>
              </p:spPr>
              <p:txBody>
                <a:bodyPr wrap="none" rtlCol="0">
                  <a:spAutoFit/>
                </a:bodyPr>
                <a:lstStyle/>
                <a:p>
                  <a:r>
                    <a:rPr lang="en-US" dirty="0" smtClean="0"/>
                    <a:t>25</a:t>
                  </a:r>
                  <a:endParaRPr lang="en-US" dirty="0"/>
                </a:p>
              </p:txBody>
            </p:sp>
            <p:sp>
              <p:nvSpPr>
                <p:cNvPr id="64" name="TextBox 63"/>
                <p:cNvSpPr txBox="1"/>
                <p:nvPr/>
              </p:nvSpPr>
              <p:spPr>
                <a:xfrm rot="16200000">
                  <a:off x="4602243" y="1982279"/>
                  <a:ext cx="789383" cy="369332"/>
                </a:xfrm>
                <a:prstGeom prst="rect">
                  <a:avLst/>
                </a:prstGeom>
                <a:noFill/>
              </p:spPr>
              <p:txBody>
                <a:bodyPr wrap="none" rtlCol="0">
                  <a:spAutoFit/>
                </a:bodyPr>
                <a:lstStyle/>
                <a:p>
                  <a:r>
                    <a:rPr lang="en-US" dirty="0" smtClean="0"/>
                    <a:t>v(m/s)</a:t>
                  </a:r>
                  <a:endParaRPr lang="en-US" dirty="0"/>
                </a:p>
              </p:txBody>
            </p:sp>
          </p:grpSp>
        </p:grpSp>
        <p:grpSp>
          <p:nvGrpSpPr>
            <p:cNvPr id="6" name="Group 73"/>
            <p:cNvGrpSpPr/>
            <p:nvPr/>
          </p:nvGrpSpPr>
          <p:grpSpPr>
            <a:xfrm>
              <a:off x="4953000" y="3669268"/>
              <a:ext cx="3810000" cy="662464"/>
              <a:chOff x="4953000" y="3669268"/>
              <a:chExt cx="3810000" cy="662464"/>
            </a:xfrm>
          </p:grpSpPr>
          <p:sp>
            <p:nvSpPr>
              <p:cNvPr id="67" name="TextBox 66"/>
              <p:cNvSpPr txBox="1"/>
              <p:nvPr/>
            </p:nvSpPr>
            <p:spPr>
              <a:xfrm>
                <a:off x="4953000" y="3669268"/>
                <a:ext cx="301686" cy="369332"/>
              </a:xfrm>
              <a:prstGeom prst="rect">
                <a:avLst/>
              </a:prstGeom>
              <a:noFill/>
            </p:spPr>
            <p:txBody>
              <a:bodyPr wrap="none" rtlCol="0">
                <a:spAutoFit/>
              </a:bodyPr>
              <a:lstStyle/>
              <a:p>
                <a:r>
                  <a:rPr lang="en-US" dirty="0" smtClean="0"/>
                  <a:t>0</a:t>
                </a:r>
                <a:endParaRPr lang="en-US" dirty="0"/>
              </a:p>
            </p:txBody>
          </p:sp>
          <p:sp>
            <p:nvSpPr>
              <p:cNvPr id="68" name="TextBox 67"/>
              <p:cNvSpPr txBox="1"/>
              <p:nvPr/>
            </p:nvSpPr>
            <p:spPr>
              <a:xfrm>
                <a:off x="5946714" y="3745468"/>
                <a:ext cx="301686" cy="369332"/>
              </a:xfrm>
              <a:prstGeom prst="rect">
                <a:avLst/>
              </a:prstGeom>
              <a:noFill/>
            </p:spPr>
            <p:txBody>
              <a:bodyPr wrap="none" rtlCol="0">
                <a:spAutoFit/>
              </a:bodyPr>
              <a:lstStyle/>
              <a:p>
                <a:r>
                  <a:rPr lang="en-US" dirty="0"/>
                  <a:t>1</a:t>
                </a:r>
              </a:p>
            </p:txBody>
          </p:sp>
          <p:sp>
            <p:nvSpPr>
              <p:cNvPr id="69" name="TextBox 68"/>
              <p:cNvSpPr txBox="1"/>
              <p:nvPr/>
            </p:nvSpPr>
            <p:spPr>
              <a:xfrm>
                <a:off x="6556314" y="3733800"/>
                <a:ext cx="301686" cy="369332"/>
              </a:xfrm>
              <a:prstGeom prst="rect">
                <a:avLst/>
              </a:prstGeom>
              <a:noFill/>
            </p:spPr>
            <p:txBody>
              <a:bodyPr wrap="none" rtlCol="0">
                <a:spAutoFit/>
              </a:bodyPr>
              <a:lstStyle/>
              <a:p>
                <a:r>
                  <a:rPr lang="en-US" dirty="0" smtClean="0"/>
                  <a:t>2</a:t>
                </a:r>
                <a:endParaRPr lang="en-US" dirty="0"/>
              </a:p>
            </p:txBody>
          </p:sp>
          <p:sp>
            <p:nvSpPr>
              <p:cNvPr id="70" name="TextBox 69"/>
              <p:cNvSpPr txBox="1"/>
              <p:nvPr/>
            </p:nvSpPr>
            <p:spPr>
              <a:xfrm>
                <a:off x="7162800" y="3733800"/>
                <a:ext cx="301686" cy="369332"/>
              </a:xfrm>
              <a:prstGeom prst="rect">
                <a:avLst/>
              </a:prstGeom>
              <a:noFill/>
            </p:spPr>
            <p:txBody>
              <a:bodyPr wrap="none" rtlCol="0">
                <a:spAutoFit/>
              </a:bodyPr>
              <a:lstStyle/>
              <a:p>
                <a:r>
                  <a:rPr lang="en-US" dirty="0" smtClean="0"/>
                  <a:t>3</a:t>
                </a:r>
                <a:endParaRPr lang="en-US" dirty="0"/>
              </a:p>
            </p:txBody>
          </p:sp>
          <p:sp>
            <p:nvSpPr>
              <p:cNvPr id="71" name="TextBox 70"/>
              <p:cNvSpPr txBox="1"/>
              <p:nvPr/>
            </p:nvSpPr>
            <p:spPr>
              <a:xfrm>
                <a:off x="7851714" y="3733800"/>
                <a:ext cx="301686" cy="369332"/>
              </a:xfrm>
              <a:prstGeom prst="rect">
                <a:avLst/>
              </a:prstGeom>
              <a:noFill/>
            </p:spPr>
            <p:txBody>
              <a:bodyPr wrap="none" rtlCol="0">
                <a:spAutoFit/>
              </a:bodyPr>
              <a:lstStyle/>
              <a:p>
                <a:r>
                  <a:rPr lang="en-US" dirty="0" smtClean="0"/>
                  <a:t>4</a:t>
                </a:r>
                <a:endParaRPr lang="en-US" dirty="0"/>
              </a:p>
            </p:txBody>
          </p:sp>
          <p:sp>
            <p:nvSpPr>
              <p:cNvPr id="72" name="TextBox 71"/>
              <p:cNvSpPr txBox="1"/>
              <p:nvPr/>
            </p:nvSpPr>
            <p:spPr>
              <a:xfrm>
                <a:off x="8461314" y="3733800"/>
                <a:ext cx="301686" cy="369332"/>
              </a:xfrm>
              <a:prstGeom prst="rect">
                <a:avLst/>
              </a:prstGeom>
              <a:noFill/>
            </p:spPr>
            <p:txBody>
              <a:bodyPr wrap="none" rtlCol="0">
                <a:spAutoFit/>
              </a:bodyPr>
              <a:lstStyle/>
              <a:p>
                <a:r>
                  <a:rPr lang="en-US" dirty="0" smtClean="0"/>
                  <a:t>5</a:t>
                </a:r>
                <a:endParaRPr lang="en-US" dirty="0"/>
              </a:p>
            </p:txBody>
          </p:sp>
          <p:sp>
            <p:nvSpPr>
              <p:cNvPr id="73" name="TextBox 72"/>
              <p:cNvSpPr txBox="1"/>
              <p:nvPr/>
            </p:nvSpPr>
            <p:spPr>
              <a:xfrm>
                <a:off x="6781800" y="3962400"/>
                <a:ext cx="545342" cy="369332"/>
              </a:xfrm>
              <a:prstGeom prst="rect">
                <a:avLst/>
              </a:prstGeom>
              <a:noFill/>
            </p:spPr>
            <p:txBody>
              <a:bodyPr wrap="none" rtlCol="0">
                <a:spAutoFit/>
              </a:bodyPr>
              <a:lstStyle/>
              <a:p>
                <a:r>
                  <a:rPr lang="en-US" dirty="0"/>
                  <a:t>t</a:t>
                </a:r>
                <a:r>
                  <a:rPr lang="en-US" dirty="0" smtClean="0"/>
                  <a:t> (s)</a:t>
                </a:r>
                <a:endParaRPr lang="en-US" dirty="0"/>
              </a:p>
            </p:txBody>
          </p:sp>
        </p:grpSp>
      </p:grpSp>
      <p:sp>
        <p:nvSpPr>
          <p:cNvPr id="109" name="TextBox 108"/>
          <p:cNvSpPr txBox="1"/>
          <p:nvPr/>
        </p:nvSpPr>
        <p:spPr>
          <a:xfrm>
            <a:off x="210829" y="39469"/>
            <a:ext cx="7713971" cy="646331"/>
          </a:xfrm>
          <a:prstGeom prst="rect">
            <a:avLst/>
          </a:prstGeom>
          <a:noFill/>
        </p:spPr>
        <p:txBody>
          <a:bodyPr wrap="none" rtlCol="0">
            <a:spAutoFit/>
          </a:bodyPr>
          <a:lstStyle/>
          <a:p>
            <a:r>
              <a:rPr lang="en-US" sz="3600" b="1" dirty="0" smtClean="0">
                <a:solidFill>
                  <a:srgbClr val="FF0000"/>
                </a:solidFill>
                <a:latin typeface="Comic Sans MS" pitchFamily="66" charset="0"/>
              </a:rPr>
              <a:t>Acceleration = slope of v-t curve</a:t>
            </a:r>
            <a:endParaRPr lang="en-US" sz="3600" b="1" dirty="0">
              <a:solidFill>
                <a:srgbClr val="FF0000"/>
              </a:solidFill>
              <a:latin typeface="Comic Sans MS" pitchFamily="66" charset="0"/>
            </a:endParaRPr>
          </a:p>
        </p:txBody>
      </p:sp>
      <p:cxnSp>
        <p:nvCxnSpPr>
          <p:cNvPr id="75" name="Straight Connector 74"/>
          <p:cNvCxnSpPr/>
          <p:nvPr/>
        </p:nvCxnSpPr>
        <p:spPr>
          <a:xfrm flipV="1">
            <a:off x="5486400" y="952641"/>
            <a:ext cx="3178082" cy="2944084"/>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26627" name="Object 3"/>
          <p:cNvGraphicFramePr>
            <a:graphicFrameLocks noChangeAspect="1"/>
          </p:cNvGraphicFramePr>
          <p:nvPr/>
        </p:nvGraphicFramePr>
        <p:xfrm>
          <a:off x="2092325" y="4187825"/>
          <a:ext cx="2098675" cy="612775"/>
        </p:xfrm>
        <a:graphic>
          <a:graphicData uri="http://schemas.openxmlformats.org/presentationml/2006/ole">
            <mc:AlternateContent xmlns:mc="http://schemas.openxmlformats.org/markup-compatibility/2006">
              <mc:Choice xmlns:v="urn:schemas-microsoft-com:vml" Requires="v">
                <p:oleObj spid="_x0000_s30753" name="Equation" r:id="rId3" imgW="1269720" imgH="393480" progId="Equation.3">
                  <p:embed/>
                </p:oleObj>
              </mc:Choice>
              <mc:Fallback>
                <p:oleObj name="Equation" r:id="rId3" imgW="1269720" imgH="393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2325" y="4187825"/>
                        <a:ext cx="2098675"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 name="Freeform 77"/>
          <p:cNvSpPr/>
          <p:nvPr/>
        </p:nvSpPr>
        <p:spPr>
          <a:xfrm>
            <a:off x="5514109" y="1009218"/>
            <a:ext cx="3131127" cy="2909454"/>
          </a:xfrm>
          <a:custGeom>
            <a:avLst/>
            <a:gdLst>
              <a:gd name="connsiteX0" fmla="*/ 0 w 3131127"/>
              <a:gd name="connsiteY0" fmla="*/ 2867890 h 2909454"/>
              <a:gd name="connsiteX1" fmla="*/ 3131127 w 3131127"/>
              <a:gd name="connsiteY1" fmla="*/ 0 h 2909454"/>
              <a:gd name="connsiteX2" fmla="*/ 3117273 w 3131127"/>
              <a:gd name="connsiteY2" fmla="*/ 2909454 h 2909454"/>
              <a:gd name="connsiteX3" fmla="*/ 0 w 3131127"/>
              <a:gd name="connsiteY3" fmla="*/ 2867890 h 2909454"/>
            </a:gdLst>
            <a:ahLst/>
            <a:cxnLst>
              <a:cxn ang="0">
                <a:pos x="connsiteX0" y="connsiteY0"/>
              </a:cxn>
              <a:cxn ang="0">
                <a:pos x="connsiteX1" y="connsiteY1"/>
              </a:cxn>
              <a:cxn ang="0">
                <a:pos x="connsiteX2" y="connsiteY2"/>
              </a:cxn>
              <a:cxn ang="0">
                <a:pos x="connsiteX3" y="connsiteY3"/>
              </a:cxn>
            </a:cxnLst>
            <a:rect l="l" t="t" r="r" b="b"/>
            <a:pathLst>
              <a:path w="3131127" h="2909454">
                <a:moveTo>
                  <a:pt x="0" y="2867890"/>
                </a:moveTo>
                <a:lnTo>
                  <a:pt x="3131127" y="0"/>
                </a:lnTo>
                <a:lnTo>
                  <a:pt x="3117273" y="2909454"/>
                </a:lnTo>
                <a:lnTo>
                  <a:pt x="0" y="2867890"/>
                </a:lnTo>
                <a:close/>
              </a:path>
            </a:pathLst>
          </a:cu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5562600" y="4687669"/>
            <a:ext cx="3200400" cy="646331"/>
          </a:xfrm>
          <a:prstGeom prst="rect">
            <a:avLst/>
          </a:prstGeom>
          <a:noFill/>
        </p:spPr>
        <p:txBody>
          <a:bodyPr wrap="square" rtlCol="0">
            <a:spAutoFit/>
          </a:bodyPr>
          <a:lstStyle/>
          <a:p>
            <a:pPr algn="ctr"/>
            <a:r>
              <a:rPr lang="en-US" b="1" dirty="0" smtClean="0">
                <a:solidFill>
                  <a:srgbClr val="0000FF"/>
                </a:solidFill>
              </a:rPr>
              <a:t>Calculate acceleration from the slope of the curve</a:t>
            </a:r>
            <a:endParaRPr lang="en-US" b="1" dirty="0">
              <a:solidFill>
                <a:srgbClr val="0000FF"/>
              </a:solidFill>
            </a:endParaRPr>
          </a:p>
        </p:txBody>
      </p:sp>
      <p:graphicFrame>
        <p:nvGraphicFramePr>
          <p:cNvPr id="42" name="Table 41"/>
          <p:cNvGraphicFramePr>
            <a:graphicFrameLocks noGrp="1"/>
          </p:cNvGraphicFramePr>
          <p:nvPr/>
        </p:nvGraphicFramePr>
        <p:xfrm>
          <a:off x="152400" y="995363"/>
          <a:ext cx="2819400" cy="2743202"/>
        </p:xfrm>
        <a:graphic>
          <a:graphicData uri="http://schemas.openxmlformats.org/drawingml/2006/table">
            <a:tbl>
              <a:tblPr firstRow="1" bandRow="1">
                <a:tableStyleId>{5C22544A-7EE6-4342-B048-85BDC9FD1C3A}</a:tableStyleId>
              </a:tblPr>
              <a:tblGrid>
                <a:gridCol w="944125"/>
                <a:gridCol w="900716"/>
                <a:gridCol w="974559"/>
              </a:tblGrid>
              <a:tr h="530942">
                <a:tc>
                  <a:txBody>
                    <a:bodyPr/>
                    <a:lstStyle/>
                    <a:p>
                      <a:r>
                        <a:rPr lang="en-US" sz="1400" dirty="0" smtClean="0"/>
                        <a:t>Distance (m)</a:t>
                      </a:r>
                      <a:endParaRPr lang="en-US" sz="1400" dirty="0"/>
                    </a:p>
                  </a:txBody>
                  <a:tcPr/>
                </a:tc>
                <a:tc>
                  <a:txBody>
                    <a:bodyPr/>
                    <a:lstStyle/>
                    <a:p>
                      <a:r>
                        <a:rPr lang="en-US" sz="1400" dirty="0" smtClean="0"/>
                        <a:t>Time (s)</a:t>
                      </a:r>
                      <a:endParaRPr lang="en-US" sz="1400" dirty="0"/>
                    </a:p>
                  </a:txBody>
                  <a:tcPr/>
                </a:tc>
                <a:tc>
                  <a:txBody>
                    <a:bodyPr/>
                    <a:lstStyle/>
                    <a:p>
                      <a:r>
                        <a:rPr lang="en-US" sz="1400" dirty="0" smtClean="0"/>
                        <a:t>Velocity (m/s)</a:t>
                      </a:r>
                      <a:endParaRPr lang="en-US" sz="140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r>
              <a:tr h="368710">
                <a:tc>
                  <a:txBody>
                    <a:bodyPr/>
                    <a:lstStyle/>
                    <a:p>
                      <a:r>
                        <a:rPr lang="en-US" sz="1400" dirty="0" smtClean="0"/>
                        <a:t>5</a:t>
                      </a:r>
                      <a:endParaRPr lang="en-US" sz="1400" dirty="0"/>
                    </a:p>
                  </a:txBody>
                  <a:tcPr/>
                </a:tc>
                <a:tc>
                  <a:txBody>
                    <a:bodyPr/>
                    <a:lstStyle/>
                    <a:p>
                      <a:r>
                        <a:rPr lang="en-US" sz="1400" dirty="0" smtClean="0"/>
                        <a:t>1</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15</a:t>
                      </a:r>
                      <a:endParaRPr lang="en-US" sz="1400" dirty="0"/>
                    </a:p>
                  </a:txBody>
                  <a:tcPr/>
                </a:tc>
                <a:tc>
                  <a:txBody>
                    <a:bodyPr/>
                    <a:lstStyle/>
                    <a:p>
                      <a:r>
                        <a:rPr lang="en-US" sz="1400" dirty="0" smtClean="0"/>
                        <a:t>2</a:t>
                      </a:r>
                      <a:endParaRPr lang="en-US" sz="1400" dirty="0"/>
                    </a:p>
                  </a:txBody>
                  <a:tcPr/>
                </a:tc>
                <a:tc>
                  <a:txBody>
                    <a:bodyPr/>
                    <a:lstStyle/>
                    <a:p>
                      <a:r>
                        <a:rPr lang="en-US" sz="1400" dirty="0" smtClean="0"/>
                        <a:t>10</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3</a:t>
                      </a:r>
                      <a:endParaRPr lang="en-US" sz="1400" dirty="0"/>
                    </a:p>
                  </a:txBody>
                  <a:tcPr/>
                </a:tc>
                <a:tc>
                  <a:txBody>
                    <a:bodyPr/>
                    <a:lstStyle/>
                    <a:p>
                      <a:r>
                        <a:rPr lang="en-US" sz="1400" dirty="0" smtClean="0"/>
                        <a:t>15</a:t>
                      </a:r>
                      <a:endParaRPr lang="en-US" sz="1400" dirty="0"/>
                    </a:p>
                  </a:txBody>
                  <a:tcPr/>
                </a:tc>
              </a:tr>
              <a:tr h="368710">
                <a:tc>
                  <a:txBody>
                    <a:bodyPr/>
                    <a:lstStyle/>
                    <a:p>
                      <a:r>
                        <a:rPr lang="en-US" sz="1400" dirty="0" smtClean="0"/>
                        <a:t>50</a:t>
                      </a:r>
                      <a:endParaRPr lang="en-US" sz="1400" dirty="0"/>
                    </a:p>
                  </a:txBody>
                  <a:tcPr/>
                </a:tc>
                <a:tc>
                  <a:txBody>
                    <a:bodyPr/>
                    <a:lstStyle/>
                    <a:p>
                      <a:r>
                        <a:rPr lang="en-US" sz="1400" dirty="0" smtClean="0"/>
                        <a:t>4</a:t>
                      </a:r>
                      <a:endParaRPr lang="en-US" sz="1400" dirty="0"/>
                    </a:p>
                  </a:txBody>
                  <a:tcPr/>
                </a:tc>
                <a:tc>
                  <a:txBody>
                    <a:bodyPr/>
                    <a:lstStyle/>
                    <a:p>
                      <a:r>
                        <a:rPr lang="en-US" sz="1400" dirty="0" smtClean="0"/>
                        <a:t>20</a:t>
                      </a:r>
                      <a:endParaRPr lang="en-US" sz="1400" dirty="0"/>
                    </a:p>
                  </a:txBody>
                  <a:tcPr/>
                </a:tc>
              </a:tr>
              <a:tr h="368710">
                <a:tc>
                  <a:txBody>
                    <a:bodyPr/>
                    <a:lstStyle/>
                    <a:p>
                      <a:r>
                        <a:rPr lang="en-US" sz="1400" dirty="0" smtClean="0"/>
                        <a:t>75</a:t>
                      </a:r>
                      <a:endParaRPr lang="en-US" sz="1400" dirty="0"/>
                    </a:p>
                  </a:txBody>
                  <a:tcPr/>
                </a:tc>
                <a:tc>
                  <a:txBody>
                    <a:bodyPr/>
                    <a:lstStyle/>
                    <a:p>
                      <a:r>
                        <a:rPr lang="en-US" sz="1400" dirty="0" smtClean="0"/>
                        <a:t>5</a:t>
                      </a:r>
                      <a:endParaRPr lang="en-US" sz="1400" dirty="0"/>
                    </a:p>
                  </a:txBody>
                  <a:tcPr/>
                </a:tc>
                <a:tc>
                  <a:txBody>
                    <a:bodyPr/>
                    <a:lstStyle/>
                    <a:p>
                      <a:r>
                        <a:rPr lang="en-US" sz="1400" dirty="0" smtClean="0"/>
                        <a:t>25</a:t>
                      </a:r>
                      <a:endParaRPr lang="en-US" sz="1400" dirty="0"/>
                    </a:p>
                  </a:txBody>
                  <a:tcPr/>
                </a:tc>
              </a:tr>
            </a:tbl>
          </a:graphicData>
        </a:graphic>
      </p:graphicFrame>
      <p:graphicFrame>
        <p:nvGraphicFramePr>
          <p:cNvPr id="43" name="Table 42"/>
          <p:cNvGraphicFramePr>
            <a:graphicFrameLocks noGrp="1"/>
          </p:cNvGraphicFramePr>
          <p:nvPr/>
        </p:nvGraphicFramePr>
        <p:xfrm>
          <a:off x="152400" y="824345"/>
          <a:ext cx="3505199" cy="2943780"/>
        </p:xfrm>
        <a:graphic>
          <a:graphicData uri="http://schemas.openxmlformats.org/drawingml/2006/table">
            <a:tbl>
              <a:tblPr firstRow="1" bandRow="1">
                <a:tableStyleId>{5C22544A-7EE6-4342-B048-85BDC9FD1C3A}</a:tableStyleId>
              </a:tblPr>
              <a:tblGrid>
                <a:gridCol w="944125"/>
                <a:gridCol w="900716"/>
                <a:gridCol w="974559"/>
                <a:gridCol w="685799"/>
              </a:tblGrid>
              <a:tr h="530942">
                <a:tc>
                  <a:txBody>
                    <a:bodyPr/>
                    <a:lstStyle/>
                    <a:p>
                      <a:r>
                        <a:rPr lang="en-US" sz="1400" dirty="0" smtClean="0"/>
                        <a:t>Distance (m)</a:t>
                      </a:r>
                      <a:endParaRPr lang="en-US" sz="1400" dirty="0"/>
                    </a:p>
                  </a:txBody>
                  <a:tcPr/>
                </a:tc>
                <a:tc>
                  <a:txBody>
                    <a:bodyPr/>
                    <a:lstStyle/>
                    <a:p>
                      <a:r>
                        <a:rPr lang="en-US" sz="1400" dirty="0" smtClean="0"/>
                        <a:t>Time (s)</a:t>
                      </a:r>
                      <a:endParaRPr lang="en-US" sz="1400" dirty="0"/>
                    </a:p>
                  </a:txBody>
                  <a:tcPr/>
                </a:tc>
                <a:tc>
                  <a:txBody>
                    <a:bodyPr/>
                    <a:lstStyle/>
                    <a:p>
                      <a:r>
                        <a:rPr lang="en-US" sz="1400" dirty="0" smtClean="0"/>
                        <a:t>Velocity (m/s)</a:t>
                      </a:r>
                      <a:endParaRPr lang="en-US" sz="1400" dirty="0"/>
                    </a:p>
                  </a:txBody>
                  <a:tcPr/>
                </a:tc>
                <a:tc>
                  <a:txBody>
                    <a:bodyPr/>
                    <a:lstStyle/>
                    <a:p>
                      <a:r>
                        <a:rPr lang="en-US" sz="1400" dirty="0" smtClean="0"/>
                        <a:t>Acceleration</a:t>
                      </a:r>
                      <a:r>
                        <a:rPr lang="en-US" sz="1400" baseline="0" dirty="0" smtClean="0"/>
                        <a:t> (m/s</a:t>
                      </a:r>
                      <a:r>
                        <a:rPr lang="en-US" sz="1400" baseline="30000" dirty="0" smtClean="0"/>
                        <a:t>2</a:t>
                      </a:r>
                      <a:r>
                        <a:rPr lang="en-US" sz="1400" baseline="0" dirty="0" smtClean="0"/>
                        <a:t>)</a:t>
                      </a:r>
                      <a:endParaRPr lang="en-US" sz="1400" baseline="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c>
                  <a:txBody>
                    <a:bodyPr/>
                    <a:lstStyle/>
                    <a:p>
                      <a:endParaRPr lang="en-US" sz="1400" dirty="0"/>
                    </a:p>
                  </a:txBody>
                  <a:tcPr/>
                </a:tc>
              </a:tr>
              <a:tr h="368710">
                <a:tc>
                  <a:txBody>
                    <a:bodyPr/>
                    <a:lstStyle/>
                    <a:p>
                      <a:r>
                        <a:rPr lang="en-US" sz="1400" dirty="0" smtClean="0"/>
                        <a:t>5</a:t>
                      </a:r>
                      <a:endParaRPr lang="en-US" sz="1400" dirty="0"/>
                    </a:p>
                  </a:txBody>
                  <a:tcPr/>
                </a:tc>
                <a:tc>
                  <a:txBody>
                    <a:bodyPr/>
                    <a:lstStyle/>
                    <a:p>
                      <a:r>
                        <a:rPr lang="en-US" sz="1400" dirty="0" smtClean="0"/>
                        <a:t>1</a:t>
                      </a:r>
                      <a:endParaRPr lang="en-US" sz="1400" dirty="0"/>
                    </a:p>
                  </a:txBody>
                  <a:tcPr/>
                </a:tc>
                <a:tc>
                  <a:txBody>
                    <a:bodyPr/>
                    <a:lstStyle/>
                    <a:p>
                      <a:r>
                        <a:rPr lang="en-US" sz="1400" dirty="0" smtClean="0"/>
                        <a:t>5</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15</a:t>
                      </a:r>
                      <a:endParaRPr lang="en-US" sz="1400" dirty="0"/>
                    </a:p>
                  </a:txBody>
                  <a:tcPr/>
                </a:tc>
                <a:tc>
                  <a:txBody>
                    <a:bodyPr/>
                    <a:lstStyle/>
                    <a:p>
                      <a:r>
                        <a:rPr lang="en-US" sz="1400" dirty="0" smtClean="0"/>
                        <a:t>2</a:t>
                      </a:r>
                      <a:endParaRPr lang="en-US" sz="1400" dirty="0"/>
                    </a:p>
                  </a:txBody>
                  <a:tcPr/>
                </a:tc>
                <a:tc>
                  <a:txBody>
                    <a:bodyPr/>
                    <a:lstStyle/>
                    <a:p>
                      <a:r>
                        <a:rPr lang="en-US" sz="1400" dirty="0" smtClean="0"/>
                        <a:t>10</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3</a:t>
                      </a:r>
                      <a:endParaRPr lang="en-US" sz="1400" dirty="0"/>
                    </a:p>
                  </a:txBody>
                  <a:tcPr/>
                </a:tc>
                <a:tc>
                  <a:txBody>
                    <a:bodyPr/>
                    <a:lstStyle/>
                    <a:p>
                      <a:r>
                        <a:rPr lang="en-US" sz="1400" dirty="0" smtClean="0"/>
                        <a:t>15</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50</a:t>
                      </a:r>
                      <a:endParaRPr lang="en-US" sz="1400" dirty="0"/>
                    </a:p>
                  </a:txBody>
                  <a:tcPr/>
                </a:tc>
                <a:tc>
                  <a:txBody>
                    <a:bodyPr/>
                    <a:lstStyle/>
                    <a:p>
                      <a:r>
                        <a:rPr lang="en-US" sz="1400" dirty="0" smtClean="0"/>
                        <a:t>4</a:t>
                      </a:r>
                      <a:endParaRPr lang="en-US" sz="1400" dirty="0"/>
                    </a:p>
                  </a:txBody>
                  <a:tcPr/>
                </a:tc>
                <a:tc>
                  <a:txBody>
                    <a:bodyPr/>
                    <a:lstStyle/>
                    <a:p>
                      <a:r>
                        <a:rPr lang="en-US" sz="1400" dirty="0" smtClean="0"/>
                        <a:t>20</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75</a:t>
                      </a:r>
                      <a:endParaRPr lang="en-US" sz="1400" dirty="0"/>
                    </a:p>
                  </a:txBody>
                  <a:tcPr/>
                </a:tc>
                <a:tc>
                  <a:txBody>
                    <a:bodyPr/>
                    <a:lstStyle/>
                    <a:p>
                      <a:r>
                        <a:rPr lang="en-US" sz="1400" dirty="0" smtClean="0"/>
                        <a:t>5</a:t>
                      </a:r>
                      <a:endParaRPr lang="en-US" sz="1400" dirty="0"/>
                    </a:p>
                  </a:txBody>
                  <a:tcPr/>
                </a:tc>
                <a:tc>
                  <a:txBody>
                    <a:bodyPr/>
                    <a:lstStyle/>
                    <a:p>
                      <a:r>
                        <a:rPr lang="en-US" sz="1400" dirty="0" smtClean="0"/>
                        <a:t>25</a:t>
                      </a:r>
                      <a:endParaRPr lang="en-US" sz="1400" dirty="0"/>
                    </a:p>
                  </a:txBody>
                  <a:tcPr/>
                </a:tc>
                <a:tc>
                  <a:txBody>
                    <a:bodyPr/>
                    <a:lstStyle/>
                    <a:p>
                      <a:r>
                        <a:rPr lang="en-US" sz="1400" dirty="0" smtClean="0"/>
                        <a:t>5</a:t>
                      </a:r>
                      <a:endParaRPr lang="en-US" sz="1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4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Table 48"/>
          <p:cNvGraphicFramePr>
            <a:graphicFrameLocks noGrp="1"/>
          </p:cNvGraphicFramePr>
          <p:nvPr/>
        </p:nvGraphicFramePr>
        <p:xfrm>
          <a:off x="5486400" y="995363"/>
          <a:ext cx="3124200" cy="2895600"/>
        </p:xfrm>
        <a:graphic>
          <a:graphicData uri="http://schemas.openxmlformats.org/drawingml/2006/table">
            <a:tbl>
              <a:tblPr firstRow="1" bandRow="1">
                <a:tableStyleId>{5C22544A-7EE6-4342-B048-85BDC9FD1C3A}</a:tableStyleId>
              </a:tblPr>
              <a:tblGrid>
                <a:gridCol w="624840"/>
                <a:gridCol w="624840"/>
                <a:gridCol w="624840"/>
                <a:gridCol w="624840"/>
                <a:gridCol w="624840"/>
              </a:tblGrid>
              <a:tr h="579120">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tr>
              <a:tr h="579120">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a:p>
                  </a:txBody>
                  <a:tcPr>
                    <a:solidFill>
                      <a:schemeClr val="bg2">
                        <a:lumMod val="90000"/>
                      </a:schemeClr>
                    </a:solidFill>
                  </a:tcPr>
                </a:tc>
                <a:tc>
                  <a:txBody>
                    <a:bodyPr/>
                    <a:lstStyle/>
                    <a:p>
                      <a:endParaRPr lang="en-US" dirty="0"/>
                    </a:p>
                  </a:txBody>
                  <a:tcPr>
                    <a:solidFill>
                      <a:schemeClr val="bg2">
                        <a:lumMod val="90000"/>
                      </a:schemeClr>
                    </a:solidFill>
                  </a:tcPr>
                </a:tc>
              </a:tr>
            </a:tbl>
          </a:graphicData>
        </a:graphic>
      </p:graphicFrame>
      <p:grpSp>
        <p:nvGrpSpPr>
          <p:cNvPr id="2" name="Group 74"/>
          <p:cNvGrpSpPr/>
          <p:nvPr/>
        </p:nvGrpSpPr>
        <p:grpSpPr>
          <a:xfrm>
            <a:off x="4812269" y="842963"/>
            <a:ext cx="4026931" cy="3722132"/>
            <a:chOff x="4812269" y="609600"/>
            <a:chExt cx="4026931" cy="3722132"/>
          </a:xfrm>
        </p:grpSpPr>
        <p:grpSp>
          <p:nvGrpSpPr>
            <p:cNvPr id="3" name="Group 65"/>
            <p:cNvGrpSpPr/>
            <p:nvPr/>
          </p:nvGrpSpPr>
          <p:grpSpPr>
            <a:xfrm>
              <a:off x="4812269" y="609600"/>
              <a:ext cx="4026931" cy="3124200"/>
              <a:chOff x="4812269" y="609600"/>
              <a:chExt cx="4026931" cy="3124200"/>
            </a:xfrm>
          </p:grpSpPr>
          <p:grpSp>
            <p:nvGrpSpPr>
              <p:cNvPr id="4" name="Group 57"/>
              <p:cNvGrpSpPr/>
              <p:nvPr/>
            </p:nvGrpSpPr>
            <p:grpSpPr>
              <a:xfrm>
                <a:off x="5410200" y="609600"/>
                <a:ext cx="3429000" cy="3124200"/>
                <a:chOff x="5410200" y="609600"/>
                <a:chExt cx="3429000" cy="3124200"/>
              </a:xfrm>
            </p:grpSpPr>
            <p:sp>
              <p:nvSpPr>
                <p:cNvPr id="51" name="Oval 50"/>
                <p:cNvSpPr/>
                <p:nvPr/>
              </p:nvSpPr>
              <p:spPr>
                <a:xfrm>
                  <a:off x="6019800" y="2971800"/>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629400" y="2967037"/>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flipV="1">
                  <a:off x="5410200" y="609600"/>
                  <a:ext cx="76200" cy="31242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rot="5400000" flipV="1">
                  <a:off x="7086600" y="1981200"/>
                  <a:ext cx="76200" cy="3429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73635" y="2967037"/>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924800" y="2967037"/>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534400" y="2967037"/>
                  <a:ext cx="1524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64"/>
              <p:cNvGrpSpPr/>
              <p:nvPr/>
            </p:nvGrpSpPr>
            <p:grpSpPr>
              <a:xfrm>
                <a:off x="4812269" y="609600"/>
                <a:ext cx="674131" cy="2705028"/>
                <a:chOff x="4812269" y="609600"/>
                <a:chExt cx="674131" cy="2705028"/>
              </a:xfrm>
            </p:grpSpPr>
            <p:sp>
              <p:nvSpPr>
                <p:cNvPr id="59" name="TextBox 58"/>
                <p:cNvSpPr txBox="1"/>
                <p:nvPr/>
              </p:nvSpPr>
              <p:spPr>
                <a:xfrm>
                  <a:off x="5029200" y="2945296"/>
                  <a:ext cx="301686" cy="369332"/>
                </a:xfrm>
                <a:prstGeom prst="rect">
                  <a:avLst/>
                </a:prstGeom>
                <a:noFill/>
              </p:spPr>
              <p:txBody>
                <a:bodyPr wrap="none" rtlCol="0">
                  <a:spAutoFit/>
                </a:bodyPr>
                <a:lstStyle/>
                <a:p>
                  <a:r>
                    <a:rPr lang="en-US" dirty="0" smtClean="0"/>
                    <a:t>5</a:t>
                  </a:r>
                  <a:endParaRPr lang="en-US" dirty="0"/>
                </a:p>
              </p:txBody>
            </p:sp>
            <p:sp>
              <p:nvSpPr>
                <p:cNvPr id="60" name="TextBox 59"/>
                <p:cNvSpPr txBox="1"/>
                <p:nvPr/>
              </p:nvSpPr>
              <p:spPr>
                <a:xfrm>
                  <a:off x="5052392" y="2348948"/>
                  <a:ext cx="418704" cy="369332"/>
                </a:xfrm>
                <a:prstGeom prst="rect">
                  <a:avLst/>
                </a:prstGeom>
                <a:noFill/>
              </p:spPr>
              <p:txBody>
                <a:bodyPr wrap="none" rtlCol="0">
                  <a:spAutoFit/>
                </a:bodyPr>
                <a:lstStyle/>
                <a:p>
                  <a:r>
                    <a:rPr lang="en-US" dirty="0" smtClean="0"/>
                    <a:t>10</a:t>
                  </a:r>
                  <a:endParaRPr lang="en-US" dirty="0"/>
                </a:p>
              </p:txBody>
            </p:sp>
            <p:sp>
              <p:nvSpPr>
                <p:cNvPr id="61" name="TextBox 60"/>
                <p:cNvSpPr txBox="1"/>
                <p:nvPr/>
              </p:nvSpPr>
              <p:spPr>
                <a:xfrm>
                  <a:off x="5067696" y="1752600"/>
                  <a:ext cx="418704" cy="369332"/>
                </a:xfrm>
                <a:prstGeom prst="rect">
                  <a:avLst/>
                </a:prstGeom>
                <a:noFill/>
              </p:spPr>
              <p:txBody>
                <a:bodyPr wrap="none" rtlCol="0">
                  <a:spAutoFit/>
                </a:bodyPr>
                <a:lstStyle/>
                <a:p>
                  <a:r>
                    <a:rPr lang="en-US" dirty="0" smtClean="0"/>
                    <a:t>15</a:t>
                  </a:r>
                  <a:endParaRPr lang="en-US" dirty="0"/>
                </a:p>
              </p:txBody>
            </p:sp>
            <p:sp>
              <p:nvSpPr>
                <p:cNvPr id="62" name="TextBox 61"/>
                <p:cNvSpPr txBox="1"/>
                <p:nvPr/>
              </p:nvSpPr>
              <p:spPr>
                <a:xfrm>
                  <a:off x="5029200" y="1143000"/>
                  <a:ext cx="418704" cy="369332"/>
                </a:xfrm>
                <a:prstGeom prst="rect">
                  <a:avLst/>
                </a:prstGeom>
                <a:noFill/>
              </p:spPr>
              <p:txBody>
                <a:bodyPr wrap="none" rtlCol="0">
                  <a:spAutoFit/>
                </a:bodyPr>
                <a:lstStyle/>
                <a:p>
                  <a:r>
                    <a:rPr lang="en-US" dirty="0" smtClean="0"/>
                    <a:t>20</a:t>
                  </a:r>
                  <a:endParaRPr lang="en-US" dirty="0"/>
                </a:p>
              </p:txBody>
            </p:sp>
            <p:sp>
              <p:nvSpPr>
                <p:cNvPr id="63" name="TextBox 62"/>
                <p:cNvSpPr txBox="1"/>
                <p:nvPr/>
              </p:nvSpPr>
              <p:spPr>
                <a:xfrm>
                  <a:off x="4991496" y="609600"/>
                  <a:ext cx="418704" cy="369332"/>
                </a:xfrm>
                <a:prstGeom prst="rect">
                  <a:avLst/>
                </a:prstGeom>
                <a:noFill/>
              </p:spPr>
              <p:txBody>
                <a:bodyPr wrap="none" rtlCol="0">
                  <a:spAutoFit/>
                </a:bodyPr>
                <a:lstStyle/>
                <a:p>
                  <a:r>
                    <a:rPr lang="en-US" dirty="0" smtClean="0"/>
                    <a:t>25</a:t>
                  </a:r>
                  <a:endParaRPr lang="en-US" dirty="0"/>
                </a:p>
              </p:txBody>
            </p:sp>
            <p:sp>
              <p:nvSpPr>
                <p:cNvPr id="64" name="TextBox 63"/>
                <p:cNvSpPr txBox="1"/>
                <p:nvPr/>
              </p:nvSpPr>
              <p:spPr>
                <a:xfrm rot="16200000">
                  <a:off x="4559764" y="1982279"/>
                  <a:ext cx="874342" cy="369332"/>
                </a:xfrm>
                <a:prstGeom prst="rect">
                  <a:avLst/>
                </a:prstGeom>
                <a:noFill/>
              </p:spPr>
              <p:txBody>
                <a:bodyPr wrap="none" rtlCol="0">
                  <a:spAutoFit/>
                </a:bodyPr>
                <a:lstStyle/>
                <a:p>
                  <a:r>
                    <a:rPr lang="en-US" dirty="0" smtClean="0"/>
                    <a:t>a(m/s</a:t>
                  </a:r>
                  <a:r>
                    <a:rPr lang="en-US" baseline="30000" dirty="0" smtClean="0"/>
                    <a:t>2</a:t>
                  </a:r>
                  <a:r>
                    <a:rPr lang="en-US" dirty="0" smtClean="0"/>
                    <a:t>)</a:t>
                  </a:r>
                  <a:endParaRPr lang="en-US" dirty="0"/>
                </a:p>
              </p:txBody>
            </p:sp>
          </p:grpSp>
        </p:grpSp>
        <p:grpSp>
          <p:nvGrpSpPr>
            <p:cNvPr id="6" name="Group 73"/>
            <p:cNvGrpSpPr/>
            <p:nvPr/>
          </p:nvGrpSpPr>
          <p:grpSpPr>
            <a:xfrm>
              <a:off x="4953000" y="3669268"/>
              <a:ext cx="3810000" cy="662464"/>
              <a:chOff x="4953000" y="3669268"/>
              <a:chExt cx="3810000" cy="662464"/>
            </a:xfrm>
          </p:grpSpPr>
          <p:sp>
            <p:nvSpPr>
              <p:cNvPr id="67" name="TextBox 66"/>
              <p:cNvSpPr txBox="1"/>
              <p:nvPr/>
            </p:nvSpPr>
            <p:spPr>
              <a:xfrm>
                <a:off x="4953000" y="3669268"/>
                <a:ext cx="301686" cy="369332"/>
              </a:xfrm>
              <a:prstGeom prst="rect">
                <a:avLst/>
              </a:prstGeom>
              <a:noFill/>
            </p:spPr>
            <p:txBody>
              <a:bodyPr wrap="none" rtlCol="0">
                <a:spAutoFit/>
              </a:bodyPr>
              <a:lstStyle/>
              <a:p>
                <a:r>
                  <a:rPr lang="en-US" dirty="0" smtClean="0"/>
                  <a:t>0</a:t>
                </a:r>
                <a:endParaRPr lang="en-US" dirty="0"/>
              </a:p>
            </p:txBody>
          </p:sp>
          <p:sp>
            <p:nvSpPr>
              <p:cNvPr id="68" name="TextBox 67"/>
              <p:cNvSpPr txBox="1"/>
              <p:nvPr/>
            </p:nvSpPr>
            <p:spPr>
              <a:xfrm>
                <a:off x="5946714" y="3745468"/>
                <a:ext cx="301686" cy="369332"/>
              </a:xfrm>
              <a:prstGeom prst="rect">
                <a:avLst/>
              </a:prstGeom>
              <a:noFill/>
            </p:spPr>
            <p:txBody>
              <a:bodyPr wrap="none" rtlCol="0">
                <a:spAutoFit/>
              </a:bodyPr>
              <a:lstStyle/>
              <a:p>
                <a:r>
                  <a:rPr lang="en-US" dirty="0"/>
                  <a:t>1</a:t>
                </a:r>
              </a:p>
            </p:txBody>
          </p:sp>
          <p:sp>
            <p:nvSpPr>
              <p:cNvPr id="69" name="TextBox 68"/>
              <p:cNvSpPr txBox="1"/>
              <p:nvPr/>
            </p:nvSpPr>
            <p:spPr>
              <a:xfrm>
                <a:off x="6556314" y="3733800"/>
                <a:ext cx="301686" cy="369332"/>
              </a:xfrm>
              <a:prstGeom prst="rect">
                <a:avLst/>
              </a:prstGeom>
              <a:noFill/>
            </p:spPr>
            <p:txBody>
              <a:bodyPr wrap="none" rtlCol="0">
                <a:spAutoFit/>
              </a:bodyPr>
              <a:lstStyle/>
              <a:p>
                <a:r>
                  <a:rPr lang="en-US" dirty="0" smtClean="0"/>
                  <a:t>2</a:t>
                </a:r>
                <a:endParaRPr lang="en-US" dirty="0"/>
              </a:p>
            </p:txBody>
          </p:sp>
          <p:sp>
            <p:nvSpPr>
              <p:cNvPr id="70" name="TextBox 69"/>
              <p:cNvSpPr txBox="1"/>
              <p:nvPr/>
            </p:nvSpPr>
            <p:spPr>
              <a:xfrm>
                <a:off x="7162800" y="3733800"/>
                <a:ext cx="301686" cy="369332"/>
              </a:xfrm>
              <a:prstGeom prst="rect">
                <a:avLst/>
              </a:prstGeom>
              <a:noFill/>
            </p:spPr>
            <p:txBody>
              <a:bodyPr wrap="none" rtlCol="0">
                <a:spAutoFit/>
              </a:bodyPr>
              <a:lstStyle/>
              <a:p>
                <a:r>
                  <a:rPr lang="en-US" dirty="0" smtClean="0"/>
                  <a:t>3</a:t>
                </a:r>
                <a:endParaRPr lang="en-US" dirty="0"/>
              </a:p>
            </p:txBody>
          </p:sp>
          <p:sp>
            <p:nvSpPr>
              <p:cNvPr id="71" name="TextBox 70"/>
              <p:cNvSpPr txBox="1"/>
              <p:nvPr/>
            </p:nvSpPr>
            <p:spPr>
              <a:xfrm>
                <a:off x="7851714" y="3733800"/>
                <a:ext cx="301686" cy="369332"/>
              </a:xfrm>
              <a:prstGeom prst="rect">
                <a:avLst/>
              </a:prstGeom>
              <a:noFill/>
            </p:spPr>
            <p:txBody>
              <a:bodyPr wrap="none" rtlCol="0">
                <a:spAutoFit/>
              </a:bodyPr>
              <a:lstStyle/>
              <a:p>
                <a:r>
                  <a:rPr lang="en-US" dirty="0" smtClean="0"/>
                  <a:t>4</a:t>
                </a:r>
                <a:endParaRPr lang="en-US" dirty="0"/>
              </a:p>
            </p:txBody>
          </p:sp>
          <p:sp>
            <p:nvSpPr>
              <p:cNvPr id="72" name="TextBox 71"/>
              <p:cNvSpPr txBox="1"/>
              <p:nvPr/>
            </p:nvSpPr>
            <p:spPr>
              <a:xfrm>
                <a:off x="8461314" y="3733800"/>
                <a:ext cx="301686" cy="369332"/>
              </a:xfrm>
              <a:prstGeom prst="rect">
                <a:avLst/>
              </a:prstGeom>
              <a:noFill/>
            </p:spPr>
            <p:txBody>
              <a:bodyPr wrap="none" rtlCol="0">
                <a:spAutoFit/>
              </a:bodyPr>
              <a:lstStyle/>
              <a:p>
                <a:r>
                  <a:rPr lang="en-US" dirty="0" smtClean="0"/>
                  <a:t>5</a:t>
                </a:r>
                <a:endParaRPr lang="en-US" dirty="0"/>
              </a:p>
            </p:txBody>
          </p:sp>
          <p:sp>
            <p:nvSpPr>
              <p:cNvPr id="73" name="TextBox 72"/>
              <p:cNvSpPr txBox="1"/>
              <p:nvPr/>
            </p:nvSpPr>
            <p:spPr>
              <a:xfrm>
                <a:off x="6781800" y="3962400"/>
                <a:ext cx="545342" cy="369332"/>
              </a:xfrm>
              <a:prstGeom prst="rect">
                <a:avLst/>
              </a:prstGeom>
              <a:noFill/>
            </p:spPr>
            <p:txBody>
              <a:bodyPr wrap="none" rtlCol="0">
                <a:spAutoFit/>
              </a:bodyPr>
              <a:lstStyle/>
              <a:p>
                <a:r>
                  <a:rPr lang="en-US" dirty="0"/>
                  <a:t>t</a:t>
                </a:r>
                <a:r>
                  <a:rPr lang="en-US" dirty="0" smtClean="0"/>
                  <a:t> (s)</a:t>
                </a:r>
                <a:endParaRPr lang="en-US" dirty="0"/>
              </a:p>
            </p:txBody>
          </p:sp>
        </p:grpSp>
      </p:grpSp>
      <p:sp>
        <p:nvSpPr>
          <p:cNvPr id="109" name="TextBox 108"/>
          <p:cNvSpPr txBox="1"/>
          <p:nvPr/>
        </p:nvSpPr>
        <p:spPr>
          <a:xfrm>
            <a:off x="210829" y="39469"/>
            <a:ext cx="7290778" cy="646331"/>
          </a:xfrm>
          <a:prstGeom prst="rect">
            <a:avLst/>
          </a:prstGeom>
          <a:noFill/>
        </p:spPr>
        <p:txBody>
          <a:bodyPr wrap="none" rtlCol="0">
            <a:spAutoFit/>
          </a:bodyPr>
          <a:lstStyle/>
          <a:p>
            <a:r>
              <a:rPr lang="en-US" sz="3600" b="1" dirty="0" smtClean="0">
                <a:solidFill>
                  <a:srgbClr val="FF0000"/>
                </a:solidFill>
                <a:latin typeface="Comic Sans MS" pitchFamily="66" charset="0"/>
              </a:rPr>
              <a:t>velocity = area under a-t curve</a:t>
            </a:r>
            <a:endParaRPr lang="en-US" sz="3600" b="1" dirty="0">
              <a:solidFill>
                <a:srgbClr val="FF0000"/>
              </a:solidFill>
              <a:latin typeface="Comic Sans MS" pitchFamily="66" charset="0"/>
            </a:endParaRPr>
          </a:p>
        </p:txBody>
      </p:sp>
      <p:cxnSp>
        <p:nvCxnSpPr>
          <p:cNvPr id="75" name="Straight Connector 74"/>
          <p:cNvCxnSpPr/>
          <p:nvPr/>
        </p:nvCxnSpPr>
        <p:spPr>
          <a:xfrm>
            <a:off x="5410200" y="3304310"/>
            <a:ext cx="3352800" cy="1"/>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905000" y="5924550"/>
            <a:ext cx="4267199" cy="857250"/>
            <a:chOff x="1888891" y="4038600"/>
            <a:chExt cx="4267199" cy="857250"/>
          </a:xfrm>
        </p:grpSpPr>
        <p:sp>
          <p:nvSpPr>
            <p:cNvPr id="35" name="Rectangle 34"/>
            <p:cNvSpPr/>
            <p:nvPr/>
          </p:nvSpPr>
          <p:spPr>
            <a:xfrm>
              <a:off x="1888891" y="4114800"/>
              <a:ext cx="4267199" cy="7620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6" name="Object 35"/>
            <p:cNvGraphicFramePr>
              <a:graphicFrameLocks noChangeAspect="1"/>
            </p:cNvGraphicFramePr>
            <p:nvPr/>
          </p:nvGraphicFramePr>
          <p:xfrm>
            <a:off x="1888891" y="4038600"/>
            <a:ext cx="1357312" cy="857250"/>
          </p:xfrm>
          <a:graphic>
            <a:graphicData uri="http://schemas.openxmlformats.org/presentationml/2006/ole">
              <mc:AlternateContent xmlns:mc="http://schemas.openxmlformats.org/markup-compatibility/2006">
                <mc:Choice xmlns:v="urn:schemas-microsoft-com:vml" Requires="v">
                  <p:oleObj spid="_x0000_s32891" name="Equation" r:id="rId3" imgW="660240" imgH="495000" progId="Equation.3">
                    <p:embed/>
                  </p:oleObj>
                </mc:Choice>
                <mc:Fallback>
                  <p:oleObj name="Equation" r:id="rId3" imgW="660240" imgH="4950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8891" y="4038600"/>
                          <a:ext cx="1357312"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TextBox 36"/>
            <p:cNvSpPr txBox="1"/>
            <p:nvPr/>
          </p:nvSpPr>
          <p:spPr>
            <a:xfrm>
              <a:off x="3124200" y="4267200"/>
              <a:ext cx="2756460" cy="369332"/>
            </a:xfrm>
            <a:prstGeom prst="rect">
              <a:avLst/>
            </a:prstGeom>
            <a:noFill/>
          </p:spPr>
          <p:txBody>
            <a:bodyPr wrap="none" rtlCol="0">
              <a:spAutoFit/>
            </a:bodyPr>
            <a:lstStyle/>
            <a:p>
              <a:r>
                <a:rPr lang="en-US" b="1" dirty="0" smtClean="0"/>
                <a:t>= area under the v–t curve</a:t>
              </a:r>
              <a:endParaRPr lang="en-US" b="1" dirty="0"/>
            </a:p>
          </p:txBody>
        </p:sp>
      </p:grpSp>
      <p:graphicFrame>
        <p:nvGraphicFramePr>
          <p:cNvPr id="38" name="Object 3"/>
          <p:cNvGraphicFramePr>
            <a:graphicFrameLocks noChangeAspect="1"/>
          </p:cNvGraphicFramePr>
          <p:nvPr/>
        </p:nvGraphicFramePr>
        <p:xfrm>
          <a:off x="2346325" y="3959225"/>
          <a:ext cx="1252538" cy="612775"/>
        </p:xfrm>
        <a:graphic>
          <a:graphicData uri="http://schemas.openxmlformats.org/presentationml/2006/ole">
            <mc:AlternateContent xmlns:mc="http://schemas.openxmlformats.org/markup-compatibility/2006">
              <mc:Choice xmlns:v="urn:schemas-microsoft-com:vml" Requires="v">
                <p:oleObj spid="_x0000_s32892" name="Equation" r:id="rId5" imgW="457200" imgH="393480" progId="Equation.3">
                  <p:embed/>
                </p:oleObj>
              </mc:Choice>
              <mc:Fallback>
                <p:oleObj name="Equation" r:id="rId5" imgW="457200" imgH="39348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325" y="3959225"/>
                        <a:ext cx="1252538"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4"/>
          <p:cNvGraphicFramePr>
            <a:graphicFrameLocks noChangeAspect="1"/>
          </p:cNvGraphicFramePr>
          <p:nvPr/>
        </p:nvGraphicFramePr>
        <p:xfrm>
          <a:off x="2286001" y="4648200"/>
          <a:ext cx="1447800" cy="306293"/>
        </p:xfrm>
        <a:graphic>
          <a:graphicData uri="http://schemas.openxmlformats.org/presentationml/2006/ole">
            <mc:AlternateContent xmlns:mc="http://schemas.openxmlformats.org/markup-compatibility/2006">
              <mc:Choice xmlns:v="urn:schemas-microsoft-com:vml" Requires="v">
                <p:oleObj spid="_x0000_s32893" name="Equation" r:id="rId7" imgW="545760" imgH="177480" progId="Equation.3">
                  <p:embed/>
                </p:oleObj>
              </mc:Choice>
              <mc:Fallback>
                <p:oleObj name="Equation" r:id="rId7" imgW="545760" imgH="17748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1" y="4648200"/>
                        <a:ext cx="1447800" cy="306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5"/>
          <p:cNvGraphicFramePr>
            <a:graphicFrameLocks noChangeAspect="1"/>
          </p:cNvGraphicFramePr>
          <p:nvPr/>
        </p:nvGraphicFramePr>
        <p:xfrm>
          <a:off x="2081213" y="5076825"/>
          <a:ext cx="1974850" cy="485775"/>
        </p:xfrm>
        <a:graphic>
          <a:graphicData uri="http://schemas.openxmlformats.org/presentationml/2006/ole">
            <mc:AlternateContent xmlns:mc="http://schemas.openxmlformats.org/markup-compatibility/2006">
              <mc:Choice xmlns:v="urn:schemas-microsoft-com:vml" Requires="v">
                <p:oleObj spid="_x0000_s32894" name="Equation" r:id="rId9" imgW="736560" imgH="279360" progId="Equation.3">
                  <p:embed/>
                </p:oleObj>
              </mc:Choice>
              <mc:Fallback>
                <p:oleObj name="Equation" r:id="rId9" imgW="736560" imgH="27936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81213" y="5076825"/>
                        <a:ext cx="19748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1981200" y="5498068"/>
            <a:ext cx="3454472" cy="369332"/>
          </a:xfrm>
          <a:prstGeom prst="rect">
            <a:avLst/>
          </a:prstGeom>
          <a:noFill/>
        </p:spPr>
        <p:txBody>
          <a:bodyPr wrap="none" rtlCol="0">
            <a:spAutoFit/>
          </a:bodyPr>
          <a:lstStyle/>
          <a:p>
            <a:r>
              <a:rPr lang="en-US" b="1" dirty="0" smtClean="0">
                <a:solidFill>
                  <a:srgbClr val="FF0000"/>
                </a:solidFill>
              </a:rPr>
              <a:t>Integration = area under the curve</a:t>
            </a:r>
            <a:endParaRPr lang="en-US" b="1" dirty="0">
              <a:solidFill>
                <a:srgbClr val="FF0000"/>
              </a:solidFill>
            </a:endParaRPr>
          </a:p>
        </p:txBody>
      </p:sp>
      <p:sp>
        <p:nvSpPr>
          <p:cNvPr id="43" name="TextBox 42"/>
          <p:cNvSpPr txBox="1"/>
          <p:nvPr/>
        </p:nvSpPr>
        <p:spPr>
          <a:xfrm>
            <a:off x="5791200" y="4800600"/>
            <a:ext cx="3200400" cy="646331"/>
          </a:xfrm>
          <a:prstGeom prst="rect">
            <a:avLst/>
          </a:prstGeom>
          <a:noFill/>
        </p:spPr>
        <p:txBody>
          <a:bodyPr wrap="square" rtlCol="0">
            <a:spAutoFit/>
          </a:bodyPr>
          <a:lstStyle/>
          <a:p>
            <a:pPr algn="ctr"/>
            <a:r>
              <a:rPr lang="en-US" b="1" dirty="0" smtClean="0">
                <a:solidFill>
                  <a:srgbClr val="0000FF"/>
                </a:solidFill>
              </a:rPr>
              <a:t>Calculate the final velocity</a:t>
            </a:r>
          </a:p>
          <a:p>
            <a:pPr algn="ctr"/>
            <a:r>
              <a:rPr lang="en-US" b="1" dirty="0" smtClean="0">
                <a:solidFill>
                  <a:srgbClr val="0000FF"/>
                </a:solidFill>
              </a:rPr>
              <a:t>v = 25 m/s</a:t>
            </a:r>
            <a:endParaRPr lang="en-US" b="1" dirty="0">
              <a:solidFill>
                <a:srgbClr val="0000FF"/>
              </a:solidFill>
            </a:endParaRPr>
          </a:p>
        </p:txBody>
      </p:sp>
      <p:graphicFrame>
        <p:nvGraphicFramePr>
          <p:cNvPr id="44" name="Table 43"/>
          <p:cNvGraphicFramePr>
            <a:graphicFrameLocks noGrp="1"/>
          </p:cNvGraphicFramePr>
          <p:nvPr/>
        </p:nvGraphicFramePr>
        <p:xfrm>
          <a:off x="152400" y="838200"/>
          <a:ext cx="3505199" cy="2943780"/>
        </p:xfrm>
        <a:graphic>
          <a:graphicData uri="http://schemas.openxmlformats.org/drawingml/2006/table">
            <a:tbl>
              <a:tblPr firstRow="1" bandRow="1">
                <a:tableStyleId>{5C22544A-7EE6-4342-B048-85BDC9FD1C3A}</a:tableStyleId>
              </a:tblPr>
              <a:tblGrid>
                <a:gridCol w="944125"/>
                <a:gridCol w="900716"/>
                <a:gridCol w="974559"/>
                <a:gridCol w="685799"/>
              </a:tblGrid>
              <a:tr h="530942">
                <a:tc>
                  <a:txBody>
                    <a:bodyPr/>
                    <a:lstStyle/>
                    <a:p>
                      <a:r>
                        <a:rPr lang="en-US" sz="1400" dirty="0" smtClean="0"/>
                        <a:t>Distance (m)</a:t>
                      </a:r>
                      <a:endParaRPr lang="en-US" sz="1400" dirty="0"/>
                    </a:p>
                  </a:txBody>
                  <a:tcPr/>
                </a:tc>
                <a:tc>
                  <a:txBody>
                    <a:bodyPr/>
                    <a:lstStyle/>
                    <a:p>
                      <a:r>
                        <a:rPr lang="en-US" sz="1400" dirty="0" smtClean="0"/>
                        <a:t>Time (s)</a:t>
                      </a:r>
                      <a:endParaRPr lang="en-US" sz="1400" dirty="0"/>
                    </a:p>
                  </a:txBody>
                  <a:tcPr/>
                </a:tc>
                <a:tc>
                  <a:txBody>
                    <a:bodyPr/>
                    <a:lstStyle/>
                    <a:p>
                      <a:r>
                        <a:rPr lang="en-US" sz="1400" dirty="0" smtClean="0"/>
                        <a:t>Velocity (m/s)</a:t>
                      </a:r>
                      <a:endParaRPr lang="en-US" sz="1400" dirty="0"/>
                    </a:p>
                  </a:txBody>
                  <a:tcPr/>
                </a:tc>
                <a:tc>
                  <a:txBody>
                    <a:bodyPr/>
                    <a:lstStyle/>
                    <a:p>
                      <a:r>
                        <a:rPr lang="en-US" sz="1400" dirty="0" smtClean="0"/>
                        <a:t>Acceleration</a:t>
                      </a:r>
                      <a:r>
                        <a:rPr lang="en-US" sz="1400" baseline="0" dirty="0" smtClean="0"/>
                        <a:t> (m/s</a:t>
                      </a:r>
                      <a:r>
                        <a:rPr lang="en-US" sz="1400" baseline="30000" dirty="0" smtClean="0"/>
                        <a:t>2</a:t>
                      </a:r>
                      <a:r>
                        <a:rPr lang="en-US" sz="1400" baseline="0" dirty="0" smtClean="0"/>
                        <a:t>)</a:t>
                      </a:r>
                      <a:endParaRPr lang="en-US" sz="1400" baseline="0" dirty="0"/>
                    </a:p>
                  </a:txBody>
                  <a:tcPr/>
                </a:tc>
              </a:tr>
              <a:tr h="368710">
                <a:tc>
                  <a:txBody>
                    <a:bodyPr/>
                    <a:lstStyle/>
                    <a:p>
                      <a:r>
                        <a:rPr lang="en-US" sz="1400" dirty="0" smtClean="0"/>
                        <a:t>0 (start)</a:t>
                      </a:r>
                      <a:endParaRPr lang="en-US" sz="1400" dirty="0"/>
                    </a:p>
                  </a:txBody>
                  <a:tcPr/>
                </a:tc>
                <a:tc>
                  <a:txBody>
                    <a:bodyPr/>
                    <a:lstStyle/>
                    <a:p>
                      <a:r>
                        <a:rPr lang="en-US" sz="1400" dirty="0" smtClean="0"/>
                        <a:t>0</a:t>
                      </a:r>
                      <a:endParaRPr lang="en-US" sz="1400" dirty="0"/>
                    </a:p>
                  </a:txBody>
                  <a:tcPr/>
                </a:tc>
                <a:tc>
                  <a:txBody>
                    <a:bodyPr/>
                    <a:lstStyle/>
                    <a:p>
                      <a:endParaRPr lang="en-US" sz="1400" dirty="0"/>
                    </a:p>
                  </a:txBody>
                  <a:tcPr/>
                </a:tc>
                <a:tc>
                  <a:txBody>
                    <a:bodyPr/>
                    <a:lstStyle/>
                    <a:p>
                      <a:endParaRPr lang="en-US" sz="1400" dirty="0"/>
                    </a:p>
                  </a:txBody>
                  <a:tcPr/>
                </a:tc>
              </a:tr>
              <a:tr h="368710">
                <a:tc>
                  <a:txBody>
                    <a:bodyPr/>
                    <a:lstStyle/>
                    <a:p>
                      <a:r>
                        <a:rPr lang="en-US" sz="1400" dirty="0" smtClean="0"/>
                        <a:t>5</a:t>
                      </a:r>
                      <a:endParaRPr lang="en-US" sz="1400" dirty="0"/>
                    </a:p>
                  </a:txBody>
                  <a:tcPr/>
                </a:tc>
                <a:tc>
                  <a:txBody>
                    <a:bodyPr/>
                    <a:lstStyle/>
                    <a:p>
                      <a:r>
                        <a:rPr lang="en-US" sz="1400" dirty="0" smtClean="0"/>
                        <a:t>1</a:t>
                      </a:r>
                      <a:endParaRPr lang="en-US" sz="1400" dirty="0"/>
                    </a:p>
                  </a:txBody>
                  <a:tcPr/>
                </a:tc>
                <a:tc>
                  <a:txBody>
                    <a:bodyPr/>
                    <a:lstStyle/>
                    <a:p>
                      <a:r>
                        <a:rPr lang="en-US" sz="1400" dirty="0" smtClean="0"/>
                        <a:t>5</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15</a:t>
                      </a:r>
                      <a:endParaRPr lang="en-US" sz="1400" dirty="0"/>
                    </a:p>
                  </a:txBody>
                  <a:tcPr/>
                </a:tc>
                <a:tc>
                  <a:txBody>
                    <a:bodyPr/>
                    <a:lstStyle/>
                    <a:p>
                      <a:r>
                        <a:rPr lang="en-US" sz="1400" dirty="0" smtClean="0"/>
                        <a:t>2</a:t>
                      </a:r>
                      <a:endParaRPr lang="en-US" sz="1400" dirty="0"/>
                    </a:p>
                  </a:txBody>
                  <a:tcPr/>
                </a:tc>
                <a:tc>
                  <a:txBody>
                    <a:bodyPr/>
                    <a:lstStyle/>
                    <a:p>
                      <a:r>
                        <a:rPr lang="en-US" sz="1400" dirty="0" smtClean="0"/>
                        <a:t>10</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30</a:t>
                      </a:r>
                      <a:endParaRPr lang="en-US" sz="1400" dirty="0"/>
                    </a:p>
                  </a:txBody>
                  <a:tcPr/>
                </a:tc>
                <a:tc>
                  <a:txBody>
                    <a:bodyPr/>
                    <a:lstStyle/>
                    <a:p>
                      <a:r>
                        <a:rPr lang="en-US" sz="1400" dirty="0" smtClean="0"/>
                        <a:t>3</a:t>
                      </a:r>
                      <a:endParaRPr lang="en-US" sz="1400" dirty="0"/>
                    </a:p>
                  </a:txBody>
                  <a:tcPr/>
                </a:tc>
                <a:tc>
                  <a:txBody>
                    <a:bodyPr/>
                    <a:lstStyle/>
                    <a:p>
                      <a:r>
                        <a:rPr lang="en-US" sz="1400" dirty="0" smtClean="0"/>
                        <a:t>15</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50</a:t>
                      </a:r>
                      <a:endParaRPr lang="en-US" sz="1400" dirty="0"/>
                    </a:p>
                  </a:txBody>
                  <a:tcPr/>
                </a:tc>
                <a:tc>
                  <a:txBody>
                    <a:bodyPr/>
                    <a:lstStyle/>
                    <a:p>
                      <a:r>
                        <a:rPr lang="en-US" sz="1400" dirty="0" smtClean="0"/>
                        <a:t>4</a:t>
                      </a:r>
                      <a:endParaRPr lang="en-US" sz="1400" dirty="0"/>
                    </a:p>
                  </a:txBody>
                  <a:tcPr/>
                </a:tc>
                <a:tc>
                  <a:txBody>
                    <a:bodyPr/>
                    <a:lstStyle/>
                    <a:p>
                      <a:r>
                        <a:rPr lang="en-US" sz="1400" dirty="0" smtClean="0"/>
                        <a:t>20</a:t>
                      </a:r>
                      <a:endParaRPr lang="en-US" sz="1400" dirty="0"/>
                    </a:p>
                  </a:txBody>
                  <a:tcPr/>
                </a:tc>
                <a:tc>
                  <a:txBody>
                    <a:bodyPr/>
                    <a:lstStyle/>
                    <a:p>
                      <a:r>
                        <a:rPr lang="en-US" sz="1400" dirty="0" smtClean="0"/>
                        <a:t>5</a:t>
                      </a:r>
                      <a:endParaRPr lang="en-US" sz="1400" dirty="0"/>
                    </a:p>
                  </a:txBody>
                  <a:tcPr/>
                </a:tc>
              </a:tr>
              <a:tr h="368710">
                <a:tc>
                  <a:txBody>
                    <a:bodyPr/>
                    <a:lstStyle/>
                    <a:p>
                      <a:r>
                        <a:rPr lang="en-US" sz="1400" dirty="0" smtClean="0"/>
                        <a:t>75</a:t>
                      </a:r>
                      <a:endParaRPr lang="en-US" sz="1400" dirty="0"/>
                    </a:p>
                  </a:txBody>
                  <a:tcPr/>
                </a:tc>
                <a:tc>
                  <a:txBody>
                    <a:bodyPr/>
                    <a:lstStyle/>
                    <a:p>
                      <a:r>
                        <a:rPr lang="en-US" sz="1400" dirty="0" smtClean="0"/>
                        <a:t>5</a:t>
                      </a:r>
                      <a:endParaRPr lang="en-US" sz="1400" dirty="0"/>
                    </a:p>
                  </a:txBody>
                  <a:tcPr/>
                </a:tc>
                <a:tc>
                  <a:txBody>
                    <a:bodyPr/>
                    <a:lstStyle/>
                    <a:p>
                      <a:r>
                        <a:rPr lang="en-US" sz="1400" dirty="0" smtClean="0"/>
                        <a:t>25</a:t>
                      </a:r>
                      <a:endParaRPr lang="en-US" sz="1400" dirty="0"/>
                    </a:p>
                  </a:txBody>
                  <a:tcPr/>
                </a:tc>
                <a:tc>
                  <a:txBody>
                    <a:bodyPr/>
                    <a:lstStyle/>
                    <a:p>
                      <a:r>
                        <a:rPr lang="en-US" sz="1400" dirty="0" smtClean="0"/>
                        <a:t>5</a:t>
                      </a:r>
                      <a:endParaRPr lang="en-US" sz="1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484802" y="186257"/>
            <a:ext cx="8305801" cy="646331"/>
          </a:xfrm>
          <a:prstGeom prst="rect">
            <a:avLst/>
          </a:prstGeom>
          <a:solidFill>
            <a:srgbClr val="FFC000"/>
          </a:solidFill>
        </p:spPr>
        <p:txBody>
          <a:bodyPr wrap="square" rtlCol="0">
            <a:spAutoFit/>
          </a:bodyPr>
          <a:lstStyle/>
          <a:p>
            <a:r>
              <a:rPr lang="en-US" b="1" dirty="0" smtClean="0">
                <a:latin typeface="Comic Sans MS" pitchFamily="66" charset="0"/>
              </a:rPr>
              <a:t>A body start to move from origin in positive x-direction, find the acceleration at different segments.</a:t>
            </a:r>
            <a:endParaRPr lang="en-US" b="1" dirty="0">
              <a:latin typeface="Comic Sans MS" pitchFamily="66" charset="0"/>
            </a:endParaRPr>
          </a:p>
        </p:txBody>
      </p:sp>
      <p:grpSp>
        <p:nvGrpSpPr>
          <p:cNvPr id="41" name="Group 40"/>
          <p:cNvGrpSpPr/>
          <p:nvPr/>
        </p:nvGrpSpPr>
        <p:grpSpPr>
          <a:xfrm>
            <a:off x="2035040" y="785715"/>
            <a:ext cx="5714999" cy="5767485"/>
            <a:chOff x="2035040" y="785715"/>
            <a:chExt cx="5714999" cy="5767485"/>
          </a:xfrm>
        </p:grpSpPr>
        <p:pic>
          <p:nvPicPr>
            <p:cNvPr id="3" name="Picture 2" descr="GraphPaper20x20AxesUnits.bmp"/>
            <p:cNvPicPr>
              <a:picLocks noChangeAspect="1"/>
            </p:cNvPicPr>
            <p:nvPr/>
          </p:nvPicPr>
          <p:blipFill>
            <a:blip r:embed="rId2" cstate="print"/>
            <a:stretch>
              <a:fillRect/>
            </a:stretch>
          </p:blipFill>
          <p:spPr>
            <a:xfrm>
              <a:off x="2035040" y="824363"/>
              <a:ext cx="5714999" cy="5728837"/>
            </a:xfrm>
            <a:prstGeom prst="rect">
              <a:avLst/>
            </a:prstGeom>
          </p:spPr>
        </p:pic>
        <p:sp>
          <p:nvSpPr>
            <p:cNvPr id="5" name="TextBox 4"/>
            <p:cNvSpPr txBox="1"/>
            <p:nvPr/>
          </p:nvSpPr>
          <p:spPr>
            <a:xfrm rot="16356434">
              <a:off x="4315795" y="994619"/>
              <a:ext cx="787139" cy="369332"/>
            </a:xfrm>
            <a:prstGeom prst="rect">
              <a:avLst/>
            </a:prstGeom>
            <a:noFill/>
          </p:spPr>
          <p:txBody>
            <a:bodyPr wrap="none" rtlCol="0">
              <a:spAutoFit/>
            </a:bodyPr>
            <a:lstStyle/>
            <a:p>
              <a:r>
                <a:rPr lang="en-US" i="1" dirty="0" smtClean="0"/>
                <a:t>v(m/s)</a:t>
              </a:r>
              <a:endParaRPr lang="en-US" i="1" dirty="0"/>
            </a:p>
          </p:txBody>
        </p:sp>
        <p:sp>
          <p:nvSpPr>
            <p:cNvPr id="6" name="TextBox 5"/>
            <p:cNvSpPr txBox="1"/>
            <p:nvPr/>
          </p:nvSpPr>
          <p:spPr>
            <a:xfrm>
              <a:off x="7121995" y="3664761"/>
              <a:ext cx="492443" cy="369332"/>
            </a:xfrm>
            <a:prstGeom prst="rect">
              <a:avLst/>
            </a:prstGeom>
            <a:noFill/>
          </p:spPr>
          <p:txBody>
            <a:bodyPr wrap="none" rtlCol="0">
              <a:spAutoFit/>
            </a:bodyPr>
            <a:lstStyle/>
            <a:p>
              <a:r>
                <a:rPr lang="en-US" dirty="0"/>
                <a:t>t</a:t>
              </a:r>
              <a:r>
                <a:rPr lang="en-US" dirty="0" smtClean="0"/>
                <a:t>(s)</a:t>
              </a:r>
              <a:endParaRPr lang="en-US" dirty="0"/>
            </a:p>
          </p:txBody>
        </p:sp>
        <p:sp>
          <p:nvSpPr>
            <p:cNvPr id="16" name="Freeform 15"/>
            <p:cNvSpPr/>
            <p:nvPr/>
          </p:nvSpPr>
          <p:spPr>
            <a:xfrm>
              <a:off x="3337560" y="2862072"/>
              <a:ext cx="3657600" cy="1325880"/>
            </a:xfrm>
            <a:custGeom>
              <a:avLst/>
              <a:gdLst>
                <a:gd name="connsiteX0" fmla="*/ 0 w 3657600"/>
                <a:gd name="connsiteY0" fmla="*/ 768096 h 1325880"/>
                <a:gd name="connsiteX1" fmla="*/ 795528 w 3657600"/>
                <a:gd name="connsiteY1" fmla="*/ 0 h 1325880"/>
                <a:gd name="connsiteX2" fmla="*/ 1856232 w 3657600"/>
                <a:gd name="connsiteY2" fmla="*/ 18288 h 1325880"/>
                <a:gd name="connsiteX3" fmla="*/ 3154680 w 3657600"/>
                <a:gd name="connsiteY3" fmla="*/ 1325880 h 1325880"/>
                <a:gd name="connsiteX4" fmla="*/ 3657600 w 3657600"/>
                <a:gd name="connsiteY4" fmla="*/ 283464 h 1325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1325880">
                  <a:moveTo>
                    <a:pt x="0" y="768096"/>
                  </a:moveTo>
                  <a:lnTo>
                    <a:pt x="795528" y="0"/>
                  </a:lnTo>
                  <a:lnTo>
                    <a:pt x="1856232" y="18288"/>
                  </a:lnTo>
                  <a:lnTo>
                    <a:pt x="3154680" y="1325880"/>
                  </a:lnTo>
                  <a:lnTo>
                    <a:pt x="3657600" y="28346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943600" y="1371600"/>
              <a:ext cx="1374992" cy="461665"/>
            </a:xfrm>
            <a:prstGeom prst="rect">
              <a:avLst/>
            </a:prstGeom>
            <a:noFill/>
          </p:spPr>
          <p:txBody>
            <a:bodyPr wrap="none" rtlCol="0">
              <a:spAutoFit/>
            </a:bodyPr>
            <a:lstStyle/>
            <a:p>
              <a:r>
                <a:rPr lang="en-US" sz="1200" dirty="0" smtClean="0"/>
                <a:t>Each unit = 1s</a:t>
              </a:r>
            </a:p>
            <a:p>
              <a:r>
                <a:rPr lang="en-US" sz="1200" dirty="0" smtClean="0"/>
                <a:t>Each unit = 10 m/s </a:t>
              </a:r>
              <a:endParaRPr lang="en-US" sz="1200" dirty="0"/>
            </a:p>
          </p:txBody>
        </p:sp>
        <p:grpSp>
          <p:nvGrpSpPr>
            <p:cNvPr id="28" name="Group 27"/>
            <p:cNvGrpSpPr/>
            <p:nvPr/>
          </p:nvGrpSpPr>
          <p:grpSpPr>
            <a:xfrm>
              <a:off x="2971800" y="2362200"/>
              <a:ext cx="685800" cy="685800"/>
              <a:chOff x="2971800" y="2362200"/>
              <a:chExt cx="685800" cy="685800"/>
            </a:xfrm>
          </p:grpSpPr>
          <p:cxnSp>
            <p:nvCxnSpPr>
              <p:cNvPr id="25" name="Straight Arrow Connector 24"/>
              <p:cNvCxnSpPr>
                <a:stCxn id="27" idx="2"/>
              </p:cNvCxnSpPr>
              <p:nvPr/>
            </p:nvCxnSpPr>
            <p:spPr>
              <a:xfrm>
                <a:off x="3298973" y="2623810"/>
                <a:ext cx="358627" cy="424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971800" y="2362200"/>
                <a:ext cx="654346" cy="261610"/>
              </a:xfrm>
              <a:prstGeom prst="rect">
                <a:avLst/>
              </a:prstGeom>
              <a:noFill/>
              <a:ln>
                <a:solidFill>
                  <a:schemeClr val="accent1"/>
                </a:solidFill>
              </a:ln>
            </p:spPr>
            <p:txBody>
              <a:bodyPr wrap="none" rtlCol="0">
                <a:spAutoFit/>
              </a:bodyPr>
              <a:lstStyle/>
              <a:p>
                <a:r>
                  <a:rPr lang="en-US" sz="1100" dirty="0" smtClean="0"/>
                  <a:t>10 m/s</a:t>
                </a:r>
                <a:r>
                  <a:rPr lang="en-US" sz="1100" baseline="30000" dirty="0" smtClean="0"/>
                  <a:t>2</a:t>
                </a:r>
                <a:endParaRPr lang="en-US" sz="1100" baseline="30000" dirty="0"/>
              </a:p>
            </p:txBody>
          </p:sp>
        </p:grpSp>
        <p:grpSp>
          <p:nvGrpSpPr>
            <p:cNvPr id="31" name="Group 30"/>
            <p:cNvGrpSpPr/>
            <p:nvPr/>
          </p:nvGrpSpPr>
          <p:grpSpPr>
            <a:xfrm>
              <a:off x="3824061" y="2150105"/>
              <a:ext cx="685800" cy="685800"/>
              <a:chOff x="2971800" y="2362200"/>
              <a:chExt cx="685800" cy="685800"/>
            </a:xfrm>
          </p:grpSpPr>
          <p:cxnSp>
            <p:nvCxnSpPr>
              <p:cNvPr id="32" name="Straight Arrow Connector 31"/>
              <p:cNvCxnSpPr>
                <a:stCxn id="33" idx="2"/>
              </p:cNvCxnSpPr>
              <p:nvPr/>
            </p:nvCxnSpPr>
            <p:spPr>
              <a:xfrm>
                <a:off x="3250883" y="2623810"/>
                <a:ext cx="406717" cy="424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971800" y="2362200"/>
                <a:ext cx="558166" cy="261610"/>
              </a:xfrm>
              <a:prstGeom prst="rect">
                <a:avLst/>
              </a:prstGeom>
              <a:noFill/>
              <a:ln>
                <a:solidFill>
                  <a:schemeClr val="accent1"/>
                </a:solidFill>
              </a:ln>
            </p:spPr>
            <p:txBody>
              <a:bodyPr wrap="none" rtlCol="0">
                <a:spAutoFit/>
              </a:bodyPr>
              <a:lstStyle/>
              <a:p>
                <a:r>
                  <a:rPr lang="en-US" sz="1100" dirty="0" smtClean="0"/>
                  <a:t>0 </a:t>
                </a:r>
                <a:r>
                  <a:rPr lang="en-US" sz="1100" dirty="0"/>
                  <a:t>m/s</a:t>
                </a:r>
                <a:r>
                  <a:rPr lang="en-US" sz="1100" baseline="30000" dirty="0"/>
                  <a:t>2</a:t>
                </a:r>
              </a:p>
            </p:txBody>
          </p:sp>
        </p:grpSp>
        <p:grpSp>
          <p:nvGrpSpPr>
            <p:cNvPr id="34" name="Group 33"/>
            <p:cNvGrpSpPr/>
            <p:nvPr/>
          </p:nvGrpSpPr>
          <p:grpSpPr>
            <a:xfrm>
              <a:off x="5275618" y="2506089"/>
              <a:ext cx="673582" cy="711967"/>
              <a:chOff x="2971800" y="2362200"/>
              <a:chExt cx="673582" cy="711967"/>
            </a:xfrm>
          </p:grpSpPr>
          <p:cxnSp>
            <p:nvCxnSpPr>
              <p:cNvPr id="35" name="Straight Arrow Connector 34"/>
              <p:cNvCxnSpPr>
                <a:stCxn id="36" idx="2"/>
              </p:cNvCxnSpPr>
              <p:nvPr/>
            </p:nvCxnSpPr>
            <p:spPr>
              <a:xfrm flipH="1">
                <a:off x="3262906" y="2623810"/>
                <a:ext cx="45685" cy="450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971800" y="2362200"/>
                <a:ext cx="673582" cy="261610"/>
              </a:xfrm>
              <a:prstGeom prst="rect">
                <a:avLst/>
              </a:prstGeom>
              <a:noFill/>
              <a:ln>
                <a:solidFill>
                  <a:schemeClr val="accent1"/>
                </a:solidFill>
              </a:ln>
            </p:spPr>
            <p:txBody>
              <a:bodyPr wrap="none" rtlCol="0">
                <a:spAutoFit/>
              </a:bodyPr>
              <a:lstStyle/>
              <a:p>
                <a:r>
                  <a:rPr lang="en-US" sz="1100" dirty="0" smtClean="0"/>
                  <a:t>-10 </a:t>
                </a:r>
                <a:r>
                  <a:rPr lang="en-US" sz="1100" dirty="0"/>
                  <a:t>m/s</a:t>
                </a:r>
                <a:r>
                  <a:rPr lang="en-US" sz="1100" baseline="30000" dirty="0"/>
                  <a:t>2</a:t>
                </a:r>
              </a:p>
            </p:txBody>
          </p:sp>
        </p:grpSp>
        <p:grpSp>
          <p:nvGrpSpPr>
            <p:cNvPr id="38" name="Group 37"/>
            <p:cNvGrpSpPr/>
            <p:nvPr/>
          </p:nvGrpSpPr>
          <p:grpSpPr>
            <a:xfrm>
              <a:off x="6205084" y="2649977"/>
              <a:ext cx="685800" cy="685800"/>
              <a:chOff x="2971800" y="2362200"/>
              <a:chExt cx="685800" cy="685800"/>
            </a:xfrm>
          </p:grpSpPr>
          <p:cxnSp>
            <p:nvCxnSpPr>
              <p:cNvPr id="39" name="Straight Arrow Connector 38"/>
              <p:cNvCxnSpPr>
                <a:stCxn id="40" idx="2"/>
              </p:cNvCxnSpPr>
              <p:nvPr/>
            </p:nvCxnSpPr>
            <p:spPr>
              <a:xfrm>
                <a:off x="3286951" y="2623810"/>
                <a:ext cx="370649" cy="424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971800" y="2362200"/>
                <a:ext cx="630301" cy="261610"/>
              </a:xfrm>
              <a:prstGeom prst="rect">
                <a:avLst/>
              </a:prstGeom>
              <a:noFill/>
              <a:ln>
                <a:solidFill>
                  <a:schemeClr val="accent1"/>
                </a:solidFill>
              </a:ln>
            </p:spPr>
            <p:txBody>
              <a:bodyPr wrap="none" rtlCol="0">
                <a:spAutoFit/>
              </a:bodyPr>
              <a:lstStyle/>
              <a:p>
                <a:r>
                  <a:rPr lang="en-US" sz="1100" dirty="0"/>
                  <a:t>2</a:t>
                </a:r>
                <a:r>
                  <a:rPr lang="en-US" sz="1100" dirty="0" smtClean="0"/>
                  <a:t>0 </a:t>
                </a:r>
                <a:r>
                  <a:rPr lang="en-US" sz="1100" dirty="0"/>
                  <a:t>m/s</a:t>
                </a:r>
                <a:r>
                  <a:rPr lang="en-US" sz="1100" baseline="30000" dirty="0"/>
                  <a:t>2</a:t>
                </a:r>
              </a:p>
            </p:txBody>
          </p:sp>
        </p:grpSp>
      </p:grpSp>
      <p:sp>
        <p:nvSpPr>
          <p:cNvPr id="44" name="TextBox 43"/>
          <p:cNvSpPr txBox="1"/>
          <p:nvPr/>
        </p:nvSpPr>
        <p:spPr>
          <a:xfrm>
            <a:off x="601139" y="4452907"/>
            <a:ext cx="4389150" cy="1384995"/>
          </a:xfrm>
          <a:prstGeom prst="rect">
            <a:avLst/>
          </a:prstGeom>
          <a:noFill/>
        </p:spPr>
        <p:txBody>
          <a:bodyPr wrap="none" rtlCol="0">
            <a:spAutoFit/>
          </a:bodyPr>
          <a:lstStyle/>
          <a:p>
            <a:pPr marL="228600" indent="-228600">
              <a:buAutoNum type="arabicPeriod"/>
            </a:pPr>
            <a:r>
              <a:rPr lang="en-US" sz="1200" dirty="0" smtClean="0">
                <a:solidFill>
                  <a:srgbClr val="0000FF"/>
                </a:solidFill>
              </a:rPr>
              <a:t>From which time period the body moves in positive x direction?</a:t>
            </a:r>
          </a:p>
          <a:p>
            <a:pPr marL="228600" indent="-228600">
              <a:buAutoNum type="arabicPeriod"/>
            </a:pPr>
            <a:r>
              <a:rPr lang="en-US" sz="1200" dirty="0" smtClean="0">
                <a:solidFill>
                  <a:srgbClr val="0000FF"/>
                </a:solidFill>
              </a:rPr>
              <a:t>At what time body start to slow down?</a:t>
            </a:r>
          </a:p>
          <a:p>
            <a:pPr marL="228600" indent="-228600">
              <a:buAutoNum type="arabicPeriod"/>
            </a:pPr>
            <a:r>
              <a:rPr lang="en-US" sz="1200" dirty="0" smtClean="0">
                <a:solidFill>
                  <a:srgbClr val="0000FF"/>
                </a:solidFill>
              </a:rPr>
              <a:t>At what time body changed its direction?</a:t>
            </a:r>
          </a:p>
          <a:p>
            <a:pPr marL="228600" indent="-228600">
              <a:buAutoNum type="arabicPeriod"/>
            </a:pPr>
            <a:r>
              <a:rPr lang="en-US" sz="1200" dirty="0" smtClean="0">
                <a:solidFill>
                  <a:srgbClr val="0000FF"/>
                </a:solidFill>
              </a:rPr>
              <a:t>For which time period body moves in negative x-direction?</a:t>
            </a:r>
          </a:p>
          <a:p>
            <a:pPr marL="228600" indent="-228600">
              <a:buAutoNum type="arabicPeriod"/>
            </a:pPr>
            <a:r>
              <a:rPr lang="en-US" sz="1200" dirty="0" smtClean="0">
                <a:solidFill>
                  <a:srgbClr val="0000FF"/>
                </a:solidFill>
              </a:rPr>
              <a:t>Which direction particle is moving in last 2 second?</a:t>
            </a:r>
          </a:p>
          <a:p>
            <a:pPr marL="228600" indent="-228600">
              <a:buAutoNum type="arabicPeriod"/>
            </a:pPr>
            <a:r>
              <a:rPr lang="en-US" sz="1200" dirty="0" smtClean="0">
                <a:solidFill>
                  <a:srgbClr val="0000FF"/>
                </a:solidFill>
              </a:rPr>
              <a:t>Find the average displacement.</a:t>
            </a:r>
          </a:p>
          <a:p>
            <a:pPr marL="228600" indent="-228600">
              <a:buAutoNum type="arabicPeriod"/>
            </a:pPr>
            <a:endParaRPr lang="en-US" sz="1200" dirty="0">
              <a:solidFill>
                <a:srgbClr val="0000FF"/>
              </a:solidFill>
            </a:endParaRPr>
          </a:p>
        </p:txBody>
      </p:sp>
      <p:sp>
        <p:nvSpPr>
          <p:cNvPr id="45" name="TextBox 44"/>
          <p:cNvSpPr txBox="1"/>
          <p:nvPr/>
        </p:nvSpPr>
        <p:spPr>
          <a:xfrm>
            <a:off x="3058477" y="3664761"/>
            <a:ext cx="558166" cy="276999"/>
          </a:xfrm>
          <a:prstGeom prst="rect">
            <a:avLst/>
          </a:prstGeom>
          <a:noFill/>
        </p:spPr>
        <p:txBody>
          <a:bodyPr wrap="none" rtlCol="0">
            <a:spAutoFit/>
          </a:bodyPr>
          <a:lstStyle/>
          <a:p>
            <a:r>
              <a:rPr lang="en-US" sz="1200" dirty="0" smtClean="0"/>
              <a:t>t = 0 s</a:t>
            </a:r>
            <a:endParaRPr lang="en-US" sz="1200" dirty="0"/>
          </a:p>
        </p:txBody>
      </p:sp>
    </p:spTree>
    <p:extLst>
      <p:ext uri="{BB962C8B-B14F-4D97-AF65-F5344CB8AC3E}">
        <p14:creationId xmlns:p14="http://schemas.microsoft.com/office/powerpoint/2010/main" val="14901395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107096" y="5650468"/>
            <a:ext cx="609600" cy="6858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932298" y="191810"/>
            <a:ext cx="4204997" cy="369332"/>
          </a:xfrm>
          <a:prstGeom prst="rect">
            <a:avLst/>
          </a:prstGeom>
          <a:noFill/>
        </p:spPr>
        <p:txBody>
          <a:bodyPr wrap="none" rtlCol="0">
            <a:spAutoFit/>
          </a:bodyPr>
          <a:lstStyle/>
          <a:p>
            <a:r>
              <a:rPr lang="en-US" b="1" u="sng" dirty="0" smtClean="0">
                <a:solidFill>
                  <a:srgbClr val="0000FF"/>
                </a:solidFill>
                <a:latin typeface="Comic Sans MS" pitchFamily="66" charset="0"/>
                <a:cs typeface="Aharoni" pitchFamily="2" charset="-79"/>
              </a:rPr>
              <a:t>Vertical motion (free fall) in graph </a:t>
            </a:r>
            <a:endParaRPr lang="en-US" b="1" u="sng" dirty="0">
              <a:solidFill>
                <a:srgbClr val="0000FF"/>
              </a:solidFill>
              <a:latin typeface="Comic Sans MS" pitchFamily="66" charset="0"/>
              <a:cs typeface="Aharoni" pitchFamily="2" charset="-79"/>
            </a:endParaRPr>
          </a:p>
        </p:txBody>
      </p:sp>
      <p:grpSp>
        <p:nvGrpSpPr>
          <p:cNvPr id="23" name="Group 22"/>
          <p:cNvGrpSpPr/>
          <p:nvPr/>
        </p:nvGrpSpPr>
        <p:grpSpPr>
          <a:xfrm>
            <a:off x="5169181" y="337899"/>
            <a:ext cx="2992904" cy="1888809"/>
            <a:chOff x="5169181" y="337899"/>
            <a:chExt cx="2992904" cy="1888809"/>
          </a:xfrm>
        </p:grpSpPr>
        <p:pic>
          <p:nvPicPr>
            <p:cNvPr id="74756" name="Picture 4" descr="Image result for 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1626" y="369332"/>
              <a:ext cx="2466975" cy="1857376"/>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a:stCxn id="74756" idx="1"/>
              <a:endCxn id="74756" idx="3"/>
            </p:cNvCxnSpPr>
            <p:nvPr/>
          </p:nvCxnSpPr>
          <p:spPr>
            <a:xfrm>
              <a:off x="5431626" y="1298020"/>
              <a:ext cx="2466975" cy="0"/>
            </a:xfrm>
            <a:prstGeom prst="straightConnector1">
              <a:avLst/>
            </a:prstGeom>
            <a:ln>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5455475" y="376476"/>
              <a:ext cx="3583" cy="1850232"/>
            </a:xfrm>
            <a:prstGeom prst="straightConnector1">
              <a:avLst/>
            </a:prstGeom>
            <a:ln>
              <a:solidFill>
                <a:srgbClr val="FF0066"/>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169181" y="337899"/>
              <a:ext cx="253596" cy="276999"/>
            </a:xfrm>
            <a:prstGeom prst="rect">
              <a:avLst/>
            </a:prstGeom>
            <a:noFill/>
          </p:spPr>
          <p:txBody>
            <a:bodyPr wrap="none" rtlCol="0">
              <a:spAutoFit/>
            </a:bodyPr>
            <a:lstStyle/>
            <a:p>
              <a:r>
                <a:rPr lang="en-US" sz="1200" dirty="0" smtClean="0"/>
                <a:t>y</a:t>
              </a:r>
              <a:endParaRPr lang="en-US" sz="1200" dirty="0"/>
            </a:p>
          </p:txBody>
        </p:sp>
        <p:sp>
          <p:nvSpPr>
            <p:cNvPr id="37" name="TextBox 36"/>
            <p:cNvSpPr txBox="1"/>
            <p:nvPr/>
          </p:nvSpPr>
          <p:spPr>
            <a:xfrm>
              <a:off x="7926123" y="1182217"/>
              <a:ext cx="235962" cy="276999"/>
            </a:xfrm>
            <a:prstGeom prst="rect">
              <a:avLst/>
            </a:prstGeom>
            <a:noFill/>
          </p:spPr>
          <p:txBody>
            <a:bodyPr wrap="none" rtlCol="0">
              <a:spAutoFit/>
            </a:bodyPr>
            <a:lstStyle/>
            <a:p>
              <a:r>
                <a:rPr lang="en-US" sz="1200" dirty="0" smtClean="0"/>
                <a:t>t</a:t>
              </a:r>
              <a:endParaRPr lang="en-US" sz="1200" dirty="0"/>
            </a:p>
          </p:txBody>
        </p:sp>
      </p:grpSp>
      <p:cxnSp>
        <p:nvCxnSpPr>
          <p:cNvPr id="29" name="Straight Connector 28"/>
          <p:cNvCxnSpPr/>
          <p:nvPr/>
        </p:nvCxnSpPr>
        <p:spPr>
          <a:xfrm flipV="1">
            <a:off x="5464885" y="476398"/>
            <a:ext cx="1073985" cy="821622"/>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462670" y="1295400"/>
            <a:ext cx="1081130" cy="821622"/>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5169181" y="2514600"/>
            <a:ext cx="2992904" cy="1888809"/>
            <a:chOff x="5169181" y="337899"/>
            <a:chExt cx="2992904" cy="1888809"/>
          </a:xfrm>
        </p:grpSpPr>
        <p:pic>
          <p:nvPicPr>
            <p:cNvPr id="56" name="Picture 4" descr="Image result for 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1626" y="369332"/>
              <a:ext cx="2466975" cy="1857376"/>
            </a:xfrm>
            <a:prstGeom prst="rect">
              <a:avLst/>
            </a:prstGeom>
            <a:noFill/>
            <a:extLst>
              <a:ext uri="{909E8E84-426E-40DD-AFC4-6F175D3DCCD1}">
                <a14:hiddenFill xmlns:a14="http://schemas.microsoft.com/office/drawing/2010/main">
                  <a:solidFill>
                    <a:srgbClr val="FFFFFF"/>
                  </a:solidFill>
                </a14:hiddenFill>
              </a:ext>
            </a:extLst>
          </p:spPr>
        </p:pic>
        <p:cxnSp>
          <p:nvCxnSpPr>
            <p:cNvPr id="57" name="Straight Arrow Connector 56"/>
            <p:cNvCxnSpPr>
              <a:stCxn id="56" idx="1"/>
              <a:endCxn id="56" idx="3"/>
            </p:cNvCxnSpPr>
            <p:nvPr/>
          </p:nvCxnSpPr>
          <p:spPr>
            <a:xfrm>
              <a:off x="5431626" y="1298020"/>
              <a:ext cx="2466975" cy="0"/>
            </a:xfrm>
            <a:prstGeom prst="straightConnector1">
              <a:avLst/>
            </a:prstGeom>
            <a:ln>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flipV="1">
              <a:off x="5455475" y="376476"/>
              <a:ext cx="3583" cy="1850232"/>
            </a:xfrm>
            <a:prstGeom prst="straightConnector1">
              <a:avLst/>
            </a:prstGeom>
            <a:ln>
              <a:solidFill>
                <a:srgbClr val="FF0066"/>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169181" y="337899"/>
              <a:ext cx="253596" cy="276999"/>
            </a:xfrm>
            <a:prstGeom prst="rect">
              <a:avLst/>
            </a:prstGeom>
            <a:noFill/>
          </p:spPr>
          <p:txBody>
            <a:bodyPr wrap="none" rtlCol="0">
              <a:spAutoFit/>
            </a:bodyPr>
            <a:lstStyle/>
            <a:p>
              <a:r>
                <a:rPr lang="en-US" sz="1200" dirty="0"/>
                <a:t>v</a:t>
              </a:r>
            </a:p>
          </p:txBody>
        </p:sp>
        <p:sp>
          <p:nvSpPr>
            <p:cNvPr id="60" name="TextBox 59"/>
            <p:cNvSpPr txBox="1"/>
            <p:nvPr/>
          </p:nvSpPr>
          <p:spPr>
            <a:xfrm>
              <a:off x="7926123" y="1182217"/>
              <a:ext cx="235962" cy="276999"/>
            </a:xfrm>
            <a:prstGeom prst="rect">
              <a:avLst/>
            </a:prstGeom>
            <a:noFill/>
          </p:spPr>
          <p:txBody>
            <a:bodyPr wrap="none" rtlCol="0">
              <a:spAutoFit/>
            </a:bodyPr>
            <a:lstStyle/>
            <a:p>
              <a:r>
                <a:rPr lang="en-US" sz="1200" dirty="0" smtClean="0"/>
                <a:t>t</a:t>
              </a:r>
              <a:endParaRPr lang="en-US" sz="1200" dirty="0"/>
            </a:p>
          </p:txBody>
        </p:sp>
      </p:grpSp>
      <p:cxnSp>
        <p:nvCxnSpPr>
          <p:cNvPr id="54" name="Straight Connector 53"/>
          <p:cNvCxnSpPr/>
          <p:nvPr/>
        </p:nvCxnSpPr>
        <p:spPr>
          <a:xfrm flipV="1">
            <a:off x="5486400" y="3483684"/>
            <a:ext cx="1073985" cy="821622"/>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459926" y="2647783"/>
            <a:ext cx="1081130" cy="821622"/>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nvGrpSpPr>
          <p:cNvPr id="62" name="Group 61"/>
          <p:cNvGrpSpPr/>
          <p:nvPr/>
        </p:nvGrpSpPr>
        <p:grpSpPr>
          <a:xfrm>
            <a:off x="5169181" y="4551241"/>
            <a:ext cx="2992904" cy="1888809"/>
            <a:chOff x="5169181" y="337899"/>
            <a:chExt cx="2992904" cy="1888809"/>
          </a:xfrm>
        </p:grpSpPr>
        <p:pic>
          <p:nvPicPr>
            <p:cNvPr id="65" name="Picture 4" descr="Image result for 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1626" y="369332"/>
              <a:ext cx="2466975" cy="1857376"/>
            </a:xfrm>
            <a:prstGeom prst="rect">
              <a:avLst/>
            </a:prstGeom>
            <a:noFill/>
            <a:extLst>
              <a:ext uri="{909E8E84-426E-40DD-AFC4-6F175D3DCCD1}">
                <a14:hiddenFill xmlns:a14="http://schemas.microsoft.com/office/drawing/2010/main">
                  <a:solidFill>
                    <a:srgbClr val="FFFFFF"/>
                  </a:solidFill>
                </a14:hiddenFill>
              </a:ext>
            </a:extLst>
          </p:spPr>
        </p:pic>
        <p:cxnSp>
          <p:nvCxnSpPr>
            <p:cNvPr id="66" name="Straight Arrow Connector 65"/>
            <p:cNvCxnSpPr>
              <a:stCxn id="65" idx="1"/>
              <a:endCxn id="65" idx="3"/>
            </p:cNvCxnSpPr>
            <p:nvPr/>
          </p:nvCxnSpPr>
          <p:spPr>
            <a:xfrm>
              <a:off x="5431626" y="1298020"/>
              <a:ext cx="2466975" cy="0"/>
            </a:xfrm>
            <a:prstGeom prst="straightConnector1">
              <a:avLst/>
            </a:prstGeom>
            <a:ln>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flipV="1">
              <a:off x="5455475" y="376476"/>
              <a:ext cx="3583" cy="1850232"/>
            </a:xfrm>
            <a:prstGeom prst="straightConnector1">
              <a:avLst/>
            </a:prstGeom>
            <a:ln>
              <a:solidFill>
                <a:srgbClr val="FF0066"/>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5169181" y="337899"/>
              <a:ext cx="258404" cy="276999"/>
            </a:xfrm>
            <a:prstGeom prst="rect">
              <a:avLst/>
            </a:prstGeom>
            <a:noFill/>
          </p:spPr>
          <p:txBody>
            <a:bodyPr wrap="none" rtlCol="0">
              <a:spAutoFit/>
            </a:bodyPr>
            <a:lstStyle/>
            <a:p>
              <a:r>
                <a:rPr lang="en-US" sz="1200" dirty="0" smtClean="0"/>
                <a:t>a</a:t>
              </a:r>
              <a:endParaRPr lang="en-US" sz="1200" dirty="0"/>
            </a:p>
          </p:txBody>
        </p:sp>
        <p:sp>
          <p:nvSpPr>
            <p:cNvPr id="69" name="TextBox 68"/>
            <p:cNvSpPr txBox="1"/>
            <p:nvPr/>
          </p:nvSpPr>
          <p:spPr>
            <a:xfrm>
              <a:off x="7926123" y="1182217"/>
              <a:ext cx="235962" cy="276999"/>
            </a:xfrm>
            <a:prstGeom prst="rect">
              <a:avLst/>
            </a:prstGeom>
            <a:noFill/>
          </p:spPr>
          <p:txBody>
            <a:bodyPr wrap="none" rtlCol="0">
              <a:spAutoFit/>
            </a:bodyPr>
            <a:lstStyle/>
            <a:p>
              <a:r>
                <a:rPr lang="en-US" sz="1200" dirty="0" smtClean="0"/>
                <a:t>t</a:t>
              </a:r>
              <a:endParaRPr lang="en-US" sz="1200" dirty="0"/>
            </a:p>
          </p:txBody>
        </p:sp>
      </p:grpSp>
      <p:cxnSp>
        <p:nvCxnSpPr>
          <p:cNvPr id="64" name="Straight Connector 63"/>
          <p:cNvCxnSpPr/>
          <p:nvPr/>
        </p:nvCxnSpPr>
        <p:spPr>
          <a:xfrm>
            <a:off x="5490683" y="6107668"/>
            <a:ext cx="2281717" cy="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4746675" y="6001434"/>
            <a:ext cx="660758" cy="246221"/>
          </a:xfrm>
          <a:prstGeom prst="rect">
            <a:avLst/>
          </a:prstGeom>
          <a:noFill/>
        </p:spPr>
        <p:txBody>
          <a:bodyPr wrap="none" rtlCol="0">
            <a:spAutoFit/>
          </a:bodyPr>
          <a:lstStyle/>
          <a:p>
            <a:r>
              <a:rPr lang="en-US" sz="1000" dirty="0" smtClean="0"/>
              <a:t>-9.8 m/s</a:t>
            </a:r>
            <a:r>
              <a:rPr lang="en-US" sz="1000" baseline="30000" dirty="0" smtClean="0"/>
              <a:t>2</a:t>
            </a:r>
            <a:endParaRPr lang="en-US" sz="1000" baseline="30000" dirty="0"/>
          </a:p>
        </p:txBody>
      </p:sp>
    </p:spTree>
    <p:extLst>
      <p:ext uri="{BB962C8B-B14F-4D97-AF65-F5344CB8AC3E}">
        <p14:creationId xmlns:p14="http://schemas.microsoft.com/office/powerpoint/2010/main" val="100114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0"/>
                                        <p:tgtEl>
                                          <p:spTgt spid="64"/>
                                        </p:tgtEl>
                                      </p:cBhvr>
                                    </p:animEffect>
                                  </p:childTnLst>
                                </p:cTn>
                              </p:par>
                              <p:par>
                                <p:cTn id="8" presetID="0" presetClass="path" presetSubtype="0" decel="55000" fill="hold" grpId="1" nodeType="withEffect">
                                  <p:stCondLst>
                                    <p:cond delay="0"/>
                                  </p:stCondLst>
                                  <p:childTnLst>
                                    <p:animMotion origin="layout" path="M 0 0 L 0.00018 -0.68889 " pathEditMode="relative" ptsTypes="AA">
                                      <p:cBhvr>
                                        <p:cTn id="9" dur="5000" fill="hold"/>
                                        <p:tgtEl>
                                          <p:spTgt spid="2"/>
                                        </p:tgtEl>
                                        <p:attrNameLst>
                                          <p:attrName>ppt_x</p:attrName>
                                          <p:attrName>ppt_y</p:attrName>
                                        </p:attrNameLst>
                                      </p:cBhvr>
                                    </p:animMotion>
                                  </p:childTnLst>
                                </p:cTn>
                              </p:par>
                              <p:par>
                                <p:cTn id="10" presetID="22" presetClass="entr" presetSubtype="8" fill="hold" nodeType="with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0"/>
                                        <p:tgtEl>
                                          <p:spTgt spid="29"/>
                                        </p:tgtEl>
                                      </p:cBhvr>
                                    </p:animEffect>
                                  </p:childTnLst>
                                </p:cTn>
                              </p:par>
                              <p:par>
                                <p:cTn id="13" presetID="22" presetClass="entr" presetSubtype="8"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wipe(left)">
                                      <p:cBhvr>
                                        <p:cTn id="15" dur="5000"/>
                                        <p:tgtEl>
                                          <p:spTgt spid="55"/>
                                        </p:tgtEl>
                                      </p:cBhvr>
                                    </p:animEffect>
                                  </p:childTnLst>
                                </p:cTn>
                              </p:par>
                              <p:par>
                                <p:cTn id="16" presetID="0" presetClass="path" presetSubtype="0" accel="50000" fill="hold" grpId="0" nodeType="withEffect">
                                  <p:stCondLst>
                                    <p:cond delay="5000"/>
                                  </p:stCondLst>
                                  <p:childTnLst>
                                    <p:animMotion origin="layout" path="M 0.00018 -0.68889 L 0.00035 0.00555 " pathEditMode="relative" rAng="0" ptsTypes="AA">
                                      <p:cBhvr>
                                        <p:cTn id="17" dur="5000" fill="hold"/>
                                        <p:tgtEl>
                                          <p:spTgt spid="2"/>
                                        </p:tgtEl>
                                        <p:attrNameLst>
                                          <p:attrName>ppt_x</p:attrName>
                                          <p:attrName>ppt_y</p:attrName>
                                        </p:attrNameLst>
                                      </p:cBhvr>
                                      <p:rCtr x="0" y="347"/>
                                    </p:animMotion>
                                  </p:childTnLst>
                                </p:cTn>
                              </p:par>
                              <p:par>
                                <p:cTn id="18" presetID="22" presetClass="entr" presetSubtype="8" fill="hold" nodeType="withEffect">
                                  <p:stCondLst>
                                    <p:cond delay="5000"/>
                                  </p:stCondLst>
                                  <p:childTnLst>
                                    <p:set>
                                      <p:cBhvr>
                                        <p:cTn id="19" dur="1" fill="hold">
                                          <p:stCondLst>
                                            <p:cond delay="0"/>
                                          </p:stCondLst>
                                        </p:cTn>
                                        <p:tgtEl>
                                          <p:spTgt spid="45"/>
                                        </p:tgtEl>
                                        <p:attrNameLst>
                                          <p:attrName>style.visibility</p:attrName>
                                        </p:attrNameLst>
                                      </p:cBhvr>
                                      <p:to>
                                        <p:strVal val="visible"/>
                                      </p:to>
                                    </p:set>
                                    <p:animEffect transition="in" filter="wipe(left)">
                                      <p:cBhvr>
                                        <p:cTn id="20" dur="5000"/>
                                        <p:tgtEl>
                                          <p:spTgt spid="45"/>
                                        </p:tgtEl>
                                      </p:cBhvr>
                                    </p:animEffect>
                                  </p:childTnLst>
                                </p:cTn>
                              </p:par>
                              <p:par>
                                <p:cTn id="21" presetID="22" presetClass="entr" presetSubtype="2" fill="hold" nodeType="withEffect">
                                  <p:stCondLst>
                                    <p:cond delay="5000"/>
                                  </p:stCondLst>
                                  <p:childTnLst>
                                    <p:set>
                                      <p:cBhvr>
                                        <p:cTn id="22" dur="1" fill="hold">
                                          <p:stCondLst>
                                            <p:cond delay="0"/>
                                          </p:stCondLst>
                                        </p:cTn>
                                        <p:tgtEl>
                                          <p:spTgt spid="54"/>
                                        </p:tgtEl>
                                        <p:attrNameLst>
                                          <p:attrName>style.visibility</p:attrName>
                                        </p:attrNameLst>
                                      </p:cBhvr>
                                      <p:to>
                                        <p:strVal val="visible"/>
                                      </p:to>
                                    </p:set>
                                    <p:animEffect transition="in" filter="wipe(right)">
                                      <p:cBhvr>
                                        <p:cTn id="23" dur="5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46"/>
          <p:cNvSpPr/>
          <p:nvPr/>
        </p:nvSpPr>
        <p:spPr>
          <a:xfrm rot="16200000" flipH="1">
            <a:off x="4501245" y="17110"/>
            <a:ext cx="141513" cy="9144001"/>
          </a:xfrm>
          <a:custGeom>
            <a:avLst/>
            <a:gdLst>
              <a:gd name="connsiteX0" fmla="*/ 0 w 0"/>
              <a:gd name="connsiteY0" fmla="*/ 0 h 6894286"/>
              <a:gd name="connsiteX1" fmla="*/ 0 w 0"/>
              <a:gd name="connsiteY1" fmla="*/ 6894286 h 6894286"/>
            </a:gdLst>
            <a:ahLst/>
            <a:cxnLst>
              <a:cxn ang="0">
                <a:pos x="connsiteX0" y="connsiteY0"/>
              </a:cxn>
              <a:cxn ang="0">
                <a:pos x="connsiteX1" y="connsiteY1"/>
              </a:cxn>
            </a:cxnLst>
            <a:rect l="l" t="t" r="r" b="b"/>
            <a:pathLst>
              <a:path h="6894286">
                <a:moveTo>
                  <a:pt x="0" y="0"/>
                </a:moveTo>
                <a:lnTo>
                  <a:pt x="0" y="6894286"/>
                </a:ln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3401704" y="4507468"/>
            <a:ext cx="301686" cy="369332"/>
          </a:xfrm>
          <a:prstGeom prst="rect">
            <a:avLst/>
          </a:prstGeom>
          <a:noFill/>
        </p:spPr>
        <p:txBody>
          <a:bodyPr wrap="none" rtlCol="0">
            <a:spAutoFit/>
          </a:bodyPr>
          <a:lstStyle/>
          <a:p>
            <a:r>
              <a:rPr lang="en-US" dirty="0" smtClean="0"/>
              <a:t>0</a:t>
            </a:r>
            <a:endParaRPr lang="en-US" dirty="0"/>
          </a:p>
        </p:txBody>
      </p:sp>
      <p:sp>
        <p:nvSpPr>
          <p:cNvPr id="28" name="Oval 27"/>
          <p:cNvSpPr/>
          <p:nvPr/>
        </p:nvSpPr>
        <p:spPr>
          <a:xfrm>
            <a:off x="3657600" y="4472212"/>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191000" y="4452876"/>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800600" y="4458564"/>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410200" y="4450604"/>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6019800" y="4444916"/>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553200" y="4436956"/>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925704" y="4659868"/>
            <a:ext cx="636713" cy="369332"/>
          </a:xfrm>
          <a:prstGeom prst="rect">
            <a:avLst/>
          </a:prstGeom>
          <a:noFill/>
        </p:spPr>
        <p:txBody>
          <a:bodyPr wrap="none" rtlCol="0">
            <a:spAutoFit/>
          </a:bodyPr>
          <a:lstStyle/>
          <a:p>
            <a:r>
              <a:rPr lang="en-US" dirty="0" smtClean="0"/>
              <a:t>5 cm</a:t>
            </a:r>
            <a:endParaRPr lang="en-US" dirty="0"/>
          </a:p>
        </p:txBody>
      </p:sp>
      <p:sp>
        <p:nvSpPr>
          <p:cNvPr id="39" name="Right Arrow 38"/>
          <p:cNvSpPr/>
          <p:nvPr/>
        </p:nvSpPr>
        <p:spPr>
          <a:xfrm>
            <a:off x="3706504" y="4458564"/>
            <a:ext cx="2846696" cy="125104"/>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ant1.jpg"/>
          <p:cNvPicPr>
            <a:picLocks noChangeAspect="1"/>
          </p:cNvPicPr>
          <p:nvPr/>
        </p:nvPicPr>
        <p:blipFill>
          <a:blip r:embed="rId2" cstate="print"/>
          <a:stretch>
            <a:fillRect/>
          </a:stretch>
        </p:blipFill>
        <p:spPr>
          <a:xfrm flipH="1">
            <a:off x="3352800" y="4278868"/>
            <a:ext cx="381000" cy="184776"/>
          </a:xfrm>
          <a:prstGeom prst="rect">
            <a:avLst/>
          </a:prstGeom>
        </p:spPr>
      </p:pic>
      <p:sp>
        <p:nvSpPr>
          <p:cNvPr id="50" name="Oval 49"/>
          <p:cNvSpPr/>
          <p:nvPr/>
        </p:nvSpPr>
        <p:spPr>
          <a:xfrm>
            <a:off x="7086600" y="4431268"/>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7696200" y="4422788"/>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229600" y="443858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126104" y="4647844"/>
            <a:ext cx="636713" cy="369332"/>
          </a:xfrm>
          <a:prstGeom prst="rect">
            <a:avLst/>
          </a:prstGeom>
          <a:noFill/>
        </p:spPr>
        <p:txBody>
          <a:bodyPr wrap="none" rtlCol="0">
            <a:spAutoFit/>
          </a:bodyPr>
          <a:lstStyle/>
          <a:p>
            <a:r>
              <a:rPr lang="en-US" dirty="0" smtClean="0"/>
              <a:t>3 cm</a:t>
            </a:r>
            <a:endParaRPr lang="en-US" dirty="0"/>
          </a:p>
        </p:txBody>
      </p:sp>
      <p:cxnSp>
        <p:nvCxnSpPr>
          <p:cNvPr id="63" name="Straight Arrow Connector 62"/>
          <p:cNvCxnSpPr>
            <a:endCxn id="52" idx="6"/>
          </p:cNvCxnSpPr>
          <p:nvPr/>
        </p:nvCxnSpPr>
        <p:spPr>
          <a:xfrm>
            <a:off x="6629400" y="4507468"/>
            <a:ext cx="1752600" cy="7312"/>
          </a:xfrm>
          <a:prstGeom prst="straightConnector1">
            <a:avLst/>
          </a:prstGeom>
          <a:ln w="7620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 name="Group 66"/>
          <p:cNvGrpSpPr/>
          <p:nvPr/>
        </p:nvGrpSpPr>
        <p:grpSpPr>
          <a:xfrm>
            <a:off x="3766878" y="5156032"/>
            <a:ext cx="4786344" cy="418236"/>
            <a:chOff x="3766878" y="3913496"/>
            <a:chExt cx="4786344" cy="418236"/>
          </a:xfrm>
        </p:grpSpPr>
        <p:sp>
          <p:nvSpPr>
            <p:cNvPr id="64" name="Right Arrow 63"/>
            <p:cNvSpPr/>
            <p:nvPr/>
          </p:nvSpPr>
          <p:spPr>
            <a:xfrm>
              <a:off x="3766878" y="3913496"/>
              <a:ext cx="2846696" cy="125104"/>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Arrow Connector 64"/>
            <p:cNvCxnSpPr/>
            <p:nvPr/>
          </p:nvCxnSpPr>
          <p:spPr>
            <a:xfrm>
              <a:off x="6621474" y="3983784"/>
              <a:ext cx="1752600" cy="7312"/>
            </a:xfrm>
            <a:prstGeom prst="straightConnector1">
              <a:avLst/>
            </a:prstGeom>
            <a:ln w="7620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078104" y="3962400"/>
              <a:ext cx="3475118" cy="369332"/>
            </a:xfrm>
            <a:prstGeom prst="rect">
              <a:avLst/>
            </a:prstGeom>
            <a:noFill/>
          </p:spPr>
          <p:txBody>
            <a:bodyPr wrap="none" rtlCol="0">
              <a:spAutoFit/>
            </a:bodyPr>
            <a:lstStyle/>
            <a:p>
              <a:r>
                <a:rPr lang="en-US" dirty="0" smtClean="0"/>
                <a:t>Displacement = (8 cm- 0 cm) = 8cm</a:t>
              </a:r>
              <a:endParaRPr lang="en-US" dirty="0"/>
            </a:p>
          </p:txBody>
        </p:sp>
      </p:grpSp>
      <p:sp>
        <p:nvSpPr>
          <p:cNvPr id="74" name="TextBox 73"/>
          <p:cNvSpPr txBox="1"/>
          <p:nvPr/>
        </p:nvSpPr>
        <p:spPr>
          <a:xfrm>
            <a:off x="4191000" y="4659868"/>
            <a:ext cx="583814" cy="369332"/>
          </a:xfrm>
          <a:prstGeom prst="rect">
            <a:avLst/>
          </a:prstGeom>
          <a:noFill/>
        </p:spPr>
        <p:txBody>
          <a:bodyPr wrap="none" rtlCol="0">
            <a:spAutoFit/>
          </a:bodyPr>
          <a:lstStyle/>
          <a:p>
            <a:r>
              <a:rPr lang="en-US" dirty="0" smtClean="0"/>
              <a:t>2cm</a:t>
            </a:r>
            <a:endParaRPr lang="en-US" dirty="0"/>
          </a:p>
        </p:txBody>
      </p:sp>
      <p:grpSp>
        <p:nvGrpSpPr>
          <p:cNvPr id="113" name="Group 112"/>
          <p:cNvGrpSpPr/>
          <p:nvPr/>
        </p:nvGrpSpPr>
        <p:grpSpPr>
          <a:xfrm>
            <a:off x="0" y="2930245"/>
            <a:ext cx="8763000" cy="978750"/>
            <a:chOff x="0" y="2930245"/>
            <a:chExt cx="8763000" cy="978750"/>
          </a:xfrm>
        </p:grpSpPr>
        <p:sp>
          <p:nvSpPr>
            <p:cNvPr id="35" name="TextBox 34"/>
            <p:cNvSpPr txBox="1"/>
            <p:nvPr/>
          </p:nvSpPr>
          <p:spPr>
            <a:xfrm>
              <a:off x="0" y="2985665"/>
              <a:ext cx="3505200" cy="923330"/>
            </a:xfrm>
            <a:prstGeom prst="rect">
              <a:avLst/>
            </a:prstGeom>
            <a:noFill/>
            <a:ln w="28575">
              <a:solidFill>
                <a:srgbClr val="FF0000"/>
              </a:solidFill>
            </a:ln>
          </p:spPr>
          <p:txBody>
            <a:bodyPr wrap="square" rtlCol="0">
              <a:spAutoFit/>
            </a:bodyPr>
            <a:lstStyle/>
            <a:p>
              <a:r>
                <a:rPr lang="en-US" b="1" dirty="0" smtClean="0">
                  <a:latin typeface="Comic Sans MS" pitchFamily="66" charset="0"/>
                </a:rPr>
                <a:t>Distance: </a:t>
              </a:r>
            </a:p>
            <a:p>
              <a:r>
                <a:rPr lang="en-US" b="1" dirty="0" smtClean="0">
                  <a:latin typeface="Comic Sans MS" pitchFamily="66" charset="0"/>
                </a:rPr>
                <a:t>-Total length of the path is distance.</a:t>
              </a:r>
            </a:p>
          </p:txBody>
        </p:sp>
        <p:sp>
          <p:nvSpPr>
            <p:cNvPr id="36" name="TextBox 35"/>
            <p:cNvSpPr txBox="1"/>
            <p:nvPr/>
          </p:nvSpPr>
          <p:spPr>
            <a:xfrm>
              <a:off x="4572000" y="2930245"/>
              <a:ext cx="4191000" cy="923330"/>
            </a:xfrm>
            <a:prstGeom prst="rect">
              <a:avLst/>
            </a:prstGeom>
            <a:noFill/>
            <a:ln w="28575">
              <a:solidFill>
                <a:srgbClr val="0000FF"/>
              </a:solidFill>
            </a:ln>
          </p:spPr>
          <p:txBody>
            <a:bodyPr wrap="square" rtlCol="0">
              <a:spAutoFit/>
            </a:bodyPr>
            <a:lstStyle/>
            <a:p>
              <a:r>
                <a:rPr lang="en-US" b="1" dirty="0" smtClean="0">
                  <a:solidFill>
                    <a:srgbClr val="002060"/>
                  </a:solidFill>
                  <a:latin typeface="Comic Sans MS" pitchFamily="66" charset="0"/>
                </a:rPr>
                <a:t>Displacement: </a:t>
              </a:r>
            </a:p>
            <a:p>
              <a:r>
                <a:rPr lang="en-US" b="1" dirty="0" smtClean="0">
                  <a:solidFill>
                    <a:srgbClr val="002060"/>
                  </a:solidFill>
                  <a:latin typeface="Comic Sans MS" pitchFamily="66" charset="0"/>
                </a:rPr>
                <a:t>-Length between final and initial position is called displacement</a:t>
              </a:r>
            </a:p>
          </p:txBody>
        </p:sp>
      </p:grpSp>
      <p:grpSp>
        <p:nvGrpSpPr>
          <p:cNvPr id="53" name="Group 52"/>
          <p:cNvGrpSpPr/>
          <p:nvPr/>
        </p:nvGrpSpPr>
        <p:grpSpPr>
          <a:xfrm>
            <a:off x="3733800" y="5879068"/>
            <a:ext cx="4572000" cy="445532"/>
            <a:chOff x="3733800" y="4724400"/>
            <a:chExt cx="4572000" cy="445532"/>
          </a:xfrm>
        </p:grpSpPr>
        <p:sp>
          <p:nvSpPr>
            <p:cNvPr id="41" name="TextBox 40"/>
            <p:cNvSpPr txBox="1"/>
            <p:nvPr/>
          </p:nvSpPr>
          <p:spPr>
            <a:xfrm>
              <a:off x="5257800" y="4800600"/>
              <a:ext cx="2795381" cy="369332"/>
            </a:xfrm>
            <a:prstGeom prst="rect">
              <a:avLst/>
            </a:prstGeom>
            <a:noFill/>
          </p:spPr>
          <p:txBody>
            <a:bodyPr wrap="none" rtlCol="0">
              <a:spAutoFit/>
            </a:bodyPr>
            <a:lstStyle/>
            <a:p>
              <a:r>
                <a:rPr lang="en-US" dirty="0" smtClean="0"/>
                <a:t>Distance = 5cm+ 3cm = 8cm</a:t>
              </a:r>
              <a:endParaRPr lang="en-US" dirty="0"/>
            </a:p>
          </p:txBody>
        </p:sp>
        <p:cxnSp>
          <p:nvCxnSpPr>
            <p:cNvPr id="44" name="Straight Connector 43"/>
            <p:cNvCxnSpPr/>
            <p:nvPr/>
          </p:nvCxnSpPr>
          <p:spPr>
            <a:xfrm>
              <a:off x="3733800" y="4724400"/>
              <a:ext cx="2819400" cy="1588"/>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629400" y="4724400"/>
              <a:ext cx="1676400" cy="1588"/>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27402" y="0"/>
            <a:ext cx="9116598"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Position, Distance and Displacement</a:t>
            </a:r>
            <a:endParaRPr lang="en-US" sz="4000" b="1" u="sng" dirty="0">
              <a:solidFill>
                <a:srgbClr val="0000FF"/>
              </a:solidFill>
              <a:latin typeface="Comic Sans MS" pitchFamily="66" charset="0"/>
            </a:endParaRPr>
          </a:p>
        </p:txBody>
      </p:sp>
      <p:sp>
        <p:nvSpPr>
          <p:cNvPr id="56" name="TextBox 55"/>
          <p:cNvSpPr txBox="1"/>
          <p:nvPr/>
        </p:nvSpPr>
        <p:spPr>
          <a:xfrm>
            <a:off x="1295400" y="1002268"/>
            <a:ext cx="6172200" cy="369332"/>
          </a:xfrm>
          <a:prstGeom prst="rect">
            <a:avLst/>
          </a:prstGeom>
          <a:noFill/>
        </p:spPr>
        <p:txBody>
          <a:bodyPr wrap="square" rtlCol="0">
            <a:spAutoFit/>
          </a:bodyPr>
          <a:lstStyle/>
          <a:p>
            <a:r>
              <a:rPr lang="en-US" b="1" dirty="0" smtClean="0"/>
              <a:t>Position is measured from a starting point called origin (start).</a:t>
            </a:r>
            <a:endParaRPr lang="en-US" b="1" dirty="0"/>
          </a:p>
        </p:txBody>
      </p:sp>
      <p:grpSp>
        <p:nvGrpSpPr>
          <p:cNvPr id="57" name="Group 56"/>
          <p:cNvGrpSpPr/>
          <p:nvPr/>
        </p:nvGrpSpPr>
        <p:grpSpPr>
          <a:xfrm>
            <a:off x="4800600" y="1548733"/>
            <a:ext cx="2072185" cy="307777"/>
            <a:chOff x="2971800" y="1597223"/>
            <a:chExt cx="2072185" cy="307777"/>
          </a:xfrm>
        </p:grpSpPr>
        <p:cxnSp>
          <p:nvCxnSpPr>
            <p:cNvPr id="58" name="Straight Arrow Connector 57"/>
            <p:cNvCxnSpPr/>
            <p:nvPr/>
          </p:nvCxnSpPr>
          <p:spPr>
            <a:xfrm flipV="1">
              <a:off x="2971800" y="1877290"/>
              <a:ext cx="2057400" cy="2771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3006440" y="1597223"/>
              <a:ext cx="2037545" cy="307777"/>
            </a:xfrm>
            <a:prstGeom prst="rect">
              <a:avLst/>
            </a:prstGeom>
            <a:noFill/>
          </p:spPr>
          <p:txBody>
            <a:bodyPr wrap="none" rtlCol="0">
              <a:spAutoFit/>
            </a:bodyPr>
            <a:lstStyle/>
            <a:p>
              <a:r>
                <a:rPr lang="en-US" sz="1400" b="1" dirty="0" smtClean="0"/>
                <a:t>Positive Direction (Right)</a:t>
              </a:r>
              <a:endParaRPr lang="en-US" sz="1400" b="1" dirty="0"/>
            </a:p>
          </p:txBody>
        </p:sp>
      </p:grpSp>
      <p:grpSp>
        <p:nvGrpSpPr>
          <p:cNvPr id="60" name="Group 59"/>
          <p:cNvGrpSpPr/>
          <p:nvPr/>
        </p:nvGrpSpPr>
        <p:grpSpPr>
          <a:xfrm>
            <a:off x="2514600" y="1524000"/>
            <a:ext cx="1971886" cy="368738"/>
            <a:chOff x="685800" y="1572490"/>
            <a:chExt cx="1971886" cy="368738"/>
          </a:xfrm>
        </p:grpSpPr>
        <p:cxnSp>
          <p:nvCxnSpPr>
            <p:cNvPr id="61" name="Straight Arrow Connector 60"/>
            <p:cNvCxnSpPr/>
            <p:nvPr/>
          </p:nvCxnSpPr>
          <p:spPr>
            <a:xfrm flipH="1">
              <a:off x="762000" y="1939640"/>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85800" y="1572490"/>
              <a:ext cx="1971886" cy="307777"/>
            </a:xfrm>
            <a:prstGeom prst="rect">
              <a:avLst/>
            </a:prstGeom>
            <a:noFill/>
          </p:spPr>
          <p:txBody>
            <a:bodyPr wrap="none" rtlCol="0">
              <a:spAutoFit/>
            </a:bodyPr>
            <a:lstStyle/>
            <a:p>
              <a:r>
                <a:rPr lang="en-US" sz="1400" b="1" dirty="0" smtClean="0"/>
                <a:t>Negative Direction (left)</a:t>
              </a:r>
              <a:endParaRPr lang="en-US" sz="1400" b="1" dirty="0"/>
            </a:p>
          </p:txBody>
        </p:sp>
      </p:grpSp>
      <p:grpSp>
        <p:nvGrpSpPr>
          <p:cNvPr id="67" name="Group 66"/>
          <p:cNvGrpSpPr/>
          <p:nvPr/>
        </p:nvGrpSpPr>
        <p:grpSpPr>
          <a:xfrm>
            <a:off x="2362200" y="2119745"/>
            <a:ext cx="4648200" cy="698030"/>
            <a:chOff x="533400" y="2168235"/>
            <a:chExt cx="4648200" cy="698030"/>
          </a:xfrm>
        </p:grpSpPr>
        <p:grpSp>
          <p:nvGrpSpPr>
            <p:cNvPr id="68" name="Group 106"/>
            <p:cNvGrpSpPr/>
            <p:nvPr/>
          </p:nvGrpSpPr>
          <p:grpSpPr>
            <a:xfrm>
              <a:off x="533400" y="2168235"/>
              <a:ext cx="4648200" cy="565611"/>
              <a:chOff x="533400" y="2168235"/>
              <a:chExt cx="4648200" cy="565611"/>
            </a:xfrm>
          </p:grpSpPr>
          <p:cxnSp>
            <p:nvCxnSpPr>
              <p:cNvPr id="70" name="Straight Connector 69"/>
              <p:cNvCxnSpPr/>
              <p:nvPr/>
            </p:nvCxnSpPr>
            <p:spPr>
              <a:xfrm>
                <a:off x="533400" y="2286000"/>
                <a:ext cx="4648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1" name="Group 61"/>
              <p:cNvGrpSpPr/>
              <p:nvPr/>
            </p:nvGrpSpPr>
            <p:grpSpPr>
              <a:xfrm>
                <a:off x="2694710" y="2175959"/>
                <a:ext cx="256802" cy="551756"/>
                <a:chOff x="2694710" y="2175959"/>
                <a:chExt cx="256802" cy="551756"/>
              </a:xfrm>
            </p:grpSpPr>
            <p:cxnSp>
              <p:nvCxnSpPr>
                <p:cNvPr id="111" name="Straight Connector 110"/>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694710" y="2466105"/>
                  <a:ext cx="256802" cy="261610"/>
                </a:xfrm>
                <a:prstGeom prst="rect">
                  <a:avLst/>
                </a:prstGeom>
                <a:noFill/>
              </p:spPr>
              <p:txBody>
                <a:bodyPr wrap="none" rtlCol="0">
                  <a:spAutoFit/>
                </a:bodyPr>
                <a:lstStyle/>
                <a:p>
                  <a:r>
                    <a:rPr lang="en-US" sz="1100" dirty="0" smtClean="0"/>
                    <a:t>0</a:t>
                  </a:r>
                  <a:endParaRPr lang="en-US" sz="1100" dirty="0"/>
                </a:p>
              </p:txBody>
            </p:sp>
          </p:grpSp>
          <p:grpSp>
            <p:nvGrpSpPr>
              <p:cNvPr id="75" name="Group 89"/>
              <p:cNvGrpSpPr/>
              <p:nvPr/>
            </p:nvGrpSpPr>
            <p:grpSpPr>
              <a:xfrm>
                <a:off x="3102928" y="2175165"/>
                <a:ext cx="1850072" cy="558681"/>
                <a:chOff x="3102928" y="2175165"/>
                <a:chExt cx="1850072" cy="558681"/>
              </a:xfrm>
            </p:grpSpPr>
            <p:grpSp>
              <p:nvGrpSpPr>
                <p:cNvPr id="96" name="Group 66"/>
                <p:cNvGrpSpPr/>
                <p:nvPr/>
              </p:nvGrpSpPr>
              <p:grpSpPr>
                <a:xfrm>
                  <a:off x="3102928" y="2177589"/>
                  <a:ext cx="256802" cy="551756"/>
                  <a:chOff x="2694710" y="2175959"/>
                  <a:chExt cx="256802" cy="551756"/>
                </a:xfrm>
              </p:grpSpPr>
              <p:cxnSp>
                <p:nvCxnSpPr>
                  <p:cNvPr id="109" name="Straight Connector 108"/>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2694710" y="2466105"/>
                    <a:ext cx="256802" cy="261610"/>
                  </a:xfrm>
                  <a:prstGeom prst="rect">
                    <a:avLst/>
                  </a:prstGeom>
                  <a:noFill/>
                </p:spPr>
                <p:txBody>
                  <a:bodyPr wrap="none" rtlCol="0">
                    <a:spAutoFit/>
                  </a:bodyPr>
                  <a:lstStyle/>
                  <a:p>
                    <a:r>
                      <a:rPr lang="en-US" sz="1100" dirty="0" smtClean="0"/>
                      <a:t>1</a:t>
                    </a:r>
                    <a:endParaRPr lang="en-US" sz="1100" dirty="0"/>
                  </a:p>
                </p:txBody>
              </p:sp>
            </p:grpSp>
            <p:grpSp>
              <p:nvGrpSpPr>
                <p:cNvPr id="97" name="Group 69"/>
                <p:cNvGrpSpPr/>
                <p:nvPr/>
              </p:nvGrpSpPr>
              <p:grpSpPr>
                <a:xfrm>
                  <a:off x="3505200" y="2182090"/>
                  <a:ext cx="256802" cy="551756"/>
                  <a:chOff x="2694710" y="2175959"/>
                  <a:chExt cx="256802" cy="551756"/>
                </a:xfrm>
              </p:grpSpPr>
              <p:cxnSp>
                <p:nvCxnSpPr>
                  <p:cNvPr id="107" name="Straight Connector 106"/>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2694710" y="2466105"/>
                    <a:ext cx="256802" cy="261610"/>
                  </a:xfrm>
                  <a:prstGeom prst="rect">
                    <a:avLst/>
                  </a:prstGeom>
                  <a:noFill/>
                </p:spPr>
                <p:txBody>
                  <a:bodyPr wrap="none" rtlCol="0">
                    <a:spAutoFit/>
                  </a:bodyPr>
                  <a:lstStyle/>
                  <a:p>
                    <a:r>
                      <a:rPr lang="en-US" sz="1100" dirty="0" smtClean="0"/>
                      <a:t>2</a:t>
                    </a:r>
                    <a:endParaRPr lang="en-US" sz="1100" dirty="0"/>
                  </a:p>
                </p:txBody>
              </p:sp>
            </p:grpSp>
            <p:grpSp>
              <p:nvGrpSpPr>
                <p:cNvPr id="98" name="Group 76"/>
                <p:cNvGrpSpPr/>
                <p:nvPr/>
              </p:nvGrpSpPr>
              <p:grpSpPr>
                <a:xfrm>
                  <a:off x="3885708" y="2175165"/>
                  <a:ext cx="256802" cy="551756"/>
                  <a:chOff x="2694710" y="2175959"/>
                  <a:chExt cx="256802" cy="551756"/>
                </a:xfrm>
              </p:grpSpPr>
              <p:cxnSp>
                <p:nvCxnSpPr>
                  <p:cNvPr id="105" name="Straight Connector 104"/>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2694710" y="2466105"/>
                    <a:ext cx="256802" cy="261610"/>
                  </a:xfrm>
                  <a:prstGeom prst="rect">
                    <a:avLst/>
                  </a:prstGeom>
                  <a:noFill/>
                </p:spPr>
                <p:txBody>
                  <a:bodyPr wrap="none" rtlCol="0">
                    <a:spAutoFit/>
                  </a:bodyPr>
                  <a:lstStyle/>
                  <a:p>
                    <a:r>
                      <a:rPr lang="en-US" sz="1100" dirty="0" smtClean="0"/>
                      <a:t>3</a:t>
                    </a:r>
                    <a:endParaRPr lang="en-US" sz="1100" dirty="0"/>
                  </a:p>
                </p:txBody>
              </p:sp>
            </p:grpSp>
            <p:grpSp>
              <p:nvGrpSpPr>
                <p:cNvPr id="99" name="Group 80"/>
                <p:cNvGrpSpPr/>
                <p:nvPr/>
              </p:nvGrpSpPr>
              <p:grpSpPr>
                <a:xfrm>
                  <a:off x="4293926" y="2176795"/>
                  <a:ext cx="256802" cy="551756"/>
                  <a:chOff x="2694710" y="2175959"/>
                  <a:chExt cx="256802" cy="551756"/>
                </a:xfrm>
              </p:grpSpPr>
              <p:cxnSp>
                <p:nvCxnSpPr>
                  <p:cNvPr id="103" name="Straight Connector 102"/>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2694710" y="2466105"/>
                    <a:ext cx="256802" cy="261610"/>
                  </a:xfrm>
                  <a:prstGeom prst="rect">
                    <a:avLst/>
                  </a:prstGeom>
                  <a:noFill/>
                </p:spPr>
                <p:txBody>
                  <a:bodyPr wrap="none" rtlCol="0">
                    <a:spAutoFit/>
                  </a:bodyPr>
                  <a:lstStyle/>
                  <a:p>
                    <a:r>
                      <a:rPr lang="en-US" sz="1100" dirty="0" smtClean="0"/>
                      <a:t>4</a:t>
                    </a:r>
                    <a:endParaRPr lang="en-US" sz="1100" dirty="0"/>
                  </a:p>
                </p:txBody>
              </p:sp>
            </p:grpSp>
            <p:grpSp>
              <p:nvGrpSpPr>
                <p:cNvPr id="100" name="Group 86"/>
                <p:cNvGrpSpPr/>
                <p:nvPr/>
              </p:nvGrpSpPr>
              <p:grpSpPr>
                <a:xfrm>
                  <a:off x="4696198" y="2181296"/>
                  <a:ext cx="256802" cy="551756"/>
                  <a:chOff x="2694710" y="2175959"/>
                  <a:chExt cx="256802" cy="551756"/>
                </a:xfrm>
              </p:grpSpPr>
              <p:cxnSp>
                <p:nvCxnSpPr>
                  <p:cNvPr id="101" name="Straight Connector 100"/>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2694710" y="2466105"/>
                    <a:ext cx="256802" cy="261610"/>
                  </a:xfrm>
                  <a:prstGeom prst="rect">
                    <a:avLst/>
                  </a:prstGeom>
                  <a:noFill/>
                </p:spPr>
                <p:txBody>
                  <a:bodyPr wrap="none" rtlCol="0">
                    <a:spAutoFit/>
                  </a:bodyPr>
                  <a:lstStyle/>
                  <a:p>
                    <a:r>
                      <a:rPr lang="en-US" sz="1100" dirty="0" smtClean="0"/>
                      <a:t>5</a:t>
                    </a:r>
                    <a:endParaRPr lang="en-US" sz="1100" dirty="0"/>
                  </a:p>
                </p:txBody>
              </p:sp>
            </p:grpSp>
          </p:grpSp>
          <p:grpSp>
            <p:nvGrpSpPr>
              <p:cNvPr id="77" name="Group 90"/>
              <p:cNvGrpSpPr/>
              <p:nvPr/>
            </p:nvGrpSpPr>
            <p:grpSpPr>
              <a:xfrm>
                <a:off x="637305" y="2168235"/>
                <a:ext cx="1900287" cy="558681"/>
                <a:chOff x="3047508" y="2175165"/>
                <a:chExt cx="1900287" cy="558681"/>
              </a:xfrm>
            </p:grpSpPr>
            <p:grpSp>
              <p:nvGrpSpPr>
                <p:cNvPr id="78" name="Group 66"/>
                <p:cNvGrpSpPr/>
                <p:nvPr/>
              </p:nvGrpSpPr>
              <p:grpSpPr>
                <a:xfrm>
                  <a:off x="3047508" y="2177589"/>
                  <a:ext cx="300082" cy="551756"/>
                  <a:chOff x="2639290" y="2175959"/>
                  <a:chExt cx="300082" cy="551756"/>
                </a:xfrm>
              </p:grpSpPr>
              <p:cxnSp>
                <p:nvCxnSpPr>
                  <p:cNvPr id="94" name="Straight Connector 93"/>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2639290" y="2466105"/>
                    <a:ext cx="300082" cy="261610"/>
                  </a:xfrm>
                  <a:prstGeom prst="rect">
                    <a:avLst/>
                  </a:prstGeom>
                  <a:noFill/>
                </p:spPr>
                <p:txBody>
                  <a:bodyPr wrap="none" rtlCol="0">
                    <a:spAutoFit/>
                  </a:bodyPr>
                  <a:lstStyle/>
                  <a:p>
                    <a:r>
                      <a:rPr lang="en-US" sz="1100" dirty="0" smtClean="0"/>
                      <a:t>-5</a:t>
                    </a:r>
                    <a:endParaRPr lang="en-US" sz="1100" dirty="0"/>
                  </a:p>
                </p:txBody>
              </p:sp>
            </p:grpSp>
            <p:grpSp>
              <p:nvGrpSpPr>
                <p:cNvPr id="80" name="Group 69"/>
                <p:cNvGrpSpPr/>
                <p:nvPr/>
              </p:nvGrpSpPr>
              <p:grpSpPr>
                <a:xfrm>
                  <a:off x="3449780" y="2182090"/>
                  <a:ext cx="300082" cy="551756"/>
                  <a:chOff x="2639290" y="2175959"/>
                  <a:chExt cx="300082" cy="551756"/>
                </a:xfrm>
              </p:grpSpPr>
              <p:cxnSp>
                <p:nvCxnSpPr>
                  <p:cNvPr id="92" name="Straight Connector 91"/>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2639290" y="2466105"/>
                    <a:ext cx="300082" cy="261610"/>
                  </a:xfrm>
                  <a:prstGeom prst="rect">
                    <a:avLst/>
                  </a:prstGeom>
                  <a:noFill/>
                </p:spPr>
                <p:txBody>
                  <a:bodyPr wrap="none" rtlCol="0">
                    <a:spAutoFit/>
                  </a:bodyPr>
                  <a:lstStyle/>
                  <a:p>
                    <a:r>
                      <a:rPr lang="en-US" sz="1100" dirty="0" smtClean="0"/>
                      <a:t>-4</a:t>
                    </a:r>
                    <a:endParaRPr lang="en-US" sz="1100" dirty="0"/>
                  </a:p>
                </p:txBody>
              </p:sp>
            </p:grpSp>
            <p:grpSp>
              <p:nvGrpSpPr>
                <p:cNvPr id="81" name="Group 76"/>
                <p:cNvGrpSpPr/>
                <p:nvPr/>
              </p:nvGrpSpPr>
              <p:grpSpPr>
                <a:xfrm>
                  <a:off x="3830288" y="2175165"/>
                  <a:ext cx="300082" cy="551756"/>
                  <a:chOff x="2639290" y="2175959"/>
                  <a:chExt cx="300082" cy="551756"/>
                </a:xfrm>
              </p:grpSpPr>
              <p:cxnSp>
                <p:nvCxnSpPr>
                  <p:cNvPr id="90" name="Straight Connector 89"/>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2639290" y="2466105"/>
                    <a:ext cx="300082" cy="261610"/>
                  </a:xfrm>
                  <a:prstGeom prst="rect">
                    <a:avLst/>
                  </a:prstGeom>
                  <a:noFill/>
                </p:spPr>
                <p:txBody>
                  <a:bodyPr wrap="none" rtlCol="0">
                    <a:spAutoFit/>
                  </a:bodyPr>
                  <a:lstStyle/>
                  <a:p>
                    <a:r>
                      <a:rPr lang="en-US" sz="1100" dirty="0" smtClean="0"/>
                      <a:t>-3</a:t>
                    </a:r>
                    <a:endParaRPr lang="en-US" sz="1100" dirty="0"/>
                  </a:p>
                </p:txBody>
              </p:sp>
            </p:grpSp>
            <p:grpSp>
              <p:nvGrpSpPr>
                <p:cNvPr id="84" name="Group 80"/>
                <p:cNvGrpSpPr/>
                <p:nvPr/>
              </p:nvGrpSpPr>
              <p:grpSpPr>
                <a:xfrm>
                  <a:off x="4266216" y="2176795"/>
                  <a:ext cx="300082" cy="551756"/>
                  <a:chOff x="2667000" y="2175959"/>
                  <a:chExt cx="300082" cy="551756"/>
                </a:xfrm>
              </p:grpSpPr>
              <p:cxnSp>
                <p:nvCxnSpPr>
                  <p:cNvPr id="88" name="Straight Connector 87"/>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2667000" y="2466105"/>
                    <a:ext cx="300082" cy="261610"/>
                  </a:xfrm>
                  <a:prstGeom prst="rect">
                    <a:avLst/>
                  </a:prstGeom>
                  <a:noFill/>
                </p:spPr>
                <p:txBody>
                  <a:bodyPr wrap="none" rtlCol="0">
                    <a:spAutoFit/>
                  </a:bodyPr>
                  <a:lstStyle/>
                  <a:p>
                    <a:r>
                      <a:rPr lang="en-US" sz="1100" dirty="0" smtClean="0"/>
                      <a:t>-2</a:t>
                    </a:r>
                    <a:endParaRPr lang="en-US" sz="1100" dirty="0"/>
                  </a:p>
                </p:txBody>
              </p:sp>
            </p:grpSp>
            <p:grpSp>
              <p:nvGrpSpPr>
                <p:cNvPr id="85" name="Group 86"/>
                <p:cNvGrpSpPr/>
                <p:nvPr/>
              </p:nvGrpSpPr>
              <p:grpSpPr>
                <a:xfrm>
                  <a:off x="4647713" y="2181296"/>
                  <a:ext cx="300082" cy="551756"/>
                  <a:chOff x="2646225" y="2175959"/>
                  <a:chExt cx="300082" cy="551756"/>
                </a:xfrm>
              </p:grpSpPr>
              <p:cxnSp>
                <p:nvCxnSpPr>
                  <p:cNvPr id="86" name="Straight Connector 85"/>
                  <p:cNvCxnSpPr/>
                  <p:nvPr/>
                </p:nvCxnSpPr>
                <p:spPr>
                  <a:xfrm rot="5400000">
                    <a:off x="2705100" y="2289465"/>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2646225" y="2466105"/>
                    <a:ext cx="300082" cy="261610"/>
                  </a:xfrm>
                  <a:prstGeom prst="rect">
                    <a:avLst/>
                  </a:prstGeom>
                  <a:noFill/>
                </p:spPr>
                <p:txBody>
                  <a:bodyPr wrap="none" rtlCol="0">
                    <a:spAutoFit/>
                  </a:bodyPr>
                  <a:lstStyle/>
                  <a:p>
                    <a:r>
                      <a:rPr lang="en-US" sz="1100" dirty="0" smtClean="0"/>
                      <a:t>-1</a:t>
                    </a:r>
                    <a:endParaRPr lang="en-US" sz="1100" dirty="0"/>
                  </a:p>
                </p:txBody>
              </p:sp>
            </p:grpSp>
          </p:grpSp>
        </p:grpSp>
        <p:sp>
          <p:nvSpPr>
            <p:cNvPr id="69" name="TextBox 68"/>
            <p:cNvSpPr txBox="1"/>
            <p:nvPr/>
          </p:nvSpPr>
          <p:spPr>
            <a:xfrm>
              <a:off x="2590800" y="2604655"/>
              <a:ext cx="449162" cy="261610"/>
            </a:xfrm>
            <a:prstGeom prst="rect">
              <a:avLst/>
            </a:prstGeom>
            <a:noFill/>
          </p:spPr>
          <p:txBody>
            <a:bodyPr wrap="none" rtlCol="0">
              <a:spAutoFit/>
            </a:bodyPr>
            <a:lstStyle/>
            <a:p>
              <a:r>
                <a:rPr lang="en-US" sz="1100" dirty="0" smtClean="0"/>
                <a:t>start</a:t>
              </a:r>
              <a:endParaRPr lang="en-US" sz="1100" dirty="0"/>
            </a:p>
          </p:txBody>
        </p:sp>
      </p:grpSp>
      <p:sp>
        <p:nvSpPr>
          <p:cNvPr id="114" name="TextBox 113"/>
          <p:cNvSpPr txBox="1"/>
          <p:nvPr/>
        </p:nvSpPr>
        <p:spPr>
          <a:xfrm>
            <a:off x="381000" y="5715000"/>
            <a:ext cx="2552302" cy="584775"/>
          </a:xfrm>
          <a:prstGeom prst="rect">
            <a:avLst/>
          </a:prstGeom>
          <a:noFill/>
        </p:spPr>
        <p:txBody>
          <a:bodyPr wrap="none" rtlCol="0">
            <a:spAutoFit/>
          </a:bodyPr>
          <a:lstStyle/>
          <a:p>
            <a:r>
              <a:rPr lang="en-US" sz="3200" b="1" dirty="0" smtClean="0">
                <a:solidFill>
                  <a:srgbClr val="00B050"/>
                </a:solidFill>
                <a:latin typeface="Comic Sans MS" pitchFamily="66" charset="0"/>
              </a:rPr>
              <a:t>SI Unit: m </a:t>
            </a:r>
            <a:endParaRPr lang="en-US" sz="3200" b="1" dirty="0">
              <a:solidFill>
                <a:srgbClr val="00B05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fill="hold" nodeType="clickEffect">
                                  <p:stCondLst>
                                    <p:cond delay="0"/>
                                  </p:stCondLst>
                                  <p:childTnLst>
                                    <p:animMotion origin="layout" path="M 3.33333E-6 -1.48148E-6 L 0.3375 -0.00231 " pathEditMode="relative" rAng="0" ptsTypes="AA">
                                      <p:cBhvr>
                                        <p:cTn id="10" dur="5000" fill="hold"/>
                                        <p:tgtEl>
                                          <p:spTgt spid="42"/>
                                        </p:tgtEl>
                                        <p:attrNameLst>
                                          <p:attrName>ppt_x</p:attrName>
                                          <p:attrName>ppt_y</p:attrName>
                                        </p:attrNameLst>
                                      </p:cBhvr>
                                      <p:rCtr x="169" y="-1"/>
                                    </p:animMotion>
                                  </p:childTnLst>
                                </p:cTn>
                              </p:par>
                              <p:par>
                                <p:cTn id="11" presetID="1" presetClass="entr" presetSubtype="0" fill="hold" grpId="0" nodeType="withEffect">
                                  <p:stCondLst>
                                    <p:cond delay="100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200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300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400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5000"/>
                                  </p:stCondLst>
                                  <p:childTnLst>
                                    <p:set>
                                      <p:cBhvr>
                                        <p:cTn id="20" dur="1" fill="hold">
                                          <p:stCondLst>
                                            <p:cond delay="0"/>
                                          </p:stCondLst>
                                        </p:cTn>
                                        <p:tgtEl>
                                          <p:spTgt spid="33"/>
                                        </p:tgtEl>
                                        <p:attrNameLst>
                                          <p:attrName>style.visibility</p:attrName>
                                        </p:attrNameLst>
                                      </p:cBhvr>
                                      <p:to>
                                        <p:strVal val="visible"/>
                                      </p:to>
                                    </p:set>
                                  </p:childTnLst>
                                </p:cTn>
                              </p:par>
                            </p:childTnLst>
                          </p:cTn>
                        </p:par>
                        <p:par>
                          <p:cTn id="21" fill="hold">
                            <p:stCondLst>
                              <p:cond delay="5000"/>
                            </p:stCondLst>
                            <p:childTnLst>
                              <p:par>
                                <p:cTn id="22" presetID="1"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childTnLst>
                                </p:cTn>
                              </p:par>
                            </p:childTnLst>
                          </p:cTn>
                        </p:par>
                        <p:par>
                          <p:cTn id="24" fill="hold">
                            <p:stCondLst>
                              <p:cond delay="5000"/>
                            </p:stCondLst>
                            <p:childTnLst>
                              <p:par>
                                <p:cTn id="25" presetID="1"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0" presetClass="path" presetSubtype="0" fill="hold" nodeType="clickEffect">
                                  <p:stCondLst>
                                    <p:cond delay="0"/>
                                  </p:stCondLst>
                                  <p:childTnLst>
                                    <p:animMotion origin="layout" path="M 0.3375 -0.00231 L 0.52083 -0.00231 " pathEditMode="relative" rAng="0" ptsTypes="AA">
                                      <p:cBhvr>
                                        <p:cTn id="30" dur="3000" fill="hold"/>
                                        <p:tgtEl>
                                          <p:spTgt spid="42"/>
                                        </p:tgtEl>
                                        <p:attrNameLst>
                                          <p:attrName>ppt_x</p:attrName>
                                          <p:attrName>ppt_y</p:attrName>
                                        </p:attrNameLst>
                                      </p:cBhvr>
                                      <p:rCtr x="92" y="0"/>
                                    </p:animMotion>
                                  </p:childTnLst>
                                </p:cTn>
                              </p:par>
                              <p:par>
                                <p:cTn id="31" presetID="1" presetClass="entr" presetSubtype="0" fill="hold" grpId="0" nodeType="withEffect">
                                  <p:stCondLst>
                                    <p:cond delay="100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0" nodeType="withEffect">
                                  <p:stCondLst>
                                    <p:cond delay="2000"/>
                                  </p:stCondLst>
                                  <p:childTnLst>
                                    <p:set>
                                      <p:cBhvr>
                                        <p:cTn id="34" dur="1" fill="hold">
                                          <p:stCondLst>
                                            <p:cond delay="0"/>
                                          </p:stCondLst>
                                        </p:cTn>
                                        <p:tgtEl>
                                          <p:spTgt spid="51"/>
                                        </p:tgtEl>
                                        <p:attrNameLst>
                                          <p:attrName>style.visibility</p:attrName>
                                        </p:attrNameLst>
                                      </p:cBhvr>
                                      <p:to>
                                        <p:strVal val="visible"/>
                                      </p:to>
                                    </p:set>
                                  </p:childTnLst>
                                </p:cTn>
                              </p:par>
                              <p:par>
                                <p:cTn id="35" presetID="1" presetClass="entr" presetSubtype="0" fill="hold" grpId="0" nodeType="withEffect">
                                  <p:stCondLst>
                                    <p:cond delay="3000"/>
                                  </p:stCondLst>
                                  <p:childTnLst>
                                    <p:set>
                                      <p:cBhvr>
                                        <p:cTn id="36" dur="1" fill="hold">
                                          <p:stCondLst>
                                            <p:cond delay="0"/>
                                          </p:stCondLst>
                                        </p:cTn>
                                        <p:tgtEl>
                                          <p:spTgt spid="52"/>
                                        </p:tgtEl>
                                        <p:attrNameLst>
                                          <p:attrName>style.visibility</p:attrName>
                                        </p:attrNameLst>
                                      </p:cBhvr>
                                      <p:to>
                                        <p:strVal val="visible"/>
                                      </p:to>
                                    </p:set>
                                  </p:childTnLst>
                                </p:cTn>
                              </p:par>
                            </p:childTnLst>
                          </p:cTn>
                        </p:par>
                        <p:par>
                          <p:cTn id="37" fill="hold">
                            <p:stCondLst>
                              <p:cond delay="3000"/>
                            </p:stCondLst>
                            <p:childTnLst>
                              <p:par>
                                <p:cTn id="38" presetID="1" presetClass="entr" presetSubtype="0" fill="hold" nodeType="afterEffect">
                                  <p:stCondLst>
                                    <p:cond delay="0"/>
                                  </p:stCondLst>
                                  <p:childTnLst>
                                    <p:set>
                                      <p:cBhvr>
                                        <p:cTn id="39" dur="1" fill="hold">
                                          <p:stCondLst>
                                            <p:cond delay="0"/>
                                          </p:stCondLst>
                                        </p:cTn>
                                        <p:tgtEl>
                                          <p:spTgt spid="63"/>
                                        </p:tgtEl>
                                        <p:attrNameLst>
                                          <p:attrName>style.visibility</p:attrName>
                                        </p:attrNameLst>
                                      </p:cBhvr>
                                      <p:to>
                                        <p:strVal val="visible"/>
                                      </p:to>
                                    </p:set>
                                  </p:childTnLst>
                                </p:cTn>
                              </p:par>
                            </p:childTnLst>
                          </p:cTn>
                        </p:par>
                        <p:par>
                          <p:cTn id="40" fill="hold">
                            <p:stCondLst>
                              <p:cond delay="3000"/>
                            </p:stCondLst>
                            <p:childTnLst>
                              <p:par>
                                <p:cTn id="41" presetID="1" presetClass="entr" presetSubtype="0" fill="hold" grpId="0" nodeType="after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39"/>
                                        </p:tgtEl>
                                        <p:attrNameLst>
                                          <p:attrName>style.visibility</p:attrName>
                                        </p:attrNameLst>
                                      </p:cBhvr>
                                      <p:to>
                                        <p:strVal val="hidden"/>
                                      </p:to>
                                    </p:set>
                                  </p:childTnLst>
                                </p:cTn>
                              </p:par>
                            </p:childTnLst>
                          </p:cTn>
                        </p:par>
                        <p:par>
                          <p:cTn id="49" fill="hold">
                            <p:stCondLst>
                              <p:cond delay="0"/>
                            </p:stCondLst>
                            <p:childTnLst>
                              <p:par>
                                <p:cTn id="50" presetID="1" presetClass="entr" presetSubtype="0" fill="hold" grpId="0" nodeType="afterEffect">
                                  <p:stCondLst>
                                    <p:cond delay="0"/>
                                  </p:stCondLst>
                                  <p:childTnLst>
                                    <p:set>
                                      <p:cBhvr>
                                        <p:cTn id="51" dur="1" fill="hold">
                                          <p:stCondLst>
                                            <p:cond delay="0"/>
                                          </p:stCondLst>
                                        </p:cTn>
                                        <p:tgtEl>
                                          <p:spTgt spid="74"/>
                                        </p:tgtEl>
                                        <p:attrNameLst>
                                          <p:attrName>style.visibility</p:attrName>
                                        </p:attrNameLst>
                                      </p:cBhvr>
                                      <p:to>
                                        <p:strVal val="visible"/>
                                      </p:to>
                                    </p:set>
                                  </p:childTnLst>
                                </p:cTn>
                              </p:par>
                              <p:par>
                                <p:cTn id="52" presetID="1" presetClass="exit" presetSubtype="0" fill="hold" grpId="1" nodeType="withEffect">
                                  <p:stCondLst>
                                    <p:cond delay="0"/>
                                  </p:stCondLst>
                                  <p:childTnLst>
                                    <p:set>
                                      <p:cBhvr>
                                        <p:cTn id="53" dur="1" fill="hold">
                                          <p:stCondLst>
                                            <p:cond delay="0"/>
                                          </p:stCondLst>
                                        </p:cTn>
                                        <p:tgtEl>
                                          <p:spTgt spid="74"/>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5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p:bldP spid="39" grpId="0" animBg="1"/>
      <p:bldP spid="39" grpId="1" animBg="1"/>
      <p:bldP spid="50" grpId="0" animBg="1"/>
      <p:bldP spid="51" grpId="0" animBg="1"/>
      <p:bldP spid="52" grpId="0" animBg="1"/>
      <p:bldP spid="55" grpId="0"/>
      <p:bldP spid="74" grpId="0"/>
      <p:bldP spid="74" grpId="1"/>
      <p:bldP spid="1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Box 108"/>
          <p:cNvSpPr txBox="1"/>
          <p:nvPr/>
        </p:nvSpPr>
        <p:spPr>
          <a:xfrm>
            <a:off x="1662976" y="39469"/>
            <a:ext cx="4966424" cy="646331"/>
          </a:xfrm>
          <a:prstGeom prst="rect">
            <a:avLst/>
          </a:prstGeom>
          <a:noFill/>
        </p:spPr>
        <p:txBody>
          <a:bodyPr wrap="none" rtlCol="0">
            <a:spAutoFit/>
          </a:bodyPr>
          <a:lstStyle/>
          <a:p>
            <a:r>
              <a:rPr lang="en-US" sz="3600" b="1" u="sng" dirty="0" smtClean="0">
                <a:solidFill>
                  <a:srgbClr val="FF0000"/>
                </a:solidFill>
                <a:latin typeface="Comic Sans MS" pitchFamily="66" charset="0"/>
              </a:rPr>
              <a:t>Conclusion of a graph</a:t>
            </a:r>
            <a:endParaRPr lang="en-US" sz="3600" b="1" u="sng" dirty="0">
              <a:solidFill>
                <a:srgbClr val="FF0000"/>
              </a:solidFill>
              <a:latin typeface="Comic Sans MS" pitchFamily="66" charset="0"/>
            </a:endParaRPr>
          </a:p>
        </p:txBody>
      </p:sp>
      <p:graphicFrame>
        <p:nvGraphicFramePr>
          <p:cNvPr id="38" name="Object 3"/>
          <p:cNvGraphicFramePr>
            <a:graphicFrameLocks noChangeAspect="1"/>
          </p:cNvGraphicFramePr>
          <p:nvPr/>
        </p:nvGraphicFramePr>
        <p:xfrm>
          <a:off x="1935163" y="2895600"/>
          <a:ext cx="1289050" cy="612775"/>
        </p:xfrm>
        <a:graphic>
          <a:graphicData uri="http://schemas.openxmlformats.org/presentationml/2006/ole">
            <mc:AlternateContent xmlns:mc="http://schemas.openxmlformats.org/markup-compatibility/2006">
              <mc:Choice xmlns:v="urn:schemas-microsoft-com:vml" Requires="v">
                <p:oleObj spid="_x0000_s57469" name="Equation" r:id="rId3" imgW="469800" imgH="393480" progId="Equation.3">
                  <p:embed/>
                </p:oleObj>
              </mc:Choice>
              <mc:Fallback>
                <p:oleObj name="Equation" r:id="rId3" imgW="469800" imgH="393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5163" y="2895600"/>
                        <a:ext cx="1289050"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50" name="Object 6"/>
          <p:cNvGraphicFramePr>
            <a:graphicFrameLocks noChangeAspect="1"/>
          </p:cNvGraphicFramePr>
          <p:nvPr/>
        </p:nvGraphicFramePr>
        <p:xfrm>
          <a:off x="1839913" y="1368425"/>
          <a:ext cx="1254125" cy="612775"/>
        </p:xfrm>
        <a:graphic>
          <a:graphicData uri="http://schemas.openxmlformats.org/presentationml/2006/ole">
            <mc:AlternateContent xmlns:mc="http://schemas.openxmlformats.org/markup-compatibility/2006">
              <mc:Choice xmlns:v="urn:schemas-microsoft-com:vml" Requires="v">
                <p:oleObj spid="_x0000_s57470" name="Equation" r:id="rId5" imgW="457200" imgH="393480" progId="Equation.3">
                  <p:embed/>
                </p:oleObj>
              </mc:Choice>
              <mc:Fallback>
                <p:oleObj name="Equation" r:id="rId5" imgW="457200" imgH="39348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9913" y="1368425"/>
                        <a:ext cx="1254125"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TextBox 40"/>
          <p:cNvSpPr txBox="1"/>
          <p:nvPr/>
        </p:nvSpPr>
        <p:spPr>
          <a:xfrm>
            <a:off x="3429000" y="1447800"/>
            <a:ext cx="2629118" cy="369332"/>
          </a:xfrm>
          <a:prstGeom prst="rect">
            <a:avLst/>
          </a:prstGeom>
          <a:noFill/>
        </p:spPr>
        <p:txBody>
          <a:bodyPr wrap="none" rtlCol="0">
            <a:spAutoFit/>
          </a:bodyPr>
          <a:lstStyle/>
          <a:p>
            <a:r>
              <a:rPr lang="en-US" b="1" dirty="0" smtClean="0"/>
              <a:t>v</a:t>
            </a:r>
            <a:r>
              <a:rPr lang="en-US" dirty="0" smtClean="0"/>
              <a:t> is the slope of</a:t>
            </a:r>
            <a:r>
              <a:rPr lang="en-US" b="1" dirty="0" smtClean="0"/>
              <a:t> x - t</a:t>
            </a:r>
            <a:r>
              <a:rPr lang="en-US" dirty="0" smtClean="0"/>
              <a:t> curve</a:t>
            </a:r>
            <a:endParaRPr lang="en-US" dirty="0"/>
          </a:p>
        </p:txBody>
      </p:sp>
      <p:graphicFrame>
        <p:nvGraphicFramePr>
          <p:cNvPr id="57351" name="Object 7"/>
          <p:cNvGraphicFramePr>
            <a:graphicFrameLocks noChangeAspect="1"/>
          </p:cNvGraphicFramePr>
          <p:nvPr/>
        </p:nvGraphicFramePr>
        <p:xfrm>
          <a:off x="1676400" y="2225675"/>
          <a:ext cx="1566862" cy="276225"/>
        </p:xfrm>
        <a:graphic>
          <a:graphicData uri="http://schemas.openxmlformats.org/presentationml/2006/ole">
            <mc:AlternateContent xmlns:mc="http://schemas.openxmlformats.org/markup-compatibility/2006">
              <mc:Choice xmlns:v="urn:schemas-microsoft-com:vml" Requires="v">
                <p:oleObj spid="_x0000_s57471" name="Equation" r:id="rId7" imgW="571320" imgH="177480" progId="Equation.3">
                  <p:embed/>
                </p:oleObj>
              </mc:Choice>
              <mc:Fallback>
                <p:oleObj name="Equation" r:id="rId7" imgW="571320" imgH="17748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2225675"/>
                        <a:ext cx="1566862" cy="276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 name="TextBox 44"/>
          <p:cNvSpPr txBox="1"/>
          <p:nvPr/>
        </p:nvSpPr>
        <p:spPr>
          <a:xfrm>
            <a:off x="3429000" y="2124635"/>
            <a:ext cx="3359831" cy="369332"/>
          </a:xfrm>
          <a:prstGeom prst="rect">
            <a:avLst/>
          </a:prstGeom>
          <a:noFill/>
        </p:spPr>
        <p:txBody>
          <a:bodyPr wrap="none" rtlCol="0">
            <a:spAutoFit/>
          </a:bodyPr>
          <a:lstStyle/>
          <a:p>
            <a:r>
              <a:rPr lang="en-US" b="1" dirty="0" smtClean="0"/>
              <a:t>x</a:t>
            </a:r>
            <a:r>
              <a:rPr lang="en-US" dirty="0" smtClean="0"/>
              <a:t> is the area under the</a:t>
            </a:r>
            <a:r>
              <a:rPr lang="en-US" b="1" dirty="0" smtClean="0"/>
              <a:t> v - t</a:t>
            </a:r>
            <a:r>
              <a:rPr lang="en-US" dirty="0" smtClean="0"/>
              <a:t> curve</a:t>
            </a:r>
            <a:endParaRPr lang="en-US" dirty="0"/>
          </a:p>
        </p:txBody>
      </p:sp>
      <p:sp>
        <p:nvSpPr>
          <p:cNvPr id="46" name="TextBox 45"/>
          <p:cNvSpPr txBox="1"/>
          <p:nvPr/>
        </p:nvSpPr>
        <p:spPr>
          <a:xfrm>
            <a:off x="3352800" y="3048000"/>
            <a:ext cx="2629118" cy="369332"/>
          </a:xfrm>
          <a:prstGeom prst="rect">
            <a:avLst/>
          </a:prstGeom>
          <a:noFill/>
        </p:spPr>
        <p:txBody>
          <a:bodyPr wrap="none" rtlCol="0">
            <a:spAutoFit/>
          </a:bodyPr>
          <a:lstStyle/>
          <a:p>
            <a:r>
              <a:rPr lang="en-US" b="1" dirty="0" smtClean="0"/>
              <a:t>a</a:t>
            </a:r>
            <a:r>
              <a:rPr lang="en-US" dirty="0" smtClean="0"/>
              <a:t> is the slope of</a:t>
            </a:r>
            <a:r>
              <a:rPr lang="en-US" b="1" dirty="0" smtClean="0"/>
              <a:t> v - t</a:t>
            </a:r>
            <a:r>
              <a:rPr lang="en-US" dirty="0" smtClean="0"/>
              <a:t> curve</a:t>
            </a:r>
            <a:endParaRPr lang="en-US" dirty="0"/>
          </a:p>
        </p:txBody>
      </p:sp>
      <p:graphicFrame>
        <p:nvGraphicFramePr>
          <p:cNvPr id="57352" name="Object 8"/>
          <p:cNvGraphicFramePr>
            <a:graphicFrameLocks noChangeAspect="1"/>
          </p:cNvGraphicFramePr>
          <p:nvPr/>
        </p:nvGraphicFramePr>
        <p:xfrm>
          <a:off x="1676400" y="3790950"/>
          <a:ext cx="1601788" cy="276225"/>
        </p:xfrm>
        <a:graphic>
          <a:graphicData uri="http://schemas.openxmlformats.org/presentationml/2006/ole">
            <mc:AlternateContent xmlns:mc="http://schemas.openxmlformats.org/markup-compatibility/2006">
              <mc:Choice xmlns:v="urn:schemas-microsoft-com:vml" Requires="v">
                <p:oleObj spid="_x0000_s57472" name="Equation" r:id="rId9" imgW="583920" imgH="177480" progId="Equation.3">
                  <p:embed/>
                </p:oleObj>
              </mc:Choice>
              <mc:Fallback>
                <p:oleObj name="Equation" r:id="rId9" imgW="583920" imgH="177480" progId="Equation.3">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3790950"/>
                        <a:ext cx="1601788" cy="276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TextBox 46"/>
          <p:cNvSpPr txBox="1"/>
          <p:nvPr/>
        </p:nvSpPr>
        <p:spPr>
          <a:xfrm>
            <a:off x="3429000" y="3810000"/>
            <a:ext cx="3299365" cy="369332"/>
          </a:xfrm>
          <a:prstGeom prst="rect">
            <a:avLst/>
          </a:prstGeom>
          <a:noFill/>
        </p:spPr>
        <p:txBody>
          <a:bodyPr wrap="none" rtlCol="0">
            <a:spAutoFit/>
          </a:bodyPr>
          <a:lstStyle/>
          <a:p>
            <a:r>
              <a:rPr lang="en-US" b="1" dirty="0" smtClean="0"/>
              <a:t>v</a:t>
            </a:r>
            <a:r>
              <a:rPr lang="en-US" dirty="0" smtClean="0"/>
              <a:t> is the area under the</a:t>
            </a:r>
            <a:r>
              <a:rPr lang="en-US" b="1" dirty="0" smtClean="0"/>
              <a:t> a - t</a:t>
            </a:r>
            <a:r>
              <a:rPr lang="en-US" dirty="0" smtClean="0"/>
              <a:t> curve</a:t>
            </a:r>
            <a:endParaRPr lang="en-US" dirty="0"/>
          </a:p>
        </p:txBody>
      </p:sp>
      <p:sp>
        <p:nvSpPr>
          <p:cNvPr id="48" name="TextBox 47"/>
          <p:cNvSpPr txBox="1"/>
          <p:nvPr/>
        </p:nvSpPr>
        <p:spPr>
          <a:xfrm>
            <a:off x="1828800" y="4724400"/>
            <a:ext cx="3866379" cy="369332"/>
          </a:xfrm>
          <a:prstGeom prst="rect">
            <a:avLst/>
          </a:prstGeom>
          <a:noFill/>
        </p:spPr>
        <p:txBody>
          <a:bodyPr wrap="none" rtlCol="0">
            <a:spAutoFit/>
          </a:bodyPr>
          <a:lstStyle/>
          <a:p>
            <a:r>
              <a:rPr lang="en-US" b="1" dirty="0" smtClean="0">
                <a:solidFill>
                  <a:srgbClr val="FF0000"/>
                </a:solidFill>
              </a:rPr>
              <a:t>Be careful about Negative and Positive</a:t>
            </a:r>
            <a:endParaRPr lang="en-US" b="1" dirty="0">
              <a:solidFill>
                <a:srgbClr val="FF0000"/>
              </a:solidFill>
            </a:endParaRPr>
          </a:p>
        </p:txBody>
      </p:sp>
      <p:grpSp>
        <p:nvGrpSpPr>
          <p:cNvPr id="81" name="Group 80"/>
          <p:cNvGrpSpPr/>
          <p:nvPr/>
        </p:nvGrpSpPr>
        <p:grpSpPr>
          <a:xfrm>
            <a:off x="6477000" y="4114800"/>
            <a:ext cx="1981200" cy="1829594"/>
            <a:chOff x="6477000" y="4114800"/>
            <a:chExt cx="1981200" cy="1829594"/>
          </a:xfrm>
        </p:grpSpPr>
        <p:cxnSp>
          <p:nvCxnSpPr>
            <p:cNvPr id="58" name="Straight Arrow Connector 57"/>
            <p:cNvCxnSpPr/>
            <p:nvPr/>
          </p:nvCxnSpPr>
          <p:spPr>
            <a:xfrm rot="5400000">
              <a:off x="6552406" y="5029200"/>
              <a:ext cx="1829594" cy="794"/>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6477000" y="5105400"/>
              <a:ext cx="1981200" cy="158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7808260" y="4843790"/>
              <a:ext cx="649537" cy="261610"/>
            </a:xfrm>
            <a:prstGeom prst="rect">
              <a:avLst/>
            </a:prstGeom>
            <a:noFill/>
          </p:spPr>
          <p:txBody>
            <a:bodyPr wrap="none" rtlCol="0">
              <a:spAutoFit/>
            </a:bodyPr>
            <a:lstStyle/>
            <a:p>
              <a:r>
                <a:rPr lang="en-US" sz="1100" b="1" dirty="0" smtClean="0">
                  <a:solidFill>
                    <a:srgbClr val="FF0000"/>
                  </a:solidFill>
                </a:rPr>
                <a:t>Positive</a:t>
              </a:r>
              <a:endParaRPr lang="en-US" sz="1100" b="1" dirty="0">
                <a:solidFill>
                  <a:srgbClr val="FF0000"/>
                </a:solidFill>
              </a:endParaRPr>
            </a:p>
          </p:txBody>
        </p:sp>
        <p:sp>
          <p:nvSpPr>
            <p:cNvPr id="78" name="TextBox 77"/>
            <p:cNvSpPr txBox="1"/>
            <p:nvPr/>
          </p:nvSpPr>
          <p:spPr>
            <a:xfrm>
              <a:off x="6629400" y="4814047"/>
              <a:ext cx="707245" cy="261610"/>
            </a:xfrm>
            <a:prstGeom prst="rect">
              <a:avLst/>
            </a:prstGeom>
            <a:noFill/>
          </p:spPr>
          <p:txBody>
            <a:bodyPr wrap="none" rtlCol="0">
              <a:spAutoFit/>
            </a:bodyPr>
            <a:lstStyle/>
            <a:p>
              <a:r>
                <a:rPr lang="en-US" sz="1100" b="1" dirty="0" smtClean="0">
                  <a:solidFill>
                    <a:srgbClr val="FF0000"/>
                  </a:solidFill>
                </a:rPr>
                <a:t>Negative</a:t>
              </a:r>
              <a:endParaRPr lang="en-US" sz="1100" b="1" dirty="0">
                <a:solidFill>
                  <a:srgbClr val="FF0000"/>
                </a:solidFill>
              </a:endParaRPr>
            </a:p>
          </p:txBody>
        </p:sp>
        <p:sp>
          <p:nvSpPr>
            <p:cNvPr id="79" name="TextBox 78"/>
            <p:cNvSpPr txBox="1"/>
            <p:nvPr/>
          </p:nvSpPr>
          <p:spPr>
            <a:xfrm rot="5400000">
              <a:off x="6983172" y="5410200"/>
              <a:ext cx="707245" cy="261610"/>
            </a:xfrm>
            <a:prstGeom prst="rect">
              <a:avLst/>
            </a:prstGeom>
            <a:noFill/>
          </p:spPr>
          <p:txBody>
            <a:bodyPr wrap="none" rtlCol="0">
              <a:spAutoFit/>
            </a:bodyPr>
            <a:lstStyle/>
            <a:p>
              <a:r>
                <a:rPr lang="en-US" sz="1100" b="1" dirty="0" smtClean="0">
                  <a:solidFill>
                    <a:srgbClr val="FF0000"/>
                  </a:solidFill>
                </a:rPr>
                <a:t>Negative</a:t>
              </a:r>
              <a:endParaRPr lang="en-US" sz="1100" b="1" dirty="0">
                <a:solidFill>
                  <a:srgbClr val="FF0000"/>
                </a:solidFill>
              </a:endParaRPr>
            </a:p>
          </p:txBody>
        </p:sp>
        <p:sp>
          <p:nvSpPr>
            <p:cNvPr id="80" name="TextBox 79"/>
            <p:cNvSpPr txBox="1"/>
            <p:nvPr/>
          </p:nvSpPr>
          <p:spPr>
            <a:xfrm rot="16200000">
              <a:off x="7045037" y="4375346"/>
              <a:ext cx="649537" cy="261610"/>
            </a:xfrm>
            <a:prstGeom prst="rect">
              <a:avLst/>
            </a:prstGeom>
            <a:noFill/>
          </p:spPr>
          <p:txBody>
            <a:bodyPr wrap="none" rtlCol="0">
              <a:spAutoFit/>
            </a:bodyPr>
            <a:lstStyle/>
            <a:p>
              <a:r>
                <a:rPr lang="en-US" sz="1100" b="1" dirty="0" smtClean="0">
                  <a:solidFill>
                    <a:srgbClr val="FF0000"/>
                  </a:solidFill>
                </a:rPr>
                <a:t>Positive</a:t>
              </a:r>
              <a:endParaRPr lang="en-US" sz="1100" b="1" dirty="0">
                <a:solidFill>
                  <a:srgbClr val="FF0000"/>
                </a:solidFill>
              </a:endParaRPr>
            </a:p>
          </p:txBody>
        </p:sp>
      </p:grpSp>
      <p:sp>
        <p:nvSpPr>
          <p:cNvPr id="2" name="TextBox 1"/>
          <p:cNvSpPr txBox="1"/>
          <p:nvPr/>
        </p:nvSpPr>
        <p:spPr>
          <a:xfrm>
            <a:off x="1096840" y="917661"/>
            <a:ext cx="7130350" cy="369332"/>
          </a:xfrm>
          <a:prstGeom prst="rect">
            <a:avLst/>
          </a:prstGeom>
          <a:noFill/>
        </p:spPr>
        <p:txBody>
          <a:bodyPr wrap="none" rtlCol="1">
            <a:spAutoFit/>
          </a:bodyPr>
          <a:lstStyle/>
          <a:p>
            <a:r>
              <a:rPr lang="en-US" b="1" dirty="0" smtClean="0">
                <a:solidFill>
                  <a:srgbClr val="0000FF"/>
                </a:solidFill>
              </a:rPr>
              <a:t>Whatever is in the right side of the formula should be given in the graph!</a:t>
            </a:r>
            <a:endParaRPr lang="ar-SA"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childTnLst>
                                    <p:animEffect transition="out" filter="fade">
                                      <p:cBhvr>
                                        <p:cTn id="6" dur="1000" tmFilter="0, 0; .2, .5; .8, .5; 1, 0"/>
                                        <p:tgtEl>
                                          <p:spTgt spid="2"/>
                                        </p:tgtEl>
                                      </p:cBhvr>
                                    </p:animEffect>
                                    <p:animScale>
                                      <p:cBhvr>
                                        <p:cTn id="7" dur="500" autoRev="1" fill="hold"/>
                                        <p:tgtEl>
                                          <p:spTgt spid="2"/>
                                        </p:tgtEl>
                                      </p:cBhvr>
                                      <p:by x="105000" y="105000"/>
                                    </p:animScale>
                                  </p:childTnLst>
                                </p:cTn>
                              </p:par>
                              <p:par>
                                <p:cTn id="8" presetID="10" presetClass="emph" presetSubtype="0" repeatCount="indefinite" fill="hold" grpId="0" nodeType="withEffect">
                                  <p:stCondLst>
                                    <p:cond delay="0"/>
                                  </p:stCondLst>
                                  <p:childTnLst>
                                    <p:anim calcmode="discrete" valueType="str">
                                      <p:cBhvr override="childStyle">
                                        <p:cTn id="9" dur="1000" fill="hold"/>
                                        <p:tgtEl>
                                          <p:spTgt spid="48"/>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Paper20x20AxesUnits.bmp"/>
          <p:cNvPicPr>
            <a:picLocks noChangeAspect="1"/>
          </p:cNvPicPr>
          <p:nvPr/>
        </p:nvPicPr>
        <p:blipFill>
          <a:blip r:embed="rId2" cstate="print"/>
          <a:stretch>
            <a:fillRect/>
          </a:stretch>
        </p:blipFill>
        <p:spPr>
          <a:xfrm>
            <a:off x="1524000" y="1052963"/>
            <a:ext cx="5714999" cy="5728837"/>
          </a:xfrm>
          <a:prstGeom prst="rect">
            <a:avLst/>
          </a:prstGeom>
        </p:spPr>
      </p:pic>
      <p:sp>
        <p:nvSpPr>
          <p:cNvPr id="4" name="Freeform 3"/>
          <p:cNvSpPr/>
          <p:nvPr/>
        </p:nvSpPr>
        <p:spPr>
          <a:xfrm>
            <a:off x="4368801" y="2845477"/>
            <a:ext cx="2336799" cy="1116923"/>
          </a:xfrm>
          <a:custGeom>
            <a:avLst/>
            <a:gdLst>
              <a:gd name="connsiteX0" fmla="*/ 0 w 2191657"/>
              <a:gd name="connsiteY0" fmla="*/ 1074057 h 1074057"/>
              <a:gd name="connsiteX1" fmla="*/ 754743 w 2191657"/>
              <a:gd name="connsiteY1" fmla="*/ 0 h 1074057"/>
              <a:gd name="connsiteX2" fmla="*/ 1828800 w 2191657"/>
              <a:gd name="connsiteY2" fmla="*/ 14514 h 1074057"/>
              <a:gd name="connsiteX3" fmla="*/ 2191657 w 2191657"/>
              <a:gd name="connsiteY3" fmla="*/ 986971 h 1074057"/>
            </a:gdLst>
            <a:ahLst/>
            <a:cxnLst>
              <a:cxn ang="0">
                <a:pos x="connsiteX0" y="connsiteY0"/>
              </a:cxn>
              <a:cxn ang="0">
                <a:pos x="connsiteX1" y="connsiteY1"/>
              </a:cxn>
              <a:cxn ang="0">
                <a:pos x="connsiteX2" y="connsiteY2"/>
              </a:cxn>
              <a:cxn ang="0">
                <a:pos x="connsiteX3" y="connsiteY3"/>
              </a:cxn>
            </a:cxnLst>
            <a:rect l="l" t="t" r="r" b="b"/>
            <a:pathLst>
              <a:path w="2191657" h="1074057">
                <a:moveTo>
                  <a:pt x="0" y="1074057"/>
                </a:moveTo>
                <a:lnTo>
                  <a:pt x="754743" y="0"/>
                </a:lnTo>
                <a:lnTo>
                  <a:pt x="1828800" y="14514"/>
                </a:lnTo>
                <a:lnTo>
                  <a:pt x="2191657" y="986971"/>
                </a:ln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rot="16356434">
            <a:off x="3717604" y="1703106"/>
            <a:ext cx="934615" cy="369332"/>
          </a:xfrm>
          <a:prstGeom prst="rect">
            <a:avLst/>
          </a:prstGeom>
          <a:noFill/>
        </p:spPr>
        <p:txBody>
          <a:bodyPr wrap="none" rtlCol="0">
            <a:spAutoFit/>
          </a:bodyPr>
          <a:lstStyle/>
          <a:p>
            <a:r>
              <a:rPr lang="en-US" i="1" dirty="0" smtClean="0"/>
              <a:t>a (m/s</a:t>
            </a:r>
            <a:r>
              <a:rPr lang="en-US" i="1" baseline="30000" dirty="0" smtClean="0"/>
              <a:t>2</a:t>
            </a:r>
            <a:r>
              <a:rPr lang="en-US" i="1" dirty="0" smtClean="0"/>
              <a:t>)</a:t>
            </a:r>
            <a:endParaRPr lang="en-US" i="1" dirty="0"/>
          </a:p>
        </p:txBody>
      </p:sp>
      <p:sp>
        <p:nvSpPr>
          <p:cNvPr id="6" name="TextBox 5"/>
          <p:cNvSpPr txBox="1"/>
          <p:nvPr/>
        </p:nvSpPr>
        <p:spPr>
          <a:xfrm>
            <a:off x="6459378" y="3950909"/>
            <a:ext cx="492443" cy="369332"/>
          </a:xfrm>
          <a:prstGeom prst="rect">
            <a:avLst/>
          </a:prstGeom>
          <a:noFill/>
        </p:spPr>
        <p:txBody>
          <a:bodyPr wrap="none" rtlCol="0">
            <a:spAutoFit/>
          </a:bodyPr>
          <a:lstStyle/>
          <a:p>
            <a:r>
              <a:rPr lang="en-US" dirty="0"/>
              <a:t>t</a:t>
            </a:r>
            <a:r>
              <a:rPr lang="en-US" dirty="0" smtClean="0"/>
              <a:t>(s)</a:t>
            </a:r>
            <a:endParaRPr lang="en-US" dirty="0"/>
          </a:p>
        </p:txBody>
      </p:sp>
      <p:sp>
        <p:nvSpPr>
          <p:cNvPr id="8" name="Freeform 7"/>
          <p:cNvSpPr/>
          <p:nvPr/>
        </p:nvSpPr>
        <p:spPr>
          <a:xfrm>
            <a:off x="4441371" y="2859992"/>
            <a:ext cx="2264229" cy="1026208"/>
          </a:xfrm>
          <a:custGeom>
            <a:avLst/>
            <a:gdLst>
              <a:gd name="connsiteX0" fmla="*/ 0 w 2177143"/>
              <a:gd name="connsiteY0" fmla="*/ 1045028 h 1045028"/>
              <a:gd name="connsiteX1" fmla="*/ 725715 w 2177143"/>
              <a:gd name="connsiteY1" fmla="*/ 0 h 1045028"/>
              <a:gd name="connsiteX2" fmla="*/ 1770743 w 2177143"/>
              <a:gd name="connsiteY2" fmla="*/ 14514 h 1045028"/>
              <a:gd name="connsiteX3" fmla="*/ 2177143 w 2177143"/>
              <a:gd name="connsiteY3" fmla="*/ 1045028 h 1045028"/>
              <a:gd name="connsiteX4" fmla="*/ 0 w 2177143"/>
              <a:gd name="connsiteY4" fmla="*/ 1045028 h 1045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7143" h="1045028">
                <a:moveTo>
                  <a:pt x="0" y="1045028"/>
                </a:moveTo>
                <a:lnTo>
                  <a:pt x="725715" y="0"/>
                </a:lnTo>
                <a:lnTo>
                  <a:pt x="1770743" y="14514"/>
                </a:lnTo>
                <a:lnTo>
                  <a:pt x="2177143" y="1045028"/>
                </a:lnTo>
                <a:lnTo>
                  <a:pt x="0" y="1045028"/>
                </a:lnTo>
                <a:close/>
              </a:path>
            </a:pathLst>
          </a:custGeom>
          <a:solidFill>
            <a:schemeClr val="accent6">
              <a:lumMod val="75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25703" y="5105400"/>
            <a:ext cx="3985258" cy="523220"/>
          </a:xfrm>
          <a:prstGeom prst="rect">
            <a:avLst/>
          </a:prstGeom>
          <a:noFill/>
        </p:spPr>
        <p:txBody>
          <a:bodyPr wrap="none" rtlCol="0">
            <a:spAutoFit/>
          </a:bodyPr>
          <a:lstStyle/>
          <a:p>
            <a:r>
              <a:rPr lang="en-US" sz="2800" b="1" dirty="0" smtClean="0">
                <a:solidFill>
                  <a:srgbClr val="0000FF"/>
                </a:solidFill>
              </a:rPr>
              <a:t>Final velocity (v) = 26 m/s</a:t>
            </a:r>
            <a:endParaRPr lang="en-US" sz="2800" b="1" dirty="0">
              <a:solidFill>
                <a:srgbClr val="0000FF"/>
              </a:solidFill>
            </a:endParaRPr>
          </a:p>
        </p:txBody>
      </p:sp>
      <p:sp>
        <p:nvSpPr>
          <p:cNvPr id="11" name="TextBox 10"/>
          <p:cNvSpPr txBox="1"/>
          <p:nvPr/>
        </p:nvSpPr>
        <p:spPr>
          <a:xfrm>
            <a:off x="1530444" y="-22086"/>
            <a:ext cx="6112571" cy="707886"/>
          </a:xfrm>
          <a:prstGeom prst="rect">
            <a:avLst/>
          </a:prstGeom>
          <a:noFill/>
        </p:spPr>
        <p:txBody>
          <a:bodyPr wrap="none" rtlCol="0">
            <a:spAutoFit/>
          </a:bodyPr>
          <a:lstStyle/>
          <a:p>
            <a:r>
              <a:rPr lang="en-US" sz="2000" b="1" dirty="0" smtClean="0">
                <a:solidFill>
                  <a:srgbClr val="FF0000"/>
                </a:solidFill>
                <a:latin typeface="Comic Sans MS" pitchFamily="66" charset="0"/>
              </a:rPr>
              <a:t>Checkpoint: </a:t>
            </a:r>
          </a:p>
          <a:p>
            <a:r>
              <a:rPr lang="en-US" sz="2000" b="1" dirty="0" smtClean="0">
                <a:solidFill>
                  <a:srgbClr val="FF0000"/>
                </a:solidFill>
                <a:latin typeface="Comic Sans MS" pitchFamily="66" charset="0"/>
              </a:rPr>
              <a:t>If initial velocity is zero what is final velocity?</a:t>
            </a:r>
            <a:endParaRPr lang="en-US" sz="2000" b="1" dirty="0">
              <a:solidFill>
                <a:srgbClr val="FF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
          <p:cNvSpPr txBox="1">
            <a:spLocks noChangeArrowheads="1"/>
          </p:cNvSpPr>
          <p:nvPr/>
        </p:nvSpPr>
        <p:spPr bwMode="auto">
          <a:xfrm>
            <a:off x="2667000" y="228600"/>
            <a:ext cx="208294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Example:</a:t>
            </a:r>
            <a:endParaRPr lang="en-US" sz="4000" dirty="0">
              <a:latin typeface="Calibri" pitchFamily="34" charset="0"/>
            </a:endParaRPr>
          </a:p>
        </p:txBody>
      </p:sp>
      <p:pic>
        <p:nvPicPr>
          <p:cNvPr id="58371" name="Picture 3"/>
          <p:cNvPicPr>
            <a:picLocks noChangeAspect="1" noChangeArrowheads="1"/>
          </p:cNvPicPr>
          <p:nvPr/>
        </p:nvPicPr>
        <p:blipFill>
          <a:blip r:embed="rId3" cstate="print"/>
          <a:srcRect/>
          <a:stretch>
            <a:fillRect/>
          </a:stretch>
        </p:blipFill>
        <p:spPr bwMode="auto">
          <a:xfrm>
            <a:off x="589952" y="914400"/>
            <a:ext cx="8489584" cy="4191000"/>
          </a:xfrm>
          <a:prstGeom prst="rect">
            <a:avLst/>
          </a:prstGeom>
          <a:noFill/>
          <a:ln w="9525">
            <a:noFill/>
            <a:miter lim="800000"/>
            <a:headEnd/>
            <a:tailEnd/>
          </a:ln>
          <a:effectLst/>
        </p:spPr>
      </p:pic>
      <p:grpSp>
        <p:nvGrpSpPr>
          <p:cNvPr id="10" name="Group 9"/>
          <p:cNvGrpSpPr/>
          <p:nvPr/>
        </p:nvGrpSpPr>
        <p:grpSpPr>
          <a:xfrm>
            <a:off x="4749943" y="5105400"/>
            <a:ext cx="1909497" cy="942975"/>
            <a:chOff x="4648200" y="5486400"/>
            <a:chExt cx="1909497" cy="942975"/>
          </a:xfrm>
        </p:grpSpPr>
        <p:sp>
          <p:nvSpPr>
            <p:cNvPr id="9" name="TextBox 8"/>
            <p:cNvSpPr txBox="1"/>
            <p:nvPr/>
          </p:nvSpPr>
          <p:spPr>
            <a:xfrm>
              <a:off x="4648200" y="5486400"/>
              <a:ext cx="1909497" cy="369332"/>
            </a:xfrm>
            <a:prstGeom prst="rect">
              <a:avLst/>
            </a:prstGeom>
            <a:noFill/>
          </p:spPr>
          <p:txBody>
            <a:bodyPr wrap="none" rtlCol="0">
              <a:spAutoFit/>
            </a:bodyPr>
            <a:lstStyle/>
            <a:p>
              <a:r>
                <a:rPr lang="en-US" b="1" dirty="0" smtClean="0"/>
                <a:t>You need to find v</a:t>
              </a:r>
              <a:endParaRPr lang="en-US" b="1" dirty="0"/>
            </a:p>
          </p:txBody>
        </p:sp>
        <p:graphicFrame>
          <p:nvGraphicFramePr>
            <p:cNvPr id="58372" name="Object 4"/>
            <p:cNvGraphicFramePr>
              <a:graphicFrameLocks noChangeAspect="1"/>
            </p:cNvGraphicFramePr>
            <p:nvPr/>
          </p:nvGraphicFramePr>
          <p:xfrm>
            <a:off x="4768850" y="6153150"/>
            <a:ext cx="1601788" cy="276225"/>
          </p:xfrm>
          <a:graphic>
            <a:graphicData uri="http://schemas.openxmlformats.org/presentationml/2006/ole">
              <mc:AlternateContent xmlns:mc="http://schemas.openxmlformats.org/markup-compatibility/2006">
                <mc:Choice xmlns:v="urn:schemas-microsoft-com:vml" Requires="v">
                  <p:oleObj spid="_x0000_s58402" name="Equation" r:id="rId4" imgW="583920" imgH="177480" progId="Equation.3">
                    <p:embed/>
                  </p:oleObj>
                </mc:Choice>
                <mc:Fallback>
                  <p:oleObj name="Equation" r:id="rId4" imgW="583920" imgH="17748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8850" y="6153150"/>
                          <a:ext cx="1601788" cy="276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228600" y="304800"/>
            <a:ext cx="8610600" cy="2133600"/>
            <a:chOff x="228600" y="304800"/>
            <a:chExt cx="8610600" cy="2133600"/>
          </a:xfrm>
        </p:grpSpPr>
        <p:sp>
          <p:nvSpPr>
            <p:cNvPr id="7" name="Rectangle 6"/>
            <p:cNvSpPr/>
            <p:nvPr/>
          </p:nvSpPr>
          <p:spPr>
            <a:xfrm>
              <a:off x="228600" y="457200"/>
              <a:ext cx="4724400" cy="1200329"/>
            </a:xfrm>
            <a:prstGeom prst="rect">
              <a:avLst/>
            </a:prstGeom>
          </p:spPr>
          <p:txBody>
            <a:bodyPr wrap="square">
              <a:spAutoFit/>
            </a:bodyPr>
            <a:lstStyle/>
            <a:p>
              <a:r>
                <a:rPr lang="en-US" b="1" dirty="0" smtClean="0">
                  <a:solidFill>
                    <a:srgbClr val="0000FF"/>
                  </a:solidFill>
                </a:rPr>
                <a:t>Example 7-1:</a:t>
              </a:r>
            </a:p>
            <a:p>
              <a:r>
                <a:rPr lang="en-US" b="1" dirty="0" smtClean="0">
                  <a:solidFill>
                    <a:srgbClr val="0000FF"/>
                  </a:solidFill>
                </a:rPr>
                <a:t>The velocity-time graph of an object moving in a straight line is shown in Figure. </a:t>
              </a:r>
            </a:p>
            <a:p>
              <a:endParaRPr lang="en-US" b="1" dirty="0" smtClean="0">
                <a:solidFill>
                  <a:srgbClr val="0000FF"/>
                </a:solidFill>
              </a:endParaRPr>
            </a:p>
          </p:txBody>
        </p:sp>
        <p:pic>
          <p:nvPicPr>
            <p:cNvPr id="75780" name="Picture 135"/>
            <p:cNvPicPr>
              <a:picLocks noChangeAspect="1" noChangeArrowheads="1"/>
            </p:cNvPicPr>
            <p:nvPr/>
          </p:nvPicPr>
          <p:blipFill>
            <a:blip r:embed="rId2" cstate="print"/>
            <a:srcRect/>
            <a:stretch>
              <a:fillRect/>
            </a:stretch>
          </p:blipFill>
          <p:spPr bwMode="auto">
            <a:xfrm>
              <a:off x="5615508" y="304800"/>
              <a:ext cx="3223692" cy="2133600"/>
            </a:xfrm>
            <a:prstGeom prst="rect">
              <a:avLst/>
            </a:prstGeom>
            <a:noFill/>
            <a:ln w="9525">
              <a:noFill/>
              <a:miter lim="800000"/>
              <a:headEnd/>
              <a:tailEnd/>
            </a:ln>
          </p:spPr>
        </p:pic>
      </p:grpSp>
      <p:sp>
        <p:nvSpPr>
          <p:cNvPr id="11" name="Rectangle 10"/>
          <p:cNvSpPr/>
          <p:nvPr/>
        </p:nvSpPr>
        <p:spPr>
          <a:xfrm>
            <a:off x="381000" y="1981200"/>
            <a:ext cx="8382000" cy="1754326"/>
          </a:xfrm>
          <a:prstGeom prst="rect">
            <a:avLst/>
          </a:prstGeom>
        </p:spPr>
        <p:txBody>
          <a:bodyPr wrap="square">
            <a:spAutoFit/>
          </a:bodyPr>
          <a:lstStyle/>
          <a:p>
            <a:r>
              <a:rPr lang="en-US" b="1" dirty="0" smtClean="0">
                <a:solidFill>
                  <a:srgbClr val="FF0000"/>
                </a:solidFill>
              </a:rPr>
              <a:t>(a) Find the total distance covered by the object</a:t>
            </a:r>
          </a:p>
          <a:p>
            <a:r>
              <a:rPr lang="en-US" b="1" dirty="0" smtClean="0">
                <a:solidFill>
                  <a:srgbClr val="0000FF"/>
                </a:solidFill>
              </a:rPr>
              <a:t>(b) Find the total distance covered in the first 6.0 s</a:t>
            </a:r>
          </a:p>
          <a:p>
            <a:r>
              <a:rPr lang="en-US" b="1" dirty="0" smtClean="0"/>
              <a:t>(c) Find the position of the object at t =6 s if it start from 2.0 m from origin.</a:t>
            </a:r>
          </a:p>
          <a:p>
            <a:r>
              <a:rPr lang="en-US" b="1" dirty="0" smtClean="0">
                <a:solidFill>
                  <a:srgbClr val="FF0000"/>
                </a:solidFill>
              </a:rPr>
              <a:t>(d)What is the average speed of the object for the first 6.0 s? </a:t>
            </a:r>
            <a:r>
              <a:rPr lang="en-US" b="1" dirty="0" err="1" smtClean="0">
                <a:solidFill>
                  <a:srgbClr val="FF0000"/>
                </a:solidFill>
              </a:rPr>
              <a:t>Ans</a:t>
            </a:r>
            <a:r>
              <a:rPr lang="en-US" b="1" dirty="0" smtClean="0">
                <a:solidFill>
                  <a:srgbClr val="FF0000"/>
                </a:solidFill>
              </a:rPr>
              <a:t>: 3.3 m/s</a:t>
            </a:r>
          </a:p>
          <a:p>
            <a:r>
              <a:rPr lang="en-US" b="1" dirty="0" smtClean="0">
                <a:solidFill>
                  <a:srgbClr val="0000FF"/>
                </a:solidFill>
              </a:rPr>
              <a:t>(e) What is the acceleration of the motion at 4.2 s?</a:t>
            </a:r>
            <a:endParaRPr lang="en-US" b="1" dirty="0" smtClean="0"/>
          </a:p>
          <a:p>
            <a:r>
              <a:rPr lang="en-US" b="1" dirty="0" smtClean="0">
                <a:solidFill>
                  <a:srgbClr val="FF0000"/>
                </a:solidFill>
              </a:rPr>
              <a:t>(f) Find the average acceleration of the motion.</a:t>
            </a:r>
            <a:endParaRPr lang="en-US" b="1" dirty="0">
              <a:solidFill>
                <a:srgbClr val="FF0000"/>
              </a:solidFill>
            </a:endParaRPr>
          </a:p>
        </p:txBody>
      </p:sp>
      <p:grpSp>
        <p:nvGrpSpPr>
          <p:cNvPr id="13" name="Group 12"/>
          <p:cNvGrpSpPr/>
          <p:nvPr/>
        </p:nvGrpSpPr>
        <p:grpSpPr>
          <a:xfrm>
            <a:off x="495300" y="4724400"/>
            <a:ext cx="8153400" cy="1712534"/>
            <a:chOff x="685800" y="4724249"/>
            <a:chExt cx="8153400" cy="1712534"/>
          </a:xfrm>
        </p:grpSpPr>
        <p:pic>
          <p:nvPicPr>
            <p:cNvPr id="73730" name="Picture 2"/>
            <p:cNvPicPr>
              <a:picLocks noChangeAspect="1" noChangeArrowheads="1"/>
            </p:cNvPicPr>
            <p:nvPr/>
          </p:nvPicPr>
          <p:blipFill>
            <a:blip r:embed="rId3" cstate="print"/>
            <a:srcRect/>
            <a:stretch>
              <a:fillRect/>
            </a:stretch>
          </p:blipFill>
          <p:spPr bwMode="auto">
            <a:xfrm>
              <a:off x="5257800" y="4724249"/>
              <a:ext cx="3581400" cy="1712534"/>
            </a:xfrm>
            <a:prstGeom prst="rect">
              <a:avLst/>
            </a:prstGeom>
            <a:noFill/>
            <a:ln w="9525">
              <a:noFill/>
              <a:miter lim="800000"/>
              <a:headEnd/>
              <a:tailEnd/>
            </a:ln>
          </p:spPr>
        </p:pic>
        <p:sp>
          <p:nvSpPr>
            <p:cNvPr id="12" name="Rectangle 11"/>
            <p:cNvSpPr/>
            <p:nvPr/>
          </p:nvSpPr>
          <p:spPr>
            <a:xfrm>
              <a:off x="685800" y="4953000"/>
              <a:ext cx="4572000" cy="1477328"/>
            </a:xfrm>
            <a:prstGeom prst="rect">
              <a:avLst/>
            </a:prstGeom>
          </p:spPr>
          <p:txBody>
            <a:bodyPr>
              <a:spAutoFit/>
            </a:bodyPr>
            <a:lstStyle/>
            <a:p>
              <a:r>
                <a:rPr lang="en-US" b="1" dirty="0" smtClean="0">
                  <a:solidFill>
                    <a:srgbClr val="0000FF"/>
                  </a:solidFill>
                </a:rPr>
                <a:t>Example 7-2:</a:t>
              </a:r>
            </a:p>
            <a:p>
              <a:r>
                <a:rPr lang="en-US" b="1" dirty="0" smtClean="0">
                  <a:solidFill>
                    <a:srgbClr val="0000FF"/>
                  </a:solidFill>
                </a:rPr>
                <a:t>The graph represents the straight line motion of a car. How far does the car travel between</a:t>
              </a:r>
            </a:p>
            <a:p>
              <a:r>
                <a:rPr lang="en-US" b="1" dirty="0" smtClean="0">
                  <a:solidFill>
                    <a:srgbClr val="0000FF"/>
                  </a:solidFill>
                </a:rPr>
                <a:t>t = 2 s and t = 5 s?</a:t>
              </a:r>
            </a:p>
            <a:p>
              <a:r>
                <a:rPr lang="en-US" b="1" dirty="0" err="1" smtClean="0">
                  <a:solidFill>
                    <a:srgbClr val="0000FF"/>
                  </a:solidFill>
                </a:rPr>
                <a:t>Ans</a:t>
              </a:r>
              <a:r>
                <a:rPr lang="en-US" b="1" dirty="0" smtClean="0">
                  <a:solidFill>
                    <a:srgbClr val="0000FF"/>
                  </a:solidFill>
                </a:rPr>
                <a:t>: 36 m</a:t>
              </a:r>
              <a:endParaRPr lang="en-US" b="1" dirty="0">
                <a:solidFill>
                  <a:srgbClr val="0000FF"/>
                </a:solidFill>
              </a:endParaRP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1"/>
          <p:cNvSpPr txBox="1">
            <a:spLocks noChangeArrowheads="1"/>
          </p:cNvSpPr>
          <p:nvPr/>
        </p:nvSpPr>
        <p:spPr bwMode="auto">
          <a:xfrm>
            <a:off x="3429000" y="2667000"/>
            <a:ext cx="2143280"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Problems</a:t>
            </a:r>
            <a:endParaRPr lang="en-US" sz="4000" dirty="0">
              <a:latin typeface="Calibri"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1"/>
          <p:cNvSpPr txBox="1">
            <a:spLocks noChangeArrowheads="1"/>
          </p:cNvSpPr>
          <p:nvPr/>
        </p:nvSpPr>
        <p:spPr bwMode="auto">
          <a:xfrm>
            <a:off x="1752600" y="152400"/>
            <a:ext cx="4892943" cy="707886"/>
          </a:xfrm>
          <a:prstGeom prst="rect">
            <a:avLst/>
          </a:prstGeom>
          <a:noFill/>
          <a:ln w="9525">
            <a:noFill/>
            <a:miter lim="800000"/>
            <a:headEnd/>
            <a:tailEnd/>
          </a:ln>
        </p:spPr>
        <p:txBody>
          <a:bodyPr wrap="none">
            <a:spAutoFit/>
          </a:bodyPr>
          <a:lstStyle/>
          <a:p>
            <a:pPr algn="ctr" rtl="0"/>
            <a:r>
              <a:rPr lang="en-US" sz="4000" u="sng" dirty="0" smtClean="0">
                <a:latin typeface="Calibri" pitchFamily="34" charset="0"/>
              </a:rPr>
              <a:t>4- ideas in this chapter</a:t>
            </a:r>
            <a:endParaRPr lang="en-US" sz="4000" u="sng" dirty="0">
              <a:latin typeface="Calibri" pitchFamily="34" charset="0"/>
            </a:endParaRPr>
          </a:p>
        </p:txBody>
      </p:sp>
      <p:grpSp>
        <p:nvGrpSpPr>
          <p:cNvPr id="10" name="Group 9"/>
          <p:cNvGrpSpPr/>
          <p:nvPr/>
        </p:nvGrpSpPr>
        <p:grpSpPr>
          <a:xfrm>
            <a:off x="2083695" y="2743200"/>
            <a:ext cx="4240905" cy="1067594"/>
            <a:chOff x="1524000" y="2819400"/>
            <a:chExt cx="4240905" cy="1067594"/>
          </a:xfrm>
        </p:grpSpPr>
        <p:grpSp>
          <p:nvGrpSpPr>
            <p:cNvPr id="7" name="Group 6"/>
            <p:cNvGrpSpPr/>
            <p:nvPr/>
          </p:nvGrpSpPr>
          <p:grpSpPr>
            <a:xfrm>
              <a:off x="1524000" y="2819400"/>
              <a:ext cx="4240905" cy="1030288"/>
              <a:chOff x="1524000" y="2819400"/>
              <a:chExt cx="4240905" cy="1030288"/>
            </a:xfrm>
          </p:grpSpPr>
          <p:grpSp>
            <p:nvGrpSpPr>
              <p:cNvPr id="3" name="Group 2"/>
              <p:cNvGrpSpPr/>
              <p:nvPr/>
            </p:nvGrpSpPr>
            <p:grpSpPr>
              <a:xfrm>
                <a:off x="1524000" y="2819400"/>
                <a:ext cx="4240905" cy="1030288"/>
                <a:chOff x="2278993" y="2907268"/>
                <a:chExt cx="4240905" cy="1030288"/>
              </a:xfrm>
            </p:grpSpPr>
            <p:sp>
              <p:nvSpPr>
                <p:cNvPr id="4" name="TextBox 3"/>
                <p:cNvSpPr txBox="1"/>
                <p:nvPr/>
              </p:nvSpPr>
              <p:spPr>
                <a:xfrm>
                  <a:off x="2278993" y="2907268"/>
                  <a:ext cx="4240905" cy="369332"/>
                </a:xfrm>
                <a:prstGeom prst="rect">
                  <a:avLst/>
                </a:prstGeom>
                <a:noFill/>
              </p:spPr>
              <p:txBody>
                <a:bodyPr wrap="none" rtlCol="0">
                  <a:spAutoFit/>
                </a:bodyPr>
                <a:lstStyle/>
                <a:p>
                  <a:r>
                    <a:rPr lang="en-US" b="1" dirty="0" smtClean="0">
                      <a:solidFill>
                        <a:srgbClr val="FF0000"/>
                      </a:solidFill>
                    </a:rPr>
                    <a:t>2. Instantaneous Velocity and Acceleration</a:t>
                  </a:r>
                  <a:endParaRPr lang="en-US" b="1" dirty="0">
                    <a:solidFill>
                      <a:srgbClr val="FF0000"/>
                    </a:solidFill>
                  </a:endParaRPr>
                </a:p>
              </p:txBody>
            </p:sp>
            <p:graphicFrame>
              <p:nvGraphicFramePr>
                <p:cNvPr id="5" name="Object 4"/>
                <p:cNvGraphicFramePr>
                  <a:graphicFrameLocks noChangeAspect="1"/>
                </p:cNvGraphicFramePr>
                <p:nvPr/>
              </p:nvGraphicFramePr>
              <p:xfrm>
                <a:off x="4828518" y="3288268"/>
                <a:ext cx="1336675" cy="649288"/>
              </p:xfrm>
              <a:graphic>
                <a:graphicData uri="http://schemas.openxmlformats.org/presentationml/2006/ole">
                  <mc:AlternateContent xmlns:mc="http://schemas.openxmlformats.org/markup-compatibility/2006">
                    <mc:Choice xmlns:v="urn:schemas-microsoft-com:vml" Requires="v">
                      <p:oleObj spid="_x0000_s45389" name="Equation" r:id="rId3" imgW="863280" imgH="419040" progId="Equation.3">
                        <p:embed/>
                      </p:oleObj>
                    </mc:Choice>
                    <mc:Fallback>
                      <p:oleObj name="Equation" r:id="rId3" imgW="86328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8518" y="3288268"/>
                              <a:ext cx="1336675"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6" name="Object 5"/>
              <p:cNvGraphicFramePr>
                <a:graphicFrameLocks noChangeAspect="1"/>
              </p:cNvGraphicFramePr>
              <p:nvPr/>
            </p:nvGraphicFramePr>
            <p:xfrm>
              <a:off x="1674813" y="3200400"/>
              <a:ext cx="687387" cy="609600"/>
            </p:xfrm>
            <a:graphic>
              <a:graphicData uri="http://schemas.openxmlformats.org/presentationml/2006/ole">
                <mc:AlternateContent xmlns:mc="http://schemas.openxmlformats.org/markup-compatibility/2006">
                  <mc:Choice xmlns:v="urn:schemas-microsoft-com:vml" Requires="v">
                    <p:oleObj spid="_x0000_s45390" name="Equation" r:id="rId5" imgW="444240" imgH="393480" progId="Equation.3">
                      <p:embed/>
                    </p:oleObj>
                  </mc:Choice>
                  <mc:Fallback>
                    <p:oleObj name="Equation" r:id="rId5" imgW="4442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4813" y="3200400"/>
                            <a:ext cx="687387"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9" name="Straight Connector 8"/>
            <p:cNvCxnSpPr/>
            <p:nvPr/>
          </p:nvCxnSpPr>
          <p:spPr>
            <a:xfrm rot="5400000">
              <a:off x="3048000" y="3581400"/>
              <a:ext cx="609600" cy="1588"/>
            </a:xfrm>
            <a:prstGeom prst="line">
              <a:avLst/>
            </a:prstGeom>
            <a:ln w="57150"/>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1885950" y="1295400"/>
            <a:ext cx="4624018" cy="1067594"/>
            <a:chOff x="1885950" y="1447006"/>
            <a:chExt cx="4624018" cy="1067594"/>
          </a:xfrm>
        </p:grpSpPr>
        <p:grpSp>
          <p:nvGrpSpPr>
            <p:cNvPr id="11" name="Group 10"/>
            <p:cNvGrpSpPr/>
            <p:nvPr/>
          </p:nvGrpSpPr>
          <p:grpSpPr>
            <a:xfrm>
              <a:off x="1885950" y="1447006"/>
              <a:ext cx="4624018" cy="1067594"/>
              <a:chOff x="1733550" y="2819400"/>
              <a:chExt cx="4624018" cy="1067594"/>
            </a:xfrm>
          </p:grpSpPr>
          <p:grpSp>
            <p:nvGrpSpPr>
              <p:cNvPr id="12" name="Group 6"/>
              <p:cNvGrpSpPr/>
              <p:nvPr/>
            </p:nvGrpSpPr>
            <p:grpSpPr>
              <a:xfrm>
                <a:off x="1733550" y="2819400"/>
                <a:ext cx="4624018" cy="1010444"/>
                <a:chOff x="1733550" y="2819400"/>
                <a:chExt cx="4624018" cy="1010444"/>
              </a:xfrm>
            </p:grpSpPr>
            <p:grpSp>
              <p:nvGrpSpPr>
                <p:cNvPr id="14" name="Group 2"/>
                <p:cNvGrpSpPr/>
                <p:nvPr/>
              </p:nvGrpSpPr>
              <p:grpSpPr>
                <a:xfrm>
                  <a:off x="1987974" y="2819400"/>
                  <a:ext cx="4369594" cy="1010444"/>
                  <a:chOff x="2742967" y="2907268"/>
                  <a:chExt cx="4369594" cy="1010444"/>
                </a:xfrm>
              </p:grpSpPr>
              <p:sp>
                <p:nvSpPr>
                  <p:cNvPr id="16" name="TextBox 15"/>
                  <p:cNvSpPr txBox="1"/>
                  <p:nvPr/>
                </p:nvSpPr>
                <p:spPr>
                  <a:xfrm>
                    <a:off x="2742967" y="2907268"/>
                    <a:ext cx="4369594" cy="369332"/>
                  </a:xfrm>
                  <a:prstGeom prst="rect">
                    <a:avLst/>
                  </a:prstGeom>
                  <a:noFill/>
                </p:spPr>
                <p:txBody>
                  <a:bodyPr wrap="none" rtlCol="0">
                    <a:spAutoFit/>
                  </a:bodyPr>
                  <a:lstStyle/>
                  <a:p>
                    <a:r>
                      <a:rPr lang="en-US" b="1" dirty="0" smtClean="0">
                        <a:solidFill>
                          <a:srgbClr val="FF0000"/>
                        </a:solidFill>
                      </a:rPr>
                      <a:t>1. Average Velocity/Speed and Acceleration </a:t>
                    </a:r>
                    <a:endParaRPr lang="en-US" b="1" dirty="0">
                      <a:solidFill>
                        <a:srgbClr val="FF0000"/>
                      </a:solidFill>
                    </a:endParaRPr>
                  </a:p>
                </p:txBody>
              </p:sp>
              <p:graphicFrame>
                <p:nvGraphicFramePr>
                  <p:cNvPr id="17" name="Object 4"/>
                  <p:cNvGraphicFramePr>
                    <a:graphicFrameLocks noChangeAspect="1"/>
                  </p:cNvGraphicFramePr>
                  <p:nvPr/>
                </p:nvGraphicFramePr>
                <p:xfrm>
                  <a:off x="3879193" y="3306525"/>
                  <a:ext cx="1120775" cy="611187"/>
                </p:xfrm>
                <a:graphic>
                  <a:graphicData uri="http://schemas.openxmlformats.org/presentationml/2006/ole">
                    <mc:AlternateContent xmlns:mc="http://schemas.openxmlformats.org/markup-compatibility/2006">
                      <mc:Choice xmlns:v="urn:schemas-microsoft-com:vml" Requires="v">
                        <p:oleObj spid="_x0000_s45391" name="Equation" r:id="rId7" imgW="723600" imgH="393480" progId="Equation.3">
                          <p:embed/>
                        </p:oleObj>
                      </mc:Choice>
                      <mc:Fallback>
                        <p:oleObj name="Equation" r:id="rId7" imgW="723600" imgH="393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9193" y="3306525"/>
                                <a:ext cx="1120775" cy="611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5" name="Object 14"/>
                <p:cNvGraphicFramePr>
                  <a:graphicFrameLocks noChangeAspect="1"/>
                </p:cNvGraphicFramePr>
                <p:nvPr/>
              </p:nvGraphicFramePr>
              <p:xfrm>
                <a:off x="1733550" y="3199607"/>
                <a:ext cx="568325" cy="609600"/>
              </p:xfrm>
              <a:graphic>
                <a:graphicData uri="http://schemas.openxmlformats.org/presentationml/2006/ole">
                  <mc:AlternateContent xmlns:mc="http://schemas.openxmlformats.org/markup-compatibility/2006">
                    <mc:Choice xmlns:v="urn:schemas-microsoft-com:vml" Requires="v">
                      <p:oleObj spid="_x0000_s45392" name="Equation" r:id="rId9" imgW="368280" imgH="393480" progId="Equation.3">
                        <p:embed/>
                      </p:oleObj>
                    </mc:Choice>
                    <mc:Fallback>
                      <p:oleObj name="Equation" r:id="rId9" imgW="368280" imgH="39348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33550" y="3199607"/>
                              <a:ext cx="56832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13" name="Straight Connector 12"/>
              <p:cNvCxnSpPr/>
              <p:nvPr/>
            </p:nvCxnSpPr>
            <p:spPr>
              <a:xfrm rot="5400000">
                <a:off x="2437606" y="3581400"/>
                <a:ext cx="609600" cy="1588"/>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18" name="Straight Connector 17"/>
            <p:cNvCxnSpPr/>
            <p:nvPr/>
          </p:nvCxnSpPr>
          <p:spPr>
            <a:xfrm rot="5400000">
              <a:off x="4495006" y="2160102"/>
              <a:ext cx="609600" cy="1588"/>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20" name="Object 4"/>
            <p:cNvGraphicFramePr>
              <a:graphicFrameLocks noChangeAspect="1"/>
            </p:cNvGraphicFramePr>
            <p:nvPr/>
          </p:nvGraphicFramePr>
          <p:xfrm>
            <a:off x="5340350" y="1850408"/>
            <a:ext cx="984250" cy="611187"/>
          </p:xfrm>
          <a:graphic>
            <a:graphicData uri="http://schemas.openxmlformats.org/presentationml/2006/ole">
              <mc:AlternateContent xmlns:mc="http://schemas.openxmlformats.org/markup-compatibility/2006">
                <mc:Choice xmlns:v="urn:schemas-microsoft-com:vml" Requires="v">
                  <p:oleObj spid="_x0000_s45393" name="Equation" r:id="rId11" imgW="634680" imgH="393480" progId="Equation.3">
                    <p:embed/>
                  </p:oleObj>
                </mc:Choice>
                <mc:Fallback>
                  <p:oleObj name="Equation" r:id="rId11" imgW="634680" imgH="39348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40350" y="1850408"/>
                          <a:ext cx="984250" cy="611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5" name="Group 34"/>
          <p:cNvGrpSpPr/>
          <p:nvPr/>
        </p:nvGrpSpPr>
        <p:grpSpPr>
          <a:xfrm>
            <a:off x="1752600" y="4191000"/>
            <a:ext cx="4824413" cy="1219994"/>
            <a:chOff x="1752600" y="4342606"/>
            <a:chExt cx="4824413" cy="1219994"/>
          </a:xfrm>
        </p:grpSpPr>
        <p:grpSp>
          <p:nvGrpSpPr>
            <p:cNvPr id="22" name="Group 21"/>
            <p:cNvGrpSpPr/>
            <p:nvPr/>
          </p:nvGrpSpPr>
          <p:grpSpPr>
            <a:xfrm>
              <a:off x="1755775" y="4342606"/>
              <a:ext cx="4821238" cy="1067594"/>
              <a:chOff x="1660525" y="1447006"/>
              <a:chExt cx="4821238" cy="1067594"/>
            </a:xfrm>
          </p:grpSpPr>
          <p:grpSp>
            <p:nvGrpSpPr>
              <p:cNvPr id="23" name="Group 10"/>
              <p:cNvGrpSpPr/>
              <p:nvPr/>
            </p:nvGrpSpPr>
            <p:grpSpPr>
              <a:xfrm>
                <a:off x="1660525" y="1447006"/>
                <a:ext cx="2833688" cy="1067594"/>
                <a:chOff x="1508125" y="2819400"/>
                <a:chExt cx="2833688" cy="1067594"/>
              </a:xfrm>
            </p:grpSpPr>
            <p:grpSp>
              <p:nvGrpSpPr>
                <p:cNvPr id="26" name="Group 6"/>
                <p:cNvGrpSpPr/>
                <p:nvPr/>
              </p:nvGrpSpPr>
              <p:grpSpPr>
                <a:xfrm>
                  <a:off x="1508125" y="2819400"/>
                  <a:ext cx="2833688" cy="892969"/>
                  <a:chOff x="1508125" y="2819400"/>
                  <a:chExt cx="2833688" cy="892969"/>
                </a:xfrm>
              </p:grpSpPr>
              <p:grpSp>
                <p:nvGrpSpPr>
                  <p:cNvPr id="28" name="Group 2"/>
                  <p:cNvGrpSpPr/>
                  <p:nvPr/>
                </p:nvGrpSpPr>
                <p:grpSpPr>
                  <a:xfrm>
                    <a:off x="1885950" y="2819400"/>
                    <a:ext cx="2455863" cy="892969"/>
                    <a:chOff x="2640943" y="2907268"/>
                    <a:chExt cx="2455863" cy="892969"/>
                  </a:xfrm>
                </p:grpSpPr>
                <p:sp>
                  <p:nvSpPr>
                    <p:cNvPr id="30" name="TextBox 29"/>
                    <p:cNvSpPr txBox="1"/>
                    <p:nvPr/>
                  </p:nvSpPr>
                  <p:spPr>
                    <a:xfrm>
                      <a:off x="2640943" y="2907268"/>
                      <a:ext cx="2263055" cy="369332"/>
                    </a:xfrm>
                    <a:prstGeom prst="rect">
                      <a:avLst/>
                    </a:prstGeom>
                    <a:noFill/>
                  </p:spPr>
                  <p:txBody>
                    <a:bodyPr wrap="none" rtlCol="0">
                      <a:spAutoFit/>
                    </a:bodyPr>
                    <a:lstStyle/>
                    <a:p>
                      <a:r>
                        <a:rPr lang="en-US" b="1" dirty="0" smtClean="0">
                          <a:solidFill>
                            <a:srgbClr val="FF0000"/>
                          </a:solidFill>
                        </a:rPr>
                        <a:t>3. Equation of motion</a:t>
                      </a:r>
                      <a:endParaRPr lang="en-US" b="1" dirty="0">
                        <a:solidFill>
                          <a:srgbClr val="FF0000"/>
                        </a:solidFill>
                      </a:endParaRPr>
                    </a:p>
                  </p:txBody>
                </p:sp>
                <p:graphicFrame>
                  <p:nvGraphicFramePr>
                    <p:cNvPr id="31" name="Object 4"/>
                    <p:cNvGraphicFramePr>
                      <a:graphicFrameLocks noChangeAspect="1"/>
                    </p:cNvGraphicFramePr>
                    <p:nvPr/>
                  </p:nvGraphicFramePr>
                  <p:xfrm>
                    <a:off x="3782356" y="3424000"/>
                    <a:ext cx="1314450" cy="376237"/>
                  </p:xfrm>
                  <a:graphic>
                    <a:graphicData uri="http://schemas.openxmlformats.org/presentationml/2006/ole">
                      <mc:AlternateContent xmlns:mc="http://schemas.openxmlformats.org/markup-compatibility/2006">
                        <mc:Choice xmlns:v="urn:schemas-microsoft-com:vml" Requires="v">
                          <p:oleObj spid="_x0000_s45394" name="Equation" r:id="rId13" imgW="850680" imgH="241200" progId="Equation.3">
                            <p:embed/>
                          </p:oleObj>
                        </mc:Choice>
                        <mc:Fallback>
                          <p:oleObj name="Equation" r:id="rId13" imgW="850680" imgH="241200" progId="Equation.3">
                            <p:embed/>
                            <p:pic>
                              <p:nvPicPr>
                                <p:cNvPr id="0"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82356" y="3424000"/>
                                  <a:ext cx="1314450" cy="376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9" name="Object 28"/>
                  <p:cNvGraphicFramePr>
                    <a:graphicFrameLocks noChangeAspect="1"/>
                  </p:cNvGraphicFramePr>
                  <p:nvPr/>
                </p:nvGraphicFramePr>
                <p:xfrm>
                  <a:off x="1508125" y="3326607"/>
                  <a:ext cx="1019175" cy="354012"/>
                </p:xfrm>
                <a:graphic>
                  <a:graphicData uri="http://schemas.openxmlformats.org/presentationml/2006/ole">
                    <mc:AlternateContent xmlns:mc="http://schemas.openxmlformats.org/markup-compatibility/2006">
                      <mc:Choice xmlns:v="urn:schemas-microsoft-com:vml" Requires="v">
                        <p:oleObj spid="_x0000_s45395" name="Equation" r:id="rId15" imgW="660240" imgH="228600" progId="Equation.3">
                          <p:embed/>
                        </p:oleObj>
                      </mc:Choice>
                      <mc:Fallback>
                        <p:oleObj name="Equation" r:id="rId15" imgW="660240" imgH="228600" progId="Equation.3">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08125" y="3326607"/>
                                <a:ext cx="1019175"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27" name="Straight Connector 26"/>
                <p:cNvCxnSpPr/>
                <p:nvPr/>
              </p:nvCxnSpPr>
              <p:spPr>
                <a:xfrm rot="5400000">
                  <a:off x="2437606" y="3581400"/>
                  <a:ext cx="609600" cy="1588"/>
                </a:xfrm>
                <a:prstGeom prst="line">
                  <a:avLst/>
                </a:prstGeom>
                <a:ln w="57150"/>
              </p:spPr>
              <p:style>
                <a:lnRef idx="1">
                  <a:schemeClr val="accent1"/>
                </a:lnRef>
                <a:fillRef idx="0">
                  <a:schemeClr val="accent1"/>
                </a:fillRef>
                <a:effectRef idx="0">
                  <a:schemeClr val="accent1"/>
                </a:effectRef>
                <a:fontRef idx="minor">
                  <a:schemeClr val="tx1"/>
                </a:fontRef>
              </p:style>
            </p:cxnSp>
          </p:grpSp>
          <p:cxnSp>
            <p:nvCxnSpPr>
              <p:cNvPr id="24" name="Straight Connector 23"/>
              <p:cNvCxnSpPr/>
              <p:nvPr/>
            </p:nvCxnSpPr>
            <p:spPr>
              <a:xfrm rot="5400000">
                <a:off x="4495006" y="2160102"/>
                <a:ext cx="609600" cy="1588"/>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25" name="Object 4"/>
              <p:cNvGraphicFramePr>
                <a:graphicFrameLocks noChangeAspect="1"/>
              </p:cNvGraphicFramePr>
              <p:nvPr/>
            </p:nvGraphicFramePr>
            <p:xfrm>
              <a:off x="5183188" y="1968500"/>
              <a:ext cx="1298575" cy="374650"/>
            </p:xfrm>
            <a:graphic>
              <a:graphicData uri="http://schemas.openxmlformats.org/presentationml/2006/ole">
                <mc:AlternateContent xmlns:mc="http://schemas.openxmlformats.org/markup-compatibility/2006">
                  <mc:Choice xmlns:v="urn:schemas-microsoft-com:vml" Requires="v">
                    <p:oleObj spid="_x0000_s45396" name="Equation" r:id="rId17" imgW="838080" imgH="241200" progId="Equation.3">
                      <p:embed/>
                    </p:oleObj>
                  </mc:Choice>
                  <mc:Fallback>
                    <p:oleObj name="Equation" r:id="rId17" imgW="838080" imgH="241200" progId="Equation.3">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83188" y="1968500"/>
                            <a:ext cx="129857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2" name="Object 31"/>
            <p:cNvGraphicFramePr>
              <a:graphicFrameLocks noChangeAspect="1"/>
            </p:cNvGraphicFramePr>
            <p:nvPr/>
          </p:nvGraphicFramePr>
          <p:xfrm>
            <a:off x="1752600" y="5132388"/>
            <a:ext cx="1019175" cy="354012"/>
          </p:xfrm>
          <a:graphic>
            <a:graphicData uri="http://schemas.openxmlformats.org/presentationml/2006/ole">
              <mc:AlternateContent xmlns:mc="http://schemas.openxmlformats.org/markup-compatibility/2006">
                <mc:Choice xmlns:v="urn:schemas-microsoft-com:vml" Requires="v">
                  <p:oleObj spid="_x0000_s45397" name="Equation" r:id="rId19" imgW="660240" imgH="228600" progId="Equation.3">
                    <p:embed/>
                  </p:oleObj>
                </mc:Choice>
                <mc:Fallback>
                  <p:oleObj name="Equation" r:id="rId19" imgW="660240" imgH="228600" progId="Equation.3">
                    <p:embed/>
                    <p:pic>
                      <p:nvPicPr>
                        <p:cNvPr id="0" name="Picture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52600" y="5132388"/>
                          <a:ext cx="1019175"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Object 4"/>
            <p:cNvGraphicFramePr>
              <a:graphicFrameLocks noChangeAspect="1"/>
            </p:cNvGraphicFramePr>
            <p:nvPr/>
          </p:nvGraphicFramePr>
          <p:xfrm>
            <a:off x="3276600" y="5186363"/>
            <a:ext cx="1335087" cy="376237"/>
          </p:xfrm>
          <a:graphic>
            <a:graphicData uri="http://schemas.openxmlformats.org/presentationml/2006/ole">
              <mc:AlternateContent xmlns:mc="http://schemas.openxmlformats.org/markup-compatibility/2006">
                <mc:Choice xmlns:v="urn:schemas-microsoft-com:vml" Requires="v">
                  <p:oleObj spid="_x0000_s45398" name="Equation" r:id="rId21" imgW="863280" imgH="241200" progId="Equation.3">
                    <p:embed/>
                  </p:oleObj>
                </mc:Choice>
                <mc:Fallback>
                  <p:oleObj name="Equation" r:id="rId21" imgW="863280" imgH="241200" progId="Equation.3">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276600" y="5186363"/>
                          <a:ext cx="1335087" cy="376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4"/>
            <p:cNvGraphicFramePr>
              <a:graphicFrameLocks noChangeAspect="1"/>
            </p:cNvGraphicFramePr>
            <p:nvPr/>
          </p:nvGraphicFramePr>
          <p:xfrm>
            <a:off x="5257800" y="5111750"/>
            <a:ext cx="1317625" cy="374650"/>
          </p:xfrm>
          <a:graphic>
            <a:graphicData uri="http://schemas.openxmlformats.org/presentationml/2006/ole">
              <mc:AlternateContent xmlns:mc="http://schemas.openxmlformats.org/markup-compatibility/2006">
                <mc:Choice xmlns:v="urn:schemas-microsoft-com:vml" Requires="v">
                  <p:oleObj spid="_x0000_s45399" name="Equation" r:id="rId23" imgW="850680" imgH="241200" progId="Equation.3">
                    <p:embed/>
                  </p:oleObj>
                </mc:Choice>
                <mc:Fallback>
                  <p:oleObj name="Equation" r:id="rId23" imgW="850680" imgH="241200" progId="Equation.3">
                    <p:embed/>
                    <p:pic>
                      <p:nvPicPr>
                        <p:cNvPr id="0" name="Picture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57800" y="5111750"/>
                          <a:ext cx="131762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6" name="TextBox 35"/>
          <p:cNvSpPr txBox="1"/>
          <p:nvPr/>
        </p:nvSpPr>
        <p:spPr>
          <a:xfrm>
            <a:off x="2148043" y="5715000"/>
            <a:ext cx="4862357" cy="369332"/>
          </a:xfrm>
          <a:prstGeom prst="rect">
            <a:avLst/>
          </a:prstGeom>
          <a:noFill/>
        </p:spPr>
        <p:txBody>
          <a:bodyPr wrap="none" rtlCol="0">
            <a:spAutoFit/>
          </a:bodyPr>
          <a:lstStyle/>
          <a:p>
            <a:r>
              <a:rPr lang="en-US" b="1" dirty="0" smtClean="0">
                <a:solidFill>
                  <a:srgbClr val="FF0000"/>
                </a:solidFill>
              </a:rPr>
              <a:t>4. Reading graph (Slope or Area under the Curve)</a:t>
            </a:r>
            <a:endParaRPr lang="en-US" b="1" dirty="0">
              <a:solidFill>
                <a:srgbClr val="FF0000"/>
              </a:solidFill>
            </a:endParaRPr>
          </a:p>
        </p:txBody>
      </p:sp>
      <p:sp>
        <p:nvSpPr>
          <p:cNvPr id="37" name="TextBox 36"/>
          <p:cNvSpPr txBox="1"/>
          <p:nvPr/>
        </p:nvSpPr>
        <p:spPr>
          <a:xfrm>
            <a:off x="6705601" y="2971800"/>
            <a:ext cx="1905000" cy="646331"/>
          </a:xfrm>
          <a:prstGeom prst="rect">
            <a:avLst/>
          </a:prstGeom>
          <a:noFill/>
        </p:spPr>
        <p:txBody>
          <a:bodyPr wrap="square" rtlCol="0">
            <a:spAutoFit/>
          </a:bodyPr>
          <a:lstStyle/>
          <a:p>
            <a:r>
              <a:rPr lang="en-US" b="1" dirty="0" smtClean="0">
                <a:solidFill>
                  <a:srgbClr val="0000FF"/>
                </a:solidFill>
              </a:rPr>
              <a:t>Need to know the rules of calculus!</a:t>
            </a:r>
            <a:endParaRPr lang="en-US" b="1" dirty="0">
              <a:solidFill>
                <a:srgbClr val="0000FF"/>
              </a:solidFill>
            </a:endParaRPr>
          </a:p>
        </p:txBody>
      </p:sp>
      <p:sp>
        <p:nvSpPr>
          <p:cNvPr id="38" name="TextBox 37"/>
          <p:cNvSpPr txBox="1"/>
          <p:nvPr/>
        </p:nvSpPr>
        <p:spPr>
          <a:xfrm>
            <a:off x="6858000" y="4495800"/>
            <a:ext cx="2133599" cy="923330"/>
          </a:xfrm>
          <a:prstGeom prst="rect">
            <a:avLst/>
          </a:prstGeom>
          <a:noFill/>
        </p:spPr>
        <p:txBody>
          <a:bodyPr wrap="square" rtlCol="0">
            <a:spAutoFit/>
          </a:bodyPr>
          <a:lstStyle/>
          <a:p>
            <a:r>
              <a:rPr lang="en-US" b="1" dirty="0" smtClean="0">
                <a:solidFill>
                  <a:srgbClr val="0000FF"/>
                </a:solidFill>
              </a:rPr>
              <a:t>You will always need these equations!</a:t>
            </a:r>
            <a:endParaRPr lang="en-US"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3352800"/>
            <a:ext cx="8763000" cy="1477328"/>
          </a:xfrm>
          <a:prstGeom prst="rect">
            <a:avLst/>
          </a:prstGeom>
        </p:spPr>
        <p:txBody>
          <a:bodyPr wrap="square">
            <a:spAutoFit/>
          </a:bodyPr>
          <a:lstStyle/>
          <a:p>
            <a:r>
              <a:rPr lang="en-US" dirty="0" smtClean="0"/>
              <a:t>Q4.</a:t>
            </a:r>
          </a:p>
          <a:p>
            <a:r>
              <a:rPr lang="en-US" dirty="0" smtClean="0"/>
              <a:t>A car starts from rest and accelerates at a constant rate of 2.0 m/s</a:t>
            </a:r>
            <a:r>
              <a:rPr lang="en-US" baseline="30000" dirty="0" smtClean="0"/>
              <a:t>2</a:t>
            </a:r>
            <a:r>
              <a:rPr lang="en-US" dirty="0" smtClean="0"/>
              <a:t> in a straight line until it reaches a speed of 30 m/s. The car then slows down at a constant rate of 1.0 m/s</a:t>
            </a:r>
            <a:r>
              <a:rPr lang="en-US" baseline="30000" dirty="0" smtClean="0"/>
              <a:t>2</a:t>
            </a:r>
            <a:r>
              <a:rPr lang="en-US" dirty="0" smtClean="0"/>
              <a:t> until it stops. How much time elapses (total time) from start to stop? </a:t>
            </a:r>
          </a:p>
          <a:p>
            <a:pPr lvl="0"/>
            <a:r>
              <a:rPr lang="en-US" dirty="0" smtClean="0"/>
              <a:t>A. 45 s </a:t>
            </a:r>
          </a:p>
        </p:txBody>
      </p:sp>
      <p:sp>
        <p:nvSpPr>
          <p:cNvPr id="9" name="TextBox 1"/>
          <p:cNvSpPr txBox="1">
            <a:spLocks noChangeArrowheads="1"/>
          </p:cNvSpPr>
          <p:nvPr/>
        </p:nvSpPr>
        <p:spPr bwMode="auto">
          <a:xfrm>
            <a:off x="2667000" y="228600"/>
            <a:ext cx="217399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T102-Ch2</a:t>
            </a:r>
            <a:endParaRPr lang="en-US" sz="4000" dirty="0">
              <a:latin typeface="Calibri" pitchFamily="34" charset="0"/>
            </a:endParaRPr>
          </a:p>
        </p:txBody>
      </p:sp>
      <p:sp>
        <p:nvSpPr>
          <p:cNvPr id="8" name="Rectangle 7"/>
          <p:cNvSpPr/>
          <p:nvPr/>
        </p:nvSpPr>
        <p:spPr>
          <a:xfrm>
            <a:off x="304800" y="533400"/>
            <a:ext cx="8534400" cy="2031325"/>
          </a:xfrm>
          <a:prstGeom prst="rect">
            <a:avLst/>
          </a:prstGeom>
        </p:spPr>
        <p:txBody>
          <a:bodyPr wrap="square">
            <a:spAutoFit/>
          </a:bodyPr>
          <a:lstStyle/>
          <a:p>
            <a:endParaRPr lang="en-US" dirty="0" smtClean="0"/>
          </a:p>
          <a:p>
            <a:r>
              <a:rPr lang="en-US" dirty="0" smtClean="0"/>
              <a:t>Q3. </a:t>
            </a:r>
          </a:p>
          <a:p>
            <a:r>
              <a:rPr lang="en-US" dirty="0" smtClean="0"/>
              <a:t>A ball is dropped from a height of 100 m at </a:t>
            </a:r>
            <a:r>
              <a:rPr lang="en-US" i="1" dirty="0" smtClean="0"/>
              <a:t>t</a:t>
            </a:r>
            <a:r>
              <a:rPr lang="en-US" dirty="0" smtClean="0"/>
              <a:t> = 0. Later, at </a:t>
            </a:r>
            <a:r>
              <a:rPr lang="en-US" i="1" dirty="0" smtClean="0"/>
              <a:t>t</a:t>
            </a:r>
            <a:r>
              <a:rPr lang="en-US" dirty="0" smtClean="0"/>
              <a:t> = 1.00 s, a second ball is thrown downward with a speed of 19.8 m/s. At what time will the two balls be at the same height? (Neglect air resistance).</a:t>
            </a:r>
          </a:p>
          <a:p>
            <a:r>
              <a:rPr lang="en-US" dirty="0" smtClean="0"/>
              <a:t> </a:t>
            </a:r>
          </a:p>
          <a:p>
            <a:r>
              <a:rPr lang="en-US" dirty="0" smtClean="0"/>
              <a:t>A. 1.49 s</a:t>
            </a:r>
            <a:endParaRPr lang="en-US" dirty="0"/>
          </a:p>
        </p:txBody>
      </p:sp>
      <p:sp>
        <p:nvSpPr>
          <p:cNvPr id="5" name="TextBox 4"/>
          <p:cNvSpPr txBox="1"/>
          <p:nvPr/>
        </p:nvSpPr>
        <p:spPr>
          <a:xfrm>
            <a:off x="1981200" y="237238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6" name="TextBox 5"/>
          <p:cNvSpPr txBox="1"/>
          <p:nvPr/>
        </p:nvSpPr>
        <p:spPr>
          <a:xfrm>
            <a:off x="2057400" y="4953000"/>
            <a:ext cx="721672" cy="523220"/>
          </a:xfrm>
          <a:prstGeom prst="rect">
            <a:avLst/>
          </a:prstGeom>
          <a:noFill/>
        </p:spPr>
        <p:txBody>
          <a:bodyPr wrap="none" rtlCol="0">
            <a:spAutoFit/>
          </a:bodyPr>
          <a:lstStyle/>
          <a:p>
            <a:r>
              <a:rPr lang="en-US" sz="2800" dirty="0" smtClean="0">
                <a:solidFill>
                  <a:srgbClr val="FF0000"/>
                </a:solidFill>
              </a:rPr>
              <a:t>1, 3</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
          <p:cNvSpPr txBox="1">
            <a:spLocks noChangeArrowheads="1"/>
          </p:cNvSpPr>
          <p:nvPr/>
        </p:nvSpPr>
        <p:spPr bwMode="auto">
          <a:xfrm>
            <a:off x="2667000" y="228600"/>
            <a:ext cx="217399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T102-Ch2</a:t>
            </a:r>
            <a:endParaRPr lang="en-US" sz="4000" dirty="0">
              <a:latin typeface="Calibri" pitchFamily="34" charset="0"/>
            </a:endParaRPr>
          </a:p>
        </p:txBody>
      </p:sp>
      <p:sp>
        <p:nvSpPr>
          <p:cNvPr id="6" name="Rectangle 5"/>
          <p:cNvSpPr/>
          <p:nvPr/>
        </p:nvSpPr>
        <p:spPr>
          <a:xfrm>
            <a:off x="381000" y="762000"/>
            <a:ext cx="8763000" cy="2585323"/>
          </a:xfrm>
          <a:prstGeom prst="rect">
            <a:avLst/>
          </a:prstGeom>
        </p:spPr>
        <p:txBody>
          <a:bodyPr wrap="square">
            <a:spAutoFit/>
          </a:bodyPr>
          <a:lstStyle/>
          <a:p>
            <a:r>
              <a:rPr lang="en-US" dirty="0" smtClean="0"/>
              <a:t>Q5.</a:t>
            </a:r>
          </a:p>
          <a:p>
            <a:r>
              <a:rPr lang="en-US" dirty="0" smtClean="0"/>
              <a:t>Which one of the following statements is always FALSE?</a:t>
            </a:r>
          </a:p>
          <a:p>
            <a:r>
              <a:rPr lang="en-US" dirty="0" smtClean="0"/>
              <a:t> </a:t>
            </a:r>
          </a:p>
          <a:p>
            <a:pPr marL="342900" lvl="0" indent="-342900">
              <a:buAutoNum type="alphaUcParenR"/>
            </a:pPr>
            <a:r>
              <a:rPr lang="en-US" dirty="0" smtClean="0"/>
              <a:t>A body has constant velocity and variable acceleration.</a:t>
            </a:r>
          </a:p>
          <a:p>
            <a:pPr lvl="0"/>
            <a:r>
              <a:rPr lang="en-US" dirty="0" smtClean="0"/>
              <a:t>B)   A body has velocity eastward and acceleration eastward.</a:t>
            </a:r>
          </a:p>
          <a:p>
            <a:pPr lvl="0"/>
            <a:r>
              <a:rPr lang="en-US" dirty="0" smtClean="0"/>
              <a:t>C)   A body has velocity eastward and acceleration westward.</a:t>
            </a:r>
          </a:p>
          <a:p>
            <a:pPr lvl="0"/>
            <a:r>
              <a:rPr lang="en-US" dirty="0" smtClean="0"/>
              <a:t>D)   A body has zero instantaneous velocity but non-zero acceleration.</a:t>
            </a:r>
          </a:p>
          <a:p>
            <a:pPr lvl="0"/>
            <a:r>
              <a:rPr lang="en-US" dirty="0" smtClean="0"/>
              <a:t>E)   A body has constant acceleration and variable velocity.</a:t>
            </a:r>
          </a:p>
          <a:p>
            <a:r>
              <a:rPr lang="en-US" dirty="0" smtClean="0"/>
              <a:t> </a:t>
            </a:r>
            <a:endParaRPr lang="en-US" dirty="0"/>
          </a:p>
        </p:txBody>
      </p:sp>
      <p:grpSp>
        <p:nvGrpSpPr>
          <p:cNvPr id="11" name="Group 10"/>
          <p:cNvGrpSpPr/>
          <p:nvPr/>
        </p:nvGrpSpPr>
        <p:grpSpPr>
          <a:xfrm>
            <a:off x="228600" y="3276600"/>
            <a:ext cx="8763000" cy="3246924"/>
            <a:chOff x="228600" y="3276600"/>
            <a:chExt cx="8763000" cy="3246924"/>
          </a:xfrm>
        </p:grpSpPr>
        <p:sp>
          <p:nvSpPr>
            <p:cNvPr id="7" name="Rectangle 6"/>
            <p:cNvSpPr/>
            <p:nvPr/>
          </p:nvSpPr>
          <p:spPr>
            <a:xfrm>
              <a:off x="228600" y="3276600"/>
              <a:ext cx="8763000" cy="1754326"/>
            </a:xfrm>
            <a:prstGeom prst="rect">
              <a:avLst/>
            </a:prstGeom>
          </p:spPr>
          <p:txBody>
            <a:bodyPr wrap="square">
              <a:spAutoFit/>
            </a:bodyPr>
            <a:lstStyle/>
            <a:p>
              <a:r>
                <a:rPr lang="en-US" dirty="0" smtClean="0"/>
                <a:t>Q6.</a:t>
              </a:r>
            </a:p>
            <a:p>
              <a:r>
                <a:rPr lang="en-US" dirty="0" smtClean="0"/>
                <a:t>The velocity-time graph of an object moving in a straight line is shown in </a:t>
              </a:r>
              <a:r>
                <a:rPr lang="en-US" b="1" dirty="0" smtClean="0"/>
                <a:t>Figure 1</a:t>
              </a:r>
              <a:r>
                <a:rPr lang="en-US" dirty="0" smtClean="0"/>
                <a:t>. What is the average speed of the object for the first 6.0 s? </a:t>
              </a:r>
            </a:p>
            <a:p>
              <a:r>
                <a:rPr lang="en-US" dirty="0" smtClean="0"/>
                <a:t>Fig#</a:t>
              </a:r>
            </a:p>
            <a:p>
              <a:r>
                <a:rPr lang="en-US" dirty="0" smtClean="0"/>
                <a:t> </a:t>
              </a:r>
            </a:p>
            <a:p>
              <a:pPr lvl="0"/>
              <a:r>
                <a:rPr lang="en-US" dirty="0" smtClean="0"/>
                <a:t>3.3 m/s</a:t>
              </a:r>
              <a:endParaRPr lang="en-US" dirty="0"/>
            </a:p>
          </p:txBody>
        </p:sp>
        <p:pic>
          <p:nvPicPr>
            <p:cNvPr id="75780" name="Picture 135"/>
            <p:cNvPicPr>
              <a:picLocks noChangeAspect="1" noChangeArrowheads="1"/>
            </p:cNvPicPr>
            <p:nvPr/>
          </p:nvPicPr>
          <p:blipFill>
            <a:blip r:embed="rId2" cstate="print"/>
            <a:srcRect/>
            <a:stretch>
              <a:fillRect/>
            </a:stretch>
          </p:blipFill>
          <p:spPr bwMode="auto">
            <a:xfrm>
              <a:off x="5181600" y="4191000"/>
              <a:ext cx="3524250" cy="2332524"/>
            </a:xfrm>
            <a:prstGeom prst="rect">
              <a:avLst/>
            </a:prstGeom>
            <a:noFill/>
            <a:ln w="9525">
              <a:noFill/>
              <a:miter lim="800000"/>
              <a:headEnd/>
              <a:tailEnd/>
            </a:ln>
          </p:spPr>
        </p:pic>
      </p:grpSp>
      <p:sp>
        <p:nvSpPr>
          <p:cNvPr id="8" name="TextBox 7"/>
          <p:cNvSpPr txBox="1"/>
          <p:nvPr/>
        </p:nvSpPr>
        <p:spPr>
          <a:xfrm>
            <a:off x="6400800" y="1752600"/>
            <a:ext cx="367408" cy="523220"/>
          </a:xfrm>
          <a:prstGeom prst="rect">
            <a:avLst/>
          </a:prstGeom>
          <a:noFill/>
        </p:spPr>
        <p:txBody>
          <a:bodyPr wrap="none" rtlCol="0">
            <a:spAutoFit/>
          </a:bodyPr>
          <a:lstStyle/>
          <a:p>
            <a:r>
              <a:rPr lang="en-US" sz="2800" dirty="0" smtClean="0">
                <a:solidFill>
                  <a:srgbClr val="FF0000"/>
                </a:solidFill>
              </a:rPr>
              <a:t>1</a:t>
            </a:r>
            <a:endParaRPr lang="en-US" sz="2800" dirty="0">
              <a:solidFill>
                <a:srgbClr val="FF0000"/>
              </a:solidFill>
            </a:endParaRPr>
          </a:p>
        </p:txBody>
      </p:sp>
      <p:sp>
        <p:nvSpPr>
          <p:cNvPr id="10" name="TextBox 9"/>
          <p:cNvSpPr txBox="1"/>
          <p:nvPr/>
        </p:nvSpPr>
        <p:spPr>
          <a:xfrm>
            <a:off x="3124200" y="5181600"/>
            <a:ext cx="367408" cy="523220"/>
          </a:xfrm>
          <a:prstGeom prst="rect">
            <a:avLst/>
          </a:prstGeom>
          <a:noFill/>
        </p:spPr>
        <p:txBody>
          <a:bodyPr wrap="none" rtlCol="0">
            <a:spAutoFit/>
          </a:bodyPr>
          <a:lstStyle/>
          <a:p>
            <a:r>
              <a:rPr lang="en-US" sz="2800" dirty="0" smtClean="0">
                <a:solidFill>
                  <a:srgbClr val="FF0000"/>
                </a:solidFill>
              </a:rPr>
              <a:t>4</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3732074"/>
            <a:ext cx="8915400" cy="1754326"/>
          </a:xfrm>
          <a:prstGeom prst="rect">
            <a:avLst/>
          </a:prstGeom>
        </p:spPr>
        <p:txBody>
          <a:bodyPr wrap="square">
            <a:spAutoFit/>
          </a:bodyPr>
          <a:lstStyle/>
          <a:p>
            <a:r>
              <a:rPr lang="en-US" dirty="0" smtClean="0"/>
              <a:t>Q4. </a:t>
            </a:r>
          </a:p>
          <a:p>
            <a:r>
              <a:rPr lang="en-US" dirty="0" smtClean="0"/>
              <a:t>A particle moves along the x-axis. Its position </a:t>
            </a:r>
            <a:r>
              <a:rPr lang="en-US" i="1" dirty="0" smtClean="0"/>
              <a:t>x as a function of time t is given by:</a:t>
            </a:r>
          </a:p>
          <a:p>
            <a:r>
              <a:rPr lang="en-US" dirty="0" smtClean="0"/>
              <a:t>                                                         x = 12t – 2t</a:t>
            </a:r>
            <a:r>
              <a:rPr lang="en-US" baseline="30000" dirty="0" smtClean="0"/>
              <a:t>2</a:t>
            </a:r>
            <a:endParaRPr lang="en-US" i="1" baseline="30000" dirty="0" smtClean="0"/>
          </a:p>
          <a:p>
            <a:r>
              <a:rPr lang="en-US" dirty="0" smtClean="0"/>
              <a:t>where </a:t>
            </a:r>
            <a:r>
              <a:rPr lang="en-US" i="1" dirty="0" smtClean="0"/>
              <a:t>x is in meters and t is in seconds. At what time (in seconds) does the particle change its direction of motion? </a:t>
            </a:r>
          </a:p>
          <a:p>
            <a:r>
              <a:rPr lang="en-US" dirty="0" smtClean="0"/>
              <a:t>A) 3</a:t>
            </a:r>
            <a:endParaRPr lang="en-US" dirty="0"/>
          </a:p>
        </p:txBody>
      </p:sp>
      <p:sp>
        <p:nvSpPr>
          <p:cNvPr id="9" name="TextBox 1"/>
          <p:cNvSpPr txBox="1">
            <a:spLocks noChangeArrowheads="1"/>
          </p:cNvSpPr>
          <p:nvPr/>
        </p:nvSpPr>
        <p:spPr bwMode="auto">
          <a:xfrm>
            <a:off x="2667000" y="228600"/>
            <a:ext cx="217399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T101-Ch2</a:t>
            </a:r>
            <a:endParaRPr lang="en-US" sz="4000" dirty="0">
              <a:latin typeface="Calibri" pitchFamily="34" charset="0"/>
            </a:endParaRPr>
          </a:p>
        </p:txBody>
      </p:sp>
      <p:pic>
        <p:nvPicPr>
          <p:cNvPr id="67586" name="Picture 2"/>
          <p:cNvPicPr>
            <a:picLocks noChangeAspect="1" noChangeArrowheads="1"/>
          </p:cNvPicPr>
          <p:nvPr/>
        </p:nvPicPr>
        <p:blipFill>
          <a:blip r:embed="rId2" cstate="print"/>
          <a:srcRect/>
          <a:stretch>
            <a:fillRect/>
          </a:stretch>
        </p:blipFill>
        <p:spPr bwMode="auto">
          <a:xfrm>
            <a:off x="123825" y="838200"/>
            <a:ext cx="8896350" cy="2190750"/>
          </a:xfrm>
          <a:prstGeom prst="rect">
            <a:avLst/>
          </a:prstGeom>
          <a:noFill/>
          <a:ln w="9525">
            <a:noFill/>
            <a:miter lim="800000"/>
            <a:headEnd/>
            <a:tailEnd/>
          </a:ln>
          <a:effectLst/>
        </p:spPr>
      </p:pic>
      <p:sp>
        <p:nvSpPr>
          <p:cNvPr id="5" name="TextBox 4"/>
          <p:cNvSpPr txBox="1"/>
          <p:nvPr/>
        </p:nvSpPr>
        <p:spPr>
          <a:xfrm>
            <a:off x="6400800" y="214378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6" name="TextBox 5"/>
          <p:cNvSpPr txBox="1"/>
          <p:nvPr/>
        </p:nvSpPr>
        <p:spPr>
          <a:xfrm>
            <a:off x="4495800" y="5257800"/>
            <a:ext cx="367408" cy="523220"/>
          </a:xfrm>
          <a:prstGeom prst="rect">
            <a:avLst/>
          </a:prstGeom>
          <a:noFill/>
        </p:spPr>
        <p:txBody>
          <a:bodyPr wrap="none" rtlCol="0">
            <a:spAutoFit/>
          </a:bodyPr>
          <a:lstStyle/>
          <a:p>
            <a:r>
              <a:rPr lang="en-US" sz="2800" dirty="0" smtClean="0">
                <a:solidFill>
                  <a:srgbClr val="FF0000"/>
                </a:solidFill>
              </a:rPr>
              <a:t>2</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
          <p:cNvSpPr txBox="1">
            <a:spLocks noChangeArrowheads="1"/>
          </p:cNvSpPr>
          <p:nvPr/>
        </p:nvSpPr>
        <p:spPr bwMode="auto">
          <a:xfrm>
            <a:off x="2667000" y="228600"/>
            <a:ext cx="2173993"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T101-Ch2</a:t>
            </a:r>
            <a:endParaRPr lang="en-US" sz="4000" dirty="0">
              <a:latin typeface="Calibri" pitchFamily="34" charset="0"/>
            </a:endParaRPr>
          </a:p>
        </p:txBody>
      </p:sp>
      <p:sp>
        <p:nvSpPr>
          <p:cNvPr id="8" name="Rectangle 7"/>
          <p:cNvSpPr/>
          <p:nvPr/>
        </p:nvSpPr>
        <p:spPr>
          <a:xfrm>
            <a:off x="304800" y="533400"/>
            <a:ext cx="8534400" cy="3139321"/>
          </a:xfrm>
          <a:prstGeom prst="rect">
            <a:avLst/>
          </a:prstGeom>
        </p:spPr>
        <p:txBody>
          <a:bodyPr wrap="square">
            <a:spAutoFit/>
          </a:bodyPr>
          <a:lstStyle/>
          <a:p>
            <a:r>
              <a:rPr lang="en-US" dirty="0" smtClean="0"/>
              <a:t>Q5. </a:t>
            </a:r>
          </a:p>
          <a:p>
            <a:r>
              <a:rPr lang="en-US" dirty="0" smtClean="0"/>
              <a:t>A ball is dropped from a certain height and bounces back vertically upward after hitting the ground. </a:t>
            </a:r>
            <a:r>
              <a:rPr lang="en-US" b="1" dirty="0" smtClean="0"/>
              <a:t>Figure </a:t>
            </a:r>
            <a:r>
              <a:rPr lang="en-US" dirty="0" smtClean="0"/>
              <a:t>1 shows the velocity-time sketch of the ball. Line OA shows the downward motion of the ball and line BC shows the upward motion of the ball (after rebound). The slopes of lines OA and BC must be equal because:</a:t>
            </a:r>
          </a:p>
          <a:p>
            <a:endParaRPr lang="en-US" dirty="0" smtClean="0"/>
          </a:p>
          <a:p>
            <a:r>
              <a:rPr lang="en-US" dirty="0" smtClean="0"/>
              <a:t>A) the acceleration due to gravity remains constant </a:t>
            </a:r>
          </a:p>
          <a:p>
            <a:r>
              <a:rPr lang="en-US" dirty="0" smtClean="0"/>
              <a:t>B) the velocity remains the same before and after impact with the ground </a:t>
            </a:r>
          </a:p>
          <a:p>
            <a:r>
              <a:rPr lang="en-US" dirty="0" smtClean="0"/>
              <a:t>C) the rebound height is equal to the height from where the ball was dropped </a:t>
            </a:r>
          </a:p>
          <a:p>
            <a:r>
              <a:rPr lang="en-US" dirty="0" smtClean="0"/>
              <a:t>D) the speed before and after impact with the ground is not the same </a:t>
            </a:r>
          </a:p>
          <a:p>
            <a:r>
              <a:rPr lang="en-US" dirty="0" smtClean="0"/>
              <a:t>E) the velocity changes its direction during impact.</a:t>
            </a:r>
            <a:endParaRPr lang="en-US" dirty="0"/>
          </a:p>
        </p:txBody>
      </p:sp>
      <p:pic>
        <p:nvPicPr>
          <p:cNvPr id="68610" name="Picture 2"/>
          <p:cNvPicPr>
            <a:picLocks noChangeAspect="1" noChangeArrowheads="1"/>
          </p:cNvPicPr>
          <p:nvPr/>
        </p:nvPicPr>
        <p:blipFill>
          <a:blip r:embed="rId2" cstate="print"/>
          <a:srcRect/>
          <a:stretch>
            <a:fillRect/>
          </a:stretch>
        </p:blipFill>
        <p:spPr bwMode="auto">
          <a:xfrm>
            <a:off x="5867400" y="3810000"/>
            <a:ext cx="2802986" cy="2386013"/>
          </a:xfrm>
          <a:prstGeom prst="rect">
            <a:avLst/>
          </a:prstGeom>
          <a:noFill/>
          <a:ln w="9525">
            <a:noFill/>
            <a:miter lim="800000"/>
            <a:headEnd/>
            <a:tailEnd/>
          </a:ln>
          <a:effectLst/>
        </p:spPr>
      </p:pic>
      <p:sp>
        <p:nvSpPr>
          <p:cNvPr id="10" name="Rectangle 9"/>
          <p:cNvSpPr/>
          <p:nvPr/>
        </p:nvSpPr>
        <p:spPr>
          <a:xfrm>
            <a:off x="304800" y="4267200"/>
            <a:ext cx="4572000" cy="2308324"/>
          </a:xfrm>
          <a:prstGeom prst="rect">
            <a:avLst/>
          </a:prstGeom>
        </p:spPr>
        <p:txBody>
          <a:bodyPr>
            <a:spAutoFit/>
          </a:bodyPr>
          <a:lstStyle/>
          <a:p>
            <a:r>
              <a:rPr lang="en-US" dirty="0" smtClean="0"/>
              <a:t>Q6. </a:t>
            </a:r>
          </a:p>
          <a:p>
            <a:r>
              <a:rPr lang="en-US" dirty="0" smtClean="0"/>
              <a:t>Stone A is thrown vertically upward from the ground with an initial speed of 9.8 m/s. After 1 second, stone B is thrown with the same speed vertically upward from the same position. Find the time (in seconds) at which they will be at the same height simultaneously.</a:t>
            </a:r>
          </a:p>
          <a:p>
            <a:r>
              <a:rPr lang="en-US" dirty="0" smtClean="0"/>
              <a:t>A) 1.5</a:t>
            </a:r>
            <a:endParaRPr lang="en-US" dirty="0"/>
          </a:p>
        </p:txBody>
      </p:sp>
      <p:sp>
        <p:nvSpPr>
          <p:cNvPr id="6" name="TextBox 5"/>
          <p:cNvSpPr txBox="1"/>
          <p:nvPr/>
        </p:nvSpPr>
        <p:spPr>
          <a:xfrm>
            <a:off x="6400800" y="1752600"/>
            <a:ext cx="367408" cy="523220"/>
          </a:xfrm>
          <a:prstGeom prst="rect">
            <a:avLst/>
          </a:prstGeom>
          <a:noFill/>
        </p:spPr>
        <p:txBody>
          <a:bodyPr wrap="none" rtlCol="0">
            <a:spAutoFit/>
          </a:bodyPr>
          <a:lstStyle/>
          <a:p>
            <a:r>
              <a:rPr lang="en-US" sz="2800" dirty="0" smtClean="0">
                <a:solidFill>
                  <a:srgbClr val="FF0000"/>
                </a:solidFill>
              </a:rPr>
              <a:t>4</a:t>
            </a:r>
            <a:endParaRPr lang="en-US" sz="2800" dirty="0">
              <a:solidFill>
                <a:srgbClr val="FF0000"/>
              </a:solidFill>
            </a:endParaRPr>
          </a:p>
        </p:txBody>
      </p:sp>
      <p:sp>
        <p:nvSpPr>
          <p:cNvPr id="7" name="TextBox 6"/>
          <p:cNvSpPr txBox="1"/>
          <p:nvPr/>
        </p:nvSpPr>
        <p:spPr>
          <a:xfrm>
            <a:off x="4495800" y="586740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46"/>
          <p:cNvSpPr/>
          <p:nvPr/>
        </p:nvSpPr>
        <p:spPr>
          <a:xfrm rot="16200000" flipH="1">
            <a:off x="4501245" y="-375558"/>
            <a:ext cx="141513" cy="9144001"/>
          </a:xfrm>
          <a:custGeom>
            <a:avLst/>
            <a:gdLst>
              <a:gd name="connsiteX0" fmla="*/ 0 w 0"/>
              <a:gd name="connsiteY0" fmla="*/ 0 h 6894286"/>
              <a:gd name="connsiteX1" fmla="*/ 0 w 0"/>
              <a:gd name="connsiteY1" fmla="*/ 6894286 h 6894286"/>
            </a:gdLst>
            <a:ahLst/>
            <a:cxnLst>
              <a:cxn ang="0">
                <a:pos x="connsiteX0" y="connsiteY0"/>
              </a:cxn>
              <a:cxn ang="0">
                <a:pos x="connsiteX1" y="connsiteY1"/>
              </a:cxn>
            </a:cxnLst>
            <a:rect l="l" t="t" r="r" b="b"/>
            <a:pathLst>
              <a:path h="6894286">
                <a:moveTo>
                  <a:pt x="0" y="0"/>
                </a:moveTo>
                <a:lnTo>
                  <a:pt x="0" y="6894286"/>
                </a:ln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3401704" y="4114800"/>
            <a:ext cx="301686" cy="369332"/>
          </a:xfrm>
          <a:prstGeom prst="rect">
            <a:avLst/>
          </a:prstGeom>
          <a:noFill/>
        </p:spPr>
        <p:txBody>
          <a:bodyPr wrap="none" rtlCol="0">
            <a:spAutoFit/>
          </a:bodyPr>
          <a:lstStyle/>
          <a:p>
            <a:r>
              <a:rPr lang="en-US" dirty="0" smtClean="0"/>
              <a:t>0</a:t>
            </a:r>
            <a:endParaRPr lang="en-US" dirty="0"/>
          </a:p>
        </p:txBody>
      </p:sp>
      <p:sp>
        <p:nvSpPr>
          <p:cNvPr id="28" name="Oval 27"/>
          <p:cNvSpPr/>
          <p:nvPr/>
        </p:nvSpPr>
        <p:spPr>
          <a:xfrm>
            <a:off x="3657600" y="4079544"/>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191000" y="4060208"/>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800600" y="4065896"/>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410200" y="4057936"/>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6019800" y="4052248"/>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553200" y="4044288"/>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ant1.jpg"/>
          <p:cNvPicPr>
            <a:picLocks noChangeAspect="1"/>
          </p:cNvPicPr>
          <p:nvPr/>
        </p:nvPicPr>
        <p:blipFill>
          <a:blip r:embed="rId2" cstate="print"/>
          <a:stretch>
            <a:fillRect/>
          </a:stretch>
        </p:blipFill>
        <p:spPr>
          <a:xfrm flipH="1">
            <a:off x="3352800" y="3886200"/>
            <a:ext cx="381000" cy="184776"/>
          </a:xfrm>
          <a:prstGeom prst="rect">
            <a:avLst/>
          </a:prstGeom>
        </p:spPr>
      </p:pic>
      <p:sp>
        <p:nvSpPr>
          <p:cNvPr id="50" name="Oval 49"/>
          <p:cNvSpPr/>
          <p:nvPr/>
        </p:nvSpPr>
        <p:spPr>
          <a:xfrm>
            <a:off x="7086600" y="40386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7696200" y="403012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229600" y="4045912"/>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126104" y="4255176"/>
            <a:ext cx="636713" cy="369332"/>
          </a:xfrm>
          <a:prstGeom prst="rect">
            <a:avLst/>
          </a:prstGeom>
          <a:noFill/>
        </p:spPr>
        <p:txBody>
          <a:bodyPr wrap="none" rtlCol="0">
            <a:spAutoFit/>
          </a:bodyPr>
          <a:lstStyle/>
          <a:p>
            <a:r>
              <a:rPr lang="en-US" dirty="0" smtClean="0"/>
              <a:t>8 cm</a:t>
            </a:r>
            <a:endParaRPr lang="en-US" dirty="0"/>
          </a:p>
        </p:txBody>
      </p:sp>
      <p:cxnSp>
        <p:nvCxnSpPr>
          <p:cNvPr id="63" name="Straight Arrow Connector 62"/>
          <p:cNvCxnSpPr>
            <a:stCxn id="73" idx="0"/>
            <a:endCxn id="52" idx="6"/>
          </p:cNvCxnSpPr>
          <p:nvPr/>
        </p:nvCxnSpPr>
        <p:spPr>
          <a:xfrm flipV="1">
            <a:off x="3693227" y="4122112"/>
            <a:ext cx="4688773" cy="38407"/>
          </a:xfrm>
          <a:prstGeom prst="straightConnector1">
            <a:avLst/>
          </a:prstGeom>
          <a:ln w="7620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72" name="Picture 71" descr="ant1.jpg"/>
          <p:cNvPicPr>
            <a:picLocks noChangeAspect="1"/>
          </p:cNvPicPr>
          <p:nvPr/>
        </p:nvPicPr>
        <p:blipFill>
          <a:blip r:embed="rId2" cstate="print"/>
          <a:stretch>
            <a:fillRect/>
          </a:stretch>
        </p:blipFill>
        <p:spPr>
          <a:xfrm rot="11287879" flipH="1" flipV="1">
            <a:off x="8207688" y="3827808"/>
            <a:ext cx="381000" cy="184776"/>
          </a:xfrm>
          <a:prstGeom prst="rect">
            <a:avLst/>
          </a:prstGeom>
        </p:spPr>
      </p:pic>
      <p:sp>
        <p:nvSpPr>
          <p:cNvPr id="73" name="Freeform 72"/>
          <p:cNvSpPr/>
          <p:nvPr/>
        </p:nvSpPr>
        <p:spPr>
          <a:xfrm>
            <a:off x="3693227" y="4114800"/>
            <a:ext cx="1183573" cy="45719"/>
          </a:xfrm>
          <a:custGeom>
            <a:avLst/>
            <a:gdLst>
              <a:gd name="connsiteX0" fmla="*/ 0 w 1211283"/>
              <a:gd name="connsiteY0" fmla="*/ 5937 h 5937"/>
              <a:gd name="connsiteX1" fmla="*/ 1211283 w 1211283"/>
              <a:gd name="connsiteY1" fmla="*/ 0 h 5937"/>
            </a:gdLst>
            <a:ahLst/>
            <a:cxnLst>
              <a:cxn ang="0">
                <a:pos x="connsiteX0" y="connsiteY0"/>
              </a:cxn>
              <a:cxn ang="0">
                <a:pos x="connsiteX1" y="connsiteY1"/>
              </a:cxn>
            </a:cxnLst>
            <a:rect l="l" t="t" r="r" b="b"/>
            <a:pathLst>
              <a:path w="1211283" h="5937">
                <a:moveTo>
                  <a:pt x="0" y="5937"/>
                </a:moveTo>
                <a:lnTo>
                  <a:pt x="1211283" y="0"/>
                </a:lnTo>
              </a:path>
            </a:pathLst>
          </a:custGeom>
          <a:ln w="762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TextBox 73"/>
          <p:cNvSpPr txBox="1"/>
          <p:nvPr/>
        </p:nvSpPr>
        <p:spPr>
          <a:xfrm>
            <a:off x="4191000" y="4267200"/>
            <a:ext cx="636713" cy="369332"/>
          </a:xfrm>
          <a:prstGeom prst="rect">
            <a:avLst/>
          </a:prstGeom>
          <a:noFill/>
        </p:spPr>
        <p:txBody>
          <a:bodyPr wrap="none" rtlCol="0">
            <a:spAutoFit/>
          </a:bodyPr>
          <a:lstStyle/>
          <a:p>
            <a:r>
              <a:rPr lang="en-US" dirty="0" smtClean="0"/>
              <a:t>2 cm</a:t>
            </a:r>
            <a:endParaRPr lang="en-US" dirty="0"/>
          </a:p>
        </p:txBody>
      </p:sp>
      <p:grpSp>
        <p:nvGrpSpPr>
          <p:cNvPr id="45" name="Group 44"/>
          <p:cNvGrpSpPr/>
          <p:nvPr/>
        </p:nvGrpSpPr>
        <p:grpSpPr>
          <a:xfrm>
            <a:off x="990600" y="5943600"/>
            <a:ext cx="7924800" cy="457200"/>
            <a:chOff x="1447800" y="5181600"/>
            <a:chExt cx="7924800" cy="457200"/>
          </a:xfrm>
        </p:grpSpPr>
        <p:grpSp>
          <p:nvGrpSpPr>
            <p:cNvPr id="37" name="Group 36"/>
            <p:cNvGrpSpPr/>
            <p:nvPr/>
          </p:nvGrpSpPr>
          <p:grpSpPr>
            <a:xfrm>
              <a:off x="1447800" y="5193268"/>
              <a:ext cx="5590162" cy="445532"/>
              <a:chOff x="1447800" y="4724400"/>
              <a:chExt cx="5590162" cy="445532"/>
            </a:xfrm>
          </p:grpSpPr>
          <p:sp>
            <p:nvSpPr>
              <p:cNvPr id="38" name="TextBox 37"/>
              <p:cNvSpPr txBox="1"/>
              <p:nvPr/>
            </p:nvSpPr>
            <p:spPr>
              <a:xfrm>
                <a:off x="3505200" y="4800600"/>
                <a:ext cx="3532762" cy="369332"/>
              </a:xfrm>
              <a:prstGeom prst="rect">
                <a:avLst/>
              </a:prstGeom>
              <a:noFill/>
            </p:spPr>
            <p:txBody>
              <a:bodyPr wrap="none" rtlCol="0">
                <a:spAutoFit/>
              </a:bodyPr>
              <a:lstStyle/>
              <a:p>
                <a:r>
                  <a:rPr lang="en-US" dirty="0" smtClean="0"/>
                  <a:t>Distance = 5cm+ 3cm+6 cm = 14 cm</a:t>
                </a:r>
                <a:endParaRPr lang="en-US" dirty="0"/>
              </a:p>
            </p:txBody>
          </p:sp>
          <p:cxnSp>
            <p:nvCxnSpPr>
              <p:cNvPr id="40" name="Straight Connector 39"/>
              <p:cNvCxnSpPr/>
              <p:nvPr/>
            </p:nvCxnSpPr>
            <p:spPr>
              <a:xfrm>
                <a:off x="1447800" y="4724400"/>
                <a:ext cx="2819400" cy="1588"/>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419600" y="4724400"/>
                <a:ext cx="1676400" cy="1588"/>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grpSp>
        <p:cxnSp>
          <p:nvCxnSpPr>
            <p:cNvPr id="43" name="Straight Connector 42"/>
            <p:cNvCxnSpPr/>
            <p:nvPr/>
          </p:nvCxnSpPr>
          <p:spPr>
            <a:xfrm>
              <a:off x="6172200" y="5181600"/>
              <a:ext cx="32004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8" name="Group 47"/>
          <p:cNvGrpSpPr/>
          <p:nvPr/>
        </p:nvGrpSpPr>
        <p:grpSpPr>
          <a:xfrm>
            <a:off x="3429000" y="4953000"/>
            <a:ext cx="3422219" cy="445532"/>
            <a:chOff x="3429000" y="4191000"/>
            <a:chExt cx="3422219" cy="445532"/>
          </a:xfrm>
        </p:grpSpPr>
        <p:cxnSp>
          <p:nvCxnSpPr>
            <p:cNvPr id="82" name="Straight Arrow Connector 81"/>
            <p:cNvCxnSpPr/>
            <p:nvPr/>
          </p:nvCxnSpPr>
          <p:spPr>
            <a:xfrm>
              <a:off x="3733800" y="4191000"/>
              <a:ext cx="1143000" cy="1"/>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429000" y="4267200"/>
              <a:ext cx="3422219" cy="369332"/>
            </a:xfrm>
            <a:prstGeom prst="rect">
              <a:avLst/>
            </a:prstGeom>
            <a:noFill/>
          </p:spPr>
          <p:txBody>
            <a:bodyPr wrap="none" rtlCol="0">
              <a:spAutoFit/>
            </a:bodyPr>
            <a:lstStyle/>
            <a:p>
              <a:r>
                <a:rPr lang="en-US" dirty="0" smtClean="0"/>
                <a:t>Displacement = (2cm -0 cm )= 2cm</a:t>
              </a:r>
              <a:endParaRPr lang="en-US" dirty="0"/>
            </a:p>
          </p:txBody>
        </p:sp>
      </p:grpSp>
      <p:sp>
        <p:nvSpPr>
          <p:cNvPr id="54" name="TextBox 53"/>
          <p:cNvSpPr txBox="1"/>
          <p:nvPr/>
        </p:nvSpPr>
        <p:spPr>
          <a:xfrm>
            <a:off x="1219200" y="0"/>
            <a:ext cx="6809878"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Distance and Displacement</a:t>
            </a:r>
            <a:endParaRPr lang="en-US" sz="4000" b="1" u="sng" dirty="0">
              <a:solidFill>
                <a:srgbClr val="0000FF"/>
              </a:solidFill>
              <a:latin typeface="Comic Sans MS" pitchFamily="66" charset="0"/>
            </a:endParaRPr>
          </a:p>
        </p:txBody>
      </p:sp>
      <p:sp>
        <p:nvSpPr>
          <p:cNvPr id="121" name="TextBox 120"/>
          <p:cNvSpPr txBox="1"/>
          <p:nvPr/>
        </p:nvSpPr>
        <p:spPr>
          <a:xfrm>
            <a:off x="914400" y="1143000"/>
            <a:ext cx="6629400" cy="369332"/>
          </a:xfrm>
          <a:prstGeom prst="rect">
            <a:avLst/>
          </a:prstGeom>
          <a:noFill/>
          <a:ln w="28575">
            <a:solidFill>
              <a:srgbClr val="FF0000"/>
            </a:solidFill>
          </a:ln>
        </p:spPr>
        <p:txBody>
          <a:bodyPr wrap="square" rtlCol="0">
            <a:spAutoFit/>
          </a:bodyPr>
          <a:lstStyle/>
          <a:p>
            <a:r>
              <a:rPr lang="en-US" b="1" dirty="0" smtClean="0">
                <a:latin typeface="Comic Sans MS" pitchFamily="66" charset="0"/>
              </a:rPr>
              <a:t>Distance doesn’t care about direction of motion (scalar).</a:t>
            </a:r>
            <a:endParaRPr lang="en-US" b="1" dirty="0">
              <a:latin typeface="Comic Sans MS" pitchFamily="66" charset="0"/>
            </a:endParaRPr>
          </a:p>
        </p:txBody>
      </p:sp>
      <p:sp>
        <p:nvSpPr>
          <p:cNvPr id="122" name="TextBox 121"/>
          <p:cNvSpPr txBox="1"/>
          <p:nvPr/>
        </p:nvSpPr>
        <p:spPr>
          <a:xfrm>
            <a:off x="990600" y="2057400"/>
            <a:ext cx="6781800" cy="369332"/>
          </a:xfrm>
          <a:prstGeom prst="rect">
            <a:avLst/>
          </a:prstGeom>
          <a:noFill/>
          <a:ln w="28575">
            <a:solidFill>
              <a:srgbClr val="0000FF"/>
            </a:solidFill>
          </a:ln>
        </p:spPr>
        <p:txBody>
          <a:bodyPr wrap="square" rtlCol="0">
            <a:spAutoFit/>
          </a:bodyPr>
          <a:lstStyle/>
          <a:p>
            <a:r>
              <a:rPr lang="en-US" b="1" dirty="0" smtClean="0">
                <a:solidFill>
                  <a:srgbClr val="002060"/>
                </a:solidFill>
                <a:latin typeface="Comic Sans MS" pitchFamily="66" charset="0"/>
              </a:rPr>
              <a:t>Displacement cares about the direction of motion (vector).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fill="hold" nodeType="clickEffect">
                                  <p:stCondLst>
                                    <p:cond delay="0"/>
                                  </p:stCondLst>
                                  <p:childTnLst>
                                    <p:animMotion origin="layout" path="M 3.33333E-6 -1.48148E-6 L 0.3375 -0.00231 " pathEditMode="relative" rAng="0" ptsTypes="AA">
                                      <p:cBhvr>
                                        <p:cTn id="14" dur="5000" fill="hold"/>
                                        <p:tgtEl>
                                          <p:spTgt spid="42"/>
                                        </p:tgtEl>
                                        <p:attrNameLst>
                                          <p:attrName>ppt_x</p:attrName>
                                          <p:attrName>ppt_y</p:attrName>
                                        </p:attrNameLst>
                                      </p:cBhvr>
                                      <p:rCtr x="169" y="-1"/>
                                    </p:animMotion>
                                  </p:childTnLst>
                                </p:cTn>
                              </p:par>
                              <p:par>
                                <p:cTn id="15" presetID="1" presetClass="entr" presetSubtype="0" fill="hold" grpId="0" nodeType="withEffect">
                                  <p:stCondLst>
                                    <p:cond delay="100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200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300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grpId="0" nodeType="withEffect">
                                  <p:stCondLst>
                                    <p:cond delay="400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5000"/>
                                  </p:stCondLst>
                                  <p:childTnLst>
                                    <p:set>
                                      <p:cBhvr>
                                        <p:cTn id="24" dur="1" fill="hold">
                                          <p:stCondLst>
                                            <p:cond delay="0"/>
                                          </p:stCondLst>
                                        </p:cTn>
                                        <p:tgtEl>
                                          <p:spTgt spid="33"/>
                                        </p:tgtEl>
                                        <p:attrNameLst>
                                          <p:attrName>style.visibility</p:attrName>
                                        </p:attrNameLst>
                                      </p:cBhvr>
                                      <p:to>
                                        <p:strVal val="visible"/>
                                      </p:to>
                                    </p:set>
                                  </p:childTnLst>
                                </p:cTn>
                              </p:par>
                            </p:childTnLst>
                          </p:cTn>
                        </p:par>
                        <p:par>
                          <p:cTn id="25" fill="hold">
                            <p:stCondLst>
                              <p:cond delay="5000"/>
                            </p:stCondLst>
                            <p:childTnLst>
                              <p:par>
                                <p:cTn id="26" presetID="0" presetClass="path" presetSubtype="0" fill="hold" nodeType="afterEffect">
                                  <p:stCondLst>
                                    <p:cond delay="0"/>
                                  </p:stCondLst>
                                  <p:childTnLst>
                                    <p:animMotion origin="layout" path="M 0.3375 -0.00231 L 0.52083 -0.00231 " pathEditMode="relative" rAng="0" ptsTypes="AA">
                                      <p:cBhvr>
                                        <p:cTn id="27" dur="3000" fill="hold"/>
                                        <p:tgtEl>
                                          <p:spTgt spid="42"/>
                                        </p:tgtEl>
                                        <p:attrNameLst>
                                          <p:attrName>ppt_x</p:attrName>
                                          <p:attrName>ppt_y</p:attrName>
                                        </p:attrNameLst>
                                      </p:cBhvr>
                                      <p:rCtr x="92" y="0"/>
                                    </p:animMotion>
                                  </p:childTnLst>
                                </p:cTn>
                              </p:par>
                              <p:par>
                                <p:cTn id="28" presetID="1" presetClass="entr" presetSubtype="0" fill="hold" nodeType="withEffect">
                                  <p:stCondLst>
                                    <p:cond delay="1000"/>
                                  </p:stCondLst>
                                  <p:childTnLst>
                                    <p:set>
                                      <p:cBhvr>
                                        <p:cTn id="29" dur="1" fill="hold">
                                          <p:stCondLst>
                                            <p:cond delay="0"/>
                                          </p:stCondLst>
                                        </p:cTn>
                                        <p:tgtEl>
                                          <p:spTgt spid="50"/>
                                        </p:tgtEl>
                                        <p:attrNameLst>
                                          <p:attrName>style.visibility</p:attrName>
                                        </p:attrNameLst>
                                      </p:cBhvr>
                                      <p:to>
                                        <p:strVal val="visible"/>
                                      </p:to>
                                    </p:set>
                                  </p:childTnLst>
                                </p:cTn>
                              </p:par>
                              <p:par>
                                <p:cTn id="30" presetID="1" presetClass="entr" presetSubtype="0" fill="hold" nodeType="withEffect">
                                  <p:stCondLst>
                                    <p:cond delay="2000"/>
                                  </p:stCondLst>
                                  <p:childTnLst>
                                    <p:set>
                                      <p:cBhvr>
                                        <p:cTn id="31" dur="1" fill="hold">
                                          <p:stCondLst>
                                            <p:cond delay="0"/>
                                          </p:stCondLst>
                                        </p:cTn>
                                        <p:tgtEl>
                                          <p:spTgt spid="51"/>
                                        </p:tgtEl>
                                        <p:attrNameLst>
                                          <p:attrName>style.visibility</p:attrName>
                                        </p:attrNameLst>
                                      </p:cBhvr>
                                      <p:to>
                                        <p:strVal val="visible"/>
                                      </p:to>
                                    </p:set>
                                  </p:childTnLst>
                                </p:cTn>
                              </p:par>
                              <p:par>
                                <p:cTn id="32" presetID="1" presetClass="entr" presetSubtype="0" fill="hold" nodeType="withEffect">
                                  <p:stCondLst>
                                    <p:cond delay="3000"/>
                                  </p:stCondLst>
                                  <p:childTnLst>
                                    <p:set>
                                      <p:cBhvr>
                                        <p:cTn id="33" dur="1" fill="hold">
                                          <p:stCondLst>
                                            <p:cond delay="0"/>
                                          </p:stCondLst>
                                        </p:cTn>
                                        <p:tgtEl>
                                          <p:spTgt spid="52"/>
                                        </p:tgtEl>
                                        <p:attrNameLst>
                                          <p:attrName>style.visibility</p:attrName>
                                        </p:attrNameLst>
                                      </p:cBhvr>
                                      <p:to>
                                        <p:strVal val="visible"/>
                                      </p:to>
                                    </p:set>
                                  </p:childTnLst>
                                </p:cTn>
                              </p:par>
                            </p:childTnLst>
                          </p:cTn>
                        </p:par>
                        <p:par>
                          <p:cTn id="34" fill="hold">
                            <p:stCondLst>
                              <p:cond delay="8000"/>
                            </p:stCondLst>
                            <p:childTnLst>
                              <p:par>
                                <p:cTn id="35" presetID="1" presetClass="entr" presetSubtype="0" fill="hold" nodeType="afterEffect">
                                  <p:stCondLst>
                                    <p:cond delay="0"/>
                                  </p:stCondLst>
                                  <p:childTnLst>
                                    <p:set>
                                      <p:cBhvr>
                                        <p:cTn id="36" dur="1" fill="hold">
                                          <p:stCondLst>
                                            <p:cond delay="0"/>
                                          </p:stCondLst>
                                        </p:cTn>
                                        <p:tgtEl>
                                          <p:spTgt spid="63"/>
                                        </p:tgtEl>
                                        <p:attrNameLst>
                                          <p:attrName>style.visibility</p:attrName>
                                        </p:attrNameLst>
                                      </p:cBhvr>
                                      <p:to>
                                        <p:strVal val="visible"/>
                                      </p:to>
                                    </p:set>
                                  </p:childTnLst>
                                </p:cTn>
                              </p:par>
                            </p:childTnLst>
                          </p:cTn>
                        </p:par>
                        <p:par>
                          <p:cTn id="37" fill="hold">
                            <p:stCondLst>
                              <p:cond delay="8000"/>
                            </p:stCondLst>
                            <p:childTnLst>
                              <p:par>
                                <p:cTn id="38" presetID="1" presetClass="entr" presetSubtype="0" fill="hold" grpId="0" nodeType="afterEffect">
                                  <p:stCondLst>
                                    <p:cond delay="0"/>
                                  </p:stCondLst>
                                  <p:childTnLst>
                                    <p:set>
                                      <p:cBhvr>
                                        <p:cTn id="39" dur="1" fill="hold">
                                          <p:stCondLst>
                                            <p:cond delay="0"/>
                                          </p:stCondLst>
                                        </p:cTn>
                                        <p:tgtEl>
                                          <p:spTgt spid="5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nodeType="clickEffect">
                                  <p:stCondLst>
                                    <p:cond delay="0"/>
                                  </p:stCondLst>
                                  <p:childTnLst>
                                    <p:set>
                                      <p:cBhvr>
                                        <p:cTn id="43" dur="1" fill="hold">
                                          <p:stCondLst>
                                            <p:cond delay="0"/>
                                          </p:stCondLst>
                                        </p:cTn>
                                        <p:tgtEl>
                                          <p:spTgt spid="42"/>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55"/>
                                        </p:tgtEl>
                                        <p:attrNameLst>
                                          <p:attrName>style.visibility</p:attrName>
                                        </p:attrNameLst>
                                      </p:cBhvr>
                                      <p:to>
                                        <p:strVal val="hidden"/>
                                      </p:to>
                                    </p:set>
                                  </p:childTnLst>
                                </p:cTn>
                              </p:par>
                              <p:par>
                                <p:cTn id="46" presetID="1" presetClass="entr" presetSubtype="0" fill="hold" nodeType="withEffect">
                                  <p:stCondLst>
                                    <p:cond delay="0"/>
                                  </p:stCondLst>
                                  <p:childTnLst>
                                    <p:set>
                                      <p:cBhvr>
                                        <p:cTn id="47" dur="1" fill="hold">
                                          <p:stCondLst>
                                            <p:cond delay="0"/>
                                          </p:stCondLst>
                                        </p:cTn>
                                        <p:tgtEl>
                                          <p:spTgt spid="72"/>
                                        </p:tgtEl>
                                        <p:attrNameLst>
                                          <p:attrName>style.visibility</p:attrName>
                                        </p:attrNameLst>
                                      </p:cBhvr>
                                      <p:to>
                                        <p:strVal val="visible"/>
                                      </p:to>
                                    </p:set>
                                  </p:childTnLst>
                                </p:cTn>
                              </p:par>
                              <p:par>
                                <p:cTn id="48" presetID="0" presetClass="path" presetSubtype="0" fill="hold" nodeType="withEffect">
                                  <p:stCondLst>
                                    <p:cond delay="0"/>
                                  </p:stCondLst>
                                  <p:childTnLst>
                                    <p:animMotion origin="layout" path="M -0.01007 0.00625 L -0.39514 0.0125 " pathEditMode="relative" rAng="0" ptsTypes="AA">
                                      <p:cBhvr>
                                        <p:cTn id="49" dur="6000" fill="hold"/>
                                        <p:tgtEl>
                                          <p:spTgt spid="72"/>
                                        </p:tgtEl>
                                        <p:attrNameLst>
                                          <p:attrName>ppt_x</p:attrName>
                                          <p:attrName>ppt_y</p:attrName>
                                        </p:attrNameLst>
                                      </p:cBhvr>
                                      <p:rCtr x="-193" y="3"/>
                                    </p:animMotion>
                                  </p:childTnLst>
                                </p:cTn>
                              </p:par>
                              <p:par>
                                <p:cTn id="50" presetID="1" presetClass="exit" presetSubtype="0" fill="hold" nodeType="withEffect">
                                  <p:stCondLst>
                                    <p:cond delay="0"/>
                                  </p:stCondLst>
                                  <p:childTnLst>
                                    <p:set>
                                      <p:cBhvr>
                                        <p:cTn id="51" dur="1" fill="hold">
                                          <p:stCondLst>
                                            <p:cond delay="0"/>
                                          </p:stCondLst>
                                        </p:cTn>
                                        <p:tgtEl>
                                          <p:spTgt spid="63"/>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63"/>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52"/>
                                        </p:tgtEl>
                                        <p:attrNameLst>
                                          <p:attrName>style.visibility</p:attrName>
                                        </p:attrNameLst>
                                      </p:cBhvr>
                                      <p:to>
                                        <p:strVal val="hidden"/>
                                      </p:to>
                                    </p:set>
                                  </p:childTnLst>
                                </p:cTn>
                              </p:par>
                              <p:par>
                                <p:cTn id="56" presetID="1" presetClass="exit" presetSubtype="0" fill="hold" grpId="1" nodeType="withEffect">
                                  <p:stCondLst>
                                    <p:cond delay="1000"/>
                                  </p:stCondLst>
                                  <p:childTnLst>
                                    <p:set>
                                      <p:cBhvr>
                                        <p:cTn id="57" dur="1" fill="hold">
                                          <p:stCondLst>
                                            <p:cond delay="0"/>
                                          </p:stCondLst>
                                        </p:cTn>
                                        <p:tgtEl>
                                          <p:spTgt spid="51"/>
                                        </p:tgtEl>
                                        <p:attrNameLst>
                                          <p:attrName>style.visibility</p:attrName>
                                        </p:attrNameLst>
                                      </p:cBhvr>
                                      <p:to>
                                        <p:strVal val="hidden"/>
                                      </p:to>
                                    </p:set>
                                  </p:childTnLst>
                                </p:cTn>
                              </p:par>
                              <p:par>
                                <p:cTn id="58" presetID="1" presetClass="exit" presetSubtype="0" fill="hold" grpId="1" nodeType="withEffect">
                                  <p:stCondLst>
                                    <p:cond delay="2000"/>
                                  </p:stCondLst>
                                  <p:childTnLst>
                                    <p:set>
                                      <p:cBhvr>
                                        <p:cTn id="59" dur="1" fill="hold">
                                          <p:stCondLst>
                                            <p:cond delay="0"/>
                                          </p:stCondLst>
                                        </p:cTn>
                                        <p:tgtEl>
                                          <p:spTgt spid="50"/>
                                        </p:tgtEl>
                                        <p:attrNameLst>
                                          <p:attrName>style.visibility</p:attrName>
                                        </p:attrNameLst>
                                      </p:cBhvr>
                                      <p:to>
                                        <p:strVal val="hidden"/>
                                      </p:to>
                                    </p:set>
                                  </p:childTnLst>
                                </p:cTn>
                              </p:par>
                              <p:par>
                                <p:cTn id="60" presetID="1" presetClass="exit" presetSubtype="0" fill="hold" grpId="1" nodeType="withEffect">
                                  <p:stCondLst>
                                    <p:cond delay="3000"/>
                                  </p:stCondLst>
                                  <p:childTnLst>
                                    <p:set>
                                      <p:cBhvr>
                                        <p:cTn id="61" dur="1" fill="hold">
                                          <p:stCondLst>
                                            <p:cond delay="0"/>
                                          </p:stCondLst>
                                        </p:cTn>
                                        <p:tgtEl>
                                          <p:spTgt spid="33"/>
                                        </p:tgtEl>
                                        <p:attrNameLst>
                                          <p:attrName>style.visibility</p:attrName>
                                        </p:attrNameLst>
                                      </p:cBhvr>
                                      <p:to>
                                        <p:strVal val="hidden"/>
                                      </p:to>
                                    </p:set>
                                  </p:childTnLst>
                                </p:cTn>
                              </p:par>
                              <p:par>
                                <p:cTn id="62" presetID="1" presetClass="exit" presetSubtype="0" fill="hold" grpId="1" nodeType="withEffect">
                                  <p:stCondLst>
                                    <p:cond delay="4000"/>
                                  </p:stCondLst>
                                  <p:childTnLst>
                                    <p:set>
                                      <p:cBhvr>
                                        <p:cTn id="63" dur="1" fill="hold">
                                          <p:stCondLst>
                                            <p:cond delay="0"/>
                                          </p:stCondLst>
                                        </p:cTn>
                                        <p:tgtEl>
                                          <p:spTgt spid="32"/>
                                        </p:tgtEl>
                                        <p:attrNameLst>
                                          <p:attrName>style.visibility</p:attrName>
                                        </p:attrNameLst>
                                      </p:cBhvr>
                                      <p:to>
                                        <p:strVal val="hidden"/>
                                      </p:to>
                                    </p:set>
                                  </p:childTnLst>
                                </p:cTn>
                              </p:par>
                              <p:par>
                                <p:cTn id="64" presetID="1" presetClass="exit" presetSubtype="0" fill="hold" grpId="1" nodeType="withEffect">
                                  <p:stCondLst>
                                    <p:cond delay="5000"/>
                                  </p:stCondLst>
                                  <p:childTnLst>
                                    <p:set>
                                      <p:cBhvr>
                                        <p:cTn id="65" dur="1" fill="hold">
                                          <p:stCondLst>
                                            <p:cond delay="0"/>
                                          </p:stCondLst>
                                        </p:cTn>
                                        <p:tgtEl>
                                          <p:spTgt spid="31"/>
                                        </p:tgtEl>
                                        <p:attrNameLst>
                                          <p:attrName>style.visibility</p:attrName>
                                        </p:attrNameLst>
                                      </p:cBhvr>
                                      <p:to>
                                        <p:strVal val="hidden"/>
                                      </p:to>
                                    </p:set>
                                  </p:childTnLst>
                                </p:cTn>
                              </p:par>
                            </p:childTnLst>
                          </p:cTn>
                        </p:par>
                        <p:par>
                          <p:cTn id="66" fill="hold">
                            <p:stCondLst>
                              <p:cond delay="6000"/>
                            </p:stCondLst>
                            <p:childTnLst>
                              <p:par>
                                <p:cTn id="67" presetID="1" presetClass="entr" presetSubtype="0" fill="hold" grpId="0" nodeType="afterEffect">
                                  <p:stCondLst>
                                    <p:cond delay="0"/>
                                  </p:stCondLst>
                                  <p:childTnLst>
                                    <p:set>
                                      <p:cBhvr>
                                        <p:cTn id="68" dur="1" fill="hold">
                                          <p:stCondLst>
                                            <p:cond delay="0"/>
                                          </p:stCondLst>
                                        </p:cTn>
                                        <p:tgtEl>
                                          <p:spTgt spid="73"/>
                                        </p:tgtEl>
                                        <p:attrNameLst>
                                          <p:attrName>style.visibility</p:attrName>
                                        </p:attrNameLst>
                                      </p:cBhvr>
                                      <p:to>
                                        <p:strVal val="visible"/>
                                      </p:to>
                                    </p:set>
                                  </p:childTnLst>
                                </p:cTn>
                              </p:par>
                            </p:childTnLst>
                          </p:cTn>
                        </p:par>
                        <p:par>
                          <p:cTn id="69" fill="hold">
                            <p:stCondLst>
                              <p:cond delay="6000"/>
                            </p:stCondLst>
                            <p:childTnLst>
                              <p:par>
                                <p:cTn id="70" presetID="1" presetClass="entr" presetSubtype="0" fill="hold" grpId="0" nodeType="afterEffect">
                                  <p:stCondLst>
                                    <p:cond delay="0"/>
                                  </p:stCondLst>
                                  <p:childTnLst>
                                    <p:set>
                                      <p:cBhvr>
                                        <p:cTn id="71" dur="1" fill="hold">
                                          <p:stCondLst>
                                            <p:cond delay="0"/>
                                          </p:stCondLst>
                                        </p:cTn>
                                        <p:tgtEl>
                                          <p:spTgt spid="74"/>
                                        </p:tgtEl>
                                        <p:attrNameLst>
                                          <p:attrName>style.visibility</p:attrName>
                                        </p:attrNameLst>
                                      </p:cBhvr>
                                      <p:to>
                                        <p:strVal val="visible"/>
                                      </p:to>
                                    </p:set>
                                  </p:childTnLst>
                                </p:cTn>
                              </p:par>
                              <p:par>
                                <p:cTn id="72" presetID="1" presetClass="exit" presetSubtype="0" fill="hold" grpId="1" nodeType="withEffect">
                                  <p:stCondLst>
                                    <p:cond delay="0"/>
                                  </p:stCondLst>
                                  <p:childTnLst>
                                    <p:set>
                                      <p:cBhvr>
                                        <p:cTn id="73" dur="1" fill="hold">
                                          <p:stCondLst>
                                            <p:cond delay="0"/>
                                          </p:stCondLst>
                                        </p:cTn>
                                        <p:tgtEl>
                                          <p:spTgt spid="74"/>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48"/>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1" grpId="1" animBg="1"/>
      <p:bldP spid="32" grpId="0" animBg="1"/>
      <p:bldP spid="32" grpId="1" animBg="1"/>
      <p:bldP spid="33" grpId="0" animBg="1"/>
      <p:bldP spid="33" grpId="1" animBg="1"/>
      <p:bldP spid="50" grpId="1" animBg="1"/>
      <p:bldP spid="51" grpId="1" animBg="1"/>
      <p:bldP spid="52" grpId="1" animBg="1"/>
      <p:bldP spid="55" grpId="0"/>
      <p:bldP spid="55" grpId="1"/>
      <p:bldP spid="73" grpId="0" animBg="1"/>
      <p:bldP spid="74" grpId="0"/>
      <p:bldP spid="74" grpId="1"/>
      <p:bldP spid="121" grpId="0" animBg="1"/>
      <p:bldP spid="12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780472"/>
            <a:ext cx="8763000" cy="1477328"/>
          </a:xfrm>
          <a:prstGeom prst="rect">
            <a:avLst/>
          </a:prstGeom>
        </p:spPr>
        <p:txBody>
          <a:bodyPr wrap="square">
            <a:spAutoFit/>
          </a:bodyPr>
          <a:lstStyle/>
          <a:p>
            <a:r>
              <a:rPr lang="en-US" dirty="0" smtClean="0"/>
              <a:t>Q4. </a:t>
            </a:r>
          </a:p>
          <a:p>
            <a:r>
              <a:rPr lang="en-US" dirty="0" smtClean="0"/>
              <a:t>A stone is thrown vertically up from the edge of the top of a 100-m high building. It reaches the ground (at the bottom of the building) after 10.0 s. What is the initial speed of the stone? </a:t>
            </a:r>
          </a:p>
          <a:p>
            <a:r>
              <a:rPr lang="en-US" dirty="0" smtClean="0"/>
              <a:t>A) 39.0 m/s</a:t>
            </a:r>
            <a:endParaRPr lang="en-US" dirty="0"/>
          </a:p>
        </p:txBody>
      </p:sp>
      <p:sp>
        <p:nvSpPr>
          <p:cNvPr id="9" name="TextBox 1"/>
          <p:cNvSpPr txBox="1">
            <a:spLocks noChangeArrowheads="1"/>
          </p:cNvSpPr>
          <p:nvPr/>
        </p:nvSpPr>
        <p:spPr bwMode="auto">
          <a:xfrm>
            <a:off x="2667000" y="22860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T92-Ch2</a:t>
            </a:r>
            <a:endParaRPr lang="en-US" sz="4000" dirty="0">
              <a:latin typeface="Calibri" pitchFamily="34" charset="0"/>
            </a:endParaRPr>
          </a:p>
        </p:txBody>
      </p:sp>
      <p:sp>
        <p:nvSpPr>
          <p:cNvPr id="8" name="Rectangle 7"/>
          <p:cNvSpPr/>
          <p:nvPr/>
        </p:nvSpPr>
        <p:spPr>
          <a:xfrm>
            <a:off x="304800" y="533400"/>
            <a:ext cx="8534400" cy="1754326"/>
          </a:xfrm>
          <a:prstGeom prst="rect">
            <a:avLst/>
          </a:prstGeom>
        </p:spPr>
        <p:txBody>
          <a:bodyPr wrap="square">
            <a:spAutoFit/>
          </a:bodyPr>
          <a:lstStyle/>
          <a:p>
            <a:endParaRPr lang="en-US" dirty="0" smtClean="0"/>
          </a:p>
          <a:p>
            <a:r>
              <a:rPr lang="en-US" dirty="0" smtClean="0"/>
              <a:t> Q3. </a:t>
            </a:r>
          </a:p>
          <a:p>
            <a:r>
              <a:rPr lang="en-US" dirty="0" smtClean="0"/>
              <a:t>An airplane must reach a speed of 400 km/h on a runway for takeoff. What is the lowest constant acceleration (in m/s</a:t>
            </a:r>
            <a:r>
              <a:rPr lang="en-US" baseline="30000" dirty="0" smtClean="0"/>
              <a:t>2</a:t>
            </a:r>
            <a:r>
              <a:rPr lang="en-US" dirty="0" smtClean="0"/>
              <a:t>) for takeoff from a 2.00 km runway assuming the plane starts from rest? </a:t>
            </a:r>
          </a:p>
          <a:p>
            <a:r>
              <a:rPr lang="en-US" dirty="0" smtClean="0"/>
              <a:t>A) 3.09 </a:t>
            </a:r>
            <a:endParaRPr lang="en-US" dirty="0"/>
          </a:p>
        </p:txBody>
      </p:sp>
      <p:sp>
        <p:nvSpPr>
          <p:cNvPr id="5" name="TextBox 4"/>
          <p:cNvSpPr txBox="1"/>
          <p:nvPr/>
        </p:nvSpPr>
        <p:spPr>
          <a:xfrm>
            <a:off x="6400800" y="1752600"/>
            <a:ext cx="639919" cy="523220"/>
          </a:xfrm>
          <a:prstGeom prst="rect">
            <a:avLst/>
          </a:prstGeom>
          <a:noFill/>
        </p:spPr>
        <p:txBody>
          <a:bodyPr wrap="none" rtlCol="0">
            <a:spAutoFit/>
          </a:bodyPr>
          <a:lstStyle/>
          <a:p>
            <a:r>
              <a:rPr lang="en-US" sz="2800" dirty="0" smtClean="0">
                <a:solidFill>
                  <a:srgbClr val="FF0000"/>
                </a:solidFill>
              </a:rPr>
              <a:t>1,3</a:t>
            </a:r>
            <a:endParaRPr lang="en-US" sz="2800" dirty="0">
              <a:solidFill>
                <a:srgbClr val="FF0000"/>
              </a:solidFill>
            </a:endParaRPr>
          </a:p>
        </p:txBody>
      </p:sp>
      <p:sp>
        <p:nvSpPr>
          <p:cNvPr id="6" name="TextBox 5"/>
          <p:cNvSpPr txBox="1"/>
          <p:nvPr/>
        </p:nvSpPr>
        <p:spPr>
          <a:xfrm>
            <a:off x="5181600" y="542038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
          <p:cNvSpPr txBox="1">
            <a:spLocks noChangeArrowheads="1"/>
          </p:cNvSpPr>
          <p:nvPr/>
        </p:nvSpPr>
        <p:spPr bwMode="auto">
          <a:xfrm>
            <a:off x="2667000" y="22860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T92-Ch2</a:t>
            </a:r>
            <a:endParaRPr lang="en-US" sz="4000" dirty="0">
              <a:latin typeface="Calibri" pitchFamily="34" charset="0"/>
            </a:endParaRPr>
          </a:p>
        </p:txBody>
      </p:sp>
      <p:sp>
        <p:nvSpPr>
          <p:cNvPr id="12" name="Rectangle 11"/>
          <p:cNvSpPr/>
          <p:nvPr/>
        </p:nvSpPr>
        <p:spPr>
          <a:xfrm>
            <a:off x="304800" y="3124200"/>
            <a:ext cx="8610600" cy="1200329"/>
          </a:xfrm>
          <a:prstGeom prst="rect">
            <a:avLst/>
          </a:prstGeom>
        </p:spPr>
        <p:txBody>
          <a:bodyPr wrap="square">
            <a:spAutoFit/>
          </a:bodyPr>
          <a:lstStyle/>
          <a:p>
            <a:r>
              <a:rPr lang="en-US" dirty="0" smtClean="0"/>
              <a:t>Q6. </a:t>
            </a:r>
          </a:p>
          <a:p>
            <a:r>
              <a:rPr lang="en-US" dirty="0" smtClean="0"/>
              <a:t>Figure 1 shows the acceleration-time graph of a particle moving along an axis. In which of the time intervals indicated in the figure, does the particle move at constant speed? </a:t>
            </a:r>
          </a:p>
          <a:p>
            <a:r>
              <a:rPr lang="en-US" dirty="0" smtClean="0"/>
              <a:t>A) a and e </a:t>
            </a:r>
            <a:endParaRPr lang="en-US" dirty="0"/>
          </a:p>
        </p:txBody>
      </p:sp>
      <p:sp>
        <p:nvSpPr>
          <p:cNvPr id="7" name="TextBox 6"/>
          <p:cNvSpPr txBox="1"/>
          <p:nvPr/>
        </p:nvSpPr>
        <p:spPr>
          <a:xfrm>
            <a:off x="3581400" y="5638800"/>
            <a:ext cx="639919" cy="523220"/>
          </a:xfrm>
          <a:prstGeom prst="rect">
            <a:avLst/>
          </a:prstGeom>
          <a:noFill/>
        </p:spPr>
        <p:txBody>
          <a:bodyPr wrap="none" rtlCol="0">
            <a:spAutoFit/>
          </a:bodyPr>
          <a:lstStyle/>
          <a:p>
            <a:r>
              <a:rPr lang="en-US" sz="2800" dirty="0" smtClean="0">
                <a:solidFill>
                  <a:srgbClr val="FF0000"/>
                </a:solidFill>
              </a:rPr>
              <a:t>4,3</a:t>
            </a:r>
            <a:endParaRPr lang="en-US" sz="2800" dirty="0">
              <a:solidFill>
                <a:srgbClr val="FF0000"/>
              </a:solidFill>
            </a:endParaRPr>
          </a:p>
        </p:txBody>
      </p:sp>
      <p:pic>
        <p:nvPicPr>
          <p:cNvPr id="64514" name="Picture 2"/>
          <p:cNvPicPr>
            <a:picLocks noChangeAspect="1" noChangeArrowheads="1"/>
          </p:cNvPicPr>
          <p:nvPr/>
        </p:nvPicPr>
        <p:blipFill>
          <a:blip r:embed="rId2" cstate="print"/>
          <a:srcRect/>
          <a:stretch>
            <a:fillRect/>
          </a:stretch>
        </p:blipFill>
        <p:spPr bwMode="auto">
          <a:xfrm>
            <a:off x="4572000" y="4424362"/>
            <a:ext cx="4378960" cy="2052638"/>
          </a:xfrm>
          <a:prstGeom prst="rect">
            <a:avLst/>
          </a:prstGeom>
          <a:noFill/>
          <a:ln w="9525">
            <a:noFill/>
            <a:miter lim="800000"/>
            <a:headEnd/>
            <a:tailEnd/>
          </a:ln>
          <a:effectLst/>
        </p:spPr>
      </p:pic>
      <p:grpSp>
        <p:nvGrpSpPr>
          <p:cNvPr id="8" name="Group 7"/>
          <p:cNvGrpSpPr/>
          <p:nvPr/>
        </p:nvGrpSpPr>
        <p:grpSpPr>
          <a:xfrm>
            <a:off x="228600" y="1219200"/>
            <a:ext cx="8763000" cy="1477328"/>
            <a:chOff x="381000" y="4085272"/>
            <a:chExt cx="8763000" cy="1477328"/>
          </a:xfrm>
        </p:grpSpPr>
        <p:sp>
          <p:nvSpPr>
            <p:cNvPr id="10" name="Rectangle 9"/>
            <p:cNvSpPr/>
            <p:nvPr/>
          </p:nvSpPr>
          <p:spPr>
            <a:xfrm>
              <a:off x="381000" y="4085272"/>
              <a:ext cx="8763000" cy="1477328"/>
            </a:xfrm>
            <a:prstGeom prst="rect">
              <a:avLst/>
            </a:prstGeom>
          </p:spPr>
          <p:txBody>
            <a:bodyPr wrap="square">
              <a:spAutoFit/>
            </a:bodyPr>
            <a:lstStyle/>
            <a:p>
              <a:r>
                <a:rPr lang="en-US" dirty="0" smtClean="0"/>
                <a:t> Q5. </a:t>
              </a:r>
            </a:p>
            <a:p>
              <a:r>
                <a:rPr lang="en-US" dirty="0" smtClean="0"/>
                <a:t>A car travels up a hill at a constant speed of 30 km/h and down the same hill at a constant speed of 50 km/h. Calculate the average speed of the car for the round trip (up and down the hill, the same distance). </a:t>
              </a:r>
            </a:p>
            <a:p>
              <a:r>
                <a:rPr lang="en-US" dirty="0" smtClean="0"/>
                <a:t>A) 38 km/h </a:t>
              </a:r>
              <a:endParaRPr lang="en-US" dirty="0"/>
            </a:p>
          </p:txBody>
        </p:sp>
        <p:sp>
          <p:nvSpPr>
            <p:cNvPr id="11" name="TextBox 10"/>
            <p:cNvSpPr txBox="1"/>
            <p:nvPr/>
          </p:nvSpPr>
          <p:spPr>
            <a:xfrm>
              <a:off x="6553200" y="5039380"/>
              <a:ext cx="639919" cy="523220"/>
            </a:xfrm>
            <a:prstGeom prst="rect">
              <a:avLst/>
            </a:prstGeom>
            <a:noFill/>
          </p:spPr>
          <p:txBody>
            <a:bodyPr wrap="none" rtlCol="0">
              <a:spAutoFit/>
            </a:bodyPr>
            <a:lstStyle/>
            <a:p>
              <a:r>
                <a:rPr lang="en-US" sz="2800" dirty="0" smtClean="0">
                  <a:solidFill>
                    <a:srgbClr val="FF0000"/>
                  </a:solidFill>
                </a:rPr>
                <a:t>1,3</a:t>
              </a:r>
              <a:endParaRPr lang="en-US" sz="2800"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455474"/>
            <a:ext cx="8763000" cy="1754326"/>
          </a:xfrm>
          <a:prstGeom prst="rect">
            <a:avLst/>
          </a:prstGeom>
        </p:spPr>
        <p:txBody>
          <a:bodyPr wrap="square">
            <a:spAutoFit/>
          </a:bodyPr>
          <a:lstStyle/>
          <a:p>
            <a:endParaRPr lang="en-US" dirty="0" smtClean="0"/>
          </a:p>
          <a:p>
            <a:r>
              <a:rPr lang="en-US" dirty="0" smtClean="0"/>
              <a:t> Q3. </a:t>
            </a:r>
          </a:p>
          <a:p>
            <a:r>
              <a:rPr lang="en-US" dirty="0" smtClean="0"/>
              <a:t>A hot air balloon carrying a 10.0 kg block is descending vertically at a constant speed of 10.0 m/s. When the balloon is 100 m above the ground, the block is released. How long does it take the block to reach the ground? (Neglect air resistance) </a:t>
            </a:r>
          </a:p>
          <a:p>
            <a:r>
              <a:rPr lang="en-US" dirty="0" smtClean="0"/>
              <a:t>A) 3.61 s </a:t>
            </a:r>
            <a:endParaRPr lang="en-US" dirty="0"/>
          </a:p>
        </p:txBody>
      </p:sp>
      <p:sp>
        <p:nvSpPr>
          <p:cNvPr id="9" name="TextBox 1"/>
          <p:cNvSpPr txBox="1">
            <a:spLocks noChangeArrowheads="1"/>
          </p:cNvSpPr>
          <p:nvPr/>
        </p:nvSpPr>
        <p:spPr bwMode="auto">
          <a:xfrm>
            <a:off x="2667000" y="22860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T91-Ch2</a:t>
            </a:r>
            <a:endParaRPr lang="en-US" sz="4000" dirty="0">
              <a:latin typeface="Calibri" pitchFamily="34" charset="0"/>
            </a:endParaRPr>
          </a:p>
        </p:txBody>
      </p:sp>
      <p:sp>
        <p:nvSpPr>
          <p:cNvPr id="10" name="Rectangle 9"/>
          <p:cNvSpPr/>
          <p:nvPr/>
        </p:nvSpPr>
        <p:spPr>
          <a:xfrm>
            <a:off x="228600" y="3836075"/>
            <a:ext cx="4191000" cy="2031325"/>
          </a:xfrm>
          <a:prstGeom prst="rect">
            <a:avLst/>
          </a:prstGeom>
        </p:spPr>
        <p:txBody>
          <a:bodyPr wrap="square">
            <a:spAutoFit/>
          </a:bodyPr>
          <a:lstStyle/>
          <a:p>
            <a:r>
              <a:rPr lang="en-US" dirty="0" smtClean="0"/>
              <a:t>Q4. </a:t>
            </a:r>
          </a:p>
          <a:p>
            <a:r>
              <a:rPr lang="en-US" dirty="0" smtClean="0"/>
              <a:t>Figure 1 shows the velocity-time graph of a particle moving along the x-axis. What is the average acceleration of the particle during the time interval t = 1.0 s to t = 8.0 s? </a:t>
            </a:r>
          </a:p>
          <a:p>
            <a:r>
              <a:rPr lang="en-US" dirty="0" smtClean="0"/>
              <a:t>A) -2.1 m/s</a:t>
            </a:r>
            <a:r>
              <a:rPr lang="en-US" baseline="30000" dirty="0" smtClean="0"/>
              <a:t>2</a:t>
            </a:r>
            <a:endParaRPr lang="en-US" baseline="30000" dirty="0"/>
          </a:p>
        </p:txBody>
      </p:sp>
      <p:pic>
        <p:nvPicPr>
          <p:cNvPr id="64515" name="Picture 3"/>
          <p:cNvPicPr>
            <a:picLocks noChangeAspect="1" noChangeArrowheads="1"/>
          </p:cNvPicPr>
          <p:nvPr/>
        </p:nvPicPr>
        <p:blipFill>
          <a:blip r:embed="rId2" cstate="print"/>
          <a:srcRect/>
          <a:stretch>
            <a:fillRect/>
          </a:stretch>
        </p:blipFill>
        <p:spPr bwMode="auto">
          <a:xfrm>
            <a:off x="4768611" y="3333750"/>
            <a:ext cx="3918189" cy="2533650"/>
          </a:xfrm>
          <a:prstGeom prst="rect">
            <a:avLst/>
          </a:prstGeom>
          <a:noFill/>
          <a:ln w="9525">
            <a:noFill/>
            <a:miter lim="800000"/>
            <a:headEnd/>
            <a:tailEnd/>
          </a:ln>
          <a:effectLst/>
        </p:spPr>
      </p:pic>
      <p:sp>
        <p:nvSpPr>
          <p:cNvPr id="6" name="TextBox 5"/>
          <p:cNvSpPr txBox="1"/>
          <p:nvPr/>
        </p:nvSpPr>
        <p:spPr>
          <a:xfrm>
            <a:off x="6400800" y="175260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8" name="TextBox 7"/>
          <p:cNvSpPr txBox="1"/>
          <p:nvPr/>
        </p:nvSpPr>
        <p:spPr>
          <a:xfrm>
            <a:off x="3429000" y="5486400"/>
            <a:ext cx="639919" cy="523220"/>
          </a:xfrm>
          <a:prstGeom prst="rect">
            <a:avLst/>
          </a:prstGeom>
          <a:noFill/>
        </p:spPr>
        <p:txBody>
          <a:bodyPr wrap="none" rtlCol="0">
            <a:spAutoFit/>
          </a:bodyPr>
          <a:lstStyle/>
          <a:p>
            <a:r>
              <a:rPr lang="en-US" sz="2800" dirty="0" smtClean="0">
                <a:solidFill>
                  <a:srgbClr val="FF0000"/>
                </a:solidFill>
              </a:rPr>
              <a:t>4,3</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1000" y="4267200"/>
            <a:ext cx="8763000" cy="1754326"/>
          </a:xfrm>
          <a:prstGeom prst="rect">
            <a:avLst/>
          </a:prstGeom>
        </p:spPr>
        <p:txBody>
          <a:bodyPr wrap="square">
            <a:spAutoFit/>
          </a:bodyPr>
          <a:lstStyle/>
          <a:p>
            <a:endParaRPr lang="en-US" dirty="0" smtClean="0"/>
          </a:p>
          <a:p>
            <a:r>
              <a:rPr lang="en-US" dirty="0" smtClean="0"/>
              <a:t> Q6. </a:t>
            </a:r>
          </a:p>
          <a:p>
            <a:r>
              <a:rPr lang="en-US" dirty="0" smtClean="0"/>
              <a:t>A car moving along the positive x-axis with constant acceleration covered the distance between two points 60 m apart in 6.0 s. Its velocity as it passes the second point was 15 m/s. What was its velocity at the first point? </a:t>
            </a:r>
          </a:p>
          <a:p>
            <a:r>
              <a:rPr lang="en-US" dirty="0" smtClean="0"/>
              <a:t>A) 5.0 m/s</a:t>
            </a:r>
            <a:endParaRPr lang="en-US" dirty="0"/>
          </a:p>
        </p:txBody>
      </p:sp>
      <p:sp>
        <p:nvSpPr>
          <p:cNvPr id="9" name="TextBox 1"/>
          <p:cNvSpPr txBox="1">
            <a:spLocks noChangeArrowheads="1"/>
          </p:cNvSpPr>
          <p:nvPr/>
        </p:nvSpPr>
        <p:spPr bwMode="auto">
          <a:xfrm>
            <a:off x="2667000" y="22860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T91-Ch2</a:t>
            </a:r>
            <a:endParaRPr lang="en-US" sz="4000" dirty="0">
              <a:latin typeface="Calibri" pitchFamily="34" charset="0"/>
            </a:endParaRPr>
          </a:p>
        </p:txBody>
      </p:sp>
      <p:sp>
        <p:nvSpPr>
          <p:cNvPr id="10" name="Rectangle 9"/>
          <p:cNvSpPr/>
          <p:nvPr/>
        </p:nvSpPr>
        <p:spPr>
          <a:xfrm>
            <a:off x="228600" y="914400"/>
            <a:ext cx="8763000" cy="1200329"/>
          </a:xfrm>
          <a:prstGeom prst="rect">
            <a:avLst/>
          </a:prstGeom>
        </p:spPr>
        <p:txBody>
          <a:bodyPr wrap="square">
            <a:spAutoFit/>
          </a:bodyPr>
          <a:lstStyle/>
          <a:p>
            <a:r>
              <a:rPr lang="en-US" dirty="0" smtClean="0"/>
              <a:t>Q5. </a:t>
            </a:r>
          </a:p>
          <a:p>
            <a:r>
              <a:rPr lang="en-US" dirty="0" smtClean="0"/>
              <a:t>Which of the graphs shown in Figure 2 represents an object moving with a </a:t>
            </a:r>
            <a:r>
              <a:rPr lang="en-US" b="1" dirty="0" smtClean="0"/>
              <a:t>negative constant velocity?</a:t>
            </a:r>
          </a:p>
          <a:p>
            <a:r>
              <a:rPr lang="en-US" dirty="0" smtClean="0"/>
              <a:t>A) 3</a:t>
            </a:r>
            <a:endParaRPr lang="en-US" dirty="0"/>
          </a:p>
        </p:txBody>
      </p:sp>
      <p:pic>
        <p:nvPicPr>
          <p:cNvPr id="65538" name="Picture 2"/>
          <p:cNvPicPr>
            <a:picLocks noChangeAspect="1" noChangeArrowheads="1"/>
          </p:cNvPicPr>
          <p:nvPr/>
        </p:nvPicPr>
        <p:blipFill>
          <a:blip r:embed="rId2" cstate="print"/>
          <a:srcRect/>
          <a:stretch>
            <a:fillRect/>
          </a:stretch>
        </p:blipFill>
        <p:spPr bwMode="auto">
          <a:xfrm>
            <a:off x="3962400" y="1676400"/>
            <a:ext cx="4629150" cy="2712897"/>
          </a:xfrm>
          <a:prstGeom prst="rect">
            <a:avLst/>
          </a:prstGeom>
          <a:noFill/>
          <a:ln w="9525">
            <a:noFill/>
            <a:miter lim="800000"/>
            <a:headEnd/>
            <a:tailEnd/>
          </a:ln>
          <a:effectLst/>
        </p:spPr>
      </p:pic>
      <p:sp>
        <p:nvSpPr>
          <p:cNvPr id="6" name="TextBox 5"/>
          <p:cNvSpPr txBox="1"/>
          <p:nvPr/>
        </p:nvSpPr>
        <p:spPr>
          <a:xfrm>
            <a:off x="1447800" y="2286000"/>
            <a:ext cx="639919" cy="523220"/>
          </a:xfrm>
          <a:prstGeom prst="rect">
            <a:avLst/>
          </a:prstGeom>
          <a:noFill/>
        </p:spPr>
        <p:txBody>
          <a:bodyPr wrap="none" rtlCol="0">
            <a:spAutoFit/>
          </a:bodyPr>
          <a:lstStyle/>
          <a:p>
            <a:r>
              <a:rPr lang="en-US" sz="2800" dirty="0" smtClean="0">
                <a:solidFill>
                  <a:srgbClr val="FF0000"/>
                </a:solidFill>
              </a:rPr>
              <a:t>1,4</a:t>
            </a:r>
            <a:endParaRPr lang="en-US" sz="2800" dirty="0">
              <a:solidFill>
                <a:srgbClr val="FF0000"/>
              </a:solidFill>
            </a:endParaRPr>
          </a:p>
        </p:txBody>
      </p:sp>
      <p:sp>
        <p:nvSpPr>
          <p:cNvPr id="8" name="TextBox 7"/>
          <p:cNvSpPr txBox="1"/>
          <p:nvPr/>
        </p:nvSpPr>
        <p:spPr>
          <a:xfrm>
            <a:off x="4724400" y="5877580"/>
            <a:ext cx="639919" cy="523220"/>
          </a:xfrm>
          <a:prstGeom prst="rect">
            <a:avLst/>
          </a:prstGeom>
          <a:noFill/>
        </p:spPr>
        <p:txBody>
          <a:bodyPr wrap="none" rtlCol="0">
            <a:spAutoFit/>
          </a:bodyPr>
          <a:lstStyle/>
          <a:p>
            <a:r>
              <a:rPr lang="en-US" sz="2800" dirty="0" smtClean="0">
                <a:solidFill>
                  <a:srgbClr val="FF0000"/>
                </a:solidFill>
              </a:rPr>
              <a:t>1,3</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976576"/>
            <a:ext cx="8534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ea typeface="Times New Roman" pitchFamily="18" charset="0"/>
                <a:cs typeface="Arial" pitchFamily="34" charset="0"/>
              </a:rPr>
              <a:t>Q3.Two cars A and B travel on a straight line. The displacement of car A is given by </a:t>
            </a:r>
            <a:r>
              <a:rPr kumimoji="0" lang="en-US" b="1" i="1" u="none" strike="noStrike" cap="none" normalizeH="0" baseline="0" dirty="0" err="1" smtClean="0">
                <a:ln>
                  <a:noFill/>
                </a:ln>
                <a:solidFill>
                  <a:schemeClr val="tx1"/>
                </a:solidFill>
                <a:effectLst/>
                <a:ea typeface="Times New Roman" pitchFamily="18" charset="0"/>
                <a:cs typeface="Arial" pitchFamily="34" charset="0"/>
              </a:rPr>
              <a:t>x</a:t>
            </a:r>
            <a:r>
              <a:rPr kumimoji="0" lang="en-US" b="1" i="1" u="none" strike="noStrike" cap="none" normalizeH="0" baseline="-30000" dirty="0" err="1" smtClean="0">
                <a:ln>
                  <a:noFill/>
                </a:ln>
                <a:solidFill>
                  <a:schemeClr val="tx1"/>
                </a:solidFill>
                <a:effectLst/>
                <a:ea typeface="Times New Roman" pitchFamily="18" charset="0"/>
                <a:cs typeface="Arial" pitchFamily="34" charset="0"/>
              </a:rPr>
              <a:t>A</a:t>
            </a:r>
            <a:r>
              <a:rPr kumimoji="0" lang="en-US" b="1" i="1" u="none" strike="noStrike" cap="none" normalizeH="0" baseline="0" dirty="0" smtClean="0">
                <a:ln>
                  <a:noFill/>
                </a:ln>
                <a:solidFill>
                  <a:schemeClr val="tx1"/>
                </a:solidFill>
                <a:effectLst/>
                <a:ea typeface="Times New Roman" pitchFamily="18" charset="0"/>
                <a:cs typeface="Arial" pitchFamily="34" charset="0"/>
              </a:rPr>
              <a:t> (t) =2.60 t+1.20 t</a:t>
            </a:r>
            <a:r>
              <a:rPr kumimoji="0" lang="en-US" b="1" i="1" u="none" strike="noStrike" cap="none" normalizeH="0" baseline="30000" dirty="0" smtClean="0">
                <a:ln>
                  <a:noFill/>
                </a:ln>
                <a:solidFill>
                  <a:schemeClr val="tx1"/>
                </a:solidFill>
                <a:effectLst/>
                <a:ea typeface="Times New Roman" pitchFamily="18" charset="0"/>
                <a:cs typeface="Arial" pitchFamily="34" charset="0"/>
              </a:rPr>
              <a:t>2</a:t>
            </a:r>
            <a:r>
              <a:rPr kumimoji="0" lang="en-US" b="1" i="1" u="none" strike="noStrike" cap="none" normalizeH="0" baseline="0" dirty="0" smtClean="0">
                <a:ln>
                  <a:noFill/>
                </a:ln>
                <a:solidFill>
                  <a:schemeClr val="tx1"/>
                </a:solidFill>
                <a:effectLst/>
                <a:ea typeface="Times New Roman" pitchFamily="18" charset="0"/>
                <a:cs typeface="Arial" pitchFamily="34" charset="0"/>
              </a:rPr>
              <a:t>, </a:t>
            </a:r>
            <a:r>
              <a:rPr kumimoji="0" lang="en-US" b="1" i="0" u="none" strike="noStrike" cap="none" normalizeH="0" baseline="0" dirty="0" smtClean="0">
                <a:ln>
                  <a:noFill/>
                </a:ln>
                <a:solidFill>
                  <a:schemeClr val="tx1"/>
                </a:solidFill>
                <a:effectLst/>
                <a:ea typeface="Times New Roman" pitchFamily="18" charset="0"/>
                <a:cs typeface="Arial" pitchFamily="34" charset="0"/>
              </a:rPr>
              <a:t>where t is in seconds and </a:t>
            </a:r>
            <a:r>
              <a:rPr kumimoji="0" lang="en-US" b="1" i="1" u="none" strike="noStrike" cap="none" normalizeH="0" baseline="0" dirty="0" err="1" smtClean="0">
                <a:ln>
                  <a:noFill/>
                </a:ln>
                <a:solidFill>
                  <a:schemeClr val="tx1"/>
                </a:solidFill>
                <a:effectLst/>
                <a:ea typeface="Times New Roman" pitchFamily="18" charset="0"/>
                <a:cs typeface="Arial" pitchFamily="34" charset="0"/>
              </a:rPr>
              <a:t>x</a:t>
            </a:r>
            <a:r>
              <a:rPr kumimoji="0" lang="en-US" b="1" i="1" u="none" strike="noStrike" cap="none" normalizeH="0" baseline="-25000" dirty="0" err="1" smtClean="0">
                <a:ln>
                  <a:noFill/>
                </a:ln>
                <a:solidFill>
                  <a:schemeClr val="tx1"/>
                </a:solidFill>
                <a:effectLst/>
                <a:ea typeface="Times New Roman" pitchFamily="18" charset="0"/>
                <a:cs typeface="Arial" pitchFamily="34" charset="0"/>
              </a:rPr>
              <a:t>A</a:t>
            </a:r>
            <a:r>
              <a:rPr kumimoji="0" lang="en-US" b="1" i="1" u="none" strike="noStrike" cap="none" normalizeH="0" baseline="-25000" dirty="0" smtClean="0">
                <a:ln>
                  <a:noFill/>
                </a:ln>
                <a:solidFill>
                  <a:schemeClr val="tx1"/>
                </a:solidFill>
                <a:effectLst/>
                <a:ea typeface="Times New Roman" pitchFamily="18" charset="0"/>
                <a:cs typeface="Arial" pitchFamily="34" charset="0"/>
              </a:rPr>
              <a:t> </a:t>
            </a:r>
            <a:r>
              <a:rPr kumimoji="0" lang="en-US" b="1" i="0" u="none" strike="noStrike" cap="none" normalizeH="0" baseline="0" dirty="0" smtClean="0">
                <a:ln>
                  <a:noFill/>
                </a:ln>
                <a:solidFill>
                  <a:schemeClr val="tx1"/>
                </a:solidFill>
                <a:effectLst/>
                <a:ea typeface="Times New Roman" pitchFamily="18" charset="0"/>
                <a:cs typeface="Arial" pitchFamily="34" charset="0"/>
              </a:rPr>
              <a:t>in m. The displacement of car B is given by </a:t>
            </a:r>
            <a:r>
              <a:rPr kumimoji="0" lang="en-US" b="1" i="1" u="none" strike="noStrike" cap="none" normalizeH="0" baseline="0" dirty="0" err="1" smtClean="0">
                <a:ln>
                  <a:noFill/>
                </a:ln>
                <a:solidFill>
                  <a:schemeClr val="tx1"/>
                </a:solidFill>
                <a:effectLst/>
                <a:ea typeface="Times New Roman" pitchFamily="18" charset="0"/>
                <a:cs typeface="Arial" pitchFamily="34" charset="0"/>
              </a:rPr>
              <a:t>x</a:t>
            </a:r>
            <a:r>
              <a:rPr kumimoji="0" lang="en-US" b="1" i="1" u="none" strike="noStrike" cap="none" normalizeH="0" baseline="-30000" dirty="0" err="1" smtClean="0">
                <a:ln>
                  <a:noFill/>
                </a:ln>
                <a:solidFill>
                  <a:schemeClr val="tx1"/>
                </a:solidFill>
                <a:effectLst/>
                <a:ea typeface="Times New Roman" pitchFamily="18" charset="0"/>
                <a:cs typeface="Arial" pitchFamily="34" charset="0"/>
              </a:rPr>
              <a:t>B</a:t>
            </a:r>
            <a:r>
              <a:rPr kumimoji="0" lang="en-US" b="1" i="1" u="none" strike="noStrike" cap="none" normalizeH="0" baseline="0" dirty="0" smtClean="0">
                <a:ln>
                  <a:noFill/>
                </a:ln>
                <a:solidFill>
                  <a:schemeClr val="tx1"/>
                </a:solidFill>
                <a:effectLst/>
                <a:ea typeface="Times New Roman" pitchFamily="18" charset="0"/>
                <a:cs typeface="Arial" pitchFamily="34" charset="0"/>
              </a:rPr>
              <a:t> (t) =2.80 t</a:t>
            </a:r>
            <a:r>
              <a:rPr kumimoji="0" lang="en-US" b="1" i="1" u="none" strike="noStrike" cap="none" normalizeH="0" baseline="30000" dirty="0" smtClean="0">
                <a:ln>
                  <a:noFill/>
                </a:ln>
                <a:solidFill>
                  <a:schemeClr val="tx1"/>
                </a:solidFill>
                <a:effectLst/>
                <a:ea typeface="Times New Roman" pitchFamily="18" charset="0"/>
                <a:cs typeface="Arial" pitchFamily="34" charset="0"/>
              </a:rPr>
              <a:t>2</a:t>
            </a:r>
            <a:r>
              <a:rPr kumimoji="0" lang="en-US" b="1" i="1" u="none" strike="noStrike" cap="none" normalizeH="0" baseline="0" dirty="0" smtClean="0">
                <a:ln>
                  <a:noFill/>
                </a:ln>
                <a:solidFill>
                  <a:schemeClr val="tx1"/>
                </a:solidFill>
                <a:effectLst/>
                <a:ea typeface="Times New Roman" pitchFamily="18" charset="0"/>
                <a:cs typeface="Arial" pitchFamily="34" charset="0"/>
              </a:rPr>
              <a:t>- 0.20 t</a:t>
            </a:r>
            <a:r>
              <a:rPr kumimoji="0" lang="en-US" b="1" i="1" u="none" strike="noStrike" cap="none" normalizeH="0" baseline="30000" dirty="0" smtClean="0">
                <a:ln>
                  <a:noFill/>
                </a:ln>
                <a:solidFill>
                  <a:schemeClr val="tx1"/>
                </a:solidFill>
                <a:effectLst/>
                <a:ea typeface="Times New Roman" pitchFamily="18" charset="0"/>
                <a:cs typeface="Arial" pitchFamily="34" charset="0"/>
              </a:rPr>
              <a:t>3</a:t>
            </a:r>
            <a:r>
              <a:rPr kumimoji="0" lang="en-US" b="1" i="1" u="none" strike="noStrike" cap="none" normalizeH="0" baseline="0" dirty="0" smtClean="0">
                <a:ln>
                  <a:noFill/>
                </a:ln>
                <a:solidFill>
                  <a:schemeClr val="tx1"/>
                </a:solidFill>
                <a:effectLst/>
                <a:ea typeface="Times New Roman" pitchFamily="18" charset="0"/>
                <a:cs typeface="Arial" pitchFamily="34" charset="0"/>
              </a:rPr>
              <a:t>. </a:t>
            </a:r>
            <a:r>
              <a:rPr kumimoji="0" lang="en-US" b="1" i="0" u="none" strike="noStrike" cap="none" normalizeH="0" baseline="0" dirty="0" smtClean="0">
                <a:ln>
                  <a:noFill/>
                </a:ln>
                <a:solidFill>
                  <a:schemeClr val="tx1"/>
                </a:solidFill>
                <a:effectLst/>
                <a:ea typeface="Times New Roman" pitchFamily="18" charset="0"/>
                <a:cs typeface="Arial" pitchFamily="34" charset="0"/>
              </a:rPr>
              <a:t>At what time the two cars will have the same acceleration? (A 2.67 s)</a:t>
            </a:r>
            <a:endParaRPr kumimoji="0" lang="en-US" b="1" i="0" u="none" strike="noStrike" cap="none" normalizeH="0" baseline="0" dirty="0" smtClean="0">
              <a:ln>
                <a:noFill/>
              </a:ln>
              <a:solidFill>
                <a:schemeClr val="tx1"/>
              </a:solidFill>
              <a:effectLst/>
              <a:cs typeface="Arial" pitchFamily="34" charset="0"/>
            </a:endParaRPr>
          </a:p>
        </p:txBody>
      </p:sp>
      <p:sp>
        <p:nvSpPr>
          <p:cNvPr id="4" name="Rectangle 1"/>
          <p:cNvSpPr>
            <a:spLocks noChangeArrowheads="1"/>
          </p:cNvSpPr>
          <p:nvPr/>
        </p:nvSpPr>
        <p:spPr bwMode="auto">
          <a:xfrm>
            <a:off x="304800" y="2329305"/>
            <a:ext cx="853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Q4. A ball is thrown from ground straight upward with a velocity of 26 m/s. How long does it take the ball to strike the ground? (</a:t>
            </a:r>
            <a:r>
              <a:rPr lang="en-US" b="1" dirty="0" err="1" smtClean="0"/>
              <a:t>Ans</a:t>
            </a:r>
            <a:r>
              <a:rPr lang="en-US" b="1" dirty="0" smtClean="0"/>
              <a:t>:  5.3 s)</a:t>
            </a:r>
            <a:endParaRPr lang="en-US" b="1" dirty="0"/>
          </a:p>
        </p:txBody>
      </p:sp>
      <p:sp>
        <p:nvSpPr>
          <p:cNvPr id="5" name="Rectangle 1"/>
          <p:cNvSpPr>
            <a:spLocks noChangeArrowheads="1"/>
          </p:cNvSpPr>
          <p:nvPr/>
        </p:nvSpPr>
        <p:spPr bwMode="auto">
          <a:xfrm>
            <a:off x="304800" y="3472305"/>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Q5.Two automobiles, 150 kilometers apart, are traveling toward each other. One automobile is moving at 60km/h and the other is moving at 40 km/h. In how many hours will they meet? (A: 1.5)</a:t>
            </a:r>
            <a:endParaRPr lang="en-US" b="1" dirty="0"/>
          </a:p>
        </p:txBody>
      </p:sp>
      <p:sp>
        <p:nvSpPr>
          <p:cNvPr id="6" name="Rectangle 1"/>
          <p:cNvSpPr>
            <a:spLocks noChangeArrowheads="1"/>
          </p:cNvSpPr>
          <p:nvPr/>
        </p:nvSpPr>
        <p:spPr bwMode="auto">
          <a:xfrm>
            <a:off x="296840" y="4730974"/>
            <a:ext cx="853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Q6. The graph shown in Fig.1 represents the straight-line motion of a car. Find its acceleration at t = 6 s. ( A) –3.00 m/s</a:t>
            </a:r>
            <a:r>
              <a:rPr lang="en-US" b="1" baseline="30000" dirty="0" smtClean="0"/>
              <a:t>2</a:t>
            </a:r>
            <a:endParaRPr lang="en-US" b="1" baseline="30000" dirty="0"/>
          </a:p>
        </p:txBody>
      </p:sp>
      <p:pic>
        <p:nvPicPr>
          <p:cNvPr id="34818" name="Picture 2"/>
          <p:cNvPicPr>
            <a:picLocks noChangeAspect="1" noChangeArrowheads="1"/>
          </p:cNvPicPr>
          <p:nvPr/>
        </p:nvPicPr>
        <p:blipFill>
          <a:blip r:embed="rId2" cstate="print"/>
          <a:srcRect/>
          <a:stretch>
            <a:fillRect/>
          </a:stretch>
        </p:blipFill>
        <p:spPr bwMode="auto">
          <a:xfrm>
            <a:off x="6019800" y="5453505"/>
            <a:ext cx="2209800" cy="1328295"/>
          </a:xfrm>
          <a:prstGeom prst="rect">
            <a:avLst/>
          </a:prstGeom>
          <a:noFill/>
          <a:ln w="9525">
            <a:noFill/>
            <a:miter lim="800000"/>
            <a:headEnd/>
            <a:tailEnd/>
          </a:ln>
        </p:spPr>
      </p:pic>
      <p:sp>
        <p:nvSpPr>
          <p:cNvPr id="8" name="TextBox 1"/>
          <p:cNvSpPr txBox="1">
            <a:spLocks noChangeArrowheads="1"/>
          </p:cNvSpPr>
          <p:nvPr/>
        </p:nvSpPr>
        <p:spPr bwMode="auto">
          <a:xfrm>
            <a:off x="2667000" y="22860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T82-Ch2</a:t>
            </a:r>
            <a:endParaRPr lang="en-US" sz="4000" dirty="0">
              <a:latin typeface="Calibri" pitchFamily="34" charset="0"/>
            </a:endParaRPr>
          </a:p>
        </p:txBody>
      </p:sp>
      <p:sp>
        <p:nvSpPr>
          <p:cNvPr id="9" name="TextBox 8"/>
          <p:cNvSpPr txBox="1"/>
          <p:nvPr/>
        </p:nvSpPr>
        <p:spPr>
          <a:xfrm>
            <a:off x="1981200" y="1828800"/>
            <a:ext cx="367408" cy="523220"/>
          </a:xfrm>
          <a:prstGeom prst="rect">
            <a:avLst/>
          </a:prstGeom>
          <a:noFill/>
        </p:spPr>
        <p:txBody>
          <a:bodyPr wrap="none" rtlCol="0">
            <a:spAutoFit/>
          </a:bodyPr>
          <a:lstStyle/>
          <a:p>
            <a:r>
              <a:rPr lang="en-US" sz="2800" dirty="0" smtClean="0">
                <a:solidFill>
                  <a:srgbClr val="FF0000"/>
                </a:solidFill>
              </a:rPr>
              <a:t>2</a:t>
            </a:r>
            <a:endParaRPr lang="en-US" sz="2800" dirty="0">
              <a:solidFill>
                <a:srgbClr val="FF0000"/>
              </a:solidFill>
            </a:endParaRPr>
          </a:p>
        </p:txBody>
      </p:sp>
      <p:sp>
        <p:nvSpPr>
          <p:cNvPr id="10" name="TextBox 9"/>
          <p:cNvSpPr txBox="1"/>
          <p:nvPr/>
        </p:nvSpPr>
        <p:spPr>
          <a:xfrm>
            <a:off x="1981200" y="282958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11" name="TextBox 10"/>
          <p:cNvSpPr txBox="1"/>
          <p:nvPr/>
        </p:nvSpPr>
        <p:spPr>
          <a:xfrm>
            <a:off x="2057400" y="4201180"/>
            <a:ext cx="367408" cy="523220"/>
          </a:xfrm>
          <a:prstGeom prst="rect">
            <a:avLst/>
          </a:prstGeom>
          <a:noFill/>
        </p:spPr>
        <p:txBody>
          <a:bodyPr wrap="none" rtlCol="0">
            <a:spAutoFit/>
          </a:bodyPr>
          <a:lstStyle/>
          <a:p>
            <a:r>
              <a:rPr lang="en-US" sz="2800" dirty="0" smtClean="0">
                <a:solidFill>
                  <a:srgbClr val="FF0000"/>
                </a:solidFill>
              </a:rPr>
              <a:t>1</a:t>
            </a:r>
            <a:endParaRPr lang="en-US" sz="2800" dirty="0">
              <a:solidFill>
                <a:srgbClr val="FF0000"/>
              </a:solidFill>
            </a:endParaRPr>
          </a:p>
        </p:txBody>
      </p:sp>
      <p:sp>
        <p:nvSpPr>
          <p:cNvPr id="12" name="TextBox 11"/>
          <p:cNvSpPr txBox="1"/>
          <p:nvPr/>
        </p:nvSpPr>
        <p:spPr>
          <a:xfrm>
            <a:off x="2057400" y="5334000"/>
            <a:ext cx="639919" cy="523220"/>
          </a:xfrm>
          <a:prstGeom prst="rect">
            <a:avLst/>
          </a:prstGeom>
          <a:noFill/>
        </p:spPr>
        <p:txBody>
          <a:bodyPr wrap="none" rtlCol="0">
            <a:spAutoFit/>
          </a:bodyPr>
          <a:lstStyle/>
          <a:p>
            <a:r>
              <a:rPr lang="en-US" sz="2800" dirty="0" smtClean="0">
                <a:solidFill>
                  <a:srgbClr val="FF0000"/>
                </a:solidFill>
              </a:rPr>
              <a:t>4,3</a:t>
            </a: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685800"/>
            <a:ext cx="8839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Q3.The velocity-time graph of a train traveling in a straight line from station A to station B, 10 km away, is shown in Figure 1. The train starts from A at t = 0 and arrives at B at t = T hours later. Find the acceleration of the train during the first half of the trip. (Ans:1000 km/h</a:t>
            </a:r>
            <a:r>
              <a:rPr lang="en-US" baseline="30000" dirty="0" smtClean="0"/>
              <a:t>2</a:t>
            </a:r>
            <a:r>
              <a:rPr lang="en-US" dirty="0" smtClean="0"/>
              <a:t>)</a:t>
            </a:r>
            <a:endParaRPr lang="en-US" dirty="0"/>
          </a:p>
        </p:txBody>
      </p:sp>
      <p:sp>
        <p:nvSpPr>
          <p:cNvPr id="4" name="Rectangle 1"/>
          <p:cNvSpPr>
            <a:spLocks noChangeArrowheads="1"/>
          </p:cNvSpPr>
          <p:nvPr/>
        </p:nvSpPr>
        <p:spPr bwMode="auto">
          <a:xfrm>
            <a:off x="304800" y="2782669"/>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Q4.: A person throws down a stone into a well with an initial speed of 10 m/s. It takes the stone 3 s to reach the surface of the water in the well. What is the distance traveled by the stone to reach the surface of the water? (</a:t>
            </a:r>
            <a:r>
              <a:rPr lang="en-US" dirty="0" err="1" smtClean="0"/>
              <a:t>Ans</a:t>
            </a:r>
            <a:r>
              <a:rPr lang="en-US" dirty="0" smtClean="0"/>
              <a:t>: 74.1 m)</a:t>
            </a:r>
            <a:endParaRPr lang="en-US" dirty="0"/>
          </a:p>
        </p:txBody>
      </p:sp>
      <p:sp>
        <p:nvSpPr>
          <p:cNvPr id="5" name="Rectangle 1"/>
          <p:cNvSpPr>
            <a:spLocks noChangeArrowheads="1"/>
          </p:cNvSpPr>
          <p:nvPr/>
        </p:nvSpPr>
        <p:spPr bwMode="auto">
          <a:xfrm>
            <a:off x="304800" y="4105870"/>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Q5: The displacement of a car is given by x = 5t</a:t>
            </a:r>
            <a:r>
              <a:rPr lang="en-US" baseline="30000" dirty="0" smtClean="0"/>
              <a:t>2</a:t>
            </a:r>
            <a:r>
              <a:rPr lang="en-US" dirty="0" smtClean="0"/>
              <a:t> – 20t + 10, where x is in meters and t is in seconds. The car was initially moving towards the East. At what time does it change direction and move towards the West? (</a:t>
            </a:r>
            <a:r>
              <a:rPr lang="en-US" dirty="0" err="1" smtClean="0"/>
              <a:t>Ans</a:t>
            </a:r>
            <a:r>
              <a:rPr lang="en-US" dirty="0" smtClean="0"/>
              <a:t>: 2 s)</a:t>
            </a:r>
            <a:endParaRPr lang="en-US" dirty="0"/>
          </a:p>
        </p:txBody>
      </p:sp>
      <p:sp>
        <p:nvSpPr>
          <p:cNvPr id="6" name="Rectangle 1"/>
          <p:cNvSpPr>
            <a:spLocks noChangeArrowheads="1"/>
          </p:cNvSpPr>
          <p:nvPr/>
        </p:nvSpPr>
        <p:spPr bwMode="auto">
          <a:xfrm>
            <a:off x="296840" y="5602069"/>
            <a:ext cx="8534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Q6.: A man leaves his home driving his car for one hour at an average speed of 90 km/h before running out of gas. He then gets out of his car and walks a distance of 10 km in 3 hours before reaching a gas station. The average speed of the man during the whole trip between his home and the gas station is (A)	25 km/h</a:t>
            </a:r>
            <a:endParaRPr lang="en-US" dirty="0"/>
          </a:p>
        </p:txBody>
      </p:sp>
      <p:sp>
        <p:nvSpPr>
          <p:cNvPr id="8" name="TextBox 1"/>
          <p:cNvSpPr txBox="1">
            <a:spLocks noChangeArrowheads="1"/>
          </p:cNvSpPr>
          <p:nvPr/>
        </p:nvSpPr>
        <p:spPr bwMode="auto">
          <a:xfrm>
            <a:off x="2667000" y="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T81-Ch2</a:t>
            </a:r>
            <a:endParaRPr lang="en-US" sz="4000" dirty="0">
              <a:latin typeface="Calibri" pitchFamily="34" charset="0"/>
            </a:endParaRPr>
          </a:p>
        </p:txBody>
      </p:sp>
      <p:sp>
        <p:nvSpPr>
          <p:cNvPr id="9" name="TextBox 8"/>
          <p:cNvSpPr txBox="1"/>
          <p:nvPr/>
        </p:nvSpPr>
        <p:spPr>
          <a:xfrm>
            <a:off x="1981200" y="1828800"/>
            <a:ext cx="367408" cy="523220"/>
          </a:xfrm>
          <a:prstGeom prst="rect">
            <a:avLst/>
          </a:prstGeom>
          <a:noFill/>
        </p:spPr>
        <p:txBody>
          <a:bodyPr wrap="none" rtlCol="0">
            <a:spAutoFit/>
          </a:bodyPr>
          <a:lstStyle/>
          <a:p>
            <a:r>
              <a:rPr lang="en-US" sz="2800" dirty="0" smtClean="0">
                <a:solidFill>
                  <a:srgbClr val="FF0000"/>
                </a:solidFill>
              </a:rPr>
              <a:t>4</a:t>
            </a:r>
            <a:endParaRPr lang="en-US" sz="2800" dirty="0">
              <a:solidFill>
                <a:srgbClr val="FF0000"/>
              </a:solidFill>
            </a:endParaRPr>
          </a:p>
        </p:txBody>
      </p:sp>
      <p:sp>
        <p:nvSpPr>
          <p:cNvPr id="10" name="TextBox 9"/>
          <p:cNvSpPr txBox="1"/>
          <p:nvPr/>
        </p:nvSpPr>
        <p:spPr>
          <a:xfrm>
            <a:off x="1981200" y="351538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11" name="TextBox 10"/>
          <p:cNvSpPr txBox="1"/>
          <p:nvPr/>
        </p:nvSpPr>
        <p:spPr>
          <a:xfrm>
            <a:off x="2057400" y="4810780"/>
            <a:ext cx="367408" cy="523220"/>
          </a:xfrm>
          <a:prstGeom prst="rect">
            <a:avLst/>
          </a:prstGeom>
          <a:noFill/>
        </p:spPr>
        <p:txBody>
          <a:bodyPr wrap="none" rtlCol="0">
            <a:spAutoFit/>
          </a:bodyPr>
          <a:lstStyle/>
          <a:p>
            <a:r>
              <a:rPr lang="en-US" sz="2800" dirty="0" smtClean="0">
                <a:solidFill>
                  <a:srgbClr val="FF0000"/>
                </a:solidFill>
              </a:rPr>
              <a:t>2</a:t>
            </a:r>
            <a:endParaRPr lang="en-US" sz="2800" dirty="0">
              <a:solidFill>
                <a:srgbClr val="FF0000"/>
              </a:solidFill>
            </a:endParaRPr>
          </a:p>
        </p:txBody>
      </p:sp>
      <p:sp>
        <p:nvSpPr>
          <p:cNvPr id="12" name="TextBox 11"/>
          <p:cNvSpPr txBox="1"/>
          <p:nvPr/>
        </p:nvSpPr>
        <p:spPr>
          <a:xfrm>
            <a:off x="6033392" y="6334780"/>
            <a:ext cx="367408" cy="523220"/>
          </a:xfrm>
          <a:prstGeom prst="rect">
            <a:avLst/>
          </a:prstGeom>
          <a:noFill/>
        </p:spPr>
        <p:txBody>
          <a:bodyPr wrap="none" rtlCol="0">
            <a:spAutoFit/>
          </a:bodyPr>
          <a:lstStyle/>
          <a:p>
            <a:r>
              <a:rPr lang="en-US" sz="2800" dirty="0" smtClean="0">
                <a:solidFill>
                  <a:srgbClr val="FF0000"/>
                </a:solidFill>
              </a:rPr>
              <a:t>1</a:t>
            </a:r>
            <a:endParaRPr lang="en-US" sz="2800" dirty="0">
              <a:solidFill>
                <a:srgbClr val="FF0000"/>
              </a:solidFill>
            </a:endParaRPr>
          </a:p>
        </p:txBody>
      </p:sp>
      <p:pic>
        <p:nvPicPr>
          <p:cNvPr id="46082" name="Picture 2"/>
          <p:cNvPicPr>
            <a:picLocks noChangeAspect="1" noChangeArrowheads="1"/>
          </p:cNvPicPr>
          <p:nvPr/>
        </p:nvPicPr>
        <p:blipFill>
          <a:blip r:embed="rId2" cstate="print"/>
          <a:srcRect/>
          <a:stretch>
            <a:fillRect/>
          </a:stretch>
        </p:blipFill>
        <p:spPr bwMode="auto">
          <a:xfrm>
            <a:off x="5715000" y="1569720"/>
            <a:ext cx="2066925" cy="124015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685800"/>
            <a:ext cx="8839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Q2</a:t>
            </a:r>
            <a:r>
              <a:rPr lang="en-US" dirty="0" smtClean="0"/>
              <a:t>. The position of an object is given as a function of time by x = 4.0t</a:t>
            </a:r>
            <a:r>
              <a:rPr lang="en-US" baseline="30000" dirty="0" smtClean="0"/>
              <a:t>2</a:t>
            </a:r>
            <a:r>
              <a:rPr lang="en-US" dirty="0" smtClean="0"/>
              <a:t> –3 t</a:t>
            </a:r>
            <a:r>
              <a:rPr lang="en-US" baseline="30000" dirty="0" smtClean="0"/>
              <a:t>3</a:t>
            </a:r>
            <a:r>
              <a:rPr lang="en-US" dirty="0" smtClean="0"/>
              <a:t> , where </a:t>
            </a:r>
            <a:r>
              <a:rPr lang="en-US" i="1" dirty="0" smtClean="0"/>
              <a:t>x</a:t>
            </a:r>
            <a:r>
              <a:rPr lang="en-US" dirty="0" smtClean="0"/>
              <a:t> is in meters and </a:t>
            </a:r>
            <a:r>
              <a:rPr lang="en-US" i="1" dirty="0" smtClean="0"/>
              <a:t>t</a:t>
            </a:r>
            <a:r>
              <a:rPr lang="en-US" dirty="0" smtClean="0"/>
              <a:t> is in seconds. Its average acceleration during the interval from </a:t>
            </a:r>
            <a:r>
              <a:rPr lang="en-US" i="1" dirty="0" smtClean="0"/>
              <a:t>t</a:t>
            </a:r>
            <a:r>
              <a:rPr lang="en-US" dirty="0" smtClean="0"/>
              <a:t> = 1.0 s to     </a:t>
            </a:r>
            <a:r>
              <a:rPr lang="en-US" i="1" dirty="0" smtClean="0"/>
              <a:t>t</a:t>
            </a:r>
            <a:r>
              <a:rPr lang="en-US" dirty="0" smtClean="0"/>
              <a:t> = 2.0 s is: (</a:t>
            </a:r>
            <a:r>
              <a:rPr lang="en-US" dirty="0" err="1" smtClean="0"/>
              <a:t>Ans</a:t>
            </a:r>
            <a:r>
              <a:rPr lang="en-US" dirty="0" smtClean="0"/>
              <a:t>: −19 m/s</a:t>
            </a:r>
            <a:r>
              <a:rPr lang="en-US" baseline="30000" dirty="0" smtClean="0"/>
              <a:t>2</a:t>
            </a:r>
            <a:r>
              <a:rPr lang="en-US" dirty="0" smtClean="0"/>
              <a:t>)</a:t>
            </a:r>
            <a:endParaRPr lang="en-US" dirty="0"/>
          </a:p>
        </p:txBody>
      </p:sp>
      <p:sp>
        <p:nvSpPr>
          <p:cNvPr id="4" name="Rectangle 1"/>
          <p:cNvSpPr>
            <a:spLocks noChangeArrowheads="1"/>
          </p:cNvSpPr>
          <p:nvPr/>
        </p:nvSpPr>
        <p:spPr bwMode="auto">
          <a:xfrm>
            <a:off x="304800" y="2514600"/>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Q3.:</a:t>
            </a:r>
            <a:r>
              <a:rPr lang="en-US" dirty="0" smtClean="0"/>
              <a:t> A car starts from rest and undergoes a constant acceleration. It travels 5.0 m in the time interval from t = 0 to t = 1.0 s. Find the displacement of the car during the time interval from t = 1.0 s to t = 2.0 s.( </a:t>
            </a:r>
            <a:r>
              <a:rPr lang="en-US" dirty="0" err="1" smtClean="0"/>
              <a:t>Ans</a:t>
            </a:r>
            <a:r>
              <a:rPr lang="en-US" dirty="0" smtClean="0"/>
              <a:t>: 15 m)</a:t>
            </a:r>
            <a:endParaRPr lang="en-US" dirty="0"/>
          </a:p>
        </p:txBody>
      </p:sp>
      <p:sp>
        <p:nvSpPr>
          <p:cNvPr id="5" name="Rectangle 1"/>
          <p:cNvSpPr>
            <a:spLocks noChangeArrowheads="1"/>
          </p:cNvSpPr>
          <p:nvPr/>
        </p:nvSpPr>
        <p:spPr bwMode="auto">
          <a:xfrm>
            <a:off x="304800" y="4105870"/>
            <a:ext cx="853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Q4</a:t>
            </a:r>
            <a:r>
              <a:rPr lang="en-US" dirty="0" smtClean="0"/>
              <a:t>. Fig. 1 represents the velocity of a car (v) moving on a straight line as a function of time (t). Find the acceleration of the car at 6.0 s. (A ns: -3.0 m/s</a:t>
            </a:r>
            <a:r>
              <a:rPr lang="en-US" baseline="30000" dirty="0" smtClean="0"/>
              <a:t>2</a:t>
            </a:r>
            <a:r>
              <a:rPr lang="en-US" dirty="0" smtClean="0"/>
              <a:t>)</a:t>
            </a:r>
            <a:endParaRPr lang="en-US" dirty="0"/>
          </a:p>
        </p:txBody>
      </p:sp>
      <p:sp>
        <p:nvSpPr>
          <p:cNvPr id="8" name="TextBox 1"/>
          <p:cNvSpPr txBox="1">
            <a:spLocks noChangeArrowheads="1"/>
          </p:cNvSpPr>
          <p:nvPr/>
        </p:nvSpPr>
        <p:spPr bwMode="auto">
          <a:xfrm>
            <a:off x="2667000" y="0"/>
            <a:ext cx="2071401"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T-72-Ch2</a:t>
            </a:r>
            <a:endParaRPr lang="en-US" sz="4000" dirty="0">
              <a:latin typeface="Calibri" pitchFamily="34" charset="0"/>
            </a:endParaRPr>
          </a:p>
        </p:txBody>
      </p:sp>
      <p:sp>
        <p:nvSpPr>
          <p:cNvPr id="9" name="TextBox 8"/>
          <p:cNvSpPr txBox="1"/>
          <p:nvPr/>
        </p:nvSpPr>
        <p:spPr>
          <a:xfrm>
            <a:off x="1981200" y="1828800"/>
            <a:ext cx="1263487" cy="523220"/>
          </a:xfrm>
          <a:prstGeom prst="rect">
            <a:avLst/>
          </a:prstGeom>
          <a:noFill/>
        </p:spPr>
        <p:txBody>
          <a:bodyPr wrap="none" rtlCol="0">
            <a:spAutoFit/>
          </a:bodyPr>
          <a:lstStyle/>
          <a:p>
            <a:r>
              <a:rPr lang="en-US" sz="2800" dirty="0" smtClean="0">
                <a:solidFill>
                  <a:srgbClr val="FF0000"/>
                </a:solidFill>
              </a:rPr>
              <a:t>2 and 1</a:t>
            </a:r>
            <a:endParaRPr lang="en-US" sz="2800" dirty="0">
              <a:solidFill>
                <a:srgbClr val="FF0000"/>
              </a:solidFill>
            </a:endParaRPr>
          </a:p>
        </p:txBody>
      </p:sp>
      <p:sp>
        <p:nvSpPr>
          <p:cNvPr id="10" name="TextBox 9"/>
          <p:cNvSpPr txBox="1"/>
          <p:nvPr/>
        </p:nvSpPr>
        <p:spPr>
          <a:xfrm>
            <a:off x="1981200" y="342900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11" name="TextBox 10"/>
          <p:cNvSpPr txBox="1"/>
          <p:nvPr/>
        </p:nvSpPr>
        <p:spPr>
          <a:xfrm>
            <a:off x="1905000" y="4810780"/>
            <a:ext cx="367408" cy="523220"/>
          </a:xfrm>
          <a:prstGeom prst="rect">
            <a:avLst/>
          </a:prstGeom>
          <a:noFill/>
        </p:spPr>
        <p:txBody>
          <a:bodyPr wrap="none" rtlCol="0">
            <a:spAutoFit/>
          </a:bodyPr>
          <a:lstStyle/>
          <a:p>
            <a:r>
              <a:rPr lang="en-US" sz="2800" dirty="0" smtClean="0">
                <a:solidFill>
                  <a:srgbClr val="FF0000"/>
                </a:solidFill>
              </a:rPr>
              <a:t>4</a:t>
            </a:r>
            <a:endParaRPr lang="en-US" sz="2800" dirty="0">
              <a:solidFill>
                <a:srgbClr val="FF0000"/>
              </a:solidFill>
            </a:endParaRPr>
          </a:p>
        </p:txBody>
      </p:sp>
      <p:pic>
        <p:nvPicPr>
          <p:cNvPr id="47106" name="Picture 2"/>
          <p:cNvPicPr>
            <a:picLocks noChangeAspect="1" noChangeArrowheads="1"/>
          </p:cNvPicPr>
          <p:nvPr/>
        </p:nvPicPr>
        <p:blipFill>
          <a:blip r:embed="rId2" cstate="print"/>
          <a:srcRect/>
          <a:stretch>
            <a:fillRect/>
          </a:stretch>
        </p:blipFill>
        <p:spPr bwMode="auto">
          <a:xfrm>
            <a:off x="5686425" y="5105400"/>
            <a:ext cx="2009775" cy="138086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685800"/>
            <a:ext cx="8839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Q3</a:t>
            </a:r>
            <a:r>
              <a:rPr lang="en-US" dirty="0" smtClean="0"/>
              <a:t>.Fig 1 shows the position-time graph of an object. What is the average velocity of the object between t=0.0 s and t= 5.0 s? (</a:t>
            </a:r>
            <a:r>
              <a:rPr lang="en-US" dirty="0" err="1" smtClean="0"/>
              <a:t>Ans</a:t>
            </a:r>
            <a:r>
              <a:rPr lang="en-US" dirty="0" smtClean="0"/>
              <a:t>: 2.0 m/s)</a:t>
            </a:r>
            <a:endParaRPr lang="en-US" dirty="0"/>
          </a:p>
        </p:txBody>
      </p:sp>
      <p:sp>
        <p:nvSpPr>
          <p:cNvPr id="4" name="Rectangle 1"/>
          <p:cNvSpPr>
            <a:spLocks noChangeArrowheads="1"/>
          </p:cNvSpPr>
          <p:nvPr/>
        </p:nvSpPr>
        <p:spPr bwMode="auto">
          <a:xfrm>
            <a:off x="304800" y="2590800"/>
            <a:ext cx="853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Q4.</a:t>
            </a:r>
            <a:r>
              <a:rPr lang="en-US" dirty="0" smtClean="0"/>
              <a:t> Fig 2 shows a velocity-time graph of a runner. If the runner starts from the origin, find his position at t = 4.0 s.( </a:t>
            </a:r>
            <a:r>
              <a:rPr lang="en-US" dirty="0" err="1" smtClean="0"/>
              <a:t>Ans</a:t>
            </a:r>
            <a:r>
              <a:rPr lang="en-US" dirty="0" smtClean="0"/>
              <a:t>: 45 m)</a:t>
            </a:r>
            <a:endParaRPr lang="en-US" dirty="0"/>
          </a:p>
        </p:txBody>
      </p:sp>
      <p:sp>
        <p:nvSpPr>
          <p:cNvPr id="5" name="Rectangle 1"/>
          <p:cNvSpPr>
            <a:spLocks noChangeArrowheads="1"/>
          </p:cNvSpPr>
          <p:nvPr/>
        </p:nvSpPr>
        <p:spPr bwMode="auto">
          <a:xfrm>
            <a:off x="304800" y="4105870"/>
            <a:ext cx="853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Q5.</a:t>
            </a:r>
            <a:r>
              <a:rPr lang="en-US" dirty="0" smtClean="0"/>
              <a:t>An object is thrown vertically upward with an initial speed of 25 m/s from the ground. What is the height of the object 1.0 s before it touches ground?(Ans:20 m)</a:t>
            </a:r>
            <a:endParaRPr lang="en-US" dirty="0"/>
          </a:p>
        </p:txBody>
      </p:sp>
      <p:sp>
        <p:nvSpPr>
          <p:cNvPr id="6" name="Rectangle 1"/>
          <p:cNvSpPr>
            <a:spLocks noChangeArrowheads="1"/>
          </p:cNvSpPr>
          <p:nvPr/>
        </p:nvSpPr>
        <p:spPr bwMode="auto">
          <a:xfrm>
            <a:off x="152400" y="5257800"/>
            <a:ext cx="8534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Q6.: A car starts from rest and accelerates at a rate of 2.0 m/s</a:t>
            </a:r>
            <a:r>
              <a:rPr lang="en-US" baseline="30000" dirty="0" smtClean="0"/>
              <a:t>2</a:t>
            </a:r>
            <a:r>
              <a:rPr lang="en-US" dirty="0" smtClean="0"/>
              <a:t> in a straight line until it reaches a speed of 20 m/s. The car then slows down at a constant rate of 1.0 m/s</a:t>
            </a:r>
            <a:r>
              <a:rPr lang="en-US" baseline="30000" dirty="0" smtClean="0"/>
              <a:t>2</a:t>
            </a:r>
            <a:r>
              <a:rPr lang="en-US" dirty="0" smtClean="0"/>
              <a:t> until it stops. How much time elapses (total time) from start to stop? (</a:t>
            </a:r>
            <a:r>
              <a:rPr lang="en-US" dirty="0" err="1" smtClean="0"/>
              <a:t>Ans</a:t>
            </a:r>
            <a:r>
              <a:rPr lang="en-US" dirty="0" smtClean="0"/>
              <a:t>: 30 s)</a:t>
            </a:r>
            <a:endParaRPr lang="en-US" dirty="0"/>
          </a:p>
        </p:txBody>
      </p:sp>
      <p:sp>
        <p:nvSpPr>
          <p:cNvPr id="8" name="TextBox 1"/>
          <p:cNvSpPr txBox="1">
            <a:spLocks noChangeArrowheads="1"/>
          </p:cNvSpPr>
          <p:nvPr/>
        </p:nvSpPr>
        <p:spPr bwMode="auto">
          <a:xfrm>
            <a:off x="2667000" y="0"/>
            <a:ext cx="1914307" cy="707886"/>
          </a:xfrm>
          <a:prstGeom prst="rect">
            <a:avLst/>
          </a:prstGeom>
          <a:noFill/>
          <a:ln w="9525">
            <a:noFill/>
            <a:miter lim="800000"/>
            <a:headEnd/>
            <a:tailEnd/>
          </a:ln>
        </p:spPr>
        <p:txBody>
          <a:bodyPr wrap="none">
            <a:spAutoFit/>
          </a:bodyPr>
          <a:lstStyle/>
          <a:p>
            <a:pPr algn="ctr" rtl="0"/>
            <a:r>
              <a:rPr lang="en-US" sz="4000" dirty="0" smtClean="0">
                <a:latin typeface="Calibri" pitchFamily="34" charset="0"/>
              </a:rPr>
              <a:t>T71-Ch2</a:t>
            </a:r>
            <a:endParaRPr lang="en-US" sz="4000" dirty="0">
              <a:latin typeface="Calibri" pitchFamily="34" charset="0"/>
            </a:endParaRPr>
          </a:p>
        </p:txBody>
      </p:sp>
      <p:sp>
        <p:nvSpPr>
          <p:cNvPr id="9" name="TextBox 8"/>
          <p:cNvSpPr txBox="1"/>
          <p:nvPr/>
        </p:nvSpPr>
        <p:spPr>
          <a:xfrm>
            <a:off x="1981200" y="1828800"/>
            <a:ext cx="1263487" cy="523220"/>
          </a:xfrm>
          <a:prstGeom prst="rect">
            <a:avLst/>
          </a:prstGeom>
          <a:noFill/>
        </p:spPr>
        <p:txBody>
          <a:bodyPr wrap="none" rtlCol="0">
            <a:spAutoFit/>
          </a:bodyPr>
          <a:lstStyle/>
          <a:p>
            <a:r>
              <a:rPr lang="en-US" sz="2800" dirty="0" smtClean="0">
                <a:solidFill>
                  <a:srgbClr val="FF0000"/>
                </a:solidFill>
              </a:rPr>
              <a:t>1 and 4</a:t>
            </a:r>
            <a:endParaRPr lang="en-US" sz="2800" dirty="0">
              <a:solidFill>
                <a:srgbClr val="FF0000"/>
              </a:solidFill>
            </a:endParaRPr>
          </a:p>
        </p:txBody>
      </p:sp>
      <p:sp>
        <p:nvSpPr>
          <p:cNvPr id="10" name="TextBox 9"/>
          <p:cNvSpPr txBox="1"/>
          <p:nvPr/>
        </p:nvSpPr>
        <p:spPr>
          <a:xfrm>
            <a:off x="1981200" y="3515380"/>
            <a:ext cx="367408" cy="523220"/>
          </a:xfrm>
          <a:prstGeom prst="rect">
            <a:avLst/>
          </a:prstGeom>
          <a:noFill/>
        </p:spPr>
        <p:txBody>
          <a:bodyPr wrap="none" rtlCol="0">
            <a:spAutoFit/>
          </a:bodyPr>
          <a:lstStyle/>
          <a:p>
            <a:r>
              <a:rPr lang="en-US" sz="2800" dirty="0" smtClean="0">
                <a:solidFill>
                  <a:srgbClr val="FF0000"/>
                </a:solidFill>
              </a:rPr>
              <a:t>4</a:t>
            </a:r>
            <a:endParaRPr lang="en-US" sz="2800" dirty="0">
              <a:solidFill>
                <a:srgbClr val="FF0000"/>
              </a:solidFill>
            </a:endParaRPr>
          </a:p>
        </p:txBody>
      </p:sp>
      <p:sp>
        <p:nvSpPr>
          <p:cNvPr id="11" name="TextBox 10"/>
          <p:cNvSpPr txBox="1"/>
          <p:nvPr/>
        </p:nvSpPr>
        <p:spPr>
          <a:xfrm>
            <a:off x="2057400" y="4810780"/>
            <a:ext cx="367408" cy="523220"/>
          </a:xfrm>
          <a:prstGeom prst="rect">
            <a:avLst/>
          </a:prstGeom>
          <a:noFill/>
        </p:spPr>
        <p:txBody>
          <a:bodyPr wrap="none" rtlCol="0">
            <a:spAutoFit/>
          </a:bodyPr>
          <a:lstStyle/>
          <a:p>
            <a:r>
              <a:rPr lang="en-US" sz="2800" dirty="0" smtClean="0">
                <a:solidFill>
                  <a:srgbClr val="FF0000"/>
                </a:solidFill>
              </a:rPr>
              <a:t>3</a:t>
            </a:r>
            <a:endParaRPr lang="en-US" sz="2800" dirty="0">
              <a:solidFill>
                <a:srgbClr val="FF0000"/>
              </a:solidFill>
            </a:endParaRPr>
          </a:p>
        </p:txBody>
      </p:sp>
      <p:sp>
        <p:nvSpPr>
          <p:cNvPr id="12" name="TextBox 11"/>
          <p:cNvSpPr txBox="1"/>
          <p:nvPr/>
        </p:nvSpPr>
        <p:spPr>
          <a:xfrm>
            <a:off x="6033392" y="6334780"/>
            <a:ext cx="367408" cy="523220"/>
          </a:xfrm>
          <a:prstGeom prst="rect">
            <a:avLst/>
          </a:prstGeom>
          <a:noFill/>
        </p:spPr>
        <p:txBody>
          <a:bodyPr wrap="none" rtlCol="0">
            <a:spAutoFit/>
          </a:bodyPr>
          <a:lstStyle/>
          <a:p>
            <a:r>
              <a:rPr lang="en-US" sz="2800" dirty="0" smtClean="0">
                <a:solidFill>
                  <a:srgbClr val="FF0000"/>
                </a:solidFill>
              </a:rPr>
              <a:t>1</a:t>
            </a:r>
            <a:endParaRPr lang="en-US" sz="2800" dirty="0">
              <a:solidFill>
                <a:srgbClr val="FF0000"/>
              </a:solidFill>
            </a:endParaRPr>
          </a:p>
        </p:txBody>
      </p:sp>
      <p:pic>
        <p:nvPicPr>
          <p:cNvPr id="48130" name="Picture 2"/>
          <p:cNvPicPr>
            <a:picLocks noChangeAspect="1" noChangeArrowheads="1"/>
          </p:cNvPicPr>
          <p:nvPr/>
        </p:nvPicPr>
        <p:blipFill>
          <a:blip r:embed="rId2" cstate="print"/>
          <a:srcRect/>
          <a:stretch>
            <a:fillRect/>
          </a:stretch>
        </p:blipFill>
        <p:spPr bwMode="auto">
          <a:xfrm>
            <a:off x="6367182" y="1295400"/>
            <a:ext cx="1748118" cy="1143000"/>
          </a:xfrm>
          <a:prstGeom prst="rect">
            <a:avLst/>
          </a:prstGeom>
          <a:noFill/>
          <a:ln w="9525">
            <a:noFill/>
            <a:miter lim="800000"/>
            <a:headEnd/>
            <a:tailEnd/>
          </a:ln>
        </p:spPr>
      </p:pic>
      <p:pic>
        <p:nvPicPr>
          <p:cNvPr id="48131" name="Picture 3"/>
          <p:cNvPicPr>
            <a:picLocks noChangeAspect="1" noChangeArrowheads="1"/>
          </p:cNvPicPr>
          <p:nvPr/>
        </p:nvPicPr>
        <p:blipFill>
          <a:blip r:embed="rId3" cstate="print"/>
          <a:srcRect/>
          <a:stretch>
            <a:fillRect/>
          </a:stretch>
        </p:blipFill>
        <p:spPr bwMode="auto">
          <a:xfrm>
            <a:off x="6498167" y="3048000"/>
            <a:ext cx="1540933"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otball_ball.jpg"/>
          <p:cNvPicPr>
            <a:picLocks noChangeAspect="1"/>
          </p:cNvPicPr>
          <p:nvPr/>
        </p:nvPicPr>
        <p:blipFill>
          <a:blip r:embed="rId2" cstate="print"/>
          <a:stretch>
            <a:fillRect/>
          </a:stretch>
        </p:blipFill>
        <p:spPr>
          <a:xfrm>
            <a:off x="-1905000" y="4038599"/>
            <a:ext cx="1222543" cy="1222543"/>
          </a:xfrm>
          <a:prstGeom prst="rect">
            <a:avLst/>
          </a:prstGeom>
        </p:spPr>
      </p:pic>
      <p:sp>
        <p:nvSpPr>
          <p:cNvPr id="4" name="Rectangle 3"/>
          <p:cNvSpPr/>
          <p:nvPr/>
        </p:nvSpPr>
        <p:spPr>
          <a:xfrm>
            <a:off x="0" y="41910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228600" y="5029200"/>
            <a:ext cx="8686800" cy="521732"/>
            <a:chOff x="228600" y="5029200"/>
            <a:chExt cx="8686800" cy="521732"/>
          </a:xfrm>
        </p:grpSpPr>
        <p:cxnSp>
          <p:nvCxnSpPr>
            <p:cNvPr id="7" name="Straight Arrow Connector 6"/>
            <p:cNvCxnSpPr/>
            <p:nvPr/>
          </p:nvCxnSpPr>
          <p:spPr>
            <a:xfrm flipV="1">
              <a:off x="228600" y="5029200"/>
              <a:ext cx="8686800" cy="76200"/>
            </a:xfrm>
            <a:prstGeom prst="straightConnector1">
              <a:avLst/>
            </a:prstGeom>
            <a:ln w="571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191000" y="5181600"/>
              <a:ext cx="772969" cy="369332"/>
            </a:xfrm>
            <a:prstGeom prst="rect">
              <a:avLst/>
            </a:prstGeom>
            <a:noFill/>
          </p:spPr>
          <p:txBody>
            <a:bodyPr wrap="none" rtlCol="0">
              <a:spAutoFit/>
            </a:bodyPr>
            <a:lstStyle/>
            <a:p>
              <a:r>
                <a:rPr lang="en-US" b="1" dirty="0" smtClean="0"/>
                <a:t>100 m</a:t>
              </a:r>
              <a:endParaRPr lang="en-US" b="1" dirty="0"/>
            </a:p>
          </p:txBody>
        </p:sp>
      </p:grpSp>
      <p:sp>
        <p:nvSpPr>
          <p:cNvPr id="10" name="TextBox 9"/>
          <p:cNvSpPr txBox="1"/>
          <p:nvPr/>
        </p:nvSpPr>
        <p:spPr>
          <a:xfrm>
            <a:off x="0" y="3657600"/>
            <a:ext cx="599844" cy="369332"/>
          </a:xfrm>
          <a:prstGeom prst="rect">
            <a:avLst/>
          </a:prstGeom>
          <a:noFill/>
        </p:spPr>
        <p:txBody>
          <a:bodyPr wrap="none" rtlCol="0">
            <a:spAutoFit/>
          </a:bodyPr>
          <a:lstStyle/>
          <a:p>
            <a:r>
              <a:rPr lang="en-US" dirty="0" smtClean="0"/>
              <a:t>t = 0</a:t>
            </a:r>
            <a:endParaRPr lang="en-US" dirty="0"/>
          </a:p>
        </p:txBody>
      </p:sp>
      <p:sp>
        <p:nvSpPr>
          <p:cNvPr id="11" name="TextBox 10"/>
          <p:cNvSpPr txBox="1"/>
          <p:nvPr/>
        </p:nvSpPr>
        <p:spPr>
          <a:xfrm>
            <a:off x="8534400" y="3733800"/>
            <a:ext cx="599844" cy="369332"/>
          </a:xfrm>
          <a:prstGeom prst="rect">
            <a:avLst/>
          </a:prstGeom>
          <a:noFill/>
        </p:spPr>
        <p:txBody>
          <a:bodyPr wrap="none" rtlCol="0">
            <a:spAutoFit/>
          </a:bodyPr>
          <a:lstStyle/>
          <a:p>
            <a:r>
              <a:rPr lang="en-US" dirty="0" smtClean="0"/>
              <a:t>t = 5</a:t>
            </a:r>
            <a:endParaRPr lang="en-US" dirty="0"/>
          </a:p>
        </p:txBody>
      </p:sp>
      <p:grpSp>
        <p:nvGrpSpPr>
          <p:cNvPr id="19" name="Group 18"/>
          <p:cNvGrpSpPr/>
          <p:nvPr/>
        </p:nvGrpSpPr>
        <p:grpSpPr>
          <a:xfrm>
            <a:off x="1752600" y="1550504"/>
            <a:ext cx="4099652" cy="876228"/>
            <a:chOff x="1752600" y="2312504"/>
            <a:chExt cx="4099652" cy="876228"/>
          </a:xfrm>
        </p:grpSpPr>
        <p:sp>
          <p:nvSpPr>
            <p:cNvPr id="14" name="TextBox 13"/>
            <p:cNvSpPr txBox="1"/>
            <p:nvPr/>
          </p:nvSpPr>
          <p:spPr>
            <a:xfrm>
              <a:off x="1752600" y="2541104"/>
              <a:ext cx="2091855" cy="369332"/>
            </a:xfrm>
            <a:prstGeom prst="rect">
              <a:avLst/>
            </a:prstGeom>
            <a:noFill/>
          </p:spPr>
          <p:txBody>
            <a:bodyPr wrap="none" rtlCol="0">
              <a:spAutoFit/>
            </a:bodyPr>
            <a:lstStyle/>
            <a:p>
              <a:r>
                <a:rPr lang="en-US" dirty="0" smtClean="0"/>
                <a:t>Average Speed (v) = </a:t>
              </a:r>
              <a:endParaRPr lang="en-US" dirty="0"/>
            </a:p>
          </p:txBody>
        </p:sp>
        <p:sp>
          <p:nvSpPr>
            <p:cNvPr id="15" name="TextBox 14"/>
            <p:cNvSpPr txBox="1"/>
            <p:nvPr/>
          </p:nvSpPr>
          <p:spPr>
            <a:xfrm>
              <a:off x="4014761" y="2312504"/>
              <a:ext cx="1837491" cy="369332"/>
            </a:xfrm>
            <a:prstGeom prst="rect">
              <a:avLst/>
            </a:prstGeom>
            <a:noFill/>
          </p:spPr>
          <p:txBody>
            <a:bodyPr wrap="none" rtlCol="0">
              <a:spAutoFit/>
            </a:bodyPr>
            <a:lstStyle/>
            <a:p>
              <a:r>
                <a:rPr lang="en-US" dirty="0" smtClean="0"/>
                <a:t>Total Distance (x) </a:t>
              </a:r>
              <a:endParaRPr lang="en-US" dirty="0"/>
            </a:p>
          </p:txBody>
        </p:sp>
        <p:cxnSp>
          <p:nvCxnSpPr>
            <p:cNvPr id="17" name="Straight Connector 16"/>
            <p:cNvCxnSpPr/>
            <p:nvPr/>
          </p:nvCxnSpPr>
          <p:spPr>
            <a:xfrm>
              <a:off x="3886200" y="2743200"/>
              <a:ext cx="1828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127516" y="2819400"/>
              <a:ext cx="1477392" cy="369332"/>
            </a:xfrm>
            <a:prstGeom prst="rect">
              <a:avLst/>
            </a:prstGeom>
            <a:noFill/>
          </p:spPr>
          <p:txBody>
            <a:bodyPr wrap="none" rtlCol="0">
              <a:spAutoFit/>
            </a:bodyPr>
            <a:lstStyle/>
            <a:p>
              <a:r>
                <a:rPr lang="en-US" dirty="0" smtClean="0"/>
                <a:t>Total Time (t) </a:t>
              </a:r>
              <a:endParaRPr lang="en-US" dirty="0"/>
            </a:p>
          </p:txBody>
        </p:sp>
      </p:grpSp>
      <p:grpSp>
        <p:nvGrpSpPr>
          <p:cNvPr id="21" name="Group 20"/>
          <p:cNvGrpSpPr/>
          <p:nvPr/>
        </p:nvGrpSpPr>
        <p:grpSpPr>
          <a:xfrm>
            <a:off x="5753072" y="1524000"/>
            <a:ext cx="1486557" cy="876228"/>
            <a:chOff x="6134072" y="2322444"/>
            <a:chExt cx="1486557" cy="876228"/>
          </a:xfrm>
        </p:grpSpPr>
        <p:sp>
          <p:nvSpPr>
            <p:cNvPr id="22" name="TextBox 21"/>
            <p:cNvSpPr txBox="1"/>
            <p:nvPr/>
          </p:nvSpPr>
          <p:spPr>
            <a:xfrm>
              <a:off x="6134072" y="2589216"/>
              <a:ext cx="405880" cy="369332"/>
            </a:xfrm>
            <a:prstGeom prst="rect">
              <a:avLst/>
            </a:prstGeom>
            <a:noFill/>
          </p:spPr>
          <p:txBody>
            <a:bodyPr wrap="none" rtlCol="0">
              <a:spAutoFit/>
            </a:bodyPr>
            <a:lstStyle/>
            <a:p>
              <a:r>
                <a:rPr lang="en-US" dirty="0" smtClean="0"/>
                <a:t> </a:t>
              </a:r>
              <a:r>
                <a:rPr lang="en-US" dirty="0"/>
                <a:t>=</a:t>
              </a:r>
              <a:r>
                <a:rPr lang="en-US" dirty="0" smtClean="0"/>
                <a:t> </a:t>
              </a:r>
              <a:endParaRPr lang="en-US" dirty="0"/>
            </a:p>
          </p:txBody>
        </p:sp>
        <p:grpSp>
          <p:nvGrpSpPr>
            <p:cNvPr id="23" name="Group 23"/>
            <p:cNvGrpSpPr/>
            <p:nvPr/>
          </p:nvGrpSpPr>
          <p:grpSpPr>
            <a:xfrm>
              <a:off x="6553200" y="2322444"/>
              <a:ext cx="1067429" cy="876228"/>
              <a:chOff x="7086600" y="2362200"/>
              <a:chExt cx="1067429" cy="876228"/>
            </a:xfrm>
          </p:grpSpPr>
          <p:cxnSp>
            <p:nvCxnSpPr>
              <p:cNvPr id="24" name="Straight Connector 23"/>
              <p:cNvCxnSpPr/>
              <p:nvPr/>
            </p:nvCxnSpPr>
            <p:spPr>
              <a:xfrm>
                <a:off x="7086600" y="2819400"/>
                <a:ext cx="106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28162" y="2869096"/>
                <a:ext cx="444352" cy="369332"/>
              </a:xfrm>
              <a:prstGeom prst="rect">
                <a:avLst/>
              </a:prstGeom>
              <a:noFill/>
            </p:spPr>
            <p:txBody>
              <a:bodyPr wrap="none" rtlCol="0">
                <a:spAutoFit/>
              </a:bodyPr>
              <a:lstStyle/>
              <a:p>
                <a:r>
                  <a:rPr lang="en-US" dirty="0" smtClean="0"/>
                  <a:t>5s </a:t>
                </a:r>
                <a:endParaRPr lang="en-US" dirty="0"/>
              </a:p>
            </p:txBody>
          </p:sp>
          <p:sp>
            <p:nvSpPr>
              <p:cNvPr id="26" name="TextBox 25"/>
              <p:cNvSpPr txBox="1"/>
              <p:nvPr/>
            </p:nvSpPr>
            <p:spPr>
              <a:xfrm>
                <a:off x="7328162" y="2362200"/>
                <a:ext cx="825867" cy="369332"/>
              </a:xfrm>
              <a:prstGeom prst="rect">
                <a:avLst/>
              </a:prstGeom>
              <a:noFill/>
            </p:spPr>
            <p:txBody>
              <a:bodyPr wrap="none" rtlCol="0">
                <a:spAutoFit/>
              </a:bodyPr>
              <a:lstStyle/>
              <a:p>
                <a:r>
                  <a:rPr lang="en-US" dirty="0" smtClean="0"/>
                  <a:t>100 m </a:t>
                </a:r>
                <a:endParaRPr lang="en-US" dirty="0"/>
              </a:p>
            </p:txBody>
          </p:sp>
        </p:grpSp>
      </p:grpSp>
      <p:sp>
        <p:nvSpPr>
          <p:cNvPr id="27" name="TextBox 26"/>
          <p:cNvSpPr txBox="1"/>
          <p:nvPr/>
        </p:nvSpPr>
        <p:spPr>
          <a:xfrm>
            <a:off x="7467600" y="1752600"/>
            <a:ext cx="946478" cy="369332"/>
          </a:xfrm>
          <a:prstGeom prst="rect">
            <a:avLst/>
          </a:prstGeom>
          <a:noFill/>
        </p:spPr>
        <p:txBody>
          <a:bodyPr wrap="none" rtlCol="0">
            <a:spAutoFit/>
          </a:bodyPr>
          <a:lstStyle/>
          <a:p>
            <a:r>
              <a:rPr lang="en-US" dirty="0" smtClean="0"/>
              <a:t>= 20m/s</a:t>
            </a:r>
            <a:endParaRPr lang="en-US" dirty="0"/>
          </a:p>
        </p:txBody>
      </p:sp>
      <p:sp>
        <p:nvSpPr>
          <p:cNvPr id="28" name="TextBox 27"/>
          <p:cNvSpPr txBox="1"/>
          <p:nvPr/>
        </p:nvSpPr>
        <p:spPr>
          <a:xfrm>
            <a:off x="2324387" y="228600"/>
            <a:ext cx="3916457"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Average Speed</a:t>
            </a:r>
            <a:endParaRPr lang="en-US" sz="4000" b="1" u="sng" dirty="0">
              <a:solidFill>
                <a:srgbClr val="0000FF"/>
              </a:solidFill>
              <a:latin typeface="Comic Sans MS" pitchFamily="66" charset="0"/>
            </a:endParaRPr>
          </a:p>
        </p:txBody>
      </p:sp>
      <p:sp>
        <p:nvSpPr>
          <p:cNvPr id="31" name="TextBox 30"/>
          <p:cNvSpPr txBox="1"/>
          <p:nvPr/>
        </p:nvSpPr>
        <p:spPr>
          <a:xfrm>
            <a:off x="3200400" y="2971800"/>
            <a:ext cx="2962671" cy="584775"/>
          </a:xfrm>
          <a:prstGeom prst="rect">
            <a:avLst/>
          </a:prstGeom>
          <a:noFill/>
        </p:spPr>
        <p:txBody>
          <a:bodyPr wrap="none" rtlCol="0">
            <a:spAutoFit/>
          </a:bodyPr>
          <a:lstStyle/>
          <a:p>
            <a:r>
              <a:rPr lang="en-US" sz="3200" b="1" dirty="0" smtClean="0">
                <a:solidFill>
                  <a:srgbClr val="00B050"/>
                </a:solidFill>
                <a:latin typeface="Comic Sans MS" pitchFamily="66" charset="0"/>
              </a:rPr>
              <a:t>SI Unit: m/s </a:t>
            </a:r>
            <a:endParaRPr lang="en-US" sz="3200" b="1" dirty="0">
              <a:solidFill>
                <a:srgbClr val="00B05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fill="hold" nodeType="clickEffect">
                                  <p:stCondLst>
                                    <p:cond delay="0"/>
                                  </p:stCondLst>
                                  <p:childTnLst>
                                    <p:animMotion origin="layout" path="M 3.05556E-6 -2.05365E-6 L 1.20816 -0.00023 " pathEditMode="relative" rAng="0" ptsTypes="AA">
                                      <p:cBhvr>
                                        <p:cTn id="6" dur="5000" fill="hold"/>
                                        <p:tgtEl>
                                          <p:spTgt spid="3"/>
                                        </p:tgtEl>
                                        <p:attrNameLst>
                                          <p:attrName>ppt_x</p:attrName>
                                          <p:attrName>ppt_y</p:attrName>
                                        </p:attrNameLst>
                                      </p:cBhvr>
                                      <p:rCtr x="604" y="0"/>
                                    </p:animMotion>
                                  </p:childTnLst>
                                </p:cTn>
                              </p:par>
                              <p:par>
                                <p:cTn id="7" presetID="1" presetClass="entr" presetSubtype="0" fill="hold" grpId="0" nodeType="withEffect">
                                  <p:stCondLst>
                                    <p:cond delay="70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4500"/>
                                  </p:stCondLst>
                                  <p:childTnLst>
                                    <p:set>
                                      <p:cBhvr>
                                        <p:cTn id="10" dur="1" fill="hold">
                                          <p:stCondLst>
                                            <p:cond delay="0"/>
                                          </p:stCondLst>
                                        </p:cTn>
                                        <p:tgtEl>
                                          <p:spTgt spid="11"/>
                                        </p:tgtEl>
                                        <p:attrNameLst>
                                          <p:attrName>style.visibility</p:attrName>
                                        </p:attrNameLst>
                                      </p:cBhvr>
                                      <p:to>
                                        <p:strVal val="visible"/>
                                      </p:to>
                                    </p:set>
                                  </p:childTnLst>
                                </p:cTn>
                              </p:par>
                            </p:childTnLst>
                          </p:cTn>
                        </p:par>
                        <p:par>
                          <p:cTn id="11" fill="hold">
                            <p:stCondLst>
                              <p:cond delay="5000"/>
                            </p:stCondLst>
                            <p:childTnLst>
                              <p:par>
                                <p:cTn id="12" presetID="1"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7" grpId="0"/>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otball_ball.jpg"/>
          <p:cNvPicPr>
            <a:picLocks noChangeAspect="1"/>
          </p:cNvPicPr>
          <p:nvPr/>
        </p:nvPicPr>
        <p:blipFill>
          <a:blip r:embed="rId2" cstate="print"/>
          <a:stretch>
            <a:fillRect/>
          </a:stretch>
        </p:blipFill>
        <p:spPr>
          <a:xfrm>
            <a:off x="-1905000" y="4038599"/>
            <a:ext cx="1222543" cy="1222543"/>
          </a:xfrm>
          <a:prstGeom prst="rect">
            <a:avLst/>
          </a:prstGeom>
        </p:spPr>
      </p:pic>
      <p:sp>
        <p:nvSpPr>
          <p:cNvPr id="3" name="Rectangle 2"/>
          <p:cNvSpPr/>
          <p:nvPr/>
        </p:nvSpPr>
        <p:spPr>
          <a:xfrm>
            <a:off x="0" y="41910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36576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a:t>
            </a:r>
            <a:endParaRPr lang="en-US" dirty="0"/>
          </a:p>
        </p:txBody>
      </p:sp>
      <p:sp>
        <p:nvSpPr>
          <p:cNvPr id="8" name="TextBox 7"/>
          <p:cNvSpPr txBox="1"/>
          <p:nvPr/>
        </p:nvSpPr>
        <p:spPr>
          <a:xfrm>
            <a:off x="8534400" y="3733800"/>
            <a:ext cx="646331" cy="369332"/>
          </a:xfrm>
          <a:prstGeom prst="rect">
            <a:avLst/>
          </a:prstGeom>
          <a:noFill/>
        </p:spPr>
        <p:txBody>
          <a:bodyPr wrap="none" rtlCol="0">
            <a:spAutoFit/>
          </a:bodyPr>
          <a:lstStyle/>
          <a:p>
            <a:r>
              <a:rPr lang="en-US" dirty="0" err="1" smtClean="0"/>
              <a:t>t</a:t>
            </a:r>
            <a:r>
              <a:rPr lang="en-US" baseline="-25000" dirty="0" err="1" smtClean="0"/>
              <a:t>f</a:t>
            </a:r>
            <a:r>
              <a:rPr lang="en-US" dirty="0" smtClean="0"/>
              <a:t> = 5</a:t>
            </a:r>
            <a:endParaRPr lang="en-US" dirty="0"/>
          </a:p>
        </p:txBody>
      </p:sp>
      <p:sp>
        <p:nvSpPr>
          <p:cNvPr id="9" name="Rectangle 8"/>
          <p:cNvSpPr/>
          <p:nvPr/>
        </p:nvSpPr>
        <p:spPr>
          <a:xfrm>
            <a:off x="8991600"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5269468"/>
            <a:ext cx="657552" cy="369332"/>
          </a:xfrm>
          <a:prstGeom prst="rect">
            <a:avLst/>
          </a:prstGeom>
          <a:noFill/>
        </p:spPr>
        <p:txBody>
          <a:bodyPr wrap="none" rtlCol="0">
            <a:spAutoFit/>
          </a:bodyPr>
          <a:lstStyle/>
          <a:p>
            <a:r>
              <a:rPr lang="en-US" dirty="0" smtClean="0"/>
              <a:t>x</a:t>
            </a:r>
            <a:r>
              <a:rPr lang="en-US" baseline="-25000" dirty="0" smtClean="0"/>
              <a:t>i</a:t>
            </a:r>
            <a:r>
              <a:rPr lang="en-US" dirty="0" smtClean="0"/>
              <a:t> = 0</a:t>
            </a:r>
            <a:endParaRPr lang="en-US" dirty="0"/>
          </a:p>
        </p:txBody>
      </p:sp>
      <p:sp>
        <p:nvSpPr>
          <p:cNvPr id="11" name="TextBox 10"/>
          <p:cNvSpPr txBox="1"/>
          <p:nvPr/>
        </p:nvSpPr>
        <p:spPr>
          <a:xfrm>
            <a:off x="8305800" y="5345668"/>
            <a:ext cx="902811" cy="369332"/>
          </a:xfrm>
          <a:prstGeom prst="rect">
            <a:avLst/>
          </a:prstGeom>
          <a:noFill/>
        </p:spPr>
        <p:txBody>
          <a:bodyPr wrap="none" rtlCol="0">
            <a:spAutoFit/>
          </a:bodyPr>
          <a:lstStyle/>
          <a:p>
            <a:r>
              <a:rPr lang="en-US" dirty="0" err="1"/>
              <a:t>x</a:t>
            </a:r>
            <a:r>
              <a:rPr lang="en-US" baseline="-25000" dirty="0" err="1" smtClean="0"/>
              <a:t>f</a:t>
            </a:r>
            <a:r>
              <a:rPr lang="en-US" dirty="0" smtClean="0"/>
              <a:t> = 100</a:t>
            </a:r>
            <a:endParaRPr lang="en-US" dirty="0"/>
          </a:p>
        </p:txBody>
      </p:sp>
      <p:grpSp>
        <p:nvGrpSpPr>
          <p:cNvPr id="30" name="Group 29"/>
          <p:cNvGrpSpPr/>
          <p:nvPr/>
        </p:nvGrpSpPr>
        <p:grpSpPr>
          <a:xfrm>
            <a:off x="915534" y="1600200"/>
            <a:ext cx="7314066" cy="906044"/>
            <a:chOff x="915534" y="1752600"/>
            <a:chExt cx="7314066" cy="906044"/>
          </a:xfrm>
        </p:grpSpPr>
        <p:grpSp>
          <p:nvGrpSpPr>
            <p:cNvPr id="12" name="Group 11"/>
            <p:cNvGrpSpPr/>
            <p:nvPr/>
          </p:nvGrpSpPr>
          <p:grpSpPr>
            <a:xfrm>
              <a:off x="915534" y="1782416"/>
              <a:ext cx="4760134" cy="876228"/>
              <a:chOff x="1763674" y="2312504"/>
              <a:chExt cx="4760134" cy="876228"/>
            </a:xfrm>
          </p:grpSpPr>
          <p:sp>
            <p:nvSpPr>
              <p:cNvPr id="13" name="TextBox 12"/>
              <p:cNvSpPr txBox="1"/>
              <p:nvPr/>
            </p:nvSpPr>
            <p:spPr>
              <a:xfrm>
                <a:off x="1763674" y="2541104"/>
                <a:ext cx="2425087" cy="369332"/>
              </a:xfrm>
              <a:prstGeom prst="rect">
                <a:avLst/>
              </a:prstGeom>
              <a:noFill/>
            </p:spPr>
            <p:txBody>
              <a:bodyPr wrap="none" rtlCol="0">
                <a:spAutoFit/>
              </a:bodyPr>
              <a:lstStyle/>
              <a:p>
                <a:r>
                  <a:rPr lang="en-US" dirty="0" smtClean="0"/>
                  <a:t>Average velocity (</a:t>
                </a:r>
                <a:r>
                  <a:rPr lang="en-US" dirty="0" err="1" smtClean="0"/>
                  <a:t>v</a:t>
                </a:r>
                <a:r>
                  <a:rPr lang="en-US" baseline="-25000" dirty="0" err="1" smtClean="0"/>
                  <a:t>av</a:t>
                </a:r>
                <a:r>
                  <a:rPr lang="en-US" dirty="0" smtClean="0"/>
                  <a:t> ) = </a:t>
                </a:r>
                <a:endParaRPr lang="en-US" dirty="0"/>
              </a:p>
            </p:txBody>
          </p:sp>
          <p:sp>
            <p:nvSpPr>
              <p:cNvPr id="14" name="TextBox 13"/>
              <p:cNvSpPr txBox="1"/>
              <p:nvPr/>
            </p:nvSpPr>
            <p:spPr>
              <a:xfrm>
                <a:off x="3972340" y="2312504"/>
                <a:ext cx="2551468" cy="369332"/>
              </a:xfrm>
              <a:prstGeom prst="rect">
                <a:avLst/>
              </a:prstGeom>
              <a:noFill/>
            </p:spPr>
            <p:txBody>
              <a:bodyPr wrap="none" rtlCol="0">
                <a:spAutoFit/>
              </a:bodyPr>
              <a:lstStyle/>
              <a:p>
                <a:r>
                  <a:rPr lang="en-US" dirty="0" smtClean="0"/>
                  <a:t>Change in Displacement  </a:t>
                </a:r>
                <a:endParaRPr lang="en-US" dirty="0"/>
              </a:p>
            </p:txBody>
          </p:sp>
          <p:cxnSp>
            <p:nvCxnSpPr>
              <p:cNvPr id="15" name="Straight Connector 14"/>
              <p:cNvCxnSpPr/>
              <p:nvPr/>
            </p:nvCxnSpPr>
            <p:spPr>
              <a:xfrm>
                <a:off x="4049674" y="2743200"/>
                <a:ext cx="2133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294821" y="2819400"/>
                <a:ext cx="1736053" cy="369332"/>
              </a:xfrm>
              <a:prstGeom prst="rect">
                <a:avLst/>
              </a:prstGeom>
              <a:noFill/>
            </p:spPr>
            <p:txBody>
              <a:bodyPr wrap="none" rtlCol="0">
                <a:spAutoFit/>
              </a:bodyPr>
              <a:lstStyle/>
              <a:p>
                <a:r>
                  <a:rPr lang="en-US" dirty="0" smtClean="0"/>
                  <a:t>Change in Time  </a:t>
                </a:r>
                <a:endParaRPr lang="en-US" dirty="0"/>
              </a:p>
            </p:txBody>
          </p:sp>
        </p:grpSp>
        <p:grpSp>
          <p:nvGrpSpPr>
            <p:cNvPr id="29" name="Group 28"/>
            <p:cNvGrpSpPr/>
            <p:nvPr/>
          </p:nvGrpSpPr>
          <p:grpSpPr>
            <a:xfrm>
              <a:off x="5285932" y="1752600"/>
              <a:ext cx="1485928" cy="876228"/>
              <a:chOff x="6134072" y="2322444"/>
              <a:chExt cx="1485928" cy="876228"/>
            </a:xfrm>
          </p:grpSpPr>
          <p:sp>
            <p:nvSpPr>
              <p:cNvPr id="17" name="TextBox 16"/>
              <p:cNvSpPr txBox="1"/>
              <p:nvPr/>
            </p:nvSpPr>
            <p:spPr>
              <a:xfrm>
                <a:off x="6134072" y="2589216"/>
                <a:ext cx="405880" cy="369332"/>
              </a:xfrm>
              <a:prstGeom prst="rect">
                <a:avLst/>
              </a:prstGeom>
              <a:noFill/>
            </p:spPr>
            <p:txBody>
              <a:bodyPr wrap="none" rtlCol="0">
                <a:spAutoFit/>
              </a:bodyPr>
              <a:lstStyle/>
              <a:p>
                <a:r>
                  <a:rPr lang="en-US" dirty="0" smtClean="0"/>
                  <a:t> </a:t>
                </a:r>
                <a:r>
                  <a:rPr lang="en-US" dirty="0"/>
                  <a:t>=</a:t>
                </a:r>
                <a:r>
                  <a:rPr lang="en-US" dirty="0" smtClean="0"/>
                  <a:t> </a:t>
                </a:r>
                <a:endParaRPr lang="en-US" dirty="0"/>
              </a:p>
            </p:txBody>
          </p:sp>
          <p:grpSp>
            <p:nvGrpSpPr>
              <p:cNvPr id="24" name="Group 23"/>
              <p:cNvGrpSpPr/>
              <p:nvPr/>
            </p:nvGrpSpPr>
            <p:grpSpPr>
              <a:xfrm>
                <a:off x="6553200" y="2322444"/>
                <a:ext cx="1066800" cy="876228"/>
                <a:chOff x="7086600" y="2362200"/>
                <a:chExt cx="1066800" cy="876228"/>
              </a:xfrm>
            </p:grpSpPr>
            <p:cxnSp>
              <p:nvCxnSpPr>
                <p:cNvPr id="18" name="Straight Connector 17"/>
                <p:cNvCxnSpPr/>
                <p:nvPr/>
              </p:nvCxnSpPr>
              <p:spPr>
                <a:xfrm>
                  <a:off x="7086600" y="2819400"/>
                  <a:ext cx="106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28162" y="2869096"/>
                  <a:ext cx="641522" cy="369332"/>
                </a:xfrm>
                <a:prstGeom prst="rect">
                  <a:avLst/>
                </a:prstGeom>
                <a:noFill/>
              </p:spPr>
              <p:txBody>
                <a:bodyPr wrap="none" rtlCol="0">
                  <a:spAutoFit/>
                </a:bodyPr>
                <a:lstStyle/>
                <a:p>
                  <a:r>
                    <a:rPr lang="en-US" dirty="0" err="1" smtClean="0"/>
                    <a:t>t</a:t>
                  </a:r>
                  <a:r>
                    <a:rPr lang="en-US" baseline="-25000" dirty="0" err="1" smtClean="0"/>
                    <a:t>f</a:t>
                  </a:r>
                  <a:r>
                    <a:rPr lang="en-US" dirty="0" smtClean="0"/>
                    <a:t> –</a:t>
                  </a:r>
                  <a:r>
                    <a:rPr lang="en-US" dirty="0" err="1" smtClean="0"/>
                    <a:t>t</a:t>
                  </a:r>
                  <a:r>
                    <a:rPr lang="en-US" baseline="-25000" dirty="0" err="1"/>
                    <a:t>i</a:t>
                  </a:r>
                  <a:r>
                    <a:rPr lang="en-US" dirty="0" smtClean="0"/>
                    <a:t> </a:t>
                  </a:r>
                  <a:endParaRPr lang="en-US" dirty="0"/>
                </a:p>
              </p:txBody>
            </p:sp>
            <p:sp>
              <p:nvSpPr>
                <p:cNvPr id="22" name="TextBox 21"/>
                <p:cNvSpPr txBox="1"/>
                <p:nvPr/>
              </p:nvSpPr>
              <p:spPr>
                <a:xfrm>
                  <a:off x="7328162" y="2362200"/>
                  <a:ext cx="694421" cy="369332"/>
                </a:xfrm>
                <a:prstGeom prst="rect">
                  <a:avLst/>
                </a:prstGeom>
                <a:noFill/>
              </p:spPr>
              <p:txBody>
                <a:bodyPr wrap="none" rtlCol="0">
                  <a:spAutoFit/>
                </a:bodyPr>
                <a:lstStyle/>
                <a:p>
                  <a:r>
                    <a:rPr lang="en-US" dirty="0" err="1" smtClean="0"/>
                    <a:t>x</a:t>
                  </a:r>
                  <a:r>
                    <a:rPr lang="en-US" baseline="-25000" dirty="0" err="1" smtClean="0"/>
                    <a:t>f</a:t>
                  </a:r>
                  <a:r>
                    <a:rPr lang="en-US" dirty="0" smtClean="0"/>
                    <a:t> - x</a:t>
                  </a:r>
                  <a:r>
                    <a:rPr lang="en-US" baseline="-25000" dirty="0"/>
                    <a:t>i</a:t>
                  </a:r>
                  <a:r>
                    <a:rPr lang="en-US" dirty="0" smtClean="0"/>
                    <a:t> </a:t>
                  </a:r>
                  <a:endParaRPr lang="en-US" dirty="0"/>
                </a:p>
              </p:txBody>
            </p:sp>
          </p:grpSp>
        </p:grpSp>
        <p:grpSp>
          <p:nvGrpSpPr>
            <p:cNvPr id="32" name="Group 31"/>
            <p:cNvGrpSpPr/>
            <p:nvPr/>
          </p:nvGrpSpPr>
          <p:grpSpPr>
            <a:xfrm>
              <a:off x="6833120" y="1765852"/>
              <a:ext cx="1396480" cy="876228"/>
              <a:chOff x="7747520" y="2362200"/>
              <a:chExt cx="1396480" cy="876228"/>
            </a:xfrm>
          </p:grpSpPr>
          <p:grpSp>
            <p:nvGrpSpPr>
              <p:cNvPr id="25" name="Group 24"/>
              <p:cNvGrpSpPr/>
              <p:nvPr/>
            </p:nvGrpSpPr>
            <p:grpSpPr>
              <a:xfrm>
                <a:off x="8229600" y="2362200"/>
                <a:ext cx="914400" cy="876228"/>
                <a:chOff x="7086600" y="2362200"/>
                <a:chExt cx="914400" cy="876228"/>
              </a:xfrm>
            </p:grpSpPr>
            <p:cxnSp>
              <p:nvCxnSpPr>
                <p:cNvPr id="26" name="Straight Connector 25"/>
                <p:cNvCxnSpPr/>
                <p:nvPr/>
              </p:nvCxnSpPr>
              <p:spPr>
                <a:xfrm>
                  <a:off x="7086600" y="2819400"/>
                  <a:ext cx="914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328162" y="2869096"/>
                  <a:ext cx="444352" cy="369332"/>
                </a:xfrm>
                <a:prstGeom prst="rect">
                  <a:avLst/>
                </a:prstGeom>
                <a:noFill/>
              </p:spPr>
              <p:txBody>
                <a:bodyPr wrap="none" rtlCol="0">
                  <a:spAutoFit/>
                </a:bodyPr>
                <a:lstStyle/>
                <a:p>
                  <a:r>
                    <a:rPr lang="el-GR" dirty="0" smtClean="0"/>
                    <a:t>Δ</a:t>
                  </a:r>
                  <a:r>
                    <a:rPr lang="en-US" dirty="0"/>
                    <a:t>t</a:t>
                  </a:r>
                  <a:r>
                    <a:rPr lang="en-US" dirty="0" smtClean="0"/>
                    <a:t> </a:t>
                  </a:r>
                  <a:endParaRPr lang="en-US" dirty="0"/>
                </a:p>
              </p:txBody>
            </p:sp>
            <p:sp>
              <p:nvSpPr>
                <p:cNvPr id="28" name="TextBox 27"/>
                <p:cNvSpPr txBox="1"/>
                <p:nvPr/>
              </p:nvSpPr>
              <p:spPr>
                <a:xfrm>
                  <a:off x="7328162" y="2362200"/>
                  <a:ext cx="466794" cy="369332"/>
                </a:xfrm>
                <a:prstGeom prst="rect">
                  <a:avLst/>
                </a:prstGeom>
                <a:noFill/>
              </p:spPr>
              <p:txBody>
                <a:bodyPr wrap="none" rtlCol="0">
                  <a:spAutoFit/>
                </a:bodyPr>
                <a:lstStyle/>
                <a:p>
                  <a:r>
                    <a:rPr lang="el-GR" dirty="0" smtClean="0"/>
                    <a:t>Δ</a:t>
                  </a:r>
                  <a:r>
                    <a:rPr lang="en-US" dirty="0" smtClean="0"/>
                    <a:t>x </a:t>
                  </a:r>
                  <a:endParaRPr lang="en-US" dirty="0"/>
                </a:p>
              </p:txBody>
            </p:sp>
          </p:grpSp>
          <p:sp>
            <p:nvSpPr>
              <p:cNvPr id="31" name="TextBox 30"/>
              <p:cNvSpPr txBox="1"/>
              <p:nvPr/>
            </p:nvSpPr>
            <p:spPr>
              <a:xfrm>
                <a:off x="7747520" y="2630556"/>
                <a:ext cx="405880" cy="369332"/>
              </a:xfrm>
              <a:prstGeom prst="rect">
                <a:avLst/>
              </a:prstGeom>
              <a:noFill/>
            </p:spPr>
            <p:txBody>
              <a:bodyPr wrap="none" rtlCol="0">
                <a:spAutoFit/>
              </a:bodyPr>
              <a:lstStyle/>
              <a:p>
                <a:r>
                  <a:rPr lang="en-US" dirty="0" smtClean="0"/>
                  <a:t> </a:t>
                </a:r>
                <a:r>
                  <a:rPr lang="en-US" dirty="0"/>
                  <a:t>=</a:t>
                </a:r>
                <a:r>
                  <a:rPr lang="en-US" dirty="0" smtClean="0"/>
                  <a:t> </a:t>
                </a:r>
                <a:endParaRPr lang="en-US" dirty="0"/>
              </a:p>
            </p:txBody>
          </p:sp>
        </p:grpSp>
      </p:grpSp>
      <p:sp>
        <p:nvSpPr>
          <p:cNvPr id="34" name="TextBox 33"/>
          <p:cNvSpPr txBox="1"/>
          <p:nvPr/>
        </p:nvSpPr>
        <p:spPr>
          <a:xfrm>
            <a:off x="2108784" y="233503"/>
            <a:ext cx="5816016"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Average Velocity (</a:t>
            </a:r>
            <a:r>
              <a:rPr lang="en-US" sz="4000" b="1" u="sng" dirty="0" err="1" smtClean="0">
                <a:solidFill>
                  <a:srgbClr val="0000FF"/>
                </a:solidFill>
                <a:latin typeface="Comic Sans MS" pitchFamily="66" charset="0"/>
              </a:rPr>
              <a:t>v</a:t>
            </a:r>
            <a:r>
              <a:rPr lang="en-US" sz="4000" b="1" u="sng" baseline="-25000" dirty="0" err="1" smtClean="0">
                <a:solidFill>
                  <a:srgbClr val="0000FF"/>
                </a:solidFill>
                <a:latin typeface="Comic Sans MS" pitchFamily="66" charset="0"/>
              </a:rPr>
              <a:t>av</a:t>
            </a:r>
            <a:r>
              <a:rPr lang="en-US" sz="4000" b="1" u="sng" dirty="0" smtClean="0">
                <a:solidFill>
                  <a:srgbClr val="0000FF"/>
                </a:solidFill>
                <a:latin typeface="Comic Sans MS" pitchFamily="66" charset="0"/>
              </a:rPr>
              <a:t>) </a:t>
            </a:r>
            <a:endParaRPr lang="en-US" sz="4000" b="1" u="sng" dirty="0">
              <a:solidFill>
                <a:srgbClr val="0000FF"/>
              </a:solidFill>
              <a:latin typeface="Comic Sans MS" pitchFamily="66" charset="0"/>
            </a:endParaRPr>
          </a:p>
        </p:txBody>
      </p:sp>
      <p:sp>
        <p:nvSpPr>
          <p:cNvPr id="36" name="TextBox 35"/>
          <p:cNvSpPr txBox="1"/>
          <p:nvPr/>
        </p:nvSpPr>
        <p:spPr>
          <a:xfrm>
            <a:off x="3200400" y="2971800"/>
            <a:ext cx="2962671" cy="584775"/>
          </a:xfrm>
          <a:prstGeom prst="rect">
            <a:avLst/>
          </a:prstGeom>
          <a:noFill/>
        </p:spPr>
        <p:txBody>
          <a:bodyPr wrap="none" rtlCol="0">
            <a:spAutoFit/>
          </a:bodyPr>
          <a:lstStyle/>
          <a:p>
            <a:r>
              <a:rPr lang="en-US" sz="3200" b="1" dirty="0" smtClean="0">
                <a:solidFill>
                  <a:srgbClr val="00B050"/>
                </a:solidFill>
                <a:latin typeface="Comic Sans MS" pitchFamily="66" charset="0"/>
              </a:rPr>
              <a:t>SI Unit: m/s </a:t>
            </a:r>
            <a:endParaRPr lang="en-US" sz="3200" b="1" dirty="0">
              <a:solidFill>
                <a:srgbClr val="00B05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nodeType="clickEffect">
                                  <p:stCondLst>
                                    <p:cond delay="0"/>
                                  </p:stCondLst>
                                  <p:childTnLst>
                                    <p:animMotion origin="layout" path="M 3.05556E-6 -2.05365E-6 L 1.20816 -0.00023 " pathEditMode="relative" rAng="0" ptsTypes="AA">
                                      <p:cBhvr>
                                        <p:cTn id="6" dur="5000" fill="hold"/>
                                        <p:tgtEl>
                                          <p:spTgt spid="2"/>
                                        </p:tgtEl>
                                        <p:attrNameLst>
                                          <p:attrName>ppt_x</p:attrName>
                                          <p:attrName>ppt_y</p:attrName>
                                        </p:attrNameLst>
                                      </p:cBhvr>
                                      <p:rCtr x="604" y="0"/>
                                    </p:animMotion>
                                  </p:childTnLst>
                                </p:cTn>
                              </p:par>
                              <p:par>
                                <p:cTn id="7" presetID="1" presetClass="entr" presetSubtype="0" fill="hold" grpId="0" nodeType="withEffect">
                                  <p:stCondLst>
                                    <p:cond delay="70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450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70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450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otball_ball.jpg"/>
          <p:cNvPicPr>
            <a:picLocks noChangeAspect="1"/>
          </p:cNvPicPr>
          <p:nvPr/>
        </p:nvPicPr>
        <p:blipFill>
          <a:blip r:embed="rId3" cstate="print"/>
          <a:stretch>
            <a:fillRect/>
          </a:stretch>
        </p:blipFill>
        <p:spPr>
          <a:xfrm>
            <a:off x="-1905000" y="5333999"/>
            <a:ext cx="1222543" cy="1222543"/>
          </a:xfrm>
          <a:prstGeom prst="rect">
            <a:avLst/>
          </a:prstGeom>
        </p:spPr>
      </p:pic>
      <p:sp>
        <p:nvSpPr>
          <p:cNvPr id="3" name="Rectangle 2"/>
          <p:cNvSpPr/>
          <p:nvPr/>
        </p:nvSpPr>
        <p:spPr>
          <a:xfrm>
            <a:off x="0" y="5486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953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a:t>
            </a:r>
            <a:endParaRPr lang="en-US" dirty="0"/>
          </a:p>
        </p:txBody>
      </p:sp>
      <p:sp>
        <p:nvSpPr>
          <p:cNvPr id="9" name="Rectangle 8"/>
          <p:cNvSpPr/>
          <p:nvPr/>
        </p:nvSpPr>
        <p:spPr>
          <a:xfrm>
            <a:off x="8991600" y="5334000"/>
            <a:ext cx="152400" cy="108999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6564868"/>
            <a:ext cx="657552" cy="369332"/>
          </a:xfrm>
          <a:prstGeom prst="rect">
            <a:avLst/>
          </a:prstGeom>
          <a:noFill/>
        </p:spPr>
        <p:txBody>
          <a:bodyPr wrap="none" rtlCol="0">
            <a:spAutoFit/>
          </a:bodyPr>
          <a:lstStyle/>
          <a:p>
            <a:r>
              <a:rPr lang="en-US" dirty="0" smtClean="0"/>
              <a:t>x</a:t>
            </a:r>
            <a:r>
              <a:rPr lang="en-US" baseline="-25000" dirty="0" smtClean="0"/>
              <a:t>i</a:t>
            </a:r>
            <a:r>
              <a:rPr lang="en-US" dirty="0" smtClean="0"/>
              <a:t> = 0</a:t>
            </a:r>
            <a:endParaRPr lang="en-US" dirty="0"/>
          </a:p>
        </p:txBody>
      </p:sp>
      <p:grpSp>
        <p:nvGrpSpPr>
          <p:cNvPr id="46" name="Group 45"/>
          <p:cNvGrpSpPr/>
          <p:nvPr/>
        </p:nvGrpSpPr>
        <p:grpSpPr>
          <a:xfrm>
            <a:off x="8382000" y="4800600"/>
            <a:ext cx="849913" cy="2045732"/>
            <a:chOff x="8382000" y="4419600"/>
            <a:chExt cx="849913" cy="2045732"/>
          </a:xfrm>
        </p:grpSpPr>
        <p:sp>
          <p:nvSpPr>
            <p:cNvPr id="8" name="TextBox 7"/>
            <p:cNvSpPr txBox="1"/>
            <p:nvPr/>
          </p:nvSpPr>
          <p:spPr>
            <a:xfrm>
              <a:off x="8534400" y="4419600"/>
              <a:ext cx="646331" cy="369332"/>
            </a:xfrm>
            <a:prstGeom prst="rect">
              <a:avLst/>
            </a:prstGeom>
            <a:noFill/>
          </p:spPr>
          <p:txBody>
            <a:bodyPr wrap="none" rtlCol="0">
              <a:spAutoFit/>
            </a:bodyPr>
            <a:lstStyle/>
            <a:p>
              <a:r>
                <a:rPr lang="en-US" dirty="0" err="1" smtClean="0"/>
                <a:t>t</a:t>
              </a:r>
              <a:r>
                <a:rPr lang="en-US" baseline="-25000" dirty="0" err="1" smtClean="0"/>
                <a:t>f</a:t>
              </a:r>
              <a:r>
                <a:rPr lang="en-US" dirty="0" smtClean="0"/>
                <a:t> = 5</a:t>
              </a:r>
              <a:endParaRPr lang="en-US" dirty="0"/>
            </a:p>
          </p:txBody>
        </p:sp>
        <p:sp>
          <p:nvSpPr>
            <p:cNvPr id="11" name="TextBox 10"/>
            <p:cNvSpPr txBox="1"/>
            <p:nvPr/>
          </p:nvSpPr>
          <p:spPr>
            <a:xfrm>
              <a:off x="8382000" y="6096000"/>
              <a:ext cx="849913" cy="369332"/>
            </a:xfrm>
            <a:prstGeom prst="rect">
              <a:avLst/>
            </a:prstGeom>
            <a:noFill/>
          </p:spPr>
          <p:txBody>
            <a:bodyPr wrap="none" rtlCol="0">
              <a:spAutoFit/>
            </a:bodyPr>
            <a:lstStyle/>
            <a:p>
              <a:r>
                <a:rPr lang="en-US" dirty="0" err="1"/>
                <a:t>x</a:t>
              </a:r>
              <a:r>
                <a:rPr lang="en-US" baseline="-25000" dirty="0" err="1" smtClean="0"/>
                <a:t>f</a:t>
              </a:r>
              <a:r>
                <a:rPr lang="en-US" dirty="0" smtClean="0"/>
                <a:t> =100</a:t>
              </a:r>
              <a:endParaRPr lang="en-US" dirty="0"/>
            </a:p>
          </p:txBody>
        </p:sp>
      </p:grpSp>
      <p:grpSp>
        <p:nvGrpSpPr>
          <p:cNvPr id="33" name="Group 32"/>
          <p:cNvGrpSpPr/>
          <p:nvPr/>
        </p:nvGrpSpPr>
        <p:grpSpPr>
          <a:xfrm>
            <a:off x="1399848" y="4876800"/>
            <a:ext cx="774571" cy="1981200"/>
            <a:chOff x="866448" y="3810000"/>
            <a:chExt cx="774571" cy="1981200"/>
          </a:xfrm>
        </p:grpSpPr>
        <p:sp>
          <p:nvSpPr>
            <p:cNvPr id="29" name="Rectangle 28"/>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866448" y="3810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1</a:t>
              </a:r>
              <a:endParaRPr lang="en-US" dirty="0"/>
            </a:p>
          </p:txBody>
        </p:sp>
        <p:sp>
          <p:nvSpPr>
            <p:cNvPr id="32" name="TextBox 31"/>
            <p:cNvSpPr txBox="1"/>
            <p:nvPr/>
          </p:nvSpPr>
          <p:spPr>
            <a:xfrm>
              <a:off x="866448" y="54218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20</a:t>
              </a:r>
              <a:endParaRPr lang="en-US" dirty="0"/>
            </a:p>
          </p:txBody>
        </p:sp>
      </p:grpSp>
      <p:grpSp>
        <p:nvGrpSpPr>
          <p:cNvPr id="43" name="Group 42"/>
          <p:cNvGrpSpPr/>
          <p:nvPr/>
        </p:nvGrpSpPr>
        <p:grpSpPr>
          <a:xfrm>
            <a:off x="3276600" y="4876800"/>
            <a:ext cx="774571" cy="1981200"/>
            <a:chOff x="2466648" y="3581400"/>
            <a:chExt cx="774571" cy="1981200"/>
          </a:xfrm>
        </p:grpSpPr>
        <p:sp>
          <p:nvSpPr>
            <p:cNvPr id="34" name="Rectangle 33"/>
            <p:cNvSpPr/>
            <p:nvPr/>
          </p:nvSpPr>
          <p:spPr>
            <a:xfrm>
              <a:off x="24666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466648" y="35814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2</a:t>
              </a:r>
              <a:endParaRPr lang="en-US" dirty="0"/>
            </a:p>
          </p:txBody>
        </p:sp>
        <p:sp>
          <p:nvSpPr>
            <p:cNvPr id="36" name="TextBox 35"/>
            <p:cNvSpPr txBox="1"/>
            <p:nvPr/>
          </p:nvSpPr>
          <p:spPr>
            <a:xfrm>
              <a:off x="24666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40</a:t>
              </a:r>
              <a:endParaRPr lang="en-US" dirty="0"/>
            </a:p>
          </p:txBody>
        </p:sp>
      </p:grpSp>
      <p:grpSp>
        <p:nvGrpSpPr>
          <p:cNvPr id="44" name="Group 43"/>
          <p:cNvGrpSpPr/>
          <p:nvPr/>
        </p:nvGrpSpPr>
        <p:grpSpPr>
          <a:xfrm>
            <a:off x="5286048" y="4800600"/>
            <a:ext cx="774571" cy="1981200"/>
            <a:chOff x="3762048" y="3581400"/>
            <a:chExt cx="774571" cy="1981200"/>
          </a:xfrm>
        </p:grpSpPr>
        <p:sp>
          <p:nvSpPr>
            <p:cNvPr id="37" name="Rectangle 36"/>
            <p:cNvSpPr/>
            <p:nvPr/>
          </p:nvSpPr>
          <p:spPr>
            <a:xfrm>
              <a:off x="37620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762048" y="35814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3</a:t>
              </a:r>
              <a:endParaRPr lang="en-US" dirty="0"/>
            </a:p>
          </p:txBody>
        </p:sp>
        <p:sp>
          <p:nvSpPr>
            <p:cNvPr id="39" name="TextBox 38"/>
            <p:cNvSpPr txBox="1"/>
            <p:nvPr/>
          </p:nvSpPr>
          <p:spPr>
            <a:xfrm>
              <a:off x="37620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60</a:t>
              </a:r>
              <a:endParaRPr lang="en-US" dirty="0"/>
            </a:p>
          </p:txBody>
        </p:sp>
      </p:grpSp>
      <p:grpSp>
        <p:nvGrpSpPr>
          <p:cNvPr id="45" name="Group 44"/>
          <p:cNvGrpSpPr/>
          <p:nvPr/>
        </p:nvGrpSpPr>
        <p:grpSpPr>
          <a:xfrm>
            <a:off x="7038648" y="4837044"/>
            <a:ext cx="721672" cy="1981200"/>
            <a:chOff x="6810048" y="3810000"/>
            <a:chExt cx="721672" cy="1981200"/>
          </a:xfrm>
        </p:grpSpPr>
        <p:sp>
          <p:nvSpPr>
            <p:cNvPr id="40" name="Rectangle 39"/>
            <p:cNvSpPr/>
            <p:nvPr/>
          </p:nvSpPr>
          <p:spPr>
            <a:xfrm>
              <a:off x="68100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6810048" y="3810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4</a:t>
              </a:r>
              <a:endParaRPr lang="en-US" dirty="0"/>
            </a:p>
          </p:txBody>
        </p:sp>
        <p:sp>
          <p:nvSpPr>
            <p:cNvPr id="42" name="TextBox 41"/>
            <p:cNvSpPr txBox="1"/>
            <p:nvPr/>
          </p:nvSpPr>
          <p:spPr>
            <a:xfrm>
              <a:off x="6810048" y="5421868"/>
              <a:ext cx="721672" cy="369332"/>
            </a:xfrm>
            <a:prstGeom prst="rect">
              <a:avLst/>
            </a:prstGeom>
            <a:noFill/>
          </p:spPr>
          <p:txBody>
            <a:bodyPr wrap="none" rtlCol="0">
              <a:spAutoFit/>
            </a:bodyPr>
            <a:lstStyle/>
            <a:p>
              <a:r>
                <a:rPr lang="en-US" dirty="0" smtClean="0"/>
                <a:t>x</a:t>
              </a:r>
              <a:r>
                <a:rPr lang="en-US" baseline="-25000" dirty="0" smtClean="0"/>
                <a:t>i</a:t>
              </a:r>
              <a:r>
                <a:rPr lang="en-US" dirty="0" smtClean="0"/>
                <a:t> =80</a:t>
              </a:r>
              <a:endParaRPr lang="en-US" dirty="0"/>
            </a:p>
          </p:txBody>
        </p:sp>
      </p:grpSp>
      <p:graphicFrame>
        <p:nvGraphicFramePr>
          <p:cNvPr id="48" name="Table 47"/>
          <p:cNvGraphicFramePr>
            <a:graphicFrameLocks noGrp="1"/>
          </p:cNvGraphicFramePr>
          <p:nvPr/>
        </p:nvGraphicFramePr>
        <p:xfrm>
          <a:off x="152400" y="762000"/>
          <a:ext cx="3810000" cy="3307080"/>
        </p:xfrm>
        <a:graphic>
          <a:graphicData uri="http://schemas.openxmlformats.org/drawingml/2006/table">
            <a:tbl>
              <a:tblPr firstRow="1" bandRow="1">
                <a:tableStyleId>{5C22544A-7EE6-4342-B048-85BDC9FD1C3A}</a:tableStyleId>
              </a:tblPr>
              <a:tblGrid>
                <a:gridCol w="1344706"/>
                <a:gridCol w="1282880"/>
                <a:gridCol w="1182414"/>
              </a:tblGrid>
              <a:tr h="444500">
                <a:tc>
                  <a:txBody>
                    <a:bodyPr/>
                    <a:lstStyle/>
                    <a:p>
                      <a:r>
                        <a:rPr lang="en-US" dirty="0" smtClean="0"/>
                        <a:t>Distance (m)</a:t>
                      </a:r>
                      <a:endParaRPr lang="en-US" dirty="0"/>
                    </a:p>
                  </a:txBody>
                  <a:tcPr/>
                </a:tc>
                <a:tc>
                  <a:txBody>
                    <a:bodyPr/>
                    <a:lstStyle/>
                    <a:p>
                      <a:r>
                        <a:rPr lang="en-US" dirty="0" smtClean="0"/>
                        <a:t>Time (s)</a:t>
                      </a:r>
                      <a:endParaRPr lang="en-US" dirty="0"/>
                    </a:p>
                  </a:txBody>
                  <a:tcPr/>
                </a:tc>
                <a:tc>
                  <a:txBody>
                    <a:bodyPr/>
                    <a:lstStyle/>
                    <a:p>
                      <a:r>
                        <a:rPr lang="en-US" dirty="0" smtClean="0"/>
                        <a:t>Velocity (m/s)</a:t>
                      </a:r>
                      <a:endParaRPr lang="en-US" dirty="0"/>
                    </a:p>
                  </a:txBody>
                  <a:tcPr/>
                </a:tc>
              </a:tr>
              <a:tr h="444500">
                <a:tc>
                  <a:txBody>
                    <a:bodyPr/>
                    <a:lstStyle/>
                    <a:p>
                      <a:r>
                        <a:rPr lang="en-US" dirty="0" smtClean="0"/>
                        <a:t>0 (start)</a:t>
                      </a:r>
                      <a:endParaRPr lang="en-US" dirty="0"/>
                    </a:p>
                  </a:txBody>
                  <a:tcPr/>
                </a:tc>
                <a:tc>
                  <a:txBody>
                    <a:bodyPr/>
                    <a:lstStyle/>
                    <a:p>
                      <a:r>
                        <a:rPr lang="en-US" dirty="0" smtClean="0"/>
                        <a:t>0</a:t>
                      </a:r>
                      <a:endParaRPr lang="en-US" dirty="0"/>
                    </a:p>
                  </a:txBody>
                  <a:tcPr/>
                </a:tc>
                <a:tc>
                  <a:txBody>
                    <a:bodyPr/>
                    <a:lstStyle/>
                    <a:p>
                      <a:endParaRPr lang="en-US" dirty="0"/>
                    </a:p>
                  </a:txBody>
                  <a:tcPr/>
                </a:tc>
              </a:tr>
              <a:tr h="444500">
                <a:tc>
                  <a:txBody>
                    <a:bodyPr/>
                    <a:lstStyle/>
                    <a:p>
                      <a:r>
                        <a:rPr lang="en-US" dirty="0" smtClean="0"/>
                        <a:t>20</a:t>
                      </a:r>
                      <a:endParaRPr lang="en-US" dirty="0"/>
                    </a:p>
                  </a:txBody>
                  <a:tcPr/>
                </a:tc>
                <a:tc>
                  <a:txBody>
                    <a:bodyPr/>
                    <a:lstStyle/>
                    <a:p>
                      <a:r>
                        <a:rPr lang="en-US" dirty="0" smtClean="0"/>
                        <a:t>1</a:t>
                      </a:r>
                      <a:endParaRPr lang="en-US" dirty="0"/>
                    </a:p>
                  </a:txBody>
                  <a:tcPr/>
                </a:tc>
                <a:tc>
                  <a:txBody>
                    <a:bodyPr/>
                    <a:lstStyle/>
                    <a:p>
                      <a:r>
                        <a:rPr lang="en-US" dirty="0" smtClean="0"/>
                        <a:t>20</a:t>
                      </a:r>
                      <a:endParaRPr lang="en-US" dirty="0"/>
                    </a:p>
                  </a:txBody>
                  <a:tcPr/>
                </a:tc>
              </a:tr>
              <a:tr h="444500">
                <a:tc>
                  <a:txBody>
                    <a:bodyPr/>
                    <a:lstStyle/>
                    <a:p>
                      <a:r>
                        <a:rPr lang="en-US" dirty="0" smtClean="0"/>
                        <a:t>40</a:t>
                      </a:r>
                      <a:endParaRPr lang="en-US" dirty="0"/>
                    </a:p>
                  </a:txBody>
                  <a:tcPr/>
                </a:tc>
                <a:tc>
                  <a:txBody>
                    <a:bodyPr/>
                    <a:lstStyle/>
                    <a:p>
                      <a:r>
                        <a:rPr lang="en-US" dirty="0" smtClean="0"/>
                        <a:t>2</a:t>
                      </a:r>
                      <a:endParaRPr lang="en-US" dirty="0"/>
                    </a:p>
                  </a:txBody>
                  <a:tcPr/>
                </a:tc>
                <a:tc>
                  <a:txBody>
                    <a:bodyPr/>
                    <a:lstStyle/>
                    <a:p>
                      <a:r>
                        <a:rPr lang="en-US" dirty="0" smtClean="0"/>
                        <a:t>20</a:t>
                      </a:r>
                      <a:endParaRPr lang="en-US" dirty="0"/>
                    </a:p>
                  </a:txBody>
                  <a:tcPr/>
                </a:tc>
              </a:tr>
              <a:tr h="444500">
                <a:tc>
                  <a:txBody>
                    <a:bodyPr/>
                    <a:lstStyle/>
                    <a:p>
                      <a:r>
                        <a:rPr lang="en-US" dirty="0" smtClean="0"/>
                        <a:t>60</a:t>
                      </a:r>
                      <a:endParaRPr lang="en-US" dirty="0"/>
                    </a:p>
                  </a:txBody>
                  <a:tcPr/>
                </a:tc>
                <a:tc>
                  <a:txBody>
                    <a:bodyPr/>
                    <a:lstStyle/>
                    <a:p>
                      <a:r>
                        <a:rPr lang="en-US" dirty="0" smtClean="0"/>
                        <a:t>3</a:t>
                      </a:r>
                      <a:endParaRPr lang="en-US" dirty="0"/>
                    </a:p>
                  </a:txBody>
                  <a:tcPr/>
                </a:tc>
                <a:tc>
                  <a:txBody>
                    <a:bodyPr/>
                    <a:lstStyle/>
                    <a:p>
                      <a:r>
                        <a:rPr lang="en-US" dirty="0" smtClean="0"/>
                        <a:t>20</a:t>
                      </a:r>
                      <a:endParaRPr lang="en-US" dirty="0"/>
                    </a:p>
                  </a:txBody>
                  <a:tcPr/>
                </a:tc>
              </a:tr>
              <a:tr h="444500">
                <a:tc>
                  <a:txBody>
                    <a:bodyPr/>
                    <a:lstStyle/>
                    <a:p>
                      <a:r>
                        <a:rPr lang="en-US" dirty="0" smtClean="0"/>
                        <a:t>80</a:t>
                      </a:r>
                      <a:endParaRPr lang="en-US" dirty="0"/>
                    </a:p>
                  </a:txBody>
                  <a:tcPr/>
                </a:tc>
                <a:tc>
                  <a:txBody>
                    <a:bodyPr/>
                    <a:lstStyle/>
                    <a:p>
                      <a:r>
                        <a:rPr lang="en-US" dirty="0" smtClean="0"/>
                        <a:t>4</a:t>
                      </a:r>
                      <a:endParaRPr lang="en-US" dirty="0"/>
                    </a:p>
                  </a:txBody>
                  <a:tcPr/>
                </a:tc>
                <a:tc>
                  <a:txBody>
                    <a:bodyPr/>
                    <a:lstStyle/>
                    <a:p>
                      <a:r>
                        <a:rPr lang="en-US" dirty="0" smtClean="0"/>
                        <a:t>20</a:t>
                      </a:r>
                      <a:endParaRPr lang="en-US" dirty="0"/>
                    </a:p>
                  </a:txBody>
                  <a:tcPr/>
                </a:tc>
              </a:tr>
              <a:tr h="444500">
                <a:tc>
                  <a:txBody>
                    <a:bodyPr/>
                    <a:lstStyle/>
                    <a:p>
                      <a:r>
                        <a:rPr lang="en-US" dirty="0" smtClean="0"/>
                        <a:t>100</a:t>
                      </a:r>
                      <a:endParaRPr lang="en-US" dirty="0"/>
                    </a:p>
                  </a:txBody>
                  <a:tcPr/>
                </a:tc>
                <a:tc>
                  <a:txBody>
                    <a:bodyPr/>
                    <a:lstStyle/>
                    <a:p>
                      <a:r>
                        <a:rPr lang="en-US" dirty="0" smtClean="0"/>
                        <a:t>5</a:t>
                      </a:r>
                      <a:endParaRPr lang="en-US" dirty="0"/>
                    </a:p>
                  </a:txBody>
                  <a:tcPr/>
                </a:tc>
                <a:tc>
                  <a:txBody>
                    <a:bodyPr/>
                    <a:lstStyle/>
                    <a:p>
                      <a:r>
                        <a:rPr lang="en-US" dirty="0" smtClean="0"/>
                        <a:t>20</a:t>
                      </a:r>
                      <a:endParaRPr lang="en-US" dirty="0"/>
                    </a:p>
                  </a:txBody>
                  <a:tcPr/>
                </a:tc>
              </a:tr>
            </a:tbl>
          </a:graphicData>
        </a:graphic>
      </p:graphicFrame>
      <p:sp>
        <p:nvSpPr>
          <p:cNvPr id="109" name="TextBox 108"/>
          <p:cNvSpPr txBox="1"/>
          <p:nvPr/>
        </p:nvSpPr>
        <p:spPr>
          <a:xfrm>
            <a:off x="1880184" y="-41134"/>
            <a:ext cx="5816016"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Average Velocity (</a:t>
            </a:r>
            <a:r>
              <a:rPr lang="en-US" sz="4000" b="1" u="sng" dirty="0" err="1" smtClean="0">
                <a:solidFill>
                  <a:srgbClr val="0000FF"/>
                </a:solidFill>
                <a:latin typeface="Comic Sans MS" pitchFamily="66" charset="0"/>
              </a:rPr>
              <a:t>v</a:t>
            </a:r>
            <a:r>
              <a:rPr lang="en-US" sz="4000" b="1" baseline="-25000" dirty="0" err="1" smtClean="0">
                <a:solidFill>
                  <a:srgbClr val="0000FF"/>
                </a:solidFill>
                <a:latin typeface="Comic Sans MS" pitchFamily="66" charset="0"/>
              </a:rPr>
              <a:t>av</a:t>
            </a:r>
            <a:r>
              <a:rPr lang="en-US" sz="4000" b="1" u="sng" dirty="0" smtClean="0">
                <a:solidFill>
                  <a:srgbClr val="0000FF"/>
                </a:solidFill>
                <a:latin typeface="Comic Sans MS" pitchFamily="66" charset="0"/>
              </a:rPr>
              <a:t>) </a:t>
            </a:r>
            <a:endParaRPr lang="en-US" sz="4000" b="1" u="sng" dirty="0">
              <a:solidFill>
                <a:srgbClr val="0000FF"/>
              </a:solidFill>
              <a:latin typeface="Comic Sans MS" pitchFamily="66" charset="0"/>
            </a:endParaRPr>
          </a:p>
        </p:txBody>
      </p:sp>
      <p:grpSp>
        <p:nvGrpSpPr>
          <p:cNvPr id="77" name="Group 76"/>
          <p:cNvGrpSpPr/>
          <p:nvPr/>
        </p:nvGrpSpPr>
        <p:grpSpPr>
          <a:xfrm>
            <a:off x="4953000" y="1676400"/>
            <a:ext cx="3055645" cy="1512332"/>
            <a:chOff x="4953000" y="1676400"/>
            <a:chExt cx="3055645" cy="1512332"/>
          </a:xfrm>
        </p:grpSpPr>
        <p:graphicFrame>
          <p:nvGraphicFramePr>
            <p:cNvPr id="2051" name="Object 3"/>
            <p:cNvGraphicFramePr>
              <a:graphicFrameLocks noChangeAspect="1"/>
            </p:cNvGraphicFramePr>
            <p:nvPr/>
          </p:nvGraphicFramePr>
          <p:xfrm>
            <a:off x="4962525" y="1676400"/>
            <a:ext cx="2809875" cy="990600"/>
          </p:xfrm>
          <a:graphic>
            <a:graphicData uri="http://schemas.openxmlformats.org/presentationml/2006/ole">
              <mc:AlternateContent xmlns:mc="http://schemas.openxmlformats.org/markup-compatibility/2006">
                <mc:Choice xmlns:v="urn:schemas-microsoft-com:vml" Requires="v">
                  <p:oleObj spid="_x0000_s2081" name="Equation" r:id="rId4" imgW="723600" imgH="393480" progId="Equation.3">
                    <p:embed/>
                  </p:oleObj>
                </mc:Choice>
                <mc:Fallback>
                  <p:oleObj name="Equation" r:id="rId4" imgW="72360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2525" y="1676400"/>
                          <a:ext cx="2809875"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 name="TextBox 75"/>
            <p:cNvSpPr txBox="1"/>
            <p:nvPr/>
          </p:nvSpPr>
          <p:spPr>
            <a:xfrm>
              <a:off x="4953000" y="2819400"/>
              <a:ext cx="3055645" cy="369332"/>
            </a:xfrm>
            <a:prstGeom prst="rect">
              <a:avLst/>
            </a:prstGeom>
            <a:noFill/>
          </p:spPr>
          <p:txBody>
            <a:bodyPr wrap="none" rtlCol="0">
              <a:spAutoFit/>
            </a:bodyPr>
            <a:lstStyle/>
            <a:p>
              <a:r>
                <a:rPr lang="en-US" b="1" dirty="0" smtClean="0">
                  <a:solidFill>
                    <a:srgbClr val="FF0000"/>
                  </a:solidFill>
                  <a:latin typeface="Comic Sans MS" pitchFamily="66" charset="0"/>
                </a:rPr>
                <a:t>Prove this from the data!</a:t>
              </a:r>
              <a:endParaRPr lang="en-US" b="1" dirty="0">
                <a:solidFill>
                  <a:srgbClr val="FF0000"/>
                </a:solidFill>
                <a:latin typeface="Comic Sans MS" pitchFamily="66" charset="0"/>
              </a:endParaRPr>
            </a:p>
          </p:txBody>
        </p:sp>
      </p:grpSp>
      <p:grpSp>
        <p:nvGrpSpPr>
          <p:cNvPr id="53" name="Group 52"/>
          <p:cNvGrpSpPr/>
          <p:nvPr/>
        </p:nvGrpSpPr>
        <p:grpSpPr>
          <a:xfrm>
            <a:off x="5486400" y="1143000"/>
            <a:ext cx="2685660" cy="685799"/>
            <a:chOff x="5486400" y="1143000"/>
            <a:chExt cx="2685660" cy="685799"/>
          </a:xfrm>
        </p:grpSpPr>
        <p:sp>
          <p:nvSpPr>
            <p:cNvPr id="31" name="TextBox 30"/>
            <p:cNvSpPr txBox="1"/>
            <p:nvPr/>
          </p:nvSpPr>
          <p:spPr>
            <a:xfrm>
              <a:off x="5486400" y="1143000"/>
              <a:ext cx="1136721" cy="307777"/>
            </a:xfrm>
            <a:prstGeom prst="rect">
              <a:avLst/>
            </a:prstGeom>
            <a:noFill/>
          </p:spPr>
          <p:txBody>
            <a:bodyPr wrap="none" rtlCol="0">
              <a:spAutoFit/>
            </a:bodyPr>
            <a:lstStyle/>
            <a:p>
              <a:r>
                <a:rPr lang="en-US" sz="1400" dirty="0" smtClean="0"/>
                <a:t>Final velocity</a:t>
              </a:r>
              <a:endParaRPr lang="en-US" sz="1400" dirty="0"/>
            </a:p>
          </p:txBody>
        </p:sp>
        <p:sp>
          <p:nvSpPr>
            <p:cNvPr id="47" name="TextBox 46"/>
            <p:cNvSpPr txBox="1"/>
            <p:nvPr/>
          </p:nvSpPr>
          <p:spPr>
            <a:xfrm>
              <a:off x="7016679" y="1295400"/>
              <a:ext cx="1155381" cy="307777"/>
            </a:xfrm>
            <a:prstGeom prst="rect">
              <a:avLst/>
            </a:prstGeom>
            <a:noFill/>
          </p:spPr>
          <p:txBody>
            <a:bodyPr wrap="none" rtlCol="0">
              <a:spAutoFit/>
            </a:bodyPr>
            <a:lstStyle/>
            <a:p>
              <a:r>
                <a:rPr lang="en-US" sz="1400" dirty="0" err="1" smtClean="0"/>
                <a:t>inital</a:t>
              </a:r>
              <a:r>
                <a:rPr lang="en-US" sz="1400" dirty="0" smtClean="0"/>
                <a:t> velocity</a:t>
              </a:r>
              <a:endParaRPr lang="en-US" sz="1400" dirty="0"/>
            </a:p>
          </p:txBody>
        </p:sp>
        <p:cxnSp>
          <p:nvCxnSpPr>
            <p:cNvPr id="50" name="Straight Arrow Connector 49"/>
            <p:cNvCxnSpPr>
              <a:stCxn id="31" idx="2"/>
            </p:cNvCxnSpPr>
            <p:nvPr/>
          </p:nvCxnSpPr>
          <p:spPr>
            <a:xfrm rot="16200000" flipH="1">
              <a:off x="6000669" y="1504868"/>
              <a:ext cx="378023" cy="2698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7" idx="2"/>
            </p:cNvCxnSpPr>
            <p:nvPr/>
          </p:nvCxnSpPr>
          <p:spPr>
            <a:xfrm rot="5400000">
              <a:off x="7341974" y="1576403"/>
              <a:ext cx="225623" cy="2791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nodeType="clickEffect">
                                  <p:stCondLst>
                                    <p:cond delay="0"/>
                                  </p:stCondLst>
                                  <p:childTnLst>
                                    <p:animMotion origin="layout" path="M 3.05556E-6 -2.05365E-6 L 1.20816 -0.00023 " pathEditMode="relative" rAng="0" ptsTypes="AA">
                                      <p:cBhvr>
                                        <p:cTn id="6" dur="5000" fill="hold"/>
                                        <p:tgtEl>
                                          <p:spTgt spid="2"/>
                                        </p:tgtEl>
                                        <p:attrNameLst>
                                          <p:attrName>ppt_x</p:attrName>
                                          <p:attrName>ppt_y</p:attrName>
                                        </p:attrNameLst>
                                      </p:cBhvr>
                                      <p:rCtr x="604" y="0"/>
                                    </p:animMotion>
                                  </p:childTnLst>
                                </p:cTn>
                              </p:par>
                              <p:par>
                                <p:cTn id="7" presetID="1" presetClass="entr" presetSubtype="0" fill="hold" grpId="0" nodeType="withEffect">
                                  <p:stCondLst>
                                    <p:cond delay="70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70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120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200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nodeType="withEffect">
                                  <p:stCondLst>
                                    <p:cond delay="300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nodeType="withEffect">
                                  <p:stCondLst>
                                    <p:cond delay="380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nodeType="withEffect">
                                  <p:stCondLst>
                                    <p:cond delay="4700"/>
                                  </p:stCondLst>
                                  <p:childTnLst>
                                    <p:set>
                                      <p:cBhvr>
                                        <p:cTn id="20" dur="1" fill="hold">
                                          <p:stCondLst>
                                            <p:cond delay="0"/>
                                          </p:stCondLst>
                                        </p:cTn>
                                        <p:tgtEl>
                                          <p:spTgt spid="4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otball_ball.jpg"/>
          <p:cNvPicPr>
            <a:picLocks noChangeAspect="1"/>
          </p:cNvPicPr>
          <p:nvPr/>
        </p:nvPicPr>
        <p:blipFill>
          <a:blip r:embed="rId3" cstate="print"/>
          <a:stretch>
            <a:fillRect/>
          </a:stretch>
        </p:blipFill>
        <p:spPr>
          <a:xfrm>
            <a:off x="-1905000" y="4952999"/>
            <a:ext cx="1222543" cy="1222543"/>
          </a:xfrm>
          <a:prstGeom prst="rect">
            <a:avLst/>
          </a:prstGeom>
        </p:spPr>
      </p:pic>
      <p:grpSp>
        <p:nvGrpSpPr>
          <p:cNvPr id="123" name="Group 122"/>
          <p:cNvGrpSpPr/>
          <p:nvPr/>
        </p:nvGrpSpPr>
        <p:grpSpPr>
          <a:xfrm>
            <a:off x="0" y="4572000"/>
            <a:ext cx="657552" cy="1981200"/>
            <a:chOff x="0" y="4572000"/>
            <a:chExt cx="657552" cy="1981200"/>
          </a:xfrm>
        </p:grpSpPr>
        <p:sp>
          <p:nvSpPr>
            <p:cNvPr id="3" name="Rectangle 2"/>
            <p:cNvSpPr/>
            <p:nvPr/>
          </p:nvSpPr>
          <p:spPr>
            <a:xfrm>
              <a:off x="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572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a:t>
              </a:r>
              <a:endParaRPr lang="en-US" dirty="0"/>
            </a:p>
          </p:txBody>
        </p:sp>
        <p:sp>
          <p:nvSpPr>
            <p:cNvPr id="10" name="TextBox 9"/>
            <p:cNvSpPr txBox="1"/>
            <p:nvPr/>
          </p:nvSpPr>
          <p:spPr>
            <a:xfrm>
              <a:off x="0" y="6183868"/>
              <a:ext cx="657552" cy="369332"/>
            </a:xfrm>
            <a:prstGeom prst="rect">
              <a:avLst/>
            </a:prstGeom>
            <a:noFill/>
          </p:spPr>
          <p:txBody>
            <a:bodyPr wrap="none" rtlCol="0">
              <a:spAutoFit/>
            </a:bodyPr>
            <a:lstStyle/>
            <a:p>
              <a:r>
                <a:rPr lang="en-US" dirty="0" smtClean="0"/>
                <a:t>x</a:t>
              </a:r>
              <a:r>
                <a:rPr lang="en-US" baseline="-25000" dirty="0" smtClean="0"/>
                <a:t>i</a:t>
              </a:r>
              <a:r>
                <a:rPr lang="en-US" dirty="0" smtClean="0"/>
                <a:t> = 0</a:t>
              </a:r>
              <a:endParaRPr lang="en-US" dirty="0"/>
            </a:p>
          </p:txBody>
        </p:sp>
      </p:grpSp>
      <p:grpSp>
        <p:nvGrpSpPr>
          <p:cNvPr id="124" name="Group 123"/>
          <p:cNvGrpSpPr/>
          <p:nvPr/>
        </p:nvGrpSpPr>
        <p:grpSpPr>
          <a:xfrm>
            <a:off x="8446487" y="4419600"/>
            <a:ext cx="849913" cy="2045732"/>
            <a:chOff x="8446487" y="4419600"/>
            <a:chExt cx="849913" cy="2045732"/>
          </a:xfrm>
        </p:grpSpPr>
        <p:sp>
          <p:nvSpPr>
            <p:cNvPr id="9" name="Rectangle 8"/>
            <p:cNvSpPr/>
            <p:nvPr/>
          </p:nvSpPr>
          <p:spPr>
            <a:xfrm>
              <a:off x="8991600" y="4953000"/>
              <a:ext cx="152400" cy="108999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45"/>
            <p:cNvGrpSpPr/>
            <p:nvPr/>
          </p:nvGrpSpPr>
          <p:grpSpPr>
            <a:xfrm>
              <a:off x="8446487" y="4419600"/>
              <a:ext cx="849913" cy="2045732"/>
              <a:chOff x="8446487" y="4419600"/>
              <a:chExt cx="849913" cy="2045732"/>
            </a:xfrm>
          </p:grpSpPr>
          <p:sp>
            <p:nvSpPr>
              <p:cNvPr id="8" name="TextBox 7"/>
              <p:cNvSpPr txBox="1"/>
              <p:nvPr/>
            </p:nvSpPr>
            <p:spPr>
              <a:xfrm>
                <a:off x="8573869" y="4419600"/>
                <a:ext cx="646331" cy="369332"/>
              </a:xfrm>
              <a:prstGeom prst="rect">
                <a:avLst/>
              </a:prstGeom>
              <a:noFill/>
            </p:spPr>
            <p:txBody>
              <a:bodyPr wrap="none" rtlCol="0">
                <a:spAutoFit/>
              </a:bodyPr>
              <a:lstStyle/>
              <a:p>
                <a:r>
                  <a:rPr lang="en-US" dirty="0" err="1" smtClean="0"/>
                  <a:t>t</a:t>
                </a:r>
                <a:r>
                  <a:rPr lang="en-US" baseline="-25000" dirty="0" err="1" smtClean="0"/>
                  <a:t>f</a:t>
                </a:r>
                <a:r>
                  <a:rPr lang="en-US" dirty="0" smtClean="0"/>
                  <a:t> = 5</a:t>
                </a:r>
                <a:endParaRPr lang="en-US" dirty="0"/>
              </a:p>
            </p:txBody>
          </p:sp>
          <p:sp>
            <p:nvSpPr>
              <p:cNvPr id="11" name="TextBox 10"/>
              <p:cNvSpPr txBox="1"/>
              <p:nvPr/>
            </p:nvSpPr>
            <p:spPr>
              <a:xfrm>
                <a:off x="8446487" y="6096000"/>
                <a:ext cx="849913" cy="369332"/>
              </a:xfrm>
              <a:prstGeom prst="rect">
                <a:avLst/>
              </a:prstGeom>
              <a:noFill/>
            </p:spPr>
            <p:txBody>
              <a:bodyPr wrap="none" rtlCol="0">
                <a:spAutoFit/>
              </a:bodyPr>
              <a:lstStyle/>
              <a:p>
                <a:r>
                  <a:rPr lang="en-US" dirty="0" err="1"/>
                  <a:t>x</a:t>
                </a:r>
                <a:r>
                  <a:rPr lang="en-US" baseline="-25000" dirty="0" err="1" smtClean="0"/>
                  <a:t>f</a:t>
                </a:r>
                <a:r>
                  <a:rPr lang="en-US" dirty="0" smtClean="0"/>
                  <a:t> =100</a:t>
                </a:r>
                <a:endParaRPr lang="en-US" dirty="0"/>
              </a:p>
            </p:txBody>
          </p:sp>
        </p:grpSp>
      </p:grpSp>
      <p:grpSp>
        <p:nvGrpSpPr>
          <p:cNvPr id="5" name="Group 32"/>
          <p:cNvGrpSpPr/>
          <p:nvPr/>
        </p:nvGrpSpPr>
        <p:grpSpPr>
          <a:xfrm>
            <a:off x="1752600" y="4495800"/>
            <a:ext cx="774571" cy="1981200"/>
            <a:chOff x="866448" y="3810000"/>
            <a:chExt cx="774571" cy="1981200"/>
          </a:xfrm>
        </p:grpSpPr>
        <p:sp>
          <p:nvSpPr>
            <p:cNvPr id="29" name="Rectangle 28"/>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866448" y="3810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1</a:t>
              </a:r>
              <a:endParaRPr lang="en-US" dirty="0"/>
            </a:p>
          </p:txBody>
        </p:sp>
        <p:sp>
          <p:nvSpPr>
            <p:cNvPr id="32" name="TextBox 31"/>
            <p:cNvSpPr txBox="1"/>
            <p:nvPr/>
          </p:nvSpPr>
          <p:spPr>
            <a:xfrm>
              <a:off x="866448" y="54218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20</a:t>
              </a:r>
              <a:endParaRPr lang="en-US" dirty="0"/>
            </a:p>
          </p:txBody>
        </p:sp>
      </p:grpSp>
      <p:grpSp>
        <p:nvGrpSpPr>
          <p:cNvPr id="6" name="Group 42"/>
          <p:cNvGrpSpPr/>
          <p:nvPr/>
        </p:nvGrpSpPr>
        <p:grpSpPr>
          <a:xfrm>
            <a:off x="3657600" y="4495800"/>
            <a:ext cx="774571" cy="1981200"/>
            <a:chOff x="2466648" y="3581400"/>
            <a:chExt cx="774571" cy="1981200"/>
          </a:xfrm>
        </p:grpSpPr>
        <p:sp>
          <p:nvSpPr>
            <p:cNvPr id="34" name="Rectangle 33"/>
            <p:cNvSpPr/>
            <p:nvPr/>
          </p:nvSpPr>
          <p:spPr>
            <a:xfrm>
              <a:off x="24666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466648" y="35814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2</a:t>
              </a:r>
              <a:endParaRPr lang="en-US" dirty="0"/>
            </a:p>
          </p:txBody>
        </p:sp>
        <p:sp>
          <p:nvSpPr>
            <p:cNvPr id="36" name="TextBox 35"/>
            <p:cNvSpPr txBox="1"/>
            <p:nvPr/>
          </p:nvSpPr>
          <p:spPr>
            <a:xfrm>
              <a:off x="24666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40</a:t>
              </a:r>
              <a:endParaRPr lang="en-US" dirty="0"/>
            </a:p>
          </p:txBody>
        </p:sp>
      </p:grpSp>
      <p:grpSp>
        <p:nvGrpSpPr>
          <p:cNvPr id="12" name="Group 43"/>
          <p:cNvGrpSpPr/>
          <p:nvPr/>
        </p:nvGrpSpPr>
        <p:grpSpPr>
          <a:xfrm>
            <a:off x="5486400" y="4419600"/>
            <a:ext cx="774571" cy="1981200"/>
            <a:chOff x="3762048" y="3581400"/>
            <a:chExt cx="774571" cy="1981200"/>
          </a:xfrm>
        </p:grpSpPr>
        <p:sp>
          <p:nvSpPr>
            <p:cNvPr id="37" name="Rectangle 36"/>
            <p:cNvSpPr/>
            <p:nvPr/>
          </p:nvSpPr>
          <p:spPr>
            <a:xfrm>
              <a:off x="37620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762048" y="35814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3</a:t>
              </a:r>
              <a:endParaRPr lang="en-US" dirty="0"/>
            </a:p>
          </p:txBody>
        </p:sp>
        <p:sp>
          <p:nvSpPr>
            <p:cNvPr id="39" name="TextBox 38"/>
            <p:cNvSpPr txBox="1"/>
            <p:nvPr/>
          </p:nvSpPr>
          <p:spPr>
            <a:xfrm>
              <a:off x="37620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60</a:t>
              </a:r>
              <a:endParaRPr lang="en-US" dirty="0"/>
            </a:p>
          </p:txBody>
        </p:sp>
      </p:grpSp>
      <p:grpSp>
        <p:nvGrpSpPr>
          <p:cNvPr id="13" name="Group 44"/>
          <p:cNvGrpSpPr/>
          <p:nvPr/>
        </p:nvGrpSpPr>
        <p:grpSpPr>
          <a:xfrm>
            <a:off x="7391400" y="4456044"/>
            <a:ext cx="721672" cy="1981200"/>
            <a:chOff x="6810048" y="3810000"/>
            <a:chExt cx="721672" cy="1981200"/>
          </a:xfrm>
        </p:grpSpPr>
        <p:sp>
          <p:nvSpPr>
            <p:cNvPr id="40" name="Rectangle 39"/>
            <p:cNvSpPr/>
            <p:nvPr/>
          </p:nvSpPr>
          <p:spPr>
            <a:xfrm>
              <a:off x="68100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6810048" y="3810000"/>
              <a:ext cx="635110" cy="369332"/>
            </a:xfrm>
            <a:prstGeom prst="rect">
              <a:avLst/>
            </a:prstGeom>
            <a:noFill/>
          </p:spPr>
          <p:txBody>
            <a:bodyPr wrap="none" rtlCol="0">
              <a:spAutoFit/>
            </a:bodyPr>
            <a:lstStyle/>
            <a:p>
              <a:r>
                <a:rPr lang="en-US" dirty="0" err="1" smtClean="0"/>
                <a:t>t</a:t>
              </a:r>
              <a:r>
                <a:rPr lang="en-US" baseline="-25000" dirty="0" err="1" smtClean="0"/>
                <a:t>i</a:t>
              </a:r>
              <a:r>
                <a:rPr lang="en-US" dirty="0" smtClean="0"/>
                <a:t> = 4</a:t>
              </a:r>
              <a:endParaRPr lang="en-US" dirty="0"/>
            </a:p>
          </p:txBody>
        </p:sp>
        <p:sp>
          <p:nvSpPr>
            <p:cNvPr id="42" name="TextBox 41"/>
            <p:cNvSpPr txBox="1"/>
            <p:nvPr/>
          </p:nvSpPr>
          <p:spPr>
            <a:xfrm>
              <a:off x="6810048" y="5421868"/>
              <a:ext cx="721672" cy="369332"/>
            </a:xfrm>
            <a:prstGeom prst="rect">
              <a:avLst/>
            </a:prstGeom>
            <a:noFill/>
          </p:spPr>
          <p:txBody>
            <a:bodyPr wrap="none" rtlCol="0">
              <a:spAutoFit/>
            </a:bodyPr>
            <a:lstStyle/>
            <a:p>
              <a:r>
                <a:rPr lang="en-US" dirty="0" smtClean="0"/>
                <a:t>x</a:t>
              </a:r>
              <a:r>
                <a:rPr lang="en-US" baseline="-25000" dirty="0" smtClean="0"/>
                <a:t>i</a:t>
              </a:r>
              <a:r>
                <a:rPr lang="en-US" dirty="0" smtClean="0"/>
                <a:t> =80</a:t>
              </a:r>
              <a:endParaRPr lang="en-US" dirty="0"/>
            </a:p>
          </p:txBody>
        </p:sp>
      </p:grpSp>
      <p:grpSp>
        <p:nvGrpSpPr>
          <p:cNvPr id="87" name="Group 32"/>
          <p:cNvGrpSpPr/>
          <p:nvPr/>
        </p:nvGrpSpPr>
        <p:grpSpPr>
          <a:xfrm>
            <a:off x="2743200" y="4495800"/>
            <a:ext cx="809837" cy="1981200"/>
            <a:chOff x="866448" y="3810000"/>
            <a:chExt cx="809837" cy="1981200"/>
          </a:xfrm>
        </p:grpSpPr>
        <p:sp>
          <p:nvSpPr>
            <p:cNvPr id="88" name="Rectangle 87"/>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p:cNvSpPr txBox="1"/>
            <p:nvPr/>
          </p:nvSpPr>
          <p:spPr>
            <a:xfrm>
              <a:off x="866448" y="3810000"/>
              <a:ext cx="809837" cy="369332"/>
            </a:xfrm>
            <a:prstGeom prst="rect">
              <a:avLst/>
            </a:prstGeom>
            <a:noFill/>
          </p:spPr>
          <p:txBody>
            <a:bodyPr wrap="none" rtlCol="0">
              <a:spAutoFit/>
            </a:bodyPr>
            <a:lstStyle/>
            <a:p>
              <a:r>
                <a:rPr lang="en-US" dirty="0" err="1" smtClean="0"/>
                <a:t>t</a:t>
              </a:r>
              <a:r>
                <a:rPr lang="en-US" baseline="-25000" dirty="0" err="1" smtClean="0"/>
                <a:t>i</a:t>
              </a:r>
              <a:r>
                <a:rPr lang="en-US" dirty="0" smtClean="0"/>
                <a:t> = 1.5</a:t>
              </a:r>
              <a:endParaRPr lang="en-US" dirty="0"/>
            </a:p>
          </p:txBody>
        </p:sp>
        <p:sp>
          <p:nvSpPr>
            <p:cNvPr id="106" name="TextBox 105"/>
            <p:cNvSpPr txBox="1"/>
            <p:nvPr/>
          </p:nvSpPr>
          <p:spPr>
            <a:xfrm>
              <a:off x="866448" y="54218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30</a:t>
              </a:r>
              <a:endParaRPr lang="en-US" dirty="0"/>
            </a:p>
          </p:txBody>
        </p:sp>
      </p:grpSp>
      <p:grpSp>
        <p:nvGrpSpPr>
          <p:cNvPr id="107" name="Group 42"/>
          <p:cNvGrpSpPr/>
          <p:nvPr/>
        </p:nvGrpSpPr>
        <p:grpSpPr>
          <a:xfrm>
            <a:off x="4572000" y="4419600"/>
            <a:ext cx="809837" cy="1981200"/>
            <a:chOff x="2466648" y="3581400"/>
            <a:chExt cx="809837" cy="1981200"/>
          </a:xfrm>
        </p:grpSpPr>
        <p:sp>
          <p:nvSpPr>
            <p:cNvPr id="108" name="Rectangle 107"/>
            <p:cNvSpPr/>
            <p:nvPr/>
          </p:nvSpPr>
          <p:spPr>
            <a:xfrm>
              <a:off x="24666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p:cNvSpPr txBox="1"/>
            <p:nvPr/>
          </p:nvSpPr>
          <p:spPr>
            <a:xfrm>
              <a:off x="2466648" y="3581400"/>
              <a:ext cx="809837" cy="369332"/>
            </a:xfrm>
            <a:prstGeom prst="rect">
              <a:avLst/>
            </a:prstGeom>
            <a:noFill/>
          </p:spPr>
          <p:txBody>
            <a:bodyPr wrap="none" rtlCol="0">
              <a:spAutoFit/>
            </a:bodyPr>
            <a:lstStyle/>
            <a:p>
              <a:r>
                <a:rPr lang="en-US" dirty="0" err="1" smtClean="0"/>
                <a:t>t</a:t>
              </a:r>
              <a:r>
                <a:rPr lang="en-US" baseline="-25000" dirty="0" err="1" smtClean="0"/>
                <a:t>i</a:t>
              </a:r>
              <a:r>
                <a:rPr lang="en-US" dirty="0" smtClean="0"/>
                <a:t> = 2.5</a:t>
              </a:r>
              <a:endParaRPr lang="en-US" dirty="0"/>
            </a:p>
          </p:txBody>
        </p:sp>
        <p:sp>
          <p:nvSpPr>
            <p:cNvPr id="110" name="TextBox 109"/>
            <p:cNvSpPr txBox="1"/>
            <p:nvPr/>
          </p:nvSpPr>
          <p:spPr>
            <a:xfrm>
              <a:off x="24666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50</a:t>
              </a:r>
              <a:endParaRPr lang="en-US" dirty="0"/>
            </a:p>
          </p:txBody>
        </p:sp>
      </p:grpSp>
      <p:grpSp>
        <p:nvGrpSpPr>
          <p:cNvPr id="111" name="Group 43"/>
          <p:cNvGrpSpPr/>
          <p:nvPr/>
        </p:nvGrpSpPr>
        <p:grpSpPr>
          <a:xfrm>
            <a:off x="6553200" y="4419600"/>
            <a:ext cx="809837" cy="1981200"/>
            <a:chOff x="3762048" y="3581400"/>
            <a:chExt cx="809837" cy="1981200"/>
          </a:xfrm>
        </p:grpSpPr>
        <p:sp>
          <p:nvSpPr>
            <p:cNvPr id="112" name="Rectangle 111"/>
            <p:cNvSpPr/>
            <p:nvPr/>
          </p:nvSpPr>
          <p:spPr>
            <a:xfrm>
              <a:off x="3762048" y="41148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3762048" y="3581400"/>
              <a:ext cx="809837" cy="369332"/>
            </a:xfrm>
            <a:prstGeom prst="rect">
              <a:avLst/>
            </a:prstGeom>
            <a:noFill/>
          </p:spPr>
          <p:txBody>
            <a:bodyPr wrap="none" rtlCol="0">
              <a:spAutoFit/>
            </a:bodyPr>
            <a:lstStyle/>
            <a:p>
              <a:r>
                <a:rPr lang="en-US" dirty="0" err="1" smtClean="0"/>
                <a:t>t</a:t>
              </a:r>
              <a:r>
                <a:rPr lang="en-US" baseline="-25000" dirty="0" err="1" smtClean="0"/>
                <a:t>i</a:t>
              </a:r>
              <a:r>
                <a:rPr lang="en-US" dirty="0" smtClean="0"/>
                <a:t> = 3.5</a:t>
              </a:r>
              <a:endParaRPr lang="en-US" dirty="0"/>
            </a:p>
          </p:txBody>
        </p:sp>
        <p:sp>
          <p:nvSpPr>
            <p:cNvPr id="114" name="TextBox 113"/>
            <p:cNvSpPr txBox="1"/>
            <p:nvPr/>
          </p:nvSpPr>
          <p:spPr>
            <a:xfrm>
              <a:off x="3762048" y="51932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70</a:t>
              </a:r>
              <a:endParaRPr lang="en-US" dirty="0"/>
            </a:p>
          </p:txBody>
        </p:sp>
      </p:grpSp>
      <p:grpSp>
        <p:nvGrpSpPr>
          <p:cNvPr id="115" name="Group 44"/>
          <p:cNvGrpSpPr/>
          <p:nvPr/>
        </p:nvGrpSpPr>
        <p:grpSpPr>
          <a:xfrm>
            <a:off x="8105563" y="4659868"/>
            <a:ext cx="809837" cy="1653064"/>
            <a:chOff x="6657648" y="4013824"/>
            <a:chExt cx="809837" cy="1653064"/>
          </a:xfrm>
        </p:grpSpPr>
        <p:sp>
          <p:nvSpPr>
            <p:cNvPr id="116" name="Rectangle 115"/>
            <p:cNvSpPr/>
            <p:nvPr/>
          </p:nvSpPr>
          <p:spPr>
            <a:xfrm>
              <a:off x="68100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a:off x="6657648" y="4013824"/>
              <a:ext cx="809837" cy="369332"/>
            </a:xfrm>
            <a:prstGeom prst="rect">
              <a:avLst/>
            </a:prstGeom>
            <a:noFill/>
          </p:spPr>
          <p:txBody>
            <a:bodyPr wrap="none" rtlCol="0">
              <a:spAutoFit/>
            </a:bodyPr>
            <a:lstStyle/>
            <a:p>
              <a:r>
                <a:rPr lang="en-US" dirty="0" err="1" smtClean="0"/>
                <a:t>t</a:t>
              </a:r>
              <a:r>
                <a:rPr lang="en-US" baseline="-25000" dirty="0" err="1" smtClean="0"/>
                <a:t>i</a:t>
              </a:r>
              <a:r>
                <a:rPr lang="en-US" dirty="0" smtClean="0"/>
                <a:t> = 4.5</a:t>
              </a:r>
              <a:endParaRPr lang="en-US" dirty="0"/>
            </a:p>
          </p:txBody>
        </p:sp>
        <p:sp>
          <p:nvSpPr>
            <p:cNvPr id="118" name="TextBox 117"/>
            <p:cNvSpPr txBox="1"/>
            <p:nvPr/>
          </p:nvSpPr>
          <p:spPr>
            <a:xfrm>
              <a:off x="6657648" y="5297556"/>
              <a:ext cx="721672" cy="369332"/>
            </a:xfrm>
            <a:prstGeom prst="rect">
              <a:avLst/>
            </a:prstGeom>
            <a:noFill/>
          </p:spPr>
          <p:txBody>
            <a:bodyPr wrap="none" rtlCol="0">
              <a:spAutoFit/>
            </a:bodyPr>
            <a:lstStyle/>
            <a:p>
              <a:r>
                <a:rPr lang="en-US" dirty="0" smtClean="0"/>
                <a:t>x</a:t>
              </a:r>
              <a:r>
                <a:rPr lang="en-US" baseline="-25000" dirty="0" smtClean="0"/>
                <a:t>i</a:t>
              </a:r>
              <a:r>
                <a:rPr lang="en-US" dirty="0" smtClean="0"/>
                <a:t> =90</a:t>
              </a:r>
              <a:endParaRPr lang="en-US" dirty="0"/>
            </a:p>
          </p:txBody>
        </p:sp>
      </p:grpSp>
      <p:grpSp>
        <p:nvGrpSpPr>
          <p:cNvPr id="119" name="Group 32"/>
          <p:cNvGrpSpPr/>
          <p:nvPr/>
        </p:nvGrpSpPr>
        <p:grpSpPr>
          <a:xfrm>
            <a:off x="838200" y="4495800"/>
            <a:ext cx="809837" cy="1981200"/>
            <a:chOff x="866448" y="3810000"/>
            <a:chExt cx="809837" cy="1981200"/>
          </a:xfrm>
        </p:grpSpPr>
        <p:sp>
          <p:nvSpPr>
            <p:cNvPr id="120" name="Rectangle 119"/>
            <p:cNvSpPr/>
            <p:nvPr/>
          </p:nvSpPr>
          <p:spPr>
            <a:xfrm>
              <a:off x="866448" y="4343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p:cNvSpPr txBox="1"/>
            <p:nvPr/>
          </p:nvSpPr>
          <p:spPr>
            <a:xfrm>
              <a:off x="866448" y="3810000"/>
              <a:ext cx="809837" cy="369332"/>
            </a:xfrm>
            <a:prstGeom prst="rect">
              <a:avLst/>
            </a:prstGeom>
            <a:noFill/>
          </p:spPr>
          <p:txBody>
            <a:bodyPr wrap="none" rtlCol="0">
              <a:spAutoFit/>
            </a:bodyPr>
            <a:lstStyle/>
            <a:p>
              <a:r>
                <a:rPr lang="en-US" dirty="0" err="1" smtClean="0"/>
                <a:t>t</a:t>
              </a:r>
              <a:r>
                <a:rPr lang="en-US" baseline="-25000" dirty="0" err="1" smtClean="0"/>
                <a:t>i</a:t>
              </a:r>
              <a:r>
                <a:rPr lang="en-US" dirty="0" smtClean="0"/>
                <a:t> = 0.5</a:t>
              </a:r>
              <a:endParaRPr lang="en-US" dirty="0"/>
            </a:p>
          </p:txBody>
        </p:sp>
        <p:sp>
          <p:nvSpPr>
            <p:cNvPr id="122" name="TextBox 121"/>
            <p:cNvSpPr txBox="1"/>
            <p:nvPr/>
          </p:nvSpPr>
          <p:spPr>
            <a:xfrm>
              <a:off x="866448" y="5421868"/>
              <a:ext cx="774571" cy="369332"/>
            </a:xfrm>
            <a:prstGeom prst="rect">
              <a:avLst/>
            </a:prstGeom>
            <a:noFill/>
          </p:spPr>
          <p:txBody>
            <a:bodyPr wrap="none" rtlCol="0">
              <a:spAutoFit/>
            </a:bodyPr>
            <a:lstStyle/>
            <a:p>
              <a:r>
                <a:rPr lang="en-US" dirty="0" smtClean="0"/>
                <a:t>x</a:t>
              </a:r>
              <a:r>
                <a:rPr lang="en-US" baseline="-25000" dirty="0" smtClean="0"/>
                <a:t>i</a:t>
              </a:r>
              <a:r>
                <a:rPr lang="en-US" dirty="0" smtClean="0"/>
                <a:t> = 10</a:t>
              </a:r>
              <a:endParaRPr lang="en-US" dirty="0"/>
            </a:p>
          </p:txBody>
        </p:sp>
      </p:grpSp>
      <p:grpSp>
        <p:nvGrpSpPr>
          <p:cNvPr id="134" name="Group 133"/>
          <p:cNvGrpSpPr/>
          <p:nvPr/>
        </p:nvGrpSpPr>
        <p:grpSpPr>
          <a:xfrm>
            <a:off x="4426150" y="4724400"/>
            <a:ext cx="1517450" cy="1676400"/>
            <a:chOff x="4419600" y="1676400"/>
            <a:chExt cx="1517450" cy="1676400"/>
          </a:xfrm>
        </p:grpSpPr>
        <p:grpSp>
          <p:nvGrpSpPr>
            <p:cNvPr id="133" name="Group 132"/>
            <p:cNvGrpSpPr/>
            <p:nvPr/>
          </p:nvGrpSpPr>
          <p:grpSpPr>
            <a:xfrm>
              <a:off x="4495800" y="1676400"/>
              <a:ext cx="1295400" cy="1371600"/>
              <a:chOff x="4495800" y="1676400"/>
              <a:chExt cx="1295400" cy="1371600"/>
            </a:xfrm>
          </p:grpSpPr>
          <p:grpSp>
            <p:nvGrpSpPr>
              <p:cNvPr id="128" name="Group 127"/>
              <p:cNvGrpSpPr/>
              <p:nvPr/>
            </p:nvGrpSpPr>
            <p:grpSpPr>
              <a:xfrm>
                <a:off x="4572000" y="1981200"/>
                <a:ext cx="1060250" cy="1066800"/>
                <a:chOff x="4572000" y="5105400"/>
                <a:chExt cx="1060250" cy="1066800"/>
              </a:xfrm>
            </p:grpSpPr>
            <p:sp>
              <p:nvSpPr>
                <p:cNvPr id="126" name="Rectangle 125"/>
                <p:cNvSpPr/>
                <p:nvPr/>
              </p:nvSpPr>
              <p:spPr>
                <a:xfrm>
                  <a:off x="457200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5479850" y="5105400"/>
                  <a:ext cx="152400" cy="1066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p:cNvSpPr txBox="1"/>
              <p:nvPr/>
            </p:nvSpPr>
            <p:spPr>
              <a:xfrm>
                <a:off x="4495800" y="1676400"/>
                <a:ext cx="566181" cy="369332"/>
              </a:xfrm>
              <a:prstGeom prst="rect">
                <a:avLst/>
              </a:prstGeom>
              <a:noFill/>
            </p:spPr>
            <p:txBody>
              <a:bodyPr wrap="none" rtlCol="0">
                <a:spAutoFit/>
              </a:bodyPr>
              <a:lstStyle/>
              <a:p>
                <a:r>
                  <a:rPr lang="en-US" dirty="0" smtClean="0"/>
                  <a:t>2.5s</a:t>
                </a:r>
                <a:endParaRPr lang="en-US" dirty="0"/>
              </a:p>
            </p:txBody>
          </p:sp>
          <p:sp>
            <p:nvSpPr>
              <p:cNvPr id="130" name="TextBox 129"/>
              <p:cNvSpPr txBox="1"/>
              <p:nvPr/>
            </p:nvSpPr>
            <p:spPr>
              <a:xfrm>
                <a:off x="5399746" y="1676400"/>
                <a:ext cx="391454" cy="369332"/>
              </a:xfrm>
              <a:prstGeom prst="rect">
                <a:avLst/>
              </a:prstGeom>
              <a:noFill/>
            </p:spPr>
            <p:txBody>
              <a:bodyPr wrap="none" rtlCol="0">
                <a:spAutoFit/>
              </a:bodyPr>
              <a:lstStyle/>
              <a:p>
                <a:r>
                  <a:rPr lang="en-US" dirty="0"/>
                  <a:t>3</a:t>
                </a:r>
                <a:r>
                  <a:rPr lang="en-US" dirty="0" smtClean="0"/>
                  <a:t>s</a:t>
                </a:r>
                <a:endParaRPr lang="en-US" dirty="0"/>
              </a:p>
            </p:txBody>
          </p:sp>
        </p:grpSp>
        <p:sp>
          <p:nvSpPr>
            <p:cNvPr id="131" name="TextBox 130"/>
            <p:cNvSpPr txBox="1"/>
            <p:nvPr/>
          </p:nvSpPr>
          <p:spPr>
            <a:xfrm>
              <a:off x="4419600" y="2983468"/>
              <a:ext cx="603050" cy="369332"/>
            </a:xfrm>
            <a:prstGeom prst="rect">
              <a:avLst/>
            </a:prstGeom>
            <a:noFill/>
          </p:spPr>
          <p:txBody>
            <a:bodyPr wrap="none" rtlCol="0">
              <a:spAutoFit/>
            </a:bodyPr>
            <a:lstStyle/>
            <a:p>
              <a:r>
                <a:rPr lang="en-US" dirty="0" smtClean="0"/>
                <a:t>50m</a:t>
              </a:r>
              <a:endParaRPr lang="en-US" dirty="0"/>
            </a:p>
          </p:txBody>
        </p:sp>
        <p:sp>
          <p:nvSpPr>
            <p:cNvPr id="132" name="TextBox 131"/>
            <p:cNvSpPr txBox="1"/>
            <p:nvPr/>
          </p:nvSpPr>
          <p:spPr>
            <a:xfrm>
              <a:off x="5334000" y="2971800"/>
              <a:ext cx="603050" cy="369332"/>
            </a:xfrm>
            <a:prstGeom prst="rect">
              <a:avLst/>
            </a:prstGeom>
            <a:noFill/>
          </p:spPr>
          <p:txBody>
            <a:bodyPr wrap="none" rtlCol="0">
              <a:spAutoFit/>
            </a:bodyPr>
            <a:lstStyle/>
            <a:p>
              <a:r>
                <a:rPr lang="en-US" dirty="0"/>
                <a:t>6</a:t>
              </a:r>
              <a:r>
                <a:rPr lang="en-US" dirty="0" smtClean="0"/>
                <a:t>0m</a:t>
              </a:r>
              <a:endParaRPr lang="en-US" dirty="0"/>
            </a:p>
          </p:txBody>
        </p:sp>
      </p:grpSp>
      <p:sp>
        <p:nvSpPr>
          <p:cNvPr id="135" name="TextBox 134"/>
          <p:cNvSpPr txBox="1"/>
          <p:nvPr/>
        </p:nvSpPr>
        <p:spPr>
          <a:xfrm>
            <a:off x="1497067" y="206514"/>
            <a:ext cx="5753498" cy="707886"/>
          </a:xfrm>
          <a:prstGeom prst="rect">
            <a:avLst/>
          </a:prstGeom>
          <a:noFill/>
        </p:spPr>
        <p:txBody>
          <a:bodyPr wrap="none" rtlCol="0">
            <a:spAutoFit/>
          </a:bodyPr>
          <a:lstStyle/>
          <a:p>
            <a:r>
              <a:rPr lang="en-US" sz="4000" b="1" u="sng" dirty="0" smtClean="0">
                <a:solidFill>
                  <a:srgbClr val="0000FF"/>
                </a:solidFill>
                <a:latin typeface="Comic Sans MS" pitchFamily="66" charset="0"/>
              </a:rPr>
              <a:t>Instantaneous velocity</a:t>
            </a:r>
            <a:endParaRPr lang="en-US" sz="4000" b="1" u="sng" dirty="0">
              <a:solidFill>
                <a:srgbClr val="0000FF"/>
              </a:solidFill>
              <a:latin typeface="Comic Sans MS" pitchFamily="66" charset="0"/>
            </a:endParaRPr>
          </a:p>
        </p:txBody>
      </p:sp>
      <p:grpSp>
        <p:nvGrpSpPr>
          <p:cNvPr id="66" name="Group 65"/>
          <p:cNvGrpSpPr/>
          <p:nvPr/>
        </p:nvGrpSpPr>
        <p:grpSpPr>
          <a:xfrm>
            <a:off x="762000" y="1838328"/>
            <a:ext cx="7607303" cy="1169988"/>
            <a:chOff x="762000" y="1838328"/>
            <a:chExt cx="7607303" cy="1169988"/>
          </a:xfrm>
        </p:grpSpPr>
        <p:grpSp>
          <p:nvGrpSpPr>
            <p:cNvPr id="137" name="Group 136"/>
            <p:cNvGrpSpPr/>
            <p:nvPr/>
          </p:nvGrpSpPr>
          <p:grpSpPr>
            <a:xfrm>
              <a:off x="762000" y="2011016"/>
              <a:ext cx="6723840" cy="876228"/>
              <a:chOff x="1763674" y="2312504"/>
              <a:chExt cx="6723840" cy="876228"/>
            </a:xfrm>
          </p:grpSpPr>
          <p:sp>
            <p:nvSpPr>
              <p:cNvPr id="138" name="TextBox 137"/>
              <p:cNvSpPr txBox="1"/>
              <p:nvPr/>
            </p:nvSpPr>
            <p:spPr>
              <a:xfrm>
                <a:off x="1763674" y="2541104"/>
                <a:ext cx="2916119" cy="369332"/>
              </a:xfrm>
              <a:prstGeom prst="rect">
                <a:avLst/>
              </a:prstGeom>
              <a:noFill/>
            </p:spPr>
            <p:txBody>
              <a:bodyPr wrap="none" rtlCol="0">
                <a:spAutoFit/>
              </a:bodyPr>
              <a:lstStyle/>
              <a:p>
                <a:r>
                  <a:rPr lang="en-US" b="1" dirty="0" smtClean="0"/>
                  <a:t>Instantaneous velocity (v ) = </a:t>
                </a:r>
                <a:endParaRPr lang="en-US" b="1" dirty="0"/>
              </a:p>
            </p:txBody>
          </p:sp>
          <p:sp>
            <p:nvSpPr>
              <p:cNvPr id="139" name="TextBox 138"/>
              <p:cNvSpPr txBox="1"/>
              <p:nvPr/>
            </p:nvSpPr>
            <p:spPr>
              <a:xfrm>
                <a:off x="4887874" y="2312504"/>
                <a:ext cx="3599640" cy="369332"/>
              </a:xfrm>
              <a:prstGeom prst="rect">
                <a:avLst/>
              </a:prstGeom>
              <a:noFill/>
            </p:spPr>
            <p:txBody>
              <a:bodyPr wrap="none" rtlCol="0">
                <a:spAutoFit/>
              </a:bodyPr>
              <a:lstStyle/>
              <a:p>
                <a:r>
                  <a:rPr lang="en-US" b="1" dirty="0" smtClean="0"/>
                  <a:t>Very small change in Displacement  </a:t>
                </a:r>
                <a:endParaRPr lang="en-US" b="1" dirty="0"/>
              </a:p>
            </p:txBody>
          </p:sp>
          <p:cxnSp>
            <p:nvCxnSpPr>
              <p:cNvPr id="140" name="Straight Connector 139"/>
              <p:cNvCxnSpPr/>
              <p:nvPr/>
            </p:nvCxnSpPr>
            <p:spPr>
              <a:xfrm flipV="1">
                <a:off x="4811674" y="2739888"/>
                <a:ext cx="3505200" cy="33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5383969" y="2819400"/>
                <a:ext cx="2780505" cy="369332"/>
              </a:xfrm>
              <a:prstGeom prst="rect">
                <a:avLst/>
              </a:prstGeom>
              <a:noFill/>
            </p:spPr>
            <p:txBody>
              <a:bodyPr wrap="none" rtlCol="0">
                <a:spAutoFit/>
              </a:bodyPr>
              <a:lstStyle/>
              <a:p>
                <a:r>
                  <a:rPr lang="en-US" b="1" dirty="0" smtClean="0"/>
                  <a:t>Very small change in Time  </a:t>
                </a:r>
                <a:endParaRPr lang="en-US" b="1" dirty="0"/>
              </a:p>
            </p:txBody>
          </p:sp>
        </p:grpSp>
        <p:graphicFrame>
          <p:nvGraphicFramePr>
            <p:cNvPr id="65" name="Object 64"/>
            <p:cNvGraphicFramePr>
              <a:graphicFrameLocks noChangeAspect="1"/>
            </p:cNvGraphicFramePr>
            <p:nvPr/>
          </p:nvGraphicFramePr>
          <p:xfrm>
            <a:off x="7350128" y="1838328"/>
            <a:ext cx="1019175" cy="1169988"/>
          </p:xfrm>
          <a:graphic>
            <a:graphicData uri="http://schemas.openxmlformats.org/presentationml/2006/ole">
              <mc:AlternateContent xmlns:mc="http://schemas.openxmlformats.org/markup-compatibility/2006">
                <mc:Choice xmlns:v="urn:schemas-microsoft-com:vml" Requires="v">
                  <p:oleObj spid="_x0000_s5153" name="Equation" r:id="rId4" imgW="342720" imgH="393480" progId="Equation.3">
                    <p:embed/>
                  </p:oleObj>
                </mc:Choice>
                <mc:Fallback>
                  <p:oleObj name="Equation" r:id="rId4" imgW="34272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0128" y="1838328"/>
                          <a:ext cx="1019175" cy="1169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nodeType="clickEffect">
                                  <p:stCondLst>
                                    <p:cond delay="0"/>
                                  </p:stCondLst>
                                  <p:childTnLst>
                                    <p:animMotion origin="layout" path="M 0.00816 -2.0444E-6 L 1.21632 -0.00023 " pathEditMode="relative" rAng="0" ptsTypes="AA">
                                      <p:cBhvr>
                                        <p:cTn id="6" dur="5000" fill="hold"/>
                                        <p:tgtEl>
                                          <p:spTgt spid="2"/>
                                        </p:tgtEl>
                                        <p:attrNameLst>
                                          <p:attrName>ppt_x</p:attrName>
                                          <p:attrName>ppt_y</p:attrName>
                                        </p:attrNameLst>
                                      </p:cBhvr>
                                      <p:rCtr x="604" y="0"/>
                                    </p:animMotion>
                                  </p:childTnLst>
                                </p:cTn>
                              </p:par>
                              <p:par>
                                <p:cTn id="7" presetID="1" presetClass="entr" presetSubtype="0" fill="hold" nodeType="withEffect">
                                  <p:stCondLst>
                                    <p:cond delay="500"/>
                                  </p:stCondLst>
                                  <p:childTnLst>
                                    <p:set>
                                      <p:cBhvr>
                                        <p:cTn id="8" dur="1" fill="hold">
                                          <p:stCondLst>
                                            <p:cond delay="0"/>
                                          </p:stCondLst>
                                        </p:cTn>
                                        <p:tgtEl>
                                          <p:spTgt spid="123"/>
                                        </p:tgtEl>
                                        <p:attrNameLst>
                                          <p:attrName>style.visibility</p:attrName>
                                        </p:attrNameLst>
                                      </p:cBhvr>
                                      <p:to>
                                        <p:strVal val="visible"/>
                                      </p:to>
                                    </p:set>
                                  </p:childTnLst>
                                </p:cTn>
                              </p:par>
                              <p:par>
                                <p:cTn id="9" presetID="1" presetClass="entr" presetSubtype="0" fill="hold" nodeType="withEffect">
                                  <p:stCondLst>
                                    <p:cond delay="1000"/>
                                  </p:stCondLst>
                                  <p:childTnLst>
                                    <p:set>
                                      <p:cBhvr>
                                        <p:cTn id="10" dur="1" fill="hold">
                                          <p:stCondLst>
                                            <p:cond delay="0"/>
                                          </p:stCondLst>
                                        </p:cTn>
                                        <p:tgtEl>
                                          <p:spTgt spid="119"/>
                                        </p:tgtEl>
                                        <p:attrNameLst>
                                          <p:attrName>style.visibility</p:attrName>
                                        </p:attrNameLst>
                                      </p:cBhvr>
                                      <p:to>
                                        <p:strVal val="visible"/>
                                      </p:to>
                                    </p:set>
                                  </p:childTnLst>
                                </p:cTn>
                              </p:par>
                              <p:par>
                                <p:cTn id="11" presetID="1" presetClass="entr" presetSubtype="0" fill="hold" nodeType="withEffect">
                                  <p:stCondLst>
                                    <p:cond delay="130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1700"/>
                                  </p:stCondLst>
                                  <p:childTnLst>
                                    <p:set>
                                      <p:cBhvr>
                                        <p:cTn id="14" dur="1" fill="hold">
                                          <p:stCondLst>
                                            <p:cond delay="0"/>
                                          </p:stCondLst>
                                        </p:cTn>
                                        <p:tgtEl>
                                          <p:spTgt spid="87"/>
                                        </p:tgtEl>
                                        <p:attrNameLst>
                                          <p:attrName>style.visibility</p:attrName>
                                        </p:attrNameLst>
                                      </p:cBhvr>
                                      <p:to>
                                        <p:strVal val="visible"/>
                                      </p:to>
                                    </p:set>
                                  </p:childTnLst>
                                </p:cTn>
                              </p:par>
                              <p:par>
                                <p:cTn id="15" presetID="1" presetClass="entr" presetSubtype="0" fill="hold" nodeType="withEffect">
                                  <p:stCondLst>
                                    <p:cond delay="200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2600"/>
                                  </p:stCondLst>
                                  <p:childTnLst>
                                    <p:set>
                                      <p:cBhvr>
                                        <p:cTn id="18" dur="1" fill="hold">
                                          <p:stCondLst>
                                            <p:cond delay="0"/>
                                          </p:stCondLst>
                                        </p:cTn>
                                        <p:tgtEl>
                                          <p:spTgt spid="107"/>
                                        </p:tgtEl>
                                        <p:attrNameLst>
                                          <p:attrName>style.visibility</p:attrName>
                                        </p:attrNameLst>
                                      </p:cBhvr>
                                      <p:to>
                                        <p:strVal val="visible"/>
                                      </p:to>
                                    </p:set>
                                  </p:childTnLst>
                                </p:cTn>
                              </p:par>
                              <p:par>
                                <p:cTn id="19" presetID="1" presetClass="entr" presetSubtype="0" fill="hold" nodeType="withEffect">
                                  <p:stCondLst>
                                    <p:cond delay="300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3400"/>
                                  </p:stCondLst>
                                  <p:childTnLst>
                                    <p:set>
                                      <p:cBhvr>
                                        <p:cTn id="22" dur="1" fill="hold">
                                          <p:stCondLst>
                                            <p:cond delay="0"/>
                                          </p:stCondLst>
                                        </p:cTn>
                                        <p:tgtEl>
                                          <p:spTgt spid="111"/>
                                        </p:tgtEl>
                                        <p:attrNameLst>
                                          <p:attrName>style.visibility</p:attrName>
                                        </p:attrNameLst>
                                      </p:cBhvr>
                                      <p:to>
                                        <p:strVal val="visible"/>
                                      </p:to>
                                    </p:set>
                                  </p:childTnLst>
                                </p:cTn>
                              </p:par>
                              <p:par>
                                <p:cTn id="23" presetID="1" presetClass="entr" presetSubtype="0" fill="hold" nodeType="withEffect">
                                  <p:stCondLst>
                                    <p:cond delay="380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4200"/>
                                  </p:stCondLst>
                                  <p:childTnLst>
                                    <p:set>
                                      <p:cBhvr>
                                        <p:cTn id="26" dur="1" fill="hold">
                                          <p:stCondLst>
                                            <p:cond delay="0"/>
                                          </p:stCondLst>
                                        </p:cTn>
                                        <p:tgtEl>
                                          <p:spTgt spid="115"/>
                                        </p:tgtEl>
                                        <p:attrNameLst>
                                          <p:attrName>style.visibility</p:attrName>
                                        </p:attrNameLst>
                                      </p:cBhvr>
                                      <p:to>
                                        <p:strVal val="visible"/>
                                      </p:to>
                                    </p:set>
                                  </p:childTnLst>
                                </p:cTn>
                              </p:par>
                              <p:par>
                                <p:cTn id="27" presetID="1" presetClass="entr" presetSubtype="0" fill="hold" nodeType="withEffect">
                                  <p:stCondLst>
                                    <p:cond delay="4700"/>
                                  </p:stCondLst>
                                  <p:childTnLst>
                                    <p:set>
                                      <p:cBhvr>
                                        <p:cTn id="28" dur="1" fill="hold">
                                          <p:stCondLst>
                                            <p:cond delay="0"/>
                                          </p:stCondLst>
                                        </p:cTn>
                                        <p:tgtEl>
                                          <p:spTgt spid="1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6" presetClass="emph" presetSubtype="0" repeatCount="indefinite" fill="hold" nodeType="clickEffect">
                                  <p:stCondLst>
                                    <p:cond delay="0"/>
                                  </p:stCondLst>
                                  <p:endCondLst>
                                    <p:cond evt="onNext" delay="0">
                                      <p:tgtEl>
                                        <p:sldTgt/>
                                      </p:tgtEl>
                                    </p:cond>
                                  </p:endCondLst>
                                  <p:childTnLst>
                                    <p:animEffect transition="out" filter="fade">
                                      <p:cBhvr>
                                        <p:cTn id="32" dur="1000" tmFilter="0, 0; .2, .5; .8, .5; 1, 0"/>
                                        <p:tgtEl>
                                          <p:spTgt spid="107"/>
                                        </p:tgtEl>
                                      </p:cBhvr>
                                    </p:animEffect>
                                    <p:animScale>
                                      <p:cBhvr>
                                        <p:cTn id="33" dur="500" autoRev="1" fill="hold"/>
                                        <p:tgtEl>
                                          <p:spTgt spid="107"/>
                                        </p:tgtEl>
                                      </p:cBhvr>
                                      <p:by x="105000" y="105000"/>
                                    </p:animScale>
                                  </p:childTnLst>
                                </p:cTn>
                              </p:par>
                              <p:par>
                                <p:cTn id="34" presetID="26" presetClass="emph" presetSubtype="0" repeatCount="indefinite" fill="hold" nodeType="withEffect">
                                  <p:stCondLst>
                                    <p:cond delay="0"/>
                                  </p:stCondLst>
                                  <p:endCondLst>
                                    <p:cond evt="onNext" delay="0">
                                      <p:tgtEl>
                                        <p:sldTgt/>
                                      </p:tgtEl>
                                    </p:cond>
                                  </p:endCondLst>
                                  <p:childTnLst>
                                    <p:animEffect transition="out" filter="fade">
                                      <p:cBhvr>
                                        <p:cTn id="35" dur="1000" tmFilter="0, 0; .2, .5; .8, .5; 1, 0"/>
                                        <p:tgtEl>
                                          <p:spTgt spid="12"/>
                                        </p:tgtEl>
                                      </p:cBhvr>
                                    </p:animEffect>
                                    <p:animScale>
                                      <p:cBhvr>
                                        <p:cTn id="36" dur="500" autoRev="1" fill="hold"/>
                                        <p:tgtEl>
                                          <p:spTgt spid="12"/>
                                        </p:tgtEl>
                                      </p:cBhvr>
                                      <p:by x="105000" y="105000"/>
                                    </p:animScale>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34"/>
                                        </p:tgtEl>
                                        <p:attrNameLst>
                                          <p:attrName>style.visibility</p:attrName>
                                        </p:attrNameLst>
                                      </p:cBhvr>
                                      <p:to>
                                        <p:strVal val="visible"/>
                                      </p:to>
                                    </p:set>
                                  </p:childTnLst>
                                </p:cTn>
                              </p:par>
                              <p:par>
                                <p:cTn id="41" presetID="6" presetClass="emph" presetSubtype="0" fill="hold" nodeType="withEffect">
                                  <p:stCondLst>
                                    <p:cond delay="0"/>
                                  </p:stCondLst>
                                  <p:childTnLst>
                                    <p:animScale>
                                      <p:cBhvr>
                                        <p:cTn id="42" dur="2000" fill="hold"/>
                                        <p:tgtEl>
                                          <p:spTgt spid="134"/>
                                        </p:tgtEl>
                                      </p:cBhvr>
                                      <p:by x="1000000" y="10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ootball_ball.jpg"/>
          <p:cNvPicPr>
            <a:picLocks noChangeAspect="1"/>
          </p:cNvPicPr>
          <p:nvPr/>
        </p:nvPicPr>
        <p:blipFill>
          <a:blip r:embed="rId3" cstate="print"/>
          <a:stretch>
            <a:fillRect/>
          </a:stretch>
        </p:blipFill>
        <p:spPr>
          <a:xfrm>
            <a:off x="-1905000" y="4038599"/>
            <a:ext cx="1222543" cy="1222543"/>
          </a:xfrm>
          <a:prstGeom prst="rect">
            <a:avLst/>
          </a:prstGeom>
        </p:spPr>
      </p:pic>
      <p:grpSp>
        <p:nvGrpSpPr>
          <p:cNvPr id="10" name="Group 9"/>
          <p:cNvGrpSpPr/>
          <p:nvPr/>
        </p:nvGrpSpPr>
        <p:grpSpPr>
          <a:xfrm>
            <a:off x="-152400" y="685800"/>
            <a:ext cx="571986" cy="6248400"/>
            <a:chOff x="-152400" y="685800"/>
            <a:chExt cx="571986" cy="6248400"/>
          </a:xfrm>
        </p:grpSpPr>
        <p:sp>
          <p:nvSpPr>
            <p:cNvPr id="2" name="Rectangle 1"/>
            <p:cNvSpPr/>
            <p:nvPr/>
          </p:nvSpPr>
          <p:spPr>
            <a:xfrm>
              <a:off x="-152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8981" y="685800"/>
              <a:ext cx="393056" cy="369332"/>
            </a:xfrm>
            <a:prstGeom prst="rect">
              <a:avLst/>
            </a:prstGeom>
            <a:noFill/>
          </p:spPr>
          <p:txBody>
            <a:bodyPr wrap="none" rtlCol="0">
              <a:spAutoFit/>
            </a:bodyPr>
            <a:lstStyle/>
            <a:p>
              <a:r>
                <a:rPr lang="en-US" b="1" dirty="0" smtClean="0"/>
                <a:t>0s</a:t>
              </a:r>
              <a:endParaRPr lang="en-US" b="1" dirty="0"/>
            </a:p>
          </p:txBody>
        </p:sp>
        <p:sp>
          <p:nvSpPr>
            <p:cNvPr id="7" name="TextBox 6"/>
            <p:cNvSpPr txBox="1"/>
            <p:nvPr/>
          </p:nvSpPr>
          <p:spPr>
            <a:xfrm>
              <a:off x="-69650" y="6564868"/>
              <a:ext cx="489236" cy="369332"/>
            </a:xfrm>
            <a:prstGeom prst="rect">
              <a:avLst/>
            </a:prstGeom>
            <a:noFill/>
          </p:spPr>
          <p:txBody>
            <a:bodyPr wrap="none" rtlCol="0">
              <a:spAutoFit/>
            </a:bodyPr>
            <a:lstStyle/>
            <a:p>
              <a:r>
                <a:rPr lang="en-US" b="1" dirty="0" smtClean="0"/>
                <a:t>0m</a:t>
              </a:r>
              <a:endParaRPr lang="en-US" b="1" dirty="0"/>
            </a:p>
          </p:txBody>
        </p:sp>
      </p:grpSp>
      <p:grpSp>
        <p:nvGrpSpPr>
          <p:cNvPr id="11" name="Group 10"/>
          <p:cNvGrpSpPr/>
          <p:nvPr/>
        </p:nvGrpSpPr>
        <p:grpSpPr>
          <a:xfrm>
            <a:off x="8610600" y="685800"/>
            <a:ext cx="609600" cy="6248400"/>
            <a:chOff x="8686800" y="685800"/>
            <a:chExt cx="609600" cy="6248400"/>
          </a:xfrm>
        </p:grpSpPr>
        <p:sp>
          <p:nvSpPr>
            <p:cNvPr id="3" name="Rectangle 2"/>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 name="TextBox 5"/>
            <p:cNvSpPr txBox="1"/>
            <p:nvPr/>
          </p:nvSpPr>
          <p:spPr>
            <a:xfrm>
              <a:off x="8725410" y="685800"/>
              <a:ext cx="570990" cy="369332"/>
            </a:xfrm>
            <a:prstGeom prst="rect">
              <a:avLst/>
            </a:prstGeom>
            <a:noFill/>
          </p:spPr>
          <p:txBody>
            <a:bodyPr wrap="none" rtlCol="0">
              <a:spAutoFit/>
            </a:bodyPr>
            <a:lstStyle/>
            <a:p>
              <a:r>
                <a:rPr lang="en-US" b="1" dirty="0" smtClean="0"/>
                <a:t>0.5s</a:t>
              </a:r>
              <a:endParaRPr lang="en-US" b="1" dirty="0"/>
            </a:p>
          </p:txBody>
        </p:sp>
        <p:sp>
          <p:nvSpPr>
            <p:cNvPr id="8" name="TextBox 7"/>
            <p:cNvSpPr txBox="1"/>
            <p:nvPr/>
          </p:nvSpPr>
          <p:spPr>
            <a:xfrm>
              <a:off x="8686800" y="6564868"/>
              <a:ext cx="606256" cy="369332"/>
            </a:xfrm>
            <a:prstGeom prst="rect">
              <a:avLst/>
            </a:prstGeom>
            <a:noFill/>
          </p:spPr>
          <p:txBody>
            <a:bodyPr wrap="none" rtlCol="0">
              <a:spAutoFit/>
            </a:bodyPr>
            <a:lstStyle/>
            <a:p>
              <a:r>
                <a:rPr lang="en-US" b="1" dirty="0"/>
                <a:t>1</a:t>
              </a:r>
              <a:r>
                <a:rPr lang="en-US" b="1" dirty="0" smtClean="0"/>
                <a:t>0m</a:t>
              </a:r>
              <a:endParaRPr lang="en-US" b="1" dirty="0"/>
            </a:p>
          </p:txBody>
        </p:sp>
      </p:grpSp>
      <p:grpSp>
        <p:nvGrpSpPr>
          <p:cNvPr id="12" name="Group 11"/>
          <p:cNvGrpSpPr/>
          <p:nvPr/>
        </p:nvGrpSpPr>
        <p:grpSpPr>
          <a:xfrm>
            <a:off x="4077096" y="609600"/>
            <a:ext cx="715259" cy="6248400"/>
            <a:chOff x="8801496" y="685800"/>
            <a:chExt cx="715259" cy="6248400"/>
          </a:xfrm>
        </p:grpSpPr>
        <p:sp>
          <p:nvSpPr>
            <p:cNvPr id="13" name="Rectangle 12"/>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4" name="TextBox 13"/>
            <p:cNvSpPr txBox="1"/>
            <p:nvPr/>
          </p:nvSpPr>
          <p:spPr>
            <a:xfrm>
              <a:off x="8828746" y="685800"/>
              <a:ext cx="688009" cy="369332"/>
            </a:xfrm>
            <a:prstGeom prst="rect">
              <a:avLst/>
            </a:prstGeom>
            <a:noFill/>
          </p:spPr>
          <p:txBody>
            <a:bodyPr wrap="none" rtlCol="0">
              <a:spAutoFit/>
            </a:bodyPr>
            <a:lstStyle/>
            <a:p>
              <a:r>
                <a:rPr lang="en-US" b="1" dirty="0" smtClean="0"/>
                <a:t>0.25s</a:t>
              </a:r>
              <a:endParaRPr lang="en-US" b="1" dirty="0"/>
            </a:p>
          </p:txBody>
        </p:sp>
        <p:sp>
          <p:nvSpPr>
            <p:cNvPr id="15" name="TextBox 14"/>
            <p:cNvSpPr txBox="1"/>
            <p:nvPr/>
          </p:nvSpPr>
          <p:spPr>
            <a:xfrm>
              <a:off x="8801496" y="6564868"/>
              <a:ext cx="489236" cy="369332"/>
            </a:xfrm>
            <a:prstGeom prst="rect">
              <a:avLst/>
            </a:prstGeom>
            <a:noFill/>
          </p:spPr>
          <p:txBody>
            <a:bodyPr wrap="none" rtlCol="0">
              <a:spAutoFit/>
            </a:bodyPr>
            <a:lstStyle/>
            <a:p>
              <a:r>
                <a:rPr lang="en-US" b="1" dirty="0" smtClean="0"/>
                <a:t>5m</a:t>
              </a:r>
              <a:endParaRPr lang="en-US" b="1" dirty="0"/>
            </a:p>
          </p:txBody>
        </p:sp>
      </p:grpSp>
      <p:grpSp>
        <p:nvGrpSpPr>
          <p:cNvPr id="16" name="Group 15"/>
          <p:cNvGrpSpPr/>
          <p:nvPr/>
        </p:nvGrpSpPr>
        <p:grpSpPr>
          <a:xfrm>
            <a:off x="1828800" y="609600"/>
            <a:ext cx="832279" cy="6248400"/>
            <a:chOff x="8801496" y="685800"/>
            <a:chExt cx="832279" cy="6248400"/>
          </a:xfrm>
        </p:grpSpPr>
        <p:sp>
          <p:nvSpPr>
            <p:cNvPr id="17" name="Rectangle 16"/>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8" name="TextBox 17"/>
            <p:cNvSpPr txBox="1"/>
            <p:nvPr/>
          </p:nvSpPr>
          <p:spPr>
            <a:xfrm>
              <a:off x="8828746" y="685800"/>
              <a:ext cx="805029" cy="369332"/>
            </a:xfrm>
            <a:prstGeom prst="rect">
              <a:avLst/>
            </a:prstGeom>
            <a:noFill/>
          </p:spPr>
          <p:txBody>
            <a:bodyPr wrap="none" rtlCol="0">
              <a:spAutoFit/>
            </a:bodyPr>
            <a:lstStyle/>
            <a:p>
              <a:r>
                <a:rPr lang="en-US" b="1" dirty="0" smtClean="0"/>
                <a:t>0.125s</a:t>
              </a:r>
              <a:endParaRPr lang="en-US" b="1" dirty="0"/>
            </a:p>
          </p:txBody>
        </p:sp>
        <p:sp>
          <p:nvSpPr>
            <p:cNvPr id="19" name="TextBox 18"/>
            <p:cNvSpPr txBox="1"/>
            <p:nvPr/>
          </p:nvSpPr>
          <p:spPr>
            <a:xfrm>
              <a:off x="8801496" y="6564868"/>
              <a:ext cx="667170" cy="369332"/>
            </a:xfrm>
            <a:prstGeom prst="rect">
              <a:avLst/>
            </a:prstGeom>
            <a:noFill/>
          </p:spPr>
          <p:txBody>
            <a:bodyPr wrap="none" rtlCol="0">
              <a:spAutoFit/>
            </a:bodyPr>
            <a:lstStyle/>
            <a:p>
              <a:r>
                <a:rPr lang="en-US" b="1" dirty="0" smtClean="0"/>
                <a:t>2.5m</a:t>
              </a:r>
              <a:endParaRPr lang="en-US" b="1" dirty="0"/>
            </a:p>
          </p:txBody>
        </p:sp>
      </p:grpSp>
      <p:grpSp>
        <p:nvGrpSpPr>
          <p:cNvPr id="20" name="Group 19"/>
          <p:cNvGrpSpPr/>
          <p:nvPr/>
        </p:nvGrpSpPr>
        <p:grpSpPr>
          <a:xfrm>
            <a:off x="6447541" y="609600"/>
            <a:ext cx="832279" cy="6248400"/>
            <a:chOff x="8801496" y="685800"/>
            <a:chExt cx="832279" cy="6248400"/>
          </a:xfrm>
        </p:grpSpPr>
        <p:sp>
          <p:nvSpPr>
            <p:cNvPr id="21" name="Rectangle 20"/>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2" name="TextBox 21"/>
            <p:cNvSpPr txBox="1"/>
            <p:nvPr/>
          </p:nvSpPr>
          <p:spPr>
            <a:xfrm>
              <a:off x="8828746" y="685800"/>
              <a:ext cx="805029" cy="369332"/>
            </a:xfrm>
            <a:prstGeom prst="rect">
              <a:avLst/>
            </a:prstGeom>
            <a:noFill/>
          </p:spPr>
          <p:txBody>
            <a:bodyPr wrap="none" rtlCol="0">
              <a:spAutoFit/>
            </a:bodyPr>
            <a:lstStyle/>
            <a:p>
              <a:r>
                <a:rPr lang="en-US" b="1" dirty="0" smtClean="0"/>
                <a:t>0.375s</a:t>
              </a:r>
              <a:endParaRPr lang="en-US" b="1" dirty="0"/>
            </a:p>
          </p:txBody>
        </p:sp>
        <p:sp>
          <p:nvSpPr>
            <p:cNvPr id="23" name="TextBox 22"/>
            <p:cNvSpPr txBox="1"/>
            <p:nvPr/>
          </p:nvSpPr>
          <p:spPr>
            <a:xfrm>
              <a:off x="8801496" y="6564868"/>
              <a:ext cx="667170" cy="369332"/>
            </a:xfrm>
            <a:prstGeom prst="rect">
              <a:avLst/>
            </a:prstGeom>
            <a:noFill/>
          </p:spPr>
          <p:txBody>
            <a:bodyPr wrap="none" rtlCol="0">
              <a:spAutoFit/>
            </a:bodyPr>
            <a:lstStyle/>
            <a:p>
              <a:r>
                <a:rPr lang="en-US" b="1" dirty="0" smtClean="0"/>
                <a:t>7.5m</a:t>
              </a:r>
              <a:endParaRPr lang="en-US" b="1" dirty="0"/>
            </a:p>
          </p:txBody>
        </p:sp>
      </p:grpSp>
      <p:grpSp>
        <p:nvGrpSpPr>
          <p:cNvPr id="24" name="Group 23"/>
          <p:cNvGrpSpPr/>
          <p:nvPr/>
        </p:nvGrpSpPr>
        <p:grpSpPr>
          <a:xfrm>
            <a:off x="3010296" y="609600"/>
            <a:ext cx="949297" cy="6248400"/>
            <a:chOff x="8801496" y="685800"/>
            <a:chExt cx="949297" cy="6248400"/>
          </a:xfrm>
        </p:grpSpPr>
        <p:sp>
          <p:nvSpPr>
            <p:cNvPr id="25" name="Rectangle 24"/>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6" name="TextBox 25"/>
            <p:cNvSpPr txBox="1"/>
            <p:nvPr/>
          </p:nvSpPr>
          <p:spPr>
            <a:xfrm>
              <a:off x="8828746" y="685800"/>
              <a:ext cx="922047" cy="369332"/>
            </a:xfrm>
            <a:prstGeom prst="rect">
              <a:avLst/>
            </a:prstGeom>
            <a:noFill/>
          </p:spPr>
          <p:txBody>
            <a:bodyPr wrap="none" rtlCol="0">
              <a:spAutoFit/>
            </a:bodyPr>
            <a:lstStyle/>
            <a:p>
              <a:r>
                <a:rPr lang="en-US" b="1" dirty="0" smtClean="0"/>
                <a:t>0.1875s</a:t>
              </a:r>
              <a:endParaRPr lang="en-US" b="1" dirty="0"/>
            </a:p>
          </p:txBody>
        </p:sp>
        <p:sp>
          <p:nvSpPr>
            <p:cNvPr id="27" name="TextBox 26"/>
            <p:cNvSpPr txBox="1"/>
            <p:nvPr/>
          </p:nvSpPr>
          <p:spPr>
            <a:xfrm>
              <a:off x="8801496" y="6564868"/>
              <a:ext cx="784189" cy="369332"/>
            </a:xfrm>
            <a:prstGeom prst="rect">
              <a:avLst/>
            </a:prstGeom>
            <a:noFill/>
          </p:spPr>
          <p:txBody>
            <a:bodyPr wrap="none" rtlCol="0">
              <a:spAutoFit/>
            </a:bodyPr>
            <a:lstStyle/>
            <a:p>
              <a:r>
                <a:rPr lang="en-US" b="1" dirty="0" smtClean="0"/>
                <a:t>3.75m</a:t>
              </a:r>
              <a:endParaRPr lang="en-US" b="1" dirty="0"/>
            </a:p>
          </p:txBody>
        </p:sp>
      </p:grpSp>
      <p:grpSp>
        <p:nvGrpSpPr>
          <p:cNvPr id="28" name="Group 27"/>
          <p:cNvGrpSpPr/>
          <p:nvPr/>
        </p:nvGrpSpPr>
        <p:grpSpPr>
          <a:xfrm>
            <a:off x="609600" y="609600"/>
            <a:ext cx="936589" cy="6248400"/>
            <a:chOff x="8649096" y="685800"/>
            <a:chExt cx="936589" cy="6248400"/>
          </a:xfrm>
        </p:grpSpPr>
        <p:sp>
          <p:nvSpPr>
            <p:cNvPr id="29" name="Rectangle 28"/>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0" name="TextBox 29"/>
            <p:cNvSpPr txBox="1"/>
            <p:nvPr/>
          </p:nvSpPr>
          <p:spPr>
            <a:xfrm>
              <a:off x="8649096" y="685800"/>
              <a:ext cx="922047" cy="369332"/>
            </a:xfrm>
            <a:prstGeom prst="rect">
              <a:avLst/>
            </a:prstGeom>
            <a:noFill/>
          </p:spPr>
          <p:txBody>
            <a:bodyPr wrap="none" rtlCol="0">
              <a:spAutoFit/>
            </a:bodyPr>
            <a:lstStyle/>
            <a:p>
              <a:r>
                <a:rPr lang="en-US" b="1" dirty="0" smtClean="0"/>
                <a:t>0.0625s</a:t>
              </a:r>
              <a:endParaRPr lang="en-US" b="1" dirty="0"/>
            </a:p>
          </p:txBody>
        </p:sp>
        <p:sp>
          <p:nvSpPr>
            <p:cNvPr id="31" name="TextBox 30"/>
            <p:cNvSpPr txBox="1"/>
            <p:nvPr/>
          </p:nvSpPr>
          <p:spPr>
            <a:xfrm>
              <a:off x="8801496" y="6564868"/>
              <a:ext cx="784189" cy="369332"/>
            </a:xfrm>
            <a:prstGeom prst="rect">
              <a:avLst/>
            </a:prstGeom>
            <a:noFill/>
          </p:spPr>
          <p:txBody>
            <a:bodyPr wrap="none" rtlCol="0">
              <a:spAutoFit/>
            </a:bodyPr>
            <a:lstStyle/>
            <a:p>
              <a:r>
                <a:rPr lang="en-US" b="1" dirty="0" smtClean="0"/>
                <a:t>1.25m</a:t>
              </a:r>
              <a:endParaRPr lang="en-US" b="1" dirty="0"/>
            </a:p>
          </p:txBody>
        </p:sp>
      </p:grpSp>
      <p:grpSp>
        <p:nvGrpSpPr>
          <p:cNvPr id="32" name="Group 31"/>
          <p:cNvGrpSpPr/>
          <p:nvPr/>
        </p:nvGrpSpPr>
        <p:grpSpPr>
          <a:xfrm>
            <a:off x="5257800" y="609600"/>
            <a:ext cx="949297" cy="6248400"/>
            <a:chOff x="8801496" y="685800"/>
            <a:chExt cx="949297" cy="6248400"/>
          </a:xfrm>
        </p:grpSpPr>
        <p:sp>
          <p:nvSpPr>
            <p:cNvPr id="33" name="Rectangle 32"/>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4" name="TextBox 33"/>
            <p:cNvSpPr txBox="1"/>
            <p:nvPr/>
          </p:nvSpPr>
          <p:spPr>
            <a:xfrm>
              <a:off x="8828746" y="685800"/>
              <a:ext cx="922047" cy="369332"/>
            </a:xfrm>
            <a:prstGeom prst="rect">
              <a:avLst/>
            </a:prstGeom>
            <a:noFill/>
          </p:spPr>
          <p:txBody>
            <a:bodyPr wrap="none" rtlCol="0">
              <a:spAutoFit/>
            </a:bodyPr>
            <a:lstStyle/>
            <a:p>
              <a:r>
                <a:rPr lang="en-US" b="1" dirty="0" smtClean="0"/>
                <a:t>0.3125s</a:t>
              </a:r>
              <a:endParaRPr lang="en-US" b="1" dirty="0"/>
            </a:p>
          </p:txBody>
        </p:sp>
        <p:sp>
          <p:nvSpPr>
            <p:cNvPr id="35" name="TextBox 34"/>
            <p:cNvSpPr txBox="1"/>
            <p:nvPr/>
          </p:nvSpPr>
          <p:spPr>
            <a:xfrm>
              <a:off x="8801496" y="6564868"/>
              <a:ext cx="667170" cy="369332"/>
            </a:xfrm>
            <a:prstGeom prst="rect">
              <a:avLst/>
            </a:prstGeom>
            <a:noFill/>
          </p:spPr>
          <p:txBody>
            <a:bodyPr wrap="none" rtlCol="0">
              <a:spAutoFit/>
            </a:bodyPr>
            <a:lstStyle/>
            <a:p>
              <a:r>
                <a:rPr lang="en-US" b="1" dirty="0" smtClean="0"/>
                <a:t>7.5m</a:t>
              </a:r>
              <a:endParaRPr lang="en-US" b="1" dirty="0"/>
            </a:p>
          </p:txBody>
        </p:sp>
      </p:grpSp>
      <p:grpSp>
        <p:nvGrpSpPr>
          <p:cNvPr id="36" name="Group 35"/>
          <p:cNvGrpSpPr/>
          <p:nvPr/>
        </p:nvGrpSpPr>
        <p:grpSpPr>
          <a:xfrm>
            <a:off x="7625921" y="609600"/>
            <a:ext cx="949297" cy="6248400"/>
            <a:chOff x="8801496" y="685800"/>
            <a:chExt cx="949297" cy="6248400"/>
          </a:xfrm>
        </p:grpSpPr>
        <p:sp>
          <p:nvSpPr>
            <p:cNvPr id="37" name="Rectangle 36"/>
            <p:cNvSpPr/>
            <p:nvPr/>
          </p:nvSpPr>
          <p:spPr>
            <a:xfrm>
              <a:off x="8915400" y="1066800"/>
              <a:ext cx="381000" cy="5562600"/>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8" name="TextBox 37"/>
            <p:cNvSpPr txBox="1"/>
            <p:nvPr/>
          </p:nvSpPr>
          <p:spPr>
            <a:xfrm>
              <a:off x="8828746" y="685800"/>
              <a:ext cx="922047" cy="369332"/>
            </a:xfrm>
            <a:prstGeom prst="rect">
              <a:avLst/>
            </a:prstGeom>
            <a:noFill/>
          </p:spPr>
          <p:txBody>
            <a:bodyPr wrap="none" rtlCol="0">
              <a:spAutoFit/>
            </a:bodyPr>
            <a:lstStyle/>
            <a:p>
              <a:r>
                <a:rPr lang="en-US" b="1" dirty="0" smtClean="0"/>
                <a:t>0.4375s</a:t>
              </a:r>
              <a:endParaRPr lang="en-US" b="1" dirty="0"/>
            </a:p>
          </p:txBody>
        </p:sp>
        <p:sp>
          <p:nvSpPr>
            <p:cNvPr id="39" name="TextBox 38"/>
            <p:cNvSpPr txBox="1"/>
            <p:nvPr/>
          </p:nvSpPr>
          <p:spPr>
            <a:xfrm>
              <a:off x="8801496" y="6564868"/>
              <a:ext cx="667170" cy="369332"/>
            </a:xfrm>
            <a:prstGeom prst="rect">
              <a:avLst/>
            </a:prstGeom>
            <a:noFill/>
          </p:spPr>
          <p:txBody>
            <a:bodyPr wrap="none" rtlCol="0">
              <a:spAutoFit/>
            </a:bodyPr>
            <a:lstStyle/>
            <a:p>
              <a:r>
                <a:rPr lang="en-US" b="1" dirty="0" smtClean="0"/>
                <a:t>7.5m</a:t>
              </a:r>
              <a:endParaRPr lang="en-US" b="1" dirty="0"/>
            </a:p>
          </p:txBody>
        </p:sp>
      </p:grpSp>
      <p:sp>
        <p:nvSpPr>
          <p:cNvPr id="40" name="TextBox 39"/>
          <p:cNvSpPr txBox="1"/>
          <p:nvPr/>
        </p:nvSpPr>
        <p:spPr>
          <a:xfrm>
            <a:off x="228600" y="1447800"/>
            <a:ext cx="734496" cy="369332"/>
          </a:xfrm>
          <a:prstGeom prst="rect">
            <a:avLst/>
          </a:prstGeom>
          <a:noFill/>
        </p:spPr>
        <p:txBody>
          <a:bodyPr wrap="none" rtlCol="0">
            <a:spAutoFit/>
          </a:bodyPr>
          <a:lstStyle/>
          <a:p>
            <a:r>
              <a:rPr lang="el-GR" dirty="0" smtClean="0"/>
              <a:t>Δ</a:t>
            </a:r>
            <a:r>
              <a:rPr lang="en-US" dirty="0" smtClean="0"/>
              <a:t>t</a:t>
            </a:r>
            <a:r>
              <a:rPr lang="en-US" dirty="0" smtClean="0">
                <a:sym typeface="Wingdings" pitchFamily="2" charset="2"/>
              </a:rPr>
              <a:t>0</a:t>
            </a:r>
            <a:endParaRPr lang="en-US" dirty="0"/>
          </a:p>
        </p:txBody>
      </p:sp>
      <p:grpSp>
        <p:nvGrpSpPr>
          <p:cNvPr id="44" name="Group 43"/>
          <p:cNvGrpSpPr/>
          <p:nvPr/>
        </p:nvGrpSpPr>
        <p:grpSpPr>
          <a:xfrm>
            <a:off x="228600" y="6183868"/>
            <a:ext cx="609600" cy="369332"/>
            <a:chOff x="228600" y="6183868"/>
            <a:chExt cx="609600" cy="369332"/>
          </a:xfrm>
        </p:grpSpPr>
        <p:sp>
          <p:nvSpPr>
            <p:cNvPr id="41" name="TextBox 40"/>
            <p:cNvSpPr txBox="1"/>
            <p:nvPr/>
          </p:nvSpPr>
          <p:spPr>
            <a:xfrm>
              <a:off x="348104" y="6183868"/>
              <a:ext cx="413896" cy="369332"/>
            </a:xfrm>
            <a:prstGeom prst="rect">
              <a:avLst/>
            </a:prstGeom>
            <a:noFill/>
          </p:spPr>
          <p:txBody>
            <a:bodyPr wrap="none" rtlCol="0">
              <a:spAutoFit/>
            </a:bodyPr>
            <a:lstStyle/>
            <a:p>
              <a:r>
                <a:rPr lang="el-GR" dirty="0" smtClean="0"/>
                <a:t>Δ</a:t>
              </a:r>
              <a:r>
                <a:rPr lang="en-US" dirty="0"/>
                <a:t>x</a:t>
              </a:r>
            </a:p>
          </p:txBody>
        </p:sp>
        <p:cxnSp>
          <p:nvCxnSpPr>
            <p:cNvPr id="43" name="Straight Arrow Connector 42"/>
            <p:cNvCxnSpPr/>
            <p:nvPr/>
          </p:nvCxnSpPr>
          <p:spPr>
            <a:xfrm>
              <a:off x="228600" y="6477000"/>
              <a:ext cx="609600" cy="1588"/>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aphicFrame>
        <p:nvGraphicFramePr>
          <p:cNvPr id="45" name="Object 44"/>
          <p:cNvGraphicFramePr>
            <a:graphicFrameLocks noChangeAspect="1"/>
          </p:cNvGraphicFramePr>
          <p:nvPr/>
        </p:nvGraphicFramePr>
        <p:xfrm>
          <a:off x="1981200" y="2209800"/>
          <a:ext cx="5398621" cy="1892300"/>
        </p:xfrm>
        <a:graphic>
          <a:graphicData uri="http://schemas.openxmlformats.org/presentationml/2006/ole">
            <mc:AlternateContent xmlns:mc="http://schemas.openxmlformats.org/markup-compatibility/2006">
              <mc:Choice xmlns:v="urn:schemas-microsoft-com:vml" Requires="v">
                <p:oleObj spid="_x0000_s4128" name="Equation" r:id="rId4" imgW="1231560" imgH="431640" progId="Equation.3">
                  <p:embed/>
                </p:oleObj>
              </mc:Choice>
              <mc:Fallback>
                <p:oleObj name="Equation" r:id="rId4" imgW="1231560" imgH="4316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209800"/>
                        <a:ext cx="5398621" cy="189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nodeType="clickEffect">
                                  <p:stCondLst>
                                    <p:cond delay="0"/>
                                  </p:stCondLst>
                                  <p:childTnLst>
                                    <p:animMotion origin="layout" path="M 3.05556E-6 -2.05365E-6 L 1.20816 -0.00023 " pathEditMode="relative" rAng="0" ptsTypes="AA">
                                      <p:cBhvr>
                                        <p:cTn id="6" dur="500" fill="hold"/>
                                        <p:tgtEl>
                                          <p:spTgt spid="4"/>
                                        </p:tgtEl>
                                        <p:attrNameLst>
                                          <p:attrName>ppt_x</p:attrName>
                                          <p:attrName>ppt_y</p:attrName>
                                        </p:attrNameLst>
                                      </p:cBhvr>
                                      <p:rCtr x="604" y="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20670</TotalTime>
  <Words>4168</Words>
  <Application>Microsoft Office PowerPoint</Application>
  <PresentationFormat>On-screen Show (4:3)</PresentationFormat>
  <Paragraphs>819</Paragraphs>
  <Slides>47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47</vt:i4>
      </vt:variant>
    </vt:vector>
  </HeadingPairs>
  <TitlesOfParts>
    <vt:vector size="56" baseType="lpstr">
      <vt:lpstr>Aharoni</vt:lpstr>
      <vt:lpstr>Arial</vt:lpstr>
      <vt:lpstr>Calibri</vt:lpstr>
      <vt:lpstr>Comic Sans MS</vt:lpstr>
      <vt:lpstr>Times New Roman</vt:lpstr>
      <vt:lpstr>Wingdings</vt:lpstr>
      <vt:lpstr>Office Theme</vt:lpstr>
      <vt:lpstr>Equation</vt:lpstr>
      <vt:lpstr>معادلة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dc:creator>
  <cp:lastModifiedBy>Shankar Kunwar</cp:lastModifiedBy>
  <cp:revision>279</cp:revision>
  <dcterms:created xsi:type="dcterms:W3CDTF">2009-10-06T19:10:23Z</dcterms:created>
  <dcterms:modified xsi:type="dcterms:W3CDTF">2016-09-28T15:58:31Z</dcterms:modified>
</cp:coreProperties>
</file>