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94" r:id="rId3"/>
    <p:sldId id="265" r:id="rId4"/>
    <p:sldId id="267" r:id="rId5"/>
    <p:sldId id="324" r:id="rId6"/>
    <p:sldId id="327" r:id="rId7"/>
    <p:sldId id="284" r:id="rId8"/>
    <p:sldId id="295" r:id="rId9"/>
    <p:sldId id="271" r:id="rId10"/>
    <p:sldId id="293" r:id="rId11"/>
    <p:sldId id="272" r:id="rId12"/>
    <p:sldId id="274" r:id="rId13"/>
    <p:sldId id="273" r:id="rId14"/>
    <p:sldId id="275" r:id="rId15"/>
    <p:sldId id="296" r:id="rId16"/>
    <p:sldId id="297" r:id="rId17"/>
    <p:sldId id="353" r:id="rId18"/>
    <p:sldId id="276" r:id="rId19"/>
    <p:sldId id="283" r:id="rId20"/>
    <p:sldId id="331" r:id="rId21"/>
    <p:sldId id="352" r:id="rId22"/>
    <p:sldId id="298" r:id="rId23"/>
    <p:sldId id="329" r:id="rId24"/>
    <p:sldId id="332" r:id="rId25"/>
    <p:sldId id="277" r:id="rId26"/>
    <p:sldId id="333" r:id="rId27"/>
    <p:sldId id="330" r:id="rId28"/>
    <p:sldId id="279" r:id="rId29"/>
    <p:sldId id="334" r:id="rId30"/>
    <p:sldId id="351" r:id="rId31"/>
    <p:sldId id="317" r:id="rId32"/>
    <p:sldId id="318" r:id="rId33"/>
    <p:sldId id="336" r:id="rId34"/>
    <p:sldId id="337" r:id="rId35"/>
    <p:sldId id="285" r:id="rId36"/>
    <p:sldId id="287" r:id="rId37"/>
    <p:sldId id="288" r:id="rId38"/>
    <p:sldId id="335" r:id="rId39"/>
    <p:sldId id="323" r:id="rId40"/>
    <p:sldId id="306" r:id="rId41"/>
    <p:sldId id="326" r:id="rId42"/>
    <p:sldId id="325" r:id="rId43"/>
    <p:sldId id="307" r:id="rId44"/>
    <p:sldId id="308" r:id="rId45"/>
    <p:sldId id="309" r:id="rId46"/>
    <p:sldId id="310" r:id="rId47"/>
    <p:sldId id="311" r:id="rId48"/>
    <p:sldId id="312" r:id="rId49"/>
    <p:sldId id="314" r:id="rId50"/>
    <p:sldId id="315" r:id="rId51"/>
    <p:sldId id="299" r:id="rId52"/>
    <p:sldId id="300" r:id="rId53"/>
    <p:sldId id="301" r:id="rId54"/>
    <p:sldId id="302" r:id="rId55"/>
    <p:sldId id="303" r:id="rId56"/>
    <p:sldId id="304" r:id="rId57"/>
    <p:sldId id="305" r:id="rId58"/>
    <p:sldId id="342" r:id="rId59"/>
    <p:sldId id="328" r:id="rId60"/>
    <p:sldId id="341" r:id="rId61"/>
    <p:sldId id="343" r:id="rId62"/>
    <p:sldId id="344" r:id="rId63"/>
    <p:sldId id="346" r:id="rId64"/>
    <p:sldId id="345" r:id="rId65"/>
    <p:sldId id="347" r:id="rId66"/>
    <p:sldId id="348" r:id="rId67"/>
    <p:sldId id="349" r:id="rId68"/>
    <p:sldId id="35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A7C"/>
    <a:srgbClr val="4747DD"/>
    <a:srgbClr val="A4A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737" autoAdjust="0"/>
  </p:normalViewPr>
  <p:slideViewPr>
    <p:cSldViewPr>
      <p:cViewPr varScale="1">
        <p:scale>
          <a:sx n="86" d="100"/>
          <a:sy n="86" d="100"/>
        </p:scale>
        <p:origin x="96"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9"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 Id="rId9"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0.wmf"/><Relationship Id="rId1" Type="http://schemas.openxmlformats.org/officeDocument/2006/relationships/image" Target="../media/image98.wmf"/><Relationship Id="rId5" Type="http://schemas.openxmlformats.org/officeDocument/2006/relationships/image" Target="../media/image100.wmf"/><Relationship Id="rId4"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3.wmf"/><Relationship Id="rId12" Type="http://schemas.openxmlformats.org/officeDocument/2006/relationships/image" Target="../media/image74.wmf"/><Relationship Id="rId2" Type="http://schemas.openxmlformats.org/officeDocument/2006/relationships/image" Target="../media/image110.wmf"/><Relationship Id="rId1" Type="http://schemas.openxmlformats.org/officeDocument/2006/relationships/image" Target="../media/image97.wmf"/><Relationship Id="rId6" Type="http://schemas.openxmlformats.org/officeDocument/2006/relationships/image" Target="../media/image90.wmf"/><Relationship Id="rId11" Type="http://schemas.openxmlformats.org/officeDocument/2006/relationships/image" Target="../media/image73.wmf"/><Relationship Id="rId5" Type="http://schemas.openxmlformats.org/officeDocument/2006/relationships/image" Target="../media/image77.wmf"/><Relationship Id="rId10" Type="http://schemas.openxmlformats.org/officeDocument/2006/relationships/image" Target="../media/image37.wmf"/><Relationship Id="rId4" Type="http://schemas.openxmlformats.org/officeDocument/2006/relationships/image" Target="../media/image112.wmf"/><Relationship Id="rId9"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D8742-25E0-4297-9216-A1261F6F1B9A}" type="datetimeFigureOut">
              <a:rPr lang="en-US" smtClean="0"/>
              <a:pPr/>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D8742-25E0-4297-9216-A1261F6F1B9A}" type="datetimeFigureOut">
              <a:rPr lang="en-US" smtClean="0"/>
              <a:pPr/>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D8E42-5C93-498C-8446-183094FF9D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gif"/><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wmf"/><Relationship Id="rId3" Type="http://schemas.openxmlformats.org/officeDocument/2006/relationships/image" Target="../media/image2.gif"/><Relationship Id="rId7" Type="http://schemas.openxmlformats.org/officeDocument/2006/relationships/image" Target="../media/image25.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6.wmf"/><Relationship Id="rId1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7.wmf"/><Relationship Id="rId3" Type="http://schemas.openxmlformats.org/officeDocument/2006/relationships/image" Target="../media/image2.gif"/><Relationship Id="rId7" Type="http://schemas.openxmlformats.org/officeDocument/2006/relationships/image" Target="../media/image34.wmf"/><Relationship Id="rId12" Type="http://schemas.openxmlformats.org/officeDocument/2006/relationships/oleObject" Target="../embeddings/oleObject26.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5.wmf"/><Relationship Id="rId1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9.wmf"/><Relationship Id="rId3" Type="http://schemas.openxmlformats.org/officeDocument/2006/relationships/image" Target="../media/image51.jpeg"/><Relationship Id="rId7" Type="http://schemas.openxmlformats.org/officeDocument/2006/relationships/image" Target="../media/image46.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7.wmf"/><Relationship Id="rId1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6.wmf"/><Relationship Id="rId3" Type="http://schemas.openxmlformats.org/officeDocument/2006/relationships/image" Target="../media/image51.jpeg"/><Relationship Id="rId7" Type="http://schemas.openxmlformats.org/officeDocument/2006/relationships/image" Target="../media/image53.w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1.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4.wmf"/><Relationship Id="rId1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2.gif"/><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7.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61.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7.wmf"/><Relationship Id="rId18" Type="http://schemas.openxmlformats.org/officeDocument/2006/relationships/oleObject" Target="../embeddings/oleObject57.bin"/><Relationship Id="rId3" Type="http://schemas.openxmlformats.org/officeDocument/2006/relationships/image" Target="../media/image2.gif"/><Relationship Id="rId21"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oleObject" Target="../embeddings/oleObject54.bin"/><Relationship Id="rId17"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vmlDrawing" Target="../drawings/vmlDrawing13.vml"/><Relationship Id="rId6" Type="http://schemas.openxmlformats.org/officeDocument/2006/relationships/oleObject" Target="../embeddings/oleObject51.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3.bin"/><Relationship Id="rId19" Type="http://schemas.openxmlformats.org/officeDocument/2006/relationships/image" Target="../media/image61.wmf"/><Relationship Id="rId4" Type="http://schemas.openxmlformats.org/officeDocument/2006/relationships/oleObject" Target="../embeddings/oleObject50.bin"/><Relationship Id="rId9" Type="http://schemas.openxmlformats.org/officeDocument/2006/relationships/image" Target="../media/image65.wmf"/><Relationship Id="rId14"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2.gif"/><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5" Type="http://schemas.openxmlformats.org/officeDocument/2006/relationships/image" Target="../media/image70.wmf"/><Relationship Id="rId4" Type="http://schemas.openxmlformats.org/officeDocument/2006/relationships/oleObject" Target="../embeddings/oleObject59.bin"/><Relationship Id="rId9" Type="http://schemas.openxmlformats.org/officeDocument/2006/relationships/image" Target="../media/image7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76.png"/><Relationship Id="rId7"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3.bin"/><Relationship Id="rId5" Type="http://schemas.openxmlformats.org/officeDocument/2006/relationships/image" Target="../media/image73.wmf"/><Relationship Id="rId4" Type="http://schemas.openxmlformats.org/officeDocument/2006/relationships/oleObject" Target="../embeddings/oleObject62.bin"/><Relationship Id="rId9" Type="http://schemas.openxmlformats.org/officeDocument/2006/relationships/image" Target="../media/image7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69.bin"/><Relationship Id="rId18" Type="http://schemas.openxmlformats.org/officeDocument/2006/relationships/image" Target="../media/image83.wmf"/><Relationship Id="rId3" Type="http://schemas.openxmlformats.org/officeDocument/2006/relationships/oleObject" Target="../embeddings/oleObject65.bin"/><Relationship Id="rId21" Type="http://schemas.openxmlformats.org/officeDocument/2006/relationships/oleObject" Target="../embeddings/oleObject73.bin"/><Relationship Id="rId7" Type="http://schemas.openxmlformats.org/officeDocument/2006/relationships/oleObject" Target="../embeddings/oleObject67.bin"/><Relationship Id="rId12" Type="http://schemas.openxmlformats.org/officeDocument/2006/relationships/image" Target="../media/image2.gif"/><Relationship Id="rId17" Type="http://schemas.openxmlformats.org/officeDocument/2006/relationships/oleObject" Target="../embeddings/oleObject71.bin"/><Relationship Id="rId2" Type="http://schemas.openxmlformats.org/officeDocument/2006/relationships/slideLayout" Target="../slideLayouts/slideLayout7.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16.vml"/><Relationship Id="rId6" Type="http://schemas.openxmlformats.org/officeDocument/2006/relationships/image" Target="../media/image78.wmf"/><Relationship Id="rId11" Type="http://schemas.openxmlformats.org/officeDocument/2006/relationships/image" Target="../media/image86.jpeg"/><Relationship Id="rId5" Type="http://schemas.openxmlformats.org/officeDocument/2006/relationships/oleObject" Target="../embeddings/oleObject66.bin"/><Relationship Id="rId15" Type="http://schemas.openxmlformats.org/officeDocument/2006/relationships/oleObject" Target="../embeddings/oleObject70.bin"/><Relationship Id="rId10" Type="http://schemas.openxmlformats.org/officeDocument/2006/relationships/image" Target="../media/image80.wmf"/><Relationship Id="rId19" Type="http://schemas.openxmlformats.org/officeDocument/2006/relationships/oleObject" Target="../embeddings/oleObject72.bin"/><Relationship Id="rId4" Type="http://schemas.openxmlformats.org/officeDocument/2006/relationships/image" Target="../media/image77.wmf"/><Relationship Id="rId9" Type="http://schemas.openxmlformats.org/officeDocument/2006/relationships/oleObject" Target="../embeddings/oleObject68.bin"/><Relationship Id="rId14" Type="http://schemas.openxmlformats.org/officeDocument/2006/relationships/image" Target="../media/image81.wmf"/><Relationship Id="rId22" Type="http://schemas.openxmlformats.org/officeDocument/2006/relationships/image" Target="../media/image85.wmf"/></Relationships>
</file>

<file path=ppt/slides/_rels/slide32.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image" Target="../media/image92.png"/><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8.wmf"/><Relationship Id="rId11" Type="http://schemas.openxmlformats.org/officeDocument/2006/relationships/image" Target="../media/image86.jpeg"/><Relationship Id="rId5" Type="http://schemas.openxmlformats.org/officeDocument/2006/relationships/oleObject" Target="../embeddings/oleObject75.bin"/><Relationship Id="rId15" Type="http://schemas.openxmlformats.org/officeDocument/2006/relationships/image" Target="../media/image91.wmf"/><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7.bin"/><Relationship Id="rId14" Type="http://schemas.openxmlformats.org/officeDocument/2006/relationships/oleObject" Target="../embeddings/oleObject7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83.bin"/><Relationship Id="rId3" Type="http://schemas.openxmlformats.org/officeDocument/2006/relationships/image" Target="../media/image86.jpeg"/><Relationship Id="rId7" Type="http://schemas.openxmlformats.org/officeDocument/2006/relationships/oleObject" Target="../embeddings/oleObject80.bin"/><Relationship Id="rId12" Type="http://schemas.openxmlformats.org/officeDocument/2006/relationships/image" Target="../media/image9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93.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95.wmf"/><Relationship Id="rId4" Type="http://schemas.openxmlformats.org/officeDocument/2006/relationships/image" Target="../media/image2.gif"/><Relationship Id="rId9" Type="http://schemas.openxmlformats.org/officeDocument/2006/relationships/oleObject" Target="../embeddings/oleObject81.bin"/><Relationship Id="rId14" Type="http://schemas.openxmlformats.org/officeDocument/2006/relationships/image" Target="../media/image97.wmf"/></Relationships>
</file>

<file path=ppt/slides/_rels/slide37.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88.bin"/><Relationship Id="rId3" Type="http://schemas.openxmlformats.org/officeDocument/2006/relationships/image" Target="../media/image86.jpeg"/><Relationship Id="rId7" Type="http://schemas.openxmlformats.org/officeDocument/2006/relationships/oleObject" Target="../embeddings/oleObject85.bin"/><Relationship Id="rId12"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8.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99.wmf"/><Relationship Id="rId4" Type="http://schemas.openxmlformats.org/officeDocument/2006/relationships/image" Target="../media/image2.gif"/><Relationship Id="rId9" Type="http://schemas.openxmlformats.org/officeDocument/2006/relationships/oleObject" Target="../embeddings/oleObject86.bin"/><Relationship Id="rId14" Type="http://schemas.openxmlformats.org/officeDocument/2006/relationships/image" Target="../media/image100.wmf"/></Relationships>
</file>

<file path=ppt/slides/_rels/slide3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55.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94.bin"/><Relationship Id="rId18" Type="http://schemas.openxmlformats.org/officeDocument/2006/relationships/image" Target="../media/image114.wmf"/><Relationship Id="rId26" Type="http://schemas.openxmlformats.org/officeDocument/2006/relationships/image" Target="../media/image74.wmf"/><Relationship Id="rId3" Type="http://schemas.openxmlformats.org/officeDocument/2006/relationships/oleObject" Target="../embeddings/oleObject89.bin"/><Relationship Id="rId21" Type="http://schemas.openxmlformats.org/officeDocument/2006/relationships/oleObject" Target="../embeddings/oleObject98.bin"/><Relationship Id="rId7" Type="http://schemas.openxmlformats.org/officeDocument/2006/relationships/oleObject" Target="../embeddings/oleObject91.bin"/><Relationship Id="rId12" Type="http://schemas.openxmlformats.org/officeDocument/2006/relationships/image" Target="../media/image77.wmf"/><Relationship Id="rId17" Type="http://schemas.openxmlformats.org/officeDocument/2006/relationships/oleObject" Target="../embeddings/oleObject96.bin"/><Relationship Id="rId25" Type="http://schemas.openxmlformats.org/officeDocument/2006/relationships/oleObject" Target="../embeddings/oleObject100.bin"/><Relationship Id="rId2" Type="http://schemas.openxmlformats.org/officeDocument/2006/relationships/slideLayout" Target="../slideLayouts/slideLayout1.xml"/><Relationship Id="rId16" Type="http://schemas.openxmlformats.org/officeDocument/2006/relationships/image" Target="../media/image113.wmf"/><Relationship Id="rId20" Type="http://schemas.openxmlformats.org/officeDocument/2006/relationships/image" Target="../media/image115.wmf"/><Relationship Id="rId1" Type="http://schemas.openxmlformats.org/officeDocument/2006/relationships/vmlDrawing" Target="../drawings/vmlDrawing20.vml"/><Relationship Id="rId6" Type="http://schemas.openxmlformats.org/officeDocument/2006/relationships/image" Target="../media/image110.wmf"/><Relationship Id="rId11" Type="http://schemas.openxmlformats.org/officeDocument/2006/relationships/oleObject" Target="../embeddings/oleObject93.bin"/><Relationship Id="rId24" Type="http://schemas.openxmlformats.org/officeDocument/2006/relationships/image" Target="../media/image73.wmf"/><Relationship Id="rId5" Type="http://schemas.openxmlformats.org/officeDocument/2006/relationships/oleObject" Target="../embeddings/oleObject90.bin"/><Relationship Id="rId15" Type="http://schemas.openxmlformats.org/officeDocument/2006/relationships/oleObject" Target="../embeddings/oleObject95.bin"/><Relationship Id="rId23" Type="http://schemas.openxmlformats.org/officeDocument/2006/relationships/oleObject" Target="../embeddings/oleObject99.bin"/><Relationship Id="rId28" Type="http://schemas.openxmlformats.org/officeDocument/2006/relationships/image" Target="../media/image116.wmf"/><Relationship Id="rId10" Type="http://schemas.openxmlformats.org/officeDocument/2006/relationships/image" Target="../media/image112.wmf"/><Relationship Id="rId19" Type="http://schemas.openxmlformats.org/officeDocument/2006/relationships/oleObject" Target="../embeddings/oleObject97.bin"/><Relationship Id="rId4" Type="http://schemas.openxmlformats.org/officeDocument/2006/relationships/image" Target="../media/image97.wmf"/><Relationship Id="rId9" Type="http://schemas.openxmlformats.org/officeDocument/2006/relationships/oleObject" Target="../embeddings/oleObject92.bin"/><Relationship Id="rId14" Type="http://schemas.openxmlformats.org/officeDocument/2006/relationships/image" Target="../media/image90.wmf"/><Relationship Id="rId22" Type="http://schemas.openxmlformats.org/officeDocument/2006/relationships/image" Target="../media/image37.wmf"/><Relationship Id="rId27" Type="http://schemas.openxmlformats.org/officeDocument/2006/relationships/oleObject" Target="../embeddings/oleObject101.bin"/></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7.wmf"/><Relationship Id="rId3" Type="http://schemas.openxmlformats.org/officeDocument/2006/relationships/image" Target="../media/image2.gif"/><Relationship Id="rId7" Type="http://schemas.openxmlformats.org/officeDocument/2006/relationships/image" Target="../media/image14.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Chapter 13</a:t>
            </a:r>
            <a:br>
              <a:rPr lang="en-US" sz="5400" dirty="0" smtClean="0"/>
            </a:br>
            <a:r>
              <a:rPr lang="en-US" dirty="0"/>
              <a:t/>
            </a:r>
            <a:br>
              <a:rPr lang="en-US" dirty="0"/>
            </a:br>
            <a:r>
              <a:rPr lang="en-US" dirty="0" smtClean="0"/>
              <a:t>Gravity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arth.gif"/>
          <p:cNvPicPr>
            <a:picLocks noChangeAspect="1"/>
          </p:cNvPicPr>
          <p:nvPr/>
        </p:nvPicPr>
        <p:blipFill>
          <a:blip r:embed="rId3" cstate="print"/>
          <a:stretch>
            <a:fillRect/>
          </a:stretch>
        </p:blipFill>
        <p:spPr>
          <a:xfrm>
            <a:off x="533400" y="2986150"/>
            <a:ext cx="3886200" cy="2933700"/>
          </a:xfrm>
          <a:prstGeom prst="rect">
            <a:avLst/>
          </a:prstGeom>
        </p:spPr>
      </p:pic>
      <p:sp>
        <p:nvSpPr>
          <p:cNvPr id="41" name="TextBox 40"/>
          <p:cNvSpPr txBox="1"/>
          <p:nvPr/>
        </p:nvSpPr>
        <p:spPr>
          <a:xfrm rot="16200000">
            <a:off x="1820201" y="3437599"/>
            <a:ext cx="538930" cy="369332"/>
          </a:xfrm>
          <a:prstGeom prst="rect">
            <a:avLst/>
          </a:prstGeom>
          <a:noFill/>
        </p:spPr>
        <p:txBody>
          <a:bodyPr wrap="none" rtlCol="0">
            <a:spAutoFit/>
          </a:bodyPr>
          <a:lstStyle/>
          <a:p>
            <a:r>
              <a:rPr lang="en-US" dirty="0" err="1" smtClean="0">
                <a:solidFill>
                  <a:srgbClr val="FF0000"/>
                </a:solidFill>
              </a:rPr>
              <a:t>r</a:t>
            </a:r>
            <a:r>
              <a:rPr lang="en-US" baseline="-25000" dirty="0" err="1" smtClean="0">
                <a:solidFill>
                  <a:srgbClr val="FF0000"/>
                </a:solidFill>
              </a:rPr>
              <a:t>pole</a:t>
            </a:r>
            <a:endParaRPr lang="en-US" baseline="-25000" dirty="0">
              <a:solidFill>
                <a:srgbClr val="FF0000"/>
              </a:solidFill>
            </a:endParaRPr>
          </a:p>
        </p:txBody>
      </p:sp>
      <p:sp>
        <p:nvSpPr>
          <p:cNvPr id="26" name="Oval 25"/>
          <p:cNvSpPr/>
          <p:nvPr/>
        </p:nvSpPr>
        <p:spPr>
          <a:xfrm>
            <a:off x="596931" y="2971800"/>
            <a:ext cx="38100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36093" y="44005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28265" y="4507468"/>
            <a:ext cx="381836" cy="369332"/>
          </a:xfrm>
          <a:prstGeom prst="rect">
            <a:avLst/>
          </a:prstGeom>
          <a:noFill/>
        </p:spPr>
        <p:txBody>
          <a:bodyPr wrap="none" rtlCol="0">
            <a:spAutoFit/>
          </a:bodyPr>
          <a:lstStyle/>
          <a:p>
            <a:r>
              <a:rPr lang="en-US" dirty="0" smtClean="0"/>
              <a:t>M</a:t>
            </a:r>
            <a:endParaRPr lang="en-US" dirty="0"/>
          </a:p>
        </p:txBody>
      </p:sp>
      <p:cxnSp>
        <p:nvCxnSpPr>
          <p:cNvPr id="33" name="Straight Arrow Connector 32"/>
          <p:cNvCxnSpPr/>
          <p:nvPr/>
        </p:nvCxnSpPr>
        <p:spPr>
          <a:xfrm rot="5400000">
            <a:off x="1624150" y="3681550"/>
            <a:ext cx="1295400" cy="283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312197" y="4343400"/>
            <a:ext cx="2071778" cy="369332"/>
            <a:chOff x="2492896" y="4495800"/>
            <a:chExt cx="2071778" cy="369332"/>
          </a:xfrm>
        </p:grpSpPr>
        <p:cxnSp>
          <p:nvCxnSpPr>
            <p:cNvPr id="40" name="Straight Arrow Connector 39"/>
            <p:cNvCxnSpPr/>
            <p:nvPr/>
          </p:nvCxnSpPr>
          <p:spPr>
            <a:xfrm>
              <a:off x="2492896" y="4588575"/>
              <a:ext cx="2071778" cy="1905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56872" y="4495800"/>
              <a:ext cx="755848" cy="369332"/>
            </a:xfrm>
            <a:prstGeom prst="rect">
              <a:avLst/>
            </a:prstGeom>
            <a:noFill/>
            <a:ln>
              <a:noFill/>
            </a:ln>
          </p:spPr>
          <p:txBody>
            <a:bodyPr wrap="none" rtlCol="0">
              <a:spAutoFit/>
            </a:bodyPr>
            <a:lstStyle/>
            <a:p>
              <a:r>
                <a:rPr lang="en-US" dirty="0" err="1" smtClean="0">
                  <a:solidFill>
                    <a:srgbClr val="FF0000"/>
                  </a:solidFill>
                </a:rPr>
                <a:t>r</a:t>
              </a:r>
              <a:r>
                <a:rPr lang="en-US" baseline="-25000" dirty="0" err="1" smtClean="0">
                  <a:solidFill>
                    <a:srgbClr val="FF0000"/>
                  </a:solidFill>
                </a:rPr>
                <a:t>equator</a:t>
              </a:r>
              <a:endParaRPr lang="en-US" baseline="-25000" dirty="0">
                <a:solidFill>
                  <a:srgbClr val="FF0000"/>
                </a:solidFill>
              </a:endParaRPr>
            </a:p>
          </p:txBody>
        </p:sp>
      </p:grpSp>
      <p:sp>
        <p:nvSpPr>
          <p:cNvPr id="8" name="Title 7"/>
          <p:cNvSpPr>
            <a:spLocks noGrp="1"/>
          </p:cNvSpPr>
          <p:nvPr>
            <p:ph type="title"/>
          </p:nvPr>
        </p:nvSpPr>
        <p:spPr>
          <a:xfrm>
            <a:off x="304800" y="0"/>
            <a:ext cx="8534400" cy="1066800"/>
          </a:xfrm>
        </p:spPr>
        <p:txBody>
          <a:bodyPr>
            <a:normAutofit/>
          </a:bodyPr>
          <a:lstStyle/>
          <a:p>
            <a:r>
              <a:rPr lang="en-US" sz="3600" b="1" dirty="0" smtClean="0">
                <a:solidFill>
                  <a:srgbClr val="FF0000"/>
                </a:solidFill>
              </a:rPr>
              <a:t>But Earth is not a perfect sphere ….!</a:t>
            </a:r>
            <a:endParaRPr lang="en-US" sz="3600" b="1" dirty="0">
              <a:solidFill>
                <a:srgbClr val="FF0000"/>
              </a:solidFill>
            </a:endParaRPr>
          </a:p>
        </p:txBody>
      </p:sp>
      <p:sp>
        <p:nvSpPr>
          <p:cNvPr id="39" name="TextBox 38"/>
          <p:cNvSpPr txBox="1"/>
          <p:nvPr/>
        </p:nvSpPr>
        <p:spPr>
          <a:xfrm>
            <a:off x="5791200" y="2438400"/>
            <a:ext cx="1593706" cy="369332"/>
          </a:xfrm>
          <a:prstGeom prst="rect">
            <a:avLst/>
          </a:prstGeom>
          <a:noFill/>
        </p:spPr>
        <p:txBody>
          <a:bodyPr wrap="none" rtlCol="0">
            <a:spAutoFit/>
          </a:bodyPr>
          <a:lstStyle/>
          <a:p>
            <a:r>
              <a:rPr lang="en-US" b="1" dirty="0" err="1" smtClean="0">
                <a:latin typeface="Comic Sans MS" pitchFamily="66" charset="0"/>
              </a:rPr>
              <a:t>r</a:t>
            </a:r>
            <a:r>
              <a:rPr lang="en-US" b="1" baseline="-25000" dirty="0" err="1" smtClean="0">
                <a:latin typeface="Comic Sans MS" pitchFamily="66" charset="0"/>
              </a:rPr>
              <a:t>equator</a:t>
            </a:r>
            <a:r>
              <a:rPr lang="en-US" b="1" dirty="0" smtClean="0">
                <a:latin typeface="Comic Sans MS" pitchFamily="66" charset="0"/>
              </a:rPr>
              <a:t> &gt; </a:t>
            </a:r>
            <a:r>
              <a:rPr lang="en-US" b="1" dirty="0" err="1" smtClean="0">
                <a:latin typeface="Comic Sans MS" pitchFamily="66" charset="0"/>
              </a:rPr>
              <a:t>r</a:t>
            </a:r>
            <a:r>
              <a:rPr lang="en-US" b="1" baseline="-25000" dirty="0" err="1" smtClean="0">
                <a:latin typeface="Comic Sans MS" pitchFamily="66" charset="0"/>
              </a:rPr>
              <a:t>pole</a:t>
            </a:r>
            <a:endParaRPr lang="en-US" b="1" baseline="-25000" dirty="0">
              <a:latin typeface="Comic Sans MS" pitchFamily="66" charset="0"/>
            </a:endParaRPr>
          </a:p>
        </p:txBody>
      </p:sp>
      <p:sp>
        <p:nvSpPr>
          <p:cNvPr id="57" name="TextBox 56"/>
          <p:cNvSpPr txBox="1"/>
          <p:nvPr/>
        </p:nvSpPr>
        <p:spPr>
          <a:xfrm>
            <a:off x="4343400" y="1676400"/>
            <a:ext cx="3982180" cy="461665"/>
          </a:xfrm>
          <a:prstGeom prst="rect">
            <a:avLst/>
          </a:prstGeom>
          <a:noFill/>
        </p:spPr>
        <p:txBody>
          <a:bodyPr wrap="none" rtlCol="0">
            <a:spAutoFit/>
          </a:bodyPr>
          <a:lstStyle/>
          <a:p>
            <a:r>
              <a:rPr lang="en-US" sz="2400" b="1" dirty="0" smtClean="0">
                <a:latin typeface="Comic Sans MS" pitchFamily="66" charset="0"/>
              </a:rPr>
              <a:t>Its bulged in the equator</a:t>
            </a:r>
            <a:endParaRPr lang="en-US" sz="2400" b="1" dirty="0">
              <a:latin typeface="Comic Sans MS" pitchFamily="66" charset="0"/>
            </a:endParaRPr>
          </a:p>
        </p:txBody>
      </p:sp>
      <p:graphicFrame>
        <p:nvGraphicFramePr>
          <p:cNvPr id="9223" name="Object 7"/>
          <p:cNvGraphicFramePr>
            <a:graphicFrameLocks noChangeAspect="1"/>
          </p:cNvGraphicFramePr>
          <p:nvPr/>
        </p:nvGraphicFramePr>
        <p:xfrm>
          <a:off x="6096000" y="3352800"/>
          <a:ext cx="1354138" cy="858837"/>
        </p:xfrm>
        <a:graphic>
          <a:graphicData uri="http://schemas.openxmlformats.org/presentationml/2006/ole">
            <mc:AlternateContent xmlns:mc="http://schemas.openxmlformats.org/markup-compatibility/2006">
              <mc:Choice xmlns:v="urn:schemas-microsoft-com:vml" Requires="v">
                <p:oleObj spid="_x0000_s49165" name="Equation" r:id="rId4" imgW="660240" imgH="457200" progId="Equation.3">
                  <p:embed/>
                </p:oleObj>
              </mc:Choice>
              <mc:Fallback>
                <p:oleObj name="Equation" r:id="rId4" imgW="660240" imgH="457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52800"/>
                        <a:ext cx="1354138"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60"/>
          <p:cNvGrpSpPr/>
          <p:nvPr/>
        </p:nvGrpSpPr>
        <p:grpSpPr>
          <a:xfrm>
            <a:off x="6019800" y="4507468"/>
            <a:ext cx="1981633" cy="826532"/>
            <a:chOff x="6019800" y="4507468"/>
            <a:chExt cx="1981633" cy="826532"/>
          </a:xfrm>
        </p:grpSpPr>
        <p:sp>
          <p:nvSpPr>
            <p:cNvPr id="45" name="TextBox 44"/>
            <p:cNvSpPr txBox="1"/>
            <p:nvPr/>
          </p:nvSpPr>
          <p:spPr>
            <a:xfrm>
              <a:off x="6019800" y="4964668"/>
              <a:ext cx="1981633" cy="369332"/>
            </a:xfrm>
            <a:prstGeom prst="rect">
              <a:avLst/>
            </a:prstGeom>
            <a:noFill/>
          </p:spPr>
          <p:txBody>
            <a:bodyPr wrap="none" rtlCol="0">
              <a:spAutoFit/>
            </a:bodyPr>
            <a:lstStyle/>
            <a:p>
              <a:r>
                <a:rPr lang="en-US" b="1" dirty="0" err="1">
                  <a:latin typeface="Comic Sans MS" pitchFamily="66" charset="0"/>
                </a:rPr>
                <a:t>a</a:t>
              </a:r>
              <a:r>
                <a:rPr lang="en-US" b="1" baseline="-25000" dirty="0" err="1" smtClean="0">
                  <a:latin typeface="Comic Sans MS" pitchFamily="66" charset="0"/>
                </a:rPr>
                <a:t>g</a:t>
              </a:r>
              <a:r>
                <a:rPr lang="en-US" b="1" baseline="-25000" dirty="0" smtClean="0">
                  <a:latin typeface="Comic Sans MS" pitchFamily="66" charset="0"/>
                </a:rPr>
                <a:t>-equator</a:t>
              </a:r>
              <a:r>
                <a:rPr lang="en-US" b="1" dirty="0" smtClean="0">
                  <a:latin typeface="Comic Sans MS" pitchFamily="66" charset="0"/>
                </a:rPr>
                <a:t> &lt; </a:t>
              </a:r>
              <a:r>
                <a:rPr lang="en-US" b="1" dirty="0" err="1" smtClean="0">
                  <a:latin typeface="Comic Sans MS" pitchFamily="66" charset="0"/>
                </a:rPr>
                <a:t>a</a:t>
              </a:r>
              <a:r>
                <a:rPr lang="en-US" b="1" baseline="-25000" dirty="0" err="1" smtClean="0">
                  <a:latin typeface="Comic Sans MS" pitchFamily="66" charset="0"/>
                </a:rPr>
                <a:t>g</a:t>
              </a:r>
              <a:r>
                <a:rPr lang="en-US" b="1" baseline="-25000" dirty="0" smtClean="0">
                  <a:latin typeface="Comic Sans MS" pitchFamily="66" charset="0"/>
                </a:rPr>
                <a:t>-pole</a:t>
              </a:r>
              <a:endParaRPr lang="en-US" b="1" baseline="-25000" dirty="0">
                <a:latin typeface="Comic Sans MS" pitchFamily="66" charset="0"/>
              </a:endParaRPr>
            </a:p>
          </p:txBody>
        </p:sp>
        <p:sp>
          <p:nvSpPr>
            <p:cNvPr id="60" name="TextBox 59"/>
            <p:cNvSpPr txBox="1"/>
            <p:nvPr/>
          </p:nvSpPr>
          <p:spPr>
            <a:xfrm>
              <a:off x="6172200" y="4507468"/>
              <a:ext cx="1759071" cy="369332"/>
            </a:xfrm>
            <a:prstGeom prst="rect">
              <a:avLst/>
            </a:prstGeom>
            <a:noFill/>
          </p:spPr>
          <p:txBody>
            <a:bodyPr wrap="none" rtlCol="0">
              <a:spAutoFit/>
            </a:bodyPr>
            <a:lstStyle/>
            <a:p>
              <a:r>
                <a:rPr lang="en-US" b="1" u="sng" dirty="0" smtClean="0"/>
                <a:t>More Accurately</a:t>
              </a:r>
              <a:endParaRPr lang="en-US" b="1" u="sng"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53" presetClass="exit" presetSubtype="0" fill="hold" nodeType="withEffect">
                                  <p:stCondLst>
                                    <p:cond delay="0"/>
                                  </p:stCondLst>
                                  <p:childTnLst>
                                    <p:anim calcmode="lin" valueType="num">
                                      <p:cBhvr>
                                        <p:cTn id="8" dur="500"/>
                                        <p:tgtEl>
                                          <p:spTgt spid="25"/>
                                        </p:tgtEl>
                                        <p:attrNameLst>
                                          <p:attrName>ppt_w</p:attrName>
                                        </p:attrNameLst>
                                      </p:cBhvr>
                                      <p:tavLst>
                                        <p:tav tm="0">
                                          <p:val>
                                            <p:strVal val="ppt_w"/>
                                          </p:val>
                                        </p:tav>
                                        <p:tav tm="100000">
                                          <p:val>
                                            <p:fltVal val="0"/>
                                          </p:val>
                                        </p:tav>
                                      </p:tavLst>
                                    </p:anim>
                                    <p:anim calcmode="lin" valueType="num">
                                      <p:cBhvr>
                                        <p:cTn id="9" dur="500"/>
                                        <p:tgtEl>
                                          <p:spTgt spid="25"/>
                                        </p:tgtEl>
                                        <p:attrNameLst>
                                          <p:attrName>ppt_h</p:attrName>
                                        </p:attrNameLst>
                                      </p:cBhvr>
                                      <p:tavLst>
                                        <p:tav tm="0">
                                          <p:val>
                                            <p:strVal val="ppt_h"/>
                                          </p:val>
                                        </p:tav>
                                        <p:tav tm="100000">
                                          <p:val>
                                            <p:fltVal val="0"/>
                                          </p:val>
                                        </p:tav>
                                      </p:tavLst>
                                    </p:anim>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2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9"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228600"/>
            <a:ext cx="8229600" cy="1371600"/>
          </a:xfrm>
          <a:prstGeom prst="rect">
            <a:avLst/>
          </a:prstGeom>
          <a:noFill/>
          <a:ln w="76200">
            <a:noFill/>
            <a:miter lim="800000"/>
            <a:headEnd/>
            <a:tailEnd/>
          </a:ln>
        </p:spPr>
        <p:txBody>
          <a:bodyPr/>
          <a:lstStyle/>
          <a:p>
            <a:r>
              <a:rPr lang="en-US" b="1" dirty="0" smtClean="0"/>
              <a:t>T32Q21</a:t>
            </a:r>
            <a:r>
              <a:rPr lang="en-US" dirty="0" smtClean="0"/>
              <a:t> :</a:t>
            </a:r>
          </a:p>
          <a:p>
            <a:r>
              <a:rPr lang="en-US" dirty="0" smtClean="0"/>
              <a:t>The </a:t>
            </a:r>
            <a:r>
              <a:rPr lang="en-US" dirty="0"/>
              <a:t>gravitational acceleration at the surface of Earth =  9.8 </a:t>
            </a:r>
            <a:r>
              <a:rPr lang="en-US" dirty="0" smtClean="0"/>
              <a:t>m/s</a:t>
            </a:r>
            <a:r>
              <a:rPr lang="en-US" baseline="30000" dirty="0" smtClean="0"/>
              <a:t>2</a:t>
            </a:r>
            <a:r>
              <a:rPr lang="en-US" dirty="0"/>
              <a:t>. Find the gravitational acceleration at an altitude  equal to 3 times the radius of earth</a:t>
            </a:r>
            <a:r>
              <a:rPr lang="en-US" dirty="0" smtClean="0"/>
              <a:t>. </a:t>
            </a:r>
          </a:p>
          <a:p>
            <a:r>
              <a:rPr lang="en-US" dirty="0" err="1" smtClean="0"/>
              <a:t>Ans</a:t>
            </a:r>
            <a:r>
              <a:rPr lang="en-US" dirty="0" smtClean="0"/>
              <a:t>: 0.6 m/s</a:t>
            </a:r>
            <a:r>
              <a:rPr lang="en-US" baseline="30000" dirty="0" smtClean="0"/>
              <a:t>2</a:t>
            </a:r>
          </a:p>
          <a:p>
            <a:r>
              <a:rPr lang="en-US" dirty="0" smtClean="0"/>
              <a:t>  </a:t>
            </a:r>
            <a:endParaRPr lang="en-US" dirty="0"/>
          </a:p>
        </p:txBody>
      </p:sp>
      <p:sp>
        <p:nvSpPr>
          <p:cNvPr id="8" name="Rectangle 4"/>
          <p:cNvSpPr txBox="1">
            <a:spLocks noChangeArrowheads="1"/>
          </p:cNvSpPr>
          <p:nvPr/>
        </p:nvSpPr>
        <p:spPr bwMode="auto">
          <a:xfrm>
            <a:off x="381000" y="1600200"/>
            <a:ext cx="8229600" cy="1524000"/>
          </a:xfrm>
          <a:prstGeom prst="rect">
            <a:avLst/>
          </a:prstGeom>
          <a:noFill/>
          <a:ln w="76200">
            <a:noFill/>
            <a:miter lim="800000"/>
            <a:headEnd/>
            <a:tailEnd/>
          </a:ln>
        </p:spPr>
        <p:txBody>
          <a:bodyPr/>
          <a:lstStyle/>
          <a:p>
            <a:pPr lvl="0" fontAlgn="base">
              <a:spcBef>
                <a:spcPct val="0"/>
              </a:spcBef>
              <a:spcAft>
                <a:spcPct val="0"/>
              </a:spcAft>
            </a:pPr>
            <a:r>
              <a:rPr kumimoji="0" lang="en-US" b="1" i="0" u="none" strike="noStrike" cap="none" normalizeH="0" baseline="0" dirty="0" smtClean="0">
                <a:ln>
                  <a:noFill/>
                </a:ln>
                <a:solidFill>
                  <a:schemeClr val="tx1"/>
                </a:solidFill>
                <a:effectLst/>
                <a:ea typeface="Times New Roman" pitchFamily="18" charset="0"/>
                <a:cs typeface="Arial" pitchFamily="34" charset="0"/>
              </a:rPr>
              <a:t>T72Q21</a:t>
            </a:r>
            <a:r>
              <a:rPr kumimoji="0" lang="en-US" i="0" u="none" strike="noStrike" cap="none" normalizeH="0" baseline="0" dirty="0" smtClean="0">
                <a:ln>
                  <a:noFill/>
                </a:ln>
                <a:solidFill>
                  <a:schemeClr val="tx1"/>
                </a:solidFill>
                <a:effectLst/>
                <a:ea typeface="Times New Roman" pitchFamily="18" charset="0"/>
                <a:cs typeface="Arial" pitchFamily="34" charset="0"/>
              </a:rPr>
              <a:t>: </a:t>
            </a:r>
          </a:p>
          <a:p>
            <a:pPr lvl="0" fontAlgn="base">
              <a:spcBef>
                <a:spcPct val="0"/>
              </a:spcBef>
              <a:spcAft>
                <a:spcPct val="0"/>
              </a:spcAft>
            </a:pPr>
            <a:r>
              <a:rPr kumimoji="0" lang="en-US" i="0" u="none" strike="noStrike" cap="none" normalizeH="0" baseline="0" dirty="0" smtClean="0">
                <a:ln>
                  <a:noFill/>
                </a:ln>
                <a:solidFill>
                  <a:schemeClr val="tx1"/>
                </a:solidFill>
                <a:effectLst/>
                <a:ea typeface="Times New Roman" pitchFamily="18" charset="0"/>
                <a:cs typeface="Arial" pitchFamily="34" charset="0"/>
              </a:rPr>
              <a:t>At what altitude above the Earth’s surface would the gravitational acceleration be </a:t>
            </a:r>
            <a:r>
              <a:rPr kumimoji="0" lang="en-US" i="0" u="none" strike="noStrike" cap="none" normalizeH="0" baseline="0" dirty="0" err="1" smtClean="0">
                <a:ln>
                  <a:noFill/>
                </a:ln>
                <a:solidFill>
                  <a:schemeClr val="tx1"/>
                </a:solidFill>
                <a:effectLst/>
                <a:ea typeface="Times New Roman" pitchFamily="18" charset="0"/>
                <a:cs typeface="Arial" pitchFamily="34" charset="0"/>
              </a:rPr>
              <a:t>a</a:t>
            </a:r>
            <a:r>
              <a:rPr kumimoji="0" lang="en-US" i="0" u="none" strike="noStrike" cap="none" normalizeH="0" baseline="-30000" dirty="0" err="1" smtClean="0">
                <a:ln>
                  <a:noFill/>
                </a:ln>
                <a:solidFill>
                  <a:schemeClr val="tx1"/>
                </a:solidFill>
                <a:effectLst/>
                <a:ea typeface="Times New Roman" pitchFamily="18" charset="0"/>
                <a:cs typeface="Arial" pitchFamily="34" charset="0"/>
              </a:rPr>
              <a:t>g</a:t>
            </a:r>
            <a:r>
              <a:rPr kumimoji="0" lang="en-US" i="0" u="none" strike="noStrike" cap="none" normalizeH="0" baseline="0" dirty="0" smtClean="0">
                <a:ln>
                  <a:noFill/>
                </a:ln>
                <a:solidFill>
                  <a:schemeClr val="tx1"/>
                </a:solidFill>
                <a:effectLst/>
                <a:ea typeface="Times New Roman" pitchFamily="18" charset="0"/>
                <a:cs typeface="Arial" pitchFamily="34" charset="0"/>
              </a:rPr>
              <a:t>/4  ? (where </a:t>
            </a:r>
            <a:r>
              <a:rPr kumimoji="0" lang="en-US" i="1" u="none" strike="noStrike" cap="none" normalizeH="0" baseline="0" dirty="0" err="1" smtClean="0">
                <a:ln>
                  <a:noFill/>
                </a:ln>
                <a:solidFill>
                  <a:schemeClr val="tx1"/>
                </a:solidFill>
                <a:effectLst/>
                <a:ea typeface="Times New Roman" pitchFamily="18" charset="0"/>
                <a:cs typeface="Arial" pitchFamily="34" charset="0"/>
              </a:rPr>
              <a:t>a</a:t>
            </a:r>
            <a:r>
              <a:rPr kumimoji="0" lang="en-US" i="0" u="none" strike="noStrike" cap="none" normalizeH="0" baseline="-30000" dirty="0" err="1" smtClean="0">
                <a:ln>
                  <a:noFill/>
                </a:ln>
                <a:solidFill>
                  <a:schemeClr val="tx1"/>
                </a:solidFill>
                <a:effectLst/>
                <a:ea typeface="Times New Roman" pitchFamily="18" charset="0"/>
                <a:cs typeface="Arial" pitchFamily="34" charset="0"/>
              </a:rPr>
              <a:t>g</a:t>
            </a:r>
            <a:r>
              <a:rPr kumimoji="0" lang="en-US" i="0" u="none" strike="noStrike" cap="none" normalizeH="0" baseline="0" dirty="0" smtClean="0">
                <a:ln>
                  <a:noFill/>
                </a:ln>
                <a:solidFill>
                  <a:schemeClr val="tx1"/>
                </a:solidFill>
                <a:effectLst/>
                <a:ea typeface="Times New Roman" pitchFamily="18" charset="0"/>
                <a:cs typeface="Arial" pitchFamily="34" charset="0"/>
              </a:rPr>
              <a:t> is the acceleration due to gravitational force at the surface of Earth and R</a:t>
            </a:r>
            <a:r>
              <a:rPr kumimoji="0" lang="en-US" i="0" u="none" strike="noStrike" cap="none" normalizeH="0" baseline="-30000" dirty="0" smtClean="0">
                <a:ln>
                  <a:noFill/>
                </a:ln>
                <a:solidFill>
                  <a:schemeClr val="tx1"/>
                </a:solidFill>
                <a:effectLst/>
                <a:ea typeface="Times New Roman" pitchFamily="18" charset="0"/>
                <a:cs typeface="Arial" pitchFamily="34" charset="0"/>
              </a:rPr>
              <a:t>e</a:t>
            </a:r>
            <a:r>
              <a:rPr kumimoji="0" lang="en-US" i="0" u="none" strike="noStrike" cap="none" normalizeH="0" baseline="0" dirty="0" smtClean="0">
                <a:ln>
                  <a:noFill/>
                </a:ln>
                <a:solidFill>
                  <a:schemeClr val="tx1"/>
                </a:solidFill>
                <a:effectLst/>
                <a:ea typeface="Times New Roman" pitchFamily="18" charset="0"/>
                <a:cs typeface="Arial" pitchFamily="34" charset="0"/>
              </a:rPr>
              <a:t> is the radius of the Earth).</a:t>
            </a:r>
          </a:p>
          <a:p>
            <a:pPr lvl="0" fontAlgn="base">
              <a:spcBef>
                <a:spcPct val="0"/>
              </a:spcBef>
              <a:spcAft>
                <a:spcPct val="0"/>
              </a:spcAft>
            </a:pPr>
            <a:r>
              <a:rPr kumimoji="0" lang="en-US" i="0" u="none" strike="noStrike" cap="none" normalizeH="0" baseline="0" dirty="0" smtClean="0">
                <a:ln>
                  <a:noFill/>
                </a:ln>
                <a:solidFill>
                  <a:schemeClr val="tx1"/>
                </a:solidFill>
                <a:effectLst/>
                <a:ea typeface="Times New Roman" pitchFamily="18" charset="0"/>
                <a:cs typeface="Arial" pitchFamily="34" charset="0"/>
              </a:rPr>
              <a:t>(</a:t>
            </a:r>
            <a:r>
              <a:rPr kumimoji="0" lang="en-US" i="0" u="none" strike="noStrike" cap="none" normalizeH="0" baseline="0" dirty="0" err="1" smtClean="0">
                <a:ln>
                  <a:noFill/>
                </a:ln>
                <a:solidFill>
                  <a:schemeClr val="tx1"/>
                </a:solidFill>
                <a:effectLst/>
                <a:ea typeface="Times New Roman" pitchFamily="18" charset="0"/>
                <a:cs typeface="Arial" pitchFamily="34" charset="0"/>
              </a:rPr>
              <a:t>Ans</a:t>
            </a:r>
            <a:r>
              <a:rPr kumimoji="0" lang="en-US" i="0" u="none" strike="noStrike" cap="none" normalizeH="0" baseline="0" dirty="0" smtClean="0">
                <a:ln>
                  <a:noFill/>
                </a:ln>
                <a:solidFill>
                  <a:schemeClr val="tx1"/>
                </a:solidFill>
                <a:effectLst/>
                <a:ea typeface="Times New Roman" pitchFamily="18" charset="0"/>
                <a:cs typeface="Arial" pitchFamily="34" charset="0"/>
              </a:rPr>
              <a:t>: R</a:t>
            </a:r>
            <a:r>
              <a:rPr kumimoji="0" lang="en-US" i="0" u="none" strike="noStrike" cap="none" normalizeH="0" baseline="-30000" dirty="0" smtClean="0">
                <a:ln>
                  <a:noFill/>
                </a:ln>
                <a:solidFill>
                  <a:schemeClr val="tx1"/>
                </a:solidFill>
                <a:effectLst/>
                <a:ea typeface="Times New Roman" pitchFamily="18" charset="0"/>
                <a:cs typeface="Arial" pitchFamily="34" charset="0"/>
              </a:rPr>
              <a:t>e</a:t>
            </a:r>
            <a:r>
              <a:rPr kumimoji="0" lang="en-US" i="0" u="none" strike="noStrike" cap="none" normalizeH="0" baseline="0" dirty="0" smtClean="0">
                <a:ln>
                  <a:noFill/>
                </a:ln>
                <a:solidFill>
                  <a:schemeClr val="tx1"/>
                </a:solidFill>
                <a:effectLst/>
                <a:ea typeface="Times New Roman" pitchFamily="18" charset="0"/>
                <a:cs typeface="Arial" pitchFamily="34" charset="0"/>
              </a:rPr>
              <a:t>)</a:t>
            </a:r>
            <a:endParaRPr kumimoji="0" lang="en-US" i="0" u="none" strike="noStrike" cap="none" normalizeH="0" baseline="0" dirty="0" smtClean="0">
              <a:ln>
                <a:noFill/>
              </a:ln>
              <a:solidFill>
                <a:schemeClr val="tx1"/>
              </a:solidFill>
              <a:effectLst/>
              <a:cs typeface="Arial" pitchFamily="34" charset="0"/>
            </a:endParaRPr>
          </a:p>
        </p:txBody>
      </p:sp>
      <p:sp>
        <p:nvSpPr>
          <p:cNvPr id="4" name="Rectangle 3"/>
          <p:cNvSpPr/>
          <p:nvPr/>
        </p:nvSpPr>
        <p:spPr>
          <a:xfrm>
            <a:off x="381000" y="3295471"/>
            <a:ext cx="8534400" cy="1200329"/>
          </a:xfrm>
          <a:prstGeom prst="rect">
            <a:avLst/>
          </a:prstGeom>
        </p:spPr>
        <p:txBody>
          <a:bodyPr wrap="square">
            <a:spAutoFit/>
          </a:bodyPr>
          <a:lstStyle/>
          <a:p>
            <a:r>
              <a:rPr lang="en-US" b="1" dirty="0" smtClean="0"/>
              <a:t>T92Q22</a:t>
            </a:r>
            <a:r>
              <a:rPr lang="en-US" dirty="0" smtClean="0"/>
              <a:t>. </a:t>
            </a:r>
          </a:p>
          <a:p>
            <a:r>
              <a:rPr lang="en-US" dirty="0" smtClean="0"/>
              <a:t>What would be the weight of a 100-kg man on Jupiter? The mass of Jupiter is equal to 318 times the mass of Earth and the radius is 11 times that of Earth. </a:t>
            </a:r>
          </a:p>
          <a:p>
            <a:r>
              <a:rPr lang="pt-BR" dirty="0" smtClean="0"/>
              <a:t>A) 2.6 x 103 N </a:t>
            </a:r>
            <a:endParaRPr lang="en-US" dirty="0"/>
          </a:p>
        </p:txBody>
      </p:sp>
      <p:sp>
        <p:nvSpPr>
          <p:cNvPr id="5" name="Rectangle 4"/>
          <p:cNvSpPr/>
          <p:nvPr/>
        </p:nvSpPr>
        <p:spPr>
          <a:xfrm>
            <a:off x="381000" y="4618672"/>
            <a:ext cx="8458200" cy="1477328"/>
          </a:xfrm>
          <a:prstGeom prst="rect">
            <a:avLst/>
          </a:prstGeom>
        </p:spPr>
        <p:txBody>
          <a:bodyPr wrap="square">
            <a:spAutoFit/>
          </a:bodyPr>
          <a:lstStyle/>
          <a:p>
            <a:r>
              <a:rPr lang="en-US" b="1" dirty="0" smtClean="0"/>
              <a:t>T101Q15</a:t>
            </a:r>
            <a:r>
              <a:rPr lang="en-US" dirty="0" smtClean="0"/>
              <a:t>. </a:t>
            </a:r>
          </a:p>
          <a:p>
            <a:r>
              <a:rPr lang="en-US" dirty="0" smtClean="0"/>
              <a:t>Find the acceleration due to gravity on a planet whose mass is four times the mass of Earth and whose radius is half the radius of Earth (g is the acceleration due to gravity on Earth). </a:t>
            </a:r>
          </a:p>
          <a:p>
            <a:r>
              <a:rPr lang="en-US" dirty="0" smtClean="0"/>
              <a:t>A) 16 </a:t>
            </a:r>
            <a:r>
              <a:rPr lang="en-US" i="1" dirty="0" smtClean="0"/>
              <a:t>g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6200"/>
            <a:ext cx="8229600" cy="1020762"/>
          </a:xfrm>
        </p:spPr>
        <p:txBody>
          <a:bodyPr/>
          <a:lstStyle/>
          <a:p>
            <a:r>
              <a:rPr lang="en-US" b="1" dirty="0" smtClean="0">
                <a:solidFill>
                  <a:srgbClr val="FF0000"/>
                </a:solidFill>
              </a:rPr>
              <a:t>It spins as well…………!</a:t>
            </a:r>
            <a:endParaRPr lang="en-US" b="1"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233362" y="3390900"/>
            <a:ext cx="2886075" cy="2933700"/>
          </a:xfrm>
          <a:prstGeom prst="rect">
            <a:avLst/>
          </a:prstGeom>
        </p:spPr>
      </p:pic>
      <p:sp>
        <p:nvSpPr>
          <p:cNvPr id="30" name="Oval 29"/>
          <p:cNvSpPr/>
          <p:nvPr/>
        </p:nvSpPr>
        <p:spPr>
          <a:xfrm>
            <a:off x="228600" y="34099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54792" y="48577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6964" y="4964668"/>
            <a:ext cx="381836" cy="369332"/>
          </a:xfrm>
          <a:prstGeom prst="rect">
            <a:avLst/>
          </a:prstGeom>
          <a:noFill/>
        </p:spPr>
        <p:txBody>
          <a:bodyPr wrap="none" rtlCol="0">
            <a:spAutoFit/>
          </a:bodyPr>
          <a:lstStyle/>
          <a:p>
            <a:r>
              <a:rPr lang="en-US" dirty="0" smtClean="0"/>
              <a:t>M</a:t>
            </a:r>
            <a:endParaRPr lang="en-US" dirty="0"/>
          </a:p>
        </p:txBody>
      </p:sp>
      <p:cxnSp>
        <p:nvCxnSpPr>
          <p:cNvPr id="35" name="Straight Arrow Connector 34"/>
          <p:cNvCxnSpPr/>
          <p:nvPr/>
        </p:nvCxnSpPr>
        <p:spPr>
          <a:xfrm rot="16200000" flipH="1">
            <a:off x="954741" y="4078941"/>
            <a:ext cx="1405078" cy="382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488141" y="2855259"/>
            <a:ext cx="369012" cy="533400"/>
            <a:chOff x="2250141" y="2590800"/>
            <a:chExt cx="369012" cy="533400"/>
          </a:xfrm>
        </p:grpSpPr>
        <p:sp>
          <p:nvSpPr>
            <p:cNvPr id="33" name="Oval 32"/>
            <p:cNvSpPr/>
            <p:nvPr/>
          </p:nvSpPr>
          <p:spPr>
            <a:xfrm>
              <a:off x="2312895" y="2895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50141" y="2590800"/>
              <a:ext cx="369012" cy="369332"/>
            </a:xfrm>
            <a:prstGeom prst="rect">
              <a:avLst/>
            </a:prstGeom>
            <a:noFill/>
          </p:spPr>
          <p:txBody>
            <a:bodyPr wrap="none" rtlCol="0">
              <a:spAutoFit/>
            </a:bodyPr>
            <a:lstStyle/>
            <a:p>
              <a:r>
                <a:rPr lang="en-US" dirty="0" smtClean="0"/>
                <a:t>m</a:t>
              </a:r>
              <a:endParaRPr lang="en-US" dirty="0"/>
            </a:p>
          </p:txBody>
        </p:sp>
      </p:grpSp>
      <p:graphicFrame>
        <p:nvGraphicFramePr>
          <p:cNvPr id="40" name="Object 2"/>
          <p:cNvGraphicFramePr>
            <a:graphicFrameLocks noChangeAspect="1"/>
          </p:cNvGraphicFramePr>
          <p:nvPr/>
        </p:nvGraphicFramePr>
        <p:xfrm>
          <a:off x="2935288" y="1371600"/>
          <a:ext cx="2816225" cy="571500"/>
        </p:xfrm>
        <a:graphic>
          <a:graphicData uri="http://schemas.openxmlformats.org/presentationml/2006/ole">
            <mc:AlternateContent xmlns:mc="http://schemas.openxmlformats.org/markup-compatibility/2006">
              <mc:Choice xmlns:v="urn:schemas-microsoft-com:vml" Requires="v">
                <p:oleObj spid="_x0000_s10286" name="Equation" r:id="rId4" imgW="888840" imgH="241200" progId="Equation.3">
                  <p:embed/>
                </p:oleObj>
              </mc:Choice>
              <mc:Fallback>
                <p:oleObj name="Equation" r:id="rId4" imgW="88884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288" y="1371600"/>
                        <a:ext cx="28162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3"/>
          <p:cNvGrpSpPr/>
          <p:nvPr/>
        </p:nvGrpSpPr>
        <p:grpSpPr>
          <a:xfrm>
            <a:off x="1602246" y="4800600"/>
            <a:ext cx="1446548" cy="369332"/>
            <a:chOff x="2364246" y="4495800"/>
            <a:chExt cx="1446548" cy="369332"/>
          </a:xfrm>
        </p:grpSpPr>
        <p:cxnSp>
          <p:nvCxnSpPr>
            <p:cNvPr id="52" name="Straight Arrow Connector 51"/>
            <p:cNvCxnSpPr>
              <a:stCxn id="31" idx="0"/>
              <a:endCxn id="30" idx="6"/>
            </p:cNvCxnSpPr>
            <p:nvPr/>
          </p:nvCxnSpPr>
          <p:spPr>
            <a:xfrm rot="5400000" flipH="1" flipV="1">
              <a:off x="3086726" y="3829676"/>
              <a:ext cx="1588" cy="1446548"/>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71800" y="4495800"/>
              <a:ext cx="340158" cy="369332"/>
            </a:xfrm>
            <a:prstGeom prst="rect">
              <a:avLst/>
            </a:prstGeom>
            <a:noFill/>
          </p:spPr>
          <p:txBody>
            <a:bodyPr wrap="none" rtlCol="0">
              <a:spAutoFit/>
            </a:bodyPr>
            <a:lstStyle/>
            <a:p>
              <a:r>
                <a:rPr lang="en-US" dirty="0" err="1" smtClean="0">
                  <a:solidFill>
                    <a:srgbClr val="00B0F0"/>
                  </a:solidFill>
                </a:rPr>
                <a:t>r</a:t>
              </a:r>
              <a:r>
                <a:rPr lang="en-US" baseline="-25000" dirty="0" err="1" smtClean="0">
                  <a:solidFill>
                    <a:srgbClr val="00B0F0"/>
                  </a:solidFill>
                </a:rPr>
                <a:t>E</a:t>
              </a:r>
              <a:endParaRPr lang="en-US" baseline="-25000" dirty="0">
                <a:solidFill>
                  <a:srgbClr val="00B0F0"/>
                </a:solidFill>
              </a:endParaRPr>
            </a:p>
          </p:txBody>
        </p:sp>
      </p:grpSp>
      <p:graphicFrame>
        <p:nvGraphicFramePr>
          <p:cNvPr id="10247" name="Object 7"/>
          <p:cNvGraphicFramePr>
            <a:graphicFrameLocks noChangeAspect="1"/>
          </p:cNvGraphicFramePr>
          <p:nvPr/>
        </p:nvGraphicFramePr>
        <p:xfrm>
          <a:off x="2859088" y="1858963"/>
          <a:ext cx="2587625" cy="1082675"/>
        </p:xfrm>
        <a:graphic>
          <a:graphicData uri="http://schemas.openxmlformats.org/presentationml/2006/ole">
            <mc:AlternateContent xmlns:mc="http://schemas.openxmlformats.org/markup-compatibility/2006">
              <mc:Choice xmlns:v="urn:schemas-microsoft-com:vml" Requires="v">
                <p:oleObj spid="_x0000_s10287" name="Equation" r:id="rId6" imgW="1168200" imgH="457200" progId="Equation.3">
                  <p:embed/>
                </p:oleObj>
              </mc:Choice>
              <mc:Fallback>
                <p:oleObj name="Equation" r:id="rId6" imgW="1168200" imgH="4572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1858963"/>
                        <a:ext cx="2587625"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 name="Group 49"/>
          <p:cNvGrpSpPr/>
          <p:nvPr/>
        </p:nvGrpSpPr>
        <p:grpSpPr>
          <a:xfrm>
            <a:off x="2971800" y="2055812"/>
            <a:ext cx="2057400" cy="685800"/>
            <a:chOff x="2971800" y="1828800"/>
            <a:chExt cx="2057400" cy="685800"/>
          </a:xfrm>
        </p:grpSpPr>
        <p:cxnSp>
          <p:nvCxnSpPr>
            <p:cNvPr id="38" name="Straight Connector 37"/>
            <p:cNvCxnSpPr/>
            <p:nvPr/>
          </p:nvCxnSpPr>
          <p:spPr>
            <a:xfrm rot="5400000">
              <a:off x="2819400" y="2057400"/>
              <a:ext cx="609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505200" y="2057400"/>
              <a:ext cx="609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800600" y="1905000"/>
              <a:ext cx="304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248" name="Object 8"/>
          <p:cNvGraphicFramePr>
            <a:graphicFrameLocks noChangeAspect="1"/>
          </p:cNvGraphicFramePr>
          <p:nvPr/>
        </p:nvGraphicFramePr>
        <p:xfrm>
          <a:off x="3905250" y="2927350"/>
          <a:ext cx="2171700" cy="1082675"/>
        </p:xfrm>
        <a:graphic>
          <a:graphicData uri="http://schemas.openxmlformats.org/presentationml/2006/ole">
            <mc:AlternateContent xmlns:mc="http://schemas.openxmlformats.org/markup-compatibility/2006">
              <mc:Choice xmlns:v="urn:schemas-microsoft-com:vml" Requires="v">
                <p:oleObj spid="_x0000_s10288" name="Equation" r:id="rId8" imgW="736560" imgH="457200" progId="Equation.3">
                  <p:embed/>
                </p:oleObj>
              </mc:Choice>
              <mc:Fallback>
                <p:oleObj name="Equation" r:id="rId8" imgW="736560" imgH="4572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5250" y="2927350"/>
                        <a:ext cx="21717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5" name="Group 64"/>
          <p:cNvGrpSpPr/>
          <p:nvPr/>
        </p:nvGrpSpPr>
        <p:grpSpPr>
          <a:xfrm>
            <a:off x="990600" y="1600200"/>
            <a:ext cx="2895600" cy="968188"/>
            <a:chOff x="990600" y="1600200"/>
            <a:chExt cx="2895600" cy="968188"/>
          </a:xfrm>
        </p:grpSpPr>
        <p:grpSp>
          <p:nvGrpSpPr>
            <p:cNvPr id="61" name="Group 60"/>
            <p:cNvGrpSpPr/>
            <p:nvPr/>
          </p:nvGrpSpPr>
          <p:grpSpPr>
            <a:xfrm>
              <a:off x="990600" y="1600200"/>
              <a:ext cx="1778051" cy="968188"/>
              <a:chOff x="990600" y="1524000"/>
              <a:chExt cx="1778051" cy="968188"/>
            </a:xfrm>
          </p:grpSpPr>
          <p:graphicFrame>
            <p:nvGraphicFramePr>
              <p:cNvPr id="55" name="Object 2"/>
              <p:cNvGraphicFramePr>
                <a:graphicFrameLocks noChangeAspect="1"/>
              </p:cNvGraphicFramePr>
              <p:nvPr/>
            </p:nvGraphicFramePr>
            <p:xfrm>
              <a:off x="1338263" y="1806388"/>
              <a:ext cx="904875" cy="685800"/>
            </p:xfrm>
            <a:graphic>
              <a:graphicData uri="http://schemas.openxmlformats.org/presentationml/2006/ole">
                <mc:AlternateContent xmlns:mc="http://schemas.openxmlformats.org/markup-compatibility/2006">
                  <mc:Choice xmlns:v="urn:schemas-microsoft-com:vml" Requires="v">
                    <p:oleObj spid="_x0000_s10289" name="Equation" r:id="rId10" imgW="444240" imgH="393480" progId="Equation.3">
                      <p:embed/>
                    </p:oleObj>
                  </mc:Choice>
                  <mc:Fallback>
                    <p:oleObj name="Equation" r:id="rId10" imgW="444240" imgH="39348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8263" y="1806388"/>
                            <a:ext cx="9048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TextBox 59"/>
              <p:cNvSpPr txBox="1"/>
              <p:nvPr/>
            </p:nvSpPr>
            <p:spPr>
              <a:xfrm>
                <a:off x="990600" y="1524000"/>
                <a:ext cx="1778051" cy="307777"/>
              </a:xfrm>
              <a:prstGeom prst="rect">
                <a:avLst/>
              </a:prstGeom>
              <a:noFill/>
              <a:ln>
                <a:solidFill>
                  <a:srgbClr val="00B050"/>
                </a:solidFill>
              </a:ln>
            </p:spPr>
            <p:txBody>
              <a:bodyPr wrap="none" rtlCol="0">
                <a:spAutoFit/>
              </a:bodyPr>
              <a:lstStyle/>
              <a:p>
                <a:r>
                  <a:rPr lang="en-US" sz="1400" dirty="0" smtClean="0">
                    <a:latin typeface="Comic Sans MS" pitchFamily="66" charset="0"/>
                  </a:rPr>
                  <a:t>Gravitational force</a:t>
                </a:r>
                <a:endParaRPr lang="en-US" sz="1400" dirty="0">
                  <a:latin typeface="Comic Sans MS" pitchFamily="66" charset="0"/>
                </a:endParaRPr>
              </a:p>
            </p:txBody>
          </p:sp>
        </p:grpSp>
        <p:cxnSp>
          <p:nvCxnSpPr>
            <p:cNvPr id="63" name="Straight Arrow Connector 62"/>
            <p:cNvCxnSpPr/>
            <p:nvPr/>
          </p:nvCxnSpPr>
          <p:spPr>
            <a:xfrm>
              <a:off x="2667000" y="19812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2819400" y="2590800"/>
            <a:ext cx="739305" cy="460177"/>
            <a:chOff x="3886200" y="2590800"/>
            <a:chExt cx="739305" cy="460177"/>
          </a:xfrm>
        </p:grpSpPr>
        <p:sp>
          <p:nvSpPr>
            <p:cNvPr id="66" name="TextBox 65"/>
            <p:cNvSpPr txBox="1"/>
            <p:nvPr/>
          </p:nvSpPr>
          <p:spPr>
            <a:xfrm>
              <a:off x="3886200" y="2743200"/>
              <a:ext cx="739305" cy="307777"/>
            </a:xfrm>
            <a:prstGeom prst="rect">
              <a:avLst/>
            </a:prstGeom>
            <a:noFill/>
          </p:spPr>
          <p:txBody>
            <a:bodyPr wrap="none" rtlCol="0">
              <a:spAutoFit/>
            </a:bodyPr>
            <a:lstStyle/>
            <a:p>
              <a:r>
                <a:rPr lang="en-US" sz="1400" dirty="0" smtClean="0">
                  <a:latin typeface="Comic Sans MS" pitchFamily="66" charset="0"/>
                </a:rPr>
                <a:t>weight</a:t>
              </a:r>
              <a:endParaRPr lang="en-US" sz="1400" dirty="0">
                <a:latin typeface="Comic Sans MS" pitchFamily="66" charset="0"/>
              </a:endParaRPr>
            </a:p>
          </p:txBody>
        </p:sp>
        <p:cxnSp>
          <p:nvCxnSpPr>
            <p:cNvPr id="68" name="Straight Arrow Connector 67"/>
            <p:cNvCxnSpPr>
              <a:stCxn id="66" idx="0"/>
            </p:cNvCxnSpPr>
            <p:nvPr/>
          </p:nvCxnSpPr>
          <p:spPr>
            <a:xfrm rot="16200000" flipV="1">
              <a:off x="4147227" y="2634573"/>
              <a:ext cx="152400" cy="64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257800" y="2286000"/>
            <a:ext cx="2251396" cy="307777"/>
            <a:chOff x="3276600" y="2743200"/>
            <a:chExt cx="2251396" cy="307777"/>
          </a:xfrm>
        </p:grpSpPr>
        <p:sp>
          <p:nvSpPr>
            <p:cNvPr id="71" name="TextBox 70"/>
            <p:cNvSpPr txBox="1"/>
            <p:nvPr/>
          </p:nvSpPr>
          <p:spPr>
            <a:xfrm>
              <a:off x="3886200" y="2743200"/>
              <a:ext cx="1641796" cy="307777"/>
            </a:xfrm>
            <a:prstGeom prst="rect">
              <a:avLst/>
            </a:prstGeom>
            <a:noFill/>
          </p:spPr>
          <p:txBody>
            <a:bodyPr wrap="none" rtlCol="0">
              <a:spAutoFit/>
            </a:bodyPr>
            <a:lstStyle/>
            <a:p>
              <a:r>
                <a:rPr lang="en-US" sz="1400" dirty="0" smtClean="0">
                  <a:latin typeface="Comic Sans MS" pitchFamily="66" charset="0"/>
                </a:rPr>
                <a:t>Centripetal force</a:t>
              </a:r>
              <a:endParaRPr lang="en-US" sz="1400" dirty="0">
                <a:latin typeface="Comic Sans MS" pitchFamily="66" charset="0"/>
              </a:endParaRPr>
            </a:p>
          </p:txBody>
        </p:sp>
        <p:cxnSp>
          <p:nvCxnSpPr>
            <p:cNvPr id="72" name="Straight Arrow Connector 71"/>
            <p:cNvCxnSpPr/>
            <p:nvPr/>
          </p:nvCxnSpPr>
          <p:spPr>
            <a:xfrm rot="16200000" flipV="1">
              <a:off x="3458446" y="2561354"/>
              <a:ext cx="152392" cy="51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3276600" y="4154269"/>
            <a:ext cx="5410200" cy="646331"/>
            <a:chOff x="3200400" y="3962400"/>
            <a:chExt cx="5410200" cy="646331"/>
          </a:xfrm>
        </p:grpSpPr>
        <p:sp>
          <p:nvSpPr>
            <p:cNvPr id="58" name="TextBox 57"/>
            <p:cNvSpPr txBox="1"/>
            <p:nvPr/>
          </p:nvSpPr>
          <p:spPr>
            <a:xfrm>
              <a:off x="3200400" y="3962400"/>
              <a:ext cx="1676400" cy="646331"/>
            </a:xfrm>
            <a:prstGeom prst="rect">
              <a:avLst/>
            </a:prstGeom>
            <a:noFill/>
          </p:spPr>
          <p:txBody>
            <a:bodyPr wrap="square" rtlCol="0">
              <a:spAutoFit/>
            </a:bodyPr>
            <a:lstStyle/>
            <a:p>
              <a:r>
                <a:rPr lang="en-US" b="1" dirty="0" smtClean="0">
                  <a:latin typeface="Comic Sans MS" pitchFamily="66" charset="0"/>
                </a:rPr>
                <a:t>Free fall acceleration</a:t>
              </a:r>
              <a:endParaRPr lang="en-US" b="1" dirty="0">
                <a:latin typeface="Comic Sans MS" pitchFamily="66" charset="0"/>
              </a:endParaRPr>
            </a:p>
          </p:txBody>
        </p:sp>
        <p:sp>
          <p:nvSpPr>
            <p:cNvPr id="73" name="TextBox 72"/>
            <p:cNvSpPr txBox="1"/>
            <p:nvPr/>
          </p:nvSpPr>
          <p:spPr>
            <a:xfrm>
              <a:off x="5105400" y="3962400"/>
              <a:ext cx="1676400" cy="646331"/>
            </a:xfrm>
            <a:prstGeom prst="rect">
              <a:avLst/>
            </a:prstGeom>
            <a:noFill/>
          </p:spPr>
          <p:txBody>
            <a:bodyPr wrap="square" rtlCol="0">
              <a:spAutoFit/>
            </a:bodyPr>
            <a:lstStyle/>
            <a:p>
              <a:r>
                <a:rPr lang="en-US" b="1" dirty="0" smtClean="0">
                  <a:latin typeface="Comic Sans MS" pitchFamily="66" charset="0"/>
                </a:rPr>
                <a:t>Gravitational acceleration</a:t>
              </a:r>
              <a:endParaRPr lang="en-US" b="1" dirty="0">
                <a:latin typeface="Comic Sans MS" pitchFamily="66" charset="0"/>
              </a:endParaRPr>
            </a:p>
          </p:txBody>
        </p:sp>
        <p:sp>
          <p:nvSpPr>
            <p:cNvPr id="74" name="TextBox 73"/>
            <p:cNvSpPr txBox="1"/>
            <p:nvPr/>
          </p:nvSpPr>
          <p:spPr>
            <a:xfrm>
              <a:off x="6934200" y="3962400"/>
              <a:ext cx="1676400" cy="646331"/>
            </a:xfrm>
            <a:prstGeom prst="rect">
              <a:avLst/>
            </a:prstGeom>
            <a:noFill/>
          </p:spPr>
          <p:txBody>
            <a:bodyPr wrap="square" rtlCol="0">
              <a:spAutoFit/>
            </a:bodyPr>
            <a:lstStyle/>
            <a:p>
              <a:r>
                <a:rPr lang="en-US" b="1" dirty="0" smtClean="0">
                  <a:latin typeface="Comic Sans MS" pitchFamily="66" charset="0"/>
                </a:rPr>
                <a:t>Centripetal acceleration</a:t>
              </a:r>
              <a:endParaRPr lang="en-US" b="1" dirty="0">
                <a:latin typeface="Comic Sans MS" pitchFamily="66" charset="0"/>
              </a:endParaRPr>
            </a:p>
          </p:txBody>
        </p:sp>
        <p:sp>
          <p:nvSpPr>
            <p:cNvPr id="75" name="TextBox 74"/>
            <p:cNvSpPr txBox="1"/>
            <p:nvPr/>
          </p:nvSpPr>
          <p:spPr>
            <a:xfrm>
              <a:off x="4724400" y="4126468"/>
              <a:ext cx="381000" cy="369332"/>
            </a:xfrm>
            <a:prstGeom prst="rect">
              <a:avLst/>
            </a:prstGeom>
            <a:noFill/>
          </p:spPr>
          <p:txBody>
            <a:bodyPr wrap="square" rtlCol="0">
              <a:spAutoFit/>
            </a:bodyPr>
            <a:lstStyle/>
            <a:p>
              <a:r>
                <a:rPr lang="en-US" b="1" dirty="0" smtClean="0">
                  <a:latin typeface="Comic Sans MS" pitchFamily="66" charset="0"/>
                </a:rPr>
                <a:t>=</a:t>
              </a:r>
              <a:endParaRPr lang="en-US" b="1" dirty="0">
                <a:latin typeface="Comic Sans MS" pitchFamily="66" charset="0"/>
              </a:endParaRPr>
            </a:p>
          </p:txBody>
        </p:sp>
        <p:sp>
          <p:nvSpPr>
            <p:cNvPr id="76" name="TextBox 75"/>
            <p:cNvSpPr txBox="1"/>
            <p:nvPr/>
          </p:nvSpPr>
          <p:spPr>
            <a:xfrm>
              <a:off x="6629400" y="4114800"/>
              <a:ext cx="381000" cy="369332"/>
            </a:xfrm>
            <a:prstGeom prst="rect">
              <a:avLst/>
            </a:prstGeom>
            <a:noFill/>
          </p:spPr>
          <p:txBody>
            <a:bodyPr wrap="square" rtlCol="0">
              <a:spAutoFit/>
            </a:bodyPr>
            <a:lstStyle/>
            <a:p>
              <a:r>
                <a:rPr lang="en-US" b="1" dirty="0">
                  <a:latin typeface="Comic Sans MS" pitchFamily="66" charset="0"/>
                </a:rPr>
                <a:t>-</a:t>
              </a:r>
            </a:p>
          </p:txBody>
        </p:sp>
      </p:grpSp>
      <p:grpSp>
        <p:nvGrpSpPr>
          <p:cNvPr id="54" name="Group 53"/>
          <p:cNvGrpSpPr/>
          <p:nvPr/>
        </p:nvGrpSpPr>
        <p:grpSpPr>
          <a:xfrm>
            <a:off x="8001000" y="991394"/>
            <a:ext cx="828645" cy="1904206"/>
            <a:chOff x="8153400" y="991394"/>
            <a:chExt cx="828645" cy="1904206"/>
          </a:xfrm>
        </p:grpSpPr>
        <p:cxnSp>
          <p:nvCxnSpPr>
            <p:cNvPr id="42" name="Straight Arrow Connector 41"/>
            <p:cNvCxnSpPr/>
            <p:nvPr/>
          </p:nvCxnSpPr>
          <p:spPr>
            <a:xfrm rot="5400000" flipH="1" flipV="1">
              <a:off x="7772400" y="1447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200572" y="1905000"/>
              <a:ext cx="76200" cy="762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153400" y="1143000"/>
              <a:ext cx="389850" cy="369332"/>
            </a:xfrm>
            <a:prstGeom prst="rect">
              <a:avLst/>
            </a:prstGeom>
            <a:noFill/>
          </p:spPr>
          <p:txBody>
            <a:bodyPr wrap="none" rtlCol="0">
              <a:spAutoFit/>
            </a:bodyPr>
            <a:lstStyle/>
            <a:p>
              <a:r>
                <a:rPr lang="en-US" dirty="0" smtClean="0"/>
                <a:t>F</a:t>
              </a:r>
              <a:r>
                <a:rPr lang="en-US" baseline="-25000" dirty="0" smtClean="0"/>
                <a:t>N</a:t>
              </a:r>
              <a:endParaRPr lang="en-US" baseline="-25000" dirty="0"/>
            </a:p>
          </p:txBody>
        </p:sp>
        <p:cxnSp>
          <p:nvCxnSpPr>
            <p:cNvPr id="46" name="Straight Arrow Connector 45"/>
            <p:cNvCxnSpPr/>
            <p:nvPr/>
          </p:nvCxnSpPr>
          <p:spPr>
            <a:xfrm rot="5400000" flipH="1" flipV="1">
              <a:off x="7773194" y="2437606"/>
              <a:ext cx="914400"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229600" y="2362200"/>
              <a:ext cx="362600" cy="369332"/>
            </a:xfrm>
            <a:prstGeom prst="rect">
              <a:avLst/>
            </a:prstGeom>
            <a:noFill/>
          </p:spPr>
          <p:txBody>
            <a:bodyPr wrap="none" rtlCol="0">
              <a:spAutoFit/>
            </a:bodyPr>
            <a:lstStyle/>
            <a:p>
              <a:r>
                <a:rPr lang="en-US" dirty="0" err="1" smtClean="0"/>
                <a:t>F</a:t>
              </a:r>
              <a:r>
                <a:rPr lang="en-US" baseline="-25000" dirty="0" err="1" smtClean="0"/>
                <a:t>g</a:t>
              </a:r>
              <a:endParaRPr lang="en-US" baseline="-25000" dirty="0"/>
            </a:p>
          </p:txBody>
        </p:sp>
        <p:cxnSp>
          <p:nvCxnSpPr>
            <p:cNvPr id="49" name="Straight Arrow Connector 48"/>
            <p:cNvCxnSpPr/>
            <p:nvPr/>
          </p:nvCxnSpPr>
          <p:spPr>
            <a:xfrm rot="5400000">
              <a:off x="8382000" y="2057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629000" y="1828800"/>
              <a:ext cx="353045" cy="369332"/>
            </a:xfrm>
            <a:prstGeom prst="rect">
              <a:avLst/>
            </a:prstGeom>
            <a:noFill/>
          </p:spPr>
          <p:txBody>
            <a:bodyPr wrap="none" rtlCol="0">
              <a:spAutoFit/>
            </a:bodyPr>
            <a:lstStyle/>
            <a:p>
              <a:r>
                <a:rPr lang="en-US" dirty="0" err="1" smtClean="0"/>
                <a:t>F</a:t>
              </a:r>
              <a:r>
                <a:rPr lang="en-US" baseline="-25000" dirty="0" err="1" smtClean="0"/>
                <a:t>c</a:t>
              </a:r>
              <a:endParaRPr lang="en-US"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path" presetSubtype="0" repeatCount="indefinite" fill="hold" nodeType="clickEffect">
                                  <p:stCondLst>
                                    <p:cond delay="0"/>
                                  </p:stCondLst>
                                  <p:childTnLst>
                                    <p:animMotion origin="layout" path="M -2.5E-6 0.02037 C 0.0882 0.02037 0.16077 0.11852 0.16077 0.23982 C 0.16077 0.36042 0.0882 0.45949 -2.5E-6 0.45949 C -0.08837 0.45949 -0.15989 0.36042 -0.15989 0.23982 C -0.15989 0.11852 -0.08837 0.02037 -2.5E-6 0.02037 Z " pathEditMode="relative" rAng="0" ptsTypes="fffff">
                                      <p:cBhvr>
                                        <p:cTn id="10" dur="3000" fill="hold"/>
                                        <p:tgtEl>
                                          <p:spTgt spid="2"/>
                                        </p:tgtEl>
                                        <p:attrNameLst>
                                          <p:attrName>ppt_x</p:attrName>
                                          <p:attrName>ppt_y</p:attrName>
                                        </p:attrNameLst>
                                      </p:cBhvr>
                                      <p:rCtr x="0" y="21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53" presetClass="exit" presetSubtype="0" fill="hold" nodeType="withEffect">
                                  <p:stCondLst>
                                    <p:cond delay="0"/>
                                  </p:stCondLst>
                                  <p:childTnLst>
                                    <p:anim calcmode="lin" valueType="num">
                                      <p:cBhvr>
                                        <p:cTn id="16" dur="500"/>
                                        <p:tgtEl>
                                          <p:spTgt spid="29"/>
                                        </p:tgtEl>
                                        <p:attrNameLst>
                                          <p:attrName>ppt_w</p:attrName>
                                        </p:attrNameLst>
                                      </p:cBhvr>
                                      <p:tavLst>
                                        <p:tav tm="0">
                                          <p:val>
                                            <p:strVal val="ppt_w"/>
                                          </p:val>
                                        </p:tav>
                                        <p:tav tm="100000">
                                          <p:val>
                                            <p:fltVal val="0"/>
                                          </p:val>
                                        </p:tav>
                                      </p:tavLst>
                                    </p:anim>
                                    <p:anim calcmode="lin" valueType="num">
                                      <p:cBhvr>
                                        <p:cTn id="17" dur="500"/>
                                        <p:tgtEl>
                                          <p:spTgt spid="29"/>
                                        </p:tgtEl>
                                        <p:attrNameLst>
                                          <p:attrName>ppt_h</p:attrName>
                                        </p:attrNameLst>
                                      </p:cBhvr>
                                      <p:tavLst>
                                        <p:tav tm="0">
                                          <p:val>
                                            <p:strVal val="ppt_h"/>
                                          </p:val>
                                        </p:tav>
                                        <p:tav tm="100000">
                                          <p:val>
                                            <p:fltVal val="0"/>
                                          </p:val>
                                        </p:tav>
                                      </p:tavLst>
                                    </p:anim>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24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7"/>
          <p:cNvSpPr txBox="1">
            <a:spLocks/>
          </p:cNvSpPr>
          <p:nvPr/>
        </p:nvSpPr>
        <p:spPr>
          <a:xfrm>
            <a:off x="76200" y="76200"/>
            <a:ext cx="8915400" cy="10668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Mass is also not uniformly</a:t>
            </a:r>
            <a:r>
              <a:rPr kumimoji="0" lang="en-US" sz="3600" b="1" i="0" u="none" strike="noStrike" kern="1200" cap="none" spc="0" normalizeH="0" noProof="0" dirty="0" smtClean="0">
                <a:ln>
                  <a:noFill/>
                </a:ln>
                <a:solidFill>
                  <a:srgbClr val="FF0000"/>
                </a:solidFill>
                <a:effectLst/>
                <a:uLnTx/>
                <a:uFillTx/>
                <a:latin typeface="+mj-lt"/>
                <a:ea typeface="+mj-ea"/>
                <a:cs typeface="+mj-cs"/>
              </a:rPr>
              <a:t> distributed in the earth</a:t>
            </a:r>
            <a:endParaRPr kumimoji="0" lang="en-US" sz="36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49" name="Picture 5" descr="F13_06"/>
          <p:cNvPicPr>
            <a:picLocks noChangeAspect="1" noChangeArrowheads="1"/>
          </p:cNvPicPr>
          <p:nvPr/>
        </p:nvPicPr>
        <p:blipFill>
          <a:blip r:embed="rId2" cstate="print"/>
          <a:srcRect/>
          <a:stretch>
            <a:fillRect/>
          </a:stretch>
        </p:blipFill>
        <p:spPr bwMode="auto">
          <a:xfrm>
            <a:off x="4449183" y="1143000"/>
            <a:ext cx="3953455" cy="4191000"/>
          </a:xfrm>
          <a:prstGeom prst="rect">
            <a:avLst/>
          </a:prstGeom>
          <a:noFill/>
        </p:spPr>
      </p:pic>
      <p:grpSp>
        <p:nvGrpSpPr>
          <p:cNvPr id="33" name="Group 32"/>
          <p:cNvGrpSpPr/>
          <p:nvPr/>
        </p:nvGrpSpPr>
        <p:grpSpPr>
          <a:xfrm>
            <a:off x="304800" y="2362200"/>
            <a:ext cx="2362200" cy="2209800"/>
            <a:chOff x="304800" y="2362200"/>
            <a:chExt cx="2362200" cy="2209800"/>
          </a:xfrm>
        </p:grpSpPr>
        <p:sp>
          <p:nvSpPr>
            <p:cNvPr id="28" name="Oval 27"/>
            <p:cNvSpPr/>
            <p:nvPr/>
          </p:nvSpPr>
          <p:spPr>
            <a:xfrm>
              <a:off x="304800" y="2362200"/>
              <a:ext cx="2362200" cy="2209800"/>
            </a:xfrm>
            <a:prstGeom prst="ellipse">
              <a:avLst/>
            </a:prstGeom>
            <a:solidFill>
              <a:srgbClr val="A4A4EE"/>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2624" y="2719450"/>
              <a:ext cx="1559625" cy="1524000"/>
            </a:xfrm>
            <a:prstGeom prst="ellipse">
              <a:avLst/>
            </a:prstGeom>
            <a:solidFill>
              <a:srgbClr val="4747DD"/>
            </a:solidFill>
            <a:ln>
              <a:solidFill>
                <a:srgbClr val="474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66800" y="3048000"/>
              <a:ext cx="838200" cy="838200"/>
            </a:xfrm>
            <a:prstGeom prst="ellipse">
              <a:avLst/>
            </a:prstGeom>
            <a:solidFill>
              <a:srgbClr val="200A7C"/>
            </a:solidFill>
            <a:ln>
              <a:solidFill>
                <a:srgbClr val="200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914400" y="3886201"/>
            <a:ext cx="594906" cy="1664731"/>
            <a:chOff x="914400" y="3886201"/>
            <a:chExt cx="594906" cy="1664731"/>
          </a:xfrm>
        </p:grpSpPr>
        <p:sp>
          <p:nvSpPr>
            <p:cNvPr id="34" name="TextBox 33"/>
            <p:cNvSpPr txBox="1"/>
            <p:nvPr/>
          </p:nvSpPr>
          <p:spPr>
            <a:xfrm>
              <a:off x="914400" y="5181600"/>
              <a:ext cx="594906" cy="369332"/>
            </a:xfrm>
            <a:prstGeom prst="rect">
              <a:avLst/>
            </a:prstGeom>
            <a:noFill/>
          </p:spPr>
          <p:txBody>
            <a:bodyPr wrap="none" rtlCol="0">
              <a:spAutoFit/>
            </a:bodyPr>
            <a:lstStyle/>
            <a:p>
              <a:r>
                <a:rPr lang="en-US" dirty="0" smtClean="0"/>
                <a:t>core</a:t>
              </a:r>
              <a:endParaRPr lang="en-US" dirty="0"/>
            </a:p>
          </p:txBody>
        </p:sp>
        <p:cxnSp>
          <p:nvCxnSpPr>
            <p:cNvPr id="37" name="Straight Arrow Connector 36"/>
            <p:cNvCxnSpPr>
              <a:stCxn id="34" idx="0"/>
              <a:endCxn id="26" idx="4"/>
            </p:cNvCxnSpPr>
            <p:nvPr/>
          </p:nvCxnSpPr>
          <p:spPr>
            <a:xfrm rot="5400000" flipH="1" flipV="1">
              <a:off x="701176" y="4396877"/>
              <a:ext cx="1295400" cy="274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033847" y="4020266"/>
            <a:ext cx="1444082" cy="1313734"/>
            <a:chOff x="2033847" y="4020266"/>
            <a:chExt cx="1444082" cy="1313734"/>
          </a:xfrm>
        </p:grpSpPr>
        <p:sp>
          <p:nvSpPr>
            <p:cNvPr id="40" name="TextBox 39"/>
            <p:cNvSpPr txBox="1"/>
            <p:nvPr/>
          </p:nvSpPr>
          <p:spPr>
            <a:xfrm>
              <a:off x="2286000" y="4964668"/>
              <a:ext cx="1191929" cy="369332"/>
            </a:xfrm>
            <a:prstGeom prst="rect">
              <a:avLst/>
            </a:prstGeom>
            <a:noFill/>
          </p:spPr>
          <p:txBody>
            <a:bodyPr wrap="none" rtlCol="0">
              <a:spAutoFit/>
            </a:bodyPr>
            <a:lstStyle/>
            <a:p>
              <a:r>
                <a:rPr lang="en-US" dirty="0" smtClean="0"/>
                <a:t>Outer core</a:t>
              </a:r>
              <a:endParaRPr lang="en-US" dirty="0"/>
            </a:p>
          </p:txBody>
        </p:sp>
        <p:cxnSp>
          <p:nvCxnSpPr>
            <p:cNvPr id="43" name="Straight Arrow Connector 42"/>
            <p:cNvCxnSpPr>
              <a:endCxn id="27" idx="5"/>
            </p:cNvCxnSpPr>
            <p:nvPr/>
          </p:nvCxnSpPr>
          <p:spPr>
            <a:xfrm rot="16200000" flipV="1">
              <a:off x="1978449" y="4075664"/>
              <a:ext cx="929888" cy="819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286000" y="1981200"/>
            <a:ext cx="1162214" cy="838201"/>
            <a:chOff x="2286000" y="1981200"/>
            <a:chExt cx="1162214" cy="838201"/>
          </a:xfrm>
        </p:grpSpPr>
        <p:sp>
          <p:nvSpPr>
            <p:cNvPr id="46" name="TextBox 45"/>
            <p:cNvSpPr txBox="1"/>
            <p:nvPr/>
          </p:nvSpPr>
          <p:spPr>
            <a:xfrm>
              <a:off x="2590800" y="1981200"/>
              <a:ext cx="857414" cy="369332"/>
            </a:xfrm>
            <a:prstGeom prst="rect">
              <a:avLst/>
            </a:prstGeom>
            <a:noFill/>
          </p:spPr>
          <p:txBody>
            <a:bodyPr wrap="none" rtlCol="0">
              <a:spAutoFit/>
            </a:bodyPr>
            <a:lstStyle/>
            <a:p>
              <a:r>
                <a:rPr lang="en-US" dirty="0" smtClean="0"/>
                <a:t>Mantle</a:t>
              </a:r>
              <a:endParaRPr lang="en-US" dirty="0"/>
            </a:p>
          </p:txBody>
        </p:sp>
        <p:cxnSp>
          <p:nvCxnSpPr>
            <p:cNvPr id="54" name="Straight Arrow Connector 53"/>
            <p:cNvCxnSpPr>
              <a:stCxn id="46" idx="2"/>
            </p:cNvCxnSpPr>
            <p:nvPr/>
          </p:nvCxnSpPr>
          <p:spPr>
            <a:xfrm rot="5400000">
              <a:off x="2418320" y="2218213"/>
              <a:ext cx="468868" cy="733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6200"/>
            <a:ext cx="8229600" cy="1020762"/>
          </a:xfrm>
        </p:spPr>
        <p:txBody>
          <a:bodyPr/>
          <a:lstStyle/>
          <a:p>
            <a:r>
              <a:rPr lang="en-US" b="1" dirty="0" smtClean="0">
                <a:solidFill>
                  <a:srgbClr val="FF0000"/>
                </a:solidFill>
              </a:rPr>
              <a:t>Gravitation inside the Earth</a:t>
            </a:r>
            <a:endParaRPr lang="en-US" b="1"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233362" y="3390900"/>
            <a:ext cx="2886075" cy="2933700"/>
          </a:xfrm>
          <a:prstGeom prst="rect">
            <a:avLst/>
          </a:prstGeom>
        </p:spPr>
      </p:pic>
      <p:sp>
        <p:nvSpPr>
          <p:cNvPr id="31" name="Oval 30"/>
          <p:cNvSpPr/>
          <p:nvPr/>
        </p:nvSpPr>
        <p:spPr>
          <a:xfrm>
            <a:off x="1654792" y="4898091"/>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6964" y="4964668"/>
            <a:ext cx="381836" cy="369332"/>
          </a:xfrm>
          <a:prstGeom prst="rect">
            <a:avLst/>
          </a:prstGeom>
          <a:noFill/>
        </p:spPr>
        <p:txBody>
          <a:bodyPr wrap="none" rtlCol="0">
            <a:spAutoFit/>
          </a:bodyPr>
          <a:lstStyle/>
          <a:p>
            <a:r>
              <a:rPr lang="en-US" dirty="0" smtClean="0"/>
              <a:t>M</a:t>
            </a:r>
            <a:endParaRPr lang="en-US" dirty="0"/>
          </a:p>
        </p:txBody>
      </p:sp>
      <p:graphicFrame>
        <p:nvGraphicFramePr>
          <p:cNvPr id="55" name="Object 2"/>
          <p:cNvGraphicFramePr>
            <a:graphicFrameLocks noChangeAspect="1"/>
          </p:cNvGraphicFramePr>
          <p:nvPr/>
        </p:nvGraphicFramePr>
        <p:xfrm>
          <a:off x="1143000" y="1219199"/>
          <a:ext cx="1676400" cy="779553"/>
        </p:xfrm>
        <a:graphic>
          <a:graphicData uri="http://schemas.openxmlformats.org/presentationml/2006/ole">
            <mc:AlternateContent xmlns:mc="http://schemas.openxmlformats.org/markup-compatibility/2006">
              <mc:Choice xmlns:v="urn:schemas-microsoft-com:vml" Requires="v">
                <p:oleObj spid="_x0000_s11329" name="Equation" r:id="rId4" imgW="812520" imgH="393480" progId="Equation.3">
                  <p:embed/>
                </p:oleObj>
              </mc:Choice>
              <mc:Fallback>
                <p:oleObj name="Equation" r:id="rId4" imgW="812520" imgH="3934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199"/>
                        <a:ext cx="1676400" cy="779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ounded Rectangle 38"/>
          <p:cNvSpPr/>
          <p:nvPr/>
        </p:nvSpPr>
        <p:spPr>
          <a:xfrm>
            <a:off x="1524000" y="3352800"/>
            <a:ext cx="304800" cy="2971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77789" y="35814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653988" y="4804187"/>
            <a:ext cx="45719" cy="45719"/>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06505" y="3733800"/>
            <a:ext cx="2286000" cy="2286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671918" y="3733800"/>
            <a:ext cx="76200" cy="1066800"/>
            <a:chOff x="6714922" y="1600994"/>
            <a:chExt cx="1828800" cy="1066800"/>
          </a:xfrm>
        </p:grpSpPr>
        <p:cxnSp>
          <p:nvCxnSpPr>
            <p:cNvPr id="46" name="Straight Arrow Connector 45"/>
            <p:cNvCxnSpPr/>
            <p:nvPr/>
          </p:nvCxnSpPr>
          <p:spPr>
            <a:xfrm rot="16200000" flipV="1">
              <a:off x="6185786" y="2130130"/>
              <a:ext cx="1066800" cy="8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278906" y="2057400"/>
              <a:ext cx="264816" cy="369332"/>
            </a:xfrm>
            <a:prstGeom prst="rect">
              <a:avLst/>
            </a:prstGeom>
            <a:noFill/>
          </p:spPr>
          <p:txBody>
            <a:bodyPr wrap="none" rtlCol="0">
              <a:spAutoFit/>
            </a:bodyPr>
            <a:lstStyle/>
            <a:p>
              <a:r>
                <a:rPr lang="en-US" dirty="0" smtClean="0"/>
                <a:t>r</a:t>
              </a:r>
              <a:endParaRPr lang="en-US" dirty="0"/>
            </a:p>
          </p:txBody>
        </p:sp>
      </p:grpSp>
      <p:graphicFrame>
        <p:nvGraphicFramePr>
          <p:cNvPr id="11270" name="Object 6"/>
          <p:cNvGraphicFramePr>
            <a:graphicFrameLocks noChangeAspect="1"/>
          </p:cNvGraphicFramePr>
          <p:nvPr/>
        </p:nvGraphicFramePr>
        <p:xfrm>
          <a:off x="609600" y="2133600"/>
          <a:ext cx="2327275" cy="730250"/>
        </p:xfrm>
        <a:graphic>
          <a:graphicData uri="http://schemas.openxmlformats.org/presentationml/2006/ole">
            <mc:AlternateContent xmlns:mc="http://schemas.openxmlformats.org/markup-compatibility/2006">
              <mc:Choice xmlns:v="urn:schemas-microsoft-com:vml" Requires="v">
                <p:oleObj spid="_x0000_s11330" name="Equation" r:id="rId6" imgW="1282680" imgH="419040" progId="Equation.3">
                  <p:embed/>
                </p:oleObj>
              </mc:Choice>
              <mc:Fallback>
                <p:oleObj name="Equation" r:id="rId6" imgW="1282680" imgH="4190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33600"/>
                        <a:ext cx="2327275"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709988" y="2055813"/>
          <a:ext cx="2005012" cy="995362"/>
        </p:xfrm>
        <a:graphic>
          <a:graphicData uri="http://schemas.openxmlformats.org/presentationml/2006/ole">
            <mc:AlternateContent xmlns:mc="http://schemas.openxmlformats.org/markup-compatibility/2006">
              <mc:Choice xmlns:v="urn:schemas-microsoft-com:vml" Requires="v">
                <p:oleObj spid="_x0000_s11331" name="Equation" r:id="rId8" imgW="1104840" imgH="571320" progId="Equation.3">
                  <p:embed/>
                </p:oleObj>
              </mc:Choice>
              <mc:Fallback>
                <p:oleObj name="Equation" r:id="rId8" imgW="1104840" imgH="57132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9988" y="2055813"/>
                        <a:ext cx="2005012"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2" name="Group 61"/>
          <p:cNvGrpSpPr/>
          <p:nvPr/>
        </p:nvGrpSpPr>
        <p:grpSpPr>
          <a:xfrm>
            <a:off x="4800600" y="2133600"/>
            <a:ext cx="762000" cy="990600"/>
            <a:chOff x="4800600" y="2133600"/>
            <a:chExt cx="762000" cy="990600"/>
          </a:xfrm>
        </p:grpSpPr>
        <p:cxnSp>
          <p:nvCxnSpPr>
            <p:cNvPr id="51" name="Straight Connector 50"/>
            <p:cNvCxnSpPr/>
            <p:nvPr/>
          </p:nvCxnSpPr>
          <p:spPr>
            <a:xfrm rot="5400000">
              <a:off x="4800600" y="2819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5295900" y="2171700"/>
              <a:ext cx="304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1272" name="Object 8"/>
          <p:cNvGraphicFramePr>
            <a:graphicFrameLocks noChangeAspect="1"/>
          </p:cNvGraphicFramePr>
          <p:nvPr/>
        </p:nvGraphicFramePr>
        <p:xfrm>
          <a:off x="3929063" y="3581400"/>
          <a:ext cx="1614487" cy="685800"/>
        </p:xfrm>
        <a:graphic>
          <a:graphicData uri="http://schemas.openxmlformats.org/presentationml/2006/ole">
            <mc:AlternateContent xmlns:mc="http://schemas.openxmlformats.org/markup-compatibility/2006">
              <mc:Choice xmlns:v="urn:schemas-microsoft-com:vml" Requires="v">
                <p:oleObj spid="_x0000_s11332" name="Equation" r:id="rId10" imgW="888840" imgH="393480" progId="Equation.3">
                  <p:embed/>
                </p:oleObj>
              </mc:Choice>
              <mc:Fallback>
                <p:oleObj name="Equation" r:id="rId10" imgW="888840" imgH="39348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9063" y="3581400"/>
                        <a:ext cx="161448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7" name="Group 66"/>
          <p:cNvGrpSpPr/>
          <p:nvPr/>
        </p:nvGrpSpPr>
        <p:grpSpPr>
          <a:xfrm>
            <a:off x="3429000" y="4419600"/>
            <a:ext cx="2047875" cy="685800"/>
            <a:chOff x="3429000" y="4419600"/>
            <a:chExt cx="2047875" cy="685800"/>
          </a:xfrm>
        </p:grpSpPr>
        <p:graphicFrame>
          <p:nvGraphicFramePr>
            <p:cNvPr id="11273" name="Object 9"/>
            <p:cNvGraphicFramePr>
              <a:graphicFrameLocks noChangeAspect="1"/>
            </p:cNvGraphicFramePr>
            <p:nvPr/>
          </p:nvGraphicFramePr>
          <p:xfrm>
            <a:off x="3908425" y="4419600"/>
            <a:ext cx="1568450" cy="685800"/>
          </p:xfrm>
          <a:graphic>
            <a:graphicData uri="http://schemas.openxmlformats.org/presentationml/2006/ole">
              <mc:AlternateContent xmlns:mc="http://schemas.openxmlformats.org/markup-compatibility/2006">
                <mc:Choice xmlns:v="urn:schemas-microsoft-com:vml" Requires="v">
                  <p:oleObj spid="_x0000_s11333" name="Equation" r:id="rId12" imgW="863280" imgH="393480" progId="Equation.3">
                    <p:embed/>
                  </p:oleObj>
                </mc:Choice>
                <mc:Fallback>
                  <p:oleObj name="Equation" r:id="rId12" imgW="863280" imgH="39348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8425" y="4419600"/>
                          <a:ext cx="15684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Box 63"/>
            <p:cNvSpPr txBox="1"/>
            <p:nvPr/>
          </p:nvSpPr>
          <p:spPr>
            <a:xfrm>
              <a:off x="3429000" y="4572000"/>
              <a:ext cx="457200" cy="369332"/>
            </a:xfrm>
            <a:prstGeom prst="rect">
              <a:avLst/>
            </a:prstGeom>
            <a:noFill/>
          </p:spPr>
          <p:txBody>
            <a:bodyPr wrap="square" rtlCol="0">
              <a:spAutoFit/>
            </a:bodyPr>
            <a:lstStyle/>
            <a:p>
              <a:r>
                <a:rPr lang="en-US" b="1" dirty="0" smtClean="0">
                  <a:latin typeface="Comic Sans MS" pitchFamily="66" charset="0"/>
                </a:rPr>
                <a:t>if</a:t>
              </a:r>
              <a:endParaRPr lang="en-US" b="1" dirty="0">
                <a:latin typeface="Comic Sans MS" pitchFamily="66" charset="0"/>
              </a:endParaRPr>
            </a:p>
          </p:txBody>
        </p:sp>
      </p:grpSp>
      <p:graphicFrame>
        <p:nvGraphicFramePr>
          <p:cNvPr id="11274" name="Object 10"/>
          <p:cNvGraphicFramePr>
            <a:graphicFrameLocks noChangeAspect="1"/>
          </p:cNvGraphicFramePr>
          <p:nvPr/>
        </p:nvGraphicFramePr>
        <p:xfrm>
          <a:off x="3886199" y="5334000"/>
          <a:ext cx="1193797" cy="381000"/>
        </p:xfrm>
        <a:graphic>
          <a:graphicData uri="http://schemas.openxmlformats.org/presentationml/2006/ole">
            <mc:AlternateContent xmlns:mc="http://schemas.openxmlformats.org/markup-compatibility/2006">
              <mc:Choice xmlns:v="urn:schemas-microsoft-com:vml" Requires="v">
                <p:oleObj spid="_x0000_s11334" name="Equation" r:id="rId14" imgW="533160" imgH="177480" progId="Equation.3">
                  <p:embed/>
                </p:oleObj>
              </mc:Choice>
              <mc:Fallback>
                <p:oleObj name="Equation" r:id="rId14" imgW="533160" imgH="17748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199" y="5334000"/>
                        <a:ext cx="119379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TextBox 64"/>
          <p:cNvSpPr txBox="1"/>
          <p:nvPr/>
        </p:nvSpPr>
        <p:spPr>
          <a:xfrm>
            <a:off x="5410200" y="5345668"/>
            <a:ext cx="3124200" cy="369332"/>
          </a:xfrm>
          <a:prstGeom prst="rect">
            <a:avLst/>
          </a:prstGeom>
          <a:noFill/>
        </p:spPr>
        <p:txBody>
          <a:bodyPr wrap="square" rtlCol="0">
            <a:spAutoFit/>
          </a:bodyPr>
          <a:lstStyle/>
          <a:p>
            <a:r>
              <a:rPr lang="en-US" b="1" dirty="0" smtClean="0">
                <a:latin typeface="Comic Sans MS" pitchFamily="66" charset="0"/>
              </a:rPr>
              <a:t>Like a spring or Pendulum</a:t>
            </a:r>
            <a:endParaRPr lang="en-US" b="1" dirty="0">
              <a:latin typeface="Comic Sans MS" pitchFamily="66" charset="0"/>
            </a:endParaRPr>
          </a:p>
        </p:txBody>
      </p:sp>
      <p:grpSp>
        <p:nvGrpSpPr>
          <p:cNvPr id="78" name="Group 77"/>
          <p:cNvGrpSpPr/>
          <p:nvPr/>
        </p:nvGrpSpPr>
        <p:grpSpPr>
          <a:xfrm>
            <a:off x="4419600" y="3505200"/>
            <a:ext cx="914400" cy="1143000"/>
            <a:chOff x="4419600" y="3505200"/>
            <a:chExt cx="914400" cy="1143000"/>
          </a:xfrm>
        </p:grpSpPr>
        <p:sp>
          <p:nvSpPr>
            <p:cNvPr id="69" name="Oval 68"/>
            <p:cNvSpPr/>
            <p:nvPr/>
          </p:nvSpPr>
          <p:spPr>
            <a:xfrm>
              <a:off x="4419600" y="3505200"/>
              <a:ext cx="914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rot="16200000" flipV="1">
              <a:off x="4991100" y="43053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repeatCount="indefinite" accel="50000" decel="50000" autoRev="1" fill="hold" grpId="0" nodeType="clickEffect">
                                  <p:stCondLst>
                                    <p:cond delay="0"/>
                                  </p:stCondLst>
                                  <p:childTnLst>
                                    <p:animMotion origin="layout" path="M 5.55556E-7 4.10405E-6 L -0.00174 0.33849 " pathEditMode="relative" rAng="0" ptsTypes="AA">
                                      <p:cBhvr>
                                        <p:cTn id="47" dur="2000" fill="hold"/>
                                        <p:tgtEl>
                                          <p:spTgt spid="33"/>
                                        </p:tgtEl>
                                        <p:attrNameLst>
                                          <p:attrName>ppt_x</p:attrName>
                                          <p:attrName>ppt_y</p:attrName>
                                        </p:attrNameLst>
                                      </p:cBhvr>
                                      <p:rCtr x="-100" y="1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3" grpId="0" animBg="1"/>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Lecture 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Gravitational Potential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228600"/>
            <a:ext cx="4813177" cy="584775"/>
          </a:xfrm>
          <a:prstGeom prst="rect">
            <a:avLst/>
          </a:prstGeom>
          <a:noFill/>
        </p:spPr>
        <p:txBody>
          <a:bodyPr wrap="none" rtlCol="0">
            <a:spAutoFit/>
          </a:bodyPr>
          <a:lstStyle/>
          <a:p>
            <a:r>
              <a:rPr lang="en-US" sz="3200" b="1" u="sng" dirty="0" smtClean="0">
                <a:solidFill>
                  <a:srgbClr val="FF0000"/>
                </a:solidFill>
              </a:rPr>
              <a:t>Work and Potential Energy</a:t>
            </a:r>
            <a:endParaRPr lang="en-US" sz="3200" b="1" u="sng" dirty="0">
              <a:solidFill>
                <a:srgbClr val="FF0000"/>
              </a:solidFill>
            </a:endParaRPr>
          </a:p>
        </p:txBody>
      </p:sp>
      <p:graphicFrame>
        <p:nvGraphicFramePr>
          <p:cNvPr id="6149" name="Object 5"/>
          <p:cNvGraphicFramePr>
            <a:graphicFrameLocks noChangeAspect="1"/>
          </p:cNvGraphicFramePr>
          <p:nvPr/>
        </p:nvGraphicFramePr>
        <p:xfrm>
          <a:off x="2876550" y="1524000"/>
          <a:ext cx="2182813" cy="469900"/>
        </p:xfrm>
        <a:graphic>
          <a:graphicData uri="http://schemas.openxmlformats.org/presentationml/2006/ole">
            <mc:AlternateContent xmlns:mc="http://schemas.openxmlformats.org/markup-compatibility/2006">
              <mc:Choice xmlns:v="urn:schemas-microsoft-com:vml" Requires="v">
                <p:oleObj spid="_x0000_s141324" name="Equation" r:id="rId3" imgW="647640" imgH="177480" progId="Equation.3">
                  <p:embed/>
                </p:oleObj>
              </mc:Choice>
              <mc:Fallback>
                <p:oleObj name="Equation" r:id="rId3" imgW="64764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1524000"/>
                        <a:ext cx="218281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057400" y="971490"/>
            <a:ext cx="5395067" cy="400110"/>
          </a:xfrm>
          <a:prstGeom prst="rect">
            <a:avLst/>
          </a:prstGeom>
          <a:noFill/>
        </p:spPr>
        <p:txBody>
          <a:bodyPr wrap="none" rtlCol="0">
            <a:spAutoFit/>
          </a:bodyPr>
          <a:lstStyle/>
          <a:p>
            <a:r>
              <a:rPr lang="en-US" sz="2000" b="1" dirty="0" smtClean="0">
                <a:solidFill>
                  <a:srgbClr val="0000FF"/>
                </a:solidFill>
              </a:rPr>
              <a:t>The net work and potential energy are related by,</a:t>
            </a:r>
            <a:endParaRPr lang="en-US" sz="2000" b="1" dirty="0">
              <a:solidFill>
                <a:srgbClr val="0000FF"/>
              </a:solidFill>
            </a:endParaRPr>
          </a:p>
        </p:txBody>
      </p:sp>
      <p:sp>
        <p:nvSpPr>
          <p:cNvPr id="13" name="TextBox 12"/>
          <p:cNvSpPr txBox="1"/>
          <p:nvPr/>
        </p:nvSpPr>
        <p:spPr>
          <a:xfrm>
            <a:off x="1371600" y="5715000"/>
            <a:ext cx="5489451" cy="369332"/>
          </a:xfrm>
          <a:prstGeom prst="rect">
            <a:avLst/>
          </a:prstGeom>
          <a:noFill/>
        </p:spPr>
        <p:txBody>
          <a:bodyPr wrap="none" rtlCol="0">
            <a:spAutoFit/>
          </a:bodyPr>
          <a:lstStyle/>
          <a:p>
            <a:r>
              <a:rPr lang="en-US" b="1" dirty="0" smtClean="0">
                <a:solidFill>
                  <a:srgbClr val="0000FF"/>
                </a:solidFill>
              </a:rPr>
              <a:t>Energy is capacity to do work. They are interchangeable</a:t>
            </a:r>
            <a:endParaRPr lang="en-US" b="1" dirty="0">
              <a:solidFill>
                <a:srgbClr val="0000FF"/>
              </a:solidFill>
            </a:endParaRPr>
          </a:p>
        </p:txBody>
      </p:sp>
      <p:sp>
        <p:nvSpPr>
          <p:cNvPr id="12" name="TextBox 11"/>
          <p:cNvSpPr txBox="1"/>
          <p:nvPr/>
        </p:nvSpPr>
        <p:spPr>
          <a:xfrm>
            <a:off x="381000" y="2133600"/>
            <a:ext cx="8610600" cy="646331"/>
          </a:xfrm>
          <a:prstGeom prst="rect">
            <a:avLst/>
          </a:prstGeom>
          <a:noFill/>
        </p:spPr>
        <p:txBody>
          <a:bodyPr wrap="square" rtlCol="0">
            <a:spAutoFit/>
          </a:bodyPr>
          <a:lstStyle/>
          <a:p>
            <a:pPr algn="ctr"/>
            <a:r>
              <a:rPr lang="en-US" b="1" dirty="0" smtClean="0">
                <a:solidFill>
                  <a:srgbClr val="0000FF"/>
                </a:solidFill>
              </a:rPr>
              <a:t>You can always store energy in the form of potential energy. But for that you need to apply force (</a:t>
            </a:r>
            <a:r>
              <a:rPr lang="en-US" b="1" dirty="0" err="1" smtClean="0">
                <a:solidFill>
                  <a:srgbClr val="0000FF"/>
                </a:solidFill>
              </a:rPr>
              <a:t>F</a:t>
            </a:r>
            <a:r>
              <a:rPr lang="en-US" b="1" baseline="-25000" dirty="0" err="1" smtClean="0">
                <a:solidFill>
                  <a:srgbClr val="0000FF"/>
                </a:solidFill>
              </a:rPr>
              <a:t>a</a:t>
            </a:r>
            <a:r>
              <a:rPr lang="en-US" b="1" dirty="0" smtClean="0">
                <a:solidFill>
                  <a:srgbClr val="0000FF"/>
                </a:solidFill>
              </a:rPr>
              <a:t>) to do work against natural forces such as gravity (</a:t>
            </a:r>
            <a:r>
              <a:rPr lang="en-US" b="1" dirty="0" err="1" smtClean="0">
                <a:solidFill>
                  <a:srgbClr val="0000FF"/>
                </a:solidFill>
              </a:rPr>
              <a:t>F</a:t>
            </a:r>
            <a:r>
              <a:rPr lang="en-US" b="1" baseline="-25000" dirty="0" err="1" smtClean="0">
                <a:solidFill>
                  <a:srgbClr val="0000FF"/>
                </a:solidFill>
              </a:rPr>
              <a:t>g</a:t>
            </a:r>
            <a:r>
              <a:rPr lang="en-US" b="1" dirty="0" smtClean="0">
                <a:solidFill>
                  <a:srgbClr val="0000FF"/>
                </a:solidFill>
              </a:rPr>
              <a:t>) and spring force (F</a:t>
            </a:r>
            <a:r>
              <a:rPr lang="en-US" b="1" baseline="-25000" dirty="0" smtClean="0">
                <a:solidFill>
                  <a:srgbClr val="0000FF"/>
                </a:solidFill>
              </a:rPr>
              <a:t>s</a:t>
            </a:r>
            <a:r>
              <a:rPr lang="en-US" b="1" dirty="0" smtClean="0">
                <a:solidFill>
                  <a:srgbClr val="0000FF"/>
                </a:solidFill>
              </a:rPr>
              <a:t>). </a:t>
            </a:r>
            <a:endParaRPr lang="en-US" b="1" dirty="0">
              <a:solidFill>
                <a:srgbClr val="0000FF"/>
              </a:solidFill>
            </a:endParaRPr>
          </a:p>
        </p:txBody>
      </p:sp>
      <p:pic>
        <p:nvPicPr>
          <p:cNvPr id="305159" name="Picture 7" descr="http://www.preferredjewelersinternational.com/images/Watches.jpg"/>
          <p:cNvPicPr>
            <a:picLocks noChangeAspect="1" noChangeArrowheads="1"/>
          </p:cNvPicPr>
          <p:nvPr/>
        </p:nvPicPr>
        <p:blipFill>
          <a:blip r:embed="rId5" cstate="print"/>
          <a:srcRect/>
          <a:stretch>
            <a:fillRect/>
          </a:stretch>
        </p:blipFill>
        <p:spPr bwMode="auto">
          <a:xfrm>
            <a:off x="209550" y="3276600"/>
            <a:ext cx="2762250" cy="1872192"/>
          </a:xfrm>
          <a:prstGeom prst="rect">
            <a:avLst/>
          </a:prstGeom>
          <a:noFill/>
        </p:spPr>
      </p:pic>
      <p:grpSp>
        <p:nvGrpSpPr>
          <p:cNvPr id="2" name="Group 26"/>
          <p:cNvGrpSpPr/>
          <p:nvPr/>
        </p:nvGrpSpPr>
        <p:grpSpPr>
          <a:xfrm>
            <a:off x="7620000" y="2819400"/>
            <a:ext cx="1219200" cy="2362200"/>
            <a:chOff x="6705600" y="2819400"/>
            <a:chExt cx="1219200" cy="2362200"/>
          </a:xfrm>
        </p:grpSpPr>
        <p:sp>
          <p:nvSpPr>
            <p:cNvPr id="15" name="Rectangle 14"/>
            <p:cNvSpPr/>
            <p:nvPr/>
          </p:nvSpPr>
          <p:spPr>
            <a:xfrm>
              <a:off x="7239000" y="3429000"/>
              <a:ext cx="685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4200" y="28194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781800" y="3429000"/>
              <a:ext cx="838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0" y="4126468"/>
              <a:ext cx="306494" cy="369332"/>
            </a:xfrm>
            <a:prstGeom prst="rect">
              <a:avLst/>
            </a:prstGeom>
            <a:noFill/>
          </p:spPr>
          <p:txBody>
            <a:bodyPr wrap="none" rtlCol="0">
              <a:spAutoFit/>
            </a:bodyPr>
            <a:lstStyle/>
            <a:p>
              <a:r>
                <a:rPr lang="en-US" dirty="0" smtClean="0"/>
                <a:t>h</a:t>
              </a:r>
              <a:endParaRPr lang="en-US" dirty="0"/>
            </a:p>
          </p:txBody>
        </p:sp>
        <p:cxnSp>
          <p:nvCxnSpPr>
            <p:cNvPr id="22" name="Straight Arrow Connector 21"/>
            <p:cNvCxnSpPr/>
            <p:nvPr/>
          </p:nvCxnSpPr>
          <p:spPr>
            <a:xfrm>
              <a:off x="7010400" y="4572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10400" y="3505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5181600"/>
              <a:ext cx="838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pic>
        <p:nvPicPr>
          <p:cNvPr id="305163" name="Picture 11" descr="http://michaeltacconi.com/wp-content/uploads/2013/06/Coiled-Spring-Web.png"/>
          <p:cNvPicPr>
            <a:picLocks noChangeAspect="1" noChangeArrowheads="1"/>
          </p:cNvPicPr>
          <p:nvPr/>
        </p:nvPicPr>
        <p:blipFill>
          <a:blip r:embed="rId6" cstate="print"/>
          <a:srcRect/>
          <a:stretch>
            <a:fillRect/>
          </a:stretch>
        </p:blipFill>
        <p:spPr bwMode="auto">
          <a:xfrm>
            <a:off x="3581400" y="2895600"/>
            <a:ext cx="2381250" cy="2447926"/>
          </a:xfrm>
          <a:prstGeom prst="rect">
            <a:avLst/>
          </a:prstGeom>
          <a:noFill/>
        </p:spPr>
      </p:pic>
      <p:grpSp>
        <p:nvGrpSpPr>
          <p:cNvPr id="3" name="Group 30"/>
          <p:cNvGrpSpPr/>
          <p:nvPr/>
        </p:nvGrpSpPr>
        <p:grpSpPr>
          <a:xfrm>
            <a:off x="3200400" y="3200400"/>
            <a:ext cx="381000" cy="685800"/>
            <a:chOff x="3200400" y="3200400"/>
            <a:chExt cx="381000" cy="685800"/>
          </a:xfrm>
        </p:grpSpPr>
        <p:cxnSp>
          <p:nvCxnSpPr>
            <p:cNvPr id="29" name="Straight Arrow Connector 28"/>
            <p:cNvCxnSpPr/>
            <p:nvPr/>
          </p:nvCxnSpPr>
          <p:spPr>
            <a:xfrm>
              <a:off x="3581400" y="3200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00400" y="3352800"/>
              <a:ext cx="357983" cy="369332"/>
            </a:xfrm>
            <a:prstGeom prst="rect">
              <a:avLst/>
            </a:prstGeom>
            <a:noFill/>
          </p:spPr>
          <p:txBody>
            <a:bodyPr wrap="none" rtlCol="0">
              <a:spAutoFit/>
            </a:bodyPr>
            <a:lstStyle/>
            <a:p>
              <a:r>
                <a:rPr lang="en-US" dirty="0" err="1" smtClean="0"/>
                <a:t>F</a:t>
              </a:r>
              <a:r>
                <a:rPr lang="en-US" baseline="-25000" dirty="0" err="1" smtClean="0"/>
                <a:t>a</a:t>
              </a:r>
              <a:endParaRPr lang="en-US" baseline="-25000" dirty="0"/>
            </a:p>
          </p:txBody>
        </p:sp>
      </p:grpSp>
      <p:grpSp>
        <p:nvGrpSpPr>
          <p:cNvPr id="4" name="Group 31"/>
          <p:cNvGrpSpPr/>
          <p:nvPr/>
        </p:nvGrpSpPr>
        <p:grpSpPr>
          <a:xfrm>
            <a:off x="6629400" y="3124200"/>
            <a:ext cx="381000" cy="685800"/>
            <a:chOff x="3200400" y="3200400"/>
            <a:chExt cx="381000" cy="685800"/>
          </a:xfrm>
        </p:grpSpPr>
        <p:cxnSp>
          <p:nvCxnSpPr>
            <p:cNvPr id="33" name="Straight Arrow Connector 32"/>
            <p:cNvCxnSpPr/>
            <p:nvPr/>
          </p:nvCxnSpPr>
          <p:spPr>
            <a:xfrm>
              <a:off x="3581400" y="3200400"/>
              <a:ext cx="0" cy="685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00400" y="3352800"/>
              <a:ext cx="357983" cy="369332"/>
            </a:xfrm>
            <a:prstGeom prst="rect">
              <a:avLst/>
            </a:prstGeom>
            <a:noFill/>
          </p:spPr>
          <p:txBody>
            <a:bodyPr wrap="none" rtlCol="0">
              <a:spAutoFit/>
            </a:bodyPr>
            <a:lstStyle/>
            <a:p>
              <a:r>
                <a:rPr lang="en-US" dirty="0" err="1" smtClean="0"/>
                <a:t>F</a:t>
              </a:r>
              <a:r>
                <a:rPr lang="en-US" baseline="-25000" dirty="0" err="1" smtClean="0"/>
                <a:t>a</a:t>
              </a:r>
              <a:endParaRPr lang="en-US" baseline="-25000" dirty="0"/>
            </a:p>
          </p:txBody>
        </p:sp>
      </p:grpSp>
      <p:grpSp>
        <p:nvGrpSpPr>
          <p:cNvPr id="5" name="Group 34"/>
          <p:cNvGrpSpPr/>
          <p:nvPr/>
        </p:nvGrpSpPr>
        <p:grpSpPr>
          <a:xfrm>
            <a:off x="5181600" y="3733800"/>
            <a:ext cx="381000" cy="685800"/>
            <a:chOff x="3200400" y="3200400"/>
            <a:chExt cx="381000" cy="685800"/>
          </a:xfrm>
        </p:grpSpPr>
        <p:cxnSp>
          <p:nvCxnSpPr>
            <p:cNvPr id="36" name="Straight Arrow Connector 35"/>
            <p:cNvCxnSpPr/>
            <p:nvPr/>
          </p:nvCxnSpPr>
          <p:spPr>
            <a:xfrm>
              <a:off x="3581400" y="3200400"/>
              <a:ext cx="0" cy="685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00400" y="3352800"/>
              <a:ext cx="347403" cy="369332"/>
            </a:xfrm>
            <a:prstGeom prst="rect">
              <a:avLst/>
            </a:prstGeom>
            <a:noFill/>
          </p:spPr>
          <p:txBody>
            <a:bodyPr wrap="none" rtlCol="0">
              <a:spAutoFit/>
            </a:bodyPr>
            <a:lstStyle/>
            <a:p>
              <a:r>
                <a:rPr lang="en-US" dirty="0" smtClean="0"/>
                <a:t>F</a:t>
              </a:r>
              <a:r>
                <a:rPr lang="en-US" baseline="-25000" dirty="0" smtClean="0"/>
                <a:t>s</a:t>
              </a:r>
              <a:endParaRPr lang="en-US" baseline="-25000" dirty="0"/>
            </a:p>
          </p:txBody>
        </p:sp>
      </p:grpSp>
      <p:grpSp>
        <p:nvGrpSpPr>
          <p:cNvPr id="6" name="Group 37"/>
          <p:cNvGrpSpPr/>
          <p:nvPr/>
        </p:nvGrpSpPr>
        <p:grpSpPr>
          <a:xfrm>
            <a:off x="7338217" y="3124200"/>
            <a:ext cx="362600" cy="685800"/>
            <a:chOff x="3528217" y="3200400"/>
            <a:chExt cx="362600" cy="685800"/>
          </a:xfrm>
        </p:grpSpPr>
        <p:cxnSp>
          <p:nvCxnSpPr>
            <p:cNvPr id="39" name="Straight Arrow Connector 38"/>
            <p:cNvCxnSpPr/>
            <p:nvPr/>
          </p:nvCxnSpPr>
          <p:spPr>
            <a:xfrm>
              <a:off x="3581400" y="3200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28217" y="3352800"/>
              <a:ext cx="362600" cy="369332"/>
            </a:xfrm>
            <a:prstGeom prst="rect">
              <a:avLst/>
            </a:prstGeom>
            <a:noFill/>
          </p:spPr>
          <p:txBody>
            <a:bodyPr wrap="none" rtlCol="0">
              <a:spAutoFit/>
            </a:bodyPr>
            <a:lstStyle/>
            <a:p>
              <a:r>
                <a:rPr lang="en-US" dirty="0" err="1" smtClean="0"/>
                <a:t>F</a:t>
              </a:r>
              <a:r>
                <a:rPr lang="en-US" baseline="-25000" dirty="0" err="1" smtClean="0"/>
                <a:t>g</a:t>
              </a:r>
              <a:endParaRPr lang="en-US"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797000" y="6048569"/>
            <a:ext cx="24384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152400"/>
            <a:ext cx="8229600" cy="1020762"/>
          </a:xfrm>
        </p:spPr>
        <p:txBody>
          <a:bodyPr/>
          <a:lstStyle/>
          <a:p>
            <a:r>
              <a:rPr lang="en-US" b="1" dirty="0" smtClean="0">
                <a:solidFill>
                  <a:srgbClr val="FF0000"/>
                </a:solidFill>
              </a:rPr>
              <a:t>Gravitational Potential Energy (U)</a:t>
            </a:r>
            <a:endParaRPr lang="en-US" b="1"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4762" y="3086100"/>
            <a:ext cx="2886075" cy="2933700"/>
          </a:xfrm>
          <a:prstGeom prst="rect">
            <a:avLst/>
          </a:prstGeom>
        </p:spPr>
      </p:pic>
      <p:sp>
        <p:nvSpPr>
          <p:cNvPr id="30" name="Oval 29"/>
          <p:cNvSpPr/>
          <p:nvPr/>
        </p:nvSpPr>
        <p:spPr>
          <a:xfrm>
            <a:off x="0" y="31051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26192" y="45529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218364" y="4659868"/>
            <a:ext cx="381836" cy="369332"/>
          </a:xfrm>
          <a:prstGeom prst="rect">
            <a:avLst/>
          </a:prstGeom>
          <a:noFill/>
        </p:spPr>
        <p:txBody>
          <a:bodyPr wrap="none" rtlCol="0">
            <a:spAutoFit/>
          </a:bodyPr>
          <a:lstStyle/>
          <a:p>
            <a:r>
              <a:rPr lang="en-US" dirty="0" smtClean="0"/>
              <a:t>M</a:t>
            </a:r>
            <a:endParaRPr lang="en-US" dirty="0"/>
          </a:p>
        </p:txBody>
      </p:sp>
      <p:cxnSp>
        <p:nvCxnSpPr>
          <p:cNvPr id="35" name="Straight Arrow Connector 34"/>
          <p:cNvCxnSpPr/>
          <p:nvPr/>
        </p:nvCxnSpPr>
        <p:spPr>
          <a:xfrm rot="16200000" flipH="1">
            <a:off x="726141" y="3774141"/>
            <a:ext cx="1405078" cy="38239"/>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289459" y="1028700"/>
            <a:ext cx="369012" cy="533400"/>
            <a:chOff x="2250141" y="2590800"/>
            <a:chExt cx="369012" cy="533400"/>
          </a:xfrm>
        </p:grpSpPr>
        <p:sp>
          <p:nvSpPr>
            <p:cNvPr id="33" name="Oval 32"/>
            <p:cNvSpPr/>
            <p:nvPr/>
          </p:nvSpPr>
          <p:spPr>
            <a:xfrm>
              <a:off x="2312895" y="2895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50141" y="2590800"/>
              <a:ext cx="369012" cy="369332"/>
            </a:xfrm>
            <a:prstGeom prst="rect">
              <a:avLst/>
            </a:prstGeom>
            <a:noFill/>
          </p:spPr>
          <p:txBody>
            <a:bodyPr wrap="none" rtlCol="0">
              <a:spAutoFit/>
            </a:bodyPr>
            <a:lstStyle/>
            <a:p>
              <a:r>
                <a:rPr lang="en-US" dirty="0" smtClean="0"/>
                <a:t>m</a:t>
              </a:r>
              <a:endParaRPr lang="en-US" dirty="0"/>
            </a:p>
          </p:txBody>
        </p:sp>
      </p:grpSp>
      <p:grpSp>
        <p:nvGrpSpPr>
          <p:cNvPr id="3" name="Group 53"/>
          <p:cNvGrpSpPr/>
          <p:nvPr/>
        </p:nvGrpSpPr>
        <p:grpSpPr>
          <a:xfrm>
            <a:off x="1373646" y="4495800"/>
            <a:ext cx="1446548" cy="369332"/>
            <a:chOff x="2364246" y="4495800"/>
            <a:chExt cx="1446548" cy="369332"/>
          </a:xfrm>
        </p:grpSpPr>
        <p:cxnSp>
          <p:nvCxnSpPr>
            <p:cNvPr id="52" name="Straight Arrow Connector 51"/>
            <p:cNvCxnSpPr>
              <a:stCxn id="31" idx="0"/>
              <a:endCxn id="30" idx="6"/>
            </p:cNvCxnSpPr>
            <p:nvPr/>
          </p:nvCxnSpPr>
          <p:spPr>
            <a:xfrm rot="5400000" flipH="1" flipV="1">
              <a:off x="3086726" y="3829676"/>
              <a:ext cx="1588" cy="1446548"/>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71800" y="4495800"/>
              <a:ext cx="340158" cy="369332"/>
            </a:xfrm>
            <a:prstGeom prst="rect">
              <a:avLst/>
            </a:prstGeom>
            <a:noFill/>
          </p:spPr>
          <p:txBody>
            <a:bodyPr wrap="none" rtlCol="0">
              <a:spAutoFit/>
            </a:bodyPr>
            <a:lstStyle/>
            <a:p>
              <a:r>
                <a:rPr lang="en-US" dirty="0" err="1" smtClean="0">
                  <a:solidFill>
                    <a:srgbClr val="00B0F0"/>
                  </a:solidFill>
                </a:rPr>
                <a:t>r</a:t>
              </a:r>
              <a:r>
                <a:rPr lang="en-US" baseline="-25000" dirty="0" err="1" smtClean="0">
                  <a:solidFill>
                    <a:srgbClr val="00B0F0"/>
                  </a:solidFill>
                </a:rPr>
                <a:t>E</a:t>
              </a:r>
              <a:endParaRPr lang="en-US" baseline="-25000" dirty="0">
                <a:solidFill>
                  <a:srgbClr val="00B0F0"/>
                </a:solidFill>
              </a:endParaRPr>
            </a:p>
          </p:txBody>
        </p:sp>
      </p:grpSp>
      <p:grpSp>
        <p:nvGrpSpPr>
          <p:cNvPr id="110" name="Group 109"/>
          <p:cNvGrpSpPr/>
          <p:nvPr/>
        </p:nvGrpSpPr>
        <p:grpSpPr>
          <a:xfrm>
            <a:off x="457200" y="1441076"/>
            <a:ext cx="1905000" cy="1828800"/>
            <a:chOff x="685800" y="869576"/>
            <a:chExt cx="1905000" cy="1828800"/>
          </a:xfrm>
        </p:grpSpPr>
        <p:cxnSp>
          <p:nvCxnSpPr>
            <p:cNvPr id="42" name="Straight Connector 41"/>
            <p:cNvCxnSpPr/>
            <p:nvPr/>
          </p:nvCxnSpPr>
          <p:spPr>
            <a:xfrm rot="5400000">
              <a:off x="1163171" y="2203076"/>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391770" y="1391771"/>
              <a:ext cx="533400" cy="1792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800" y="869576"/>
              <a:ext cx="190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209800" y="1441870"/>
            <a:ext cx="319818" cy="996530"/>
            <a:chOff x="2121932" y="870370"/>
            <a:chExt cx="319818" cy="996530"/>
          </a:xfrm>
        </p:grpSpPr>
        <p:cxnSp>
          <p:nvCxnSpPr>
            <p:cNvPr id="51" name="Straight Arrow Connector 50"/>
            <p:cNvCxnSpPr/>
            <p:nvPr/>
          </p:nvCxnSpPr>
          <p:spPr>
            <a:xfrm rot="5400000">
              <a:off x="1629898" y="1362404"/>
              <a:ext cx="996530" cy="1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881617" y="1235635"/>
              <a:ext cx="843268" cy="276999"/>
            </a:xfrm>
            <a:prstGeom prst="rect">
              <a:avLst/>
            </a:prstGeom>
            <a:noFill/>
          </p:spPr>
          <p:txBody>
            <a:bodyPr wrap="square" rtlCol="0">
              <a:spAutoFit/>
            </a:bodyPr>
            <a:lstStyle/>
            <a:p>
              <a:r>
                <a:rPr lang="en-US" sz="1200" b="1" dirty="0" smtClean="0">
                  <a:latin typeface="Comic Sans MS" pitchFamily="66" charset="0"/>
                </a:rPr>
                <a:t>negative</a:t>
              </a:r>
              <a:endParaRPr lang="en-US" sz="1200" b="1" dirty="0">
                <a:latin typeface="Comic Sans MS" pitchFamily="66" charset="0"/>
              </a:endParaRPr>
            </a:p>
          </p:txBody>
        </p:sp>
      </p:grpSp>
      <p:sp>
        <p:nvSpPr>
          <p:cNvPr id="56" name="TextBox 55"/>
          <p:cNvSpPr txBox="1"/>
          <p:nvPr/>
        </p:nvSpPr>
        <p:spPr>
          <a:xfrm>
            <a:off x="228600" y="572869"/>
            <a:ext cx="2286000" cy="646331"/>
          </a:xfrm>
          <a:prstGeom prst="rect">
            <a:avLst/>
          </a:prstGeom>
          <a:noFill/>
        </p:spPr>
        <p:txBody>
          <a:bodyPr wrap="square" rtlCol="0">
            <a:spAutoFit/>
          </a:bodyPr>
          <a:lstStyle/>
          <a:p>
            <a:r>
              <a:rPr lang="en-US" b="1" dirty="0" smtClean="0">
                <a:latin typeface="Comic Sans MS" pitchFamily="66" charset="0"/>
              </a:rPr>
              <a:t>At r = ∞, U = 0 (reference point)</a:t>
            </a:r>
            <a:endParaRPr lang="en-US" b="1" dirty="0">
              <a:latin typeface="Comic Sans MS" pitchFamily="66" charset="0"/>
            </a:endParaRPr>
          </a:p>
        </p:txBody>
      </p:sp>
      <p:graphicFrame>
        <p:nvGraphicFramePr>
          <p:cNvPr id="13321" name="Object 9"/>
          <p:cNvGraphicFramePr>
            <a:graphicFrameLocks noChangeAspect="1"/>
          </p:cNvGraphicFramePr>
          <p:nvPr/>
        </p:nvGraphicFramePr>
        <p:xfrm>
          <a:off x="5635625" y="2209800"/>
          <a:ext cx="1373188" cy="609600"/>
        </p:xfrm>
        <a:graphic>
          <a:graphicData uri="http://schemas.openxmlformats.org/presentationml/2006/ole">
            <mc:AlternateContent xmlns:mc="http://schemas.openxmlformats.org/markup-compatibility/2006">
              <mc:Choice xmlns:v="urn:schemas-microsoft-com:vml" Requires="v">
                <p:oleObj spid="_x0000_s13391" name="Equation" r:id="rId4" imgW="838080" imgH="393480" progId="Equation.3">
                  <p:embed/>
                </p:oleObj>
              </mc:Choice>
              <mc:Fallback>
                <p:oleObj name="Equation" r:id="rId4" imgW="838080" imgH="39348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25" y="2209800"/>
                        <a:ext cx="13731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9"/>
          <p:cNvGraphicFramePr>
            <a:graphicFrameLocks noChangeAspect="1"/>
          </p:cNvGraphicFramePr>
          <p:nvPr>
            <p:extLst>
              <p:ext uri="{D42A27DB-BD31-4B8C-83A1-F6EECF244321}">
                <p14:modId xmlns:p14="http://schemas.microsoft.com/office/powerpoint/2010/main" val="466224355"/>
              </p:ext>
            </p:extLst>
          </p:nvPr>
        </p:nvGraphicFramePr>
        <p:xfrm>
          <a:off x="5600700" y="2819400"/>
          <a:ext cx="1706563" cy="609600"/>
        </p:xfrm>
        <a:graphic>
          <a:graphicData uri="http://schemas.openxmlformats.org/presentationml/2006/ole">
            <mc:AlternateContent xmlns:mc="http://schemas.openxmlformats.org/markup-compatibility/2006">
              <mc:Choice xmlns:v="urn:schemas-microsoft-com:vml" Requires="v">
                <p:oleObj spid="_x0000_s13392" name="معادلة" r:id="rId6" imgW="1041120" imgH="393480" progId="Equation.3">
                  <p:embed/>
                </p:oleObj>
              </mc:Choice>
              <mc:Fallback>
                <p:oleObj name="معادلة" r:id="rId6" imgW="1041120" imgH="393480" progId="Equation.3">
                  <p:embed/>
                  <p:pic>
                    <p:nvPicPr>
                      <p:cNvPr id="0" name="Picture 10"/>
                      <p:cNvPicPr>
                        <a:picLocks noChangeAspect="1" noChangeArrowheads="1"/>
                      </p:cNvPicPr>
                      <p:nvPr/>
                    </p:nvPicPr>
                    <p:blipFill>
                      <a:blip r:embed="rId7"/>
                      <a:srcRect/>
                      <a:stretch>
                        <a:fillRect/>
                      </a:stretch>
                    </p:blipFill>
                    <p:spPr bwMode="auto">
                      <a:xfrm>
                        <a:off x="5600700" y="2819400"/>
                        <a:ext cx="170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916807406"/>
              </p:ext>
            </p:extLst>
          </p:nvPr>
        </p:nvGraphicFramePr>
        <p:xfrm>
          <a:off x="5778500" y="3810000"/>
          <a:ext cx="1828800" cy="609600"/>
        </p:xfrm>
        <a:graphic>
          <a:graphicData uri="http://schemas.openxmlformats.org/presentationml/2006/ole">
            <mc:AlternateContent xmlns:mc="http://schemas.openxmlformats.org/markup-compatibility/2006">
              <mc:Choice xmlns:v="urn:schemas-microsoft-com:vml" Requires="v">
                <p:oleObj spid="_x0000_s13393" name="معادلة" r:id="rId8" imgW="1117440" imgH="393480" progId="Equation.3">
                  <p:embed/>
                </p:oleObj>
              </mc:Choice>
              <mc:Fallback>
                <p:oleObj name="معادلة" r:id="rId8" imgW="1117440" imgH="393480" progId="Equation.3">
                  <p:embed/>
                  <p:pic>
                    <p:nvPicPr>
                      <p:cNvPr id="0" name="Picture 11"/>
                      <p:cNvPicPr>
                        <a:picLocks noChangeAspect="1" noChangeArrowheads="1"/>
                      </p:cNvPicPr>
                      <p:nvPr/>
                    </p:nvPicPr>
                    <p:blipFill>
                      <a:blip r:embed="rId9"/>
                      <a:srcRect/>
                      <a:stretch>
                        <a:fillRect/>
                      </a:stretch>
                    </p:blipFill>
                    <p:spPr bwMode="auto">
                      <a:xfrm>
                        <a:off x="5778500" y="3810000"/>
                        <a:ext cx="1828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1422262155"/>
              </p:ext>
            </p:extLst>
          </p:nvPr>
        </p:nvGraphicFramePr>
        <p:xfrm>
          <a:off x="6049963" y="5029200"/>
          <a:ext cx="1625600" cy="609600"/>
        </p:xfrm>
        <a:graphic>
          <a:graphicData uri="http://schemas.openxmlformats.org/presentationml/2006/ole">
            <mc:AlternateContent xmlns:mc="http://schemas.openxmlformats.org/markup-compatibility/2006">
              <mc:Choice xmlns:v="urn:schemas-microsoft-com:vml" Requires="v">
                <p:oleObj spid="_x0000_s13394" name="معادلة" r:id="rId10" imgW="990360" imgH="393480" progId="Equation.3">
                  <p:embed/>
                </p:oleObj>
              </mc:Choice>
              <mc:Fallback>
                <p:oleObj name="معادلة" r:id="rId10" imgW="990360" imgH="393480" progId="Equation.3">
                  <p:embed/>
                  <p:pic>
                    <p:nvPicPr>
                      <p:cNvPr id="0" name="Picture 12"/>
                      <p:cNvPicPr>
                        <a:picLocks noChangeAspect="1" noChangeArrowheads="1"/>
                      </p:cNvPicPr>
                      <p:nvPr/>
                    </p:nvPicPr>
                    <p:blipFill>
                      <a:blip r:embed="rId11"/>
                      <a:srcRect/>
                      <a:stretch>
                        <a:fillRect/>
                      </a:stretch>
                    </p:blipFill>
                    <p:spPr bwMode="auto">
                      <a:xfrm>
                        <a:off x="6049963" y="5029200"/>
                        <a:ext cx="1625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1656966017"/>
              </p:ext>
            </p:extLst>
          </p:nvPr>
        </p:nvGraphicFramePr>
        <p:xfrm>
          <a:off x="6256337" y="6077343"/>
          <a:ext cx="1350963" cy="685800"/>
        </p:xfrm>
        <a:graphic>
          <a:graphicData uri="http://schemas.openxmlformats.org/presentationml/2006/ole">
            <mc:AlternateContent xmlns:mc="http://schemas.openxmlformats.org/markup-compatibility/2006">
              <mc:Choice xmlns:v="urn:schemas-microsoft-com:vml" Requires="v">
                <p:oleObj spid="_x0000_s13395" name="Equation" r:id="rId12" imgW="825480" imgH="393480" progId="Equation.3">
                  <p:embed/>
                </p:oleObj>
              </mc:Choice>
              <mc:Fallback>
                <p:oleObj name="Equation" r:id="rId12" imgW="825480" imgH="39348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6337" y="6077343"/>
                        <a:ext cx="13509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6019800" y="4507468"/>
            <a:ext cx="1700978" cy="369332"/>
          </a:xfrm>
          <a:prstGeom prst="rect">
            <a:avLst/>
          </a:prstGeom>
          <a:noFill/>
        </p:spPr>
        <p:txBody>
          <a:bodyPr wrap="none" rtlCol="0">
            <a:spAutoFit/>
          </a:bodyPr>
          <a:lstStyle/>
          <a:p>
            <a:r>
              <a:rPr lang="en-US" b="1" dirty="0" smtClean="0"/>
              <a:t>U = 0 at infinity </a:t>
            </a:r>
            <a:endParaRPr lang="en-US" b="1" dirty="0"/>
          </a:p>
        </p:txBody>
      </p:sp>
      <p:sp>
        <p:nvSpPr>
          <p:cNvPr id="38" name="TextBox 37"/>
          <p:cNvSpPr txBox="1"/>
          <p:nvPr/>
        </p:nvSpPr>
        <p:spPr>
          <a:xfrm>
            <a:off x="4800600" y="3429000"/>
            <a:ext cx="3809376" cy="369332"/>
          </a:xfrm>
          <a:prstGeom prst="rect">
            <a:avLst/>
          </a:prstGeom>
          <a:noFill/>
        </p:spPr>
        <p:txBody>
          <a:bodyPr wrap="none" rtlCol="0">
            <a:spAutoFit/>
          </a:bodyPr>
          <a:lstStyle/>
          <a:p>
            <a:r>
              <a:rPr lang="en-US" b="1" dirty="0" smtClean="0"/>
              <a:t>Taking body from distance r to infinity</a:t>
            </a:r>
            <a:endParaRPr lang="en-US" b="1" dirty="0"/>
          </a:p>
        </p:txBody>
      </p:sp>
      <p:graphicFrame>
        <p:nvGraphicFramePr>
          <p:cNvPr id="13326" name="Object 14"/>
          <p:cNvGraphicFramePr>
            <a:graphicFrameLocks noChangeAspect="1"/>
          </p:cNvGraphicFramePr>
          <p:nvPr>
            <p:extLst>
              <p:ext uri="{D42A27DB-BD31-4B8C-83A1-F6EECF244321}">
                <p14:modId xmlns:p14="http://schemas.microsoft.com/office/powerpoint/2010/main" val="648487584"/>
              </p:ext>
            </p:extLst>
          </p:nvPr>
        </p:nvGraphicFramePr>
        <p:xfrm>
          <a:off x="4948243" y="876286"/>
          <a:ext cx="4043357" cy="533400"/>
        </p:xfrm>
        <a:graphic>
          <a:graphicData uri="http://schemas.openxmlformats.org/presentationml/2006/ole">
            <mc:AlternateContent xmlns:mc="http://schemas.openxmlformats.org/markup-compatibility/2006">
              <mc:Choice xmlns:v="urn:schemas-microsoft-com:vml" Requires="v">
                <p:oleObj spid="_x0000_s13396" name="معادلة" r:id="rId14" imgW="3479760" imgH="469800" progId="Equation.3">
                  <p:embed/>
                </p:oleObj>
              </mc:Choice>
              <mc:Fallback>
                <p:oleObj name="معادلة" r:id="rId14" imgW="3479760" imgH="469800" progId="Equation.3">
                  <p:embed/>
                  <p:pic>
                    <p:nvPicPr>
                      <p:cNvPr id="0" name="Picture 14"/>
                      <p:cNvPicPr>
                        <a:picLocks noChangeAspect="1" noChangeArrowheads="1"/>
                      </p:cNvPicPr>
                      <p:nvPr/>
                    </p:nvPicPr>
                    <p:blipFill>
                      <a:blip r:embed="rId15"/>
                      <a:srcRect/>
                      <a:stretch>
                        <a:fillRect/>
                      </a:stretch>
                    </p:blipFill>
                    <p:spPr bwMode="auto">
                      <a:xfrm>
                        <a:off x="4948243" y="876286"/>
                        <a:ext cx="4043357" cy="533400"/>
                      </a:xfrm>
                      <a:prstGeom prst="rect">
                        <a:avLst/>
                      </a:prstGeom>
                      <a:noFill/>
                    </p:spPr>
                  </p:pic>
                </p:oleObj>
              </mc:Fallback>
            </mc:AlternateContent>
          </a:graphicData>
        </a:graphic>
      </p:graphicFrame>
      <p:graphicFrame>
        <p:nvGraphicFramePr>
          <p:cNvPr id="13327" name="Object 15"/>
          <p:cNvGraphicFramePr>
            <a:graphicFrameLocks noChangeAspect="1"/>
          </p:cNvGraphicFramePr>
          <p:nvPr/>
        </p:nvGraphicFramePr>
        <p:xfrm>
          <a:off x="5867400" y="1690688"/>
          <a:ext cx="1060450" cy="274637"/>
        </p:xfrm>
        <a:graphic>
          <a:graphicData uri="http://schemas.openxmlformats.org/presentationml/2006/ole">
            <mc:AlternateContent xmlns:mc="http://schemas.openxmlformats.org/markup-compatibility/2006">
              <mc:Choice xmlns:v="urn:schemas-microsoft-com:vml" Requires="v">
                <p:oleObj spid="_x0000_s13397" name="Equation" r:id="rId16" imgW="647640" imgH="177480" progId="Equation.3">
                  <p:embed/>
                </p:oleObj>
              </mc:Choice>
              <mc:Fallback>
                <p:oleObj name="Equation" r:id="rId16" imgW="647640" imgH="177480" progId="Equation.3">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1690688"/>
                        <a:ext cx="106045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Group 45"/>
          <p:cNvGrpSpPr/>
          <p:nvPr/>
        </p:nvGrpSpPr>
        <p:grpSpPr>
          <a:xfrm rot="21302382">
            <a:off x="2257399" y="1160454"/>
            <a:ext cx="2778310" cy="1465376"/>
            <a:chOff x="2474496" y="965597"/>
            <a:chExt cx="2778310" cy="1465376"/>
          </a:xfrm>
        </p:grpSpPr>
        <p:sp>
          <p:nvSpPr>
            <p:cNvPr id="41" name="TextBox 40"/>
            <p:cNvSpPr txBox="1"/>
            <p:nvPr/>
          </p:nvSpPr>
          <p:spPr>
            <a:xfrm rot="19051683">
              <a:off x="2474496" y="1507643"/>
              <a:ext cx="2681740" cy="923330"/>
            </a:xfrm>
            <a:prstGeom prst="rect">
              <a:avLst/>
            </a:prstGeom>
            <a:noFill/>
            <a:ln>
              <a:solidFill>
                <a:srgbClr val="FF0000"/>
              </a:solidFill>
            </a:ln>
          </p:spPr>
          <p:txBody>
            <a:bodyPr wrap="square" rtlCol="0">
              <a:spAutoFit/>
            </a:bodyPr>
            <a:lstStyle/>
            <a:p>
              <a:r>
                <a:rPr lang="en-US" dirty="0" smtClean="0"/>
                <a:t>Work done by gravity while moving a mass m from distance r to infinity</a:t>
              </a:r>
              <a:endParaRPr lang="en-US" dirty="0"/>
            </a:p>
          </p:txBody>
        </p:sp>
        <p:cxnSp>
          <p:nvCxnSpPr>
            <p:cNvPr id="45" name="Straight Arrow Connector 44"/>
            <p:cNvCxnSpPr/>
            <p:nvPr/>
          </p:nvCxnSpPr>
          <p:spPr>
            <a:xfrm rot="16497618" flipH="1">
              <a:off x="4935120" y="731099"/>
              <a:ext cx="83187" cy="552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369923" y="1562100"/>
            <a:ext cx="420551" cy="1631365"/>
            <a:chOff x="8369923" y="1562100"/>
            <a:chExt cx="420551" cy="1631365"/>
          </a:xfrm>
        </p:grpSpPr>
        <p:cxnSp>
          <p:nvCxnSpPr>
            <p:cNvPr id="5" name="Straight Arrow Connector 4"/>
            <p:cNvCxnSpPr/>
            <p:nvPr/>
          </p:nvCxnSpPr>
          <p:spPr>
            <a:xfrm flipV="1">
              <a:off x="8458200" y="1562100"/>
              <a:ext cx="0" cy="647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429478" y="1802958"/>
              <a:ext cx="360996" cy="338554"/>
            </a:xfrm>
            <a:prstGeom prst="rect">
              <a:avLst/>
            </a:prstGeom>
            <a:noFill/>
          </p:spPr>
          <p:txBody>
            <a:bodyPr wrap="none" rtlCol="1">
              <a:spAutoFit/>
            </a:bodyPr>
            <a:lstStyle/>
            <a:p>
              <a:r>
                <a:rPr lang="en-US" sz="1600" i="1" dirty="0" err="1" smtClean="0"/>
                <a:t>dr</a:t>
              </a:r>
              <a:endParaRPr lang="ar-SA" sz="1600" i="1" dirty="0"/>
            </a:p>
          </p:txBody>
        </p:sp>
        <p:sp>
          <p:nvSpPr>
            <p:cNvPr id="7" name="Oval 6"/>
            <p:cNvSpPr/>
            <p:nvPr/>
          </p:nvSpPr>
          <p:spPr>
            <a:xfrm>
              <a:off x="8448869" y="21894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0" name="Straight Arrow Connector 9"/>
            <p:cNvCxnSpPr>
              <a:stCxn id="7" idx="4"/>
            </p:cNvCxnSpPr>
            <p:nvPr/>
          </p:nvCxnSpPr>
          <p:spPr>
            <a:xfrm flipH="1">
              <a:off x="8471728" y="2235131"/>
              <a:ext cx="1" cy="5394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69923" y="2824133"/>
              <a:ext cx="290464" cy="369332"/>
            </a:xfrm>
            <a:prstGeom prst="rect">
              <a:avLst/>
            </a:prstGeom>
            <a:noFill/>
          </p:spPr>
          <p:txBody>
            <a:bodyPr wrap="none" rtlCol="1">
              <a:spAutoFit/>
            </a:bodyPr>
            <a:lstStyle/>
            <a:p>
              <a:r>
                <a:rPr lang="en-US" i="1" dirty="0" smtClean="0"/>
                <a:t>F</a:t>
              </a:r>
              <a:endParaRPr lang="ar-SA" i="1" dirty="0"/>
            </a:p>
          </p:txBody>
        </p:sp>
      </p:grpSp>
      <p:sp>
        <p:nvSpPr>
          <p:cNvPr id="4" name="TextBox 3"/>
          <p:cNvSpPr txBox="1"/>
          <p:nvPr/>
        </p:nvSpPr>
        <p:spPr>
          <a:xfrm>
            <a:off x="4149249" y="5638800"/>
            <a:ext cx="4924938" cy="307777"/>
          </a:xfrm>
          <a:prstGeom prst="rect">
            <a:avLst/>
          </a:prstGeom>
          <a:noFill/>
        </p:spPr>
        <p:txBody>
          <a:bodyPr wrap="none" rtlCol="1">
            <a:spAutoFit/>
          </a:bodyPr>
          <a:lstStyle/>
          <a:p>
            <a:r>
              <a:rPr lang="en-US" sz="1400" b="1" dirty="0" smtClean="0"/>
              <a:t>In general, Potential at distance “r” from the center of the earth</a:t>
            </a:r>
            <a:endParaRPr lang="ar-SA"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3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3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6" grpId="0"/>
      <p:bldP spid="40" grpId="0"/>
      <p:bldP spid="3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8229600" cy="868362"/>
          </a:xfrm>
        </p:spPr>
        <p:txBody>
          <a:bodyPr>
            <a:normAutofit/>
          </a:bodyPr>
          <a:lstStyle/>
          <a:p>
            <a:r>
              <a:rPr lang="en-US" sz="3600" b="1" dirty="0" smtClean="0">
                <a:solidFill>
                  <a:srgbClr val="FF0000"/>
                </a:solidFill>
              </a:rPr>
              <a:t>Gravitational Potential Energy (U)</a:t>
            </a:r>
            <a:endParaRPr lang="en-US" sz="3600" b="1" dirty="0">
              <a:solidFill>
                <a:srgbClr val="FF0000"/>
              </a:solidFill>
            </a:endParaRPr>
          </a:p>
        </p:txBody>
      </p:sp>
      <p:graphicFrame>
        <p:nvGraphicFramePr>
          <p:cNvPr id="97" name="Object 9"/>
          <p:cNvGraphicFramePr>
            <a:graphicFrameLocks noChangeAspect="1"/>
          </p:cNvGraphicFramePr>
          <p:nvPr/>
        </p:nvGraphicFramePr>
        <p:xfrm>
          <a:off x="352425" y="4111625"/>
          <a:ext cx="3949700" cy="841375"/>
        </p:xfrm>
        <a:graphic>
          <a:graphicData uri="http://schemas.openxmlformats.org/presentationml/2006/ole">
            <mc:AlternateContent xmlns:mc="http://schemas.openxmlformats.org/markup-compatibility/2006">
              <mc:Choice xmlns:v="urn:schemas-microsoft-com:vml" Requires="v">
                <p:oleObj spid="_x0000_s35898" name="Equation" r:id="rId3" imgW="2158920" imgH="482400" progId="Equation.3">
                  <p:embed/>
                </p:oleObj>
              </mc:Choice>
              <mc:Fallback>
                <p:oleObj name="Equation" r:id="rId3" imgW="2158920" imgH="4824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111625"/>
                        <a:ext cx="39497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739588" y="5248870"/>
            <a:ext cx="3505200" cy="923330"/>
          </a:xfrm>
          <a:prstGeom prst="rect">
            <a:avLst/>
          </a:prstGeom>
          <a:noFill/>
        </p:spPr>
        <p:txBody>
          <a:bodyPr wrap="square" rtlCol="0">
            <a:spAutoFit/>
          </a:bodyPr>
          <a:lstStyle/>
          <a:p>
            <a:pPr algn="ctr"/>
            <a:r>
              <a:rPr lang="en-US" b="1" dirty="0" smtClean="0">
                <a:solidFill>
                  <a:srgbClr val="00B050"/>
                </a:solidFill>
                <a:latin typeface="Comic Sans MS" pitchFamily="66" charset="0"/>
              </a:rPr>
              <a:t>If there are more than one body, the total PE is sum of the PE of all possible pairs  </a:t>
            </a:r>
          </a:p>
        </p:txBody>
      </p:sp>
      <p:cxnSp>
        <p:nvCxnSpPr>
          <p:cNvPr id="34" name="Straight Connector 33"/>
          <p:cNvCxnSpPr/>
          <p:nvPr/>
        </p:nvCxnSpPr>
        <p:spPr>
          <a:xfrm flipV="1">
            <a:off x="2133600" y="20574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04800" y="838200"/>
            <a:ext cx="4191000" cy="3352800"/>
            <a:chOff x="304800" y="838200"/>
            <a:chExt cx="4191000" cy="3352800"/>
          </a:xfrm>
        </p:grpSpPr>
        <p:grpSp>
          <p:nvGrpSpPr>
            <p:cNvPr id="10" name="Group 112"/>
            <p:cNvGrpSpPr/>
            <p:nvPr/>
          </p:nvGrpSpPr>
          <p:grpSpPr>
            <a:xfrm>
              <a:off x="304800" y="838200"/>
              <a:ext cx="4191000" cy="3352800"/>
              <a:chOff x="4899212" y="762000"/>
              <a:chExt cx="4191000" cy="3352800"/>
            </a:xfrm>
          </p:grpSpPr>
          <p:grpSp>
            <p:nvGrpSpPr>
              <p:cNvPr id="11" name="Group 108"/>
              <p:cNvGrpSpPr/>
              <p:nvPr/>
            </p:nvGrpSpPr>
            <p:grpSpPr>
              <a:xfrm>
                <a:off x="4899212" y="914400"/>
                <a:ext cx="4191000" cy="3200400"/>
                <a:chOff x="4899212" y="914400"/>
                <a:chExt cx="4191000" cy="3200400"/>
              </a:xfrm>
            </p:grpSpPr>
            <p:sp>
              <p:nvSpPr>
                <p:cNvPr id="99" name="Rounded Rectangle 98"/>
                <p:cNvSpPr/>
                <p:nvPr/>
              </p:nvSpPr>
              <p:spPr>
                <a:xfrm>
                  <a:off x="4899212" y="914400"/>
                  <a:ext cx="4191000" cy="3200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99"/>
                <p:cNvGrpSpPr/>
                <p:nvPr/>
              </p:nvGrpSpPr>
              <p:grpSpPr>
                <a:xfrm>
                  <a:off x="6172200" y="1295400"/>
                  <a:ext cx="2123958" cy="1828800"/>
                  <a:chOff x="6172200" y="1752600"/>
                  <a:chExt cx="2123958" cy="1828800"/>
                </a:xfrm>
              </p:grpSpPr>
              <p:grpSp>
                <p:nvGrpSpPr>
                  <p:cNvPr id="13" name="Group 97"/>
                  <p:cNvGrpSpPr/>
                  <p:nvPr/>
                </p:nvGrpSpPr>
                <p:grpSpPr>
                  <a:xfrm>
                    <a:off x="6172200" y="1752600"/>
                    <a:ext cx="2123958" cy="1828800"/>
                    <a:chOff x="6172200" y="1066800"/>
                    <a:chExt cx="2123958" cy="1828800"/>
                  </a:xfrm>
                </p:grpSpPr>
                <p:sp>
                  <p:nvSpPr>
                    <p:cNvPr id="79" name="Oval 78"/>
                    <p:cNvSpPr/>
                    <p:nvPr/>
                  </p:nvSpPr>
                  <p:spPr>
                    <a:xfrm>
                      <a:off x="7848600" y="152400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172200" y="106680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477000" y="251460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rot="16200000" flipH="1">
                      <a:off x="5753100" y="1817594"/>
                      <a:ext cx="1447800" cy="304800"/>
                    </a:xfrm>
                    <a:prstGeom prst="straightConnector1">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324600" y="1295400"/>
                      <a:ext cx="1676400" cy="381000"/>
                    </a:xfrm>
                    <a:prstGeom prst="straightConnector1">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V="1">
                      <a:off x="6629400" y="1676400"/>
                      <a:ext cx="1371600" cy="1066800"/>
                    </a:xfrm>
                    <a:prstGeom prst="straightConnector1">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72200" y="1905000"/>
                      <a:ext cx="458780" cy="369332"/>
                    </a:xfrm>
                    <a:prstGeom prst="rect">
                      <a:avLst/>
                    </a:prstGeom>
                    <a:noFill/>
                    <a:ln>
                      <a:noFill/>
                    </a:ln>
                  </p:spPr>
                  <p:txBody>
                    <a:bodyPr wrap="none" rtlCol="0">
                      <a:spAutoFit/>
                    </a:bodyPr>
                    <a:lstStyle/>
                    <a:p>
                      <a:r>
                        <a:rPr lang="en-US" dirty="0" smtClean="0">
                          <a:latin typeface="Comic Sans MS" pitchFamily="66" charset="0"/>
                        </a:rPr>
                        <a:t>r</a:t>
                      </a:r>
                      <a:r>
                        <a:rPr lang="en-US" baseline="-25000" dirty="0" smtClean="0">
                          <a:latin typeface="Comic Sans MS" pitchFamily="66" charset="0"/>
                        </a:rPr>
                        <a:t>13</a:t>
                      </a:r>
                      <a:endParaRPr lang="en-US" dirty="0">
                        <a:latin typeface="Comic Sans MS" pitchFamily="66" charset="0"/>
                      </a:endParaRPr>
                    </a:p>
                  </p:txBody>
                </p:sp>
                <p:sp>
                  <p:nvSpPr>
                    <p:cNvPr id="93" name="TextBox 92"/>
                    <p:cNvSpPr txBox="1"/>
                    <p:nvPr/>
                  </p:nvSpPr>
                  <p:spPr>
                    <a:xfrm>
                      <a:off x="6410442" y="2526268"/>
                      <a:ext cx="447558" cy="369332"/>
                    </a:xfrm>
                    <a:prstGeom prst="rect">
                      <a:avLst/>
                    </a:prstGeom>
                    <a:noFill/>
                    <a:ln>
                      <a:noFill/>
                    </a:ln>
                  </p:spPr>
                  <p:txBody>
                    <a:bodyPr wrap="none" rtlCol="0">
                      <a:spAutoFit/>
                    </a:bodyPr>
                    <a:lstStyle/>
                    <a:p>
                      <a:r>
                        <a:rPr lang="en-US" dirty="0" smtClean="0"/>
                        <a:t>m</a:t>
                      </a:r>
                      <a:r>
                        <a:rPr lang="en-US" baseline="-25000" dirty="0"/>
                        <a:t>3</a:t>
                      </a:r>
                      <a:endParaRPr lang="en-US" dirty="0"/>
                    </a:p>
                  </p:txBody>
                </p:sp>
                <p:sp>
                  <p:nvSpPr>
                    <p:cNvPr id="94" name="TextBox 93"/>
                    <p:cNvSpPr txBox="1"/>
                    <p:nvPr/>
                  </p:nvSpPr>
                  <p:spPr>
                    <a:xfrm>
                      <a:off x="7848600" y="1524000"/>
                      <a:ext cx="447558" cy="369332"/>
                    </a:xfrm>
                    <a:prstGeom prst="rect">
                      <a:avLst/>
                    </a:prstGeom>
                    <a:noFill/>
                    <a:ln>
                      <a:noFill/>
                    </a:ln>
                  </p:spPr>
                  <p:txBody>
                    <a:bodyPr wrap="none" rtlCol="0">
                      <a:spAutoFit/>
                    </a:bodyPr>
                    <a:lstStyle/>
                    <a:p>
                      <a:r>
                        <a:rPr lang="en-US" dirty="0" smtClean="0"/>
                        <a:t>m</a:t>
                      </a:r>
                      <a:r>
                        <a:rPr lang="en-US" baseline="-25000" dirty="0"/>
                        <a:t>2</a:t>
                      </a:r>
                      <a:endParaRPr lang="en-US" dirty="0"/>
                    </a:p>
                  </p:txBody>
                </p:sp>
                <p:sp>
                  <p:nvSpPr>
                    <p:cNvPr id="95" name="TextBox 94"/>
                    <p:cNvSpPr txBox="1"/>
                    <p:nvPr/>
                  </p:nvSpPr>
                  <p:spPr>
                    <a:xfrm>
                      <a:off x="6858000" y="1066800"/>
                      <a:ext cx="458780" cy="369332"/>
                    </a:xfrm>
                    <a:prstGeom prst="rect">
                      <a:avLst/>
                    </a:prstGeom>
                    <a:noFill/>
                    <a:ln>
                      <a:noFill/>
                    </a:ln>
                  </p:spPr>
                  <p:txBody>
                    <a:bodyPr wrap="none" rtlCol="0">
                      <a:spAutoFit/>
                    </a:bodyPr>
                    <a:lstStyle/>
                    <a:p>
                      <a:r>
                        <a:rPr lang="en-US" dirty="0" smtClean="0">
                          <a:latin typeface="Comic Sans MS" pitchFamily="66" charset="0"/>
                        </a:rPr>
                        <a:t>r</a:t>
                      </a:r>
                      <a:r>
                        <a:rPr lang="en-US" baseline="-25000" dirty="0" smtClean="0">
                          <a:latin typeface="Comic Sans MS" pitchFamily="66" charset="0"/>
                        </a:rPr>
                        <a:t>12</a:t>
                      </a:r>
                      <a:endParaRPr lang="en-US" dirty="0">
                        <a:latin typeface="Comic Sans MS" pitchFamily="66" charset="0"/>
                      </a:endParaRPr>
                    </a:p>
                  </p:txBody>
                </p:sp>
                <p:sp>
                  <p:nvSpPr>
                    <p:cNvPr id="96" name="TextBox 95"/>
                    <p:cNvSpPr txBox="1"/>
                    <p:nvPr/>
                  </p:nvSpPr>
                  <p:spPr>
                    <a:xfrm>
                      <a:off x="7162800" y="2133600"/>
                      <a:ext cx="484428" cy="369332"/>
                    </a:xfrm>
                    <a:prstGeom prst="rect">
                      <a:avLst/>
                    </a:prstGeom>
                    <a:noFill/>
                    <a:ln>
                      <a:noFill/>
                    </a:ln>
                  </p:spPr>
                  <p:txBody>
                    <a:bodyPr wrap="none" rtlCol="0">
                      <a:spAutoFit/>
                    </a:bodyPr>
                    <a:lstStyle/>
                    <a:p>
                      <a:r>
                        <a:rPr lang="en-US" dirty="0" smtClean="0">
                          <a:latin typeface="Comic Sans MS" pitchFamily="66" charset="0"/>
                        </a:rPr>
                        <a:t>r</a:t>
                      </a:r>
                      <a:r>
                        <a:rPr lang="en-US" baseline="-25000" dirty="0">
                          <a:latin typeface="Comic Sans MS" pitchFamily="66" charset="0"/>
                        </a:rPr>
                        <a:t>2</a:t>
                      </a:r>
                      <a:r>
                        <a:rPr lang="en-US" baseline="-25000" dirty="0" smtClean="0">
                          <a:latin typeface="Comic Sans MS" pitchFamily="66" charset="0"/>
                        </a:rPr>
                        <a:t>3</a:t>
                      </a:r>
                      <a:endParaRPr lang="en-US" dirty="0">
                        <a:latin typeface="Comic Sans MS" pitchFamily="66" charset="0"/>
                      </a:endParaRPr>
                    </a:p>
                  </p:txBody>
                </p:sp>
              </p:grpSp>
              <p:sp>
                <p:nvSpPr>
                  <p:cNvPr id="92" name="TextBox 91"/>
                  <p:cNvSpPr txBox="1"/>
                  <p:nvPr/>
                </p:nvSpPr>
                <p:spPr>
                  <a:xfrm>
                    <a:off x="6181842" y="1752600"/>
                    <a:ext cx="447558" cy="369332"/>
                  </a:xfrm>
                  <a:prstGeom prst="rect">
                    <a:avLst/>
                  </a:prstGeom>
                  <a:noFill/>
                  <a:ln>
                    <a:noFill/>
                  </a:ln>
                </p:spPr>
                <p:txBody>
                  <a:bodyPr wrap="none" rtlCol="0">
                    <a:spAutoFit/>
                  </a:bodyPr>
                  <a:lstStyle/>
                  <a:p>
                    <a:r>
                      <a:rPr lang="en-US" dirty="0" smtClean="0"/>
                      <a:t>m</a:t>
                    </a:r>
                    <a:r>
                      <a:rPr lang="en-US" baseline="-25000" dirty="0" smtClean="0"/>
                      <a:t>1</a:t>
                    </a:r>
                    <a:endParaRPr lang="en-US" dirty="0"/>
                  </a:p>
                </p:txBody>
              </p:sp>
            </p:grpSp>
          </p:grpSp>
          <p:sp>
            <p:nvSpPr>
              <p:cNvPr id="112" name="TextBox 111"/>
              <p:cNvSpPr txBox="1"/>
              <p:nvPr/>
            </p:nvSpPr>
            <p:spPr>
              <a:xfrm>
                <a:off x="5181600" y="762000"/>
                <a:ext cx="3505200" cy="400110"/>
              </a:xfrm>
              <a:prstGeom prst="rect">
                <a:avLst/>
              </a:prstGeom>
              <a:noFill/>
              <a:ln>
                <a:noFill/>
              </a:ln>
            </p:spPr>
            <p:txBody>
              <a:bodyPr wrap="square" rtlCol="0">
                <a:spAutoFit/>
              </a:bodyPr>
              <a:lstStyle/>
              <a:p>
                <a:pPr algn="ctr"/>
                <a:r>
                  <a:rPr lang="en-US" sz="2000" b="1" dirty="0" smtClean="0">
                    <a:solidFill>
                      <a:srgbClr val="00B050"/>
                    </a:solidFill>
                    <a:latin typeface="Comic Sans MS" pitchFamily="66" charset="0"/>
                  </a:rPr>
                  <a:t>PE of many bodies </a:t>
                </a:r>
              </a:p>
            </p:txBody>
          </p:sp>
        </p:grpSp>
        <p:cxnSp>
          <p:nvCxnSpPr>
            <p:cNvPr id="32" name="Straight Connector 31"/>
            <p:cNvCxnSpPr/>
            <p:nvPr/>
          </p:nvCxnSpPr>
          <p:spPr>
            <a:xfrm>
              <a:off x="1828800" y="1524000"/>
              <a:ext cx="16002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1295400" y="2133600"/>
              <a:ext cx="1371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33400" y="3276600"/>
            <a:ext cx="3863788" cy="646331"/>
          </a:xfrm>
          <a:prstGeom prst="rect">
            <a:avLst/>
          </a:prstGeom>
          <a:noFill/>
        </p:spPr>
        <p:txBody>
          <a:bodyPr wrap="square" rtlCol="0">
            <a:spAutoFit/>
          </a:bodyPr>
          <a:lstStyle/>
          <a:p>
            <a:pPr algn="ctr"/>
            <a:r>
              <a:rPr lang="en-US" b="1" dirty="0" smtClean="0">
                <a:solidFill>
                  <a:srgbClr val="00B050"/>
                </a:solidFill>
                <a:latin typeface="Comic Sans MS" pitchFamily="66" charset="0"/>
              </a:rPr>
              <a:t>Potential is a scalar quantity so simply add all the potentials</a:t>
            </a:r>
          </a:p>
        </p:txBody>
      </p:sp>
      <p:cxnSp>
        <p:nvCxnSpPr>
          <p:cNvPr id="40" name="Straight Connector 39"/>
          <p:cNvCxnSpPr/>
          <p:nvPr/>
        </p:nvCxnSpPr>
        <p:spPr>
          <a:xfrm rot="5400000">
            <a:off x="1905000" y="3810000"/>
            <a:ext cx="57912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105400" y="3059113"/>
            <a:ext cx="3733800" cy="3467100"/>
            <a:chOff x="993171" y="2525713"/>
            <a:chExt cx="3733800" cy="3467100"/>
          </a:xfrm>
        </p:grpSpPr>
        <p:graphicFrame>
          <p:nvGraphicFramePr>
            <p:cNvPr id="42" name="Object 6"/>
            <p:cNvGraphicFramePr>
              <a:graphicFrameLocks noChangeAspect="1"/>
            </p:cNvGraphicFramePr>
            <p:nvPr/>
          </p:nvGraphicFramePr>
          <p:xfrm>
            <a:off x="1755171" y="2525713"/>
            <a:ext cx="1822450" cy="395287"/>
          </p:xfrm>
          <a:graphic>
            <a:graphicData uri="http://schemas.openxmlformats.org/presentationml/2006/ole">
              <mc:AlternateContent xmlns:mc="http://schemas.openxmlformats.org/markup-compatibility/2006">
                <mc:Choice xmlns:v="urn:schemas-microsoft-com:vml" Requires="v">
                  <p:oleObj spid="_x0000_s35899" name="Equation" r:id="rId5" imgW="774360" imgH="177480" progId="Equation.3">
                    <p:embed/>
                  </p:oleObj>
                </mc:Choice>
                <mc:Fallback>
                  <p:oleObj name="Equation" r:id="rId5" imgW="774360" imgH="1774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5171" y="2525713"/>
                          <a:ext cx="1822450"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3"/>
            <p:cNvGraphicFramePr>
              <a:graphicFrameLocks noChangeAspect="1"/>
            </p:cNvGraphicFramePr>
            <p:nvPr/>
          </p:nvGraphicFramePr>
          <p:xfrm>
            <a:off x="2118709" y="3429000"/>
            <a:ext cx="1223962" cy="685800"/>
          </p:xfrm>
          <a:graphic>
            <a:graphicData uri="http://schemas.openxmlformats.org/presentationml/2006/ole">
              <mc:AlternateContent xmlns:mc="http://schemas.openxmlformats.org/markup-compatibility/2006">
                <mc:Choice xmlns:v="urn:schemas-microsoft-com:vml" Requires="v">
                  <p:oleObj spid="_x0000_s35900" name="Equation" r:id="rId7" imgW="672840" imgH="393480" progId="Equation.3">
                    <p:embed/>
                  </p:oleObj>
                </mc:Choice>
                <mc:Fallback>
                  <p:oleObj name="Equation" r:id="rId7" imgW="672840" imgH="3934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8709" y="3429000"/>
                          <a:ext cx="1223962"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4"/>
            <p:cNvGraphicFramePr>
              <a:graphicFrameLocks noChangeAspect="1"/>
            </p:cNvGraphicFramePr>
            <p:nvPr/>
          </p:nvGraphicFramePr>
          <p:xfrm>
            <a:off x="1602771" y="5105400"/>
            <a:ext cx="1871662" cy="887413"/>
          </p:xfrm>
          <a:graphic>
            <a:graphicData uri="http://schemas.openxmlformats.org/presentationml/2006/ole">
              <mc:AlternateContent xmlns:mc="http://schemas.openxmlformats.org/markup-compatibility/2006">
                <mc:Choice xmlns:v="urn:schemas-microsoft-com:vml" Requires="v">
                  <p:oleObj spid="_x0000_s35901" name="Equation" r:id="rId9" imgW="787320" imgH="393480" progId="Equation.3">
                    <p:embed/>
                  </p:oleObj>
                </mc:Choice>
                <mc:Fallback>
                  <p:oleObj name="Equation" r:id="rId9" imgW="787320" imgH="39348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2771" y="5105400"/>
                          <a:ext cx="1871662"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993171" y="4419600"/>
              <a:ext cx="3733800" cy="369332"/>
            </a:xfrm>
            <a:prstGeom prst="rect">
              <a:avLst/>
            </a:prstGeom>
            <a:noFill/>
          </p:spPr>
          <p:txBody>
            <a:bodyPr wrap="square" rtlCol="0">
              <a:spAutoFit/>
            </a:bodyPr>
            <a:lstStyle/>
            <a:p>
              <a:pPr algn="ctr"/>
              <a:r>
                <a:rPr lang="en-US" b="1" dirty="0" smtClean="0">
                  <a:solidFill>
                    <a:srgbClr val="4747DD"/>
                  </a:solidFill>
                </a:rPr>
                <a:t>Can you prove this?</a:t>
              </a:r>
              <a:endParaRPr lang="en-US" b="1" dirty="0">
                <a:solidFill>
                  <a:srgbClr val="4747DD"/>
                </a:solidFill>
              </a:endParaRPr>
            </a:p>
          </p:txBody>
        </p:sp>
      </p:grpSp>
      <p:grpSp>
        <p:nvGrpSpPr>
          <p:cNvPr id="2" name="Group 1"/>
          <p:cNvGrpSpPr/>
          <p:nvPr/>
        </p:nvGrpSpPr>
        <p:grpSpPr>
          <a:xfrm>
            <a:off x="5334000" y="990600"/>
            <a:ext cx="3045429" cy="1616075"/>
            <a:chOff x="5334000" y="990600"/>
            <a:chExt cx="3045429" cy="1616075"/>
          </a:xfrm>
        </p:grpSpPr>
        <p:sp>
          <p:nvSpPr>
            <p:cNvPr id="46" name="Rectangle 45"/>
            <p:cNvSpPr/>
            <p:nvPr/>
          </p:nvSpPr>
          <p:spPr>
            <a:xfrm>
              <a:off x="5334000" y="990600"/>
              <a:ext cx="3045429" cy="923330"/>
            </a:xfrm>
            <a:prstGeom prst="rect">
              <a:avLst/>
            </a:prstGeom>
          </p:spPr>
          <p:txBody>
            <a:bodyPr wrap="square">
              <a:spAutoFit/>
            </a:bodyPr>
            <a:lstStyle/>
            <a:p>
              <a:pPr algn="ctr"/>
              <a:r>
                <a:rPr lang="en-US" b="1" dirty="0" smtClean="0">
                  <a:solidFill>
                    <a:srgbClr val="4747DD"/>
                  </a:solidFill>
                </a:rPr>
                <a:t>Gravitational Force (F) </a:t>
              </a:r>
            </a:p>
            <a:p>
              <a:pPr algn="ctr"/>
              <a:r>
                <a:rPr lang="en-US" b="1" dirty="0" smtClean="0">
                  <a:solidFill>
                    <a:srgbClr val="4747DD"/>
                  </a:solidFill>
                </a:rPr>
                <a:t>&amp;</a:t>
              </a:r>
            </a:p>
            <a:p>
              <a:pPr algn="ctr"/>
              <a:r>
                <a:rPr lang="en-US" b="1" dirty="0" smtClean="0">
                  <a:solidFill>
                    <a:srgbClr val="4747DD"/>
                  </a:solidFill>
                </a:rPr>
                <a:t> Potential Energy (U)</a:t>
              </a:r>
              <a:endParaRPr lang="en-US" dirty="0">
                <a:solidFill>
                  <a:srgbClr val="4747DD"/>
                </a:solidFill>
              </a:endParaRPr>
            </a:p>
          </p:txBody>
        </p:sp>
        <p:graphicFrame>
          <p:nvGraphicFramePr>
            <p:cNvPr id="39" name="Object 6"/>
            <p:cNvGraphicFramePr>
              <a:graphicFrameLocks noChangeAspect="1"/>
            </p:cNvGraphicFramePr>
            <p:nvPr>
              <p:extLst>
                <p:ext uri="{D42A27DB-BD31-4B8C-83A1-F6EECF244321}">
                  <p14:modId xmlns:p14="http://schemas.microsoft.com/office/powerpoint/2010/main" val="3376248744"/>
                </p:ext>
              </p:extLst>
            </p:nvPr>
          </p:nvGraphicFramePr>
          <p:xfrm>
            <a:off x="6096000" y="2209800"/>
            <a:ext cx="1524000" cy="396875"/>
          </p:xfrm>
          <a:graphic>
            <a:graphicData uri="http://schemas.openxmlformats.org/presentationml/2006/ole">
              <mc:AlternateContent xmlns:mc="http://schemas.openxmlformats.org/markup-compatibility/2006">
                <mc:Choice xmlns:v="urn:schemas-microsoft-com:vml" Requires="v">
                  <p:oleObj spid="_x0000_s35902" name="Equation" r:id="rId11" imgW="647640" imgH="177480" progId="Equation.3">
                    <p:embed/>
                  </p:oleObj>
                </mc:Choice>
                <mc:Fallback>
                  <p:oleObj name="Equation" r:id="rId11" imgW="647640" imgH="177480"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2209800"/>
                          <a:ext cx="15240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Lecture 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639762"/>
          </a:xfrm>
        </p:spPr>
        <p:txBody>
          <a:bodyPr>
            <a:normAutofit fontScale="90000"/>
          </a:bodyPr>
          <a:lstStyle/>
          <a:p>
            <a:r>
              <a:rPr lang="en-US" sz="3600" b="1" dirty="0" smtClean="0">
                <a:solidFill>
                  <a:srgbClr val="FF0000"/>
                </a:solidFill>
              </a:rPr>
              <a:t>Work done by gravity (W)</a:t>
            </a:r>
            <a:endParaRPr lang="en-US" sz="3600" b="1" dirty="0">
              <a:solidFill>
                <a:srgbClr val="FF0000"/>
              </a:solidFill>
            </a:endParaRPr>
          </a:p>
        </p:txBody>
      </p:sp>
      <p:pic>
        <p:nvPicPr>
          <p:cNvPr id="114" name="Picture 4" descr="F13_11"/>
          <p:cNvPicPr>
            <a:picLocks noChangeAspect="1" noChangeArrowheads="1"/>
          </p:cNvPicPr>
          <p:nvPr/>
        </p:nvPicPr>
        <p:blipFill>
          <a:blip r:embed="rId3" cstate="print"/>
          <a:srcRect/>
          <a:stretch>
            <a:fillRect/>
          </a:stretch>
        </p:blipFill>
        <p:spPr bwMode="auto">
          <a:xfrm>
            <a:off x="304800" y="1850306"/>
            <a:ext cx="2160814" cy="4931493"/>
          </a:xfrm>
          <a:prstGeom prst="rect">
            <a:avLst/>
          </a:prstGeom>
          <a:noFill/>
        </p:spPr>
      </p:pic>
      <p:sp>
        <p:nvSpPr>
          <p:cNvPr id="117" name="TextBox 116"/>
          <p:cNvSpPr txBox="1"/>
          <p:nvPr/>
        </p:nvSpPr>
        <p:spPr>
          <a:xfrm>
            <a:off x="381000" y="914400"/>
            <a:ext cx="8229600" cy="646331"/>
          </a:xfrm>
          <a:prstGeom prst="rect">
            <a:avLst/>
          </a:prstGeom>
          <a:noFill/>
        </p:spPr>
        <p:txBody>
          <a:bodyPr wrap="square" rtlCol="0">
            <a:spAutoFit/>
          </a:bodyPr>
          <a:lstStyle/>
          <a:p>
            <a:r>
              <a:rPr lang="en-US" b="1" dirty="0" smtClean="0">
                <a:latin typeface="Comic Sans MS" pitchFamily="66" charset="0"/>
              </a:rPr>
              <a:t>Near earth a baseball moved from point A to G. Find the work done by gravity during the motion.</a:t>
            </a:r>
            <a:endParaRPr lang="en-US" b="1" dirty="0">
              <a:latin typeface="Comic Sans MS" pitchFamily="66" charset="0"/>
            </a:endParaRPr>
          </a:p>
        </p:txBody>
      </p:sp>
      <p:graphicFrame>
        <p:nvGraphicFramePr>
          <p:cNvPr id="65541" name="Object 5"/>
          <p:cNvGraphicFramePr>
            <a:graphicFrameLocks noChangeAspect="1"/>
          </p:cNvGraphicFramePr>
          <p:nvPr/>
        </p:nvGraphicFramePr>
        <p:xfrm>
          <a:off x="3171825" y="1828800"/>
          <a:ext cx="5649913" cy="660400"/>
        </p:xfrm>
        <a:graphic>
          <a:graphicData uri="http://schemas.openxmlformats.org/presentationml/2006/ole">
            <mc:AlternateContent xmlns:mc="http://schemas.openxmlformats.org/markup-compatibility/2006">
              <mc:Choice xmlns:v="urn:schemas-microsoft-com:vml" Requires="v">
                <p:oleObj spid="_x0000_s105534" name="Equation" r:id="rId4" imgW="2958840" imgH="431640" progId="Equation.3">
                  <p:embed/>
                </p:oleObj>
              </mc:Choice>
              <mc:Fallback>
                <p:oleObj name="Equation" r:id="rId4" imgW="29588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1828800"/>
                        <a:ext cx="564991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2" name="Object 6"/>
          <p:cNvGraphicFramePr>
            <a:graphicFrameLocks noChangeAspect="1"/>
          </p:cNvGraphicFramePr>
          <p:nvPr/>
        </p:nvGraphicFramePr>
        <p:xfrm>
          <a:off x="3200400" y="2667000"/>
          <a:ext cx="5383212" cy="660400"/>
        </p:xfrm>
        <a:graphic>
          <a:graphicData uri="http://schemas.openxmlformats.org/presentationml/2006/ole">
            <mc:AlternateContent xmlns:mc="http://schemas.openxmlformats.org/markup-compatibility/2006">
              <mc:Choice xmlns:v="urn:schemas-microsoft-com:vml" Requires="v">
                <p:oleObj spid="_x0000_s105535" name="Equation" r:id="rId6" imgW="2819160" imgH="431640" progId="Equation.3">
                  <p:embed/>
                </p:oleObj>
              </mc:Choice>
              <mc:Fallback>
                <p:oleObj name="Equation" r:id="rId6" imgW="281916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667000"/>
                        <a:ext cx="5383212"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3" name="Object 7"/>
          <p:cNvGraphicFramePr>
            <a:graphicFrameLocks noChangeAspect="1"/>
          </p:cNvGraphicFramePr>
          <p:nvPr/>
        </p:nvGraphicFramePr>
        <p:xfrm>
          <a:off x="3130550" y="3505200"/>
          <a:ext cx="5675313" cy="660400"/>
        </p:xfrm>
        <a:graphic>
          <a:graphicData uri="http://schemas.openxmlformats.org/presentationml/2006/ole">
            <mc:AlternateContent xmlns:mc="http://schemas.openxmlformats.org/markup-compatibility/2006">
              <mc:Choice xmlns:v="urn:schemas-microsoft-com:vml" Requires="v">
                <p:oleObj spid="_x0000_s105536" name="Equation" r:id="rId8" imgW="2971800" imgH="431640" progId="Equation.3">
                  <p:embed/>
                </p:oleObj>
              </mc:Choice>
              <mc:Fallback>
                <p:oleObj name="Equation" r:id="rId8" imgW="297180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0550" y="3505200"/>
                        <a:ext cx="567531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8"/>
          <p:cNvGraphicFramePr>
            <a:graphicFrameLocks noChangeAspect="1"/>
          </p:cNvGraphicFramePr>
          <p:nvPr/>
        </p:nvGraphicFramePr>
        <p:xfrm>
          <a:off x="3282950" y="5207000"/>
          <a:ext cx="5675313" cy="660400"/>
        </p:xfrm>
        <a:graphic>
          <a:graphicData uri="http://schemas.openxmlformats.org/presentationml/2006/ole">
            <mc:AlternateContent xmlns:mc="http://schemas.openxmlformats.org/markup-compatibility/2006">
              <mc:Choice xmlns:v="urn:schemas-microsoft-com:vml" Requires="v">
                <p:oleObj spid="_x0000_s105537" name="Equation" r:id="rId10" imgW="2971800" imgH="431640" progId="Equation.3">
                  <p:embed/>
                </p:oleObj>
              </mc:Choice>
              <mc:Fallback>
                <p:oleObj name="Equation" r:id="rId10" imgW="2971800" imgH="4316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2950" y="5207000"/>
                        <a:ext cx="567531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9"/>
          <p:cNvGraphicFramePr>
            <a:graphicFrameLocks noChangeAspect="1"/>
          </p:cNvGraphicFramePr>
          <p:nvPr/>
        </p:nvGraphicFramePr>
        <p:xfrm>
          <a:off x="3276600" y="4267200"/>
          <a:ext cx="5407025" cy="660400"/>
        </p:xfrm>
        <a:graphic>
          <a:graphicData uri="http://schemas.openxmlformats.org/presentationml/2006/ole">
            <mc:AlternateContent xmlns:mc="http://schemas.openxmlformats.org/markup-compatibility/2006">
              <mc:Choice xmlns:v="urn:schemas-microsoft-com:vml" Requires="v">
                <p:oleObj spid="_x0000_s105538" name="Equation" r:id="rId12" imgW="2831760" imgH="431640" progId="Equation.3">
                  <p:embed/>
                </p:oleObj>
              </mc:Choice>
              <mc:Fallback>
                <p:oleObj name="Equation" r:id="rId12" imgW="2831760" imgH="4316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4267200"/>
                        <a:ext cx="540702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6" name="Object 10"/>
          <p:cNvGraphicFramePr>
            <a:graphicFrameLocks noChangeAspect="1"/>
          </p:cNvGraphicFramePr>
          <p:nvPr/>
        </p:nvGraphicFramePr>
        <p:xfrm>
          <a:off x="3290888" y="5969000"/>
          <a:ext cx="5408612" cy="660400"/>
        </p:xfrm>
        <a:graphic>
          <a:graphicData uri="http://schemas.openxmlformats.org/presentationml/2006/ole">
            <mc:AlternateContent xmlns:mc="http://schemas.openxmlformats.org/markup-compatibility/2006">
              <mc:Choice xmlns:v="urn:schemas-microsoft-com:vml" Requires="v">
                <p:oleObj spid="_x0000_s105539" name="Equation" r:id="rId14" imgW="2831760" imgH="431640" progId="Equation.3">
                  <p:embed/>
                </p:oleObj>
              </mc:Choice>
              <mc:Fallback>
                <p:oleObj name="Equation" r:id="rId14" imgW="2831760" imgH="43164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0888" y="5969000"/>
                        <a:ext cx="5408612"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810000"/>
            <a:ext cx="1752600" cy="523220"/>
          </a:xfrm>
          <a:prstGeom prst="rect">
            <a:avLst/>
          </a:prstGeom>
          <a:noFill/>
          <a:ln>
            <a:solidFill>
              <a:srgbClr val="FF0000"/>
            </a:solidFill>
          </a:ln>
        </p:spPr>
        <p:txBody>
          <a:bodyPr wrap="square" rtlCol="0">
            <a:spAutoFit/>
          </a:bodyPr>
          <a:lstStyle/>
          <a:p>
            <a:r>
              <a:rPr lang="en-US" sz="2800" b="1" dirty="0" err="1" smtClean="0">
                <a:solidFill>
                  <a:srgbClr val="4747DD"/>
                </a:solidFill>
              </a:rPr>
              <a:t>W</a:t>
            </a:r>
            <a:r>
              <a:rPr lang="en-US" sz="2800" b="1" baseline="-25000" dirty="0" err="1" smtClean="0">
                <a:solidFill>
                  <a:srgbClr val="4747DD"/>
                </a:solidFill>
              </a:rPr>
              <a:t>c</a:t>
            </a:r>
            <a:r>
              <a:rPr lang="en-US" sz="2800" b="1" dirty="0" smtClean="0">
                <a:solidFill>
                  <a:srgbClr val="4747DD"/>
                </a:solidFill>
              </a:rPr>
              <a:t>  </a:t>
            </a:r>
            <a:r>
              <a:rPr lang="en-US" sz="2800" b="1" dirty="0" smtClean="0">
                <a:solidFill>
                  <a:srgbClr val="4747DD"/>
                </a:solidFill>
              </a:rPr>
              <a:t>=  -</a:t>
            </a:r>
            <a:r>
              <a:rPr lang="en-US" sz="2800" b="1" dirty="0" err="1" smtClean="0">
                <a:solidFill>
                  <a:srgbClr val="4747DD"/>
                </a:solidFill>
              </a:rPr>
              <a:t>W</a:t>
            </a:r>
            <a:r>
              <a:rPr lang="en-US" sz="2800" b="1" baseline="-25000" dirty="0" err="1" smtClean="0">
                <a:solidFill>
                  <a:srgbClr val="4747DD"/>
                </a:solidFill>
              </a:rPr>
              <a:t>a</a:t>
            </a:r>
            <a:endParaRPr lang="en-US" sz="2800" b="1" baseline="-25000" dirty="0">
              <a:solidFill>
                <a:srgbClr val="4747DD"/>
              </a:solidFill>
            </a:endParaRPr>
          </a:p>
        </p:txBody>
      </p:sp>
      <p:sp>
        <p:nvSpPr>
          <p:cNvPr id="3" name="TextBox 2"/>
          <p:cNvSpPr txBox="1"/>
          <p:nvPr/>
        </p:nvSpPr>
        <p:spPr>
          <a:xfrm>
            <a:off x="3412533" y="3033132"/>
            <a:ext cx="3004733" cy="369332"/>
          </a:xfrm>
          <a:prstGeom prst="rect">
            <a:avLst/>
          </a:prstGeom>
          <a:noFill/>
        </p:spPr>
        <p:txBody>
          <a:bodyPr wrap="none" rtlCol="0">
            <a:spAutoFit/>
          </a:bodyPr>
          <a:lstStyle/>
          <a:p>
            <a:r>
              <a:rPr lang="en-US" dirty="0" smtClean="0"/>
              <a:t>When the change in KE is zero</a:t>
            </a:r>
            <a:endParaRPr lang="en-US" dirty="0"/>
          </a:p>
        </p:txBody>
      </p:sp>
      <p:sp>
        <p:nvSpPr>
          <p:cNvPr id="4" name="TextBox 3"/>
          <p:cNvSpPr txBox="1"/>
          <p:nvPr/>
        </p:nvSpPr>
        <p:spPr>
          <a:xfrm>
            <a:off x="3865826" y="2286000"/>
            <a:ext cx="2001574" cy="369332"/>
          </a:xfrm>
          <a:prstGeom prst="rect">
            <a:avLst/>
          </a:prstGeom>
          <a:noFill/>
        </p:spPr>
        <p:txBody>
          <a:bodyPr wrap="none" rtlCol="0">
            <a:spAutoFit/>
          </a:bodyPr>
          <a:lstStyle/>
          <a:p>
            <a:r>
              <a:rPr lang="en-US" dirty="0" smtClean="0"/>
              <a:t>Do you remember?</a:t>
            </a:r>
            <a:endParaRPr lang="en-US" dirty="0"/>
          </a:p>
        </p:txBody>
      </p:sp>
      <p:cxnSp>
        <p:nvCxnSpPr>
          <p:cNvPr id="6" name="Straight Arrow Connector 5"/>
          <p:cNvCxnSpPr>
            <a:stCxn id="7" idx="0"/>
            <a:endCxn id="2" idx="1"/>
          </p:cNvCxnSpPr>
          <p:nvPr/>
        </p:nvCxnSpPr>
        <p:spPr>
          <a:xfrm flipV="1">
            <a:off x="2476500" y="4071610"/>
            <a:ext cx="1562100" cy="34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4419600"/>
            <a:ext cx="1600200" cy="923330"/>
          </a:xfrm>
          <a:prstGeom prst="rect">
            <a:avLst/>
          </a:prstGeom>
          <a:noFill/>
          <a:ln>
            <a:solidFill>
              <a:schemeClr val="accent1"/>
            </a:solidFill>
          </a:ln>
        </p:spPr>
        <p:txBody>
          <a:bodyPr wrap="square" rtlCol="1">
            <a:spAutoFit/>
          </a:bodyPr>
          <a:lstStyle/>
          <a:p>
            <a:r>
              <a:rPr lang="en-US" dirty="0" smtClean="0"/>
              <a:t>Work done by conservative forces</a:t>
            </a:r>
            <a:endParaRPr lang="ar-SA" dirty="0"/>
          </a:p>
        </p:txBody>
      </p:sp>
      <p:sp>
        <p:nvSpPr>
          <p:cNvPr id="9" name="TextBox 8"/>
          <p:cNvSpPr txBox="1"/>
          <p:nvPr/>
        </p:nvSpPr>
        <p:spPr>
          <a:xfrm>
            <a:off x="3733800" y="4860821"/>
            <a:ext cx="2514600" cy="523220"/>
          </a:xfrm>
          <a:prstGeom prst="rect">
            <a:avLst/>
          </a:prstGeom>
          <a:noFill/>
          <a:ln>
            <a:solidFill>
              <a:srgbClr val="FF0000"/>
            </a:solidFill>
          </a:ln>
        </p:spPr>
        <p:txBody>
          <a:bodyPr wrap="square" rtlCol="0">
            <a:spAutoFit/>
          </a:bodyPr>
          <a:lstStyle/>
          <a:p>
            <a:r>
              <a:rPr lang="en-US" sz="2800" b="1" dirty="0" err="1" smtClean="0">
                <a:solidFill>
                  <a:srgbClr val="4747DD"/>
                </a:solidFill>
              </a:rPr>
              <a:t>W</a:t>
            </a:r>
            <a:r>
              <a:rPr lang="en-US" sz="2800" b="1" baseline="-25000" dirty="0" err="1">
                <a:solidFill>
                  <a:srgbClr val="4747DD"/>
                </a:solidFill>
              </a:rPr>
              <a:t>g</a:t>
            </a:r>
            <a:r>
              <a:rPr lang="en-US" sz="2800" b="1" dirty="0" smtClean="0">
                <a:solidFill>
                  <a:srgbClr val="4747DD"/>
                </a:solidFill>
              </a:rPr>
              <a:t>  </a:t>
            </a:r>
            <a:r>
              <a:rPr lang="en-US" sz="2800" b="1" dirty="0">
                <a:solidFill>
                  <a:srgbClr val="4747DD"/>
                </a:solidFill>
              </a:rPr>
              <a:t>+ </a:t>
            </a:r>
            <a:r>
              <a:rPr lang="en-US" sz="2800" b="1" dirty="0" err="1" smtClean="0">
                <a:solidFill>
                  <a:srgbClr val="4747DD"/>
                </a:solidFill>
              </a:rPr>
              <a:t>W</a:t>
            </a:r>
            <a:r>
              <a:rPr lang="en-US" sz="2800" b="1" baseline="-25000" dirty="0" err="1" smtClean="0">
                <a:solidFill>
                  <a:srgbClr val="4747DD"/>
                </a:solidFill>
              </a:rPr>
              <a:t>s</a:t>
            </a:r>
            <a:r>
              <a:rPr lang="en-US" sz="2800" b="1" baseline="-25000" dirty="0" smtClean="0">
                <a:solidFill>
                  <a:srgbClr val="4747DD"/>
                </a:solidFill>
              </a:rPr>
              <a:t> </a:t>
            </a:r>
            <a:r>
              <a:rPr lang="en-US" sz="2800" b="1" dirty="0" smtClean="0">
                <a:solidFill>
                  <a:srgbClr val="4747DD"/>
                </a:solidFill>
              </a:rPr>
              <a:t>=  </a:t>
            </a:r>
            <a:r>
              <a:rPr lang="en-US" sz="2800" b="1" dirty="0" smtClean="0">
                <a:solidFill>
                  <a:srgbClr val="4747DD"/>
                </a:solidFill>
              </a:rPr>
              <a:t>-</a:t>
            </a:r>
            <a:r>
              <a:rPr lang="en-US" sz="2800" b="1" dirty="0" err="1" smtClean="0">
                <a:solidFill>
                  <a:srgbClr val="4747DD"/>
                </a:solidFill>
              </a:rPr>
              <a:t>W</a:t>
            </a:r>
            <a:r>
              <a:rPr lang="en-US" sz="2800" b="1" baseline="-25000" dirty="0" err="1" smtClean="0">
                <a:solidFill>
                  <a:srgbClr val="4747DD"/>
                </a:solidFill>
              </a:rPr>
              <a:t>a</a:t>
            </a:r>
            <a:endParaRPr lang="en-US" sz="2800" b="1" baseline="-25000" dirty="0">
              <a:solidFill>
                <a:srgbClr val="4747DD"/>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563562"/>
          </a:xfrm>
        </p:spPr>
        <p:txBody>
          <a:bodyPr>
            <a:noAutofit/>
          </a:bodyPr>
          <a:lstStyle/>
          <a:p>
            <a:r>
              <a:rPr lang="en-US" sz="3600" b="1" dirty="0" smtClean="0">
                <a:solidFill>
                  <a:srgbClr val="FF0000"/>
                </a:solidFill>
              </a:rPr>
              <a:t>Work done by External agent (</a:t>
            </a:r>
            <a:r>
              <a:rPr lang="en-US" sz="3600" b="1" dirty="0" err="1" smtClean="0">
                <a:solidFill>
                  <a:srgbClr val="FF0000"/>
                </a:solidFill>
              </a:rPr>
              <a:t>W</a:t>
            </a:r>
            <a:r>
              <a:rPr lang="en-US" sz="3600" b="1" baseline="-25000" dirty="0" err="1" smtClean="0">
                <a:solidFill>
                  <a:srgbClr val="FF0000"/>
                </a:solidFill>
              </a:rPr>
              <a:t>a</a:t>
            </a:r>
            <a:r>
              <a:rPr lang="en-US" sz="3600" b="1" dirty="0" smtClean="0">
                <a:solidFill>
                  <a:srgbClr val="FF0000"/>
                </a:solidFill>
              </a:rPr>
              <a:t>)</a:t>
            </a:r>
            <a:endParaRPr lang="en-US" sz="3600" b="1" dirty="0">
              <a:solidFill>
                <a:srgbClr val="FF0000"/>
              </a:solidFill>
            </a:endParaRPr>
          </a:p>
        </p:txBody>
      </p:sp>
      <p:pic>
        <p:nvPicPr>
          <p:cNvPr id="114" name="Picture 4" descr="F13_11"/>
          <p:cNvPicPr>
            <a:picLocks noChangeAspect="1" noChangeArrowheads="1"/>
          </p:cNvPicPr>
          <p:nvPr/>
        </p:nvPicPr>
        <p:blipFill>
          <a:blip r:embed="rId3" cstate="print"/>
          <a:srcRect/>
          <a:stretch>
            <a:fillRect/>
          </a:stretch>
        </p:blipFill>
        <p:spPr bwMode="auto">
          <a:xfrm>
            <a:off x="304800" y="1850306"/>
            <a:ext cx="2160814" cy="4931493"/>
          </a:xfrm>
          <a:prstGeom prst="rect">
            <a:avLst/>
          </a:prstGeom>
          <a:noFill/>
        </p:spPr>
      </p:pic>
      <p:sp>
        <p:nvSpPr>
          <p:cNvPr id="117" name="TextBox 116"/>
          <p:cNvSpPr txBox="1"/>
          <p:nvPr/>
        </p:nvSpPr>
        <p:spPr>
          <a:xfrm>
            <a:off x="381000" y="914400"/>
            <a:ext cx="8305800" cy="646331"/>
          </a:xfrm>
          <a:prstGeom prst="rect">
            <a:avLst/>
          </a:prstGeom>
          <a:noFill/>
        </p:spPr>
        <p:txBody>
          <a:bodyPr wrap="square" rtlCol="0">
            <a:spAutoFit/>
          </a:bodyPr>
          <a:lstStyle/>
          <a:p>
            <a:r>
              <a:rPr lang="en-US" b="1" dirty="0" smtClean="0">
                <a:latin typeface="Comic Sans MS" pitchFamily="66" charset="0"/>
              </a:rPr>
              <a:t>Near earth a baseball moved from point A to G. Find the work done by and external agent to take it from point A to G.</a:t>
            </a:r>
            <a:endParaRPr lang="en-US" b="1" dirty="0">
              <a:latin typeface="Comic Sans MS" pitchFamily="66" charset="0"/>
            </a:endParaRPr>
          </a:p>
        </p:txBody>
      </p:sp>
      <p:graphicFrame>
        <p:nvGraphicFramePr>
          <p:cNvPr id="65541" name="Object 5"/>
          <p:cNvGraphicFramePr>
            <a:graphicFrameLocks noChangeAspect="1"/>
          </p:cNvGraphicFramePr>
          <p:nvPr/>
        </p:nvGraphicFramePr>
        <p:xfrm>
          <a:off x="3219450" y="1828800"/>
          <a:ext cx="5553075" cy="660400"/>
        </p:xfrm>
        <a:graphic>
          <a:graphicData uri="http://schemas.openxmlformats.org/presentationml/2006/ole">
            <mc:AlternateContent xmlns:mc="http://schemas.openxmlformats.org/markup-compatibility/2006">
              <mc:Choice xmlns:v="urn:schemas-microsoft-com:vml" Requires="v">
                <p:oleObj spid="_x0000_s65601" name="Equation" r:id="rId4" imgW="2908080" imgH="431640" progId="Equation.3">
                  <p:embed/>
                </p:oleObj>
              </mc:Choice>
              <mc:Fallback>
                <p:oleObj name="Equation" r:id="rId4" imgW="290808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1828800"/>
                        <a:ext cx="55530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2" name="Object 6"/>
          <p:cNvGraphicFramePr>
            <a:graphicFrameLocks noChangeAspect="1"/>
          </p:cNvGraphicFramePr>
          <p:nvPr/>
        </p:nvGraphicFramePr>
        <p:xfrm>
          <a:off x="3248025" y="2667000"/>
          <a:ext cx="5286375" cy="660400"/>
        </p:xfrm>
        <a:graphic>
          <a:graphicData uri="http://schemas.openxmlformats.org/presentationml/2006/ole">
            <mc:AlternateContent xmlns:mc="http://schemas.openxmlformats.org/markup-compatibility/2006">
              <mc:Choice xmlns:v="urn:schemas-microsoft-com:vml" Requires="v">
                <p:oleObj spid="_x0000_s65602" name="Equation" r:id="rId6" imgW="2768400" imgH="431640" progId="Equation.3">
                  <p:embed/>
                </p:oleObj>
              </mc:Choice>
              <mc:Fallback>
                <p:oleObj name="Equation" r:id="rId6" imgW="2768400" imgH="4316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8025" y="2667000"/>
                        <a:ext cx="52863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3" name="Object 7"/>
          <p:cNvGraphicFramePr>
            <a:graphicFrameLocks noChangeAspect="1"/>
          </p:cNvGraphicFramePr>
          <p:nvPr/>
        </p:nvGraphicFramePr>
        <p:xfrm>
          <a:off x="3167063" y="3505200"/>
          <a:ext cx="5602287" cy="660400"/>
        </p:xfrm>
        <a:graphic>
          <a:graphicData uri="http://schemas.openxmlformats.org/presentationml/2006/ole">
            <mc:AlternateContent xmlns:mc="http://schemas.openxmlformats.org/markup-compatibility/2006">
              <mc:Choice xmlns:v="urn:schemas-microsoft-com:vml" Requires="v">
                <p:oleObj spid="_x0000_s65603" name="Equation" r:id="rId8" imgW="2933640" imgH="431640" progId="Equation.3">
                  <p:embed/>
                </p:oleObj>
              </mc:Choice>
              <mc:Fallback>
                <p:oleObj name="Equation" r:id="rId8" imgW="2933640" imgH="4316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7063" y="3505200"/>
                        <a:ext cx="5602287"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8"/>
          <p:cNvGraphicFramePr>
            <a:graphicFrameLocks noChangeAspect="1"/>
          </p:cNvGraphicFramePr>
          <p:nvPr/>
        </p:nvGraphicFramePr>
        <p:xfrm>
          <a:off x="3330575" y="5207000"/>
          <a:ext cx="5578475" cy="660400"/>
        </p:xfrm>
        <a:graphic>
          <a:graphicData uri="http://schemas.openxmlformats.org/presentationml/2006/ole">
            <mc:AlternateContent xmlns:mc="http://schemas.openxmlformats.org/markup-compatibility/2006">
              <mc:Choice xmlns:v="urn:schemas-microsoft-com:vml" Requires="v">
                <p:oleObj spid="_x0000_s65604" name="Equation" r:id="rId10" imgW="2920680" imgH="431640" progId="Equation.3">
                  <p:embed/>
                </p:oleObj>
              </mc:Choice>
              <mc:Fallback>
                <p:oleObj name="Equation" r:id="rId10" imgW="2920680" imgH="43164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0575" y="5207000"/>
                        <a:ext cx="55784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9"/>
          <p:cNvGraphicFramePr>
            <a:graphicFrameLocks noChangeAspect="1"/>
          </p:cNvGraphicFramePr>
          <p:nvPr/>
        </p:nvGraphicFramePr>
        <p:xfrm>
          <a:off x="3324225" y="4267200"/>
          <a:ext cx="5310188" cy="660400"/>
        </p:xfrm>
        <a:graphic>
          <a:graphicData uri="http://schemas.openxmlformats.org/presentationml/2006/ole">
            <mc:AlternateContent xmlns:mc="http://schemas.openxmlformats.org/markup-compatibility/2006">
              <mc:Choice xmlns:v="urn:schemas-microsoft-com:vml" Requires="v">
                <p:oleObj spid="_x0000_s65605" name="Equation" r:id="rId12" imgW="2781000" imgH="431640" progId="Equation.3">
                  <p:embed/>
                </p:oleObj>
              </mc:Choice>
              <mc:Fallback>
                <p:oleObj name="Equation" r:id="rId12" imgW="2781000" imgH="43164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24225" y="4267200"/>
                        <a:ext cx="5310188"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6" name="Object 10"/>
          <p:cNvGraphicFramePr>
            <a:graphicFrameLocks noChangeAspect="1"/>
          </p:cNvGraphicFramePr>
          <p:nvPr/>
        </p:nvGraphicFramePr>
        <p:xfrm>
          <a:off x="3340100" y="5969000"/>
          <a:ext cx="5310188" cy="660400"/>
        </p:xfrm>
        <a:graphic>
          <a:graphicData uri="http://schemas.openxmlformats.org/presentationml/2006/ole">
            <mc:AlternateContent xmlns:mc="http://schemas.openxmlformats.org/markup-compatibility/2006">
              <mc:Choice xmlns:v="urn:schemas-microsoft-com:vml" Requires="v">
                <p:oleObj spid="_x0000_s65606" name="Equation" r:id="rId14" imgW="2781000" imgH="431640" progId="Equation.3">
                  <p:embed/>
                </p:oleObj>
              </mc:Choice>
              <mc:Fallback>
                <p:oleObj name="Equation" r:id="rId14" imgW="2781000" imgH="43164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0100" y="5969000"/>
                        <a:ext cx="5310188"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a:xfrm>
            <a:off x="685800" y="1371600"/>
            <a:ext cx="4191000" cy="228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4800" y="2436674"/>
            <a:ext cx="8610600" cy="1754326"/>
          </a:xfrm>
          <a:prstGeom prst="rect">
            <a:avLst/>
          </a:prstGeom>
          <a:ln>
            <a:solidFill>
              <a:srgbClr val="FF0000"/>
            </a:solidFill>
          </a:ln>
        </p:spPr>
        <p:txBody>
          <a:bodyPr wrap="square">
            <a:spAutoFit/>
          </a:bodyPr>
          <a:lstStyle/>
          <a:p>
            <a:r>
              <a:rPr lang="en-US" dirty="0" smtClean="0"/>
              <a:t>T82:</a:t>
            </a:r>
          </a:p>
          <a:p>
            <a:r>
              <a:rPr lang="en-US" dirty="0" smtClean="0"/>
              <a:t>Each of the four corners of a square with side a is occupied by a point mass m. There is a fifth mass, also m, at the center of the square. To remove the mass from the center to a point very far away the work that must be done by an external agent is given by:</a:t>
            </a:r>
          </a:p>
          <a:p>
            <a:endParaRPr lang="en-US" dirty="0" smtClean="0"/>
          </a:p>
          <a:p>
            <a:r>
              <a:rPr lang="en-US" dirty="0" smtClean="0"/>
              <a:t>A) +4√2Gm</a:t>
            </a:r>
            <a:r>
              <a:rPr lang="en-US" baseline="30000" dirty="0" smtClean="0"/>
              <a:t>2</a:t>
            </a:r>
            <a:r>
              <a:rPr lang="en-US" dirty="0" smtClean="0"/>
              <a:t>/a</a:t>
            </a:r>
            <a:endParaRPr lang="en-US" dirty="0"/>
          </a:p>
        </p:txBody>
      </p:sp>
      <p:grpSp>
        <p:nvGrpSpPr>
          <p:cNvPr id="39" name="Group 38"/>
          <p:cNvGrpSpPr/>
          <p:nvPr/>
        </p:nvGrpSpPr>
        <p:grpSpPr>
          <a:xfrm>
            <a:off x="304800" y="4343400"/>
            <a:ext cx="8610600" cy="2308324"/>
            <a:chOff x="304800" y="4343400"/>
            <a:chExt cx="8610600" cy="2308324"/>
          </a:xfrm>
        </p:grpSpPr>
        <p:sp>
          <p:nvSpPr>
            <p:cNvPr id="36" name="Rectangle 35"/>
            <p:cNvSpPr/>
            <p:nvPr/>
          </p:nvSpPr>
          <p:spPr>
            <a:xfrm>
              <a:off x="304800" y="4343400"/>
              <a:ext cx="4648200" cy="2308324"/>
            </a:xfrm>
            <a:prstGeom prst="rect">
              <a:avLst/>
            </a:prstGeom>
            <a:ln>
              <a:solidFill>
                <a:srgbClr val="00B050"/>
              </a:solidFill>
            </a:ln>
          </p:spPr>
          <p:txBody>
            <a:bodyPr wrap="square">
              <a:spAutoFit/>
            </a:bodyPr>
            <a:lstStyle/>
            <a:p>
              <a:r>
                <a:rPr lang="en-US" dirty="0" smtClean="0"/>
                <a:t>T81-Q19: </a:t>
              </a:r>
            </a:p>
            <a:p>
              <a:r>
                <a:rPr lang="en-US" dirty="0" smtClean="0"/>
                <a:t>Three point masses m</a:t>
              </a:r>
              <a:r>
                <a:rPr lang="en-US" baseline="-25000" dirty="0" smtClean="0"/>
                <a:t>2</a:t>
              </a:r>
              <a:r>
                <a:rPr lang="en-US" baseline="30000" dirty="0" smtClean="0"/>
                <a:t> </a:t>
              </a:r>
              <a:r>
                <a:rPr lang="en-US" dirty="0" smtClean="0"/>
                <a:t>= 1.0 kg, m</a:t>
              </a:r>
              <a:r>
                <a:rPr lang="en-US" baseline="-25000" dirty="0" smtClean="0"/>
                <a:t>1</a:t>
              </a:r>
              <a:r>
                <a:rPr lang="en-US" baseline="30000" dirty="0" smtClean="0"/>
                <a:t> </a:t>
              </a:r>
              <a:r>
                <a:rPr lang="en-US" dirty="0" smtClean="0"/>
                <a:t>= m</a:t>
              </a:r>
              <a:r>
                <a:rPr lang="en-US" baseline="-25000" dirty="0" smtClean="0"/>
                <a:t>3</a:t>
              </a:r>
              <a:r>
                <a:rPr lang="en-US" baseline="30000" dirty="0" smtClean="0"/>
                <a:t> </a:t>
              </a:r>
              <a:r>
                <a:rPr lang="en-US" dirty="0" smtClean="0"/>
                <a:t>= 2.0 kg, are aligned on a straight line as shown in Figure 6. Take L = 15 cm and d = 5.0 cm. What is the work needed to move m</a:t>
              </a:r>
              <a:r>
                <a:rPr lang="en-US" baseline="-25000" dirty="0" smtClean="0"/>
                <a:t>2</a:t>
              </a:r>
              <a:r>
                <a:rPr lang="en-US" baseline="30000" dirty="0" smtClean="0"/>
                <a:t> </a:t>
              </a:r>
              <a:r>
                <a:rPr lang="en-US" dirty="0" smtClean="0"/>
                <a:t>from its original position to a final position a distance d from m</a:t>
              </a:r>
              <a:r>
                <a:rPr lang="en-US" baseline="-25000" dirty="0" smtClean="0"/>
                <a:t>3</a:t>
              </a:r>
              <a:r>
                <a:rPr lang="en-US" dirty="0" smtClean="0"/>
                <a:t>? </a:t>
              </a:r>
            </a:p>
            <a:p>
              <a:r>
                <a:rPr lang="en-US" dirty="0" smtClean="0"/>
                <a:t>A) 0 </a:t>
              </a:r>
              <a:endParaRPr lang="en-US" dirty="0"/>
            </a:p>
          </p:txBody>
        </p:sp>
        <p:pic>
          <p:nvPicPr>
            <p:cNvPr id="37" name="Picture 2"/>
            <p:cNvPicPr>
              <a:picLocks noChangeAspect="1" noChangeArrowheads="1"/>
            </p:cNvPicPr>
            <p:nvPr/>
          </p:nvPicPr>
          <p:blipFill>
            <a:blip r:embed="rId2" cstate="print"/>
            <a:srcRect/>
            <a:stretch>
              <a:fillRect/>
            </a:stretch>
          </p:blipFill>
          <p:spPr bwMode="auto">
            <a:xfrm>
              <a:off x="5003732" y="4579218"/>
              <a:ext cx="3911668" cy="1762125"/>
            </a:xfrm>
            <a:prstGeom prst="rect">
              <a:avLst/>
            </a:prstGeom>
            <a:noFill/>
            <a:ln w="9525">
              <a:noFill/>
              <a:miter lim="800000"/>
              <a:headEnd/>
              <a:tailEnd/>
            </a:ln>
          </p:spPr>
        </p:pic>
      </p:grpSp>
      <p:sp>
        <p:nvSpPr>
          <p:cNvPr id="38" name="Rectangle 37"/>
          <p:cNvSpPr/>
          <p:nvPr/>
        </p:nvSpPr>
        <p:spPr>
          <a:xfrm>
            <a:off x="228600" y="457200"/>
            <a:ext cx="8458200" cy="1477328"/>
          </a:xfrm>
          <a:prstGeom prst="rect">
            <a:avLst/>
          </a:prstGeom>
          <a:ln>
            <a:solidFill>
              <a:srgbClr val="4747DD"/>
            </a:solidFill>
          </a:ln>
        </p:spPr>
        <p:txBody>
          <a:bodyPr wrap="square">
            <a:spAutoFit/>
          </a:bodyPr>
          <a:lstStyle/>
          <a:p>
            <a:r>
              <a:rPr lang="en-US" dirty="0" smtClean="0"/>
              <a:t>T101-Q17.</a:t>
            </a:r>
          </a:p>
          <a:p>
            <a:r>
              <a:rPr lang="en-US" dirty="0" smtClean="0"/>
              <a:t>Three masses </a:t>
            </a:r>
            <a:r>
              <a:rPr lang="en-US" i="1" dirty="0" smtClean="0"/>
              <a:t>m1 = 2.0 kg, m2 = 5.0 kg, and m3 = 20 kg are placed at the corners of an equilateral triangle of sides 0.50 m. Find the gravitational potential energy of the system of these three particles. </a:t>
            </a:r>
          </a:p>
          <a:p>
            <a:r>
              <a:rPr lang="pt-BR" dirty="0" smtClean="0"/>
              <a:t>A) − 2.0 × 10</a:t>
            </a:r>
            <a:r>
              <a:rPr lang="pt-BR" baseline="30000" dirty="0" smtClean="0"/>
              <a:t>−8 </a:t>
            </a:r>
            <a:r>
              <a:rPr lang="pt-BR" dirty="0" smtClean="0"/>
              <a:t>J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0"/>
            <a:ext cx="8686800" cy="609600"/>
          </a:xfrm>
        </p:spPr>
        <p:txBody>
          <a:bodyPr>
            <a:normAutofit fontScale="90000"/>
          </a:bodyPr>
          <a:lstStyle/>
          <a:p>
            <a:r>
              <a:rPr lang="en-US" sz="3600" b="1" dirty="0" smtClean="0">
                <a:solidFill>
                  <a:srgbClr val="FF0000"/>
                </a:solidFill>
              </a:rPr>
              <a:t>Energy Conservation: Comes back to Earth </a:t>
            </a:r>
            <a:endParaRPr lang="en-US" sz="3600" b="1"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233362" y="3390900"/>
            <a:ext cx="2886075" cy="2933700"/>
          </a:xfrm>
          <a:prstGeom prst="rect">
            <a:avLst/>
          </a:prstGeom>
        </p:spPr>
      </p:pic>
      <p:sp>
        <p:nvSpPr>
          <p:cNvPr id="30" name="Oval 29"/>
          <p:cNvSpPr/>
          <p:nvPr/>
        </p:nvSpPr>
        <p:spPr>
          <a:xfrm>
            <a:off x="228600" y="34099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54792" y="48577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6964" y="4964668"/>
            <a:ext cx="381836" cy="369332"/>
          </a:xfrm>
          <a:prstGeom prst="rect">
            <a:avLst/>
          </a:prstGeom>
          <a:noFill/>
        </p:spPr>
        <p:txBody>
          <a:bodyPr wrap="none" rtlCol="0">
            <a:spAutoFit/>
          </a:bodyPr>
          <a:lstStyle/>
          <a:p>
            <a:r>
              <a:rPr lang="en-US" dirty="0" smtClean="0"/>
              <a:t>M</a:t>
            </a:r>
            <a:endParaRPr lang="en-US" dirty="0"/>
          </a:p>
        </p:txBody>
      </p:sp>
      <p:cxnSp>
        <p:nvCxnSpPr>
          <p:cNvPr id="35" name="Straight Arrow Connector 34"/>
          <p:cNvCxnSpPr/>
          <p:nvPr/>
        </p:nvCxnSpPr>
        <p:spPr>
          <a:xfrm rot="16200000" flipH="1">
            <a:off x="954741" y="4078941"/>
            <a:ext cx="1405078" cy="382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447800" y="2855259"/>
            <a:ext cx="369012" cy="533400"/>
            <a:chOff x="2250141" y="2590800"/>
            <a:chExt cx="369012" cy="533400"/>
          </a:xfrm>
        </p:grpSpPr>
        <p:sp>
          <p:nvSpPr>
            <p:cNvPr id="33" name="Oval 32"/>
            <p:cNvSpPr/>
            <p:nvPr/>
          </p:nvSpPr>
          <p:spPr>
            <a:xfrm>
              <a:off x="2312895" y="2895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50141" y="2590800"/>
              <a:ext cx="369012" cy="369332"/>
            </a:xfrm>
            <a:prstGeom prst="rect">
              <a:avLst/>
            </a:prstGeom>
            <a:noFill/>
          </p:spPr>
          <p:txBody>
            <a:bodyPr wrap="none" rtlCol="0">
              <a:spAutoFit/>
            </a:bodyPr>
            <a:lstStyle/>
            <a:p>
              <a:r>
                <a:rPr lang="en-US" dirty="0" smtClean="0"/>
                <a:t>m</a:t>
              </a:r>
              <a:endParaRPr lang="en-US" dirty="0"/>
            </a:p>
          </p:txBody>
        </p:sp>
      </p:grpSp>
      <p:graphicFrame>
        <p:nvGraphicFramePr>
          <p:cNvPr id="40" name="Object 2"/>
          <p:cNvGraphicFramePr>
            <a:graphicFrameLocks noChangeAspect="1"/>
          </p:cNvGraphicFramePr>
          <p:nvPr/>
        </p:nvGraphicFramePr>
        <p:xfrm>
          <a:off x="3810000" y="3962400"/>
          <a:ext cx="4814887" cy="841375"/>
        </p:xfrm>
        <a:graphic>
          <a:graphicData uri="http://schemas.openxmlformats.org/presentationml/2006/ole">
            <mc:AlternateContent xmlns:mc="http://schemas.openxmlformats.org/markup-compatibility/2006">
              <mc:Choice xmlns:v="urn:schemas-microsoft-com:vml" Requires="v">
                <p:oleObj spid="_x0000_s106544" name="Equation" r:id="rId4" imgW="2489040" imgH="482400" progId="Equation.3">
                  <p:embed/>
                </p:oleObj>
              </mc:Choice>
              <mc:Fallback>
                <p:oleObj name="Equation" r:id="rId4" imgW="248904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962400"/>
                        <a:ext cx="481488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53"/>
          <p:cNvGrpSpPr/>
          <p:nvPr/>
        </p:nvGrpSpPr>
        <p:grpSpPr>
          <a:xfrm>
            <a:off x="1602246" y="4800600"/>
            <a:ext cx="1446548" cy="369332"/>
            <a:chOff x="2364246" y="4495800"/>
            <a:chExt cx="1446548" cy="369332"/>
          </a:xfrm>
        </p:grpSpPr>
        <p:cxnSp>
          <p:nvCxnSpPr>
            <p:cNvPr id="52" name="Straight Arrow Connector 51"/>
            <p:cNvCxnSpPr>
              <a:stCxn id="31" idx="0"/>
              <a:endCxn id="30" idx="6"/>
            </p:cNvCxnSpPr>
            <p:nvPr/>
          </p:nvCxnSpPr>
          <p:spPr>
            <a:xfrm rot="5400000" flipH="1" flipV="1">
              <a:off x="3086726" y="3829676"/>
              <a:ext cx="1588" cy="1446548"/>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71800" y="4495800"/>
              <a:ext cx="340158" cy="369332"/>
            </a:xfrm>
            <a:prstGeom prst="rect">
              <a:avLst/>
            </a:prstGeom>
            <a:noFill/>
          </p:spPr>
          <p:txBody>
            <a:bodyPr wrap="none" rtlCol="0">
              <a:spAutoFit/>
            </a:bodyPr>
            <a:lstStyle/>
            <a:p>
              <a:r>
                <a:rPr lang="en-US" dirty="0" err="1" smtClean="0">
                  <a:solidFill>
                    <a:srgbClr val="00B0F0"/>
                  </a:solidFill>
                </a:rPr>
                <a:t>r</a:t>
              </a:r>
              <a:r>
                <a:rPr lang="en-US" baseline="-25000" dirty="0" err="1" smtClean="0">
                  <a:solidFill>
                    <a:srgbClr val="00B0F0"/>
                  </a:solidFill>
                </a:rPr>
                <a:t>E</a:t>
              </a:r>
              <a:endParaRPr lang="en-US" baseline="-25000" dirty="0">
                <a:solidFill>
                  <a:srgbClr val="00B0F0"/>
                </a:solidFill>
              </a:endParaRPr>
            </a:p>
          </p:txBody>
        </p:sp>
      </p:grpSp>
      <p:sp>
        <p:nvSpPr>
          <p:cNvPr id="48" name="TextBox 47"/>
          <p:cNvSpPr txBox="1"/>
          <p:nvPr/>
        </p:nvSpPr>
        <p:spPr>
          <a:xfrm>
            <a:off x="3657600" y="5449669"/>
            <a:ext cx="4953000" cy="646331"/>
          </a:xfrm>
          <a:prstGeom prst="rect">
            <a:avLst/>
          </a:prstGeom>
          <a:noFill/>
        </p:spPr>
        <p:txBody>
          <a:bodyPr wrap="square" rtlCol="0">
            <a:spAutoFit/>
          </a:bodyPr>
          <a:lstStyle/>
          <a:p>
            <a:pPr algn="ctr"/>
            <a:r>
              <a:rPr lang="en-US" b="1" dirty="0" smtClean="0">
                <a:latin typeface="Comic Sans MS" pitchFamily="66" charset="0"/>
              </a:rPr>
              <a:t>K = 0 at because it stops at maximum height</a:t>
            </a:r>
            <a:endParaRPr lang="en-US" b="1" dirty="0">
              <a:latin typeface="Comic Sans MS" pitchFamily="66" charset="0"/>
            </a:endParaRPr>
          </a:p>
        </p:txBody>
      </p:sp>
      <p:graphicFrame>
        <p:nvGraphicFramePr>
          <p:cNvPr id="106505" name="Object 9"/>
          <p:cNvGraphicFramePr>
            <a:graphicFrameLocks noChangeAspect="1"/>
          </p:cNvGraphicFramePr>
          <p:nvPr/>
        </p:nvGraphicFramePr>
        <p:xfrm>
          <a:off x="5318125" y="2155825"/>
          <a:ext cx="1470025" cy="500063"/>
        </p:xfrm>
        <a:graphic>
          <a:graphicData uri="http://schemas.openxmlformats.org/presentationml/2006/ole">
            <mc:AlternateContent xmlns:mc="http://schemas.openxmlformats.org/markup-compatibility/2006">
              <mc:Choice xmlns:v="urn:schemas-microsoft-com:vml" Requires="v">
                <p:oleObj spid="_x0000_s106545" name="Equation" r:id="rId6" imgW="469800" imgH="177480" progId="Equation.3">
                  <p:embed/>
                </p:oleObj>
              </mc:Choice>
              <mc:Fallback>
                <p:oleObj name="Equation" r:id="rId6" imgW="469800" imgH="17748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25" y="2155825"/>
                        <a:ext cx="14700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6" name="Object 10"/>
          <p:cNvGraphicFramePr>
            <a:graphicFrameLocks noChangeAspect="1"/>
          </p:cNvGraphicFramePr>
          <p:nvPr/>
        </p:nvGraphicFramePr>
        <p:xfrm>
          <a:off x="4371975" y="2874963"/>
          <a:ext cx="3543300" cy="577850"/>
        </p:xfrm>
        <a:graphic>
          <a:graphicData uri="http://schemas.openxmlformats.org/presentationml/2006/ole">
            <mc:AlternateContent xmlns:mc="http://schemas.openxmlformats.org/markup-compatibility/2006">
              <mc:Choice xmlns:v="urn:schemas-microsoft-com:vml" Requires="v">
                <p:oleObj spid="_x0000_s106546" name="Equation" r:id="rId8" imgW="1257120" imgH="228600" progId="Equation.3">
                  <p:embed/>
                </p:oleObj>
              </mc:Choice>
              <mc:Fallback>
                <p:oleObj name="Equation" r:id="rId8" imgW="1257120" imgH="22860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1975" y="2874963"/>
                        <a:ext cx="35433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Connector 62"/>
          <p:cNvCxnSpPr/>
          <p:nvPr/>
        </p:nvCxnSpPr>
        <p:spPr>
          <a:xfrm>
            <a:off x="685800" y="3370944"/>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33400" y="3171372"/>
            <a:ext cx="237566" cy="369332"/>
          </a:xfrm>
          <a:prstGeom prst="rect">
            <a:avLst/>
          </a:prstGeom>
          <a:noFill/>
        </p:spPr>
        <p:txBody>
          <a:bodyPr wrap="none" rtlCol="0">
            <a:spAutoFit/>
          </a:bodyPr>
          <a:lstStyle/>
          <a:p>
            <a:r>
              <a:rPr lang="en-US" dirty="0" err="1" smtClean="0"/>
              <a:t>i</a:t>
            </a:r>
            <a:endParaRPr lang="en-US" dirty="0"/>
          </a:p>
        </p:txBody>
      </p:sp>
      <p:grpSp>
        <p:nvGrpSpPr>
          <p:cNvPr id="67" name="Group 66"/>
          <p:cNvGrpSpPr/>
          <p:nvPr/>
        </p:nvGrpSpPr>
        <p:grpSpPr>
          <a:xfrm>
            <a:off x="609600" y="1600200"/>
            <a:ext cx="1375642" cy="1752600"/>
            <a:chOff x="609600" y="1600200"/>
            <a:chExt cx="1375642" cy="1752600"/>
          </a:xfrm>
        </p:grpSpPr>
        <p:grpSp>
          <p:nvGrpSpPr>
            <p:cNvPr id="7" name="Group 68"/>
            <p:cNvGrpSpPr/>
            <p:nvPr/>
          </p:nvGrpSpPr>
          <p:grpSpPr>
            <a:xfrm>
              <a:off x="838200" y="1752600"/>
              <a:ext cx="1147042" cy="1600200"/>
              <a:chOff x="986558" y="1654782"/>
              <a:chExt cx="1147042" cy="1600200"/>
            </a:xfrm>
          </p:grpSpPr>
          <p:cxnSp>
            <p:nvCxnSpPr>
              <p:cNvPr id="70" name="Straight Connector 69"/>
              <p:cNvCxnSpPr/>
              <p:nvPr/>
            </p:nvCxnSpPr>
            <p:spPr>
              <a:xfrm>
                <a:off x="986558" y="1654782"/>
                <a:ext cx="1147042" cy="2161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9" name="Group 63"/>
              <p:cNvGrpSpPr/>
              <p:nvPr/>
            </p:nvGrpSpPr>
            <p:grpSpPr>
              <a:xfrm>
                <a:off x="1062758" y="1677194"/>
                <a:ext cx="317716" cy="1577788"/>
                <a:chOff x="609600" y="1677194"/>
                <a:chExt cx="317716" cy="1577788"/>
              </a:xfrm>
            </p:grpSpPr>
            <p:cxnSp>
              <p:nvCxnSpPr>
                <p:cNvPr id="78" name="Straight Arrow Connector 77"/>
                <p:cNvCxnSpPr/>
                <p:nvPr/>
              </p:nvCxnSpPr>
              <p:spPr>
                <a:xfrm rot="5400000">
                  <a:off x="125903" y="2465691"/>
                  <a:ext cx="1577788" cy="7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9600" y="2133600"/>
                  <a:ext cx="317716" cy="369332"/>
                </a:xfrm>
                <a:prstGeom prst="rect">
                  <a:avLst/>
                </a:prstGeom>
                <a:noFill/>
              </p:spPr>
              <p:txBody>
                <a:bodyPr wrap="none" rtlCol="0">
                  <a:spAutoFit/>
                </a:bodyPr>
                <a:lstStyle/>
                <a:p>
                  <a:r>
                    <a:rPr lang="en-US" dirty="0" smtClean="0">
                      <a:solidFill>
                        <a:srgbClr val="FF0000"/>
                      </a:solidFill>
                      <a:latin typeface="Comic Sans MS" pitchFamily="66" charset="0"/>
                    </a:rPr>
                    <a:t>h</a:t>
                  </a:r>
                  <a:endParaRPr lang="en-US" baseline="-25000" dirty="0">
                    <a:solidFill>
                      <a:srgbClr val="FF0000"/>
                    </a:solidFill>
                    <a:latin typeface="Comic Sans MS" pitchFamily="66" charset="0"/>
                  </a:endParaRPr>
                </a:p>
              </p:txBody>
            </p:sp>
          </p:grpSp>
        </p:grpSp>
        <p:sp>
          <p:nvSpPr>
            <p:cNvPr id="66" name="TextBox 65"/>
            <p:cNvSpPr txBox="1"/>
            <p:nvPr/>
          </p:nvSpPr>
          <p:spPr>
            <a:xfrm>
              <a:off x="609600" y="1600200"/>
              <a:ext cx="255198" cy="369332"/>
            </a:xfrm>
            <a:prstGeom prst="rect">
              <a:avLst/>
            </a:prstGeom>
            <a:noFill/>
          </p:spPr>
          <p:txBody>
            <a:bodyPr wrap="none" rtlCol="0">
              <a:spAutoFit/>
            </a:bodyPr>
            <a:lstStyle/>
            <a:p>
              <a:r>
                <a:rPr lang="en-US" dirty="0" err="1" smtClean="0"/>
                <a:t>f</a:t>
              </a:r>
              <a:endParaRPr lang="en-US" dirty="0"/>
            </a:p>
          </p:txBody>
        </p:sp>
      </p:grpSp>
      <p:sp>
        <p:nvSpPr>
          <p:cNvPr id="27" name="Rectangle 26"/>
          <p:cNvSpPr/>
          <p:nvPr/>
        </p:nvSpPr>
        <p:spPr>
          <a:xfrm>
            <a:off x="572170" y="685800"/>
            <a:ext cx="7809830" cy="369332"/>
          </a:xfrm>
          <a:prstGeom prst="rect">
            <a:avLst/>
          </a:prstGeom>
        </p:spPr>
        <p:txBody>
          <a:bodyPr wrap="none">
            <a:spAutoFit/>
          </a:bodyPr>
          <a:lstStyle/>
          <a:p>
            <a:r>
              <a:rPr lang="en-US" b="1" dirty="0" smtClean="0">
                <a:solidFill>
                  <a:srgbClr val="FF0000"/>
                </a:solidFill>
              </a:rPr>
              <a:t>A body is thrown with initial velocity </a:t>
            </a:r>
            <a:r>
              <a:rPr lang="en-US" b="1" i="1" dirty="0" smtClean="0">
                <a:solidFill>
                  <a:srgbClr val="200A7C"/>
                </a:solidFill>
              </a:rPr>
              <a:t>v</a:t>
            </a:r>
            <a:r>
              <a:rPr lang="en-US" b="1" i="1" baseline="-25000" dirty="0" smtClean="0">
                <a:solidFill>
                  <a:srgbClr val="200A7C"/>
                </a:solidFill>
              </a:rPr>
              <a:t>i</a:t>
            </a:r>
            <a:r>
              <a:rPr lang="en-US" b="1" i="1" dirty="0" smtClean="0">
                <a:solidFill>
                  <a:srgbClr val="200A7C"/>
                </a:solidFill>
              </a:rPr>
              <a:t> </a:t>
            </a:r>
            <a:r>
              <a:rPr lang="en-US" b="1" dirty="0" smtClean="0">
                <a:solidFill>
                  <a:srgbClr val="FF0000"/>
                </a:solidFill>
              </a:rPr>
              <a:t>reaches maximum height and falls down</a:t>
            </a:r>
            <a:endParaRPr lang="en-US" dirty="0"/>
          </a:p>
        </p:txBody>
      </p:sp>
      <p:graphicFrame>
        <p:nvGraphicFramePr>
          <p:cNvPr id="106507" name="Object 11"/>
          <p:cNvGraphicFramePr>
            <a:graphicFrameLocks noChangeAspect="1"/>
          </p:cNvGraphicFramePr>
          <p:nvPr/>
        </p:nvGraphicFramePr>
        <p:xfrm>
          <a:off x="4605338" y="1295400"/>
          <a:ext cx="2744787" cy="677863"/>
        </p:xfrm>
        <a:graphic>
          <a:graphicData uri="http://schemas.openxmlformats.org/presentationml/2006/ole">
            <mc:AlternateContent xmlns:mc="http://schemas.openxmlformats.org/markup-compatibility/2006">
              <mc:Choice xmlns:v="urn:schemas-microsoft-com:vml" Requires="v">
                <p:oleObj spid="_x0000_s106547" name="Equation" r:id="rId10" imgW="876240" imgH="241200" progId="Equation.3">
                  <p:embed/>
                </p:oleObj>
              </mc:Choice>
              <mc:Fallback>
                <p:oleObj name="Equation" r:id="rId10" imgW="876240" imgH="24120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5338" y="1295400"/>
                        <a:ext cx="2744787"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40"/>
          <p:cNvGrpSpPr/>
          <p:nvPr/>
        </p:nvGrpSpPr>
        <p:grpSpPr>
          <a:xfrm>
            <a:off x="5638800" y="1066800"/>
            <a:ext cx="682686" cy="838200"/>
            <a:chOff x="5638800" y="1066800"/>
            <a:chExt cx="682686" cy="838200"/>
          </a:xfrm>
        </p:grpSpPr>
        <p:cxnSp>
          <p:nvCxnSpPr>
            <p:cNvPr id="36" name="Straight Arrow Connector 35"/>
            <p:cNvCxnSpPr/>
            <p:nvPr/>
          </p:nvCxnSpPr>
          <p:spPr>
            <a:xfrm flipV="1">
              <a:off x="5638800" y="1295400"/>
              <a:ext cx="4572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19800" y="1066800"/>
              <a:ext cx="301686" cy="369332"/>
            </a:xfrm>
            <a:prstGeom prst="rect">
              <a:avLst/>
            </a:prstGeom>
            <a:noFill/>
          </p:spPr>
          <p:txBody>
            <a:bodyPr wrap="none" rtlCol="0">
              <a:spAutoFit/>
            </a:bodyPr>
            <a:lstStyle/>
            <a:p>
              <a:r>
                <a:rPr lang="en-US" dirty="0" smtClean="0"/>
                <a:t>0</a:t>
              </a:r>
              <a:endParaRPr lang="en-US" dirty="0"/>
            </a:p>
          </p:txBody>
        </p:sp>
      </p:grpSp>
      <p:grpSp>
        <p:nvGrpSpPr>
          <p:cNvPr id="42" name="Group 41"/>
          <p:cNvGrpSpPr/>
          <p:nvPr/>
        </p:nvGrpSpPr>
        <p:grpSpPr>
          <a:xfrm>
            <a:off x="6708714" y="990600"/>
            <a:ext cx="682686" cy="838200"/>
            <a:chOff x="5638800" y="1066800"/>
            <a:chExt cx="682686" cy="838200"/>
          </a:xfrm>
        </p:grpSpPr>
        <p:cxnSp>
          <p:nvCxnSpPr>
            <p:cNvPr id="43" name="Straight Arrow Connector 42"/>
            <p:cNvCxnSpPr/>
            <p:nvPr/>
          </p:nvCxnSpPr>
          <p:spPr>
            <a:xfrm flipV="1">
              <a:off x="5638800" y="1295400"/>
              <a:ext cx="4572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19800" y="1066800"/>
              <a:ext cx="301686" cy="369332"/>
            </a:xfrm>
            <a:prstGeom prst="rect">
              <a:avLst/>
            </a:prstGeom>
            <a:noFill/>
          </p:spPr>
          <p:txBody>
            <a:bodyPr wrap="none" rtlCol="0">
              <a:spAutoFit/>
            </a:bodyPr>
            <a:lstStyle/>
            <a:p>
              <a:r>
                <a:rPr lang="en-US" dirty="0" smtClean="0"/>
                <a:t>0</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4" presetClass="path" presetSubtype="0" decel="50000" autoRev="1" fill="hold" nodeType="clickEffect">
                                  <p:stCondLst>
                                    <p:cond delay="0"/>
                                  </p:stCondLst>
                                  <p:childTnLst>
                                    <p:animMotion origin="layout" path="M -2.5E-6 -2.86772E-6 L 0.00052 -0.22178 " pathEditMode="relative" rAng="0" ptsTypes="AA">
                                      <p:cBhvr>
                                        <p:cTn id="10" dur="2000" fill="hold"/>
                                        <p:tgtEl>
                                          <p:spTgt spid="2"/>
                                        </p:tgtEl>
                                        <p:attrNameLst>
                                          <p:attrName>ppt_x</p:attrName>
                                          <p:attrName>ppt_y</p:attrName>
                                        </p:attrNameLst>
                                      </p:cBhvr>
                                      <p:rCtr x="0" y="-111"/>
                                    </p:animMotion>
                                  </p:childTnLst>
                                </p:cTn>
                              </p:par>
                              <p:par>
                                <p:cTn id="11" presetID="1" presetClass="entr" presetSubtype="0" fill="hold" nodeType="withEffect">
                                  <p:stCondLst>
                                    <p:cond delay="150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5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5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65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819400" y="6019800"/>
            <a:ext cx="6019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47800" y="0"/>
            <a:ext cx="7391400" cy="792162"/>
          </a:xfrm>
        </p:spPr>
        <p:txBody>
          <a:bodyPr>
            <a:normAutofit/>
          </a:bodyPr>
          <a:lstStyle/>
          <a:p>
            <a:r>
              <a:rPr lang="en-US" sz="2400" b="1" dirty="0" smtClean="0">
                <a:solidFill>
                  <a:srgbClr val="FF0000"/>
                </a:solidFill>
              </a:rPr>
              <a:t>Escape Velocity: Just reach to infinity and stops</a:t>
            </a:r>
            <a:endParaRPr lang="en-US" sz="2400" b="1"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233362" y="3390900"/>
            <a:ext cx="2886075" cy="2933700"/>
          </a:xfrm>
          <a:prstGeom prst="rect">
            <a:avLst/>
          </a:prstGeom>
        </p:spPr>
      </p:pic>
      <p:sp>
        <p:nvSpPr>
          <p:cNvPr id="30" name="Oval 29"/>
          <p:cNvSpPr/>
          <p:nvPr/>
        </p:nvSpPr>
        <p:spPr>
          <a:xfrm>
            <a:off x="228600" y="34099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54792" y="48577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6964" y="4964668"/>
            <a:ext cx="381836" cy="369332"/>
          </a:xfrm>
          <a:prstGeom prst="rect">
            <a:avLst/>
          </a:prstGeom>
          <a:noFill/>
        </p:spPr>
        <p:txBody>
          <a:bodyPr wrap="none" rtlCol="0">
            <a:spAutoFit/>
          </a:bodyPr>
          <a:lstStyle/>
          <a:p>
            <a:r>
              <a:rPr lang="en-US" dirty="0" smtClean="0"/>
              <a:t>M</a:t>
            </a:r>
            <a:endParaRPr lang="en-US" dirty="0"/>
          </a:p>
        </p:txBody>
      </p:sp>
      <p:cxnSp>
        <p:nvCxnSpPr>
          <p:cNvPr id="35" name="Straight Arrow Connector 34"/>
          <p:cNvCxnSpPr/>
          <p:nvPr/>
        </p:nvCxnSpPr>
        <p:spPr>
          <a:xfrm rot="16200000" flipH="1">
            <a:off x="954741" y="4078941"/>
            <a:ext cx="1405078" cy="382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488141" y="2855259"/>
            <a:ext cx="369012" cy="533400"/>
            <a:chOff x="2250141" y="2590800"/>
            <a:chExt cx="369012" cy="533400"/>
          </a:xfrm>
        </p:grpSpPr>
        <p:sp>
          <p:nvSpPr>
            <p:cNvPr id="33" name="Oval 32"/>
            <p:cNvSpPr/>
            <p:nvPr/>
          </p:nvSpPr>
          <p:spPr>
            <a:xfrm>
              <a:off x="2312895" y="2895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50141" y="2590800"/>
              <a:ext cx="369012" cy="369332"/>
            </a:xfrm>
            <a:prstGeom prst="rect">
              <a:avLst/>
            </a:prstGeom>
            <a:noFill/>
          </p:spPr>
          <p:txBody>
            <a:bodyPr wrap="none" rtlCol="0">
              <a:spAutoFit/>
            </a:bodyPr>
            <a:lstStyle/>
            <a:p>
              <a:r>
                <a:rPr lang="en-US" dirty="0" smtClean="0"/>
                <a:t>m</a:t>
              </a:r>
              <a:endParaRPr lang="en-US" dirty="0"/>
            </a:p>
          </p:txBody>
        </p:sp>
      </p:grpSp>
      <p:graphicFrame>
        <p:nvGraphicFramePr>
          <p:cNvPr id="40" name="Object 2"/>
          <p:cNvGraphicFramePr>
            <a:graphicFrameLocks noChangeAspect="1"/>
          </p:cNvGraphicFramePr>
          <p:nvPr/>
        </p:nvGraphicFramePr>
        <p:xfrm>
          <a:off x="3633788" y="2154376"/>
          <a:ext cx="4989512" cy="685800"/>
        </p:xfrm>
        <a:graphic>
          <a:graphicData uri="http://schemas.openxmlformats.org/presentationml/2006/ole">
            <mc:AlternateContent xmlns:mc="http://schemas.openxmlformats.org/markup-compatibility/2006">
              <mc:Choice xmlns:v="urn:schemas-microsoft-com:vml" Requires="v">
                <p:oleObj spid="_x0000_s14431" name="Equation" r:id="rId4" imgW="2577960" imgH="431640" progId="Equation.3">
                  <p:embed/>
                </p:oleObj>
              </mc:Choice>
              <mc:Fallback>
                <p:oleObj name="Equation" r:id="rId4" imgW="257796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8" y="2154376"/>
                        <a:ext cx="4989512"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53"/>
          <p:cNvGrpSpPr/>
          <p:nvPr/>
        </p:nvGrpSpPr>
        <p:grpSpPr>
          <a:xfrm>
            <a:off x="1602246" y="4800600"/>
            <a:ext cx="1446548" cy="369332"/>
            <a:chOff x="2364246" y="4495800"/>
            <a:chExt cx="1446548" cy="369332"/>
          </a:xfrm>
        </p:grpSpPr>
        <p:cxnSp>
          <p:nvCxnSpPr>
            <p:cNvPr id="52" name="Straight Arrow Connector 51"/>
            <p:cNvCxnSpPr>
              <a:stCxn id="31" idx="0"/>
              <a:endCxn id="30" idx="6"/>
            </p:cNvCxnSpPr>
            <p:nvPr/>
          </p:nvCxnSpPr>
          <p:spPr>
            <a:xfrm rot="5400000" flipH="1" flipV="1">
              <a:off x="3086726" y="3829676"/>
              <a:ext cx="1588" cy="1446548"/>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71800" y="4495800"/>
              <a:ext cx="340158" cy="369332"/>
            </a:xfrm>
            <a:prstGeom prst="rect">
              <a:avLst/>
            </a:prstGeom>
            <a:noFill/>
          </p:spPr>
          <p:txBody>
            <a:bodyPr wrap="none" rtlCol="0">
              <a:spAutoFit/>
            </a:bodyPr>
            <a:lstStyle/>
            <a:p>
              <a:r>
                <a:rPr lang="en-US" dirty="0" err="1" smtClean="0">
                  <a:solidFill>
                    <a:srgbClr val="00B0F0"/>
                  </a:solidFill>
                </a:rPr>
                <a:t>r</a:t>
              </a:r>
              <a:r>
                <a:rPr lang="en-US" baseline="-25000" dirty="0" err="1" smtClean="0">
                  <a:solidFill>
                    <a:srgbClr val="00B0F0"/>
                  </a:solidFill>
                </a:rPr>
                <a:t>E</a:t>
              </a:r>
              <a:endParaRPr lang="en-US" baseline="-25000" dirty="0">
                <a:solidFill>
                  <a:srgbClr val="00B0F0"/>
                </a:solidFill>
              </a:endParaRPr>
            </a:p>
          </p:txBody>
        </p:sp>
      </p:grpSp>
      <p:sp>
        <p:nvSpPr>
          <p:cNvPr id="57" name="TextBox 56"/>
          <p:cNvSpPr txBox="1"/>
          <p:nvPr/>
        </p:nvSpPr>
        <p:spPr>
          <a:xfrm>
            <a:off x="185869" y="685800"/>
            <a:ext cx="8653331" cy="369332"/>
          </a:xfrm>
          <a:prstGeom prst="rect">
            <a:avLst/>
          </a:prstGeom>
          <a:noFill/>
        </p:spPr>
        <p:txBody>
          <a:bodyPr wrap="none" rtlCol="0">
            <a:spAutoFit/>
          </a:bodyPr>
          <a:lstStyle/>
          <a:p>
            <a:r>
              <a:rPr lang="en-US" b="1" dirty="0" smtClean="0">
                <a:latin typeface="Comic Sans MS" pitchFamily="66" charset="0"/>
              </a:rPr>
              <a:t>It is the minimum speed required to escape from the gravity of the planet</a:t>
            </a:r>
            <a:endParaRPr lang="en-US" b="1" dirty="0">
              <a:latin typeface="Comic Sans MS" pitchFamily="66" charset="0"/>
            </a:endParaRPr>
          </a:p>
        </p:txBody>
      </p:sp>
      <p:sp>
        <p:nvSpPr>
          <p:cNvPr id="48" name="TextBox 47"/>
          <p:cNvSpPr txBox="1"/>
          <p:nvPr/>
        </p:nvSpPr>
        <p:spPr>
          <a:xfrm>
            <a:off x="2667000" y="2916375"/>
            <a:ext cx="6477000" cy="338554"/>
          </a:xfrm>
          <a:prstGeom prst="rect">
            <a:avLst/>
          </a:prstGeom>
          <a:noFill/>
        </p:spPr>
        <p:txBody>
          <a:bodyPr wrap="square" rtlCol="0">
            <a:spAutoFit/>
          </a:bodyPr>
          <a:lstStyle/>
          <a:p>
            <a:pPr algn="ctr"/>
            <a:r>
              <a:rPr lang="en-US" sz="1600" b="1" dirty="0" smtClean="0">
                <a:latin typeface="Comic Sans MS" pitchFamily="66" charset="0"/>
              </a:rPr>
              <a:t>K = 0 at ∞ because it stops there and a infinity U = 0</a:t>
            </a:r>
            <a:endParaRPr lang="en-US" sz="1600" b="1" dirty="0">
              <a:latin typeface="Comic Sans MS" pitchFamily="66" charset="0"/>
            </a:endParaRPr>
          </a:p>
        </p:txBody>
      </p:sp>
      <p:graphicFrame>
        <p:nvGraphicFramePr>
          <p:cNvPr id="14342" name="Object 6"/>
          <p:cNvGraphicFramePr>
            <a:graphicFrameLocks noChangeAspect="1"/>
          </p:cNvGraphicFramePr>
          <p:nvPr/>
        </p:nvGraphicFramePr>
        <p:xfrm>
          <a:off x="6057900" y="3352800"/>
          <a:ext cx="2628900" cy="839788"/>
        </p:xfrm>
        <a:graphic>
          <a:graphicData uri="http://schemas.openxmlformats.org/presentationml/2006/ole">
            <mc:AlternateContent xmlns:mc="http://schemas.openxmlformats.org/markup-compatibility/2006">
              <mc:Choice xmlns:v="urn:schemas-microsoft-com:vml" Requires="v">
                <p:oleObj spid="_x0000_s14432" name="Equation" r:id="rId6" imgW="1358640" imgH="482400" progId="Equation.3">
                  <p:embed/>
                </p:oleObj>
              </mc:Choice>
              <mc:Fallback>
                <p:oleObj name="Equation" r:id="rId6" imgW="1358640" imgH="4824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900" y="3352800"/>
                        <a:ext cx="262890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Box 48"/>
          <p:cNvSpPr txBox="1"/>
          <p:nvPr/>
        </p:nvSpPr>
        <p:spPr>
          <a:xfrm>
            <a:off x="3657600" y="3581400"/>
            <a:ext cx="2590800" cy="338554"/>
          </a:xfrm>
          <a:prstGeom prst="rect">
            <a:avLst/>
          </a:prstGeom>
          <a:noFill/>
        </p:spPr>
        <p:txBody>
          <a:bodyPr wrap="square" rtlCol="0">
            <a:spAutoFit/>
          </a:bodyPr>
          <a:lstStyle/>
          <a:p>
            <a:r>
              <a:rPr lang="en-US" sz="1600" b="1" dirty="0" smtClean="0">
                <a:latin typeface="Comic Sans MS" pitchFamily="66" charset="0"/>
              </a:rPr>
              <a:t>Solving equation (</a:t>
            </a:r>
            <a:r>
              <a:rPr lang="en-US" sz="1600" b="1" dirty="0" err="1" smtClean="0">
                <a:latin typeface="Comic Sans MS" pitchFamily="66" charset="0"/>
              </a:rPr>
              <a:t>i</a:t>
            </a:r>
            <a:r>
              <a:rPr lang="en-US" sz="1600" b="1" dirty="0" smtClean="0">
                <a:latin typeface="Comic Sans MS" pitchFamily="66" charset="0"/>
              </a:rPr>
              <a:t>)</a:t>
            </a:r>
            <a:endParaRPr lang="en-US" sz="1600" b="1" dirty="0">
              <a:latin typeface="Comic Sans MS" pitchFamily="66" charset="0"/>
            </a:endParaRPr>
          </a:p>
        </p:txBody>
      </p:sp>
      <p:grpSp>
        <p:nvGrpSpPr>
          <p:cNvPr id="67" name="Group 66"/>
          <p:cNvGrpSpPr/>
          <p:nvPr/>
        </p:nvGrpSpPr>
        <p:grpSpPr>
          <a:xfrm>
            <a:off x="1062758" y="2515394"/>
            <a:ext cx="1070842" cy="913606"/>
            <a:chOff x="1062758" y="2439194"/>
            <a:chExt cx="1070842" cy="913606"/>
          </a:xfrm>
        </p:grpSpPr>
        <p:cxnSp>
          <p:nvCxnSpPr>
            <p:cNvPr id="51" name="Straight Connector 50"/>
            <p:cNvCxnSpPr/>
            <p:nvPr/>
          </p:nvCxnSpPr>
          <p:spPr>
            <a:xfrm>
              <a:off x="1219200" y="2481942"/>
              <a:ext cx="914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062758" y="2439194"/>
              <a:ext cx="385042" cy="913606"/>
              <a:chOff x="609600" y="2439194"/>
              <a:chExt cx="385042" cy="913606"/>
            </a:xfrm>
          </p:grpSpPr>
          <p:cxnSp>
            <p:nvCxnSpPr>
              <p:cNvPr id="56" name="Straight Arrow Connector 55"/>
              <p:cNvCxnSpPr/>
              <p:nvPr/>
            </p:nvCxnSpPr>
            <p:spPr>
              <a:xfrm rot="5400000">
                <a:off x="457994" y="2895600"/>
                <a:ext cx="913606" cy="7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09600" y="2743200"/>
                <a:ext cx="385042" cy="369332"/>
              </a:xfrm>
              <a:prstGeom prst="rect">
                <a:avLst/>
              </a:prstGeom>
              <a:noFill/>
            </p:spPr>
            <p:txBody>
              <a:bodyPr wrap="none" rtlCol="0">
                <a:spAutoFit/>
              </a:bodyPr>
              <a:lstStyle/>
              <a:p>
                <a:r>
                  <a:rPr lang="en-US" dirty="0" smtClean="0">
                    <a:solidFill>
                      <a:srgbClr val="FF0000"/>
                    </a:solidFill>
                    <a:latin typeface="Comic Sans MS" pitchFamily="66" charset="0"/>
                  </a:rPr>
                  <a:t>h</a:t>
                </a:r>
                <a:r>
                  <a:rPr lang="en-US" baseline="-25000" dirty="0" smtClean="0">
                    <a:solidFill>
                      <a:srgbClr val="FF0000"/>
                    </a:solidFill>
                    <a:latin typeface="Comic Sans MS" pitchFamily="66" charset="0"/>
                  </a:rPr>
                  <a:t>1</a:t>
                </a:r>
                <a:endParaRPr lang="en-US" baseline="-25000" dirty="0">
                  <a:solidFill>
                    <a:srgbClr val="FF0000"/>
                  </a:solidFill>
                  <a:latin typeface="Comic Sans MS" pitchFamily="66" charset="0"/>
                </a:endParaRPr>
              </a:p>
            </p:txBody>
          </p:sp>
        </p:grpSp>
      </p:grpSp>
      <p:grpSp>
        <p:nvGrpSpPr>
          <p:cNvPr id="69" name="Group 68"/>
          <p:cNvGrpSpPr/>
          <p:nvPr/>
        </p:nvGrpSpPr>
        <p:grpSpPr>
          <a:xfrm>
            <a:off x="914400" y="1774218"/>
            <a:ext cx="1070842" cy="1677194"/>
            <a:chOff x="1062758" y="1676400"/>
            <a:chExt cx="1070842" cy="1677194"/>
          </a:xfrm>
        </p:grpSpPr>
        <p:cxnSp>
          <p:nvCxnSpPr>
            <p:cNvPr id="70" name="Straight Connector 69"/>
            <p:cNvCxnSpPr/>
            <p:nvPr/>
          </p:nvCxnSpPr>
          <p:spPr>
            <a:xfrm>
              <a:off x="1219200" y="1676400"/>
              <a:ext cx="914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7" name="Group 63"/>
            <p:cNvGrpSpPr/>
            <p:nvPr/>
          </p:nvGrpSpPr>
          <p:grpSpPr>
            <a:xfrm>
              <a:off x="1062758" y="1677194"/>
              <a:ext cx="412292" cy="1676400"/>
              <a:chOff x="609600" y="1677194"/>
              <a:chExt cx="412292" cy="1676400"/>
            </a:xfrm>
          </p:grpSpPr>
          <p:cxnSp>
            <p:nvCxnSpPr>
              <p:cNvPr id="78" name="Straight Arrow Connector 77"/>
              <p:cNvCxnSpPr/>
              <p:nvPr/>
            </p:nvCxnSpPr>
            <p:spPr>
              <a:xfrm rot="5400000">
                <a:off x="76200" y="2514600"/>
                <a:ext cx="16764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9600" y="2133600"/>
                <a:ext cx="412292" cy="369332"/>
              </a:xfrm>
              <a:prstGeom prst="rect">
                <a:avLst/>
              </a:prstGeom>
              <a:noFill/>
            </p:spPr>
            <p:txBody>
              <a:bodyPr wrap="none" rtlCol="0">
                <a:spAutoFit/>
              </a:bodyPr>
              <a:lstStyle/>
              <a:p>
                <a:r>
                  <a:rPr lang="en-US" dirty="0" smtClean="0">
                    <a:solidFill>
                      <a:srgbClr val="FF0000"/>
                    </a:solidFill>
                    <a:latin typeface="Comic Sans MS" pitchFamily="66" charset="0"/>
                  </a:rPr>
                  <a:t>h</a:t>
                </a:r>
                <a:r>
                  <a:rPr lang="en-US" baseline="-25000" dirty="0">
                    <a:solidFill>
                      <a:srgbClr val="FF0000"/>
                    </a:solidFill>
                    <a:latin typeface="Comic Sans MS" pitchFamily="66" charset="0"/>
                  </a:rPr>
                  <a:t>2</a:t>
                </a:r>
              </a:p>
            </p:txBody>
          </p:sp>
        </p:grpSp>
      </p:grpSp>
      <p:graphicFrame>
        <p:nvGraphicFramePr>
          <p:cNvPr id="14343" name="Object 7"/>
          <p:cNvGraphicFramePr>
            <a:graphicFrameLocks noChangeAspect="1"/>
          </p:cNvGraphicFramePr>
          <p:nvPr/>
        </p:nvGraphicFramePr>
        <p:xfrm>
          <a:off x="4770438" y="4267200"/>
          <a:ext cx="1874837" cy="835025"/>
        </p:xfrm>
        <a:graphic>
          <a:graphicData uri="http://schemas.openxmlformats.org/presentationml/2006/ole">
            <mc:AlternateContent xmlns:mc="http://schemas.openxmlformats.org/markup-compatibility/2006">
              <mc:Choice xmlns:v="urn:schemas-microsoft-com:vml" Requires="v">
                <p:oleObj spid="_x0000_s14433" name="Equation" r:id="rId8" imgW="914400" imgH="444240" progId="Equation.3">
                  <p:embed/>
                </p:oleObj>
              </mc:Choice>
              <mc:Fallback>
                <p:oleObj name="Equation" r:id="rId8" imgW="914400" imgH="4442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0438" y="4267200"/>
                        <a:ext cx="1874837"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 name="TextBox 86"/>
          <p:cNvSpPr txBox="1"/>
          <p:nvPr/>
        </p:nvSpPr>
        <p:spPr>
          <a:xfrm>
            <a:off x="4114800" y="4484687"/>
            <a:ext cx="685800" cy="338554"/>
          </a:xfrm>
          <a:prstGeom prst="rect">
            <a:avLst/>
          </a:prstGeom>
          <a:noFill/>
        </p:spPr>
        <p:txBody>
          <a:bodyPr wrap="square" rtlCol="0">
            <a:spAutoFit/>
          </a:bodyPr>
          <a:lstStyle/>
          <a:p>
            <a:r>
              <a:rPr lang="en-US" sz="1600" b="1" dirty="0" smtClean="0">
                <a:latin typeface="Comic Sans MS" pitchFamily="66" charset="0"/>
              </a:rPr>
              <a:t>But</a:t>
            </a:r>
            <a:endParaRPr lang="en-US" sz="1600" b="1" dirty="0">
              <a:latin typeface="Comic Sans MS" pitchFamily="66" charset="0"/>
            </a:endParaRPr>
          </a:p>
        </p:txBody>
      </p:sp>
      <p:grpSp>
        <p:nvGrpSpPr>
          <p:cNvPr id="92" name="Group 91"/>
          <p:cNvGrpSpPr/>
          <p:nvPr/>
        </p:nvGrpSpPr>
        <p:grpSpPr>
          <a:xfrm>
            <a:off x="4800600" y="4343401"/>
            <a:ext cx="1752599" cy="533399"/>
            <a:chOff x="6781800" y="4648201"/>
            <a:chExt cx="1752599" cy="533399"/>
          </a:xfrm>
        </p:grpSpPr>
        <p:cxnSp>
          <p:nvCxnSpPr>
            <p:cNvPr id="89" name="Straight Connector 88"/>
            <p:cNvCxnSpPr/>
            <p:nvPr/>
          </p:nvCxnSpPr>
          <p:spPr>
            <a:xfrm rot="5400000">
              <a:off x="6667500" y="4838700"/>
              <a:ext cx="4572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8343900" y="4686301"/>
              <a:ext cx="22860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Right Arrow 92"/>
          <p:cNvSpPr/>
          <p:nvPr/>
        </p:nvSpPr>
        <p:spPr>
          <a:xfrm>
            <a:off x="6781800" y="4495800"/>
            <a:ext cx="381000" cy="304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344" name="Object 8"/>
          <p:cNvGraphicFramePr>
            <a:graphicFrameLocks noChangeAspect="1"/>
          </p:cNvGraphicFramePr>
          <p:nvPr/>
        </p:nvGraphicFramePr>
        <p:xfrm>
          <a:off x="7291388" y="4367213"/>
          <a:ext cx="1509712" cy="428625"/>
        </p:xfrm>
        <a:graphic>
          <a:graphicData uri="http://schemas.openxmlformats.org/presentationml/2006/ole">
            <mc:AlternateContent xmlns:mc="http://schemas.openxmlformats.org/markup-compatibility/2006">
              <mc:Choice xmlns:v="urn:schemas-microsoft-com:vml" Requires="v">
                <p:oleObj spid="_x0000_s14434" name="Equation" r:id="rId10" imgW="736560" imgH="228600" progId="Equation.3">
                  <p:embed/>
                </p:oleObj>
              </mc:Choice>
              <mc:Fallback>
                <p:oleObj name="Equation" r:id="rId10" imgW="736560" imgH="2286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1388" y="4367213"/>
                        <a:ext cx="150971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3859213" y="5170488"/>
          <a:ext cx="1620837" cy="862012"/>
        </p:xfrm>
        <a:graphic>
          <a:graphicData uri="http://schemas.openxmlformats.org/presentationml/2006/ole">
            <mc:AlternateContent xmlns:mc="http://schemas.openxmlformats.org/markup-compatibility/2006">
              <mc:Choice xmlns:v="urn:schemas-microsoft-com:vml" Requires="v">
                <p:oleObj spid="_x0000_s14435" name="Equation" r:id="rId12" imgW="838080" imgH="495000" progId="Equation.3">
                  <p:embed/>
                </p:oleObj>
              </mc:Choice>
              <mc:Fallback>
                <p:oleObj name="Equation" r:id="rId12" imgW="838080" imgH="4950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9213" y="5170488"/>
                        <a:ext cx="1620837" cy="862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8" name="Group 97"/>
          <p:cNvGrpSpPr/>
          <p:nvPr/>
        </p:nvGrpSpPr>
        <p:grpSpPr>
          <a:xfrm>
            <a:off x="4903788" y="5257800"/>
            <a:ext cx="533399" cy="685799"/>
            <a:chOff x="5410201" y="5562600"/>
            <a:chExt cx="533399" cy="685799"/>
          </a:xfrm>
        </p:grpSpPr>
        <p:cxnSp>
          <p:nvCxnSpPr>
            <p:cNvPr id="95" name="Straight Connector 94"/>
            <p:cNvCxnSpPr/>
            <p:nvPr/>
          </p:nvCxnSpPr>
          <p:spPr>
            <a:xfrm rot="10800000" flipV="1">
              <a:off x="5791200" y="5562600"/>
              <a:ext cx="152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V="1">
              <a:off x="5410201" y="6095998"/>
              <a:ext cx="381001" cy="152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Right Arrow 98"/>
          <p:cNvSpPr/>
          <p:nvPr/>
        </p:nvSpPr>
        <p:spPr>
          <a:xfrm>
            <a:off x="5894387" y="5334000"/>
            <a:ext cx="381000" cy="304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346" name="Object 10"/>
          <p:cNvGraphicFramePr>
            <a:graphicFrameLocks noChangeAspect="1"/>
          </p:cNvGraphicFramePr>
          <p:nvPr/>
        </p:nvGraphicFramePr>
        <p:xfrm>
          <a:off x="6376988" y="5238750"/>
          <a:ext cx="2428875" cy="485775"/>
        </p:xfrm>
        <a:graphic>
          <a:graphicData uri="http://schemas.openxmlformats.org/presentationml/2006/ole">
            <mc:AlternateContent xmlns:mc="http://schemas.openxmlformats.org/markup-compatibility/2006">
              <mc:Choice xmlns:v="urn:schemas-microsoft-com:vml" Requires="v">
                <p:oleObj spid="_x0000_s14436" name="Equation" r:id="rId14" imgW="1257120" imgH="279360" progId="Equation.3">
                  <p:embed/>
                </p:oleObj>
              </mc:Choice>
              <mc:Fallback>
                <p:oleObj name="Equation" r:id="rId14" imgW="1257120" imgH="27936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6988" y="5238750"/>
                        <a:ext cx="24288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7" name="Object 11"/>
          <p:cNvGraphicFramePr>
            <a:graphicFrameLocks noChangeAspect="1"/>
          </p:cNvGraphicFramePr>
          <p:nvPr/>
        </p:nvGraphicFramePr>
        <p:xfrm>
          <a:off x="3019425" y="6197600"/>
          <a:ext cx="5694363" cy="485775"/>
        </p:xfrm>
        <a:graphic>
          <a:graphicData uri="http://schemas.openxmlformats.org/presentationml/2006/ole">
            <mc:AlternateContent xmlns:mc="http://schemas.openxmlformats.org/markup-compatibility/2006">
              <mc:Choice xmlns:v="urn:schemas-microsoft-com:vml" Requires="v">
                <p:oleObj spid="_x0000_s14437" name="Equation" r:id="rId16" imgW="2946240" imgH="279360" progId="Equation.3">
                  <p:embed/>
                </p:oleObj>
              </mc:Choice>
              <mc:Fallback>
                <p:oleObj name="Equation" r:id="rId16" imgW="2946240" imgH="279360" progId="Equation.3">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19425" y="6197600"/>
                        <a:ext cx="569436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p:nvGrpSpPr>
        <p:grpSpPr>
          <a:xfrm>
            <a:off x="764370" y="0"/>
            <a:ext cx="1064430" cy="3429794"/>
            <a:chOff x="764370" y="0"/>
            <a:chExt cx="1064430" cy="3429794"/>
          </a:xfrm>
        </p:grpSpPr>
        <p:grpSp>
          <p:nvGrpSpPr>
            <p:cNvPr id="83" name="Group 63"/>
            <p:cNvGrpSpPr/>
            <p:nvPr/>
          </p:nvGrpSpPr>
          <p:grpSpPr>
            <a:xfrm>
              <a:off x="764370" y="0"/>
              <a:ext cx="378630" cy="3429794"/>
              <a:chOff x="764370" y="-76200"/>
              <a:chExt cx="378630" cy="3429794"/>
            </a:xfrm>
          </p:grpSpPr>
          <p:cxnSp>
            <p:nvCxnSpPr>
              <p:cNvPr id="84" name="Straight Arrow Connector 83"/>
              <p:cNvCxnSpPr/>
              <p:nvPr/>
            </p:nvCxnSpPr>
            <p:spPr>
              <a:xfrm rot="5400000">
                <a:off x="-686594" y="1752600"/>
                <a:ext cx="3201194" cy="7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64370" y="-76200"/>
                <a:ext cx="378630" cy="369332"/>
              </a:xfrm>
              <a:prstGeom prst="rect">
                <a:avLst/>
              </a:prstGeom>
              <a:noFill/>
            </p:spPr>
            <p:txBody>
              <a:bodyPr wrap="none" rtlCol="0">
                <a:spAutoFit/>
              </a:bodyPr>
              <a:lstStyle/>
              <a:p>
                <a:r>
                  <a:rPr lang="en-US" b="1" dirty="0" smtClean="0">
                    <a:solidFill>
                      <a:srgbClr val="FF0000"/>
                    </a:solidFill>
                    <a:latin typeface="Comic Sans MS" pitchFamily="66" charset="0"/>
                  </a:rPr>
                  <a:t>∞</a:t>
                </a:r>
                <a:endParaRPr lang="en-US" b="1" baseline="-25000" dirty="0">
                  <a:solidFill>
                    <a:srgbClr val="FF0000"/>
                  </a:solidFill>
                  <a:latin typeface="Comic Sans MS" pitchFamily="66" charset="0"/>
                </a:endParaRPr>
              </a:p>
            </p:txBody>
          </p:sp>
        </p:grpSp>
        <p:cxnSp>
          <p:nvCxnSpPr>
            <p:cNvPr id="55" name="Straight Connector 54"/>
            <p:cNvCxnSpPr/>
            <p:nvPr/>
          </p:nvCxnSpPr>
          <p:spPr>
            <a:xfrm>
              <a:off x="914400" y="304800"/>
              <a:ext cx="914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aphicFrame>
        <p:nvGraphicFramePr>
          <p:cNvPr id="14348" name="Object 12"/>
          <p:cNvGraphicFramePr>
            <a:graphicFrameLocks noChangeAspect="1"/>
          </p:cNvGraphicFramePr>
          <p:nvPr/>
        </p:nvGraphicFramePr>
        <p:xfrm>
          <a:off x="3962400" y="1620975"/>
          <a:ext cx="3543300" cy="381000"/>
        </p:xfrm>
        <a:graphic>
          <a:graphicData uri="http://schemas.openxmlformats.org/presentationml/2006/ole">
            <mc:AlternateContent xmlns:mc="http://schemas.openxmlformats.org/markup-compatibility/2006">
              <mc:Choice xmlns:v="urn:schemas-microsoft-com:vml" Requires="v">
                <p:oleObj spid="_x0000_s14438" name="Equation" r:id="rId18" imgW="1257120" imgH="228600" progId="Equation.3">
                  <p:embed/>
                </p:oleObj>
              </mc:Choice>
              <mc:Fallback>
                <p:oleObj name="Equation" r:id="rId18" imgW="1257120" imgH="228600" progId="Equation.3">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62400" y="1620975"/>
                        <a:ext cx="3543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9" name="Object 13"/>
          <p:cNvGraphicFramePr>
            <a:graphicFrameLocks noChangeAspect="1"/>
          </p:cNvGraphicFramePr>
          <p:nvPr/>
        </p:nvGraphicFramePr>
        <p:xfrm>
          <a:off x="5029201" y="1119249"/>
          <a:ext cx="1371600" cy="381001"/>
        </p:xfrm>
        <a:graphic>
          <a:graphicData uri="http://schemas.openxmlformats.org/presentationml/2006/ole">
            <mc:AlternateContent xmlns:mc="http://schemas.openxmlformats.org/markup-compatibility/2006">
              <mc:Choice xmlns:v="urn:schemas-microsoft-com:vml" Requires="v">
                <p:oleObj spid="_x0000_s14439" name="Equation" r:id="rId20" imgW="469800" imgH="177480" progId="Equation.3">
                  <p:embed/>
                </p:oleObj>
              </mc:Choice>
              <mc:Fallback>
                <p:oleObj name="Equation" r:id="rId20" imgW="469800" imgH="177480" progId="Equation.3">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9201" y="1119249"/>
                        <a:ext cx="1371600" cy="381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decel="50000" autoRev="1" fill="hold" nodeType="clickEffect">
                                  <p:stCondLst>
                                    <p:cond delay="0"/>
                                  </p:stCondLst>
                                  <p:childTnLst>
                                    <p:animMotion origin="layout" path="M -2.5E-6 -2.86772E-6 L 0.00052 -0.09967 " pathEditMode="relative" rAng="0" ptsTypes="AA">
                                      <p:cBhvr>
                                        <p:cTn id="14" dur="4000" fill="hold"/>
                                        <p:tgtEl>
                                          <p:spTgt spid="2"/>
                                        </p:tgtEl>
                                        <p:attrNameLst>
                                          <p:attrName>ppt_x</p:attrName>
                                          <p:attrName>ppt_y</p:attrName>
                                        </p:attrNameLst>
                                      </p:cBhvr>
                                      <p:rCtr x="0" y="-50"/>
                                    </p:animMotion>
                                  </p:childTnLst>
                                </p:cTn>
                              </p:par>
                              <p:par>
                                <p:cTn id="15" presetID="1" presetClass="entr" presetSubtype="0" fill="hold" nodeType="withEffect">
                                  <p:stCondLst>
                                    <p:cond delay="300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decel="50000" autoRev="1" fill="hold" nodeType="clickEffect">
                                  <p:stCondLst>
                                    <p:cond delay="0"/>
                                  </p:stCondLst>
                                  <p:childTnLst>
                                    <p:animMotion origin="layout" path="M -2.5E-6 -2.86772E-6 L 0.00052 -0.22178 " pathEditMode="relative" rAng="0" ptsTypes="AA">
                                      <p:cBhvr>
                                        <p:cTn id="20" dur="2000" fill="hold"/>
                                        <p:tgtEl>
                                          <p:spTgt spid="2"/>
                                        </p:tgtEl>
                                        <p:attrNameLst>
                                          <p:attrName>ppt_x</p:attrName>
                                          <p:attrName>ppt_y</p:attrName>
                                        </p:attrNameLst>
                                      </p:cBhvr>
                                      <p:rCtr x="0" y="-111"/>
                                    </p:animMotion>
                                  </p:childTnLst>
                                </p:cTn>
                              </p:par>
                              <p:par>
                                <p:cTn id="21" presetID="1" presetClass="entr" presetSubtype="0" fill="hold" nodeType="withEffect">
                                  <p:stCondLst>
                                    <p:cond delay="200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2.5E-6 2.31214E-6 L 0.00052 -0.4326 " pathEditMode="relative" rAng="0" ptsTypes="AA">
                                      <p:cBhvr>
                                        <p:cTn id="26" dur="1000" fill="hold"/>
                                        <p:tgtEl>
                                          <p:spTgt spid="2"/>
                                        </p:tgtEl>
                                        <p:attrNameLst>
                                          <p:attrName>ppt_x</p:attrName>
                                          <p:attrName>ppt_y</p:attrName>
                                        </p:attrNameLst>
                                      </p:cBhvr>
                                      <p:rCtr x="0" y="-216"/>
                                    </p:animMotion>
                                  </p:childTnLst>
                                </p:cTn>
                              </p:par>
                              <p:par>
                                <p:cTn id="27" presetID="1" presetClass="entr" presetSubtype="0" fill="hold" nodeType="withEffect">
                                  <p:stCondLst>
                                    <p:cond delay="100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3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3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3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3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3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43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43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7" grpId="0"/>
      <p:bldP spid="48" grpId="0"/>
      <p:bldP spid="49" grpId="0"/>
      <p:bldP spid="87" grpId="0"/>
      <p:bldP spid="93" grpId="0" animBg="1"/>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0"/>
            <a:ext cx="8229600" cy="1295400"/>
          </a:xfrm>
        </p:spPr>
        <p:txBody>
          <a:bodyPr>
            <a:normAutofit fontScale="90000"/>
          </a:bodyPr>
          <a:lstStyle/>
          <a:p>
            <a:r>
              <a:rPr lang="en-US" sz="3600" b="1" dirty="0" smtClean="0">
                <a:solidFill>
                  <a:srgbClr val="FF0000"/>
                </a:solidFill>
              </a:rPr>
              <a:t>Energy Conservation: </a:t>
            </a:r>
            <a:br>
              <a:rPr lang="en-US" sz="3600" b="1" dirty="0" smtClean="0">
                <a:solidFill>
                  <a:srgbClr val="FF0000"/>
                </a:solidFill>
              </a:rPr>
            </a:br>
            <a:r>
              <a:rPr lang="en-US" sz="3600" b="1" dirty="0" smtClean="0">
                <a:solidFill>
                  <a:srgbClr val="FF0000"/>
                </a:solidFill>
              </a:rPr>
              <a:t>Body moves with final velocity at infinity </a:t>
            </a:r>
            <a:br>
              <a:rPr lang="en-US" sz="3600" b="1" dirty="0" smtClean="0">
                <a:solidFill>
                  <a:srgbClr val="FF0000"/>
                </a:solidFill>
              </a:rPr>
            </a:br>
            <a:r>
              <a:rPr lang="en-US" sz="3600" b="1" dirty="0" smtClean="0">
                <a:solidFill>
                  <a:srgbClr val="FF0000"/>
                </a:solidFill>
              </a:rPr>
              <a:t>(after escaping gravity)</a:t>
            </a:r>
            <a:endParaRPr lang="en-US" sz="3600" b="1"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233362" y="3390900"/>
            <a:ext cx="2886075" cy="2933700"/>
          </a:xfrm>
          <a:prstGeom prst="rect">
            <a:avLst/>
          </a:prstGeom>
        </p:spPr>
      </p:pic>
      <p:sp>
        <p:nvSpPr>
          <p:cNvPr id="30" name="Oval 29"/>
          <p:cNvSpPr/>
          <p:nvPr/>
        </p:nvSpPr>
        <p:spPr>
          <a:xfrm>
            <a:off x="228600" y="34099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54792" y="48577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6964" y="4964668"/>
            <a:ext cx="381836" cy="369332"/>
          </a:xfrm>
          <a:prstGeom prst="rect">
            <a:avLst/>
          </a:prstGeom>
          <a:noFill/>
        </p:spPr>
        <p:txBody>
          <a:bodyPr wrap="none" rtlCol="0">
            <a:spAutoFit/>
          </a:bodyPr>
          <a:lstStyle/>
          <a:p>
            <a:r>
              <a:rPr lang="en-US" dirty="0" smtClean="0"/>
              <a:t>M</a:t>
            </a:r>
            <a:endParaRPr lang="en-US" dirty="0"/>
          </a:p>
        </p:txBody>
      </p:sp>
      <p:cxnSp>
        <p:nvCxnSpPr>
          <p:cNvPr id="35" name="Straight Arrow Connector 34"/>
          <p:cNvCxnSpPr/>
          <p:nvPr/>
        </p:nvCxnSpPr>
        <p:spPr>
          <a:xfrm rot="16200000" flipH="1">
            <a:off x="954741" y="4078941"/>
            <a:ext cx="1405078" cy="382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447800" y="2855259"/>
            <a:ext cx="369012" cy="533400"/>
            <a:chOff x="2250141" y="2590800"/>
            <a:chExt cx="369012" cy="533400"/>
          </a:xfrm>
        </p:grpSpPr>
        <p:sp>
          <p:nvSpPr>
            <p:cNvPr id="33" name="Oval 32"/>
            <p:cNvSpPr/>
            <p:nvPr/>
          </p:nvSpPr>
          <p:spPr>
            <a:xfrm>
              <a:off x="2312895" y="2895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50141" y="2590800"/>
              <a:ext cx="369012" cy="369332"/>
            </a:xfrm>
            <a:prstGeom prst="rect">
              <a:avLst/>
            </a:prstGeom>
            <a:noFill/>
          </p:spPr>
          <p:txBody>
            <a:bodyPr wrap="none" rtlCol="0">
              <a:spAutoFit/>
            </a:bodyPr>
            <a:lstStyle/>
            <a:p>
              <a:r>
                <a:rPr lang="en-US" dirty="0" smtClean="0"/>
                <a:t>m</a:t>
              </a:r>
              <a:endParaRPr lang="en-US" dirty="0"/>
            </a:p>
          </p:txBody>
        </p:sp>
      </p:grpSp>
      <p:graphicFrame>
        <p:nvGraphicFramePr>
          <p:cNvPr id="40" name="Object 2"/>
          <p:cNvGraphicFramePr>
            <a:graphicFrameLocks noChangeAspect="1"/>
          </p:cNvGraphicFramePr>
          <p:nvPr/>
        </p:nvGraphicFramePr>
        <p:xfrm>
          <a:off x="4106863" y="3730625"/>
          <a:ext cx="4127500" cy="841375"/>
        </p:xfrm>
        <a:graphic>
          <a:graphicData uri="http://schemas.openxmlformats.org/presentationml/2006/ole">
            <mc:AlternateContent xmlns:mc="http://schemas.openxmlformats.org/markup-compatibility/2006">
              <mc:Choice xmlns:v="urn:schemas-microsoft-com:vml" Requires="v">
                <p:oleObj spid="_x0000_s107552" name="Equation" r:id="rId4" imgW="2133360" imgH="482400" progId="Equation.3">
                  <p:embed/>
                </p:oleObj>
              </mc:Choice>
              <mc:Fallback>
                <p:oleObj name="Equation" r:id="rId4" imgW="21333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863" y="3730625"/>
                        <a:ext cx="41275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53"/>
          <p:cNvGrpSpPr/>
          <p:nvPr/>
        </p:nvGrpSpPr>
        <p:grpSpPr>
          <a:xfrm>
            <a:off x="1602246" y="4800600"/>
            <a:ext cx="1446548" cy="369332"/>
            <a:chOff x="2364246" y="4495800"/>
            <a:chExt cx="1446548" cy="369332"/>
          </a:xfrm>
        </p:grpSpPr>
        <p:cxnSp>
          <p:nvCxnSpPr>
            <p:cNvPr id="52" name="Straight Arrow Connector 51"/>
            <p:cNvCxnSpPr>
              <a:stCxn id="31" idx="0"/>
              <a:endCxn id="30" idx="6"/>
            </p:cNvCxnSpPr>
            <p:nvPr/>
          </p:nvCxnSpPr>
          <p:spPr>
            <a:xfrm rot="5400000" flipH="1" flipV="1">
              <a:off x="3086726" y="3829676"/>
              <a:ext cx="1588" cy="1446548"/>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71800" y="4495800"/>
              <a:ext cx="340158" cy="369332"/>
            </a:xfrm>
            <a:prstGeom prst="rect">
              <a:avLst/>
            </a:prstGeom>
            <a:noFill/>
          </p:spPr>
          <p:txBody>
            <a:bodyPr wrap="none" rtlCol="0">
              <a:spAutoFit/>
            </a:bodyPr>
            <a:lstStyle/>
            <a:p>
              <a:r>
                <a:rPr lang="en-US" dirty="0" err="1" smtClean="0">
                  <a:solidFill>
                    <a:srgbClr val="00B0F0"/>
                  </a:solidFill>
                </a:rPr>
                <a:t>r</a:t>
              </a:r>
              <a:r>
                <a:rPr lang="en-US" baseline="-25000" dirty="0" err="1" smtClean="0">
                  <a:solidFill>
                    <a:srgbClr val="00B0F0"/>
                  </a:solidFill>
                </a:rPr>
                <a:t>E</a:t>
              </a:r>
              <a:endParaRPr lang="en-US" baseline="-25000" dirty="0">
                <a:solidFill>
                  <a:srgbClr val="00B0F0"/>
                </a:solidFill>
              </a:endParaRPr>
            </a:p>
          </p:txBody>
        </p:sp>
      </p:grpSp>
      <p:sp>
        <p:nvSpPr>
          <p:cNvPr id="48" name="TextBox 47"/>
          <p:cNvSpPr txBox="1"/>
          <p:nvPr/>
        </p:nvSpPr>
        <p:spPr>
          <a:xfrm>
            <a:off x="3657600" y="5117068"/>
            <a:ext cx="4953000" cy="369332"/>
          </a:xfrm>
          <a:prstGeom prst="rect">
            <a:avLst/>
          </a:prstGeom>
          <a:noFill/>
        </p:spPr>
        <p:txBody>
          <a:bodyPr wrap="square" rtlCol="0">
            <a:spAutoFit/>
          </a:bodyPr>
          <a:lstStyle/>
          <a:p>
            <a:pPr algn="ctr"/>
            <a:r>
              <a:rPr lang="en-US" b="1" dirty="0" smtClean="0">
                <a:latin typeface="Comic Sans MS" pitchFamily="66" charset="0"/>
              </a:rPr>
              <a:t>U = 0 at infinity</a:t>
            </a:r>
            <a:endParaRPr lang="en-US" b="1" dirty="0">
              <a:latin typeface="Comic Sans MS" pitchFamily="66" charset="0"/>
            </a:endParaRPr>
          </a:p>
        </p:txBody>
      </p:sp>
      <p:grpSp>
        <p:nvGrpSpPr>
          <p:cNvPr id="4" name="Group 68"/>
          <p:cNvGrpSpPr/>
          <p:nvPr/>
        </p:nvGrpSpPr>
        <p:grpSpPr>
          <a:xfrm>
            <a:off x="838200" y="228600"/>
            <a:ext cx="1147042" cy="3124994"/>
            <a:chOff x="986558" y="130782"/>
            <a:chExt cx="1147042" cy="3124994"/>
          </a:xfrm>
        </p:grpSpPr>
        <p:cxnSp>
          <p:nvCxnSpPr>
            <p:cNvPr id="70" name="Straight Connector 69"/>
            <p:cNvCxnSpPr/>
            <p:nvPr/>
          </p:nvCxnSpPr>
          <p:spPr>
            <a:xfrm>
              <a:off x="986558" y="130782"/>
              <a:ext cx="1147042" cy="2161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 name="Group 63"/>
            <p:cNvGrpSpPr/>
            <p:nvPr/>
          </p:nvGrpSpPr>
          <p:grpSpPr>
            <a:xfrm>
              <a:off x="1062758" y="131576"/>
              <a:ext cx="378630" cy="3124200"/>
              <a:chOff x="609600" y="131576"/>
              <a:chExt cx="378630" cy="3124200"/>
            </a:xfrm>
          </p:grpSpPr>
          <p:cxnSp>
            <p:nvCxnSpPr>
              <p:cNvPr id="78" name="Straight Arrow Connector 77"/>
              <p:cNvCxnSpPr/>
              <p:nvPr/>
            </p:nvCxnSpPr>
            <p:spPr>
              <a:xfrm rot="5400000">
                <a:off x="-647700" y="1692882"/>
                <a:ext cx="31242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9600" y="2133600"/>
                <a:ext cx="378630" cy="369332"/>
              </a:xfrm>
              <a:prstGeom prst="rect">
                <a:avLst/>
              </a:prstGeom>
              <a:noFill/>
            </p:spPr>
            <p:txBody>
              <a:bodyPr wrap="none" rtlCol="0">
                <a:spAutoFit/>
              </a:bodyPr>
              <a:lstStyle/>
              <a:p>
                <a:r>
                  <a:rPr lang="en-US" b="1" dirty="0" smtClean="0">
                    <a:solidFill>
                      <a:srgbClr val="FF0000"/>
                    </a:solidFill>
                    <a:latin typeface="Comic Sans MS" pitchFamily="66" charset="0"/>
                  </a:rPr>
                  <a:t>∞</a:t>
                </a:r>
                <a:endParaRPr lang="en-US" b="1" baseline="-25000" dirty="0" smtClean="0">
                  <a:solidFill>
                    <a:srgbClr val="FF0000"/>
                  </a:solidFill>
                  <a:latin typeface="Comic Sans MS" pitchFamily="66" charset="0"/>
                </a:endParaRPr>
              </a:p>
            </p:txBody>
          </p:sp>
        </p:grpSp>
      </p:grpSp>
      <p:graphicFrame>
        <p:nvGraphicFramePr>
          <p:cNvPr id="106505" name="Object 9"/>
          <p:cNvGraphicFramePr>
            <a:graphicFrameLocks noChangeAspect="1"/>
          </p:cNvGraphicFramePr>
          <p:nvPr/>
        </p:nvGraphicFramePr>
        <p:xfrm>
          <a:off x="5318125" y="2005013"/>
          <a:ext cx="1470025" cy="500062"/>
        </p:xfrm>
        <a:graphic>
          <a:graphicData uri="http://schemas.openxmlformats.org/presentationml/2006/ole">
            <mc:AlternateContent xmlns:mc="http://schemas.openxmlformats.org/markup-compatibility/2006">
              <mc:Choice xmlns:v="urn:schemas-microsoft-com:vml" Requires="v">
                <p:oleObj spid="_x0000_s107553" name="Equation" r:id="rId6" imgW="469800" imgH="177480" progId="Equation.3">
                  <p:embed/>
                </p:oleObj>
              </mc:Choice>
              <mc:Fallback>
                <p:oleObj name="Equation" r:id="rId6" imgW="46980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25" y="2005013"/>
                        <a:ext cx="14700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6" name="Object 10"/>
          <p:cNvGraphicFramePr>
            <a:graphicFrameLocks noChangeAspect="1"/>
          </p:cNvGraphicFramePr>
          <p:nvPr/>
        </p:nvGraphicFramePr>
        <p:xfrm>
          <a:off x="4371975" y="2724150"/>
          <a:ext cx="3543300" cy="577850"/>
        </p:xfrm>
        <a:graphic>
          <a:graphicData uri="http://schemas.openxmlformats.org/presentationml/2006/ole">
            <mc:AlternateContent xmlns:mc="http://schemas.openxmlformats.org/markup-compatibility/2006">
              <mc:Choice xmlns:v="urn:schemas-microsoft-com:vml" Requires="v">
                <p:oleObj spid="_x0000_s107554" name="Equation" r:id="rId8" imgW="1257120" imgH="228600" progId="Equation.3">
                  <p:embed/>
                </p:oleObj>
              </mc:Choice>
              <mc:Fallback>
                <p:oleObj name="Equation" r:id="rId8" imgW="125712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1975" y="2724150"/>
                        <a:ext cx="35433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Connector 62"/>
          <p:cNvCxnSpPr/>
          <p:nvPr/>
        </p:nvCxnSpPr>
        <p:spPr>
          <a:xfrm>
            <a:off x="685800" y="3370944"/>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33400" y="3171372"/>
            <a:ext cx="237566" cy="369332"/>
          </a:xfrm>
          <a:prstGeom prst="rect">
            <a:avLst/>
          </a:prstGeom>
          <a:noFill/>
        </p:spPr>
        <p:txBody>
          <a:bodyPr wrap="none" rtlCol="0">
            <a:spAutoFit/>
          </a:bodyPr>
          <a:lstStyle/>
          <a:p>
            <a:r>
              <a:rPr lang="en-US" dirty="0" err="1" smtClean="0"/>
              <a:t>i</a:t>
            </a:r>
            <a:endParaRPr lang="en-US" dirty="0"/>
          </a:p>
        </p:txBody>
      </p:sp>
      <p:sp>
        <p:nvSpPr>
          <p:cNvPr id="66" name="TextBox 65"/>
          <p:cNvSpPr txBox="1"/>
          <p:nvPr/>
        </p:nvSpPr>
        <p:spPr>
          <a:xfrm>
            <a:off x="609600" y="0"/>
            <a:ext cx="255198" cy="369332"/>
          </a:xfrm>
          <a:prstGeom prst="rect">
            <a:avLst/>
          </a:prstGeom>
          <a:noFill/>
        </p:spPr>
        <p:txBody>
          <a:bodyPr wrap="none" rtlCol="0">
            <a:spAutoFit/>
          </a:bodyPr>
          <a:lstStyle/>
          <a:p>
            <a:r>
              <a:rPr lang="en-US" dirty="0" err="1" smtClean="0"/>
              <a:t>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4" presetClass="path" presetSubtype="0" decel="50000" fill="hold" nodeType="clickEffect">
                                  <p:stCondLst>
                                    <p:cond delay="0"/>
                                  </p:stCondLst>
                                  <p:childTnLst>
                                    <p:animMotion origin="layout" path="M -2.22222E-6 2.31214E-6 L -0.00347 -0.51029 " pathEditMode="relative" rAng="0" ptsTypes="AA">
                                      <p:cBhvr>
                                        <p:cTn id="10" dur="2000" fill="hold"/>
                                        <p:tgtEl>
                                          <p:spTgt spid="2"/>
                                        </p:tgtEl>
                                        <p:attrNameLst>
                                          <p:attrName>ppt_x</p:attrName>
                                          <p:attrName>ppt_y</p:attrName>
                                        </p:attrNameLst>
                                      </p:cBhvr>
                                      <p:rCtr x="-200" y="-25500"/>
                                    </p:animMotion>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5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cstate="print"/>
          <a:srcRect/>
          <a:stretch>
            <a:fillRect/>
          </a:stretch>
        </p:blipFill>
        <p:spPr bwMode="auto">
          <a:xfrm>
            <a:off x="457200" y="2209800"/>
            <a:ext cx="8389196" cy="4599078"/>
          </a:xfrm>
          <a:prstGeom prst="rect">
            <a:avLst/>
          </a:prstGeom>
          <a:noFill/>
          <a:ln w="9525">
            <a:noFill/>
            <a:miter lim="800000"/>
            <a:headEnd/>
            <a:tailEnd/>
          </a:ln>
          <a:effectLst/>
        </p:spPr>
      </p:pic>
      <p:grpSp>
        <p:nvGrpSpPr>
          <p:cNvPr id="9" name="Group 8"/>
          <p:cNvGrpSpPr/>
          <p:nvPr/>
        </p:nvGrpSpPr>
        <p:grpSpPr>
          <a:xfrm>
            <a:off x="228600" y="164068"/>
            <a:ext cx="3505200" cy="1512332"/>
            <a:chOff x="228600" y="164068"/>
            <a:chExt cx="3505200" cy="1512332"/>
          </a:xfrm>
        </p:grpSpPr>
        <p:sp>
          <p:nvSpPr>
            <p:cNvPr id="8" name="Rounded Rectangle 7"/>
            <p:cNvSpPr/>
            <p:nvPr/>
          </p:nvSpPr>
          <p:spPr>
            <a:xfrm>
              <a:off x="228600" y="228600"/>
              <a:ext cx="3505200" cy="1447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8546" name="Object 2"/>
            <p:cNvGraphicFramePr>
              <a:graphicFrameLocks noChangeAspect="1"/>
            </p:cNvGraphicFramePr>
            <p:nvPr/>
          </p:nvGraphicFramePr>
          <p:xfrm>
            <a:off x="914400" y="609600"/>
            <a:ext cx="1644650" cy="530225"/>
          </p:xfrm>
          <a:graphic>
            <a:graphicData uri="http://schemas.openxmlformats.org/presentationml/2006/ole">
              <mc:AlternateContent xmlns:mc="http://schemas.openxmlformats.org/markup-compatibility/2006">
                <mc:Choice xmlns:v="urn:schemas-microsoft-com:vml" Requires="v">
                  <p:oleObj spid="_x0000_s108577" name="Equation" r:id="rId4" imgW="850680" imgH="304560" progId="Equation.3">
                    <p:embed/>
                  </p:oleObj>
                </mc:Choice>
                <mc:Fallback>
                  <p:oleObj name="Equation" r:id="rId4" imgW="850680" imgH="3045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09600"/>
                          <a:ext cx="164465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9600" y="164068"/>
              <a:ext cx="3089179" cy="369332"/>
            </a:xfrm>
            <a:prstGeom prst="rect">
              <a:avLst/>
            </a:prstGeom>
            <a:noFill/>
          </p:spPr>
          <p:txBody>
            <a:bodyPr wrap="none" rtlCol="0">
              <a:spAutoFit/>
            </a:bodyPr>
            <a:lstStyle/>
            <a:p>
              <a:r>
                <a:rPr lang="en-US" b="1" dirty="0" smtClean="0">
                  <a:solidFill>
                    <a:srgbClr val="4747DD"/>
                  </a:solidFill>
                </a:rPr>
                <a:t>Escape velocity of any plant is:</a:t>
              </a:r>
              <a:endParaRPr lang="en-US" b="1" dirty="0">
                <a:solidFill>
                  <a:srgbClr val="4747DD"/>
                </a:solidFill>
              </a:endParaRPr>
            </a:p>
          </p:txBody>
        </p:sp>
        <p:sp>
          <p:nvSpPr>
            <p:cNvPr id="7" name="TextBox 6"/>
            <p:cNvSpPr txBox="1"/>
            <p:nvPr/>
          </p:nvSpPr>
          <p:spPr>
            <a:xfrm>
              <a:off x="328957" y="1143000"/>
              <a:ext cx="3404843" cy="523220"/>
            </a:xfrm>
            <a:prstGeom prst="rect">
              <a:avLst/>
            </a:prstGeom>
            <a:noFill/>
          </p:spPr>
          <p:txBody>
            <a:bodyPr wrap="none" rtlCol="0">
              <a:spAutoFit/>
            </a:bodyPr>
            <a:lstStyle/>
            <a:p>
              <a:r>
                <a:rPr lang="en-US" sz="1400" dirty="0" smtClean="0"/>
                <a:t>a</a:t>
              </a:r>
              <a:r>
                <a:rPr lang="en-US" sz="1400" baseline="-25000" dirty="0" smtClean="0"/>
                <a:t>s</a:t>
              </a:r>
              <a:r>
                <a:rPr lang="en-US" sz="1400" dirty="0" smtClean="0"/>
                <a:t> = acceleration at the surface of the planet</a:t>
              </a:r>
            </a:p>
            <a:p>
              <a:r>
                <a:rPr lang="en-US" sz="1400" dirty="0" err="1" smtClean="0"/>
                <a:t>r</a:t>
              </a:r>
              <a:r>
                <a:rPr lang="en-US" sz="1400" baseline="-25000" dirty="0" err="1" smtClean="0"/>
                <a:t>p</a:t>
              </a:r>
              <a:r>
                <a:rPr lang="en-US" sz="1400" dirty="0" smtClean="0"/>
                <a:t> = radius of the planet</a:t>
              </a:r>
              <a:endParaRPr lang="en-US" sz="1400" dirty="0"/>
            </a:p>
          </p:txBody>
        </p:sp>
      </p:grpSp>
      <p:grpSp>
        <p:nvGrpSpPr>
          <p:cNvPr id="16" name="Group 15"/>
          <p:cNvGrpSpPr/>
          <p:nvPr/>
        </p:nvGrpSpPr>
        <p:grpSpPr>
          <a:xfrm>
            <a:off x="5029200" y="316468"/>
            <a:ext cx="3505200" cy="1512332"/>
            <a:chOff x="5029200" y="316468"/>
            <a:chExt cx="3505200" cy="1512332"/>
          </a:xfrm>
        </p:grpSpPr>
        <p:grpSp>
          <p:nvGrpSpPr>
            <p:cNvPr id="10" name="Group 9"/>
            <p:cNvGrpSpPr/>
            <p:nvPr/>
          </p:nvGrpSpPr>
          <p:grpSpPr>
            <a:xfrm>
              <a:off x="5029200" y="316468"/>
              <a:ext cx="3505200" cy="1512332"/>
              <a:chOff x="228600" y="164068"/>
              <a:chExt cx="3505200" cy="1512332"/>
            </a:xfrm>
          </p:grpSpPr>
          <p:sp>
            <p:nvSpPr>
              <p:cNvPr id="11" name="Rounded Rectangle 10"/>
              <p:cNvSpPr/>
              <p:nvPr/>
            </p:nvSpPr>
            <p:spPr>
              <a:xfrm>
                <a:off x="228600" y="228600"/>
                <a:ext cx="3505200" cy="1447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164068"/>
                <a:ext cx="3200400" cy="646331"/>
              </a:xfrm>
              <a:prstGeom prst="rect">
                <a:avLst/>
              </a:prstGeom>
              <a:noFill/>
            </p:spPr>
            <p:txBody>
              <a:bodyPr wrap="square" rtlCol="0">
                <a:spAutoFit/>
              </a:bodyPr>
              <a:lstStyle/>
              <a:p>
                <a:pPr algn="ctr"/>
                <a:r>
                  <a:rPr lang="en-US" b="1" dirty="0" smtClean="0">
                    <a:solidFill>
                      <a:srgbClr val="4747DD"/>
                    </a:solidFill>
                  </a:rPr>
                  <a:t>Conservation of energy equation for escape velocity is:</a:t>
                </a:r>
                <a:endParaRPr lang="en-US" b="1" dirty="0">
                  <a:solidFill>
                    <a:srgbClr val="4747DD"/>
                  </a:solidFill>
                </a:endParaRPr>
              </a:p>
            </p:txBody>
          </p:sp>
        </p:grpSp>
        <p:graphicFrame>
          <p:nvGraphicFramePr>
            <p:cNvPr id="108548" name="Object 4"/>
            <p:cNvGraphicFramePr>
              <a:graphicFrameLocks noChangeAspect="1"/>
            </p:cNvGraphicFramePr>
            <p:nvPr/>
          </p:nvGraphicFramePr>
          <p:xfrm>
            <a:off x="5600700" y="1066800"/>
            <a:ext cx="2324100" cy="629124"/>
          </p:xfrm>
          <a:graphic>
            <a:graphicData uri="http://schemas.openxmlformats.org/presentationml/2006/ole">
              <mc:AlternateContent xmlns:mc="http://schemas.openxmlformats.org/markup-compatibility/2006">
                <mc:Choice xmlns:v="urn:schemas-microsoft-com:vml" Requires="v">
                  <p:oleObj spid="_x0000_s108578" name="Equation" r:id="rId6" imgW="1434960" imgH="431640" progId="Equation.3">
                    <p:embed/>
                  </p:oleObj>
                </mc:Choice>
                <mc:Fallback>
                  <p:oleObj name="Equation" r:id="rId6" imgW="1434960" imgH="4316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1066800"/>
                          <a:ext cx="2324100" cy="629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Group 21"/>
          <p:cNvGrpSpPr/>
          <p:nvPr/>
        </p:nvGrpSpPr>
        <p:grpSpPr>
          <a:xfrm>
            <a:off x="3505200" y="1970088"/>
            <a:ext cx="3724819" cy="858837"/>
            <a:chOff x="3505200" y="1970088"/>
            <a:chExt cx="3724819" cy="858837"/>
          </a:xfrm>
          <a:solidFill>
            <a:srgbClr val="FF0000"/>
          </a:solidFill>
        </p:grpSpPr>
        <p:grpSp>
          <p:nvGrpSpPr>
            <p:cNvPr id="20" name="Group 19"/>
            <p:cNvGrpSpPr/>
            <p:nvPr/>
          </p:nvGrpSpPr>
          <p:grpSpPr>
            <a:xfrm>
              <a:off x="3505200" y="1970088"/>
              <a:ext cx="1981200" cy="858837"/>
              <a:chOff x="3505200" y="1970088"/>
              <a:chExt cx="1981200" cy="858837"/>
            </a:xfrm>
            <a:grpFill/>
          </p:grpSpPr>
          <p:sp>
            <p:nvSpPr>
              <p:cNvPr id="19" name="Rectangle 18"/>
              <p:cNvSpPr/>
              <p:nvPr/>
            </p:nvSpPr>
            <p:spPr>
              <a:xfrm>
                <a:off x="3505200" y="1981200"/>
                <a:ext cx="19812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8549" name="Object 5"/>
              <p:cNvGraphicFramePr>
                <a:graphicFrameLocks noChangeAspect="1"/>
              </p:cNvGraphicFramePr>
              <p:nvPr/>
            </p:nvGraphicFramePr>
            <p:xfrm>
              <a:off x="3671888" y="1970088"/>
              <a:ext cx="1692275" cy="858837"/>
            </p:xfrm>
            <a:graphic>
              <a:graphicData uri="http://schemas.openxmlformats.org/presentationml/2006/ole">
                <mc:AlternateContent xmlns:mc="http://schemas.openxmlformats.org/markup-compatibility/2006">
                  <mc:Choice xmlns:v="urn:schemas-microsoft-com:vml" Requires="v">
                    <p:oleObj spid="_x0000_s108579" name="Equation" r:id="rId8" imgW="825480" imgH="457200" progId="Equation.3">
                      <p:embed/>
                    </p:oleObj>
                  </mc:Choice>
                  <mc:Fallback>
                    <p:oleObj name="Equation" r:id="rId8" imgW="825480" imgH="4572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1888" y="1970088"/>
                            <a:ext cx="1692275"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TextBox 20"/>
            <p:cNvSpPr txBox="1"/>
            <p:nvPr/>
          </p:nvSpPr>
          <p:spPr>
            <a:xfrm>
              <a:off x="5486400" y="2191656"/>
              <a:ext cx="1743619" cy="369332"/>
            </a:xfrm>
            <a:prstGeom prst="rect">
              <a:avLst/>
            </a:prstGeom>
            <a:grpFill/>
          </p:spPr>
          <p:txBody>
            <a:bodyPr wrap="none" rtlCol="0">
              <a:spAutoFit/>
            </a:bodyPr>
            <a:lstStyle/>
            <a:p>
              <a:r>
                <a:rPr lang="en-US" dirty="0" smtClean="0"/>
                <a:t>Master equation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077200" cy="1200329"/>
          </a:xfrm>
          <a:prstGeom prst="rect">
            <a:avLst/>
          </a:prstGeom>
        </p:spPr>
        <p:txBody>
          <a:bodyPr wrap="square">
            <a:spAutoFit/>
          </a:bodyPr>
          <a:lstStyle/>
          <a:p>
            <a:r>
              <a:rPr lang="en-US" b="1" dirty="0" smtClean="0"/>
              <a:t>T71-Q22:</a:t>
            </a:r>
            <a:r>
              <a:rPr lang="en-US" dirty="0" smtClean="0"/>
              <a:t> </a:t>
            </a:r>
          </a:p>
          <a:p>
            <a:r>
              <a:rPr lang="en-US" dirty="0" smtClean="0"/>
              <a:t>The gravitational acceleration on the surface of a planet, whose radius is 5000 km, is 4.0 m/s</a:t>
            </a:r>
            <a:r>
              <a:rPr lang="en-US" baseline="30000" dirty="0" smtClean="0"/>
              <a:t>2</a:t>
            </a:r>
            <a:r>
              <a:rPr lang="en-US" dirty="0" smtClean="0"/>
              <a:t>. The escape speed from the surface of this planet is: </a:t>
            </a:r>
          </a:p>
          <a:p>
            <a:r>
              <a:rPr lang="en-US" dirty="0" smtClean="0"/>
              <a:t>(</a:t>
            </a:r>
            <a:r>
              <a:rPr lang="en-US" dirty="0" err="1" smtClean="0"/>
              <a:t>Ans</a:t>
            </a:r>
            <a:r>
              <a:rPr lang="en-US" dirty="0" smtClean="0"/>
              <a:t>: 6.3 km/s)</a:t>
            </a:r>
            <a:endParaRPr lang="en-US" dirty="0"/>
          </a:p>
        </p:txBody>
      </p:sp>
      <p:sp>
        <p:nvSpPr>
          <p:cNvPr id="6" name="Rectangle 4"/>
          <p:cNvSpPr txBox="1">
            <a:spLocks noChangeArrowheads="1"/>
          </p:cNvSpPr>
          <p:nvPr/>
        </p:nvSpPr>
        <p:spPr bwMode="auto">
          <a:xfrm>
            <a:off x="304800" y="1447800"/>
            <a:ext cx="8229600" cy="1524000"/>
          </a:xfrm>
          <a:prstGeom prst="rect">
            <a:avLst/>
          </a:prstGeom>
          <a:noFill/>
          <a:ln w="76200">
            <a:noFill/>
            <a:miter lim="800000"/>
            <a:headEnd/>
            <a:tailEnd/>
          </a:ln>
        </p:spPr>
        <p:txBody>
          <a:bodyPr/>
          <a:lstStyle/>
          <a:p>
            <a:r>
              <a:rPr lang="en-US" b="1" dirty="0" smtClean="0"/>
              <a:t>T81-Q18</a:t>
            </a:r>
            <a:r>
              <a:rPr lang="en-US" dirty="0" smtClean="0"/>
              <a:t>: </a:t>
            </a:r>
          </a:p>
          <a:p>
            <a:r>
              <a:rPr lang="en-US" dirty="0" smtClean="0"/>
              <a:t>The escape velocity of a rocket from the surface of the earth is v</a:t>
            </a:r>
            <a:r>
              <a:rPr lang="en-US" baseline="-25000" dirty="0" smtClean="0"/>
              <a:t>1</a:t>
            </a:r>
            <a:r>
              <a:rPr lang="en-US" dirty="0" smtClean="0"/>
              <a:t>. What is the escape velocity of the same rocket from the surface of a planet whose radius and acceleration due to gravity are each 5 times as those of the earth? </a:t>
            </a:r>
          </a:p>
          <a:p>
            <a:r>
              <a:rPr lang="en-US" dirty="0" smtClean="0"/>
              <a:t>A) 5v</a:t>
            </a:r>
            <a:r>
              <a:rPr lang="en-US" baseline="-25000" dirty="0" smtClean="0"/>
              <a:t>1</a:t>
            </a:r>
          </a:p>
          <a:p>
            <a:endParaRPr lang="en-US" dirty="0"/>
          </a:p>
        </p:txBody>
      </p:sp>
      <p:sp>
        <p:nvSpPr>
          <p:cNvPr id="7" name="Rectangle 4"/>
          <p:cNvSpPr txBox="1">
            <a:spLocks noChangeArrowheads="1"/>
          </p:cNvSpPr>
          <p:nvPr/>
        </p:nvSpPr>
        <p:spPr bwMode="auto">
          <a:xfrm>
            <a:off x="304800" y="2895600"/>
            <a:ext cx="8229600" cy="1524000"/>
          </a:xfrm>
          <a:prstGeom prst="rect">
            <a:avLst/>
          </a:prstGeom>
          <a:noFill/>
          <a:ln w="76200">
            <a:noFill/>
            <a:miter lim="800000"/>
            <a:headEnd/>
            <a:tailEnd/>
          </a:ln>
        </p:spPr>
        <p:txBody>
          <a:bodyPr/>
          <a:lstStyle/>
          <a:p>
            <a:pPr lvl="0"/>
            <a:r>
              <a:rPr kumimoji="0" lang="en-US" b="1" i="0" u="none" strike="noStrike" cap="none" normalizeH="0" baseline="0" dirty="0" smtClean="0">
                <a:ln>
                  <a:noFill/>
                </a:ln>
                <a:solidFill>
                  <a:srgbClr val="000000"/>
                </a:solidFill>
                <a:effectLst/>
                <a:ea typeface="Times New Roman" pitchFamily="18" charset="0"/>
                <a:cs typeface="Arial" pitchFamily="34" charset="0"/>
              </a:rPr>
              <a:t>T61-Q28.</a:t>
            </a:r>
            <a:r>
              <a:rPr kumimoji="0" lang="en-US" b="0" i="0" u="none" strike="noStrike" cap="none" normalizeH="0" baseline="0" dirty="0" smtClean="0">
                <a:ln>
                  <a:noFill/>
                </a:ln>
                <a:solidFill>
                  <a:srgbClr val="000000"/>
                </a:solidFill>
                <a:effectLst/>
                <a:ea typeface="Times New Roman" pitchFamily="18" charset="0"/>
                <a:cs typeface="Arial" pitchFamily="34" charset="0"/>
              </a:rPr>
              <a:t> :</a:t>
            </a:r>
          </a:p>
          <a:p>
            <a:pPr lvl="0"/>
            <a:r>
              <a:rPr kumimoji="0" lang="en-US" b="0" i="0" u="none" strike="noStrike" cap="none" normalizeH="0" baseline="0" dirty="0" smtClean="0">
                <a:ln>
                  <a:noFill/>
                </a:ln>
                <a:solidFill>
                  <a:srgbClr val="000000"/>
                </a:solidFill>
                <a:effectLst/>
                <a:ea typeface="Times New Roman" pitchFamily="18" charset="0"/>
                <a:cs typeface="Arial" pitchFamily="34" charset="0"/>
              </a:rPr>
              <a:t>The escape velocity of an object of mass 200 </a:t>
            </a:r>
            <a:r>
              <a:rPr kumimoji="0" lang="en-US" b="0" i="1" u="none" strike="noStrike" cap="none" normalizeH="0" baseline="0" dirty="0" smtClean="0">
                <a:ln>
                  <a:noFill/>
                </a:ln>
                <a:solidFill>
                  <a:srgbClr val="000000"/>
                </a:solidFill>
                <a:effectLst/>
                <a:ea typeface="Times New Roman" pitchFamily="18" charset="0"/>
                <a:cs typeface="Arial" pitchFamily="34" charset="0"/>
              </a:rPr>
              <a:t>kg </a:t>
            </a:r>
            <a:r>
              <a:rPr kumimoji="0" lang="en-US" b="0" i="0" u="none" strike="noStrike" cap="none" normalizeH="0" baseline="0" dirty="0" smtClean="0">
                <a:ln>
                  <a:noFill/>
                </a:ln>
                <a:solidFill>
                  <a:srgbClr val="000000"/>
                </a:solidFill>
                <a:effectLst/>
                <a:ea typeface="Times New Roman" pitchFamily="18" charset="0"/>
                <a:cs typeface="Arial" pitchFamily="34" charset="0"/>
              </a:rPr>
              <a:t>on a certain planet is 60 </a:t>
            </a:r>
            <a:r>
              <a:rPr kumimoji="0" lang="en-US" b="0" i="1" u="none" strike="noStrike" cap="none" normalizeH="0" baseline="0" dirty="0" smtClean="0">
                <a:ln>
                  <a:noFill/>
                </a:ln>
                <a:solidFill>
                  <a:srgbClr val="000000"/>
                </a:solidFill>
                <a:effectLst/>
                <a:ea typeface="Times New Roman" pitchFamily="18" charset="0"/>
                <a:cs typeface="Arial" pitchFamily="34" charset="0"/>
              </a:rPr>
              <a:t>km</a:t>
            </a:r>
            <a:r>
              <a:rPr kumimoji="0" lang="en-US" b="0" i="0" u="none" strike="noStrike" cap="none" normalizeH="0" baseline="0" dirty="0" smtClean="0">
                <a:ln>
                  <a:noFill/>
                </a:ln>
                <a:solidFill>
                  <a:srgbClr val="000000"/>
                </a:solidFill>
                <a:effectLst/>
                <a:ea typeface="Times New Roman" pitchFamily="18" charset="0"/>
                <a:cs typeface="Arial" pitchFamily="34" charset="0"/>
              </a:rPr>
              <a:t>/</a:t>
            </a:r>
            <a:r>
              <a:rPr kumimoji="0" lang="en-US" b="0" i="1" u="none" strike="noStrike" cap="none" normalizeH="0" baseline="0" dirty="0" smtClean="0">
                <a:ln>
                  <a:noFill/>
                </a:ln>
                <a:solidFill>
                  <a:srgbClr val="000000"/>
                </a:solidFill>
                <a:effectLst/>
                <a:ea typeface="Times New Roman" pitchFamily="18" charset="0"/>
                <a:cs typeface="Arial" pitchFamily="34" charset="0"/>
              </a:rPr>
              <a:t>s</a:t>
            </a:r>
            <a:r>
              <a:rPr kumimoji="0" lang="en-US" b="0" i="0" u="none" strike="noStrike" cap="none" normalizeH="0" baseline="0" dirty="0" smtClean="0">
                <a:ln>
                  <a:noFill/>
                </a:ln>
                <a:solidFill>
                  <a:srgbClr val="000000"/>
                </a:solidFill>
                <a:effectLst/>
                <a:ea typeface="Times New Roman" pitchFamily="18" charset="0"/>
                <a:cs typeface="Arial" pitchFamily="34" charset="0"/>
              </a:rPr>
              <a:t>. When the object is on the surface of the planet, the gravitational potential energy of the object-planet system is: </a:t>
            </a:r>
          </a:p>
          <a:p>
            <a:pPr lvl="0"/>
            <a:r>
              <a:rPr kumimoji="0" lang="en-US" b="0" i="0" u="none" strike="noStrike" cap="none" normalizeH="0" baseline="0" dirty="0" smtClean="0">
                <a:ln>
                  <a:noFill/>
                </a:ln>
                <a:solidFill>
                  <a:srgbClr val="000000"/>
                </a:solidFill>
                <a:effectLst/>
                <a:ea typeface="Times New Roman" pitchFamily="18" charset="0"/>
                <a:cs typeface="Arial" pitchFamily="34" charset="0"/>
              </a:rPr>
              <a:t>A) −3.6 x 10</a:t>
            </a:r>
            <a:r>
              <a:rPr kumimoji="0" lang="en-US" b="0" i="0" u="none" strike="noStrike" cap="none" normalizeH="0" baseline="30000" dirty="0" smtClean="0">
                <a:ln>
                  <a:noFill/>
                </a:ln>
                <a:solidFill>
                  <a:srgbClr val="000000"/>
                </a:solidFill>
                <a:effectLst/>
                <a:ea typeface="Times New Roman" pitchFamily="18" charset="0"/>
                <a:cs typeface="Arial" pitchFamily="34" charset="0"/>
              </a:rPr>
              <a:t>11 </a:t>
            </a:r>
            <a:r>
              <a:rPr kumimoji="0" lang="en-US" b="0" i="1" u="none" strike="noStrike" cap="none" normalizeH="0" baseline="0" dirty="0" smtClean="0">
                <a:ln>
                  <a:noFill/>
                </a:ln>
                <a:solidFill>
                  <a:srgbClr val="000000"/>
                </a:solidFill>
                <a:effectLst/>
                <a:ea typeface="Times New Roman" pitchFamily="18" charset="0"/>
                <a:cs typeface="Arial" pitchFamily="34" charset="0"/>
              </a:rPr>
              <a:t>J </a:t>
            </a:r>
            <a:endParaRPr kumimoji="0" lang="en-US" b="0" i="0" u="none" strike="noStrike" cap="none" normalizeH="0" baseline="0" dirty="0" smtClean="0">
              <a:ln>
                <a:noFill/>
              </a:ln>
              <a:solidFill>
                <a:schemeClr val="tx1"/>
              </a:solidFill>
              <a:effectLst/>
              <a:cs typeface="Arial" pitchFamily="34" charset="0"/>
            </a:endParaRPr>
          </a:p>
          <a:p>
            <a:endParaRPr lang="en-US" dirty="0" smtClean="0"/>
          </a:p>
          <a:p>
            <a:endParaRPr lang="en-US" dirty="0"/>
          </a:p>
        </p:txBody>
      </p:sp>
      <p:sp>
        <p:nvSpPr>
          <p:cNvPr id="8" name="Rectangle 4"/>
          <p:cNvSpPr txBox="1">
            <a:spLocks noChangeArrowheads="1"/>
          </p:cNvSpPr>
          <p:nvPr/>
        </p:nvSpPr>
        <p:spPr bwMode="auto">
          <a:xfrm>
            <a:off x="304800" y="4343400"/>
            <a:ext cx="8229600" cy="1066800"/>
          </a:xfrm>
          <a:prstGeom prst="rect">
            <a:avLst/>
          </a:prstGeom>
          <a:noFill/>
          <a:ln w="76200">
            <a:noFill/>
            <a:miter lim="800000"/>
            <a:headEnd/>
            <a:tailEnd/>
          </a:ln>
        </p:spPr>
        <p:txBody>
          <a:bodyPr/>
          <a:lstStyle/>
          <a:p>
            <a:r>
              <a:rPr lang="en-US" b="1" dirty="0" smtClean="0"/>
              <a:t>T82-Q6</a:t>
            </a:r>
            <a:r>
              <a:rPr lang="en-US" dirty="0" smtClean="0"/>
              <a:t>: </a:t>
            </a:r>
          </a:p>
          <a:p>
            <a:r>
              <a:rPr lang="en-US" dirty="0" smtClean="0"/>
              <a:t>What </a:t>
            </a:r>
            <a:r>
              <a:rPr lang="en-US" dirty="0"/>
              <a:t>is the mass of a planet, in units of Earth’s mass M</a:t>
            </a:r>
            <a:r>
              <a:rPr lang="en-US" baseline="-25000" dirty="0"/>
              <a:t>E</a:t>
            </a:r>
            <a:r>
              <a:rPr lang="en-US" dirty="0"/>
              <a:t>, whose radius is twice </a:t>
            </a:r>
            <a:r>
              <a:rPr lang="en-US" dirty="0" smtClean="0"/>
              <a:t>the radius </a:t>
            </a:r>
            <a:r>
              <a:rPr lang="en-US" dirty="0"/>
              <a:t>of Earth and whose escape speed is twice that of the Earth</a:t>
            </a:r>
            <a:r>
              <a:rPr lang="en-US" dirty="0" smtClean="0"/>
              <a:t>?</a:t>
            </a:r>
          </a:p>
          <a:p>
            <a:r>
              <a:rPr lang="en-US" dirty="0" smtClean="0"/>
              <a:t>A) 8M</a:t>
            </a:r>
            <a:r>
              <a:rPr lang="en-US" baseline="-25000" dirty="0" smtClean="0"/>
              <a:t>E</a:t>
            </a:r>
          </a:p>
          <a:p>
            <a:endParaRPr lang="en-US" dirty="0"/>
          </a:p>
        </p:txBody>
      </p:sp>
      <p:sp>
        <p:nvSpPr>
          <p:cNvPr id="9" name="Rectangle 8"/>
          <p:cNvSpPr/>
          <p:nvPr/>
        </p:nvSpPr>
        <p:spPr>
          <a:xfrm>
            <a:off x="304800" y="5562600"/>
            <a:ext cx="8458200" cy="1200329"/>
          </a:xfrm>
          <a:prstGeom prst="rect">
            <a:avLst/>
          </a:prstGeom>
        </p:spPr>
        <p:txBody>
          <a:bodyPr wrap="square">
            <a:spAutoFit/>
          </a:bodyPr>
          <a:lstStyle/>
          <a:p>
            <a:r>
              <a:rPr lang="en-US" b="1" dirty="0" smtClean="0"/>
              <a:t>T102-Q18</a:t>
            </a:r>
            <a:r>
              <a:rPr lang="en-US" dirty="0" smtClean="0"/>
              <a:t>. </a:t>
            </a:r>
          </a:p>
          <a:p>
            <a:r>
              <a:rPr lang="en-US" dirty="0" smtClean="0"/>
              <a:t>If we assume that a black hole is a planet where the escape velocity is equal to the speed of light (3.00 ×10</a:t>
            </a:r>
            <a:r>
              <a:rPr lang="en-US" baseline="30000" dirty="0" smtClean="0"/>
              <a:t>8</a:t>
            </a:r>
            <a:r>
              <a:rPr lang="en-US" dirty="0" smtClean="0"/>
              <a:t> m/s), find the radius of a black hole with a mass equal to that of Earth. </a:t>
            </a:r>
          </a:p>
          <a:p>
            <a:r>
              <a:rPr lang="pt-BR" dirty="0" smtClean="0"/>
              <a:t>A) 8.86 × 10</a:t>
            </a:r>
            <a:r>
              <a:rPr lang="pt-BR" baseline="30000" dirty="0" smtClean="0"/>
              <a:t>−3 </a:t>
            </a:r>
            <a:r>
              <a:rPr lang="pt-BR" dirty="0" smtClean="0"/>
              <a:t>m </a:t>
            </a:r>
          </a:p>
        </p:txBody>
      </p:sp>
      <p:sp>
        <p:nvSpPr>
          <p:cNvPr id="10" name="Rectangle 4"/>
          <p:cNvSpPr txBox="1">
            <a:spLocks noChangeArrowheads="1"/>
          </p:cNvSpPr>
          <p:nvPr/>
        </p:nvSpPr>
        <p:spPr>
          <a:xfrm>
            <a:off x="457200" y="14514"/>
            <a:ext cx="8229600" cy="442686"/>
          </a:xfrm>
          <a:prstGeom prst="rect">
            <a:avLst/>
          </a:prstGeom>
          <a:noFill/>
          <a:ln w="76200">
            <a:no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omic Sans MS" pitchFamily="66" charset="0"/>
                <a:ea typeface="+mj-ea"/>
                <a:cs typeface="+mj-cs"/>
              </a:rPr>
              <a:t>Escape Velocity</a:t>
            </a:r>
            <a:endParaRPr kumimoji="0" lang="en-US" sz="2400" b="1" i="0" u="none" strike="noStrike" kern="1200" cap="none" spc="0" normalizeH="0" baseline="0" noProof="0" dirty="0">
              <a:ln>
                <a:noFill/>
              </a:ln>
              <a:solidFill>
                <a:srgbClr val="00B050"/>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Conservation of Energy</a:t>
            </a:r>
            <a:endParaRPr lang="en-US" sz="3200" b="1" dirty="0">
              <a:solidFill>
                <a:srgbClr val="00B050"/>
              </a:solidFill>
              <a:latin typeface="Comic Sans MS" pitchFamily="66" charset="0"/>
            </a:endParaRPr>
          </a:p>
        </p:txBody>
      </p:sp>
      <p:sp>
        <p:nvSpPr>
          <p:cNvPr id="7" name="Rectangle 6"/>
          <p:cNvSpPr/>
          <p:nvPr/>
        </p:nvSpPr>
        <p:spPr>
          <a:xfrm>
            <a:off x="381000" y="685800"/>
            <a:ext cx="8458200" cy="1200329"/>
          </a:xfrm>
          <a:prstGeom prst="rect">
            <a:avLst/>
          </a:prstGeom>
        </p:spPr>
        <p:txBody>
          <a:bodyPr wrap="square">
            <a:spAutoFit/>
          </a:bodyPr>
          <a:lstStyle/>
          <a:p>
            <a:r>
              <a:rPr lang="en-US" b="1" dirty="0" smtClean="0"/>
              <a:t>T101-Q16.</a:t>
            </a:r>
            <a:r>
              <a:rPr lang="en-US" dirty="0" smtClean="0"/>
              <a:t> </a:t>
            </a:r>
          </a:p>
          <a:p>
            <a:r>
              <a:rPr lang="en-US" dirty="0" smtClean="0"/>
              <a:t>Find the speed in m/s that an object must have on the surface of Earth in order to escape from the gravitational field (pull) of Earth with a speed of 2.00 × 10</a:t>
            </a:r>
            <a:r>
              <a:rPr lang="en-US" baseline="30000" dirty="0" smtClean="0"/>
              <a:t>4</a:t>
            </a:r>
            <a:r>
              <a:rPr lang="en-US" dirty="0" smtClean="0"/>
              <a:t> m/s. </a:t>
            </a:r>
          </a:p>
          <a:p>
            <a:r>
              <a:rPr lang="en-US" dirty="0" smtClean="0"/>
              <a:t>A) 2.29 × 10</a:t>
            </a:r>
            <a:r>
              <a:rPr lang="en-US" baseline="30000" dirty="0" smtClean="0"/>
              <a:t>4</a:t>
            </a:r>
            <a:r>
              <a:rPr lang="en-US" dirty="0" smtClean="0"/>
              <a:t> </a:t>
            </a:r>
            <a:endParaRPr lang="en-US" dirty="0"/>
          </a:p>
        </p:txBody>
      </p:sp>
      <p:sp>
        <p:nvSpPr>
          <p:cNvPr id="9" name="Rectangle 8"/>
          <p:cNvSpPr/>
          <p:nvPr/>
        </p:nvSpPr>
        <p:spPr>
          <a:xfrm>
            <a:off x="381000" y="1905000"/>
            <a:ext cx="8534400" cy="1200329"/>
          </a:xfrm>
          <a:prstGeom prst="rect">
            <a:avLst/>
          </a:prstGeom>
        </p:spPr>
        <p:txBody>
          <a:bodyPr wrap="square">
            <a:spAutoFit/>
          </a:bodyPr>
          <a:lstStyle/>
          <a:p>
            <a:r>
              <a:rPr lang="en-US" b="1" dirty="0" smtClean="0"/>
              <a:t>T92-Q20</a:t>
            </a:r>
            <a:r>
              <a:rPr lang="en-US" dirty="0" smtClean="0"/>
              <a:t>. </a:t>
            </a:r>
          </a:p>
          <a:p>
            <a:r>
              <a:rPr lang="en-US" dirty="0" smtClean="0"/>
              <a:t>A rocket is fired vertically from Earth’s surface with an initial speed of 2.0 x 10</a:t>
            </a:r>
            <a:r>
              <a:rPr lang="en-US" baseline="30000" dirty="0" smtClean="0"/>
              <a:t>4</a:t>
            </a:r>
            <a:r>
              <a:rPr lang="en-US" dirty="0" smtClean="0"/>
              <a:t> m/s. Neglecting air resistance, calculate its speed when it is very far from Earth. </a:t>
            </a:r>
          </a:p>
          <a:p>
            <a:r>
              <a:rPr lang="pt-BR" dirty="0" smtClean="0"/>
              <a:t>A) 1.7 x 10</a:t>
            </a:r>
            <a:r>
              <a:rPr lang="pt-BR" baseline="30000" dirty="0" smtClean="0"/>
              <a:t>4</a:t>
            </a:r>
            <a:r>
              <a:rPr lang="pt-BR" dirty="0" smtClean="0"/>
              <a:t> m/s </a:t>
            </a:r>
            <a:endParaRPr lang="en-US" dirty="0"/>
          </a:p>
        </p:txBody>
      </p:sp>
      <p:sp>
        <p:nvSpPr>
          <p:cNvPr id="10" name="Rectangle 9"/>
          <p:cNvSpPr/>
          <p:nvPr/>
        </p:nvSpPr>
        <p:spPr>
          <a:xfrm>
            <a:off x="381000" y="3200400"/>
            <a:ext cx="7696200" cy="1754326"/>
          </a:xfrm>
          <a:prstGeom prst="rect">
            <a:avLst/>
          </a:prstGeom>
        </p:spPr>
        <p:txBody>
          <a:bodyPr wrap="square">
            <a:spAutoFit/>
          </a:bodyPr>
          <a:lstStyle/>
          <a:p>
            <a:r>
              <a:rPr lang="en-US" b="1" dirty="0" smtClean="0"/>
              <a:t>T52-Q#22</a:t>
            </a:r>
            <a:r>
              <a:rPr lang="en-US" dirty="0" smtClean="0"/>
              <a:t>:</a:t>
            </a:r>
          </a:p>
          <a:p>
            <a:r>
              <a:rPr lang="en-US" dirty="0" smtClean="0"/>
              <a:t>A 100-kg rock from outer space is heading directly toward Earth. When the rock is at a distance of (9R</a:t>
            </a:r>
            <a:r>
              <a:rPr lang="en-US" baseline="-25000" dirty="0" smtClean="0"/>
              <a:t>E</a:t>
            </a:r>
            <a:r>
              <a:rPr lang="en-US" dirty="0" smtClean="0"/>
              <a:t>) from the Earth's surface, its speed is 12 km/s. Neglecting the effects of the Earth's atmosphere on the rock, find the speed of the rock just before it hits the surface of Earth.</a:t>
            </a:r>
          </a:p>
          <a:p>
            <a:r>
              <a:rPr lang="en-US" dirty="0" smtClean="0"/>
              <a:t>(</a:t>
            </a:r>
            <a:r>
              <a:rPr lang="en-US" dirty="0" err="1" smtClean="0"/>
              <a:t>Ans</a:t>
            </a:r>
            <a:r>
              <a:rPr lang="en-US" dirty="0" smtClean="0"/>
              <a:t>: 16 km/s) </a:t>
            </a:r>
            <a:endParaRPr lang="en-US" dirty="0"/>
          </a:p>
        </p:txBody>
      </p:sp>
      <p:sp>
        <p:nvSpPr>
          <p:cNvPr id="11" name="Rectangle 10"/>
          <p:cNvSpPr/>
          <p:nvPr/>
        </p:nvSpPr>
        <p:spPr>
          <a:xfrm>
            <a:off x="381000" y="4999672"/>
            <a:ext cx="8382000" cy="1477328"/>
          </a:xfrm>
          <a:prstGeom prst="rect">
            <a:avLst/>
          </a:prstGeom>
        </p:spPr>
        <p:txBody>
          <a:bodyPr wrap="square">
            <a:spAutoFit/>
          </a:bodyPr>
          <a:lstStyle/>
          <a:p>
            <a:r>
              <a:rPr lang="en-US" b="1" dirty="0" smtClean="0"/>
              <a:t>T71Q6</a:t>
            </a:r>
            <a:r>
              <a:rPr lang="en-US" dirty="0" smtClean="0"/>
              <a:t>: </a:t>
            </a:r>
          </a:p>
          <a:p>
            <a:r>
              <a:rPr lang="en-US" dirty="0" smtClean="0"/>
              <a:t>A rocket is launched from the surface of a planet of mass M=1.90 × 10</a:t>
            </a:r>
            <a:r>
              <a:rPr lang="en-US" baseline="30000" dirty="0" smtClean="0"/>
              <a:t>27</a:t>
            </a:r>
            <a:r>
              <a:rPr lang="en-US" dirty="0" smtClean="0"/>
              <a:t> kg and radius R = 7.15 × 10</a:t>
            </a:r>
            <a:r>
              <a:rPr lang="en-US" baseline="30000" dirty="0" smtClean="0"/>
              <a:t>7</a:t>
            </a:r>
            <a:r>
              <a:rPr lang="en-US" dirty="0" smtClean="0"/>
              <a:t> m. What minimum initial speed is required if the rocket is to rise to a height of 6R above the surface of the planet? (Neglect the effects of the atmosphere). </a:t>
            </a:r>
          </a:p>
          <a:p>
            <a:r>
              <a:rPr lang="en-US" dirty="0" err="1" smtClean="0"/>
              <a:t>Ans</a:t>
            </a:r>
            <a:r>
              <a:rPr lang="en-US" dirty="0" smtClean="0"/>
              <a:t>:  5.51 × 10</a:t>
            </a:r>
            <a:r>
              <a:rPr lang="en-US" baseline="30000" dirty="0" smtClean="0"/>
              <a:t>4</a:t>
            </a:r>
            <a:r>
              <a:rPr lang="en-US" dirty="0" smtClean="0"/>
              <a:t> 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71600" y="5562600"/>
            <a:ext cx="682559" cy="369332"/>
          </a:xfrm>
          <a:prstGeom prst="rect">
            <a:avLst/>
          </a:prstGeom>
          <a:noFill/>
        </p:spPr>
        <p:txBody>
          <a:bodyPr wrap="none" rtlCol="0">
            <a:spAutoFit/>
          </a:bodyPr>
          <a:lstStyle/>
          <a:p>
            <a:r>
              <a:rPr lang="en-US" dirty="0" smtClean="0"/>
              <a:t>Earth</a:t>
            </a:r>
            <a:endParaRPr lang="en-US" dirty="0"/>
          </a:p>
        </p:txBody>
      </p:sp>
      <p:pic>
        <p:nvPicPr>
          <p:cNvPr id="4" name="Picture 3" descr="earth.gif"/>
          <p:cNvPicPr>
            <a:picLocks noChangeAspect="1"/>
          </p:cNvPicPr>
          <p:nvPr/>
        </p:nvPicPr>
        <p:blipFill>
          <a:blip r:embed="rId3" cstate="print"/>
          <a:stretch>
            <a:fillRect/>
          </a:stretch>
        </p:blipFill>
        <p:spPr>
          <a:xfrm>
            <a:off x="157162" y="3848100"/>
            <a:ext cx="2886075" cy="2933700"/>
          </a:xfrm>
          <a:prstGeom prst="rect">
            <a:avLst/>
          </a:prstGeom>
        </p:spPr>
      </p:pic>
      <p:sp>
        <p:nvSpPr>
          <p:cNvPr id="5" name="Oval 4"/>
          <p:cNvSpPr/>
          <p:nvPr/>
        </p:nvSpPr>
        <p:spPr>
          <a:xfrm>
            <a:off x="152400" y="38671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78592" y="53149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7200" y="0"/>
            <a:ext cx="8229600" cy="1020762"/>
          </a:xfrm>
        </p:spPr>
        <p:txBody>
          <a:bodyPr/>
          <a:lstStyle/>
          <a:p>
            <a:r>
              <a:rPr lang="en-US" dirty="0" smtClean="0">
                <a:solidFill>
                  <a:srgbClr val="FF0000"/>
                </a:solidFill>
              </a:rPr>
              <a:t>Law of Gravity</a:t>
            </a:r>
            <a:endParaRPr lang="en-US" dirty="0">
              <a:solidFill>
                <a:srgbClr val="FF0000"/>
              </a:solidFill>
            </a:endParaRPr>
          </a:p>
        </p:txBody>
      </p:sp>
      <p:grpSp>
        <p:nvGrpSpPr>
          <p:cNvPr id="20" name="Group 19"/>
          <p:cNvGrpSpPr/>
          <p:nvPr/>
        </p:nvGrpSpPr>
        <p:grpSpPr>
          <a:xfrm>
            <a:off x="1600200" y="2198641"/>
            <a:ext cx="5995703" cy="3135359"/>
            <a:chOff x="1600200" y="2198641"/>
            <a:chExt cx="5995703" cy="3135359"/>
          </a:xfrm>
        </p:grpSpPr>
        <p:cxnSp>
          <p:nvCxnSpPr>
            <p:cNvPr id="14" name="Straight Arrow Connector 13"/>
            <p:cNvCxnSpPr>
              <a:endCxn id="12" idx="3"/>
            </p:cNvCxnSpPr>
            <p:nvPr/>
          </p:nvCxnSpPr>
          <p:spPr>
            <a:xfrm flipV="1">
              <a:off x="1600200" y="2198641"/>
              <a:ext cx="5995703" cy="3135359"/>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76800" y="3200400"/>
              <a:ext cx="264816" cy="369332"/>
            </a:xfrm>
            <a:prstGeom prst="rect">
              <a:avLst/>
            </a:prstGeom>
            <a:noFill/>
          </p:spPr>
          <p:txBody>
            <a:bodyPr wrap="none" rtlCol="0">
              <a:spAutoFit/>
            </a:bodyPr>
            <a:lstStyle/>
            <a:p>
              <a:r>
                <a:rPr lang="en-US" dirty="0"/>
                <a:t>r</a:t>
              </a:r>
            </a:p>
          </p:txBody>
        </p:sp>
      </p:grpSp>
      <p:sp>
        <p:nvSpPr>
          <p:cNvPr id="17" name="TextBox 16"/>
          <p:cNvSpPr txBox="1"/>
          <p:nvPr/>
        </p:nvSpPr>
        <p:spPr>
          <a:xfrm>
            <a:off x="1295400" y="3429000"/>
            <a:ext cx="381836" cy="369332"/>
          </a:xfrm>
          <a:prstGeom prst="rect">
            <a:avLst/>
          </a:prstGeom>
          <a:noFill/>
        </p:spPr>
        <p:txBody>
          <a:bodyPr wrap="none" rtlCol="0">
            <a:spAutoFit/>
          </a:bodyPr>
          <a:lstStyle/>
          <a:p>
            <a:r>
              <a:rPr lang="en-US" dirty="0" smtClean="0"/>
              <a:t>M</a:t>
            </a:r>
            <a:endParaRPr lang="en-US" dirty="0"/>
          </a:p>
        </p:txBody>
      </p:sp>
      <p:grpSp>
        <p:nvGrpSpPr>
          <p:cNvPr id="19" name="Group 18"/>
          <p:cNvGrpSpPr/>
          <p:nvPr/>
        </p:nvGrpSpPr>
        <p:grpSpPr>
          <a:xfrm>
            <a:off x="6858000" y="1066800"/>
            <a:ext cx="1524000" cy="1905000"/>
            <a:chOff x="6858000" y="1066800"/>
            <a:chExt cx="1524000" cy="1905000"/>
          </a:xfrm>
        </p:grpSpPr>
        <p:sp>
          <p:nvSpPr>
            <p:cNvPr id="11" name="Oval 10"/>
            <p:cNvSpPr/>
            <p:nvPr/>
          </p:nvSpPr>
          <p:spPr>
            <a:xfrm>
              <a:off x="6858000" y="1371600"/>
              <a:ext cx="1524000" cy="1600200"/>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84744"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933364" y="1066800"/>
              <a:ext cx="369012" cy="369332"/>
            </a:xfrm>
            <a:prstGeom prst="rect">
              <a:avLst/>
            </a:prstGeom>
            <a:noFill/>
          </p:spPr>
          <p:txBody>
            <a:bodyPr wrap="none" rtlCol="0">
              <a:spAutoFit/>
            </a:bodyPr>
            <a:lstStyle/>
            <a:p>
              <a:r>
                <a:rPr lang="en-US" dirty="0"/>
                <a:t>m</a:t>
              </a:r>
            </a:p>
          </p:txBody>
        </p:sp>
      </p:grpSp>
      <p:grpSp>
        <p:nvGrpSpPr>
          <p:cNvPr id="21" name="Group 20"/>
          <p:cNvGrpSpPr/>
          <p:nvPr/>
        </p:nvGrpSpPr>
        <p:grpSpPr>
          <a:xfrm>
            <a:off x="1371600" y="1295400"/>
            <a:ext cx="2568332" cy="1273175"/>
            <a:chOff x="5334000" y="4267200"/>
            <a:chExt cx="2568332" cy="1273175"/>
          </a:xfrm>
        </p:grpSpPr>
        <p:sp>
          <p:nvSpPr>
            <p:cNvPr id="16" name="TextBox 15"/>
            <p:cNvSpPr txBox="1"/>
            <p:nvPr/>
          </p:nvSpPr>
          <p:spPr>
            <a:xfrm>
              <a:off x="5334000" y="4267200"/>
              <a:ext cx="2568332" cy="369332"/>
            </a:xfrm>
            <a:prstGeom prst="rect">
              <a:avLst/>
            </a:prstGeom>
            <a:noFill/>
          </p:spPr>
          <p:txBody>
            <a:bodyPr wrap="none" rtlCol="0">
              <a:spAutoFit/>
            </a:bodyPr>
            <a:lstStyle/>
            <a:p>
              <a:r>
                <a:rPr lang="en-US" b="1" dirty="0" smtClean="0">
                  <a:latin typeface="Comic Sans MS" pitchFamily="66" charset="0"/>
                </a:rPr>
                <a:t>Force between  them</a:t>
              </a:r>
              <a:endParaRPr lang="en-US" b="1" dirty="0">
                <a:latin typeface="Comic Sans MS" pitchFamily="66" charset="0"/>
              </a:endParaRPr>
            </a:p>
          </p:txBody>
        </p:sp>
        <p:graphicFrame>
          <p:nvGraphicFramePr>
            <p:cNvPr id="4098" name="Object 2"/>
            <p:cNvGraphicFramePr>
              <a:graphicFrameLocks noChangeAspect="1"/>
            </p:cNvGraphicFramePr>
            <p:nvPr/>
          </p:nvGraphicFramePr>
          <p:xfrm>
            <a:off x="5530850" y="4800600"/>
            <a:ext cx="2262188" cy="739775"/>
          </p:xfrm>
          <a:graphic>
            <a:graphicData uri="http://schemas.openxmlformats.org/presentationml/2006/ole">
              <mc:AlternateContent xmlns:mc="http://schemas.openxmlformats.org/markup-compatibility/2006">
                <mc:Choice xmlns:v="urn:schemas-microsoft-com:vml" Requires="v">
                  <p:oleObj spid="_x0000_s4108" name="Equation" r:id="rId4" imgW="711000" imgH="393480" progId="Equation.3">
                    <p:embed/>
                  </p:oleObj>
                </mc:Choice>
                <mc:Fallback>
                  <p:oleObj name="Equation" r:id="rId4" imgW="7110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4800600"/>
                          <a:ext cx="2262188"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TextBox 21"/>
          <p:cNvSpPr txBox="1"/>
          <p:nvPr/>
        </p:nvSpPr>
        <p:spPr>
          <a:xfrm>
            <a:off x="0" y="2590800"/>
            <a:ext cx="5259773" cy="369332"/>
          </a:xfrm>
          <a:prstGeom prst="rect">
            <a:avLst/>
          </a:prstGeom>
          <a:noFill/>
        </p:spPr>
        <p:txBody>
          <a:bodyPr wrap="none" rtlCol="0">
            <a:spAutoFit/>
          </a:bodyPr>
          <a:lstStyle/>
          <a:p>
            <a:r>
              <a:rPr lang="en-US" dirty="0" smtClean="0">
                <a:latin typeface="Comic Sans MS" pitchFamily="66" charset="0"/>
              </a:rPr>
              <a:t>Gravitational constant : G = 6.67x10</a:t>
            </a:r>
            <a:r>
              <a:rPr lang="en-US" baseline="30000" dirty="0" smtClean="0">
                <a:latin typeface="Comic Sans MS" pitchFamily="66" charset="0"/>
              </a:rPr>
              <a:t>-11</a:t>
            </a:r>
            <a:r>
              <a:rPr lang="en-US" dirty="0" smtClean="0">
                <a:latin typeface="Comic Sans MS" pitchFamily="66" charset="0"/>
              </a:rPr>
              <a:t> Nm</a:t>
            </a:r>
            <a:r>
              <a:rPr lang="en-US" baseline="30000" dirty="0" smtClean="0">
                <a:latin typeface="Comic Sans MS" pitchFamily="66" charset="0"/>
              </a:rPr>
              <a:t>2</a:t>
            </a:r>
            <a:r>
              <a:rPr lang="en-US" dirty="0" smtClean="0">
                <a:latin typeface="Comic Sans MS" pitchFamily="66" charset="0"/>
              </a:rPr>
              <a:t>/Kg</a:t>
            </a:r>
            <a:r>
              <a:rPr lang="en-US" baseline="30000" dirty="0" smtClean="0">
                <a:latin typeface="Comic Sans MS" pitchFamily="66" charset="0"/>
              </a:rPr>
              <a:t>2</a:t>
            </a:r>
            <a:endParaRPr lang="en-US" baseline="30000" dirty="0">
              <a:latin typeface="Comic Sans MS" pitchFamily="66" charset="0"/>
            </a:endParaRPr>
          </a:p>
        </p:txBody>
      </p:sp>
      <p:sp>
        <p:nvSpPr>
          <p:cNvPr id="24" name="TextBox 23"/>
          <p:cNvSpPr txBox="1"/>
          <p:nvPr/>
        </p:nvSpPr>
        <p:spPr>
          <a:xfrm>
            <a:off x="3276600" y="4724400"/>
            <a:ext cx="6046848" cy="369332"/>
          </a:xfrm>
          <a:prstGeom prst="rect">
            <a:avLst/>
          </a:prstGeom>
          <a:noFill/>
        </p:spPr>
        <p:txBody>
          <a:bodyPr wrap="none" rtlCol="0">
            <a:spAutoFit/>
          </a:bodyPr>
          <a:lstStyle/>
          <a:p>
            <a:r>
              <a:rPr lang="en-US" dirty="0" smtClean="0">
                <a:latin typeface="Comic Sans MS" pitchFamily="66" charset="0"/>
              </a:rPr>
              <a:t>Force on the body by earth is towards the earth (</a:t>
            </a:r>
            <a:r>
              <a:rPr lang="en-US" dirty="0" err="1" smtClean="0">
                <a:latin typeface="Comic Sans MS" pitchFamily="66" charset="0"/>
              </a:rPr>
              <a:t>F</a:t>
            </a:r>
            <a:r>
              <a:rPr lang="en-US" baseline="-25000" dirty="0" err="1" smtClean="0">
                <a:latin typeface="Comic Sans MS" pitchFamily="66" charset="0"/>
              </a:rPr>
              <a:t>bE</a:t>
            </a:r>
            <a:r>
              <a:rPr lang="en-US" dirty="0" smtClean="0">
                <a:latin typeface="Comic Sans MS" pitchFamily="66" charset="0"/>
              </a:rPr>
              <a:t> </a:t>
            </a:r>
            <a:r>
              <a:rPr lang="en-US" dirty="0">
                <a:latin typeface="Comic Sans MS" pitchFamily="66" charset="0"/>
              </a:rPr>
              <a:t>)</a:t>
            </a:r>
            <a:endParaRPr lang="en-US" dirty="0" smtClean="0">
              <a:latin typeface="Comic Sans MS" pitchFamily="66" charset="0"/>
            </a:endParaRPr>
          </a:p>
        </p:txBody>
      </p:sp>
      <p:sp>
        <p:nvSpPr>
          <p:cNvPr id="25" name="TextBox 24"/>
          <p:cNvSpPr txBox="1"/>
          <p:nvPr/>
        </p:nvSpPr>
        <p:spPr>
          <a:xfrm>
            <a:off x="4114800" y="5193268"/>
            <a:ext cx="5054589" cy="369332"/>
          </a:xfrm>
          <a:prstGeom prst="rect">
            <a:avLst/>
          </a:prstGeom>
          <a:noFill/>
        </p:spPr>
        <p:txBody>
          <a:bodyPr wrap="none" rtlCol="0">
            <a:spAutoFit/>
          </a:bodyPr>
          <a:lstStyle/>
          <a:p>
            <a:r>
              <a:rPr lang="en-US" dirty="0" smtClean="0">
                <a:latin typeface="Comic Sans MS" pitchFamily="66" charset="0"/>
              </a:rPr>
              <a:t>Force on the earth is towards the body (</a:t>
            </a:r>
            <a:r>
              <a:rPr lang="en-US" dirty="0" err="1" smtClean="0">
                <a:latin typeface="Comic Sans MS" pitchFamily="66" charset="0"/>
              </a:rPr>
              <a:t>F</a:t>
            </a:r>
            <a:r>
              <a:rPr lang="en-US" baseline="-25000" dirty="0" err="1" smtClean="0">
                <a:latin typeface="Comic Sans MS" pitchFamily="66" charset="0"/>
              </a:rPr>
              <a:t>Eb</a:t>
            </a:r>
            <a:r>
              <a:rPr lang="en-US" dirty="0" smtClean="0">
                <a:latin typeface="Comic Sans MS" pitchFamily="66" charset="0"/>
              </a:rPr>
              <a:t> </a:t>
            </a:r>
            <a:r>
              <a:rPr lang="en-US" dirty="0">
                <a:latin typeface="Comic Sans MS" pitchFamily="66" charset="0"/>
              </a:rPr>
              <a:t>)</a:t>
            </a:r>
            <a:endParaRPr lang="en-US" dirty="0" smtClean="0">
              <a:latin typeface="Comic Sans MS" pitchFamily="66" charset="0"/>
            </a:endParaRPr>
          </a:p>
        </p:txBody>
      </p:sp>
      <p:sp>
        <p:nvSpPr>
          <p:cNvPr id="26" name="Rectangle 25"/>
          <p:cNvSpPr/>
          <p:nvPr/>
        </p:nvSpPr>
        <p:spPr>
          <a:xfrm>
            <a:off x="4648200" y="5791200"/>
            <a:ext cx="1619354" cy="461665"/>
          </a:xfrm>
          <a:prstGeom prst="rect">
            <a:avLst/>
          </a:prstGeom>
        </p:spPr>
        <p:txBody>
          <a:bodyPr wrap="none">
            <a:spAutoFit/>
          </a:bodyPr>
          <a:lstStyle/>
          <a:p>
            <a:r>
              <a:rPr lang="en-US" sz="2400" dirty="0" err="1" smtClean="0">
                <a:latin typeface="Comic Sans MS" pitchFamily="66" charset="0"/>
              </a:rPr>
              <a:t>F</a:t>
            </a:r>
            <a:r>
              <a:rPr lang="en-US" sz="2400" baseline="-25000" dirty="0" err="1" smtClean="0">
                <a:latin typeface="Comic Sans MS" pitchFamily="66" charset="0"/>
              </a:rPr>
              <a:t>bE</a:t>
            </a:r>
            <a:r>
              <a:rPr lang="en-US" sz="2400" dirty="0" smtClean="0">
                <a:latin typeface="Comic Sans MS" pitchFamily="66" charset="0"/>
              </a:rPr>
              <a:t> = -</a:t>
            </a:r>
            <a:r>
              <a:rPr lang="en-US" sz="2400" dirty="0" err="1" smtClean="0">
                <a:latin typeface="Comic Sans MS" pitchFamily="66" charset="0"/>
              </a:rPr>
              <a:t>F</a:t>
            </a:r>
            <a:r>
              <a:rPr lang="en-US" sz="2400" baseline="-25000" dirty="0" err="1" smtClean="0">
                <a:latin typeface="Comic Sans MS" pitchFamily="66" charset="0"/>
              </a:rPr>
              <a:t>Eb</a:t>
            </a:r>
            <a:r>
              <a:rPr lang="en-US" sz="2400" dirty="0" smtClean="0">
                <a:latin typeface="Comic Sans MS" pitchFamily="66" charset="0"/>
              </a:rPr>
              <a:t> </a:t>
            </a:r>
            <a:endParaRPr lang="en-US" sz="2400" dirty="0"/>
          </a:p>
        </p:txBody>
      </p:sp>
      <p:grpSp>
        <p:nvGrpSpPr>
          <p:cNvPr id="29" name="Group 28"/>
          <p:cNvGrpSpPr/>
          <p:nvPr/>
        </p:nvGrpSpPr>
        <p:grpSpPr>
          <a:xfrm>
            <a:off x="4167522" y="3398837"/>
            <a:ext cx="2702507" cy="685800"/>
            <a:chOff x="4167522" y="3398837"/>
            <a:chExt cx="2702507" cy="685800"/>
          </a:xfrm>
        </p:grpSpPr>
        <p:sp>
          <p:nvSpPr>
            <p:cNvPr id="27" name="Right Arrow 26"/>
            <p:cNvSpPr/>
            <p:nvPr/>
          </p:nvSpPr>
          <p:spPr>
            <a:xfrm rot="9106063">
              <a:off x="4167522" y="3398837"/>
              <a:ext cx="2702507" cy="685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rot="20117282">
              <a:off x="5334000" y="3491753"/>
              <a:ext cx="511679" cy="369332"/>
            </a:xfrm>
            <a:prstGeom prst="rect">
              <a:avLst/>
            </a:prstGeom>
            <a:noFill/>
          </p:spPr>
          <p:txBody>
            <a:bodyPr wrap="none" rtlCol="0">
              <a:spAutoFit/>
            </a:bodyPr>
            <a:lstStyle/>
            <a:p>
              <a:r>
                <a:rPr lang="en-US" dirty="0" err="1" smtClean="0">
                  <a:solidFill>
                    <a:srgbClr val="FFFF00"/>
                  </a:solidFill>
                  <a:latin typeface="Comic Sans MS" pitchFamily="66" charset="0"/>
                </a:rPr>
                <a:t>F</a:t>
              </a:r>
              <a:r>
                <a:rPr lang="en-US" baseline="-25000" dirty="0" err="1" smtClean="0">
                  <a:solidFill>
                    <a:srgbClr val="FFFF00"/>
                  </a:solidFill>
                  <a:latin typeface="Comic Sans MS" pitchFamily="66" charset="0"/>
                </a:rPr>
                <a:t>bE</a:t>
              </a:r>
              <a:endParaRPr lang="en-US" baseline="-25000" dirty="0">
                <a:solidFill>
                  <a:srgbClr val="FFFF00"/>
                </a:solidFill>
                <a:latin typeface="Comic Sans MS" pitchFamily="66" charset="0"/>
              </a:endParaRPr>
            </a:p>
          </p:txBody>
        </p:sp>
      </p:grpSp>
      <p:sp>
        <p:nvSpPr>
          <p:cNvPr id="30" name="Right Arrow 29"/>
          <p:cNvSpPr/>
          <p:nvPr/>
        </p:nvSpPr>
        <p:spPr>
          <a:xfrm rot="19947647">
            <a:off x="3768054" y="2772574"/>
            <a:ext cx="2558050" cy="63574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00"/>
                </a:solidFill>
                <a:latin typeface="Comic Sans MS" pitchFamily="66" charset="0"/>
              </a:rPr>
              <a:t>F</a:t>
            </a:r>
            <a:r>
              <a:rPr lang="en-US" baseline="-25000" dirty="0" err="1" smtClean="0">
                <a:solidFill>
                  <a:srgbClr val="FFFF00"/>
                </a:solidFill>
                <a:latin typeface="Comic Sans MS" pitchFamily="66" charset="0"/>
              </a:rPr>
              <a:t>Eb</a:t>
            </a:r>
            <a:endParaRPr lang="en-US" baseline="-25000" dirty="0">
              <a:solidFill>
                <a:srgbClr val="FFFF00"/>
              </a:solidFill>
              <a:latin typeface="Comic Sans MS" pitchFamily="66" charset="0"/>
            </a:endParaRPr>
          </a:p>
        </p:txBody>
      </p:sp>
      <p:sp>
        <p:nvSpPr>
          <p:cNvPr id="32" name="TextBox 31"/>
          <p:cNvSpPr txBox="1"/>
          <p:nvPr/>
        </p:nvSpPr>
        <p:spPr>
          <a:xfrm>
            <a:off x="7422854" y="2286000"/>
            <a:ext cx="654346" cy="369332"/>
          </a:xfrm>
          <a:prstGeom prst="rect">
            <a:avLst/>
          </a:prstGeom>
          <a:noFill/>
        </p:spPr>
        <p:txBody>
          <a:bodyPr wrap="none" rtlCol="0">
            <a:spAutoFit/>
          </a:bodyPr>
          <a:lstStyle/>
          <a:p>
            <a:r>
              <a:rPr lang="en-US" dirty="0" smtClean="0"/>
              <a:t>body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xit" presetSubtype="0" fill="hold" nodeType="withEffect">
                                  <p:stCondLst>
                                    <p:cond delay="0"/>
                                  </p:stCondLst>
                                  <p:childTnLst>
                                    <p:anim calcmode="lin" valueType="num">
                                      <p:cBhvr>
                                        <p:cTn id="8" dur="500"/>
                                        <p:tgtEl>
                                          <p:spTgt spid="4"/>
                                        </p:tgtEl>
                                        <p:attrNameLst>
                                          <p:attrName>ppt_w</p:attrName>
                                        </p:attrNameLst>
                                      </p:cBhvr>
                                      <p:tavLst>
                                        <p:tav tm="0">
                                          <p:val>
                                            <p:strVal val="ppt_w"/>
                                          </p:val>
                                        </p:tav>
                                        <p:tav tm="100000">
                                          <p:val>
                                            <p:fltVal val="0"/>
                                          </p:val>
                                        </p:tav>
                                      </p:tavLst>
                                    </p:anim>
                                    <p:anim calcmode="lin" valueType="num">
                                      <p:cBhvr>
                                        <p:cTn id="9" dur="500"/>
                                        <p:tgtEl>
                                          <p:spTgt spid="4"/>
                                        </p:tgtEl>
                                        <p:attrNameLst>
                                          <p:attrName>ppt_h</p:attrName>
                                        </p:attrNameLst>
                                      </p:cBhvr>
                                      <p:tavLst>
                                        <p:tav tm="0">
                                          <p:val>
                                            <p:strVal val="ppt_h"/>
                                          </p:val>
                                        </p:tav>
                                        <p:tav tm="100000">
                                          <p:val>
                                            <p:fltVal val="0"/>
                                          </p:val>
                                        </p:tav>
                                      </p:tavLst>
                                    </p:anim>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p:stCondLst>
                              <p:cond delay="0"/>
                            </p:stCondLst>
                            <p:childTnLst>
                              <p:par>
                                <p:cTn id="21" presetID="8"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amond(in)">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2" grpId="0"/>
      <p:bldP spid="24" grpId="0"/>
      <p:bldP spid="25" grpId="0"/>
      <p:bldP spid="26" grpId="0"/>
      <p:bldP spid="30"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Lecture 3</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248399" y="4800600"/>
            <a:ext cx="2514601" cy="5984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6096000"/>
            <a:ext cx="20574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95400" y="2971800"/>
            <a:ext cx="2057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600" y="838200"/>
            <a:ext cx="5410200" cy="369332"/>
          </a:xfrm>
          <a:prstGeom prst="rect">
            <a:avLst/>
          </a:prstGeom>
        </p:spPr>
        <p:txBody>
          <a:bodyPr wrap="square">
            <a:spAutoFit/>
          </a:bodyPr>
          <a:lstStyle/>
          <a:p>
            <a:r>
              <a:rPr lang="en-US" b="1" dirty="0" smtClean="0">
                <a:solidFill>
                  <a:srgbClr val="3333FF"/>
                </a:solidFill>
                <a:latin typeface="Comic Sans MS" pitchFamily="66" charset="0"/>
              </a:rPr>
              <a:t>Centripetal Force = Gravitational Force </a:t>
            </a:r>
            <a:endParaRPr lang="en-US" b="1" dirty="0">
              <a:solidFill>
                <a:srgbClr val="3333FF"/>
              </a:solidFill>
              <a:latin typeface="Comic Sans MS" pitchFamily="66" charset="0"/>
            </a:endParaRPr>
          </a:p>
        </p:txBody>
      </p:sp>
      <p:sp>
        <p:nvSpPr>
          <p:cNvPr id="29" name="Title 7"/>
          <p:cNvSpPr txBox="1">
            <a:spLocks/>
          </p:cNvSpPr>
          <p:nvPr/>
        </p:nvSpPr>
        <p:spPr>
          <a:xfrm>
            <a:off x="76200" y="76200"/>
            <a:ext cx="82296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rgbClr val="FF0000"/>
                </a:solidFill>
                <a:latin typeface="+mj-lt"/>
                <a:ea typeface="+mj-ea"/>
                <a:cs typeface="+mj-cs"/>
              </a:rPr>
              <a:t>Orbits and Energy</a:t>
            </a:r>
            <a:endParaRPr kumimoji="0" lang="en-US" sz="4400" b="1" i="0" u="sng"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0967" name="Object 7"/>
          <p:cNvGraphicFramePr>
            <a:graphicFrameLocks noChangeAspect="1"/>
          </p:cNvGraphicFramePr>
          <p:nvPr/>
        </p:nvGraphicFramePr>
        <p:xfrm>
          <a:off x="1549400" y="1219200"/>
          <a:ext cx="1701800" cy="793750"/>
        </p:xfrm>
        <a:graphic>
          <a:graphicData uri="http://schemas.openxmlformats.org/presentationml/2006/ole">
            <mc:AlternateContent xmlns:mc="http://schemas.openxmlformats.org/markup-compatibility/2006">
              <mc:Choice xmlns:v="urn:schemas-microsoft-com:vml" Requires="v">
                <p:oleObj spid="_x0000_s92246" name="Equation" r:id="rId3" imgW="863280" imgH="419040" progId="Equation.3">
                  <p:embed/>
                </p:oleObj>
              </mc:Choice>
              <mc:Fallback>
                <p:oleObj name="Equation" r:id="rId3" imgW="86328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219200"/>
                        <a:ext cx="17018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2" name="Object 8"/>
          <p:cNvGraphicFramePr>
            <a:graphicFrameLocks noChangeAspect="1"/>
          </p:cNvGraphicFramePr>
          <p:nvPr>
            <p:extLst>
              <p:ext uri="{D42A27DB-BD31-4B8C-83A1-F6EECF244321}">
                <p14:modId xmlns:p14="http://schemas.microsoft.com/office/powerpoint/2010/main" val="2356588773"/>
              </p:ext>
            </p:extLst>
          </p:nvPr>
        </p:nvGraphicFramePr>
        <p:xfrm>
          <a:off x="1611313" y="3063875"/>
          <a:ext cx="1401762" cy="746125"/>
        </p:xfrm>
        <a:graphic>
          <a:graphicData uri="http://schemas.openxmlformats.org/presentationml/2006/ole">
            <mc:AlternateContent xmlns:mc="http://schemas.openxmlformats.org/markup-compatibility/2006">
              <mc:Choice xmlns:v="urn:schemas-microsoft-com:vml" Requires="v">
                <p:oleObj spid="_x0000_s92247" name="معادلة" r:id="rId5" imgW="711000" imgH="393480" progId="Equation.3">
                  <p:embed/>
                </p:oleObj>
              </mc:Choice>
              <mc:Fallback>
                <p:oleObj name="معادلة" r:id="rId5" imgW="711000" imgH="393480" progId="Equation.3">
                  <p:embed/>
                  <p:pic>
                    <p:nvPicPr>
                      <p:cNvPr id="0" name="Picture 3"/>
                      <p:cNvPicPr>
                        <a:picLocks noChangeAspect="1" noChangeArrowheads="1"/>
                      </p:cNvPicPr>
                      <p:nvPr/>
                    </p:nvPicPr>
                    <p:blipFill>
                      <a:blip r:embed="rId6"/>
                      <a:srcRect/>
                      <a:stretch>
                        <a:fillRect/>
                      </a:stretch>
                    </p:blipFill>
                    <p:spPr bwMode="auto">
                      <a:xfrm>
                        <a:off x="1611313" y="3063875"/>
                        <a:ext cx="1401762"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3" name="Object 9"/>
          <p:cNvGraphicFramePr>
            <a:graphicFrameLocks noChangeAspect="1"/>
          </p:cNvGraphicFramePr>
          <p:nvPr/>
        </p:nvGraphicFramePr>
        <p:xfrm>
          <a:off x="1447800" y="2133600"/>
          <a:ext cx="1701800" cy="793750"/>
        </p:xfrm>
        <a:graphic>
          <a:graphicData uri="http://schemas.openxmlformats.org/presentationml/2006/ole">
            <mc:AlternateContent xmlns:mc="http://schemas.openxmlformats.org/markup-compatibility/2006">
              <mc:Choice xmlns:v="urn:schemas-microsoft-com:vml" Requires="v">
                <p:oleObj spid="_x0000_s92248" name="Equation" r:id="rId7" imgW="863280" imgH="419040" progId="Equation.3">
                  <p:embed/>
                </p:oleObj>
              </mc:Choice>
              <mc:Fallback>
                <p:oleObj name="Equation" r:id="rId7" imgW="86328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133600"/>
                        <a:ext cx="17018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4" name="Object 10"/>
          <p:cNvGraphicFramePr>
            <a:graphicFrameLocks noChangeAspect="1"/>
          </p:cNvGraphicFramePr>
          <p:nvPr>
            <p:extLst>
              <p:ext uri="{D42A27DB-BD31-4B8C-83A1-F6EECF244321}">
                <p14:modId xmlns:p14="http://schemas.microsoft.com/office/powerpoint/2010/main" val="3207499927"/>
              </p:ext>
            </p:extLst>
          </p:nvPr>
        </p:nvGraphicFramePr>
        <p:xfrm>
          <a:off x="1382713" y="3962400"/>
          <a:ext cx="1600200" cy="746125"/>
        </p:xfrm>
        <a:graphic>
          <a:graphicData uri="http://schemas.openxmlformats.org/presentationml/2006/ole">
            <mc:AlternateContent xmlns:mc="http://schemas.openxmlformats.org/markup-compatibility/2006">
              <mc:Choice xmlns:v="urn:schemas-microsoft-com:vml" Requires="v">
                <p:oleObj spid="_x0000_s92249" name="معادلة" r:id="rId9" imgW="812520" imgH="393480" progId="Equation.3">
                  <p:embed/>
                </p:oleObj>
              </mc:Choice>
              <mc:Fallback>
                <p:oleObj name="معادلة" r:id="rId9" imgW="812520" imgH="393480" progId="Equation.3">
                  <p:embed/>
                  <p:pic>
                    <p:nvPicPr>
                      <p:cNvPr id="0" name="Picture 5"/>
                      <p:cNvPicPr>
                        <a:picLocks noChangeAspect="1" noChangeArrowheads="1"/>
                      </p:cNvPicPr>
                      <p:nvPr/>
                    </p:nvPicPr>
                    <p:blipFill>
                      <a:blip r:embed="rId10"/>
                      <a:srcRect/>
                      <a:stretch>
                        <a:fillRect/>
                      </a:stretch>
                    </p:blipFill>
                    <p:spPr bwMode="auto">
                      <a:xfrm>
                        <a:off x="1382713" y="3962400"/>
                        <a:ext cx="160020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2"/>
          <p:cNvGrpSpPr/>
          <p:nvPr/>
        </p:nvGrpSpPr>
        <p:grpSpPr>
          <a:xfrm>
            <a:off x="5241533" y="1371600"/>
            <a:ext cx="3047999" cy="2819399"/>
            <a:chOff x="1524000" y="1752600"/>
            <a:chExt cx="3047999" cy="2819399"/>
          </a:xfrm>
        </p:grpSpPr>
        <p:pic>
          <p:nvPicPr>
            <p:cNvPr id="24" name="Picture 23" descr="main_sun.jpg"/>
            <p:cNvPicPr>
              <a:picLocks noChangeAspect="1"/>
            </p:cNvPicPr>
            <p:nvPr/>
          </p:nvPicPr>
          <p:blipFill>
            <a:blip r:embed="rId11" cstate="print"/>
            <a:stretch>
              <a:fillRect/>
            </a:stretch>
          </p:blipFill>
          <p:spPr>
            <a:xfrm flipV="1">
              <a:off x="2914650" y="2990850"/>
              <a:ext cx="361950" cy="361950"/>
            </a:xfrm>
            <a:prstGeom prst="rect">
              <a:avLst/>
            </a:prstGeom>
          </p:spPr>
        </p:pic>
        <p:sp>
          <p:nvSpPr>
            <p:cNvPr id="26" name="Oval 25"/>
            <p:cNvSpPr/>
            <p:nvPr/>
          </p:nvSpPr>
          <p:spPr>
            <a:xfrm>
              <a:off x="1524000" y="1752600"/>
              <a:ext cx="3047999" cy="28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earth.gif"/>
          <p:cNvPicPr>
            <a:picLocks noChangeAspect="1"/>
          </p:cNvPicPr>
          <p:nvPr/>
        </p:nvPicPr>
        <p:blipFill>
          <a:blip r:embed="rId12" cstate="print"/>
          <a:stretch>
            <a:fillRect/>
          </a:stretch>
        </p:blipFill>
        <p:spPr>
          <a:xfrm flipH="1">
            <a:off x="8213333" y="2819400"/>
            <a:ext cx="168667" cy="171450"/>
          </a:xfrm>
          <a:prstGeom prst="rect">
            <a:avLst/>
          </a:prstGeom>
        </p:spPr>
      </p:pic>
      <p:graphicFrame>
        <p:nvGraphicFramePr>
          <p:cNvPr id="41995" name="Object 11"/>
          <p:cNvGraphicFramePr>
            <a:graphicFrameLocks noChangeAspect="1"/>
          </p:cNvGraphicFramePr>
          <p:nvPr>
            <p:extLst>
              <p:ext uri="{D42A27DB-BD31-4B8C-83A1-F6EECF244321}">
                <p14:modId xmlns:p14="http://schemas.microsoft.com/office/powerpoint/2010/main" val="825326370"/>
              </p:ext>
            </p:extLst>
          </p:nvPr>
        </p:nvGraphicFramePr>
        <p:xfrm>
          <a:off x="542925" y="5399088"/>
          <a:ext cx="1352550" cy="336550"/>
        </p:xfrm>
        <a:graphic>
          <a:graphicData uri="http://schemas.openxmlformats.org/presentationml/2006/ole">
            <mc:AlternateContent xmlns:mc="http://schemas.openxmlformats.org/markup-compatibility/2006">
              <mc:Choice xmlns:v="urn:schemas-microsoft-com:vml" Requires="v">
                <p:oleObj spid="_x0000_s92250" name="معادلة" r:id="rId13" imgW="685800" imgH="177480" progId="Equation.3">
                  <p:embed/>
                </p:oleObj>
              </mc:Choice>
              <mc:Fallback>
                <p:oleObj name="معادلة" r:id="rId13" imgW="685800" imgH="177480" progId="Equation.3">
                  <p:embed/>
                  <p:pic>
                    <p:nvPicPr>
                      <p:cNvPr id="0" name="Picture 6"/>
                      <p:cNvPicPr>
                        <a:picLocks noChangeAspect="1" noChangeArrowheads="1"/>
                      </p:cNvPicPr>
                      <p:nvPr/>
                    </p:nvPicPr>
                    <p:blipFill>
                      <a:blip r:embed="rId14"/>
                      <a:srcRect/>
                      <a:stretch>
                        <a:fillRect/>
                      </a:stretch>
                    </p:blipFill>
                    <p:spPr bwMode="auto">
                      <a:xfrm>
                        <a:off x="542925" y="5399088"/>
                        <a:ext cx="135255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6" name="Object 12"/>
          <p:cNvGraphicFramePr>
            <a:graphicFrameLocks noChangeAspect="1"/>
          </p:cNvGraphicFramePr>
          <p:nvPr>
            <p:extLst>
              <p:ext uri="{D42A27DB-BD31-4B8C-83A1-F6EECF244321}">
                <p14:modId xmlns:p14="http://schemas.microsoft.com/office/powerpoint/2010/main" val="2602873493"/>
              </p:ext>
            </p:extLst>
          </p:nvPr>
        </p:nvGraphicFramePr>
        <p:xfrm>
          <a:off x="542925" y="5227638"/>
          <a:ext cx="3452813" cy="744537"/>
        </p:xfrm>
        <a:graphic>
          <a:graphicData uri="http://schemas.openxmlformats.org/presentationml/2006/ole">
            <mc:AlternateContent xmlns:mc="http://schemas.openxmlformats.org/markup-compatibility/2006">
              <mc:Choice xmlns:v="urn:schemas-microsoft-com:vml" Requires="v">
                <p:oleObj spid="_x0000_s92251" name="معادلة" r:id="rId15" imgW="1752480" imgH="393480" progId="Equation.3">
                  <p:embed/>
                </p:oleObj>
              </mc:Choice>
              <mc:Fallback>
                <p:oleObj name="معادلة" r:id="rId15" imgW="1752480" imgH="393480" progId="Equation.3">
                  <p:embed/>
                  <p:pic>
                    <p:nvPicPr>
                      <p:cNvPr id="0" name="Picture 7"/>
                      <p:cNvPicPr>
                        <a:picLocks noChangeAspect="1" noChangeArrowheads="1"/>
                      </p:cNvPicPr>
                      <p:nvPr/>
                    </p:nvPicPr>
                    <p:blipFill>
                      <a:blip r:embed="rId16"/>
                      <a:srcRect/>
                      <a:stretch>
                        <a:fillRect/>
                      </a:stretch>
                    </p:blipFill>
                    <p:spPr bwMode="auto">
                      <a:xfrm>
                        <a:off x="542925" y="5227638"/>
                        <a:ext cx="3452813"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7" name="Object 13"/>
          <p:cNvGraphicFramePr>
            <a:graphicFrameLocks noChangeAspect="1"/>
          </p:cNvGraphicFramePr>
          <p:nvPr>
            <p:extLst>
              <p:ext uri="{D42A27DB-BD31-4B8C-83A1-F6EECF244321}">
                <p14:modId xmlns:p14="http://schemas.microsoft.com/office/powerpoint/2010/main" val="3964947835"/>
              </p:ext>
            </p:extLst>
          </p:nvPr>
        </p:nvGraphicFramePr>
        <p:xfrm>
          <a:off x="539750" y="5232400"/>
          <a:ext cx="4729163" cy="744538"/>
        </p:xfrm>
        <a:graphic>
          <a:graphicData uri="http://schemas.openxmlformats.org/presentationml/2006/ole">
            <mc:AlternateContent xmlns:mc="http://schemas.openxmlformats.org/markup-compatibility/2006">
              <mc:Choice xmlns:v="urn:schemas-microsoft-com:vml" Requires="v">
                <p:oleObj spid="_x0000_s92252" name="معادلة" r:id="rId17" imgW="2400120" imgH="393480" progId="Equation.3">
                  <p:embed/>
                </p:oleObj>
              </mc:Choice>
              <mc:Fallback>
                <p:oleObj name="معادلة" r:id="rId17" imgW="2400120" imgH="393480" progId="Equation.3">
                  <p:embed/>
                  <p:pic>
                    <p:nvPicPr>
                      <p:cNvPr id="0" name="Picture 8"/>
                      <p:cNvPicPr>
                        <a:picLocks noChangeAspect="1" noChangeArrowheads="1"/>
                      </p:cNvPicPr>
                      <p:nvPr/>
                    </p:nvPicPr>
                    <p:blipFill>
                      <a:blip r:embed="rId18"/>
                      <a:srcRect/>
                      <a:stretch>
                        <a:fillRect/>
                      </a:stretch>
                    </p:blipFill>
                    <p:spPr bwMode="auto">
                      <a:xfrm>
                        <a:off x="539750" y="5232400"/>
                        <a:ext cx="4729163"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8" name="Object 14"/>
          <p:cNvGraphicFramePr>
            <a:graphicFrameLocks noChangeAspect="1"/>
          </p:cNvGraphicFramePr>
          <p:nvPr/>
        </p:nvGraphicFramePr>
        <p:xfrm>
          <a:off x="1928813" y="6113462"/>
          <a:ext cx="1576387" cy="744538"/>
        </p:xfrm>
        <a:graphic>
          <a:graphicData uri="http://schemas.openxmlformats.org/presentationml/2006/ole">
            <mc:AlternateContent xmlns:mc="http://schemas.openxmlformats.org/markup-compatibility/2006">
              <mc:Choice xmlns:v="urn:schemas-microsoft-com:vml" Requires="v">
                <p:oleObj spid="_x0000_s92253" name="Equation" r:id="rId19" imgW="799920" imgH="393480" progId="Equation.3">
                  <p:embed/>
                </p:oleObj>
              </mc:Choice>
              <mc:Fallback>
                <p:oleObj name="Equation" r:id="rId19" imgW="799920" imgH="393480" progId="Equation.3">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28813" y="6113462"/>
                        <a:ext cx="1576387"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371600" y="4812268"/>
            <a:ext cx="1980799" cy="369332"/>
          </a:xfrm>
          <a:prstGeom prst="rect">
            <a:avLst/>
          </a:prstGeom>
          <a:noFill/>
        </p:spPr>
        <p:txBody>
          <a:bodyPr wrap="none" rtlCol="0">
            <a:spAutoFit/>
          </a:bodyPr>
          <a:lstStyle/>
          <a:p>
            <a:r>
              <a:rPr lang="en-US" b="1" u="sng" dirty="0" smtClean="0">
                <a:solidFill>
                  <a:srgbClr val="FF0000"/>
                </a:solidFill>
              </a:rPr>
              <a:t>Mechanical Energy</a:t>
            </a:r>
            <a:endParaRPr lang="en-US" b="1" u="sng" dirty="0">
              <a:solidFill>
                <a:srgbClr val="FF0000"/>
              </a:solidFill>
            </a:endParaRPr>
          </a:p>
        </p:txBody>
      </p:sp>
      <p:graphicFrame>
        <p:nvGraphicFramePr>
          <p:cNvPr id="22" name="Object 13"/>
          <p:cNvGraphicFramePr>
            <a:graphicFrameLocks noChangeAspect="1"/>
          </p:cNvGraphicFramePr>
          <p:nvPr>
            <p:extLst>
              <p:ext uri="{D42A27DB-BD31-4B8C-83A1-F6EECF244321}">
                <p14:modId xmlns:p14="http://schemas.microsoft.com/office/powerpoint/2010/main" val="2965146867"/>
              </p:ext>
            </p:extLst>
          </p:nvPr>
        </p:nvGraphicFramePr>
        <p:xfrm>
          <a:off x="6324601" y="4852176"/>
          <a:ext cx="2438400" cy="442966"/>
        </p:xfrm>
        <a:graphic>
          <a:graphicData uri="http://schemas.openxmlformats.org/presentationml/2006/ole">
            <mc:AlternateContent xmlns:mc="http://schemas.openxmlformats.org/markup-compatibility/2006">
              <mc:Choice xmlns:v="urn:schemas-microsoft-com:vml" Requires="v">
                <p:oleObj spid="_x0000_s92254" name="معادلة" r:id="rId21" imgW="939600" imgH="177480" progId="Equation.3">
                  <p:embed/>
                </p:oleObj>
              </mc:Choice>
              <mc:Fallback>
                <p:oleObj name="معادلة" r:id="rId21" imgW="939600" imgH="177480" progId="Equation.3">
                  <p:embed/>
                  <p:pic>
                    <p:nvPicPr>
                      <p:cNvPr id="0" name=""/>
                      <p:cNvPicPr>
                        <a:picLocks noChangeAspect="1" noChangeArrowheads="1"/>
                      </p:cNvPicPr>
                      <p:nvPr/>
                    </p:nvPicPr>
                    <p:blipFill>
                      <a:blip r:embed="rId22"/>
                      <a:srcRect/>
                      <a:stretch>
                        <a:fillRect/>
                      </a:stretch>
                    </p:blipFill>
                    <p:spPr bwMode="auto">
                      <a:xfrm>
                        <a:off x="6324601" y="4852176"/>
                        <a:ext cx="2438400" cy="442966"/>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repeatCount="indefinite" fill="hold" nodeType="clickEffect">
                                  <p:stCondLst>
                                    <p:cond delay="0"/>
                                  </p:stCondLst>
                                  <p:childTnLst>
                                    <p:animMotion origin="layout" path="M 1.94444E-6 -0.03585 C -0.00139 -0.06083 -0.00382 -0.08535 -0.0158 -0.1108 C -0.02778 -0.13624 -0.04393 -0.17002 -0.0717 -0.18829 C -0.09948 -0.20633 -0.14879 -0.22345 -0.18229 -0.22114 C -0.21597 -0.21813 -0.25018 -0.19616 -0.27413 -0.17164 C -0.29809 -0.14712 -0.31719 -0.10548 -0.3257 -0.07356 C -0.3342 -0.0414 -0.33403 -0.01388 -0.3257 0.02013 C -0.31754 0.05413 -0.30347 0.1034 -0.27743 0.13024 C -0.25122 0.15707 -0.20452 0.18043 -0.16875 0.18205 C -0.13299 0.1839 -0.09011 0.16332 -0.06337 0.13949 C -0.03629 0.1159 -0.01823 0.06662 -0.00747 0.03887 C 0.00364 0.01134 0.00139 -0.0111 1.94444E-6 -0.03585 Z " pathEditMode="relative" rAng="0" ptsTypes="aaaaaaaaaaaa">
                                      <p:cBhvr>
                                        <p:cTn id="26" dur="2000" fill="hold"/>
                                        <p:tgtEl>
                                          <p:spTgt spid="27"/>
                                        </p:tgtEl>
                                        <p:attrNameLst>
                                          <p:attrName>ppt_x</p:attrName>
                                          <p:attrName>ppt_y</p:attrName>
                                        </p:attrNameLst>
                                      </p:cBhvr>
                                      <p:rCtr x="-16500" y="1600"/>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99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9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9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9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19"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81000" y="4419600"/>
            <a:ext cx="2438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7"/>
          <p:cNvSpPr txBox="1">
            <a:spLocks/>
          </p:cNvSpPr>
          <p:nvPr/>
        </p:nvSpPr>
        <p:spPr>
          <a:xfrm>
            <a:off x="304800" y="0"/>
            <a:ext cx="8229600" cy="1020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rgbClr val="FF0000"/>
                </a:solidFill>
                <a:latin typeface="+mj-lt"/>
                <a:ea typeface="+mj-ea"/>
                <a:cs typeface="+mj-cs"/>
              </a:rPr>
              <a:t>Time Period (</a:t>
            </a:r>
            <a:r>
              <a:rPr lang="en-US" sz="4400" b="1" i="1" u="sng" dirty="0" smtClean="0">
                <a:solidFill>
                  <a:srgbClr val="FF0000"/>
                </a:solidFill>
                <a:latin typeface="+mj-lt"/>
                <a:ea typeface="+mj-ea"/>
                <a:cs typeface="+mj-cs"/>
              </a:rPr>
              <a:t>T</a:t>
            </a:r>
            <a:r>
              <a:rPr lang="en-US" sz="4400" b="1" u="sng" dirty="0" smtClean="0">
                <a:solidFill>
                  <a:srgbClr val="FF0000"/>
                </a:solidFill>
                <a:latin typeface="+mj-lt"/>
                <a:ea typeface="+mj-ea"/>
                <a:cs typeface="+mj-cs"/>
              </a:rPr>
              <a:t>)</a:t>
            </a:r>
            <a:endParaRPr kumimoji="0" lang="en-US" sz="4400" b="1" i="0" u="sng"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0967" name="Object 7"/>
          <p:cNvGraphicFramePr>
            <a:graphicFrameLocks noChangeAspect="1"/>
          </p:cNvGraphicFramePr>
          <p:nvPr/>
        </p:nvGraphicFramePr>
        <p:xfrm>
          <a:off x="757237" y="685800"/>
          <a:ext cx="1833563" cy="830263"/>
        </p:xfrm>
        <a:graphic>
          <a:graphicData uri="http://schemas.openxmlformats.org/presentationml/2006/ole">
            <mc:AlternateContent xmlns:mc="http://schemas.openxmlformats.org/markup-compatibility/2006">
              <mc:Choice xmlns:v="urn:schemas-microsoft-com:vml" Requires="v">
                <p:oleObj spid="_x0000_s93238" name="Equation" r:id="rId3" imgW="888840" imgH="419040" progId="Equation.3">
                  <p:embed/>
                </p:oleObj>
              </mc:Choice>
              <mc:Fallback>
                <p:oleObj name="Equation" r:id="rId3" imgW="888840" imgH="419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 y="685800"/>
                        <a:ext cx="1833563"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8" name="Object 8"/>
          <p:cNvGraphicFramePr>
            <a:graphicFrameLocks noChangeAspect="1"/>
          </p:cNvGraphicFramePr>
          <p:nvPr/>
        </p:nvGraphicFramePr>
        <p:xfrm>
          <a:off x="914400" y="1676400"/>
          <a:ext cx="1309687" cy="779463"/>
        </p:xfrm>
        <a:graphic>
          <a:graphicData uri="http://schemas.openxmlformats.org/presentationml/2006/ole">
            <mc:AlternateContent xmlns:mc="http://schemas.openxmlformats.org/markup-compatibility/2006">
              <mc:Choice xmlns:v="urn:schemas-microsoft-com:vml" Requires="v">
                <p:oleObj spid="_x0000_s93239" name="Equation" r:id="rId5" imgW="634680" imgH="393480" progId="Equation.3">
                  <p:embed/>
                </p:oleObj>
              </mc:Choice>
              <mc:Fallback>
                <p:oleObj name="Equation" r:id="rId5" imgW="63468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76400"/>
                        <a:ext cx="1309687"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0" name="Object 10"/>
          <p:cNvGraphicFramePr>
            <a:graphicFrameLocks noChangeAspect="1"/>
          </p:cNvGraphicFramePr>
          <p:nvPr/>
        </p:nvGraphicFramePr>
        <p:xfrm>
          <a:off x="460375" y="3429000"/>
          <a:ext cx="2282825" cy="782637"/>
        </p:xfrm>
        <a:graphic>
          <a:graphicData uri="http://schemas.openxmlformats.org/presentationml/2006/ole">
            <mc:AlternateContent xmlns:mc="http://schemas.openxmlformats.org/markup-compatibility/2006">
              <mc:Choice xmlns:v="urn:schemas-microsoft-com:vml" Requires="v">
                <p:oleObj spid="_x0000_s93240" name="Equation" r:id="rId7" imgW="1041120" imgH="469800" progId="Equation.3">
                  <p:embed/>
                </p:oleObj>
              </mc:Choice>
              <mc:Fallback>
                <p:oleObj name="Equation" r:id="rId7" imgW="1041120" imgH="469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3429000"/>
                        <a:ext cx="2282825"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1" name="Object 11"/>
          <p:cNvGraphicFramePr>
            <a:graphicFrameLocks noChangeAspect="1"/>
          </p:cNvGraphicFramePr>
          <p:nvPr/>
        </p:nvGraphicFramePr>
        <p:xfrm>
          <a:off x="762000" y="4495800"/>
          <a:ext cx="1860550" cy="757238"/>
        </p:xfrm>
        <a:graphic>
          <a:graphicData uri="http://schemas.openxmlformats.org/presentationml/2006/ole">
            <mc:AlternateContent xmlns:mc="http://schemas.openxmlformats.org/markup-compatibility/2006">
              <mc:Choice xmlns:v="urn:schemas-microsoft-com:vml" Requires="v">
                <p:oleObj spid="_x0000_s93241" name="Equation" r:id="rId9" imgW="901440" imgH="482400" progId="Equation.3">
                  <p:embed/>
                </p:oleObj>
              </mc:Choice>
              <mc:Fallback>
                <p:oleObj name="Equation" r:id="rId9" imgW="901440" imgH="482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495800"/>
                        <a:ext cx="186055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2"/>
          <p:cNvGrpSpPr/>
          <p:nvPr/>
        </p:nvGrpSpPr>
        <p:grpSpPr>
          <a:xfrm>
            <a:off x="1219200" y="1143000"/>
            <a:ext cx="1099458" cy="319314"/>
            <a:chOff x="1219200" y="2057400"/>
            <a:chExt cx="1099458" cy="319314"/>
          </a:xfrm>
        </p:grpSpPr>
        <p:cxnSp>
          <p:nvCxnSpPr>
            <p:cNvPr id="27" name="Straight Connector 26"/>
            <p:cNvCxnSpPr/>
            <p:nvPr/>
          </p:nvCxnSpPr>
          <p:spPr>
            <a:xfrm rot="5400000" flipH="1" flipV="1">
              <a:off x="2128158" y="2186214"/>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219200" y="2057400"/>
              <a:ext cx="381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41"/>
          <p:cNvGrpSpPr/>
          <p:nvPr/>
        </p:nvGrpSpPr>
        <p:grpSpPr>
          <a:xfrm>
            <a:off x="1143000" y="685800"/>
            <a:ext cx="1143000" cy="381000"/>
            <a:chOff x="785750" y="4267200"/>
            <a:chExt cx="1143000" cy="381000"/>
          </a:xfrm>
        </p:grpSpPr>
        <p:cxnSp>
          <p:nvCxnSpPr>
            <p:cNvPr id="39" name="Straight Connector 38"/>
            <p:cNvCxnSpPr/>
            <p:nvPr/>
          </p:nvCxnSpPr>
          <p:spPr>
            <a:xfrm rot="5400000" flipH="1" flipV="1">
              <a:off x="709550" y="43434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1623950" y="43434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2"/>
          <p:cNvGrpSpPr/>
          <p:nvPr/>
        </p:nvGrpSpPr>
        <p:grpSpPr>
          <a:xfrm>
            <a:off x="5622533" y="1676401"/>
            <a:ext cx="3047999" cy="2819399"/>
            <a:chOff x="1524000" y="1752600"/>
            <a:chExt cx="3047999" cy="2819399"/>
          </a:xfrm>
        </p:grpSpPr>
        <p:pic>
          <p:nvPicPr>
            <p:cNvPr id="26" name="Picture 25" descr="main_sun.jpg"/>
            <p:cNvPicPr>
              <a:picLocks noChangeAspect="1"/>
            </p:cNvPicPr>
            <p:nvPr/>
          </p:nvPicPr>
          <p:blipFill>
            <a:blip r:embed="rId11" cstate="print"/>
            <a:stretch>
              <a:fillRect/>
            </a:stretch>
          </p:blipFill>
          <p:spPr>
            <a:xfrm flipV="1">
              <a:off x="2914650" y="2990850"/>
              <a:ext cx="361950" cy="361950"/>
            </a:xfrm>
            <a:prstGeom prst="rect">
              <a:avLst/>
            </a:prstGeom>
          </p:spPr>
        </p:pic>
        <p:sp>
          <p:nvSpPr>
            <p:cNvPr id="28" name="Oval 27"/>
            <p:cNvSpPr/>
            <p:nvPr/>
          </p:nvSpPr>
          <p:spPr>
            <a:xfrm>
              <a:off x="1524000" y="1752600"/>
              <a:ext cx="3047999" cy="28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descr="earth.gif"/>
          <p:cNvPicPr>
            <a:picLocks noChangeAspect="1"/>
          </p:cNvPicPr>
          <p:nvPr/>
        </p:nvPicPr>
        <p:blipFill>
          <a:blip r:embed="rId12" cstate="print"/>
          <a:stretch>
            <a:fillRect/>
          </a:stretch>
        </p:blipFill>
        <p:spPr>
          <a:xfrm flipH="1">
            <a:off x="8594333" y="3124201"/>
            <a:ext cx="168667" cy="171450"/>
          </a:xfrm>
          <a:prstGeom prst="rect">
            <a:avLst/>
          </a:prstGeom>
        </p:spPr>
      </p:pic>
      <p:grpSp>
        <p:nvGrpSpPr>
          <p:cNvPr id="35" name="Group 34"/>
          <p:cNvGrpSpPr/>
          <p:nvPr/>
        </p:nvGrpSpPr>
        <p:grpSpPr>
          <a:xfrm>
            <a:off x="7162800" y="3048000"/>
            <a:ext cx="1524000" cy="369332"/>
            <a:chOff x="7162800" y="1078468"/>
            <a:chExt cx="1524000" cy="369332"/>
          </a:xfrm>
        </p:grpSpPr>
        <p:cxnSp>
          <p:nvCxnSpPr>
            <p:cNvPr id="33" name="Straight Arrow Connector 32"/>
            <p:cNvCxnSpPr/>
            <p:nvPr/>
          </p:nvCxnSpPr>
          <p:spPr>
            <a:xfrm>
              <a:off x="7162800" y="1143000"/>
              <a:ext cx="1524000"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12384" y="1078468"/>
              <a:ext cx="264816" cy="369332"/>
            </a:xfrm>
            <a:prstGeom prst="rect">
              <a:avLst/>
            </a:prstGeom>
            <a:noFill/>
          </p:spPr>
          <p:txBody>
            <a:bodyPr wrap="none" rtlCol="0">
              <a:spAutoFit/>
            </a:bodyPr>
            <a:lstStyle/>
            <a:p>
              <a:r>
                <a:rPr lang="en-US" dirty="0" smtClean="0"/>
                <a:t>r</a:t>
              </a:r>
              <a:endParaRPr lang="en-US" dirty="0"/>
            </a:p>
          </p:txBody>
        </p:sp>
      </p:grpSp>
      <p:pic>
        <p:nvPicPr>
          <p:cNvPr id="93192" name="Picture 8"/>
          <p:cNvPicPr>
            <a:picLocks noChangeAspect="1" noChangeArrowheads="1"/>
          </p:cNvPicPr>
          <p:nvPr/>
        </p:nvPicPr>
        <p:blipFill>
          <a:blip r:embed="rId13" cstate="print"/>
          <a:srcRect/>
          <a:stretch>
            <a:fillRect/>
          </a:stretch>
        </p:blipFill>
        <p:spPr bwMode="auto">
          <a:xfrm>
            <a:off x="69528" y="5333999"/>
            <a:ext cx="8922072" cy="1295401"/>
          </a:xfrm>
          <a:prstGeom prst="rect">
            <a:avLst/>
          </a:prstGeom>
          <a:noFill/>
          <a:ln w="9525">
            <a:noFill/>
            <a:miter lim="800000"/>
            <a:headEnd/>
            <a:tailEnd/>
          </a:ln>
          <a:effectLst/>
        </p:spPr>
      </p:pic>
      <p:graphicFrame>
        <p:nvGraphicFramePr>
          <p:cNvPr id="2" name="Object 8"/>
          <p:cNvGraphicFramePr>
            <a:graphicFrameLocks noChangeAspect="1"/>
          </p:cNvGraphicFramePr>
          <p:nvPr/>
        </p:nvGraphicFramePr>
        <p:xfrm>
          <a:off x="668338" y="2573338"/>
          <a:ext cx="1651000" cy="779462"/>
        </p:xfrm>
        <a:graphic>
          <a:graphicData uri="http://schemas.openxmlformats.org/presentationml/2006/ole">
            <mc:AlternateContent xmlns:mc="http://schemas.openxmlformats.org/markup-compatibility/2006">
              <mc:Choice xmlns:v="urn:schemas-microsoft-com:vml" Requires="v">
                <p:oleObj spid="_x0000_s93242" name="Equation" r:id="rId14" imgW="799920" imgH="393480" progId="Equation.3">
                  <p:embed/>
                </p:oleObj>
              </mc:Choice>
              <mc:Fallback>
                <p:oleObj name="Equation" r:id="rId14" imgW="799920" imgH="39348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338" y="2573338"/>
                        <a:ext cx="165100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1.94444E-6 -0.03585 C -0.00139 -0.06083 -0.00382 -0.08535 -0.0158 -0.1108 C -0.02778 -0.13624 -0.04393 -0.17002 -0.0717 -0.18829 C -0.09948 -0.20633 -0.14879 -0.22345 -0.18229 -0.22114 C -0.21597 -0.21813 -0.25018 -0.19616 -0.27413 -0.17164 C -0.29809 -0.14712 -0.31719 -0.10548 -0.3257 -0.07356 C -0.3342 -0.0414 -0.33403 -0.01388 -0.3257 0.02013 C -0.31754 0.05413 -0.30347 0.1034 -0.27743 0.13024 C -0.25122 0.15707 -0.20452 0.18043 -0.16875 0.18205 C -0.13299 0.1839 -0.09011 0.16332 -0.06337 0.13949 C -0.03629 0.1159 -0.01823 0.06662 -0.00747 0.03887 C 0.00364 0.01134 0.00139 -0.0111 1.94444E-6 -0.03585 Z " pathEditMode="relative" rAng="0" ptsTypes="aaaaaaaaaaaa">
                                      <p:cBhvr>
                                        <p:cTn id="6" dur="2000" fill="hold"/>
                                        <p:tgtEl>
                                          <p:spTgt spid="30"/>
                                        </p:tgtEl>
                                        <p:attrNameLst>
                                          <p:attrName>ppt_x</p:attrName>
                                          <p:attrName>ppt_y</p:attrName>
                                        </p:attrNameLst>
                                      </p:cBhvr>
                                      <p:rCtr x="-16500" y="16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Circular orbit</a:t>
            </a:r>
            <a:endParaRPr lang="en-US" sz="3200" b="1" dirty="0">
              <a:solidFill>
                <a:srgbClr val="00B050"/>
              </a:solidFill>
              <a:latin typeface="Comic Sans MS" pitchFamily="66" charset="0"/>
            </a:endParaRPr>
          </a:p>
        </p:txBody>
      </p:sp>
      <p:sp>
        <p:nvSpPr>
          <p:cNvPr id="8" name="Rectangle 7"/>
          <p:cNvSpPr/>
          <p:nvPr/>
        </p:nvSpPr>
        <p:spPr>
          <a:xfrm>
            <a:off x="381000" y="685800"/>
            <a:ext cx="8458200" cy="1200329"/>
          </a:xfrm>
          <a:prstGeom prst="rect">
            <a:avLst/>
          </a:prstGeom>
        </p:spPr>
        <p:txBody>
          <a:bodyPr wrap="square">
            <a:spAutoFit/>
          </a:bodyPr>
          <a:lstStyle/>
          <a:p>
            <a:r>
              <a:rPr lang="en-US" b="1" dirty="0" smtClean="0"/>
              <a:t>T102-Q20</a:t>
            </a:r>
            <a:r>
              <a:rPr lang="en-US" dirty="0" smtClean="0"/>
              <a:t>. </a:t>
            </a:r>
          </a:p>
          <a:p>
            <a:r>
              <a:rPr lang="en-US" dirty="0" smtClean="0"/>
              <a:t>What speed on the surface of Earth should be given to a satellite to put it in an orbit of radius R = 3</a:t>
            </a:r>
            <a:r>
              <a:rPr lang="en-US" i="1" dirty="0" smtClean="0"/>
              <a:t>R</a:t>
            </a:r>
            <a:r>
              <a:rPr lang="en-US" i="1" baseline="-25000" dirty="0" smtClean="0"/>
              <a:t>E</a:t>
            </a:r>
            <a:r>
              <a:rPr lang="en-US" i="1" dirty="0" smtClean="0"/>
              <a:t> around the Earth (where R</a:t>
            </a:r>
            <a:r>
              <a:rPr lang="en-US" i="1" baseline="-25000" dirty="0" smtClean="0"/>
              <a:t>E</a:t>
            </a:r>
            <a:r>
              <a:rPr lang="en-US" i="1" dirty="0" smtClean="0"/>
              <a:t> is the radius of Earth)? </a:t>
            </a:r>
          </a:p>
          <a:p>
            <a:r>
              <a:rPr lang="en-US" b="1" i="1" dirty="0" smtClean="0"/>
              <a:t>A) </a:t>
            </a:r>
            <a:r>
              <a:rPr lang="en-US" b="1" i="1" dirty="0" err="1" smtClean="0"/>
              <a:t>Sqrt</a:t>
            </a:r>
            <a:r>
              <a:rPr lang="en-US" i="1" dirty="0" smtClean="0"/>
              <a:t>(10GM</a:t>
            </a:r>
            <a:r>
              <a:rPr lang="en-US" i="1" baseline="-25000" dirty="0" smtClean="0"/>
              <a:t>E</a:t>
            </a:r>
            <a:r>
              <a:rPr lang="en-US" i="1" dirty="0" smtClean="0"/>
              <a:t>/6R</a:t>
            </a:r>
            <a:r>
              <a:rPr lang="en-US" i="1" baseline="-25000" dirty="0" smtClean="0"/>
              <a:t>E</a:t>
            </a:r>
            <a:r>
              <a:rPr lang="en-US" i="1" dirty="0" smtClean="0"/>
              <a:t>)</a:t>
            </a:r>
          </a:p>
        </p:txBody>
      </p:sp>
      <p:sp>
        <p:nvSpPr>
          <p:cNvPr id="6" name="Rectangle 5"/>
          <p:cNvSpPr/>
          <p:nvPr/>
        </p:nvSpPr>
        <p:spPr>
          <a:xfrm>
            <a:off x="381000" y="2133600"/>
            <a:ext cx="8305800" cy="1200329"/>
          </a:xfrm>
          <a:prstGeom prst="rect">
            <a:avLst/>
          </a:prstGeom>
        </p:spPr>
        <p:txBody>
          <a:bodyPr wrap="square">
            <a:spAutoFit/>
          </a:bodyPr>
          <a:lstStyle/>
          <a:p>
            <a:r>
              <a:rPr lang="en-US" b="1" dirty="0" smtClean="0"/>
              <a:t>T101-Q19.</a:t>
            </a:r>
            <a:r>
              <a:rPr lang="en-US" dirty="0" smtClean="0"/>
              <a:t> </a:t>
            </a:r>
          </a:p>
          <a:p>
            <a:r>
              <a:rPr lang="en-US" dirty="0" smtClean="0"/>
              <a:t>The potential energy of a satellite-planet system is −3.2 × 10</a:t>
            </a:r>
            <a:r>
              <a:rPr lang="en-US" baseline="30000" dirty="0" smtClean="0"/>
              <a:t>6</a:t>
            </a:r>
            <a:r>
              <a:rPr lang="en-US" dirty="0" smtClean="0"/>
              <a:t> J. What is the kinetic energy of the satellite in its orbit? </a:t>
            </a:r>
          </a:p>
          <a:p>
            <a:r>
              <a:rPr lang="en-US" dirty="0" smtClean="0"/>
              <a:t>A) +1.6 × 10</a:t>
            </a:r>
            <a:r>
              <a:rPr lang="en-US" baseline="30000" dirty="0" smtClean="0"/>
              <a:t>6</a:t>
            </a:r>
            <a:r>
              <a:rPr lang="en-US" dirty="0" smtClean="0"/>
              <a:t> J </a:t>
            </a:r>
            <a:endParaRPr lang="en-US" dirty="0"/>
          </a:p>
        </p:txBody>
      </p:sp>
      <p:sp>
        <p:nvSpPr>
          <p:cNvPr id="9" name="Rectangle 8"/>
          <p:cNvSpPr/>
          <p:nvPr/>
        </p:nvSpPr>
        <p:spPr>
          <a:xfrm>
            <a:off x="381000" y="3657600"/>
            <a:ext cx="8382000" cy="1200329"/>
          </a:xfrm>
          <a:prstGeom prst="rect">
            <a:avLst/>
          </a:prstGeom>
        </p:spPr>
        <p:txBody>
          <a:bodyPr wrap="square">
            <a:spAutoFit/>
          </a:bodyPr>
          <a:lstStyle/>
          <a:p>
            <a:r>
              <a:rPr lang="en-US" b="1" dirty="0" smtClean="0"/>
              <a:t>T92-Q20</a:t>
            </a:r>
            <a:r>
              <a:rPr lang="en-US" dirty="0" smtClean="0"/>
              <a:t>. </a:t>
            </a:r>
          </a:p>
          <a:p>
            <a:r>
              <a:rPr lang="en-US" dirty="0" smtClean="0"/>
              <a:t>A 1000 kg satellite is in a circular orbit of radius = 3Re about the Earth. How much energy is required to transfer this satellite to an orbit of radius = 6Re? </a:t>
            </a:r>
          </a:p>
          <a:p>
            <a:r>
              <a:rPr lang="pt-BR" dirty="0" smtClean="0"/>
              <a:t>A) 5.220 x 10 </a:t>
            </a:r>
            <a:r>
              <a:rPr lang="pt-BR" baseline="30000" dirty="0" smtClean="0"/>
              <a:t>9</a:t>
            </a:r>
            <a:r>
              <a:rPr lang="pt-BR" dirty="0" smtClean="0"/>
              <a:t> J </a:t>
            </a:r>
            <a:endParaRPr lang="en-US" dirty="0"/>
          </a:p>
        </p:txBody>
      </p:sp>
      <p:sp>
        <p:nvSpPr>
          <p:cNvPr id="11" name="Rectangle 10"/>
          <p:cNvSpPr/>
          <p:nvPr/>
        </p:nvSpPr>
        <p:spPr>
          <a:xfrm>
            <a:off x="381000" y="4971871"/>
            <a:ext cx="8229600" cy="1477328"/>
          </a:xfrm>
          <a:prstGeom prst="rect">
            <a:avLst/>
          </a:prstGeom>
        </p:spPr>
        <p:txBody>
          <a:bodyPr wrap="square">
            <a:spAutoFit/>
          </a:bodyPr>
          <a:lstStyle/>
          <a:p>
            <a:r>
              <a:rPr lang="en-US" b="1" dirty="0" smtClean="0"/>
              <a:t>T72-Q20: </a:t>
            </a:r>
          </a:p>
          <a:p>
            <a:r>
              <a:rPr lang="en-US" dirty="0" smtClean="0"/>
              <a:t>A 1000 kg satellite is in a circular orbit of radius = 2R</a:t>
            </a:r>
            <a:r>
              <a:rPr lang="en-US" baseline="-25000" dirty="0" smtClean="0"/>
              <a:t>e</a:t>
            </a:r>
            <a:r>
              <a:rPr lang="en-US" dirty="0" smtClean="0"/>
              <a:t> about the Earth. How much energy is required to transfer the satellite to an orbit of radius = 4R</a:t>
            </a:r>
            <a:r>
              <a:rPr lang="en-US" baseline="-25000" dirty="0" smtClean="0"/>
              <a:t>e</a:t>
            </a:r>
            <a:r>
              <a:rPr lang="en-US" dirty="0" smtClean="0"/>
              <a:t>?  (R</a:t>
            </a:r>
            <a:r>
              <a:rPr lang="en-US" baseline="-25000" dirty="0" smtClean="0"/>
              <a:t>e </a:t>
            </a:r>
            <a:r>
              <a:rPr lang="en-US" dirty="0" smtClean="0"/>
              <a:t>= radius of Earth = 6.37 × 10</a:t>
            </a:r>
            <a:r>
              <a:rPr lang="en-US" baseline="30000" dirty="0" smtClean="0"/>
              <a:t>6</a:t>
            </a:r>
            <a:r>
              <a:rPr lang="en-US" dirty="0" smtClean="0"/>
              <a:t> m, mass of the Earth = 5.98 × 10</a:t>
            </a:r>
            <a:r>
              <a:rPr lang="en-US" baseline="30000" dirty="0" smtClean="0"/>
              <a:t>24</a:t>
            </a:r>
            <a:r>
              <a:rPr lang="en-US" dirty="0" smtClean="0"/>
              <a:t> kg) </a:t>
            </a:r>
          </a:p>
          <a:p>
            <a:r>
              <a:rPr lang="en-US" dirty="0" err="1" smtClean="0"/>
              <a:t>Ans</a:t>
            </a:r>
            <a:r>
              <a:rPr lang="en-US" dirty="0" smtClean="0"/>
              <a:t>: 7.8 × 10</a:t>
            </a:r>
            <a:r>
              <a:rPr lang="en-US" baseline="30000" dirty="0" smtClean="0"/>
              <a:t>9</a:t>
            </a:r>
            <a:r>
              <a:rPr lang="en-US" dirty="0" smtClean="0"/>
              <a:t> J.</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Circular orbit: Time Period</a:t>
            </a:r>
            <a:endParaRPr lang="en-US" sz="3200" b="1" dirty="0">
              <a:solidFill>
                <a:srgbClr val="00B050"/>
              </a:solidFill>
              <a:latin typeface="Comic Sans MS" pitchFamily="66" charset="0"/>
            </a:endParaRPr>
          </a:p>
        </p:txBody>
      </p:sp>
      <p:sp>
        <p:nvSpPr>
          <p:cNvPr id="7" name="Rectangle 6"/>
          <p:cNvSpPr/>
          <p:nvPr/>
        </p:nvSpPr>
        <p:spPr>
          <a:xfrm>
            <a:off x="381000" y="914400"/>
            <a:ext cx="8305800" cy="1477328"/>
          </a:xfrm>
          <a:prstGeom prst="rect">
            <a:avLst/>
          </a:prstGeom>
        </p:spPr>
        <p:txBody>
          <a:bodyPr wrap="square">
            <a:spAutoFit/>
          </a:bodyPr>
          <a:lstStyle/>
          <a:p>
            <a:r>
              <a:rPr lang="en-US" b="1" dirty="0" smtClean="0"/>
              <a:t>T101-Q18. </a:t>
            </a:r>
          </a:p>
          <a:p>
            <a:r>
              <a:rPr lang="en-US" dirty="0" smtClean="0"/>
              <a:t>A satellite of mass 125 kg is in a circular orbit of radius 7.00 × 10</a:t>
            </a:r>
            <a:r>
              <a:rPr lang="en-US" baseline="30000" dirty="0" smtClean="0"/>
              <a:t>6</a:t>
            </a:r>
            <a:r>
              <a:rPr lang="en-US" dirty="0" smtClean="0"/>
              <a:t> m around a certain planet. If the period of revolution of the satellite is 8.05 × 10</a:t>
            </a:r>
            <a:r>
              <a:rPr lang="en-US" baseline="30000" dirty="0" smtClean="0"/>
              <a:t>3</a:t>
            </a:r>
            <a:r>
              <a:rPr lang="en-US" dirty="0" smtClean="0"/>
              <a:t> s, what is its mechanical energy? </a:t>
            </a:r>
          </a:p>
          <a:p>
            <a:r>
              <a:rPr lang="en-US" dirty="0" smtClean="0"/>
              <a:t>A) −1.87 × 10</a:t>
            </a:r>
            <a:r>
              <a:rPr lang="en-US" baseline="30000" dirty="0" smtClean="0"/>
              <a:t>9</a:t>
            </a:r>
            <a:r>
              <a:rPr lang="en-US" dirty="0" smtClean="0"/>
              <a:t> J </a:t>
            </a:r>
            <a:endParaRPr lang="en-US" dirty="0"/>
          </a:p>
        </p:txBody>
      </p:sp>
      <p:sp>
        <p:nvSpPr>
          <p:cNvPr id="10" name="Rectangle 9"/>
          <p:cNvSpPr/>
          <p:nvPr/>
        </p:nvSpPr>
        <p:spPr>
          <a:xfrm>
            <a:off x="381000" y="2457271"/>
            <a:ext cx="8305800" cy="1200329"/>
          </a:xfrm>
          <a:prstGeom prst="rect">
            <a:avLst/>
          </a:prstGeom>
        </p:spPr>
        <p:txBody>
          <a:bodyPr wrap="square">
            <a:spAutoFit/>
          </a:bodyPr>
          <a:lstStyle/>
          <a:p>
            <a:r>
              <a:rPr lang="en-US" b="1" dirty="0" smtClean="0"/>
              <a:t>T92-Q21</a:t>
            </a:r>
            <a:r>
              <a:rPr lang="en-US" dirty="0" smtClean="0"/>
              <a:t>. </a:t>
            </a:r>
          </a:p>
          <a:p>
            <a:r>
              <a:rPr lang="en-US" dirty="0" smtClean="0"/>
              <a:t>A satellite of mass m moves around a planet (of mass M) in a circular orbit of radius R = 9.400 x 10</a:t>
            </a:r>
            <a:r>
              <a:rPr lang="en-US" baseline="30000" dirty="0" smtClean="0"/>
              <a:t>3</a:t>
            </a:r>
            <a:r>
              <a:rPr lang="en-US" dirty="0" smtClean="0"/>
              <a:t> km with a period of 2.754 x 10</a:t>
            </a:r>
            <a:r>
              <a:rPr lang="en-US" baseline="30000" dirty="0" smtClean="0"/>
              <a:t>4</a:t>
            </a:r>
            <a:r>
              <a:rPr lang="en-US" dirty="0" smtClean="0"/>
              <a:t> s. Find the mass M of the planet. </a:t>
            </a:r>
          </a:p>
          <a:p>
            <a:r>
              <a:rPr lang="en-US" dirty="0" smtClean="0"/>
              <a:t>A) 6.500 × 10</a:t>
            </a:r>
            <a:r>
              <a:rPr lang="en-US" baseline="30000" dirty="0" smtClean="0"/>
              <a:t>23</a:t>
            </a:r>
            <a:r>
              <a:rPr lang="en-US" dirty="0" smtClean="0"/>
              <a:t> kg </a:t>
            </a:r>
            <a:endParaRPr lang="en-US" dirty="0"/>
          </a:p>
        </p:txBody>
      </p:sp>
      <p:sp>
        <p:nvSpPr>
          <p:cNvPr id="11" name="Rectangle 10"/>
          <p:cNvSpPr/>
          <p:nvPr/>
        </p:nvSpPr>
        <p:spPr>
          <a:xfrm>
            <a:off x="381000" y="3733800"/>
            <a:ext cx="8458200" cy="1200329"/>
          </a:xfrm>
          <a:prstGeom prst="rect">
            <a:avLst/>
          </a:prstGeom>
        </p:spPr>
        <p:txBody>
          <a:bodyPr wrap="square">
            <a:spAutoFit/>
          </a:bodyPr>
          <a:lstStyle/>
          <a:p>
            <a:r>
              <a:rPr lang="en-US" b="1" dirty="0" smtClean="0"/>
              <a:t>T81-Q8</a:t>
            </a:r>
            <a:r>
              <a:rPr lang="en-US" dirty="0" smtClean="0"/>
              <a:t>.</a:t>
            </a:r>
          </a:p>
          <a:p>
            <a:r>
              <a:rPr lang="en-US" dirty="0" smtClean="0"/>
              <a:t>A planet is in a circular orbit around the Sun. Its distance from the Sun is four times the</a:t>
            </a:r>
          </a:p>
          <a:p>
            <a:r>
              <a:rPr lang="en-US" dirty="0" smtClean="0"/>
              <a:t>average distance of Earth from the Sun. The period of this planet, in Earth years, is:</a:t>
            </a:r>
          </a:p>
          <a:p>
            <a:r>
              <a:rPr lang="en-US" dirty="0" smtClean="0"/>
              <a:t>A) 8</a:t>
            </a:r>
            <a:endParaRPr lang="en-US" dirty="0"/>
          </a:p>
        </p:txBody>
      </p:sp>
      <p:sp>
        <p:nvSpPr>
          <p:cNvPr id="12" name="Rectangle 11"/>
          <p:cNvSpPr/>
          <p:nvPr/>
        </p:nvSpPr>
        <p:spPr>
          <a:xfrm>
            <a:off x="304800" y="4895671"/>
            <a:ext cx="8229600" cy="1200329"/>
          </a:xfrm>
          <a:prstGeom prst="rect">
            <a:avLst/>
          </a:prstGeom>
        </p:spPr>
        <p:txBody>
          <a:bodyPr wrap="square">
            <a:spAutoFit/>
          </a:bodyPr>
          <a:lstStyle/>
          <a:p>
            <a:r>
              <a:rPr lang="en-US" b="1" dirty="0" smtClean="0"/>
              <a:t>T51-Q20</a:t>
            </a:r>
            <a:r>
              <a:rPr lang="en-US" dirty="0" smtClean="0"/>
              <a:t>: </a:t>
            </a:r>
          </a:p>
          <a:p>
            <a:r>
              <a:rPr lang="en-US" dirty="0" smtClean="0"/>
              <a:t>One of the moons of planet Mars completes one revolution around Mars in 1.26 days. If the distance between Mars and the moon is 23460 km, calculate the mass of Mars. </a:t>
            </a:r>
            <a:r>
              <a:rPr lang="en-US" dirty="0" err="1" smtClean="0"/>
              <a:t>Ans</a:t>
            </a:r>
            <a:r>
              <a:rPr lang="en-US" dirty="0" smtClean="0"/>
              <a:t>: 6.45 x 1023 kg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ain_sun.jpg"/>
          <p:cNvPicPr>
            <a:picLocks noChangeAspect="1"/>
          </p:cNvPicPr>
          <p:nvPr/>
        </p:nvPicPr>
        <p:blipFill>
          <a:blip r:embed="rId2" cstate="print"/>
          <a:stretch>
            <a:fillRect/>
          </a:stretch>
        </p:blipFill>
        <p:spPr>
          <a:xfrm flipV="1">
            <a:off x="4706471" y="2922494"/>
            <a:ext cx="361950" cy="361950"/>
          </a:xfrm>
          <a:prstGeom prst="rect">
            <a:avLst/>
          </a:prstGeom>
        </p:spPr>
      </p:pic>
      <p:pic>
        <p:nvPicPr>
          <p:cNvPr id="20" name="Picture 19" descr="earth.gif"/>
          <p:cNvPicPr>
            <a:picLocks noChangeAspect="1"/>
          </p:cNvPicPr>
          <p:nvPr/>
        </p:nvPicPr>
        <p:blipFill>
          <a:blip r:embed="rId3" cstate="print"/>
          <a:stretch>
            <a:fillRect/>
          </a:stretch>
        </p:blipFill>
        <p:spPr>
          <a:xfrm flipH="1">
            <a:off x="8594333" y="3048000"/>
            <a:ext cx="168667" cy="171450"/>
          </a:xfrm>
          <a:prstGeom prst="rect">
            <a:avLst/>
          </a:prstGeom>
        </p:spPr>
      </p:pic>
      <p:sp>
        <p:nvSpPr>
          <p:cNvPr id="21" name="Rectangle 20"/>
          <p:cNvSpPr/>
          <p:nvPr/>
        </p:nvSpPr>
        <p:spPr>
          <a:xfrm>
            <a:off x="228600" y="1066800"/>
            <a:ext cx="5105400" cy="1292662"/>
          </a:xfrm>
          <a:prstGeom prst="rect">
            <a:avLst/>
          </a:prstGeom>
        </p:spPr>
        <p:txBody>
          <a:bodyPr wrap="square">
            <a:spAutoFit/>
          </a:bodyPr>
          <a:lstStyle/>
          <a:p>
            <a:pPr>
              <a:buFontTx/>
              <a:buNone/>
            </a:pPr>
            <a:r>
              <a:rPr lang="en-US" sz="2400" b="1" dirty="0" err="1" smtClean="0">
                <a:solidFill>
                  <a:srgbClr val="00B050"/>
                </a:solidFill>
                <a:latin typeface="Comic Sans MS" pitchFamily="66" charset="0"/>
              </a:rPr>
              <a:t>Kepler’s</a:t>
            </a:r>
            <a:r>
              <a:rPr lang="en-US" sz="2400" b="1" dirty="0" smtClean="0">
                <a:solidFill>
                  <a:srgbClr val="00B050"/>
                </a:solidFill>
                <a:latin typeface="Comic Sans MS" pitchFamily="66" charset="0"/>
              </a:rPr>
              <a:t> I Law: (Law of Orbit)</a:t>
            </a:r>
          </a:p>
          <a:p>
            <a:pPr>
              <a:buFontTx/>
              <a:buNone/>
            </a:pPr>
            <a:endParaRPr lang="en-US" b="1" dirty="0" smtClean="0">
              <a:solidFill>
                <a:srgbClr val="3333FF"/>
              </a:solidFill>
              <a:latin typeface="Comic Sans MS" pitchFamily="66" charset="0"/>
            </a:endParaRPr>
          </a:p>
          <a:p>
            <a:pPr>
              <a:buFontTx/>
              <a:buNone/>
            </a:pPr>
            <a:r>
              <a:rPr lang="en-US" b="1" dirty="0" smtClean="0">
                <a:solidFill>
                  <a:srgbClr val="3333FF"/>
                </a:solidFill>
                <a:latin typeface="Comic Sans MS" pitchFamily="66" charset="0"/>
              </a:rPr>
              <a:t>All planets move in elliptical </a:t>
            </a:r>
          </a:p>
          <a:p>
            <a:pPr>
              <a:buFontTx/>
              <a:buNone/>
            </a:pPr>
            <a:r>
              <a:rPr lang="en-US" b="1" dirty="0" smtClean="0">
                <a:solidFill>
                  <a:srgbClr val="3333FF"/>
                </a:solidFill>
                <a:latin typeface="Comic Sans MS" pitchFamily="66" charset="0"/>
              </a:rPr>
              <a:t>orbits, with the sun at one focus.</a:t>
            </a:r>
            <a:endParaRPr lang="en-US" b="1" dirty="0">
              <a:solidFill>
                <a:srgbClr val="3333FF"/>
              </a:solidFill>
              <a:latin typeface="Comic Sans MS" pitchFamily="66" charset="0"/>
            </a:endParaRPr>
          </a:p>
        </p:txBody>
      </p:sp>
      <p:sp>
        <p:nvSpPr>
          <p:cNvPr id="29" name="Title 7"/>
          <p:cNvSpPr txBox="1">
            <a:spLocks/>
          </p:cNvSpPr>
          <p:nvPr/>
        </p:nvSpPr>
        <p:spPr>
          <a:xfrm>
            <a:off x="304800" y="0"/>
            <a:ext cx="8229600" cy="1020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err="1" smtClean="0">
                <a:solidFill>
                  <a:srgbClr val="FF0000"/>
                </a:solidFill>
                <a:latin typeface="+mj-lt"/>
                <a:ea typeface="+mj-ea"/>
                <a:cs typeface="+mj-cs"/>
              </a:rPr>
              <a:t>Kepler’s</a:t>
            </a:r>
            <a:r>
              <a:rPr lang="en-US" sz="4400" b="1" u="sng" dirty="0" smtClean="0">
                <a:solidFill>
                  <a:srgbClr val="FF0000"/>
                </a:solidFill>
                <a:latin typeface="+mj-lt"/>
                <a:ea typeface="+mj-ea"/>
                <a:cs typeface="+mj-cs"/>
              </a:rPr>
              <a:t> 3-Laws of planets</a:t>
            </a:r>
            <a:endParaRPr kumimoji="0" lang="en-US" sz="4400" b="1" u="sng" strike="noStrike" kern="1200" cap="none" spc="0" normalizeH="0" baseline="0" noProof="0" dirty="0">
              <a:ln>
                <a:noFill/>
              </a:ln>
              <a:solidFill>
                <a:srgbClr val="FF0000"/>
              </a:solidFill>
              <a:effectLst/>
              <a:uLnTx/>
              <a:uFillTx/>
              <a:latin typeface="+mj-lt"/>
              <a:ea typeface="+mj-ea"/>
              <a:cs typeface="+mj-cs"/>
            </a:endParaRPr>
          </a:p>
        </p:txBody>
      </p:sp>
      <p:grpSp>
        <p:nvGrpSpPr>
          <p:cNvPr id="32" name="Group 31"/>
          <p:cNvGrpSpPr/>
          <p:nvPr/>
        </p:nvGrpSpPr>
        <p:grpSpPr>
          <a:xfrm>
            <a:off x="5012933" y="1752600"/>
            <a:ext cx="3047999" cy="2819399"/>
            <a:chOff x="1524000" y="1752600"/>
            <a:chExt cx="3047999" cy="2819399"/>
          </a:xfrm>
        </p:grpSpPr>
        <p:pic>
          <p:nvPicPr>
            <p:cNvPr id="30" name="Picture 29" descr="main_sun.jpg"/>
            <p:cNvPicPr>
              <a:picLocks noChangeAspect="1"/>
            </p:cNvPicPr>
            <p:nvPr/>
          </p:nvPicPr>
          <p:blipFill>
            <a:blip r:embed="rId2" cstate="print"/>
            <a:stretch>
              <a:fillRect/>
            </a:stretch>
          </p:blipFill>
          <p:spPr>
            <a:xfrm flipV="1">
              <a:off x="2914650" y="2990850"/>
              <a:ext cx="361950" cy="361950"/>
            </a:xfrm>
            <a:prstGeom prst="rect">
              <a:avLst/>
            </a:prstGeom>
          </p:spPr>
        </p:pic>
        <p:sp>
          <p:nvSpPr>
            <p:cNvPr id="31" name="Oval 30"/>
            <p:cNvSpPr/>
            <p:nvPr/>
          </p:nvSpPr>
          <p:spPr>
            <a:xfrm>
              <a:off x="1524000" y="1752600"/>
              <a:ext cx="3047999" cy="28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earth.gif"/>
          <p:cNvPicPr>
            <a:picLocks noChangeAspect="1"/>
          </p:cNvPicPr>
          <p:nvPr/>
        </p:nvPicPr>
        <p:blipFill>
          <a:blip r:embed="rId3" cstate="print"/>
          <a:stretch>
            <a:fillRect/>
          </a:stretch>
        </p:blipFill>
        <p:spPr>
          <a:xfrm flipH="1">
            <a:off x="7984733" y="3200400"/>
            <a:ext cx="168667" cy="171450"/>
          </a:xfrm>
          <a:prstGeom prst="rect">
            <a:avLst/>
          </a:prstGeom>
        </p:spPr>
      </p:pic>
      <p:sp>
        <p:nvSpPr>
          <p:cNvPr id="36" name="Rectangle 35"/>
          <p:cNvSpPr/>
          <p:nvPr/>
        </p:nvSpPr>
        <p:spPr>
          <a:xfrm>
            <a:off x="228600" y="4819471"/>
            <a:ext cx="8610600" cy="1200329"/>
          </a:xfrm>
          <a:prstGeom prst="rect">
            <a:avLst/>
          </a:prstGeom>
        </p:spPr>
        <p:txBody>
          <a:bodyPr wrap="square">
            <a:spAutoFit/>
          </a:bodyPr>
          <a:lstStyle/>
          <a:p>
            <a:pPr>
              <a:buClr>
                <a:srgbClr val="FF3300"/>
              </a:buClr>
            </a:pPr>
            <a:r>
              <a:rPr lang="en-US" b="1" dirty="0" smtClean="0">
                <a:solidFill>
                  <a:srgbClr val="3333FF"/>
                </a:solidFill>
                <a:latin typeface="Comic Sans MS" pitchFamily="66" charset="0"/>
              </a:rPr>
              <a:t>a = Semi major axis</a:t>
            </a:r>
          </a:p>
          <a:p>
            <a:pPr>
              <a:buClr>
                <a:srgbClr val="FF3300"/>
              </a:buClr>
            </a:pPr>
            <a:r>
              <a:rPr lang="en-US" b="1" dirty="0" smtClean="0">
                <a:solidFill>
                  <a:srgbClr val="3333FF"/>
                </a:solidFill>
                <a:latin typeface="Comic Sans MS" pitchFamily="66" charset="0"/>
              </a:rPr>
              <a:t>b = semi minor axis  </a:t>
            </a:r>
          </a:p>
          <a:p>
            <a:pPr>
              <a:buClr>
                <a:srgbClr val="FF3300"/>
              </a:buClr>
            </a:pPr>
            <a:r>
              <a:rPr lang="en-US" b="1" dirty="0" smtClean="0">
                <a:solidFill>
                  <a:srgbClr val="3333FF"/>
                </a:solidFill>
                <a:latin typeface="Comic Sans MS" pitchFamily="66" charset="0"/>
              </a:rPr>
              <a:t>e = eccentricity ,</a:t>
            </a:r>
          </a:p>
          <a:p>
            <a:pPr>
              <a:buClr>
                <a:srgbClr val="FF3300"/>
              </a:buClr>
            </a:pPr>
            <a:r>
              <a:rPr lang="en-US" b="1" dirty="0" smtClean="0">
                <a:solidFill>
                  <a:srgbClr val="3333FF"/>
                </a:solidFill>
                <a:latin typeface="Comic Sans MS" pitchFamily="66" charset="0"/>
              </a:rPr>
              <a:t>ea = distance of one of the focal point from the center of the ellipse</a:t>
            </a:r>
            <a:endParaRPr lang="en-US" b="1" dirty="0">
              <a:solidFill>
                <a:srgbClr val="3333FF"/>
              </a:solidFill>
              <a:latin typeface="Comic Sans MS" pitchFamily="66" charset="0"/>
            </a:endParaRPr>
          </a:p>
        </p:txBody>
      </p:sp>
      <p:grpSp>
        <p:nvGrpSpPr>
          <p:cNvPr id="41" name="Group 40"/>
          <p:cNvGrpSpPr/>
          <p:nvPr/>
        </p:nvGrpSpPr>
        <p:grpSpPr>
          <a:xfrm>
            <a:off x="4114800" y="1524000"/>
            <a:ext cx="4902562" cy="3048000"/>
            <a:chOff x="4114800" y="1524000"/>
            <a:chExt cx="4902562" cy="3048000"/>
          </a:xfrm>
        </p:grpSpPr>
        <p:grpSp>
          <p:nvGrpSpPr>
            <p:cNvPr id="35" name="Group 34"/>
            <p:cNvGrpSpPr/>
            <p:nvPr/>
          </p:nvGrpSpPr>
          <p:grpSpPr>
            <a:xfrm>
              <a:off x="4114800" y="1752603"/>
              <a:ext cx="4728882" cy="2667000"/>
              <a:chOff x="4114800" y="1752603"/>
              <a:chExt cx="4728882" cy="2667000"/>
            </a:xfrm>
          </p:grpSpPr>
          <p:grpSp>
            <p:nvGrpSpPr>
              <p:cNvPr id="18" name="Group 17"/>
              <p:cNvGrpSpPr/>
              <p:nvPr/>
            </p:nvGrpSpPr>
            <p:grpSpPr>
              <a:xfrm>
                <a:off x="4876800" y="2362201"/>
                <a:ext cx="3851678" cy="1568823"/>
                <a:chOff x="4876800" y="2362201"/>
                <a:chExt cx="3851678" cy="1568823"/>
              </a:xfrm>
            </p:grpSpPr>
            <p:cxnSp>
              <p:nvCxnSpPr>
                <p:cNvPr id="11" name="Straight Connector 10"/>
                <p:cNvCxnSpPr/>
                <p:nvPr/>
              </p:nvCxnSpPr>
              <p:spPr>
                <a:xfrm rot="16200000" flipH="1">
                  <a:off x="4114801" y="3124200"/>
                  <a:ext cx="152399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7615518" y="3169024"/>
                  <a:ext cx="152399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99212" y="3119718"/>
                  <a:ext cx="324128" cy="369332"/>
                </a:xfrm>
                <a:prstGeom prst="rect">
                  <a:avLst/>
                </a:prstGeom>
                <a:noFill/>
                <a:ln>
                  <a:noFill/>
                  <a:prstDash val="dash"/>
                </a:ln>
              </p:spPr>
              <p:txBody>
                <a:bodyPr wrap="none" rtlCol="0">
                  <a:spAutoFit/>
                </a:bodyPr>
                <a:lstStyle/>
                <a:p>
                  <a:r>
                    <a:rPr lang="en-US" dirty="0" smtClean="0">
                      <a:latin typeface="Comic Sans MS" pitchFamily="66" charset="0"/>
                    </a:rPr>
                    <a:t>F</a:t>
                  </a:r>
                  <a:endParaRPr lang="en-US" dirty="0">
                    <a:latin typeface="Comic Sans MS" pitchFamily="66" charset="0"/>
                  </a:endParaRPr>
                </a:p>
              </p:txBody>
            </p:sp>
            <p:sp>
              <p:nvSpPr>
                <p:cNvPr id="17" name="TextBox 16"/>
                <p:cNvSpPr txBox="1"/>
                <p:nvPr/>
              </p:nvSpPr>
              <p:spPr>
                <a:xfrm>
                  <a:off x="8362672" y="3083859"/>
                  <a:ext cx="365806" cy="369332"/>
                </a:xfrm>
                <a:prstGeom prst="rect">
                  <a:avLst/>
                </a:prstGeom>
                <a:noFill/>
                <a:ln>
                  <a:noFill/>
                  <a:prstDash val="dash"/>
                </a:ln>
              </p:spPr>
              <p:txBody>
                <a:bodyPr wrap="none" rtlCol="0">
                  <a:spAutoFit/>
                </a:bodyPr>
                <a:lstStyle/>
                <a:p>
                  <a:r>
                    <a:rPr lang="en-US" dirty="0" smtClean="0">
                      <a:latin typeface="Comic Sans MS" pitchFamily="66" charset="0"/>
                    </a:rPr>
                    <a:t>F’</a:t>
                  </a:r>
                  <a:endParaRPr lang="en-US" dirty="0">
                    <a:latin typeface="Comic Sans MS" pitchFamily="66" charset="0"/>
                  </a:endParaRPr>
                </a:p>
              </p:txBody>
            </p:sp>
          </p:grpSp>
          <p:grpSp>
            <p:nvGrpSpPr>
              <p:cNvPr id="34" name="Group 33"/>
              <p:cNvGrpSpPr/>
              <p:nvPr/>
            </p:nvGrpSpPr>
            <p:grpSpPr>
              <a:xfrm>
                <a:off x="4114800" y="1752603"/>
                <a:ext cx="4728882" cy="2667000"/>
                <a:chOff x="4114800" y="1752603"/>
                <a:chExt cx="4728882" cy="2667000"/>
              </a:xfrm>
            </p:grpSpPr>
            <p:grpSp>
              <p:nvGrpSpPr>
                <p:cNvPr id="15" name="Group 14"/>
                <p:cNvGrpSpPr/>
                <p:nvPr/>
              </p:nvGrpSpPr>
              <p:grpSpPr>
                <a:xfrm>
                  <a:off x="4347882" y="1752603"/>
                  <a:ext cx="4495800" cy="2667000"/>
                  <a:chOff x="4347882" y="1752603"/>
                  <a:chExt cx="4495800" cy="2667000"/>
                </a:xfrm>
              </p:grpSpPr>
              <p:sp>
                <p:nvSpPr>
                  <p:cNvPr id="2" name="Oval 1"/>
                  <p:cNvSpPr/>
                  <p:nvPr/>
                </p:nvSpPr>
                <p:spPr>
                  <a:xfrm>
                    <a:off x="4495800" y="1981200"/>
                    <a:ext cx="41910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rot="5400000">
                    <a:off x="5286936" y="3086101"/>
                    <a:ext cx="2667000" cy="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347882" y="3124200"/>
                    <a:ext cx="4495800" cy="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114800" y="2754868"/>
                  <a:ext cx="2438400" cy="751920"/>
                  <a:chOff x="4114800" y="2754868"/>
                  <a:chExt cx="2438400" cy="751920"/>
                </a:xfrm>
              </p:grpSpPr>
              <p:cxnSp>
                <p:nvCxnSpPr>
                  <p:cNvPr id="23" name="Straight Arrow Connector 22"/>
                  <p:cNvCxnSpPr/>
                  <p:nvPr/>
                </p:nvCxnSpPr>
                <p:spPr>
                  <a:xfrm>
                    <a:off x="4876800" y="3505200"/>
                    <a:ext cx="16764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4800" y="2754868"/>
                    <a:ext cx="399468" cy="369332"/>
                  </a:xfrm>
                  <a:prstGeom prst="rect">
                    <a:avLst/>
                  </a:prstGeom>
                  <a:noFill/>
                </p:spPr>
                <p:txBody>
                  <a:bodyPr wrap="none" rtlCol="0">
                    <a:spAutoFit/>
                  </a:bodyPr>
                  <a:lstStyle/>
                  <a:p>
                    <a:r>
                      <a:rPr lang="en-US" dirty="0" smtClean="0">
                        <a:latin typeface="Comic Sans MS" pitchFamily="66" charset="0"/>
                      </a:rPr>
                      <a:t>-a</a:t>
                    </a:r>
                    <a:endParaRPr lang="en-US" dirty="0">
                      <a:latin typeface="Comic Sans MS" pitchFamily="66" charset="0"/>
                    </a:endParaRPr>
                  </a:p>
                </p:txBody>
              </p:sp>
            </p:grpSp>
            <p:grpSp>
              <p:nvGrpSpPr>
                <p:cNvPr id="28" name="Group 27"/>
                <p:cNvGrpSpPr/>
                <p:nvPr/>
              </p:nvGrpSpPr>
              <p:grpSpPr>
                <a:xfrm>
                  <a:off x="6651812" y="3429000"/>
                  <a:ext cx="1676400" cy="369332"/>
                  <a:chOff x="6651812" y="3429000"/>
                  <a:chExt cx="1676400" cy="369332"/>
                </a:xfrm>
              </p:grpSpPr>
              <p:cxnSp>
                <p:nvCxnSpPr>
                  <p:cNvPr id="24" name="Straight Arrow Connector 23"/>
                  <p:cNvCxnSpPr/>
                  <p:nvPr/>
                </p:nvCxnSpPr>
                <p:spPr>
                  <a:xfrm>
                    <a:off x="6651812" y="3496236"/>
                    <a:ext cx="16764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66274" y="3429000"/>
                    <a:ext cx="429926" cy="369332"/>
                  </a:xfrm>
                  <a:prstGeom prst="rect">
                    <a:avLst/>
                  </a:prstGeom>
                  <a:noFill/>
                </p:spPr>
                <p:txBody>
                  <a:bodyPr wrap="none" rtlCol="0">
                    <a:spAutoFit/>
                  </a:bodyPr>
                  <a:lstStyle/>
                  <a:p>
                    <a:r>
                      <a:rPr lang="en-US" dirty="0" smtClean="0">
                        <a:latin typeface="Comic Sans MS" pitchFamily="66" charset="0"/>
                      </a:rPr>
                      <a:t>ea</a:t>
                    </a:r>
                    <a:endParaRPr lang="en-US" dirty="0">
                      <a:latin typeface="Comic Sans MS" pitchFamily="66" charset="0"/>
                    </a:endParaRPr>
                  </a:p>
                </p:txBody>
              </p:sp>
            </p:grpSp>
          </p:grpSp>
        </p:grpSp>
        <p:sp>
          <p:nvSpPr>
            <p:cNvPr id="37" name="TextBox 36"/>
            <p:cNvSpPr txBox="1"/>
            <p:nvPr/>
          </p:nvSpPr>
          <p:spPr>
            <a:xfrm>
              <a:off x="8714074" y="2831068"/>
              <a:ext cx="303288" cy="369332"/>
            </a:xfrm>
            <a:prstGeom prst="rect">
              <a:avLst/>
            </a:prstGeom>
            <a:noFill/>
          </p:spPr>
          <p:txBody>
            <a:bodyPr wrap="none" rtlCol="0">
              <a:spAutoFit/>
            </a:bodyPr>
            <a:lstStyle/>
            <a:p>
              <a:r>
                <a:rPr lang="en-US" dirty="0" smtClean="0">
                  <a:latin typeface="Comic Sans MS" pitchFamily="66" charset="0"/>
                </a:rPr>
                <a:t>a</a:t>
              </a:r>
              <a:endParaRPr lang="en-US" dirty="0">
                <a:latin typeface="Comic Sans MS" pitchFamily="66" charset="0"/>
              </a:endParaRPr>
            </a:p>
          </p:txBody>
        </p:sp>
        <p:sp>
          <p:nvSpPr>
            <p:cNvPr id="38" name="TextBox 37"/>
            <p:cNvSpPr txBox="1"/>
            <p:nvPr/>
          </p:nvSpPr>
          <p:spPr>
            <a:xfrm>
              <a:off x="6477000" y="1524000"/>
              <a:ext cx="320922" cy="369332"/>
            </a:xfrm>
            <a:prstGeom prst="rect">
              <a:avLst/>
            </a:prstGeom>
            <a:noFill/>
          </p:spPr>
          <p:txBody>
            <a:bodyPr wrap="none" rtlCol="0">
              <a:spAutoFit/>
            </a:bodyPr>
            <a:lstStyle/>
            <a:p>
              <a:r>
                <a:rPr lang="en-US" dirty="0" smtClean="0">
                  <a:latin typeface="Comic Sans MS" pitchFamily="66" charset="0"/>
                </a:rPr>
                <a:t>b</a:t>
              </a:r>
              <a:endParaRPr lang="en-US" dirty="0">
                <a:latin typeface="Comic Sans MS" pitchFamily="66" charset="0"/>
              </a:endParaRPr>
            </a:p>
          </p:txBody>
        </p:sp>
        <p:sp>
          <p:nvSpPr>
            <p:cNvPr id="39" name="TextBox 38"/>
            <p:cNvSpPr txBox="1"/>
            <p:nvPr/>
          </p:nvSpPr>
          <p:spPr>
            <a:xfrm>
              <a:off x="6553200" y="4202668"/>
              <a:ext cx="320922" cy="369332"/>
            </a:xfrm>
            <a:prstGeom prst="rect">
              <a:avLst/>
            </a:prstGeom>
            <a:noFill/>
          </p:spPr>
          <p:txBody>
            <a:bodyPr wrap="none" rtlCol="0">
              <a:spAutoFit/>
            </a:bodyPr>
            <a:lstStyle/>
            <a:p>
              <a:r>
                <a:rPr lang="en-US" dirty="0" smtClean="0">
                  <a:latin typeface="Comic Sans MS" pitchFamily="66" charset="0"/>
                </a:rPr>
                <a:t>b</a:t>
              </a:r>
              <a:endParaRPr lang="en-US" dirty="0">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1.94444E-6 -0.03585 C -0.00139 -0.06083 -0.00382 -0.08535 -0.0158 -0.1108 C -0.02778 -0.13624 -0.04393 -0.17002 -0.0717 -0.18829 C -0.09948 -0.20633 -0.14879 -0.22345 -0.18229 -0.22114 C -0.21597 -0.21813 -0.25018 -0.19616 -0.27413 -0.17164 C -0.29809 -0.14712 -0.31719 -0.10548 -0.3257 -0.07356 C -0.3342 -0.0414 -0.33403 -0.01388 -0.3257 0.02013 C -0.31754 0.05413 -0.30347 0.1034 -0.27743 0.13024 C -0.25122 0.15707 -0.20452 0.18043 -0.16875 0.18205 C -0.13299 0.1839 -0.09011 0.16332 -0.06337 0.13949 C -0.03629 0.1159 -0.01823 0.06662 -0.00747 0.03887 C 0.00364 0.01134 0.00139 -0.0111 1.94444E-6 -0.03585 Z " pathEditMode="relative" rAng="0" ptsTypes="aaaaaaaaaaaa">
                                      <p:cBhvr>
                                        <p:cTn id="6" dur="2000" fill="hold"/>
                                        <p:tgtEl>
                                          <p:spTgt spid="33"/>
                                        </p:tgtEl>
                                        <p:attrNameLst>
                                          <p:attrName>ppt_x</p:attrName>
                                          <p:attrName>ppt_y</p:attrName>
                                        </p:attrNameLst>
                                      </p:cBhvr>
                                      <p:rCtr x="-165" y="1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path" presetSubtype="0" repeatCount="indefinite" fill="hold" nodeType="clickEffect">
                                  <p:stCondLst>
                                    <p:cond delay="0"/>
                                  </p:stCondLst>
                                  <p:childTnLst>
                                    <p:animMotion origin="layout" path="M -0.22812 -0.16933 C -0.10208 -0.16933 0.00104 -0.09484 0.00104 -0.00278 C 0.00104 0.08882 -0.10208 0.16377 -0.22812 0.16377 C -0.35469 0.16377 -0.45729 0.08882 -0.45729 -0.00278 C -0.45729 -0.09484 -0.35469 -0.16933 -0.22812 -0.16933 Z " pathEditMode="relative" rAng="0" ptsTypes="fffff">
                                      <p:cBhvr>
                                        <p:cTn id="28" dur="2000" fill="hold"/>
                                        <p:tgtEl>
                                          <p:spTgt spid="20"/>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85800" y="5867400"/>
            <a:ext cx="1752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main_sun.jpg"/>
          <p:cNvPicPr>
            <a:picLocks noChangeAspect="1"/>
          </p:cNvPicPr>
          <p:nvPr/>
        </p:nvPicPr>
        <p:blipFill>
          <a:blip r:embed="rId3" cstate="print"/>
          <a:stretch>
            <a:fillRect/>
          </a:stretch>
        </p:blipFill>
        <p:spPr>
          <a:xfrm flipV="1">
            <a:off x="4706471" y="2922494"/>
            <a:ext cx="361950" cy="361950"/>
          </a:xfrm>
          <a:prstGeom prst="rect">
            <a:avLst/>
          </a:prstGeom>
        </p:spPr>
      </p:pic>
      <p:pic>
        <p:nvPicPr>
          <p:cNvPr id="20" name="Picture 19" descr="earth.gif"/>
          <p:cNvPicPr>
            <a:picLocks noChangeAspect="1"/>
          </p:cNvPicPr>
          <p:nvPr/>
        </p:nvPicPr>
        <p:blipFill>
          <a:blip r:embed="rId4" cstate="print"/>
          <a:stretch>
            <a:fillRect/>
          </a:stretch>
        </p:blipFill>
        <p:spPr>
          <a:xfrm flipH="1">
            <a:off x="8594333" y="3048000"/>
            <a:ext cx="168667" cy="171450"/>
          </a:xfrm>
          <a:prstGeom prst="rect">
            <a:avLst/>
          </a:prstGeom>
        </p:spPr>
      </p:pic>
      <p:sp>
        <p:nvSpPr>
          <p:cNvPr id="21" name="Rectangle 20"/>
          <p:cNvSpPr/>
          <p:nvPr/>
        </p:nvSpPr>
        <p:spPr>
          <a:xfrm>
            <a:off x="228600" y="762000"/>
            <a:ext cx="5105400" cy="2262158"/>
          </a:xfrm>
          <a:prstGeom prst="rect">
            <a:avLst/>
          </a:prstGeom>
        </p:spPr>
        <p:txBody>
          <a:bodyPr wrap="square">
            <a:spAutoFit/>
          </a:bodyPr>
          <a:lstStyle/>
          <a:p>
            <a:pPr>
              <a:buFontTx/>
              <a:buNone/>
            </a:pPr>
            <a:r>
              <a:rPr lang="en-US" sz="2400" b="1" dirty="0" err="1" smtClean="0">
                <a:solidFill>
                  <a:srgbClr val="00B050"/>
                </a:solidFill>
                <a:latin typeface="Comic Sans MS" pitchFamily="66" charset="0"/>
              </a:rPr>
              <a:t>Kepler’s</a:t>
            </a:r>
            <a:r>
              <a:rPr lang="en-US" sz="2400" b="1" dirty="0" smtClean="0">
                <a:solidFill>
                  <a:srgbClr val="00B050"/>
                </a:solidFill>
                <a:latin typeface="Comic Sans MS" pitchFamily="66" charset="0"/>
              </a:rPr>
              <a:t> II Law: (Law of Areas)</a:t>
            </a:r>
          </a:p>
          <a:p>
            <a:pPr>
              <a:buFontTx/>
              <a:buNone/>
            </a:pPr>
            <a:endParaRPr lang="en-US" b="1" dirty="0" smtClean="0">
              <a:solidFill>
                <a:srgbClr val="3333FF"/>
              </a:solidFill>
              <a:latin typeface="Comic Sans MS" pitchFamily="66" charset="0"/>
            </a:endParaRPr>
          </a:p>
          <a:p>
            <a:pPr>
              <a:lnSpc>
                <a:spcPct val="90000"/>
              </a:lnSpc>
              <a:buClr>
                <a:srgbClr val="FF3300"/>
              </a:buClr>
              <a:buFont typeface="Wingdings" pitchFamily="2" charset="2"/>
              <a:buNone/>
            </a:pPr>
            <a:r>
              <a:rPr lang="en-US" b="1" dirty="0" smtClean="0">
                <a:solidFill>
                  <a:srgbClr val="FF3300"/>
                </a:solidFill>
                <a:latin typeface="Comic Sans MS" pitchFamily="66" charset="0"/>
              </a:rPr>
              <a:t>A line that connects a planet to the sun sweeps out equal areas in the plane of the planet’s orbit in equal time intervals; that is the rate </a:t>
            </a:r>
            <a:r>
              <a:rPr lang="en-US" b="1" dirty="0" err="1" smtClean="0">
                <a:solidFill>
                  <a:srgbClr val="FF3300"/>
                </a:solidFill>
                <a:latin typeface="Comic Sans MS" pitchFamily="66" charset="0"/>
              </a:rPr>
              <a:t>dA</a:t>
            </a:r>
            <a:r>
              <a:rPr lang="en-US" b="1" dirty="0" smtClean="0">
                <a:solidFill>
                  <a:srgbClr val="FF3300"/>
                </a:solidFill>
                <a:latin typeface="Comic Sans MS" pitchFamily="66" charset="0"/>
              </a:rPr>
              <a:t>/</a:t>
            </a:r>
            <a:r>
              <a:rPr lang="en-US" b="1" dirty="0" err="1" smtClean="0">
                <a:solidFill>
                  <a:srgbClr val="FF3300"/>
                </a:solidFill>
                <a:latin typeface="Comic Sans MS" pitchFamily="66" charset="0"/>
              </a:rPr>
              <a:t>dt</a:t>
            </a:r>
            <a:r>
              <a:rPr lang="en-US" b="1" dirty="0" smtClean="0">
                <a:solidFill>
                  <a:srgbClr val="FF3300"/>
                </a:solidFill>
                <a:latin typeface="Comic Sans MS" pitchFamily="66" charset="0"/>
              </a:rPr>
              <a:t> at which it sweeps out area A is constant</a:t>
            </a:r>
          </a:p>
          <a:p>
            <a:pPr>
              <a:buFontTx/>
              <a:buNone/>
            </a:pPr>
            <a:endParaRPr lang="en-US" b="1" dirty="0">
              <a:solidFill>
                <a:srgbClr val="3333FF"/>
              </a:solidFill>
              <a:latin typeface="Comic Sans MS" pitchFamily="66" charset="0"/>
            </a:endParaRPr>
          </a:p>
        </p:txBody>
      </p:sp>
      <p:sp>
        <p:nvSpPr>
          <p:cNvPr id="2" name="Oval 1"/>
          <p:cNvSpPr/>
          <p:nvPr/>
        </p:nvSpPr>
        <p:spPr>
          <a:xfrm>
            <a:off x="4495800" y="1981200"/>
            <a:ext cx="41910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7"/>
          <p:cNvSpPr txBox="1">
            <a:spLocks/>
          </p:cNvSpPr>
          <p:nvPr/>
        </p:nvSpPr>
        <p:spPr>
          <a:xfrm>
            <a:off x="304800" y="0"/>
            <a:ext cx="8229600" cy="1020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err="1" smtClean="0">
                <a:solidFill>
                  <a:srgbClr val="FF0000"/>
                </a:solidFill>
                <a:latin typeface="+mj-lt"/>
                <a:ea typeface="+mj-ea"/>
                <a:cs typeface="+mj-cs"/>
              </a:rPr>
              <a:t>Kepler’s</a:t>
            </a:r>
            <a:r>
              <a:rPr lang="en-US" sz="4400" b="1" u="sng" dirty="0" smtClean="0">
                <a:solidFill>
                  <a:srgbClr val="FF0000"/>
                </a:solidFill>
                <a:latin typeface="+mj-lt"/>
                <a:ea typeface="+mj-ea"/>
                <a:cs typeface="+mj-cs"/>
              </a:rPr>
              <a:t> 3-Laws of planets</a:t>
            </a:r>
            <a:endParaRPr kumimoji="0" lang="en-US" sz="4400" b="1" i="0" u="sng" strike="noStrike" kern="1200" cap="none" spc="0" normalizeH="0" baseline="0" noProof="0" dirty="0">
              <a:ln>
                <a:noFill/>
              </a:ln>
              <a:solidFill>
                <a:srgbClr val="FF0000"/>
              </a:solidFill>
              <a:effectLst/>
              <a:uLnTx/>
              <a:uFillTx/>
              <a:latin typeface="+mj-lt"/>
              <a:ea typeface="+mj-ea"/>
              <a:cs typeface="+mj-cs"/>
            </a:endParaRPr>
          </a:p>
        </p:txBody>
      </p:sp>
      <p:sp>
        <p:nvSpPr>
          <p:cNvPr id="28" name="Freeform 27"/>
          <p:cNvSpPr/>
          <p:nvPr/>
        </p:nvSpPr>
        <p:spPr>
          <a:xfrm>
            <a:off x="4508938" y="2627586"/>
            <a:ext cx="346841" cy="861848"/>
          </a:xfrm>
          <a:custGeom>
            <a:avLst/>
            <a:gdLst>
              <a:gd name="connsiteX0" fmla="*/ 346841 w 346841"/>
              <a:gd name="connsiteY0" fmla="*/ 493986 h 861848"/>
              <a:gd name="connsiteX1" fmla="*/ 105103 w 346841"/>
              <a:gd name="connsiteY1" fmla="*/ 861848 h 861848"/>
              <a:gd name="connsiteX2" fmla="*/ 42041 w 346841"/>
              <a:gd name="connsiteY2" fmla="*/ 767255 h 861848"/>
              <a:gd name="connsiteX3" fmla="*/ 0 w 346841"/>
              <a:gd name="connsiteY3" fmla="*/ 662152 h 861848"/>
              <a:gd name="connsiteX4" fmla="*/ 0 w 346841"/>
              <a:gd name="connsiteY4" fmla="*/ 472966 h 861848"/>
              <a:gd name="connsiteX5" fmla="*/ 0 w 346841"/>
              <a:gd name="connsiteY5" fmla="*/ 325821 h 861848"/>
              <a:gd name="connsiteX6" fmla="*/ 94593 w 346841"/>
              <a:gd name="connsiteY6" fmla="*/ 115614 h 861848"/>
              <a:gd name="connsiteX7" fmla="*/ 189186 w 346841"/>
              <a:gd name="connsiteY7" fmla="*/ 0 h 861848"/>
              <a:gd name="connsiteX8" fmla="*/ 346841 w 346841"/>
              <a:gd name="connsiteY8" fmla="*/ 493986 h 86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41" h="861848">
                <a:moveTo>
                  <a:pt x="346841" y="493986"/>
                </a:moveTo>
                <a:lnTo>
                  <a:pt x="105103" y="861848"/>
                </a:lnTo>
                <a:lnTo>
                  <a:pt x="42041" y="767255"/>
                </a:lnTo>
                <a:lnTo>
                  <a:pt x="0" y="662152"/>
                </a:lnTo>
                <a:lnTo>
                  <a:pt x="0" y="472966"/>
                </a:lnTo>
                <a:lnTo>
                  <a:pt x="0" y="325821"/>
                </a:lnTo>
                <a:lnTo>
                  <a:pt x="94593" y="115614"/>
                </a:lnTo>
                <a:lnTo>
                  <a:pt x="189186" y="0"/>
                </a:lnTo>
                <a:lnTo>
                  <a:pt x="346841" y="49398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855779" y="3005959"/>
            <a:ext cx="3825766" cy="189186"/>
          </a:xfrm>
          <a:custGeom>
            <a:avLst/>
            <a:gdLst>
              <a:gd name="connsiteX0" fmla="*/ 0 w 3825766"/>
              <a:gd name="connsiteY0" fmla="*/ 94593 h 189186"/>
              <a:gd name="connsiteX1" fmla="*/ 3825766 w 3825766"/>
              <a:gd name="connsiteY1" fmla="*/ 189186 h 189186"/>
              <a:gd name="connsiteX2" fmla="*/ 3825766 w 3825766"/>
              <a:gd name="connsiteY2" fmla="*/ 0 h 189186"/>
              <a:gd name="connsiteX3" fmla="*/ 0 w 3825766"/>
              <a:gd name="connsiteY3" fmla="*/ 94593 h 189186"/>
            </a:gdLst>
            <a:ahLst/>
            <a:cxnLst>
              <a:cxn ang="0">
                <a:pos x="connsiteX0" y="connsiteY0"/>
              </a:cxn>
              <a:cxn ang="0">
                <a:pos x="connsiteX1" y="connsiteY1"/>
              </a:cxn>
              <a:cxn ang="0">
                <a:pos x="connsiteX2" y="connsiteY2"/>
              </a:cxn>
              <a:cxn ang="0">
                <a:pos x="connsiteX3" y="connsiteY3"/>
              </a:cxn>
            </a:cxnLst>
            <a:rect l="l" t="t" r="r" b="b"/>
            <a:pathLst>
              <a:path w="3825766" h="189186">
                <a:moveTo>
                  <a:pt x="0" y="94593"/>
                </a:moveTo>
                <a:lnTo>
                  <a:pt x="3825766" y="189186"/>
                </a:lnTo>
                <a:lnTo>
                  <a:pt x="3825766" y="0"/>
                </a:lnTo>
                <a:lnTo>
                  <a:pt x="0" y="9459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887310" y="2007476"/>
            <a:ext cx="2656490" cy="1093076"/>
          </a:xfrm>
          <a:custGeom>
            <a:avLst/>
            <a:gdLst>
              <a:gd name="connsiteX0" fmla="*/ 0 w 2554014"/>
              <a:gd name="connsiteY0" fmla="*/ 1093076 h 1093076"/>
              <a:gd name="connsiteX1" fmla="*/ 2554014 w 2554014"/>
              <a:gd name="connsiteY1" fmla="*/ 84083 h 1093076"/>
              <a:gd name="connsiteX2" fmla="*/ 2081049 w 2554014"/>
              <a:gd name="connsiteY2" fmla="*/ 0 h 1093076"/>
              <a:gd name="connsiteX3" fmla="*/ 0 w 2554014"/>
              <a:gd name="connsiteY3" fmla="*/ 1093076 h 1093076"/>
            </a:gdLst>
            <a:ahLst/>
            <a:cxnLst>
              <a:cxn ang="0">
                <a:pos x="connsiteX0" y="connsiteY0"/>
              </a:cxn>
              <a:cxn ang="0">
                <a:pos x="connsiteX1" y="connsiteY1"/>
              </a:cxn>
              <a:cxn ang="0">
                <a:pos x="connsiteX2" y="connsiteY2"/>
              </a:cxn>
              <a:cxn ang="0">
                <a:pos x="connsiteX3" y="connsiteY3"/>
              </a:cxn>
            </a:cxnLst>
            <a:rect l="l" t="t" r="r" b="b"/>
            <a:pathLst>
              <a:path w="2554014" h="1093076">
                <a:moveTo>
                  <a:pt x="0" y="1093076"/>
                </a:moveTo>
                <a:lnTo>
                  <a:pt x="2554014" y="84083"/>
                </a:lnTo>
                <a:lnTo>
                  <a:pt x="2081049" y="0"/>
                </a:lnTo>
                <a:lnTo>
                  <a:pt x="0" y="109307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239000" y="1764268"/>
            <a:ext cx="388248" cy="369332"/>
          </a:xfrm>
          <a:prstGeom prst="rect">
            <a:avLst/>
          </a:prstGeom>
          <a:noFill/>
        </p:spPr>
        <p:txBody>
          <a:bodyPr wrap="none" rtlCol="0">
            <a:spAutoFit/>
          </a:bodyPr>
          <a:lstStyle/>
          <a:p>
            <a:r>
              <a:rPr lang="el-GR" dirty="0" smtClean="0"/>
              <a:t>θ</a:t>
            </a:r>
            <a:r>
              <a:rPr lang="en-US" dirty="0" smtClean="0"/>
              <a:t>r</a:t>
            </a:r>
            <a:endParaRPr lang="en-US" dirty="0"/>
          </a:p>
        </p:txBody>
      </p:sp>
      <p:grpSp>
        <p:nvGrpSpPr>
          <p:cNvPr id="45" name="Group 44"/>
          <p:cNvGrpSpPr/>
          <p:nvPr/>
        </p:nvGrpSpPr>
        <p:grpSpPr>
          <a:xfrm>
            <a:off x="4876800" y="2057400"/>
            <a:ext cx="2438400" cy="990600"/>
            <a:chOff x="4876800" y="2057400"/>
            <a:chExt cx="2438400" cy="990600"/>
          </a:xfrm>
        </p:grpSpPr>
        <p:sp>
          <p:nvSpPr>
            <p:cNvPr id="35" name="TextBox 34"/>
            <p:cNvSpPr txBox="1"/>
            <p:nvPr/>
          </p:nvSpPr>
          <p:spPr>
            <a:xfrm>
              <a:off x="5715000" y="2286000"/>
              <a:ext cx="308098" cy="369332"/>
            </a:xfrm>
            <a:prstGeom prst="rect">
              <a:avLst/>
            </a:prstGeom>
            <a:noFill/>
          </p:spPr>
          <p:txBody>
            <a:bodyPr wrap="none" rtlCol="0">
              <a:spAutoFit/>
            </a:bodyPr>
            <a:lstStyle/>
            <a:p>
              <a:r>
                <a:rPr lang="el-GR" dirty="0" smtClean="0"/>
                <a:t>θ</a:t>
              </a:r>
              <a:endParaRPr lang="en-US" dirty="0"/>
            </a:p>
          </p:txBody>
        </p:sp>
        <p:sp>
          <p:nvSpPr>
            <p:cNvPr id="34" name="Arc 33"/>
            <p:cNvSpPr/>
            <p:nvPr/>
          </p:nvSpPr>
          <p:spPr>
            <a:xfrm>
              <a:off x="5867400" y="2590800"/>
              <a:ext cx="45719" cy="22860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p:nvPr/>
          </p:nvCxnSpPr>
          <p:spPr>
            <a:xfrm flipV="1">
              <a:off x="4876800" y="2057400"/>
              <a:ext cx="2438400" cy="990600"/>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53200" y="2221468"/>
              <a:ext cx="264816" cy="369332"/>
            </a:xfrm>
            <a:prstGeom prst="rect">
              <a:avLst/>
            </a:prstGeom>
            <a:noFill/>
          </p:spPr>
          <p:txBody>
            <a:bodyPr wrap="none" rtlCol="0">
              <a:spAutoFit/>
            </a:bodyPr>
            <a:lstStyle/>
            <a:p>
              <a:r>
                <a:rPr lang="en-US" dirty="0" smtClean="0">
                  <a:solidFill>
                    <a:srgbClr val="FF0000"/>
                  </a:solidFill>
                </a:rPr>
                <a:t>r</a:t>
              </a:r>
              <a:endParaRPr lang="en-US" dirty="0">
                <a:solidFill>
                  <a:srgbClr val="FF0000"/>
                </a:solidFill>
              </a:endParaRPr>
            </a:p>
          </p:txBody>
        </p:sp>
      </p:grpSp>
      <p:graphicFrame>
        <p:nvGraphicFramePr>
          <p:cNvPr id="39938" name="Object 2"/>
          <p:cNvGraphicFramePr>
            <a:graphicFrameLocks noChangeAspect="1"/>
          </p:cNvGraphicFramePr>
          <p:nvPr/>
        </p:nvGraphicFramePr>
        <p:xfrm>
          <a:off x="906463" y="2971801"/>
          <a:ext cx="1387475" cy="609600"/>
        </p:xfrm>
        <a:graphic>
          <a:graphicData uri="http://schemas.openxmlformats.org/presentationml/2006/ole">
            <mc:AlternateContent xmlns:mc="http://schemas.openxmlformats.org/markup-compatibility/2006">
              <mc:Choice xmlns:v="urn:schemas-microsoft-com:vml" Requires="v">
                <p:oleObj spid="_x0000_s39988" name="Equation" r:id="rId5" imgW="672840" imgH="393480" progId="Equation.3">
                  <p:embed/>
                </p:oleObj>
              </mc:Choice>
              <mc:Fallback>
                <p:oleObj name="Equation" r:id="rId5" imgW="67284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463" y="2971801"/>
                        <a:ext cx="13874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nvGraphicFramePr>
        <p:xfrm>
          <a:off x="641350" y="3581400"/>
          <a:ext cx="1781175" cy="609600"/>
        </p:xfrm>
        <a:graphic>
          <a:graphicData uri="http://schemas.openxmlformats.org/presentationml/2006/ole">
            <mc:AlternateContent xmlns:mc="http://schemas.openxmlformats.org/markup-compatibility/2006">
              <mc:Choice xmlns:v="urn:schemas-microsoft-com:vml" Requires="v">
                <p:oleObj spid="_x0000_s39989" name="Equation" r:id="rId7" imgW="863280" imgH="393480" progId="Equation.3">
                  <p:embed/>
                </p:oleObj>
              </mc:Choice>
              <mc:Fallback>
                <p:oleObj name="Equation" r:id="rId7" imgW="86328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350" y="3581400"/>
                        <a:ext cx="17811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nvGraphicFramePr>
        <p:xfrm>
          <a:off x="803275" y="4343400"/>
          <a:ext cx="1544638" cy="609600"/>
        </p:xfrm>
        <a:graphic>
          <a:graphicData uri="http://schemas.openxmlformats.org/presentationml/2006/ole">
            <mc:AlternateContent xmlns:mc="http://schemas.openxmlformats.org/markup-compatibility/2006">
              <mc:Choice xmlns:v="urn:schemas-microsoft-com:vml" Requires="v">
                <p:oleObj spid="_x0000_s39990" name="Equation" r:id="rId9" imgW="749160" imgH="393480" progId="Equation.3">
                  <p:embed/>
                </p:oleObj>
              </mc:Choice>
              <mc:Fallback>
                <p:oleObj name="Equation" r:id="rId9" imgW="749160" imgH="393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275" y="4343400"/>
                        <a:ext cx="154463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nvGraphicFramePr>
        <p:xfrm>
          <a:off x="422275" y="5010150"/>
          <a:ext cx="4530725" cy="649288"/>
        </p:xfrm>
        <a:graphic>
          <a:graphicData uri="http://schemas.openxmlformats.org/presentationml/2006/ole">
            <mc:AlternateContent xmlns:mc="http://schemas.openxmlformats.org/markup-compatibility/2006">
              <mc:Choice xmlns:v="urn:schemas-microsoft-com:vml" Requires="v">
                <p:oleObj spid="_x0000_s39991" name="Equation" r:id="rId11" imgW="2197080" imgH="419040" progId="Equation.3">
                  <p:embed/>
                </p:oleObj>
              </mc:Choice>
              <mc:Fallback>
                <p:oleObj name="Equation" r:id="rId11" imgW="2197080" imgH="4190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275" y="5010150"/>
                        <a:ext cx="4530725"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952500" y="6000750"/>
          <a:ext cx="1257300" cy="552450"/>
        </p:xfrm>
        <a:graphic>
          <a:graphicData uri="http://schemas.openxmlformats.org/presentationml/2006/ole">
            <mc:AlternateContent xmlns:mc="http://schemas.openxmlformats.org/markup-compatibility/2006">
              <mc:Choice xmlns:v="urn:schemas-microsoft-com:vml" Requires="v">
                <p:oleObj spid="_x0000_s39992" name="Equation" r:id="rId13" imgW="609480" imgH="393480" progId="Equation.3">
                  <p:embed/>
                </p:oleObj>
              </mc:Choice>
              <mc:Fallback>
                <p:oleObj name="Equation" r:id="rId13" imgW="609480" imgH="39348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00" y="6000750"/>
                        <a:ext cx="12573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 name="Group 48"/>
          <p:cNvGrpSpPr/>
          <p:nvPr/>
        </p:nvGrpSpPr>
        <p:grpSpPr>
          <a:xfrm>
            <a:off x="4191000" y="1600200"/>
            <a:ext cx="4844740" cy="1740932"/>
            <a:chOff x="4191000" y="1600200"/>
            <a:chExt cx="4844740" cy="1740932"/>
          </a:xfrm>
        </p:grpSpPr>
        <p:sp>
          <p:nvSpPr>
            <p:cNvPr id="46" name="TextBox 45"/>
            <p:cNvSpPr txBox="1"/>
            <p:nvPr/>
          </p:nvSpPr>
          <p:spPr>
            <a:xfrm>
              <a:off x="4191000" y="2971800"/>
              <a:ext cx="261610" cy="369332"/>
            </a:xfrm>
            <a:prstGeom prst="rect">
              <a:avLst/>
            </a:prstGeom>
            <a:noFill/>
          </p:spPr>
          <p:txBody>
            <a:bodyPr wrap="none" rtlCol="0">
              <a:spAutoFit/>
            </a:bodyPr>
            <a:lstStyle/>
            <a:p>
              <a:r>
                <a:rPr lang="en-US" dirty="0" smtClean="0">
                  <a:latin typeface="+mj-lt"/>
                </a:rPr>
                <a:t>t</a:t>
              </a:r>
              <a:endParaRPr lang="en-US" dirty="0">
                <a:latin typeface="+mj-lt"/>
              </a:endParaRPr>
            </a:p>
          </p:txBody>
        </p:sp>
        <p:sp>
          <p:nvSpPr>
            <p:cNvPr id="47" name="TextBox 46"/>
            <p:cNvSpPr txBox="1"/>
            <p:nvPr/>
          </p:nvSpPr>
          <p:spPr>
            <a:xfrm>
              <a:off x="8774130" y="2895600"/>
              <a:ext cx="261610" cy="369332"/>
            </a:xfrm>
            <a:prstGeom prst="rect">
              <a:avLst/>
            </a:prstGeom>
            <a:noFill/>
          </p:spPr>
          <p:txBody>
            <a:bodyPr wrap="none" rtlCol="0">
              <a:spAutoFit/>
            </a:bodyPr>
            <a:lstStyle/>
            <a:p>
              <a:r>
                <a:rPr lang="en-US" dirty="0" smtClean="0"/>
                <a:t>t</a:t>
              </a:r>
              <a:endParaRPr lang="en-US" dirty="0"/>
            </a:p>
          </p:txBody>
        </p:sp>
        <p:sp>
          <p:nvSpPr>
            <p:cNvPr id="48" name="TextBox 47"/>
            <p:cNvSpPr txBox="1"/>
            <p:nvPr/>
          </p:nvSpPr>
          <p:spPr>
            <a:xfrm>
              <a:off x="6934200" y="1600200"/>
              <a:ext cx="261610" cy="369332"/>
            </a:xfrm>
            <a:prstGeom prst="rect">
              <a:avLst/>
            </a:prstGeom>
            <a:noFill/>
          </p:spPr>
          <p:txBody>
            <a:bodyPr wrap="none" rtlCol="0">
              <a:spAutoFit/>
            </a:bodyPr>
            <a:lstStyle/>
            <a:p>
              <a:r>
                <a:rPr lang="en-US" dirty="0" smtClean="0"/>
                <a:t>t</a:t>
              </a:r>
              <a:endParaRPr lang="en-US" dirty="0"/>
            </a:p>
          </p:txBody>
        </p:sp>
      </p:grpSp>
      <p:grpSp>
        <p:nvGrpSpPr>
          <p:cNvPr id="53" name="Group 52"/>
          <p:cNvGrpSpPr/>
          <p:nvPr/>
        </p:nvGrpSpPr>
        <p:grpSpPr>
          <a:xfrm>
            <a:off x="6154057" y="4724400"/>
            <a:ext cx="2928261" cy="1267599"/>
            <a:chOff x="6154057" y="4724400"/>
            <a:chExt cx="2928261" cy="1267599"/>
          </a:xfrm>
        </p:grpSpPr>
        <p:sp>
          <p:nvSpPr>
            <p:cNvPr id="26" name="Freeform 25"/>
            <p:cNvSpPr/>
            <p:nvPr/>
          </p:nvSpPr>
          <p:spPr>
            <a:xfrm>
              <a:off x="6154057" y="4789714"/>
              <a:ext cx="2554514" cy="1016000"/>
            </a:xfrm>
            <a:custGeom>
              <a:avLst/>
              <a:gdLst>
                <a:gd name="connsiteX0" fmla="*/ 0 w 2554514"/>
                <a:gd name="connsiteY0" fmla="*/ 1016000 h 1016000"/>
                <a:gd name="connsiteX1" fmla="*/ 2481943 w 2554514"/>
                <a:gd name="connsiteY1" fmla="*/ 0 h 1016000"/>
                <a:gd name="connsiteX2" fmla="*/ 2554514 w 2554514"/>
                <a:gd name="connsiteY2" fmla="*/ 435429 h 1016000"/>
                <a:gd name="connsiteX3" fmla="*/ 2554514 w 2554514"/>
                <a:gd name="connsiteY3" fmla="*/ 653143 h 1016000"/>
                <a:gd name="connsiteX4" fmla="*/ 0 w 2554514"/>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1016000">
                  <a:moveTo>
                    <a:pt x="0" y="1016000"/>
                  </a:moveTo>
                  <a:lnTo>
                    <a:pt x="2481943" y="0"/>
                  </a:lnTo>
                  <a:lnTo>
                    <a:pt x="2554514" y="435429"/>
                  </a:lnTo>
                  <a:lnTo>
                    <a:pt x="2554514" y="653143"/>
                  </a:lnTo>
                  <a:lnTo>
                    <a:pt x="0" y="101600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896380" y="5421868"/>
              <a:ext cx="266420" cy="276999"/>
            </a:xfrm>
            <a:prstGeom prst="rect">
              <a:avLst/>
            </a:prstGeom>
            <a:noFill/>
          </p:spPr>
          <p:txBody>
            <a:bodyPr wrap="none" rtlCol="0">
              <a:spAutoFit/>
            </a:bodyPr>
            <a:lstStyle/>
            <a:p>
              <a:r>
                <a:rPr lang="el-GR" sz="1200" dirty="0" smtClean="0"/>
                <a:t>θ</a:t>
              </a:r>
              <a:endParaRPr lang="en-US" sz="1200" dirty="0"/>
            </a:p>
          </p:txBody>
        </p:sp>
        <p:cxnSp>
          <p:nvCxnSpPr>
            <p:cNvPr id="31" name="Straight Arrow Connector 30"/>
            <p:cNvCxnSpPr/>
            <p:nvPr/>
          </p:nvCxnSpPr>
          <p:spPr>
            <a:xfrm flipV="1">
              <a:off x="6248400" y="5562600"/>
              <a:ext cx="2514600" cy="381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06234" y="5715000"/>
              <a:ext cx="237566" cy="276999"/>
            </a:xfrm>
            <a:prstGeom prst="rect">
              <a:avLst/>
            </a:prstGeom>
            <a:noFill/>
          </p:spPr>
          <p:txBody>
            <a:bodyPr wrap="none" rtlCol="0">
              <a:spAutoFit/>
            </a:bodyPr>
            <a:lstStyle/>
            <a:p>
              <a:r>
                <a:rPr lang="en-US" sz="1200" dirty="0" smtClean="0"/>
                <a:t>r</a:t>
              </a:r>
              <a:endParaRPr lang="en-US" sz="1200" dirty="0"/>
            </a:p>
          </p:txBody>
        </p:sp>
        <p:cxnSp>
          <p:nvCxnSpPr>
            <p:cNvPr id="44" name="Straight Arrow Connector 43"/>
            <p:cNvCxnSpPr/>
            <p:nvPr/>
          </p:nvCxnSpPr>
          <p:spPr>
            <a:xfrm rot="16200000" flipH="1">
              <a:off x="8457406" y="5029994"/>
              <a:ext cx="686594" cy="75406"/>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763000" y="4876800"/>
              <a:ext cx="319318" cy="276999"/>
            </a:xfrm>
            <a:prstGeom prst="rect">
              <a:avLst/>
            </a:prstGeom>
            <a:noFill/>
          </p:spPr>
          <p:txBody>
            <a:bodyPr wrap="none" rtlCol="0">
              <a:spAutoFit/>
            </a:bodyPr>
            <a:lstStyle/>
            <a:p>
              <a:r>
                <a:rPr lang="en-US" sz="1200" dirty="0" smtClean="0"/>
                <a:t>r</a:t>
              </a:r>
              <a:r>
                <a:rPr lang="el-GR" sz="1200" dirty="0" smtClean="0"/>
                <a:t>θ</a:t>
              </a:r>
              <a:endParaRPr lang="en-US" sz="1200" dirty="0"/>
            </a:p>
          </p:txBody>
        </p:sp>
        <p:sp>
          <p:nvSpPr>
            <p:cNvPr id="52" name="Arc 51"/>
            <p:cNvSpPr/>
            <p:nvPr/>
          </p:nvSpPr>
          <p:spPr>
            <a:xfrm>
              <a:off x="6629400" y="5562600"/>
              <a:ext cx="76200" cy="304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22812 -0.16933 C -0.10208 -0.16933 0.00104 -0.09484 0.00104 -0.00278 C 0.00104 0.08882 -0.10208 0.16377 -0.22812 0.16377 C -0.35469 0.16377 -0.45729 0.08882 -0.45729 -0.00278 C -0.45729 -0.09484 -0.35469 -0.16933 -0.22812 -0.16933 Z " pathEditMode="relative" rAng="0" ptsTypes="fffff">
                                      <p:cBhvr>
                                        <p:cTn id="6" dur="2000" fill="hold"/>
                                        <p:tgtEl>
                                          <p:spTgt spid="20"/>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9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9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9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9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9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2" grpId="0" animBg="1"/>
      <p:bldP spid="37" grpId="0" animBg="1"/>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ain_sun.jpg"/>
          <p:cNvPicPr>
            <a:picLocks noChangeAspect="1"/>
          </p:cNvPicPr>
          <p:nvPr/>
        </p:nvPicPr>
        <p:blipFill>
          <a:blip r:embed="rId3" cstate="print"/>
          <a:stretch>
            <a:fillRect/>
          </a:stretch>
        </p:blipFill>
        <p:spPr>
          <a:xfrm flipV="1">
            <a:off x="4706471" y="2922494"/>
            <a:ext cx="361950" cy="361950"/>
          </a:xfrm>
          <a:prstGeom prst="rect">
            <a:avLst/>
          </a:prstGeom>
        </p:spPr>
      </p:pic>
      <p:pic>
        <p:nvPicPr>
          <p:cNvPr id="20" name="Picture 19" descr="earth.gif"/>
          <p:cNvPicPr>
            <a:picLocks noChangeAspect="1"/>
          </p:cNvPicPr>
          <p:nvPr/>
        </p:nvPicPr>
        <p:blipFill>
          <a:blip r:embed="rId4" cstate="print"/>
          <a:stretch>
            <a:fillRect/>
          </a:stretch>
        </p:blipFill>
        <p:spPr>
          <a:xfrm flipH="1">
            <a:off x="8594333" y="3048000"/>
            <a:ext cx="168667" cy="171450"/>
          </a:xfrm>
          <a:prstGeom prst="rect">
            <a:avLst/>
          </a:prstGeom>
        </p:spPr>
      </p:pic>
      <p:sp>
        <p:nvSpPr>
          <p:cNvPr id="21" name="Rectangle 20"/>
          <p:cNvSpPr/>
          <p:nvPr/>
        </p:nvSpPr>
        <p:spPr>
          <a:xfrm>
            <a:off x="228600" y="762000"/>
            <a:ext cx="5410200" cy="1763560"/>
          </a:xfrm>
          <a:prstGeom prst="rect">
            <a:avLst/>
          </a:prstGeom>
        </p:spPr>
        <p:txBody>
          <a:bodyPr wrap="square">
            <a:spAutoFit/>
          </a:bodyPr>
          <a:lstStyle/>
          <a:p>
            <a:pPr>
              <a:buFontTx/>
              <a:buNone/>
            </a:pPr>
            <a:r>
              <a:rPr lang="en-US" sz="2400" b="1" dirty="0" err="1" smtClean="0">
                <a:solidFill>
                  <a:srgbClr val="00B050"/>
                </a:solidFill>
                <a:latin typeface="Comic Sans MS" pitchFamily="66" charset="0"/>
              </a:rPr>
              <a:t>Kepler’s</a:t>
            </a:r>
            <a:r>
              <a:rPr lang="en-US" sz="2400" b="1" dirty="0" smtClean="0">
                <a:solidFill>
                  <a:srgbClr val="00B050"/>
                </a:solidFill>
                <a:latin typeface="Comic Sans MS" pitchFamily="66" charset="0"/>
              </a:rPr>
              <a:t> III Law: (Law of Periods)</a:t>
            </a:r>
          </a:p>
          <a:p>
            <a:pPr>
              <a:buFontTx/>
              <a:buNone/>
            </a:pPr>
            <a:endParaRPr lang="en-US" b="1" dirty="0" smtClean="0">
              <a:solidFill>
                <a:srgbClr val="3333FF"/>
              </a:solidFill>
              <a:latin typeface="Comic Sans MS" pitchFamily="66" charset="0"/>
            </a:endParaRPr>
          </a:p>
          <a:p>
            <a:pPr>
              <a:lnSpc>
                <a:spcPct val="90000"/>
              </a:lnSpc>
              <a:buClr>
                <a:srgbClr val="0066FF"/>
              </a:buClr>
            </a:pPr>
            <a:r>
              <a:rPr lang="en-US" b="1" dirty="0" smtClean="0">
                <a:latin typeface="Comic Sans MS" pitchFamily="66" charset="0"/>
              </a:rPr>
              <a:t>The square of period of any planet is proportional to the cube of the semi major axis of the orbit</a:t>
            </a:r>
          </a:p>
          <a:p>
            <a:pPr>
              <a:buFontTx/>
              <a:buNone/>
            </a:pPr>
            <a:endParaRPr lang="en-US" b="1" dirty="0">
              <a:solidFill>
                <a:srgbClr val="3333FF"/>
              </a:solidFill>
              <a:latin typeface="Comic Sans MS" pitchFamily="66" charset="0"/>
            </a:endParaRPr>
          </a:p>
        </p:txBody>
      </p:sp>
      <p:sp>
        <p:nvSpPr>
          <p:cNvPr id="2" name="Oval 1"/>
          <p:cNvSpPr/>
          <p:nvPr/>
        </p:nvSpPr>
        <p:spPr>
          <a:xfrm>
            <a:off x="4495800" y="1981200"/>
            <a:ext cx="41910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7"/>
          <p:cNvSpPr txBox="1">
            <a:spLocks/>
          </p:cNvSpPr>
          <p:nvPr/>
        </p:nvSpPr>
        <p:spPr>
          <a:xfrm>
            <a:off x="304800" y="0"/>
            <a:ext cx="8229600" cy="1020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err="1" smtClean="0">
                <a:solidFill>
                  <a:srgbClr val="FF0000"/>
                </a:solidFill>
                <a:latin typeface="+mj-lt"/>
                <a:ea typeface="+mj-ea"/>
                <a:cs typeface="+mj-cs"/>
              </a:rPr>
              <a:t>Kepler’s</a:t>
            </a:r>
            <a:r>
              <a:rPr lang="en-US" sz="4400" b="1" u="sng" dirty="0" smtClean="0">
                <a:solidFill>
                  <a:srgbClr val="FF0000"/>
                </a:solidFill>
                <a:latin typeface="+mj-lt"/>
                <a:ea typeface="+mj-ea"/>
                <a:cs typeface="+mj-cs"/>
              </a:rPr>
              <a:t> 3-Laws of planets</a:t>
            </a:r>
            <a:endParaRPr kumimoji="0" lang="en-US" sz="4400" b="1" i="0" u="sng" strike="noStrike" kern="1200" cap="none" spc="0" normalizeH="0" baseline="0" noProof="0" dirty="0">
              <a:ln>
                <a:noFill/>
              </a:ln>
              <a:solidFill>
                <a:srgbClr val="FF0000"/>
              </a:solidFill>
              <a:effectLst/>
              <a:uLnTx/>
              <a:uFillTx/>
              <a:latin typeface="+mj-lt"/>
              <a:ea typeface="+mj-ea"/>
              <a:cs typeface="+mj-cs"/>
            </a:endParaRPr>
          </a:p>
        </p:txBody>
      </p:sp>
      <p:cxnSp>
        <p:nvCxnSpPr>
          <p:cNvPr id="40" name="Straight Arrow Connector 39"/>
          <p:cNvCxnSpPr/>
          <p:nvPr/>
        </p:nvCxnSpPr>
        <p:spPr>
          <a:xfrm flipV="1">
            <a:off x="4876800" y="2057400"/>
            <a:ext cx="2438400" cy="990600"/>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53200" y="2145268"/>
            <a:ext cx="264816" cy="369332"/>
          </a:xfrm>
          <a:prstGeom prst="rect">
            <a:avLst/>
          </a:prstGeom>
          <a:noFill/>
        </p:spPr>
        <p:txBody>
          <a:bodyPr wrap="none" rtlCol="0">
            <a:spAutoFit/>
          </a:bodyPr>
          <a:lstStyle/>
          <a:p>
            <a:r>
              <a:rPr lang="en-US" dirty="0" smtClean="0"/>
              <a:t>r</a:t>
            </a:r>
            <a:endParaRPr lang="en-US" dirty="0"/>
          </a:p>
        </p:txBody>
      </p:sp>
      <p:grpSp>
        <p:nvGrpSpPr>
          <p:cNvPr id="47" name="Group 46"/>
          <p:cNvGrpSpPr/>
          <p:nvPr/>
        </p:nvGrpSpPr>
        <p:grpSpPr>
          <a:xfrm>
            <a:off x="6477000" y="3059668"/>
            <a:ext cx="2209800" cy="369332"/>
            <a:chOff x="6477000" y="3059668"/>
            <a:chExt cx="2209800" cy="369332"/>
          </a:xfrm>
        </p:grpSpPr>
        <p:cxnSp>
          <p:nvCxnSpPr>
            <p:cNvPr id="45" name="Straight Connector 44"/>
            <p:cNvCxnSpPr>
              <a:endCxn id="2" idx="6"/>
            </p:cNvCxnSpPr>
            <p:nvPr/>
          </p:nvCxnSpPr>
          <p:spPr>
            <a:xfrm>
              <a:off x="6477000" y="31242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126584" y="3059668"/>
              <a:ext cx="303288" cy="369332"/>
            </a:xfrm>
            <a:prstGeom prst="rect">
              <a:avLst/>
            </a:prstGeom>
            <a:noFill/>
          </p:spPr>
          <p:txBody>
            <a:bodyPr wrap="none" rtlCol="0">
              <a:spAutoFit/>
            </a:bodyPr>
            <a:lstStyle/>
            <a:p>
              <a:r>
                <a:rPr lang="en-US" dirty="0" smtClean="0">
                  <a:latin typeface="Comic Sans MS" pitchFamily="66" charset="0"/>
                </a:rPr>
                <a:t>a</a:t>
              </a:r>
              <a:endParaRPr lang="en-US" dirty="0">
                <a:latin typeface="Comic Sans MS" pitchFamily="66" charset="0"/>
              </a:endParaRPr>
            </a:p>
          </p:txBody>
        </p:sp>
      </p:grpSp>
      <p:graphicFrame>
        <p:nvGraphicFramePr>
          <p:cNvPr id="40973" name="Object 13"/>
          <p:cNvGraphicFramePr>
            <a:graphicFrameLocks noChangeAspect="1"/>
          </p:cNvGraphicFramePr>
          <p:nvPr/>
        </p:nvGraphicFramePr>
        <p:xfrm>
          <a:off x="1104900" y="5626100"/>
          <a:ext cx="1049338" cy="317500"/>
        </p:xfrm>
        <a:graphic>
          <a:graphicData uri="http://schemas.openxmlformats.org/presentationml/2006/ole">
            <mc:AlternateContent xmlns:mc="http://schemas.openxmlformats.org/markup-compatibility/2006">
              <mc:Choice xmlns:v="urn:schemas-microsoft-com:vml" Requires="v">
                <p:oleObj spid="_x0000_s41021" name="Equation" r:id="rId5" imgW="507960" imgH="203040" progId="Equation.3">
                  <p:embed/>
                </p:oleObj>
              </mc:Choice>
              <mc:Fallback>
                <p:oleObj name="Equation" r:id="rId5" imgW="507960" imgH="20304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5626100"/>
                        <a:ext cx="10493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762000" y="2450068"/>
            <a:ext cx="1860550" cy="1202770"/>
            <a:chOff x="762000" y="2450068"/>
            <a:chExt cx="1860550" cy="1202770"/>
          </a:xfrm>
        </p:grpSpPr>
        <p:graphicFrame>
          <p:nvGraphicFramePr>
            <p:cNvPr id="40971" name="Object 11"/>
            <p:cNvGraphicFramePr>
              <a:graphicFrameLocks noChangeAspect="1"/>
            </p:cNvGraphicFramePr>
            <p:nvPr/>
          </p:nvGraphicFramePr>
          <p:xfrm>
            <a:off x="762000" y="2895600"/>
            <a:ext cx="1860550" cy="757238"/>
          </p:xfrm>
          <a:graphic>
            <a:graphicData uri="http://schemas.openxmlformats.org/presentationml/2006/ole">
              <mc:AlternateContent xmlns:mc="http://schemas.openxmlformats.org/markup-compatibility/2006">
                <mc:Choice xmlns:v="urn:schemas-microsoft-com:vml" Requires="v">
                  <p:oleObj spid="_x0000_s41022" name="Equation" r:id="rId7" imgW="901440" imgH="482400" progId="Equation.3">
                    <p:embed/>
                  </p:oleObj>
                </mc:Choice>
                <mc:Fallback>
                  <p:oleObj name="Equation" r:id="rId7" imgW="901440" imgH="48240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895600"/>
                          <a:ext cx="186055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524000" y="2450068"/>
              <a:ext cx="703847" cy="369332"/>
            </a:xfrm>
            <a:prstGeom prst="rect">
              <a:avLst/>
            </a:prstGeom>
            <a:noFill/>
          </p:spPr>
          <p:txBody>
            <a:bodyPr wrap="none" rtlCol="0">
              <a:spAutoFit/>
            </a:bodyPr>
            <a:lstStyle/>
            <a:p>
              <a:r>
                <a:rPr lang="en-US" b="1" u="sng" dirty="0" smtClean="0"/>
                <a:t>Circle</a:t>
              </a:r>
              <a:endParaRPr lang="en-US" b="1" u="sng" dirty="0"/>
            </a:p>
          </p:txBody>
        </p:sp>
      </p:grpSp>
      <p:grpSp>
        <p:nvGrpSpPr>
          <p:cNvPr id="18" name="Group 17"/>
          <p:cNvGrpSpPr/>
          <p:nvPr/>
        </p:nvGrpSpPr>
        <p:grpSpPr>
          <a:xfrm>
            <a:off x="762000" y="3886200"/>
            <a:ext cx="1887538" cy="1143000"/>
            <a:chOff x="762000" y="3886200"/>
            <a:chExt cx="1887538" cy="1143000"/>
          </a:xfrm>
        </p:grpSpPr>
        <p:graphicFrame>
          <p:nvGraphicFramePr>
            <p:cNvPr id="40972" name="Object 12"/>
            <p:cNvGraphicFramePr>
              <a:graphicFrameLocks noChangeAspect="1"/>
            </p:cNvGraphicFramePr>
            <p:nvPr/>
          </p:nvGraphicFramePr>
          <p:xfrm>
            <a:off x="762000" y="4271962"/>
            <a:ext cx="1887538" cy="757238"/>
          </p:xfrm>
          <a:graphic>
            <a:graphicData uri="http://schemas.openxmlformats.org/presentationml/2006/ole">
              <mc:AlternateContent xmlns:mc="http://schemas.openxmlformats.org/markup-compatibility/2006">
                <mc:Choice xmlns:v="urn:schemas-microsoft-com:vml" Requires="v">
                  <p:oleObj spid="_x0000_s41023" name="Equation" r:id="rId9" imgW="914400" imgH="482400" progId="Equation.3">
                    <p:embed/>
                  </p:oleObj>
                </mc:Choice>
                <mc:Fallback>
                  <p:oleObj name="Equation" r:id="rId9" imgW="914400" imgH="4824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271962"/>
                          <a:ext cx="1887538"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295400" y="3886200"/>
              <a:ext cx="738151" cy="369332"/>
            </a:xfrm>
            <a:prstGeom prst="rect">
              <a:avLst/>
            </a:prstGeom>
            <a:noFill/>
          </p:spPr>
          <p:txBody>
            <a:bodyPr wrap="none" rtlCol="0">
              <a:spAutoFit/>
            </a:bodyPr>
            <a:lstStyle/>
            <a:p>
              <a:r>
                <a:rPr lang="en-US" b="1" u="sng" dirty="0" err="1" smtClean="0"/>
                <a:t>Elipse</a:t>
              </a:r>
              <a:endParaRPr lang="en-US" b="1" u="sng" dirty="0"/>
            </a:p>
          </p:txBody>
        </p:sp>
      </p:grpSp>
      <p:grpSp>
        <p:nvGrpSpPr>
          <p:cNvPr id="27" name="Group 26"/>
          <p:cNvGrpSpPr/>
          <p:nvPr/>
        </p:nvGrpSpPr>
        <p:grpSpPr>
          <a:xfrm>
            <a:off x="3124200" y="5029200"/>
            <a:ext cx="5791200" cy="1201738"/>
            <a:chOff x="3429000" y="5029200"/>
            <a:chExt cx="5791200" cy="1201738"/>
          </a:xfrm>
        </p:grpSpPr>
        <p:graphicFrame>
          <p:nvGraphicFramePr>
            <p:cNvPr id="22" name="Object 14"/>
            <p:cNvGraphicFramePr>
              <a:graphicFrameLocks noChangeAspect="1"/>
            </p:cNvGraphicFramePr>
            <p:nvPr/>
          </p:nvGraphicFramePr>
          <p:xfrm>
            <a:off x="3886200" y="5486400"/>
            <a:ext cx="1576387" cy="744538"/>
          </p:xfrm>
          <a:graphic>
            <a:graphicData uri="http://schemas.openxmlformats.org/presentationml/2006/ole">
              <mc:AlternateContent xmlns:mc="http://schemas.openxmlformats.org/markup-compatibility/2006">
                <mc:Choice xmlns:v="urn:schemas-microsoft-com:vml" Requires="v">
                  <p:oleObj spid="_x0000_s41024" name="Equation" r:id="rId11" imgW="799920" imgH="393480" progId="Equation.3">
                    <p:embed/>
                  </p:oleObj>
                </mc:Choice>
                <mc:Fallback>
                  <p:oleObj name="Equation" r:id="rId11" imgW="799920" imgH="39348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5486400"/>
                          <a:ext cx="1576387"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5"/>
            <p:cNvGraphicFramePr>
              <a:graphicFrameLocks noChangeAspect="1"/>
            </p:cNvGraphicFramePr>
            <p:nvPr/>
          </p:nvGraphicFramePr>
          <p:xfrm>
            <a:off x="6629400" y="5486400"/>
            <a:ext cx="1576388" cy="744538"/>
          </p:xfrm>
          <a:graphic>
            <a:graphicData uri="http://schemas.openxmlformats.org/presentationml/2006/ole">
              <mc:AlternateContent xmlns:mc="http://schemas.openxmlformats.org/markup-compatibility/2006">
                <mc:Choice xmlns:v="urn:schemas-microsoft-com:vml" Requires="v">
                  <p:oleObj spid="_x0000_s41025" name="Equation" r:id="rId13" imgW="799920" imgH="393480" progId="Equation.3">
                    <p:embed/>
                  </p:oleObj>
                </mc:Choice>
                <mc:Fallback>
                  <p:oleObj name="Equation" r:id="rId13" imgW="799920" imgH="39348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5486400"/>
                          <a:ext cx="1576388"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6324600" y="5029200"/>
              <a:ext cx="2895600" cy="307777"/>
            </a:xfrm>
            <a:prstGeom prst="rect">
              <a:avLst/>
            </a:prstGeom>
          </p:spPr>
          <p:txBody>
            <a:bodyPr wrap="square">
              <a:spAutoFit/>
            </a:bodyPr>
            <a:lstStyle/>
            <a:p>
              <a:pPr>
                <a:buFontTx/>
                <a:buNone/>
              </a:pPr>
              <a:r>
                <a:rPr lang="en-US" sz="1400" b="1" dirty="0" smtClean="0">
                  <a:solidFill>
                    <a:srgbClr val="3333FF"/>
                  </a:solidFill>
                  <a:latin typeface="Comic Sans MS" pitchFamily="66" charset="0"/>
                </a:rPr>
                <a:t>Mechanical Energy : Ellipse</a:t>
              </a:r>
              <a:endParaRPr lang="en-US" sz="1400" b="1" dirty="0">
                <a:solidFill>
                  <a:srgbClr val="3333FF"/>
                </a:solidFill>
                <a:latin typeface="Comic Sans MS" pitchFamily="66" charset="0"/>
              </a:endParaRPr>
            </a:p>
          </p:txBody>
        </p:sp>
        <p:sp>
          <p:nvSpPr>
            <p:cNvPr id="25" name="Rectangle 24"/>
            <p:cNvSpPr/>
            <p:nvPr/>
          </p:nvSpPr>
          <p:spPr>
            <a:xfrm>
              <a:off x="3429000" y="5040868"/>
              <a:ext cx="3048000" cy="307777"/>
            </a:xfrm>
            <a:prstGeom prst="rect">
              <a:avLst/>
            </a:prstGeom>
          </p:spPr>
          <p:txBody>
            <a:bodyPr wrap="square">
              <a:spAutoFit/>
            </a:bodyPr>
            <a:lstStyle/>
            <a:p>
              <a:pPr>
                <a:buFontTx/>
                <a:buNone/>
              </a:pPr>
              <a:r>
                <a:rPr lang="en-US" sz="1400" b="1" dirty="0" smtClean="0">
                  <a:solidFill>
                    <a:srgbClr val="3333FF"/>
                  </a:solidFill>
                  <a:latin typeface="Comic Sans MS" pitchFamily="66" charset="0"/>
                </a:rPr>
                <a:t>Mechanical Energy: Circle</a:t>
              </a:r>
              <a:endParaRPr lang="en-US" sz="1400" b="1" dirty="0">
                <a:solidFill>
                  <a:srgbClr val="3333FF"/>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22812 -0.16933 C -0.10208 -0.16933 0.00104 -0.09484 0.00104 -0.00278 C 0.00104 0.08882 -0.10208 0.16377 -0.22812 0.16377 C -0.35469 0.16377 -0.45729 0.08882 -0.45729 -0.00278 C -0.45729 -0.09484 -0.35469 -0.16933 -0.22812 -0.16933 Z " pathEditMode="relative" rAng="0" ptsTypes="fffff">
                                      <p:cBhvr>
                                        <p:cTn id="6" dur="2000" fill="hold"/>
                                        <p:tgtEl>
                                          <p:spTgt spid="20"/>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err="1" smtClean="0">
                <a:solidFill>
                  <a:srgbClr val="00B050"/>
                </a:solidFill>
                <a:latin typeface="Comic Sans MS" pitchFamily="66" charset="0"/>
              </a:rPr>
              <a:t>Kepler’s</a:t>
            </a:r>
            <a:r>
              <a:rPr lang="en-US" sz="3200" b="1" dirty="0" smtClean="0">
                <a:solidFill>
                  <a:srgbClr val="00B050"/>
                </a:solidFill>
                <a:latin typeface="Comic Sans MS" pitchFamily="66" charset="0"/>
              </a:rPr>
              <a:t> laws</a:t>
            </a:r>
            <a:endParaRPr lang="en-US" sz="3200" b="1" dirty="0">
              <a:solidFill>
                <a:srgbClr val="00B050"/>
              </a:solidFill>
              <a:latin typeface="Comic Sans MS" pitchFamily="66" charset="0"/>
            </a:endParaRPr>
          </a:p>
        </p:txBody>
      </p:sp>
      <p:sp>
        <p:nvSpPr>
          <p:cNvPr id="5" name="Rectangle 4"/>
          <p:cNvSpPr/>
          <p:nvPr/>
        </p:nvSpPr>
        <p:spPr>
          <a:xfrm>
            <a:off x="381000" y="533400"/>
            <a:ext cx="6172200" cy="2031325"/>
          </a:xfrm>
          <a:prstGeom prst="rect">
            <a:avLst/>
          </a:prstGeom>
        </p:spPr>
        <p:txBody>
          <a:bodyPr wrap="square">
            <a:spAutoFit/>
          </a:bodyPr>
          <a:lstStyle/>
          <a:p>
            <a:r>
              <a:rPr lang="en-US" b="1" dirty="0" smtClean="0"/>
              <a:t>T102-Q19</a:t>
            </a:r>
            <a:r>
              <a:rPr lang="en-US" dirty="0" smtClean="0"/>
              <a:t>. </a:t>
            </a:r>
          </a:p>
          <a:p>
            <a:r>
              <a:rPr lang="en-US" dirty="0" smtClean="0"/>
              <a:t>The law of areas due to </a:t>
            </a:r>
            <a:r>
              <a:rPr lang="en-US" dirty="0" err="1" smtClean="0"/>
              <a:t>Kepler</a:t>
            </a:r>
            <a:r>
              <a:rPr lang="en-US" dirty="0" smtClean="0"/>
              <a:t> is equivalent to the law of </a:t>
            </a:r>
          </a:p>
          <a:p>
            <a:r>
              <a:rPr lang="en-US" dirty="0" smtClean="0"/>
              <a:t>A) Conservation of angular momentum. </a:t>
            </a:r>
          </a:p>
          <a:p>
            <a:r>
              <a:rPr lang="en-US" dirty="0" smtClean="0"/>
              <a:t>B) Conservation of mass. </a:t>
            </a:r>
          </a:p>
          <a:p>
            <a:r>
              <a:rPr lang="en-US" dirty="0" smtClean="0"/>
              <a:t>C) Conservation of energy. </a:t>
            </a:r>
          </a:p>
          <a:p>
            <a:r>
              <a:rPr lang="en-US" dirty="0" smtClean="0"/>
              <a:t>D) Conservation of linear momentum. </a:t>
            </a:r>
          </a:p>
          <a:p>
            <a:r>
              <a:rPr lang="en-US" dirty="0" smtClean="0"/>
              <a:t>E) None of the others. </a:t>
            </a:r>
          </a:p>
        </p:txBody>
      </p:sp>
      <p:grpSp>
        <p:nvGrpSpPr>
          <p:cNvPr id="2" name="Group 5"/>
          <p:cNvGrpSpPr/>
          <p:nvPr/>
        </p:nvGrpSpPr>
        <p:grpSpPr>
          <a:xfrm>
            <a:off x="304800" y="2819400"/>
            <a:ext cx="8534400" cy="1754326"/>
            <a:chOff x="76200" y="1371600"/>
            <a:chExt cx="8534400" cy="1754326"/>
          </a:xfrm>
        </p:grpSpPr>
        <p:pic>
          <p:nvPicPr>
            <p:cNvPr id="7" name="Picture 5"/>
            <p:cNvPicPr>
              <a:picLocks noChangeAspect="1" noChangeArrowheads="1"/>
            </p:cNvPicPr>
            <p:nvPr/>
          </p:nvPicPr>
          <p:blipFill>
            <a:blip r:embed="rId2" cstate="print"/>
            <a:srcRect/>
            <a:stretch>
              <a:fillRect/>
            </a:stretch>
          </p:blipFill>
          <p:spPr bwMode="auto">
            <a:xfrm>
              <a:off x="6670711" y="1447800"/>
              <a:ext cx="1939889" cy="1628775"/>
            </a:xfrm>
            <a:prstGeom prst="rect">
              <a:avLst/>
            </a:prstGeom>
            <a:noFill/>
            <a:ln w="9525">
              <a:noFill/>
              <a:miter lim="800000"/>
              <a:headEnd/>
              <a:tailEnd/>
            </a:ln>
            <a:effectLst/>
          </p:spPr>
        </p:pic>
        <p:sp>
          <p:nvSpPr>
            <p:cNvPr id="9" name="Rectangle 8"/>
            <p:cNvSpPr/>
            <p:nvPr/>
          </p:nvSpPr>
          <p:spPr>
            <a:xfrm>
              <a:off x="76200" y="1371600"/>
              <a:ext cx="6781800" cy="1754326"/>
            </a:xfrm>
            <a:prstGeom prst="rect">
              <a:avLst/>
            </a:prstGeom>
          </p:spPr>
          <p:txBody>
            <a:bodyPr wrap="square">
              <a:spAutoFit/>
            </a:bodyPr>
            <a:lstStyle/>
            <a:p>
              <a:r>
                <a:rPr lang="en-US" b="1" dirty="0" smtClean="0"/>
                <a:t>T92-Q19.</a:t>
              </a:r>
              <a:r>
                <a:rPr lang="en-US" dirty="0" smtClean="0"/>
                <a:t> </a:t>
              </a:r>
            </a:p>
            <a:p>
              <a:r>
                <a:rPr lang="en-US" dirty="0" smtClean="0"/>
                <a:t>A small satellite is in an elliptical orbit around Earth as shown in </a:t>
              </a:r>
              <a:r>
                <a:rPr lang="en-US" b="1" dirty="0" smtClean="0"/>
                <a:t>Figure 9. </a:t>
              </a:r>
              <a:r>
                <a:rPr lang="en-US" dirty="0" smtClean="0"/>
                <a:t>L1 and L2 denote the magnitudes of its angular momentum and K1 and K2 denote its kinetic energy at positions 1 and 2, respectively. Which of the following statements is CORRECT? </a:t>
              </a:r>
            </a:p>
            <a:p>
              <a:r>
                <a:rPr lang="en-US" dirty="0" smtClean="0"/>
                <a:t>A) L2 = L1 and K2 &gt; K1</a:t>
              </a:r>
              <a:endParaRPr lang="en-US" dirty="0"/>
            </a:p>
          </p:txBody>
        </p:sp>
      </p:grpSp>
      <p:grpSp>
        <p:nvGrpSpPr>
          <p:cNvPr id="3" name="Group 11"/>
          <p:cNvGrpSpPr/>
          <p:nvPr/>
        </p:nvGrpSpPr>
        <p:grpSpPr>
          <a:xfrm>
            <a:off x="228600" y="4648200"/>
            <a:ext cx="8229600" cy="2031325"/>
            <a:chOff x="228600" y="4648200"/>
            <a:chExt cx="8229600" cy="2031325"/>
          </a:xfrm>
        </p:grpSpPr>
        <p:sp>
          <p:nvSpPr>
            <p:cNvPr id="10" name="Rectangle 9"/>
            <p:cNvSpPr/>
            <p:nvPr/>
          </p:nvSpPr>
          <p:spPr>
            <a:xfrm>
              <a:off x="228600" y="4648200"/>
              <a:ext cx="6019800" cy="2031325"/>
            </a:xfrm>
            <a:prstGeom prst="rect">
              <a:avLst/>
            </a:prstGeom>
          </p:spPr>
          <p:txBody>
            <a:bodyPr wrap="square">
              <a:spAutoFit/>
            </a:bodyPr>
            <a:lstStyle/>
            <a:p>
              <a:r>
                <a:rPr lang="en-US" b="1" dirty="0" smtClean="0"/>
                <a:t>T71-Q 7</a:t>
              </a:r>
              <a:r>
                <a:rPr lang="en-US" dirty="0" smtClean="0"/>
                <a:t>: </a:t>
              </a:r>
            </a:p>
            <a:p>
              <a:r>
                <a:rPr lang="en-US" u="sng" dirty="0" smtClean="0"/>
                <a:t>Fig.  </a:t>
              </a:r>
              <a:r>
                <a:rPr lang="en-US" dirty="0" smtClean="0"/>
                <a:t>shows a planet traveling in a counterclockwise direction on an elliptical path around a star S located at one focus of the ellipse. The speed of the planet at a point A is </a:t>
              </a:r>
              <a:r>
                <a:rPr lang="en-US" dirty="0" err="1" smtClean="0"/>
                <a:t>v</a:t>
              </a:r>
              <a:r>
                <a:rPr lang="en-US" baseline="-25000" dirty="0" err="1" smtClean="0"/>
                <a:t>A</a:t>
              </a:r>
              <a:r>
                <a:rPr lang="en-US" dirty="0" smtClean="0"/>
                <a:t> and at B is </a:t>
              </a:r>
              <a:r>
                <a:rPr lang="en-US" dirty="0" err="1" smtClean="0"/>
                <a:t>v</a:t>
              </a:r>
              <a:r>
                <a:rPr lang="en-US" baseline="-25000" dirty="0" err="1" smtClean="0"/>
                <a:t>B</a:t>
              </a:r>
              <a:r>
                <a:rPr lang="en-US" dirty="0" err="1" smtClean="0"/>
                <a:t>.</a:t>
              </a:r>
              <a:r>
                <a:rPr lang="en-US" dirty="0" smtClean="0"/>
                <a:t> The distance AS = </a:t>
              </a:r>
              <a:r>
                <a:rPr lang="en-US" dirty="0" err="1" smtClean="0"/>
                <a:t>rA</a:t>
              </a:r>
              <a:r>
                <a:rPr lang="en-US" dirty="0" smtClean="0"/>
                <a:t> while the distance BS = </a:t>
              </a:r>
              <a:r>
                <a:rPr lang="en-US" dirty="0" err="1" smtClean="0"/>
                <a:t>r</a:t>
              </a:r>
              <a:r>
                <a:rPr lang="en-US" baseline="-25000" dirty="0" err="1" smtClean="0"/>
                <a:t>B</a:t>
              </a:r>
              <a:r>
                <a:rPr lang="en-US" dirty="0" smtClean="0"/>
                <a:t>. The ratio </a:t>
              </a:r>
              <a:r>
                <a:rPr lang="en-US" dirty="0" err="1" smtClean="0"/>
                <a:t>vA</a:t>
              </a:r>
              <a:r>
                <a:rPr lang="en-US" dirty="0" smtClean="0"/>
                <a:t>/</a:t>
              </a:r>
              <a:r>
                <a:rPr lang="en-US" dirty="0" err="1" smtClean="0"/>
                <a:t>vB</a:t>
              </a:r>
              <a:r>
                <a:rPr lang="en-US" dirty="0" smtClean="0"/>
                <a:t> is: </a:t>
              </a:r>
            </a:p>
            <a:p>
              <a:r>
                <a:rPr lang="en-US" dirty="0" err="1" smtClean="0"/>
                <a:t>Ans</a:t>
              </a:r>
              <a:r>
                <a:rPr lang="en-US" dirty="0" smtClean="0"/>
                <a:t>:  (</a:t>
              </a:r>
              <a:r>
                <a:rPr lang="en-US" dirty="0" err="1" smtClean="0"/>
                <a:t>r</a:t>
              </a:r>
              <a:r>
                <a:rPr lang="en-US" baseline="-25000" dirty="0" err="1" smtClean="0"/>
                <a:t>B</a:t>
              </a:r>
              <a:r>
                <a:rPr lang="en-US" dirty="0" smtClean="0"/>
                <a:t>/</a:t>
              </a:r>
              <a:r>
                <a:rPr lang="en-US" dirty="0" err="1" smtClean="0"/>
                <a:t>r</a:t>
              </a:r>
              <a:r>
                <a:rPr lang="en-US" baseline="-25000" dirty="0" err="1" smtClean="0"/>
                <a:t>A</a:t>
              </a:r>
              <a:r>
                <a:rPr lang="en-US" dirty="0" smtClean="0"/>
                <a:t>)</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6400800" y="5105400"/>
              <a:ext cx="2057400" cy="132016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1905715"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Formula</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02" name="Picture 2"/>
          <p:cNvPicPr>
            <a:picLocks noChangeAspect="1" noChangeArrowheads="1"/>
          </p:cNvPicPr>
          <p:nvPr/>
        </p:nvPicPr>
        <p:blipFill>
          <a:blip r:embed="rId2" cstate="print"/>
          <a:srcRect/>
          <a:stretch>
            <a:fillRect/>
          </a:stretch>
        </p:blipFill>
        <p:spPr bwMode="auto">
          <a:xfrm>
            <a:off x="1261535" y="762000"/>
            <a:ext cx="5172603" cy="2738437"/>
          </a:xfrm>
          <a:prstGeom prst="rect">
            <a:avLst/>
          </a:prstGeom>
          <a:noFill/>
          <a:ln w="9525">
            <a:noFill/>
            <a:miter lim="800000"/>
            <a:headEnd/>
            <a:tailEnd/>
          </a:ln>
          <a:effectLst/>
        </p:spPr>
      </p:pic>
      <p:pic>
        <p:nvPicPr>
          <p:cNvPr id="2" name="Picture 3"/>
          <p:cNvPicPr>
            <a:picLocks noChangeAspect="1" noChangeArrowheads="1"/>
          </p:cNvPicPr>
          <p:nvPr/>
        </p:nvPicPr>
        <p:blipFill>
          <a:blip r:embed="rId3" cstate="print"/>
          <a:srcRect/>
          <a:stretch>
            <a:fillRect/>
          </a:stretch>
        </p:blipFill>
        <p:spPr bwMode="auto">
          <a:xfrm>
            <a:off x="2505075" y="4305300"/>
            <a:ext cx="4133850" cy="140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76200" y="0"/>
            <a:ext cx="8839200" cy="1020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Gravitation and law of superposition</a:t>
            </a:r>
            <a:endParaRPr kumimoji="0" lang="en-US" sz="44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 name="Oval 2"/>
          <p:cNvSpPr/>
          <p:nvPr/>
        </p:nvSpPr>
        <p:spPr>
          <a:xfrm>
            <a:off x="3886200" y="2514600"/>
            <a:ext cx="838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r>
              <a:rPr lang="en-US" baseline="-25000" dirty="0" smtClean="0"/>
              <a:t>1</a:t>
            </a:r>
            <a:endParaRPr lang="en-US" baseline="-25000" dirty="0"/>
          </a:p>
        </p:txBody>
      </p:sp>
      <p:sp>
        <p:nvSpPr>
          <p:cNvPr id="4" name="Oval 3"/>
          <p:cNvSpPr/>
          <p:nvPr/>
        </p:nvSpPr>
        <p:spPr>
          <a:xfrm>
            <a:off x="6096000" y="2133600"/>
            <a:ext cx="1371600" cy="1447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r>
              <a:rPr lang="en-US" baseline="-25000" dirty="0"/>
              <a:t>2</a:t>
            </a:r>
            <a:endParaRPr lang="en-US" baseline="-25000" dirty="0" smtClean="0"/>
          </a:p>
          <a:p>
            <a:pPr algn="ctr"/>
            <a:endParaRPr lang="en-US" dirty="0"/>
          </a:p>
        </p:txBody>
      </p:sp>
      <p:sp>
        <p:nvSpPr>
          <p:cNvPr id="5" name="Oval 4"/>
          <p:cNvSpPr/>
          <p:nvPr/>
        </p:nvSpPr>
        <p:spPr>
          <a:xfrm>
            <a:off x="5029200" y="4267200"/>
            <a:ext cx="838200" cy="990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r>
              <a:rPr lang="en-US" baseline="-25000" dirty="0"/>
              <a:t>3</a:t>
            </a:r>
            <a:endParaRPr lang="en-US" baseline="-25000" dirty="0" smtClean="0"/>
          </a:p>
          <a:p>
            <a:pPr algn="ctr"/>
            <a:endParaRPr lang="en-US" dirty="0"/>
          </a:p>
        </p:txBody>
      </p:sp>
      <p:grpSp>
        <p:nvGrpSpPr>
          <p:cNvPr id="18" name="Group 17"/>
          <p:cNvGrpSpPr/>
          <p:nvPr/>
        </p:nvGrpSpPr>
        <p:grpSpPr>
          <a:xfrm>
            <a:off x="4267200" y="2438400"/>
            <a:ext cx="2514600" cy="458788"/>
            <a:chOff x="4267200" y="2438400"/>
            <a:chExt cx="2514600" cy="458788"/>
          </a:xfrm>
        </p:grpSpPr>
        <p:cxnSp>
          <p:nvCxnSpPr>
            <p:cNvPr id="7" name="Straight Arrow Connector 6"/>
            <p:cNvCxnSpPr/>
            <p:nvPr/>
          </p:nvCxnSpPr>
          <p:spPr>
            <a:xfrm>
              <a:off x="4267200" y="2895600"/>
              <a:ext cx="2514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2438400"/>
              <a:ext cx="487634" cy="369332"/>
            </a:xfrm>
            <a:prstGeom prst="rect">
              <a:avLst/>
            </a:prstGeom>
          </p:spPr>
          <p:txBody>
            <a:bodyPr wrap="none">
              <a:spAutoFit/>
            </a:bodyPr>
            <a:lstStyle/>
            <a:p>
              <a:r>
                <a:rPr lang="en-US" dirty="0" smtClean="0">
                  <a:latin typeface="Comic Sans MS" pitchFamily="66" charset="0"/>
                </a:rPr>
                <a:t>F</a:t>
              </a:r>
              <a:r>
                <a:rPr lang="en-US" baseline="-25000" dirty="0" smtClean="0">
                  <a:latin typeface="Comic Sans MS" pitchFamily="66" charset="0"/>
                </a:rPr>
                <a:t>12</a:t>
              </a:r>
              <a:endParaRPr lang="en-US" dirty="0"/>
            </a:p>
          </p:txBody>
        </p:sp>
      </p:grpSp>
      <p:grpSp>
        <p:nvGrpSpPr>
          <p:cNvPr id="19" name="Group 18"/>
          <p:cNvGrpSpPr/>
          <p:nvPr/>
        </p:nvGrpSpPr>
        <p:grpSpPr>
          <a:xfrm>
            <a:off x="4267200" y="2895600"/>
            <a:ext cx="1219200" cy="1905000"/>
            <a:chOff x="4267200" y="2895600"/>
            <a:chExt cx="1219200" cy="1905000"/>
          </a:xfrm>
        </p:grpSpPr>
        <p:cxnSp>
          <p:nvCxnSpPr>
            <p:cNvPr id="9" name="Straight Arrow Connector 8"/>
            <p:cNvCxnSpPr/>
            <p:nvPr/>
          </p:nvCxnSpPr>
          <p:spPr>
            <a:xfrm rot="16200000" flipH="1">
              <a:off x="3924300" y="3238500"/>
              <a:ext cx="19050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3468828">
              <a:off x="4876800" y="3505200"/>
              <a:ext cx="487634" cy="369332"/>
            </a:xfrm>
            <a:prstGeom prst="rect">
              <a:avLst/>
            </a:prstGeom>
          </p:spPr>
          <p:txBody>
            <a:bodyPr wrap="none">
              <a:spAutoFit/>
            </a:bodyPr>
            <a:lstStyle/>
            <a:p>
              <a:r>
                <a:rPr lang="en-US" dirty="0" smtClean="0">
                  <a:latin typeface="Comic Sans MS" pitchFamily="66" charset="0"/>
                </a:rPr>
                <a:t>F</a:t>
              </a:r>
              <a:r>
                <a:rPr lang="en-US" baseline="-25000" dirty="0" smtClean="0">
                  <a:latin typeface="Comic Sans MS" pitchFamily="66" charset="0"/>
                </a:rPr>
                <a:t>13</a:t>
              </a:r>
              <a:endParaRPr lang="en-US" dirty="0"/>
            </a:p>
          </p:txBody>
        </p:sp>
      </p:grpSp>
      <p:graphicFrame>
        <p:nvGraphicFramePr>
          <p:cNvPr id="14" name="Object 2"/>
          <p:cNvGraphicFramePr>
            <a:graphicFrameLocks noChangeAspect="1"/>
          </p:cNvGraphicFramePr>
          <p:nvPr/>
        </p:nvGraphicFramePr>
        <p:xfrm>
          <a:off x="782638" y="2265363"/>
          <a:ext cx="2544762" cy="477837"/>
        </p:xfrm>
        <a:graphic>
          <a:graphicData uri="http://schemas.openxmlformats.org/presentationml/2006/ole">
            <mc:AlternateContent xmlns:mc="http://schemas.openxmlformats.org/markup-compatibility/2006">
              <mc:Choice xmlns:v="urn:schemas-microsoft-com:vml" Requires="v">
                <p:oleObj spid="_x0000_s5142" name="Equation" r:id="rId3" imgW="799920" imgH="253800" progId="Equation.3">
                  <p:embed/>
                </p:oleObj>
              </mc:Choice>
              <mc:Fallback>
                <p:oleObj name="Equation" r:id="rId3" imgW="79992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38" y="2265363"/>
                        <a:ext cx="2544762"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28600" y="1295400"/>
            <a:ext cx="4543231" cy="646331"/>
          </a:xfrm>
          <a:prstGeom prst="rect">
            <a:avLst/>
          </a:prstGeom>
          <a:noFill/>
        </p:spPr>
        <p:txBody>
          <a:bodyPr wrap="none" rtlCol="0">
            <a:spAutoFit/>
          </a:bodyPr>
          <a:lstStyle/>
          <a:p>
            <a:r>
              <a:rPr lang="en-US" dirty="0" smtClean="0">
                <a:latin typeface="Comic Sans MS" pitchFamily="66" charset="0"/>
              </a:rPr>
              <a:t>Force on the body 1 due to body 2 and 3 </a:t>
            </a:r>
          </a:p>
          <a:p>
            <a:r>
              <a:rPr lang="en-US" dirty="0" smtClean="0">
                <a:latin typeface="Comic Sans MS" pitchFamily="66" charset="0"/>
              </a:rPr>
              <a:t>will be the vector sum of the two forces</a:t>
            </a:r>
          </a:p>
        </p:txBody>
      </p:sp>
      <p:sp>
        <p:nvSpPr>
          <p:cNvPr id="16" name="TextBox 15"/>
          <p:cNvSpPr txBox="1"/>
          <p:nvPr/>
        </p:nvSpPr>
        <p:spPr>
          <a:xfrm>
            <a:off x="304800" y="3810000"/>
            <a:ext cx="3048000" cy="369332"/>
          </a:xfrm>
          <a:prstGeom prst="rect">
            <a:avLst/>
          </a:prstGeom>
          <a:noFill/>
        </p:spPr>
        <p:txBody>
          <a:bodyPr wrap="square" rtlCol="0">
            <a:spAutoFit/>
          </a:bodyPr>
          <a:lstStyle/>
          <a:p>
            <a:r>
              <a:rPr lang="en-US" dirty="0" smtClean="0">
                <a:latin typeface="Comic Sans MS" pitchFamily="66" charset="0"/>
              </a:rPr>
              <a:t>If there are many bodies</a:t>
            </a:r>
          </a:p>
        </p:txBody>
      </p:sp>
      <p:graphicFrame>
        <p:nvGraphicFramePr>
          <p:cNvPr id="5123" name="Object 3"/>
          <p:cNvGraphicFramePr>
            <a:graphicFrameLocks noChangeAspect="1"/>
          </p:cNvGraphicFramePr>
          <p:nvPr/>
        </p:nvGraphicFramePr>
        <p:xfrm>
          <a:off x="469900" y="4495800"/>
          <a:ext cx="3844925" cy="477838"/>
        </p:xfrm>
        <a:graphic>
          <a:graphicData uri="http://schemas.openxmlformats.org/presentationml/2006/ole">
            <mc:AlternateContent xmlns:mc="http://schemas.openxmlformats.org/markup-compatibility/2006">
              <mc:Choice xmlns:v="urn:schemas-microsoft-com:vml" Requires="v">
                <p:oleObj spid="_x0000_s5143" name="Equation" r:id="rId5" imgW="1892160" imgH="253800" progId="Equation.3">
                  <p:embed/>
                </p:oleObj>
              </mc:Choice>
              <mc:Fallback>
                <p:oleObj name="Equation" r:id="rId5" imgW="189216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4495800"/>
                        <a:ext cx="384492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T-102-ch13 </a:t>
            </a:r>
            <a:endParaRPr lang="en-US" sz="3200" b="1" dirty="0">
              <a:solidFill>
                <a:srgbClr val="00B050"/>
              </a:solidFill>
              <a:latin typeface="Comic Sans MS" pitchFamily="66" charset="0"/>
            </a:endParaRPr>
          </a:p>
        </p:txBody>
      </p:sp>
      <p:grpSp>
        <p:nvGrpSpPr>
          <p:cNvPr id="9" name="Group 8"/>
          <p:cNvGrpSpPr/>
          <p:nvPr/>
        </p:nvGrpSpPr>
        <p:grpSpPr>
          <a:xfrm>
            <a:off x="381000" y="1066800"/>
            <a:ext cx="8130917" cy="1790700"/>
            <a:chOff x="381000" y="1066800"/>
            <a:chExt cx="8130917" cy="1790700"/>
          </a:xfrm>
        </p:grpSpPr>
        <p:sp>
          <p:nvSpPr>
            <p:cNvPr id="5" name="Rectangle 4"/>
            <p:cNvSpPr/>
            <p:nvPr/>
          </p:nvSpPr>
          <p:spPr>
            <a:xfrm>
              <a:off x="381000" y="1143001"/>
              <a:ext cx="6172200" cy="1477328"/>
            </a:xfrm>
            <a:prstGeom prst="rect">
              <a:avLst/>
            </a:prstGeom>
          </p:spPr>
          <p:txBody>
            <a:bodyPr wrap="square">
              <a:spAutoFit/>
            </a:bodyPr>
            <a:lstStyle/>
            <a:p>
              <a:r>
                <a:rPr lang="en-US" dirty="0" smtClean="0"/>
                <a:t>Q16. </a:t>
              </a:r>
            </a:p>
            <a:p>
              <a:r>
                <a:rPr lang="en-US" dirty="0" smtClean="0"/>
                <a:t>Five masses are put together as shown in </a:t>
              </a:r>
              <a:r>
                <a:rPr lang="en-US" b="1" dirty="0" smtClean="0"/>
                <a:t>Figure 8. </a:t>
              </a:r>
              <a:r>
                <a:rPr lang="en-US" dirty="0" smtClean="0"/>
                <a:t>What is the net force on the 1.0-kg mass placed in the center of the circle? G is the gravitational constant. </a:t>
              </a:r>
            </a:p>
            <a:p>
              <a:r>
                <a:rPr lang="en-US" dirty="0" smtClean="0"/>
                <a:t>A)() </a:t>
              </a:r>
              <a:r>
                <a:rPr lang="en-US" i="1" dirty="0" smtClean="0"/>
                <a:t>G/a</a:t>
              </a:r>
              <a:r>
                <a:rPr lang="en-US" i="1" baseline="30000" dirty="0" smtClean="0"/>
                <a:t>2</a:t>
              </a:r>
              <a:r>
                <a:rPr lang="en-US" i="1" dirty="0" smtClean="0"/>
                <a:t> (+j)</a:t>
              </a:r>
            </a:p>
          </p:txBody>
        </p:sp>
        <p:pic>
          <p:nvPicPr>
            <p:cNvPr id="103426" name="Picture 2"/>
            <p:cNvPicPr>
              <a:picLocks noChangeAspect="1" noChangeArrowheads="1"/>
            </p:cNvPicPr>
            <p:nvPr/>
          </p:nvPicPr>
          <p:blipFill>
            <a:blip r:embed="rId2" cstate="print"/>
            <a:srcRect/>
            <a:stretch>
              <a:fillRect/>
            </a:stretch>
          </p:blipFill>
          <p:spPr bwMode="auto">
            <a:xfrm>
              <a:off x="6705600" y="1066800"/>
              <a:ext cx="1806317" cy="1790700"/>
            </a:xfrm>
            <a:prstGeom prst="rect">
              <a:avLst/>
            </a:prstGeom>
            <a:noFill/>
            <a:ln w="9525">
              <a:noFill/>
              <a:miter lim="800000"/>
              <a:headEnd/>
              <a:tailEnd/>
            </a:ln>
            <a:effectLst/>
          </p:spPr>
        </p:pic>
      </p:grpSp>
      <p:sp>
        <p:nvSpPr>
          <p:cNvPr id="7" name="Rectangle 6"/>
          <p:cNvSpPr/>
          <p:nvPr/>
        </p:nvSpPr>
        <p:spPr>
          <a:xfrm>
            <a:off x="381000" y="2713672"/>
            <a:ext cx="8458200" cy="1754326"/>
          </a:xfrm>
          <a:prstGeom prst="rect">
            <a:avLst/>
          </a:prstGeom>
        </p:spPr>
        <p:txBody>
          <a:bodyPr wrap="square">
            <a:spAutoFit/>
          </a:bodyPr>
          <a:lstStyle/>
          <a:p>
            <a:r>
              <a:rPr lang="en-US" dirty="0" smtClean="0"/>
              <a:t>Q17.</a:t>
            </a:r>
          </a:p>
          <a:p>
            <a:r>
              <a:rPr lang="en-US" dirty="0" smtClean="0"/>
              <a:t>If, instead of being distributed over the volume of the Earth, the mass of the Earth is distributed inside a thin shell, what would be the radial dependence of the gravitational force on an object outside the Earth? Take </a:t>
            </a:r>
            <a:r>
              <a:rPr lang="en-US" i="1" dirty="0" smtClean="0"/>
              <a:t>r to be the distance to the object from the center of the Earth. </a:t>
            </a:r>
          </a:p>
          <a:p>
            <a:r>
              <a:rPr lang="en-US" dirty="0" smtClean="0"/>
              <a:t>A)1/</a:t>
            </a:r>
            <a:r>
              <a:rPr lang="en-US" i="1" dirty="0" smtClean="0"/>
              <a:t>r </a:t>
            </a:r>
            <a:r>
              <a:rPr lang="en-US" i="1" baseline="30000" dirty="0" smtClean="0"/>
              <a:t>2</a:t>
            </a:r>
          </a:p>
        </p:txBody>
      </p:sp>
      <p:sp>
        <p:nvSpPr>
          <p:cNvPr id="8" name="Rectangle 7"/>
          <p:cNvSpPr/>
          <p:nvPr/>
        </p:nvSpPr>
        <p:spPr>
          <a:xfrm>
            <a:off x="381000" y="4514671"/>
            <a:ext cx="8458200" cy="1200329"/>
          </a:xfrm>
          <a:prstGeom prst="rect">
            <a:avLst/>
          </a:prstGeom>
        </p:spPr>
        <p:txBody>
          <a:bodyPr wrap="square">
            <a:spAutoFit/>
          </a:bodyPr>
          <a:lstStyle/>
          <a:p>
            <a:r>
              <a:rPr lang="en-US" dirty="0" smtClean="0"/>
              <a:t>Q18. </a:t>
            </a:r>
          </a:p>
          <a:p>
            <a:r>
              <a:rPr lang="en-US" dirty="0" smtClean="0"/>
              <a:t>If we assume that a black hole is a planet where the escape velocity is equal to the speed of light (3.00 ×10</a:t>
            </a:r>
            <a:r>
              <a:rPr lang="en-US" baseline="30000" dirty="0" smtClean="0"/>
              <a:t>8</a:t>
            </a:r>
            <a:r>
              <a:rPr lang="en-US" dirty="0" smtClean="0"/>
              <a:t> m/s), find the radius of a black hole with a mass equal to that of Earth. </a:t>
            </a:r>
          </a:p>
          <a:p>
            <a:r>
              <a:rPr lang="pt-BR" dirty="0" smtClean="0"/>
              <a:t>A) 8.86 × 10</a:t>
            </a:r>
            <a:r>
              <a:rPr lang="pt-BR" baseline="30000" dirty="0" smtClean="0"/>
              <a:t>−3 </a:t>
            </a:r>
            <a:r>
              <a:rPr lang="pt-BR" dirty="0" smtClean="0"/>
              <a:t>m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T-102-ch13 </a:t>
            </a:r>
            <a:endParaRPr lang="en-US" sz="3200" b="1" dirty="0">
              <a:solidFill>
                <a:srgbClr val="00B050"/>
              </a:solidFill>
              <a:latin typeface="Comic Sans MS" pitchFamily="66" charset="0"/>
            </a:endParaRPr>
          </a:p>
        </p:txBody>
      </p:sp>
      <p:sp>
        <p:nvSpPr>
          <p:cNvPr id="5" name="Rectangle 4"/>
          <p:cNvSpPr/>
          <p:nvPr/>
        </p:nvSpPr>
        <p:spPr>
          <a:xfrm>
            <a:off x="381000" y="1143001"/>
            <a:ext cx="6172200" cy="2308324"/>
          </a:xfrm>
          <a:prstGeom prst="rect">
            <a:avLst/>
          </a:prstGeom>
        </p:spPr>
        <p:txBody>
          <a:bodyPr wrap="square">
            <a:spAutoFit/>
          </a:bodyPr>
          <a:lstStyle/>
          <a:p>
            <a:r>
              <a:rPr lang="en-US" dirty="0" smtClean="0"/>
              <a:t>Q19. </a:t>
            </a:r>
          </a:p>
          <a:p>
            <a:r>
              <a:rPr lang="en-US" dirty="0" smtClean="0"/>
              <a:t>The law of areas due to </a:t>
            </a:r>
            <a:r>
              <a:rPr lang="en-US" dirty="0" err="1" smtClean="0"/>
              <a:t>Kepler</a:t>
            </a:r>
            <a:r>
              <a:rPr lang="en-US" dirty="0" smtClean="0"/>
              <a:t> is equivalent to the law of </a:t>
            </a:r>
          </a:p>
          <a:p>
            <a:endParaRPr lang="en-US" dirty="0" smtClean="0"/>
          </a:p>
          <a:p>
            <a:r>
              <a:rPr lang="en-US" dirty="0" smtClean="0"/>
              <a:t>A) Conservation of angular momentum. </a:t>
            </a:r>
          </a:p>
          <a:p>
            <a:r>
              <a:rPr lang="en-US" dirty="0" smtClean="0"/>
              <a:t>B) Conservation of mass. </a:t>
            </a:r>
          </a:p>
          <a:p>
            <a:r>
              <a:rPr lang="en-US" dirty="0" smtClean="0"/>
              <a:t>C) Conservation of energy. </a:t>
            </a:r>
          </a:p>
          <a:p>
            <a:r>
              <a:rPr lang="en-US" dirty="0" smtClean="0"/>
              <a:t>D) Conservation of linear momentum. </a:t>
            </a:r>
          </a:p>
          <a:p>
            <a:r>
              <a:rPr lang="en-US" dirty="0" smtClean="0"/>
              <a:t>E) None of the others. </a:t>
            </a:r>
          </a:p>
        </p:txBody>
      </p:sp>
      <p:sp>
        <p:nvSpPr>
          <p:cNvPr id="8" name="Rectangle 7"/>
          <p:cNvSpPr/>
          <p:nvPr/>
        </p:nvSpPr>
        <p:spPr>
          <a:xfrm>
            <a:off x="381000" y="4191000"/>
            <a:ext cx="8458200" cy="1200329"/>
          </a:xfrm>
          <a:prstGeom prst="rect">
            <a:avLst/>
          </a:prstGeom>
        </p:spPr>
        <p:txBody>
          <a:bodyPr wrap="square">
            <a:spAutoFit/>
          </a:bodyPr>
          <a:lstStyle/>
          <a:p>
            <a:r>
              <a:rPr lang="en-US" dirty="0" smtClean="0"/>
              <a:t>Q20. </a:t>
            </a:r>
          </a:p>
          <a:p>
            <a:r>
              <a:rPr lang="en-US" dirty="0" smtClean="0"/>
              <a:t>What speed on the surface of Earth should be given to a satellite to put it in an orbit of radius R = 3</a:t>
            </a:r>
            <a:r>
              <a:rPr lang="en-US" i="1" dirty="0" smtClean="0"/>
              <a:t>R</a:t>
            </a:r>
            <a:r>
              <a:rPr lang="en-US" i="1" baseline="-25000" dirty="0" smtClean="0"/>
              <a:t>E</a:t>
            </a:r>
            <a:r>
              <a:rPr lang="en-US" i="1" dirty="0" smtClean="0"/>
              <a:t> around the Earth (where R</a:t>
            </a:r>
            <a:r>
              <a:rPr lang="en-US" i="1" baseline="-25000" dirty="0" smtClean="0"/>
              <a:t>E</a:t>
            </a:r>
            <a:r>
              <a:rPr lang="en-US" i="1" dirty="0" smtClean="0"/>
              <a:t> is the radius of Earth)? </a:t>
            </a:r>
          </a:p>
          <a:p>
            <a:r>
              <a:rPr lang="en-US" b="1" i="1" dirty="0" err="1" smtClean="0"/>
              <a:t>Sqrt</a:t>
            </a:r>
            <a:r>
              <a:rPr lang="en-US" i="1" dirty="0" smtClean="0"/>
              <a:t>(10GM</a:t>
            </a:r>
            <a:r>
              <a:rPr lang="en-US" i="1" baseline="-25000" dirty="0" smtClean="0"/>
              <a:t>E</a:t>
            </a:r>
            <a:r>
              <a:rPr lang="en-US" i="1" dirty="0" smtClean="0"/>
              <a:t>/6R</a:t>
            </a:r>
            <a:r>
              <a:rPr lang="en-US" i="1" baseline="-25000" dirty="0" smtClean="0"/>
              <a:t>E</a:t>
            </a:r>
            <a:r>
              <a:rPr lang="en-US" i="1"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T-101-ch13 </a:t>
            </a:r>
            <a:endParaRPr lang="en-US" sz="3200" b="1" dirty="0">
              <a:solidFill>
                <a:srgbClr val="00B050"/>
              </a:solidFill>
              <a:latin typeface="Comic Sans MS" pitchFamily="66" charset="0"/>
            </a:endParaRPr>
          </a:p>
        </p:txBody>
      </p:sp>
      <p:sp>
        <p:nvSpPr>
          <p:cNvPr id="6" name="Rectangle 5"/>
          <p:cNvSpPr/>
          <p:nvPr/>
        </p:nvSpPr>
        <p:spPr>
          <a:xfrm>
            <a:off x="228600" y="990600"/>
            <a:ext cx="8458200" cy="1477328"/>
          </a:xfrm>
          <a:prstGeom prst="rect">
            <a:avLst/>
          </a:prstGeom>
        </p:spPr>
        <p:txBody>
          <a:bodyPr wrap="square">
            <a:spAutoFit/>
          </a:bodyPr>
          <a:lstStyle/>
          <a:p>
            <a:r>
              <a:rPr lang="en-US" dirty="0" smtClean="0"/>
              <a:t>Q15. </a:t>
            </a:r>
          </a:p>
          <a:p>
            <a:r>
              <a:rPr lang="en-US" dirty="0" smtClean="0"/>
              <a:t>Find the acceleration due to gravity on a planet whose mass is four times the mass of Earth and whose radius is half the radius of Earth (g is the acceleration due to gravity on Earth). </a:t>
            </a:r>
          </a:p>
          <a:p>
            <a:r>
              <a:rPr lang="en-US" dirty="0" smtClean="0"/>
              <a:t>A) 16 </a:t>
            </a:r>
            <a:r>
              <a:rPr lang="en-US" i="1" dirty="0" smtClean="0"/>
              <a:t>g </a:t>
            </a:r>
            <a:endParaRPr lang="en-US" dirty="0"/>
          </a:p>
        </p:txBody>
      </p:sp>
      <p:sp>
        <p:nvSpPr>
          <p:cNvPr id="7" name="Rectangle 6"/>
          <p:cNvSpPr/>
          <p:nvPr/>
        </p:nvSpPr>
        <p:spPr>
          <a:xfrm>
            <a:off x="304800" y="2551837"/>
            <a:ext cx="8458200" cy="1477328"/>
          </a:xfrm>
          <a:prstGeom prst="rect">
            <a:avLst/>
          </a:prstGeom>
        </p:spPr>
        <p:txBody>
          <a:bodyPr wrap="square">
            <a:spAutoFit/>
          </a:bodyPr>
          <a:lstStyle/>
          <a:p>
            <a:r>
              <a:rPr lang="en-US" dirty="0" smtClean="0"/>
              <a:t>Q16. </a:t>
            </a:r>
          </a:p>
          <a:p>
            <a:r>
              <a:rPr lang="en-US" dirty="0" smtClean="0"/>
              <a:t>Find the speed in m/s that an object must have on the surface of Earth in order to escape from the gravitational field (pull) of Earth with a speed of 2.00 × 10</a:t>
            </a:r>
            <a:r>
              <a:rPr lang="en-US" baseline="30000" dirty="0" smtClean="0"/>
              <a:t>4</a:t>
            </a:r>
            <a:r>
              <a:rPr lang="en-US" dirty="0" smtClean="0"/>
              <a:t> m/s. </a:t>
            </a:r>
          </a:p>
          <a:p>
            <a:endParaRPr lang="en-US" dirty="0" smtClean="0"/>
          </a:p>
          <a:p>
            <a:r>
              <a:rPr lang="en-US" dirty="0" smtClean="0"/>
              <a:t>A) 2.29 × 10</a:t>
            </a:r>
            <a:r>
              <a:rPr lang="en-US" baseline="30000" dirty="0" smtClean="0"/>
              <a:t>4</a:t>
            </a:r>
            <a:r>
              <a:rPr lang="en-US" dirty="0" smtClean="0"/>
              <a:t> </a:t>
            </a:r>
            <a:endParaRPr lang="en-US" dirty="0"/>
          </a:p>
        </p:txBody>
      </p:sp>
      <p:sp>
        <p:nvSpPr>
          <p:cNvPr id="8" name="Rectangle 7"/>
          <p:cNvSpPr/>
          <p:nvPr/>
        </p:nvSpPr>
        <p:spPr>
          <a:xfrm>
            <a:off x="228600" y="4085272"/>
            <a:ext cx="8458200" cy="1477328"/>
          </a:xfrm>
          <a:prstGeom prst="rect">
            <a:avLst/>
          </a:prstGeom>
        </p:spPr>
        <p:txBody>
          <a:bodyPr wrap="square">
            <a:spAutoFit/>
          </a:bodyPr>
          <a:lstStyle/>
          <a:p>
            <a:r>
              <a:rPr lang="en-US" dirty="0" smtClean="0"/>
              <a:t>Q17.</a:t>
            </a:r>
          </a:p>
          <a:p>
            <a:r>
              <a:rPr lang="en-US" dirty="0" smtClean="0"/>
              <a:t>Three masses </a:t>
            </a:r>
            <a:r>
              <a:rPr lang="en-US" i="1" dirty="0" smtClean="0"/>
              <a:t>m1 = 2.0 kg, m2 = 5.0 kg, and m3 = 20 kg are placed at the corners of an equilateral triangle of sides 0.50 m. Find the gravitational potential energy of the system of these three particles. </a:t>
            </a:r>
          </a:p>
          <a:p>
            <a:r>
              <a:rPr lang="pt-BR" dirty="0" smtClean="0"/>
              <a:t>A) − 2.0 × 10</a:t>
            </a:r>
            <a:r>
              <a:rPr lang="pt-BR" baseline="30000" dirty="0" smtClean="0"/>
              <a:t>−8 </a:t>
            </a:r>
            <a:r>
              <a:rPr lang="pt-BR" dirty="0" smtClean="0"/>
              <a:t>J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T-101-ch13 </a:t>
            </a:r>
            <a:endParaRPr lang="en-US" sz="3200" b="1" dirty="0">
              <a:solidFill>
                <a:srgbClr val="00B050"/>
              </a:solidFill>
              <a:latin typeface="Comic Sans MS" pitchFamily="66" charset="0"/>
            </a:endParaRPr>
          </a:p>
        </p:txBody>
      </p:sp>
      <p:sp>
        <p:nvSpPr>
          <p:cNvPr id="9" name="Rectangle 8"/>
          <p:cNvSpPr/>
          <p:nvPr/>
        </p:nvSpPr>
        <p:spPr>
          <a:xfrm>
            <a:off x="304800" y="1143000"/>
            <a:ext cx="8305800" cy="1477328"/>
          </a:xfrm>
          <a:prstGeom prst="rect">
            <a:avLst/>
          </a:prstGeom>
        </p:spPr>
        <p:txBody>
          <a:bodyPr wrap="square">
            <a:spAutoFit/>
          </a:bodyPr>
          <a:lstStyle/>
          <a:p>
            <a:r>
              <a:rPr lang="en-US" dirty="0" smtClean="0"/>
              <a:t>Q18. </a:t>
            </a:r>
          </a:p>
          <a:p>
            <a:r>
              <a:rPr lang="en-US" dirty="0" smtClean="0"/>
              <a:t>A satellite of mass 125 kg is in a circular orbit of radius 7.00 × 10</a:t>
            </a:r>
            <a:r>
              <a:rPr lang="en-US" baseline="30000" dirty="0" smtClean="0"/>
              <a:t>6</a:t>
            </a:r>
            <a:r>
              <a:rPr lang="en-US" dirty="0" smtClean="0"/>
              <a:t> m around a certain planet. If the period of revolution of the satellite is 8.05 × 10</a:t>
            </a:r>
            <a:r>
              <a:rPr lang="en-US" baseline="30000" dirty="0" smtClean="0"/>
              <a:t>3</a:t>
            </a:r>
            <a:r>
              <a:rPr lang="en-US" dirty="0" smtClean="0"/>
              <a:t> s, what is its mechanical energy? </a:t>
            </a:r>
          </a:p>
          <a:p>
            <a:r>
              <a:rPr lang="en-US" dirty="0" smtClean="0"/>
              <a:t>A) −1.87 × 10</a:t>
            </a:r>
            <a:r>
              <a:rPr lang="en-US" baseline="30000" dirty="0" smtClean="0"/>
              <a:t>9</a:t>
            </a:r>
            <a:r>
              <a:rPr lang="en-US" dirty="0" smtClean="0"/>
              <a:t> J </a:t>
            </a:r>
            <a:endParaRPr lang="en-US" dirty="0"/>
          </a:p>
        </p:txBody>
      </p:sp>
      <p:sp>
        <p:nvSpPr>
          <p:cNvPr id="10" name="Rectangle 9"/>
          <p:cNvSpPr/>
          <p:nvPr/>
        </p:nvSpPr>
        <p:spPr>
          <a:xfrm>
            <a:off x="304800" y="2690336"/>
            <a:ext cx="8305800" cy="1200329"/>
          </a:xfrm>
          <a:prstGeom prst="rect">
            <a:avLst/>
          </a:prstGeom>
        </p:spPr>
        <p:txBody>
          <a:bodyPr wrap="square">
            <a:spAutoFit/>
          </a:bodyPr>
          <a:lstStyle/>
          <a:p>
            <a:r>
              <a:rPr lang="en-US" dirty="0" smtClean="0"/>
              <a:t>Q19. </a:t>
            </a:r>
          </a:p>
          <a:p>
            <a:r>
              <a:rPr lang="en-US" dirty="0" smtClean="0"/>
              <a:t>The potential energy of a satellite-planet system is −3.2 × 10</a:t>
            </a:r>
            <a:r>
              <a:rPr lang="en-US" baseline="30000" dirty="0" smtClean="0"/>
              <a:t>6</a:t>
            </a:r>
            <a:r>
              <a:rPr lang="en-US" dirty="0" smtClean="0"/>
              <a:t> J. What is the kinetic energy of the satellite in its orbit? </a:t>
            </a:r>
          </a:p>
          <a:p>
            <a:r>
              <a:rPr lang="en-US" dirty="0" smtClean="0"/>
              <a:t>A) +1.6 × 10</a:t>
            </a:r>
            <a:r>
              <a:rPr lang="en-US" baseline="30000" dirty="0" smtClean="0"/>
              <a:t>6</a:t>
            </a:r>
            <a:r>
              <a:rPr lang="en-US" dirty="0" smtClean="0"/>
              <a:t> J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T-92-ch13 </a:t>
            </a:r>
            <a:endParaRPr lang="en-US" sz="3200" b="1" dirty="0">
              <a:solidFill>
                <a:srgbClr val="00B050"/>
              </a:solidFill>
              <a:latin typeface="Comic Sans MS" pitchFamily="66" charset="0"/>
            </a:endParaRPr>
          </a:p>
        </p:txBody>
      </p:sp>
      <p:grpSp>
        <p:nvGrpSpPr>
          <p:cNvPr id="9" name="Group 8"/>
          <p:cNvGrpSpPr/>
          <p:nvPr/>
        </p:nvGrpSpPr>
        <p:grpSpPr>
          <a:xfrm>
            <a:off x="228600" y="1371600"/>
            <a:ext cx="8153400" cy="2619375"/>
            <a:chOff x="228600" y="1371600"/>
            <a:chExt cx="8153400" cy="2619375"/>
          </a:xfrm>
        </p:grpSpPr>
        <p:pic>
          <p:nvPicPr>
            <p:cNvPr id="83973" name="Picture 5"/>
            <p:cNvPicPr>
              <a:picLocks noChangeAspect="1" noChangeArrowheads="1"/>
            </p:cNvPicPr>
            <p:nvPr/>
          </p:nvPicPr>
          <p:blipFill>
            <a:blip r:embed="rId2" cstate="print"/>
            <a:srcRect/>
            <a:stretch>
              <a:fillRect/>
            </a:stretch>
          </p:blipFill>
          <p:spPr bwMode="auto">
            <a:xfrm>
              <a:off x="5353050" y="1447800"/>
              <a:ext cx="3028950" cy="2543175"/>
            </a:xfrm>
            <a:prstGeom prst="rect">
              <a:avLst/>
            </a:prstGeom>
            <a:noFill/>
            <a:ln w="9525">
              <a:noFill/>
              <a:miter lim="800000"/>
              <a:headEnd/>
              <a:tailEnd/>
            </a:ln>
            <a:effectLst/>
          </p:spPr>
        </p:pic>
        <p:sp>
          <p:nvSpPr>
            <p:cNvPr id="7" name="Rectangle 6"/>
            <p:cNvSpPr/>
            <p:nvPr/>
          </p:nvSpPr>
          <p:spPr>
            <a:xfrm>
              <a:off x="228600" y="1371600"/>
              <a:ext cx="5257800" cy="2031325"/>
            </a:xfrm>
            <a:prstGeom prst="rect">
              <a:avLst/>
            </a:prstGeom>
          </p:spPr>
          <p:txBody>
            <a:bodyPr wrap="square">
              <a:spAutoFit/>
            </a:bodyPr>
            <a:lstStyle/>
            <a:p>
              <a:r>
                <a:rPr lang="en-US" dirty="0" smtClean="0"/>
                <a:t>Q19. </a:t>
              </a:r>
            </a:p>
            <a:p>
              <a:r>
                <a:rPr lang="en-US" dirty="0" smtClean="0"/>
                <a:t>A small satellite is in an elliptical orbit around Earth as shown in </a:t>
              </a:r>
              <a:r>
                <a:rPr lang="en-US" b="1" dirty="0" smtClean="0"/>
                <a:t>Figure 9. </a:t>
              </a:r>
              <a:r>
                <a:rPr lang="en-US" dirty="0" smtClean="0"/>
                <a:t>L1 and L2 denote the magnitudes of its angular momentum and K1 and K2 denote its kinetic energy at positions 1 and 2, respectively. Which of the following statements is CORRECT? </a:t>
              </a:r>
            </a:p>
            <a:p>
              <a:r>
                <a:rPr lang="en-US" dirty="0" smtClean="0"/>
                <a:t>A) L2 = L1 and K2 &gt; K1</a:t>
              </a:r>
              <a:endParaRPr lang="en-US" dirty="0"/>
            </a:p>
          </p:txBody>
        </p:sp>
      </p:grpSp>
      <p:sp>
        <p:nvSpPr>
          <p:cNvPr id="8" name="Rectangle 7"/>
          <p:cNvSpPr/>
          <p:nvPr/>
        </p:nvSpPr>
        <p:spPr>
          <a:xfrm>
            <a:off x="228600" y="3886200"/>
            <a:ext cx="7772400" cy="1200329"/>
          </a:xfrm>
          <a:prstGeom prst="rect">
            <a:avLst/>
          </a:prstGeom>
        </p:spPr>
        <p:txBody>
          <a:bodyPr wrap="square">
            <a:spAutoFit/>
          </a:bodyPr>
          <a:lstStyle/>
          <a:p>
            <a:r>
              <a:rPr lang="en-US" dirty="0" smtClean="0"/>
              <a:t>Q20. </a:t>
            </a:r>
          </a:p>
          <a:p>
            <a:r>
              <a:rPr lang="en-US" dirty="0" smtClean="0"/>
              <a:t>A rocket is fired vertically from Earth’s surface with an initial speed of 2.0 x 10</a:t>
            </a:r>
            <a:r>
              <a:rPr lang="en-US" baseline="30000" dirty="0" smtClean="0"/>
              <a:t>4</a:t>
            </a:r>
            <a:r>
              <a:rPr lang="en-US" dirty="0" smtClean="0"/>
              <a:t> m/s. Neglecting air resistance, calculate its speed when it is very far from Earth. </a:t>
            </a:r>
          </a:p>
          <a:p>
            <a:r>
              <a:rPr lang="pt-BR" dirty="0" smtClean="0"/>
              <a:t>A) 1.7 x 10</a:t>
            </a:r>
            <a:r>
              <a:rPr lang="pt-BR" baseline="30000" dirty="0" smtClean="0"/>
              <a:t>4</a:t>
            </a:r>
            <a:r>
              <a:rPr lang="pt-BR" dirty="0" smtClean="0"/>
              <a:t> m/s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T-92-ch13 </a:t>
            </a:r>
            <a:endParaRPr lang="en-US" sz="3200" b="1" dirty="0">
              <a:solidFill>
                <a:srgbClr val="00B050"/>
              </a:solidFill>
              <a:latin typeface="Comic Sans MS" pitchFamily="66" charset="0"/>
            </a:endParaRPr>
          </a:p>
        </p:txBody>
      </p:sp>
      <p:sp>
        <p:nvSpPr>
          <p:cNvPr id="5" name="Rectangle 4"/>
          <p:cNvSpPr/>
          <p:nvPr/>
        </p:nvSpPr>
        <p:spPr>
          <a:xfrm>
            <a:off x="304800" y="2743200"/>
            <a:ext cx="8534400" cy="1200329"/>
          </a:xfrm>
          <a:prstGeom prst="rect">
            <a:avLst/>
          </a:prstGeom>
        </p:spPr>
        <p:txBody>
          <a:bodyPr wrap="square">
            <a:spAutoFit/>
          </a:bodyPr>
          <a:lstStyle/>
          <a:p>
            <a:r>
              <a:rPr lang="en-US" dirty="0" smtClean="0"/>
              <a:t>Q22. </a:t>
            </a:r>
          </a:p>
          <a:p>
            <a:r>
              <a:rPr lang="en-US" dirty="0" smtClean="0"/>
              <a:t>What would be the weight of a 100-kg man on Jupiter? The mass of Jupiter is equal to 318 times the mass of Earth and the radius is 11 times that of Earth. </a:t>
            </a:r>
          </a:p>
          <a:p>
            <a:r>
              <a:rPr lang="pt-BR" dirty="0" smtClean="0"/>
              <a:t>A) 2.6 x 103 N </a:t>
            </a:r>
            <a:endParaRPr lang="en-US" dirty="0"/>
          </a:p>
        </p:txBody>
      </p:sp>
      <p:sp>
        <p:nvSpPr>
          <p:cNvPr id="6" name="Rectangle 5"/>
          <p:cNvSpPr/>
          <p:nvPr/>
        </p:nvSpPr>
        <p:spPr>
          <a:xfrm>
            <a:off x="304800" y="1066800"/>
            <a:ext cx="8534400" cy="1477328"/>
          </a:xfrm>
          <a:prstGeom prst="rect">
            <a:avLst/>
          </a:prstGeom>
        </p:spPr>
        <p:txBody>
          <a:bodyPr wrap="square">
            <a:spAutoFit/>
          </a:bodyPr>
          <a:lstStyle/>
          <a:p>
            <a:r>
              <a:rPr lang="en-US" dirty="0" smtClean="0"/>
              <a:t>Q21. </a:t>
            </a:r>
          </a:p>
          <a:p>
            <a:r>
              <a:rPr lang="en-US" dirty="0" smtClean="0"/>
              <a:t>Two moons orbit the same planet in circular orbits. Moon A has orbital radius R, and moon B has orbital radius 4R. Moon A takes 20 days to complete one orbit. How long does it take moon B to complete its orbit? </a:t>
            </a:r>
          </a:p>
          <a:p>
            <a:r>
              <a:rPr lang="en-US" dirty="0" smtClean="0"/>
              <a:t>A) 160 days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T-91-ch13 </a:t>
            </a:r>
            <a:endParaRPr lang="en-US" sz="3200" b="1" dirty="0">
              <a:solidFill>
                <a:srgbClr val="00B050"/>
              </a:solidFill>
              <a:latin typeface="Comic Sans MS" pitchFamily="66" charset="0"/>
            </a:endParaRPr>
          </a:p>
        </p:txBody>
      </p:sp>
      <p:sp>
        <p:nvSpPr>
          <p:cNvPr id="8" name="TextBox 7"/>
          <p:cNvSpPr txBox="1"/>
          <p:nvPr/>
        </p:nvSpPr>
        <p:spPr>
          <a:xfrm>
            <a:off x="533399" y="990600"/>
            <a:ext cx="8305801" cy="1477328"/>
          </a:xfrm>
          <a:prstGeom prst="rect">
            <a:avLst/>
          </a:prstGeom>
          <a:noFill/>
        </p:spPr>
        <p:txBody>
          <a:bodyPr wrap="square" rtlCol="0">
            <a:spAutoFit/>
          </a:bodyPr>
          <a:lstStyle/>
          <a:p>
            <a:r>
              <a:rPr lang="en-US" dirty="0" smtClean="0"/>
              <a:t>Q19 </a:t>
            </a:r>
          </a:p>
          <a:p>
            <a:r>
              <a:rPr lang="en-US" dirty="0" smtClean="0"/>
              <a:t>An astronaut weighs 140 N on the moon’s surface. He is in a circular orbit of radius 2R</a:t>
            </a:r>
            <a:r>
              <a:rPr lang="en-US" baseline="-25000" dirty="0" smtClean="0"/>
              <a:t>m</a:t>
            </a:r>
            <a:r>
              <a:rPr lang="en-US" dirty="0" smtClean="0"/>
              <a:t> around the moon, where </a:t>
            </a:r>
            <a:r>
              <a:rPr lang="en-US" dirty="0" err="1" smtClean="0"/>
              <a:t>R</a:t>
            </a:r>
            <a:r>
              <a:rPr lang="en-US" baseline="-25000" dirty="0" err="1" smtClean="0"/>
              <a:t>m</a:t>
            </a:r>
            <a:r>
              <a:rPr lang="en-US" dirty="0" smtClean="0"/>
              <a:t> = 1.74 ×10</a:t>
            </a:r>
            <a:r>
              <a:rPr lang="en-US" baseline="30000" dirty="0" smtClean="0"/>
              <a:t>3</a:t>
            </a:r>
            <a:r>
              <a:rPr lang="en-US" dirty="0" smtClean="0"/>
              <a:t> km is the radius of the moon. Find the gravitational force of the moon on the astronaut on this orbit? </a:t>
            </a:r>
          </a:p>
          <a:p>
            <a:r>
              <a:rPr lang="en-US" dirty="0" smtClean="0"/>
              <a:t>A) 35.0 N towards the moon. </a:t>
            </a:r>
            <a:endParaRPr lang="en-US" dirty="0"/>
          </a:p>
        </p:txBody>
      </p:sp>
      <p:sp>
        <p:nvSpPr>
          <p:cNvPr id="10" name="Rectangle 9"/>
          <p:cNvSpPr/>
          <p:nvPr/>
        </p:nvSpPr>
        <p:spPr>
          <a:xfrm>
            <a:off x="533400" y="2551837"/>
            <a:ext cx="8153400" cy="1200329"/>
          </a:xfrm>
          <a:prstGeom prst="rect">
            <a:avLst/>
          </a:prstGeom>
        </p:spPr>
        <p:txBody>
          <a:bodyPr wrap="square">
            <a:spAutoFit/>
          </a:bodyPr>
          <a:lstStyle/>
          <a:p>
            <a:r>
              <a:rPr lang="en-US" dirty="0" smtClean="0"/>
              <a:t>Q20. </a:t>
            </a:r>
          </a:p>
          <a:p>
            <a:r>
              <a:rPr lang="en-US" dirty="0" smtClean="0"/>
              <a:t>A 1000 kg satellite is in a circular orbit of radius = 3Re about the Earth. How much energy is required to transfer this satellite to an orbit of radius = 6Re? </a:t>
            </a:r>
          </a:p>
          <a:p>
            <a:r>
              <a:rPr lang="pt-BR" dirty="0" smtClean="0"/>
              <a:t>A) 5.220 x 10 </a:t>
            </a:r>
            <a:r>
              <a:rPr lang="pt-BR" baseline="30000" dirty="0" smtClean="0"/>
              <a:t>9</a:t>
            </a:r>
            <a:r>
              <a:rPr lang="pt-BR" dirty="0" smtClean="0"/>
              <a:t> J </a:t>
            </a:r>
            <a:endParaRPr lang="en-US" dirty="0"/>
          </a:p>
        </p:txBody>
      </p:sp>
      <p:sp>
        <p:nvSpPr>
          <p:cNvPr id="11" name="Rectangle 10"/>
          <p:cNvSpPr/>
          <p:nvPr/>
        </p:nvSpPr>
        <p:spPr>
          <a:xfrm>
            <a:off x="533400" y="4038600"/>
            <a:ext cx="7924800" cy="1200329"/>
          </a:xfrm>
          <a:prstGeom prst="rect">
            <a:avLst/>
          </a:prstGeom>
        </p:spPr>
        <p:txBody>
          <a:bodyPr wrap="square">
            <a:spAutoFit/>
          </a:bodyPr>
          <a:lstStyle/>
          <a:p>
            <a:r>
              <a:rPr lang="en-US" dirty="0" smtClean="0"/>
              <a:t>Q21. </a:t>
            </a:r>
          </a:p>
          <a:p>
            <a:r>
              <a:rPr lang="en-US" dirty="0" smtClean="0"/>
              <a:t>A satellite of mass m moves around a planet (of mass M) in a circular orbit of radius R = 9.400 x 10</a:t>
            </a:r>
            <a:r>
              <a:rPr lang="en-US" baseline="30000" dirty="0" smtClean="0"/>
              <a:t>3</a:t>
            </a:r>
            <a:r>
              <a:rPr lang="en-US" dirty="0" smtClean="0"/>
              <a:t> km with a period of 2.754 x 10</a:t>
            </a:r>
            <a:r>
              <a:rPr lang="en-US" baseline="30000" dirty="0" smtClean="0"/>
              <a:t>4</a:t>
            </a:r>
            <a:r>
              <a:rPr lang="en-US" dirty="0" smtClean="0"/>
              <a:t> s. Find the mass M of the planet. </a:t>
            </a:r>
          </a:p>
          <a:p>
            <a:r>
              <a:rPr lang="en-US" dirty="0" smtClean="0"/>
              <a:t>A) 6.500 × 10</a:t>
            </a:r>
            <a:r>
              <a:rPr lang="en-US" baseline="30000" dirty="0" smtClean="0"/>
              <a:t>23</a:t>
            </a:r>
            <a:r>
              <a:rPr lang="en-US" dirty="0" smtClean="0"/>
              <a:t> kg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T-91-ch13 </a:t>
            </a:r>
            <a:endParaRPr lang="en-US" sz="3200" b="1" dirty="0">
              <a:solidFill>
                <a:srgbClr val="00B050"/>
              </a:solidFill>
              <a:latin typeface="Comic Sans MS" pitchFamily="66" charset="0"/>
            </a:endParaRPr>
          </a:p>
        </p:txBody>
      </p:sp>
      <p:sp>
        <p:nvSpPr>
          <p:cNvPr id="5" name="Rectangle 4"/>
          <p:cNvSpPr/>
          <p:nvPr/>
        </p:nvSpPr>
        <p:spPr>
          <a:xfrm>
            <a:off x="304800" y="914400"/>
            <a:ext cx="8458200" cy="1754326"/>
          </a:xfrm>
          <a:prstGeom prst="rect">
            <a:avLst/>
          </a:prstGeom>
        </p:spPr>
        <p:txBody>
          <a:bodyPr wrap="square">
            <a:spAutoFit/>
          </a:bodyPr>
          <a:lstStyle/>
          <a:p>
            <a:r>
              <a:rPr lang="en-US" dirty="0" smtClean="0"/>
              <a:t>Q22. </a:t>
            </a:r>
          </a:p>
          <a:p>
            <a:r>
              <a:rPr lang="en-US" dirty="0" smtClean="0"/>
              <a:t>A rocket of mass m is launched from the surface of a planet of mass M = 5.93 × 10</a:t>
            </a:r>
            <a:r>
              <a:rPr lang="en-US" baseline="30000" dirty="0" smtClean="0"/>
              <a:t>27</a:t>
            </a:r>
            <a:r>
              <a:rPr lang="en-US" dirty="0" smtClean="0"/>
              <a:t> kg and radius R = 6.75 × 10</a:t>
            </a:r>
            <a:r>
              <a:rPr lang="en-US" baseline="30000" dirty="0" smtClean="0"/>
              <a:t>3</a:t>
            </a:r>
            <a:r>
              <a:rPr lang="en-US" dirty="0" smtClean="0"/>
              <a:t> km. What minimum initial speed is required if the rocket is to rise to a height of 4R above the surface of the planet? (Neglect the effects of the atmosphere). </a:t>
            </a:r>
          </a:p>
          <a:p>
            <a:r>
              <a:rPr lang="en-US" dirty="0" smtClean="0"/>
              <a:t>A) 3.10 × 10</a:t>
            </a:r>
            <a:r>
              <a:rPr lang="en-US" baseline="30000" dirty="0" smtClean="0"/>
              <a:t>5</a:t>
            </a:r>
            <a:r>
              <a:rPr lang="en-US" dirty="0" smtClean="0"/>
              <a:t> m/s </a:t>
            </a:r>
            <a:endParaRPr lang="en-US" dirty="0"/>
          </a:p>
        </p:txBody>
      </p:sp>
      <p:sp>
        <p:nvSpPr>
          <p:cNvPr id="6" name="Rectangle 5"/>
          <p:cNvSpPr/>
          <p:nvPr/>
        </p:nvSpPr>
        <p:spPr>
          <a:xfrm>
            <a:off x="304800" y="2743200"/>
            <a:ext cx="8382000" cy="1477328"/>
          </a:xfrm>
          <a:prstGeom prst="rect">
            <a:avLst/>
          </a:prstGeom>
        </p:spPr>
        <p:txBody>
          <a:bodyPr wrap="square">
            <a:spAutoFit/>
          </a:bodyPr>
          <a:lstStyle/>
          <a:p>
            <a:r>
              <a:rPr lang="en-US" dirty="0" smtClean="0"/>
              <a:t>Q23. </a:t>
            </a:r>
          </a:p>
          <a:p>
            <a:r>
              <a:rPr lang="en-US" dirty="0" smtClean="0"/>
              <a:t>Two particles A and B of masses </a:t>
            </a:r>
            <a:r>
              <a:rPr lang="en-US" dirty="0" err="1" smtClean="0"/>
              <a:t>mA</a:t>
            </a:r>
            <a:r>
              <a:rPr lang="en-US" dirty="0" smtClean="0"/>
              <a:t> = 5.2 kg and </a:t>
            </a:r>
            <a:r>
              <a:rPr lang="en-US" dirty="0" err="1" smtClean="0"/>
              <a:t>mB</a:t>
            </a:r>
            <a:r>
              <a:rPr lang="en-US" dirty="0" smtClean="0"/>
              <a:t> = 2.4 kg are placed on a horizontal frictionless surface a distance d = 4.0 m apart. How much work is required by an external agent to triple (three times) the separation between the particles? </a:t>
            </a:r>
          </a:p>
          <a:p>
            <a:r>
              <a:rPr lang="pt-BR" dirty="0" smtClean="0"/>
              <a:t>A) 1.4 × 10</a:t>
            </a:r>
            <a:r>
              <a:rPr lang="pt-BR" baseline="30000" dirty="0" smtClean="0"/>
              <a:t>−10</a:t>
            </a:r>
            <a:r>
              <a:rPr lang="pt-BR" dirty="0" smtClean="0"/>
              <a:t> J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T-82-ch13 </a:t>
            </a:r>
            <a:endParaRPr lang="en-US" sz="3200" b="1" dirty="0">
              <a:solidFill>
                <a:srgbClr val="00B050"/>
              </a:solidFill>
              <a:latin typeface="Comic Sans MS" pitchFamily="66" charset="0"/>
            </a:endParaRPr>
          </a:p>
        </p:txBody>
      </p:sp>
      <p:sp>
        <p:nvSpPr>
          <p:cNvPr id="5" name="Rectangle 4"/>
          <p:cNvSpPr/>
          <p:nvPr/>
        </p:nvSpPr>
        <p:spPr>
          <a:xfrm>
            <a:off x="228600" y="762000"/>
            <a:ext cx="8382000" cy="1477328"/>
          </a:xfrm>
          <a:prstGeom prst="rect">
            <a:avLst/>
          </a:prstGeom>
        </p:spPr>
        <p:txBody>
          <a:bodyPr wrap="square">
            <a:spAutoFit/>
          </a:bodyPr>
          <a:lstStyle/>
          <a:p>
            <a:r>
              <a:rPr lang="en-US" dirty="0" smtClean="0"/>
              <a:t>Q5.</a:t>
            </a:r>
          </a:p>
          <a:p>
            <a:r>
              <a:rPr lang="en-US" dirty="0" smtClean="0"/>
              <a:t>Each of the four corners of a square with side a is occupied by a point mass m. There is a fifth mass, also m, at the center of the square. To remove the mass from the center to a point very far away the work that must be done by an external agent is given by:</a:t>
            </a:r>
          </a:p>
          <a:p>
            <a:r>
              <a:rPr lang="en-US" dirty="0" smtClean="0"/>
              <a:t>A) +4√2Gm</a:t>
            </a:r>
            <a:r>
              <a:rPr lang="en-US" baseline="30000" dirty="0" smtClean="0"/>
              <a:t>2</a:t>
            </a:r>
            <a:r>
              <a:rPr lang="en-US" dirty="0" smtClean="0"/>
              <a:t>/a</a:t>
            </a:r>
            <a:endParaRPr lang="en-US" dirty="0"/>
          </a:p>
        </p:txBody>
      </p:sp>
      <p:sp>
        <p:nvSpPr>
          <p:cNvPr id="6" name="Rectangle 5"/>
          <p:cNvSpPr/>
          <p:nvPr/>
        </p:nvSpPr>
        <p:spPr>
          <a:xfrm>
            <a:off x="304800" y="2551837"/>
            <a:ext cx="8610600" cy="1200329"/>
          </a:xfrm>
          <a:prstGeom prst="rect">
            <a:avLst/>
          </a:prstGeom>
        </p:spPr>
        <p:txBody>
          <a:bodyPr wrap="square">
            <a:spAutoFit/>
          </a:bodyPr>
          <a:lstStyle/>
          <a:p>
            <a:r>
              <a:rPr lang="en-US" dirty="0" smtClean="0"/>
              <a:t>Q6.</a:t>
            </a:r>
          </a:p>
          <a:p>
            <a:r>
              <a:rPr lang="en-US" dirty="0" smtClean="0"/>
              <a:t>What is the mass of a planet, in units of Earth’s mass M</a:t>
            </a:r>
            <a:r>
              <a:rPr lang="en-US" baseline="-25000" dirty="0" smtClean="0"/>
              <a:t>E</a:t>
            </a:r>
            <a:r>
              <a:rPr lang="en-US" dirty="0" smtClean="0"/>
              <a:t>, whose radius is twice the radius of Earth and whose escape speed is twice that of the Earth?</a:t>
            </a:r>
          </a:p>
          <a:p>
            <a:r>
              <a:rPr lang="en-US" dirty="0" smtClean="0"/>
              <a:t>A) 8 M</a:t>
            </a:r>
            <a:r>
              <a:rPr lang="en-US" baseline="-25000" dirty="0" smtClean="0"/>
              <a:t>E</a:t>
            </a:r>
            <a:endParaRPr lang="en-US" baseline="-25000" dirty="0"/>
          </a:p>
        </p:txBody>
      </p:sp>
      <p:sp>
        <p:nvSpPr>
          <p:cNvPr id="7" name="Rectangle 6"/>
          <p:cNvSpPr/>
          <p:nvPr/>
        </p:nvSpPr>
        <p:spPr>
          <a:xfrm>
            <a:off x="304800" y="3810000"/>
            <a:ext cx="8534400" cy="1477328"/>
          </a:xfrm>
          <a:prstGeom prst="rect">
            <a:avLst/>
          </a:prstGeom>
        </p:spPr>
        <p:txBody>
          <a:bodyPr wrap="square">
            <a:spAutoFit/>
          </a:bodyPr>
          <a:lstStyle/>
          <a:p>
            <a:r>
              <a:rPr lang="en-US" dirty="0" smtClean="0"/>
              <a:t>Q7.</a:t>
            </a:r>
          </a:p>
          <a:p>
            <a:r>
              <a:rPr lang="en-US" dirty="0" smtClean="0"/>
              <a:t>A spherical shell has inner radius R</a:t>
            </a:r>
            <a:r>
              <a:rPr lang="en-US" baseline="-25000" dirty="0" smtClean="0"/>
              <a:t>1</a:t>
            </a:r>
            <a:r>
              <a:rPr lang="en-US" dirty="0" smtClean="0"/>
              <a:t>, outer radius R</a:t>
            </a:r>
            <a:r>
              <a:rPr lang="en-US" baseline="-25000" dirty="0" smtClean="0"/>
              <a:t>2</a:t>
            </a:r>
            <a:r>
              <a:rPr lang="en-US" dirty="0" smtClean="0"/>
              <a:t>, and mass M, distributed uniformly</a:t>
            </a:r>
          </a:p>
          <a:p>
            <a:r>
              <a:rPr lang="en-US" dirty="0" smtClean="0"/>
              <a:t>throughout the shell. The magnitude of the gravitational force exerted on the shell by a</a:t>
            </a:r>
          </a:p>
          <a:p>
            <a:r>
              <a:rPr lang="en-US" dirty="0" smtClean="0"/>
              <a:t>point particle of mass m, located a distance d from the center (d &lt; R</a:t>
            </a:r>
            <a:r>
              <a:rPr lang="en-US" baseline="-25000" dirty="0" smtClean="0"/>
              <a:t>1</a:t>
            </a:r>
            <a:r>
              <a:rPr lang="en-US" dirty="0" smtClean="0"/>
              <a:t>) is:</a:t>
            </a:r>
          </a:p>
          <a:p>
            <a:r>
              <a:rPr lang="en-US" dirty="0" smtClean="0"/>
              <a:t>A) 0</a:t>
            </a:r>
            <a:endParaRPr lang="en-US" dirty="0"/>
          </a:p>
        </p:txBody>
      </p:sp>
      <p:sp>
        <p:nvSpPr>
          <p:cNvPr id="8" name="Rectangle 7"/>
          <p:cNvSpPr/>
          <p:nvPr/>
        </p:nvSpPr>
        <p:spPr>
          <a:xfrm>
            <a:off x="304800" y="5486400"/>
            <a:ext cx="8458200" cy="1200329"/>
          </a:xfrm>
          <a:prstGeom prst="rect">
            <a:avLst/>
          </a:prstGeom>
        </p:spPr>
        <p:txBody>
          <a:bodyPr wrap="square">
            <a:spAutoFit/>
          </a:bodyPr>
          <a:lstStyle/>
          <a:p>
            <a:r>
              <a:rPr lang="en-US" dirty="0" smtClean="0"/>
              <a:t>Q8.</a:t>
            </a:r>
          </a:p>
          <a:p>
            <a:r>
              <a:rPr lang="en-US" dirty="0" smtClean="0"/>
              <a:t>A planet is in a circular orbit around the Sun. Its distance from the Sun is four times the</a:t>
            </a:r>
          </a:p>
          <a:p>
            <a:r>
              <a:rPr lang="en-US" dirty="0" smtClean="0"/>
              <a:t>average distance of Earth from the Sun. The period of this planet, in Earth years, is:</a:t>
            </a:r>
          </a:p>
          <a:p>
            <a:r>
              <a:rPr lang="en-US" dirty="0" smtClean="0"/>
              <a:t>A) 8</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T-81-ch13 </a:t>
            </a:r>
            <a:endParaRPr lang="en-US" sz="3200" b="1" dirty="0">
              <a:solidFill>
                <a:srgbClr val="00B050"/>
              </a:solidFill>
              <a:latin typeface="Comic Sans MS" pitchFamily="66" charset="0"/>
            </a:endParaRPr>
          </a:p>
        </p:txBody>
      </p:sp>
      <p:pic>
        <p:nvPicPr>
          <p:cNvPr id="90118" name="Picture 6"/>
          <p:cNvPicPr>
            <a:picLocks noChangeAspect="1" noChangeArrowheads="1"/>
          </p:cNvPicPr>
          <p:nvPr/>
        </p:nvPicPr>
        <p:blipFill>
          <a:blip r:embed="rId2" cstate="print"/>
          <a:srcRect/>
          <a:stretch>
            <a:fillRect/>
          </a:stretch>
        </p:blipFill>
        <p:spPr bwMode="auto">
          <a:xfrm>
            <a:off x="5514975" y="2286000"/>
            <a:ext cx="3476625" cy="1790700"/>
          </a:xfrm>
          <a:prstGeom prst="rect">
            <a:avLst/>
          </a:prstGeom>
          <a:noFill/>
          <a:ln w="9525">
            <a:noFill/>
            <a:miter lim="800000"/>
            <a:headEnd/>
            <a:tailEnd/>
          </a:ln>
          <a:effectLst/>
        </p:spPr>
      </p:pic>
      <p:sp>
        <p:nvSpPr>
          <p:cNvPr id="7" name="Rectangle 6"/>
          <p:cNvSpPr/>
          <p:nvPr/>
        </p:nvSpPr>
        <p:spPr>
          <a:xfrm>
            <a:off x="381000" y="685800"/>
            <a:ext cx="8305800" cy="1477328"/>
          </a:xfrm>
          <a:prstGeom prst="rect">
            <a:avLst/>
          </a:prstGeom>
        </p:spPr>
        <p:txBody>
          <a:bodyPr wrap="square">
            <a:spAutoFit/>
          </a:bodyPr>
          <a:lstStyle/>
          <a:p>
            <a:r>
              <a:rPr lang="en-US" dirty="0" smtClean="0"/>
              <a:t>Q18. </a:t>
            </a:r>
          </a:p>
          <a:p>
            <a:r>
              <a:rPr lang="en-US" dirty="0" smtClean="0"/>
              <a:t>The escape velocity of a rocket from the surface of the earth is v</a:t>
            </a:r>
            <a:r>
              <a:rPr lang="en-US" baseline="-25000" dirty="0" smtClean="0"/>
              <a:t>1</a:t>
            </a:r>
            <a:r>
              <a:rPr lang="en-US" dirty="0" smtClean="0"/>
              <a:t>. What is the escape velocity of the same rocket from the surface of a planet whose radius and acceleration due to gravity are each 5 times as those of the earth? </a:t>
            </a:r>
          </a:p>
          <a:p>
            <a:r>
              <a:rPr lang="en-US" dirty="0" smtClean="0"/>
              <a:t>A) 5 v</a:t>
            </a:r>
            <a:r>
              <a:rPr lang="en-US" baseline="-25000" dirty="0" smtClean="0"/>
              <a:t>1</a:t>
            </a:r>
            <a:r>
              <a:rPr lang="en-US" baseline="30000" dirty="0" smtClean="0"/>
              <a:t> </a:t>
            </a:r>
            <a:endParaRPr lang="en-US" dirty="0"/>
          </a:p>
        </p:txBody>
      </p:sp>
      <p:sp>
        <p:nvSpPr>
          <p:cNvPr id="8" name="Rectangle 7"/>
          <p:cNvSpPr/>
          <p:nvPr/>
        </p:nvSpPr>
        <p:spPr>
          <a:xfrm>
            <a:off x="381000" y="2274838"/>
            <a:ext cx="5181600" cy="2031325"/>
          </a:xfrm>
          <a:prstGeom prst="rect">
            <a:avLst/>
          </a:prstGeom>
        </p:spPr>
        <p:txBody>
          <a:bodyPr wrap="square">
            <a:spAutoFit/>
          </a:bodyPr>
          <a:lstStyle/>
          <a:p>
            <a:r>
              <a:rPr lang="en-US" dirty="0" smtClean="0"/>
              <a:t>Q19. </a:t>
            </a:r>
          </a:p>
          <a:p>
            <a:r>
              <a:rPr lang="en-US" dirty="0" smtClean="0"/>
              <a:t>Three point masses m</a:t>
            </a:r>
            <a:r>
              <a:rPr lang="en-US" baseline="-25000" dirty="0" smtClean="0"/>
              <a:t>2</a:t>
            </a:r>
            <a:r>
              <a:rPr lang="en-US" baseline="30000" dirty="0" smtClean="0"/>
              <a:t> </a:t>
            </a:r>
            <a:r>
              <a:rPr lang="en-US" dirty="0" smtClean="0"/>
              <a:t>= 1.0 kg, m</a:t>
            </a:r>
            <a:r>
              <a:rPr lang="en-US" baseline="-25000" dirty="0" smtClean="0"/>
              <a:t>1</a:t>
            </a:r>
            <a:r>
              <a:rPr lang="en-US" baseline="30000" dirty="0" smtClean="0"/>
              <a:t> </a:t>
            </a:r>
            <a:r>
              <a:rPr lang="en-US" dirty="0" smtClean="0"/>
              <a:t>= m</a:t>
            </a:r>
            <a:r>
              <a:rPr lang="en-US" baseline="-25000" dirty="0" smtClean="0"/>
              <a:t>3</a:t>
            </a:r>
            <a:r>
              <a:rPr lang="en-US" baseline="30000" dirty="0" smtClean="0"/>
              <a:t> </a:t>
            </a:r>
            <a:r>
              <a:rPr lang="en-US" dirty="0" smtClean="0"/>
              <a:t>= 2.0 kg, are aligned on a straight line as shown in Figure 6. Take L = 15 cm and d = 5.0 cm. What is the work needed to move m</a:t>
            </a:r>
            <a:r>
              <a:rPr lang="en-US" baseline="-25000" dirty="0" smtClean="0"/>
              <a:t>2</a:t>
            </a:r>
            <a:r>
              <a:rPr lang="en-US" baseline="30000" dirty="0" smtClean="0"/>
              <a:t> </a:t>
            </a:r>
            <a:r>
              <a:rPr lang="en-US" dirty="0" smtClean="0"/>
              <a:t>from its original position to a final position a distance d from m</a:t>
            </a:r>
            <a:r>
              <a:rPr lang="en-US" baseline="-25000" dirty="0" smtClean="0"/>
              <a:t>3</a:t>
            </a:r>
            <a:r>
              <a:rPr lang="en-US" dirty="0" smtClean="0"/>
              <a:t>? </a:t>
            </a:r>
          </a:p>
          <a:p>
            <a:r>
              <a:rPr lang="en-US" dirty="0" smtClean="0"/>
              <a:t>A) 0 </a:t>
            </a:r>
            <a:endParaRPr lang="en-US" dirty="0"/>
          </a:p>
        </p:txBody>
      </p:sp>
      <p:sp>
        <p:nvSpPr>
          <p:cNvPr id="9" name="Rectangle 8"/>
          <p:cNvSpPr/>
          <p:nvPr/>
        </p:nvSpPr>
        <p:spPr>
          <a:xfrm>
            <a:off x="457200" y="4343400"/>
            <a:ext cx="5638800" cy="1754326"/>
          </a:xfrm>
          <a:prstGeom prst="rect">
            <a:avLst/>
          </a:prstGeom>
        </p:spPr>
        <p:txBody>
          <a:bodyPr wrap="square">
            <a:spAutoFit/>
          </a:bodyPr>
          <a:lstStyle/>
          <a:p>
            <a:r>
              <a:rPr lang="en-US" dirty="0" smtClean="0"/>
              <a:t>Q20. </a:t>
            </a:r>
          </a:p>
          <a:p>
            <a:r>
              <a:rPr lang="en-US" dirty="0" smtClean="0"/>
              <a:t>What is the net gravitational force, in </a:t>
            </a:r>
            <a:r>
              <a:rPr lang="en-US" dirty="0" err="1" smtClean="0"/>
              <a:t>Newtons</a:t>
            </a:r>
            <a:r>
              <a:rPr lang="en-US" dirty="0" smtClean="0"/>
              <a:t>, on mass m</a:t>
            </a:r>
            <a:r>
              <a:rPr lang="en-US" baseline="-25000" dirty="0" smtClean="0"/>
              <a:t>5 </a:t>
            </a:r>
            <a:r>
              <a:rPr lang="en-US" dirty="0" smtClean="0"/>
              <a:t>= 500 kg located at the center of the square as shown in Figure 7. The masses on the corners are m</a:t>
            </a:r>
            <a:r>
              <a:rPr lang="en-US" baseline="-25000" dirty="0" smtClean="0"/>
              <a:t>1</a:t>
            </a:r>
            <a:r>
              <a:rPr lang="en-US" baseline="30000" dirty="0" smtClean="0"/>
              <a:t> </a:t>
            </a:r>
            <a:r>
              <a:rPr lang="en-US" dirty="0" smtClean="0"/>
              <a:t>= m</a:t>
            </a:r>
            <a:r>
              <a:rPr lang="en-US" baseline="-25000" dirty="0" smtClean="0"/>
              <a:t>4</a:t>
            </a:r>
            <a:r>
              <a:rPr lang="en-US" baseline="30000" dirty="0" smtClean="0"/>
              <a:t> </a:t>
            </a:r>
            <a:r>
              <a:rPr lang="en-US" dirty="0" smtClean="0"/>
              <a:t>= 200 kg, m</a:t>
            </a:r>
            <a:r>
              <a:rPr lang="en-US" baseline="-25000" dirty="0" smtClean="0"/>
              <a:t>2</a:t>
            </a:r>
            <a:r>
              <a:rPr lang="en-US" baseline="30000" dirty="0" smtClean="0"/>
              <a:t> </a:t>
            </a:r>
            <a:r>
              <a:rPr lang="en-US" dirty="0" smtClean="0"/>
              <a:t>= 300 kg and m</a:t>
            </a:r>
            <a:r>
              <a:rPr lang="en-US" baseline="-25000" dirty="0" smtClean="0"/>
              <a:t>3</a:t>
            </a:r>
            <a:r>
              <a:rPr lang="en-US" baseline="30000" dirty="0" smtClean="0"/>
              <a:t> </a:t>
            </a:r>
            <a:r>
              <a:rPr lang="en-US" dirty="0" smtClean="0"/>
              <a:t>= 100 kg. </a:t>
            </a:r>
          </a:p>
          <a:p>
            <a:r>
              <a:rPr lang="en-US" dirty="0" smtClean="0"/>
              <a:t>A) 5.34 x 10</a:t>
            </a:r>
            <a:r>
              <a:rPr lang="en-US" baseline="30000" dirty="0" smtClean="0"/>
              <a:t>−5 </a:t>
            </a:r>
            <a:r>
              <a:rPr lang="en-US" dirty="0" smtClean="0"/>
              <a:t>towards m</a:t>
            </a:r>
            <a:r>
              <a:rPr lang="en-US" baseline="-25000" dirty="0" smtClean="0"/>
              <a:t>2</a:t>
            </a:r>
            <a:r>
              <a:rPr lang="en-US" baseline="30000" dirty="0" smtClean="0"/>
              <a:t> </a:t>
            </a:r>
            <a:endParaRPr lang="en-US" dirty="0"/>
          </a:p>
        </p:txBody>
      </p:sp>
      <p:pic>
        <p:nvPicPr>
          <p:cNvPr id="10" name="Picture 4"/>
          <p:cNvPicPr>
            <a:picLocks noChangeAspect="1" noChangeArrowheads="1"/>
          </p:cNvPicPr>
          <p:nvPr/>
        </p:nvPicPr>
        <p:blipFill>
          <a:blip r:embed="rId3" cstate="print"/>
          <a:srcRect/>
          <a:stretch>
            <a:fillRect/>
          </a:stretch>
        </p:blipFill>
        <p:spPr bwMode="auto">
          <a:xfrm>
            <a:off x="6065520" y="4419600"/>
            <a:ext cx="292608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76200" y="152400"/>
            <a:ext cx="8994475" cy="1752600"/>
          </a:xfrm>
          <a:prstGeom prst="rect">
            <a:avLst/>
          </a:prstGeom>
          <a:noFill/>
          <a:ln w="9525">
            <a:noFill/>
            <a:miter lim="800000"/>
            <a:headEnd/>
            <a:tailEnd/>
          </a:ln>
          <a:effectLst/>
        </p:spPr>
      </p:pic>
      <p:sp>
        <p:nvSpPr>
          <p:cNvPr id="7" name="TextBox 6"/>
          <p:cNvSpPr txBox="1"/>
          <p:nvPr/>
        </p:nvSpPr>
        <p:spPr>
          <a:xfrm>
            <a:off x="7915320" y="2209800"/>
            <a:ext cx="619080" cy="307777"/>
          </a:xfrm>
          <a:prstGeom prst="rect">
            <a:avLst/>
          </a:prstGeom>
          <a:noFill/>
        </p:spPr>
        <p:txBody>
          <a:bodyPr wrap="none" rtlCol="0">
            <a:spAutoFit/>
          </a:bodyPr>
          <a:lstStyle/>
          <a:p>
            <a:r>
              <a:rPr lang="en-US" sz="1400" b="1" i="1" dirty="0" smtClean="0">
                <a:solidFill>
                  <a:srgbClr val="FF0000"/>
                </a:solidFill>
              </a:rPr>
              <a:t>All tie</a:t>
            </a:r>
            <a:endParaRPr lang="en-US" sz="1400" b="1" i="1" dirty="0">
              <a:solidFill>
                <a:srgbClr val="FF0000"/>
              </a:solidFill>
            </a:endParaRPr>
          </a:p>
        </p:txBody>
      </p:sp>
      <p:grpSp>
        <p:nvGrpSpPr>
          <p:cNvPr id="13" name="Group 12"/>
          <p:cNvGrpSpPr/>
          <p:nvPr/>
        </p:nvGrpSpPr>
        <p:grpSpPr>
          <a:xfrm>
            <a:off x="246864" y="2852738"/>
            <a:ext cx="7012446" cy="3776662"/>
            <a:chOff x="246864" y="2852738"/>
            <a:chExt cx="7012446" cy="3776662"/>
          </a:xfrm>
        </p:grpSpPr>
        <p:pic>
          <p:nvPicPr>
            <p:cNvPr id="102402" name="Picture 2"/>
            <p:cNvPicPr>
              <a:picLocks noChangeAspect="1" noChangeArrowheads="1"/>
            </p:cNvPicPr>
            <p:nvPr/>
          </p:nvPicPr>
          <p:blipFill>
            <a:blip r:embed="rId3" cstate="print"/>
            <a:srcRect/>
            <a:stretch>
              <a:fillRect/>
            </a:stretch>
          </p:blipFill>
          <p:spPr bwMode="auto">
            <a:xfrm>
              <a:off x="246864" y="2852738"/>
              <a:ext cx="7012446" cy="2100262"/>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4" cstate="print"/>
            <a:srcRect/>
            <a:stretch>
              <a:fillRect/>
            </a:stretch>
          </p:blipFill>
          <p:spPr bwMode="auto">
            <a:xfrm>
              <a:off x="1066800" y="4953000"/>
              <a:ext cx="4299338" cy="1676400"/>
            </a:xfrm>
            <a:prstGeom prst="rect">
              <a:avLst/>
            </a:prstGeom>
            <a:noFill/>
            <a:ln w="9525">
              <a:noFill/>
              <a:miter lim="800000"/>
              <a:headEnd/>
              <a:tailEnd/>
            </a:ln>
            <a:effectLst/>
          </p:spPr>
        </p:pic>
      </p:grpSp>
      <p:sp>
        <p:nvSpPr>
          <p:cNvPr id="11" name="Rectangle 10"/>
          <p:cNvSpPr/>
          <p:nvPr/>
        </p:nvSpPr>
        <p:spPr>
          <a:xfrm>
            <a:off x="5562600" y="6172200"/>
            <a:ext cx="1905000" cy="286232"/>
          </a:xfrm>
          <a:prstGeom prst="rect">
            <a:avLst/>
          </a:prstGeom>
        </p:spPr>
        <p:txBody>
          <a:bodyPr wrap="square">
            <a:spAutoFit/>
          </a:bodyPr>
          <a:lstStyle/>
          <a:p>
            <a:pPr marL="342900" indent="-342900">
              <a:lnSpc>
                <a:spcPct val="90000"/>
              </a:lnSpc>
              <a:spcBef>
                <a:spcPct val="20000"/>
              </a:spcBef>
            </a:pPr>
            <a:r>
              <a:rPr lang="en-US" sz="1400" b="1" dirty="0" smtClean="0">
                <a:solidFill>
                  <a:srgbClr val="FF0000"/>
                </a:solidFill>
                <a:latin typeface="Comic Sans MS" pitchFamily="66" charset="0"/>
              </a:rPr>
              <a:t>(b) line d</a:t>
            </a:r>
            <a:endParaRPr lang="en-US" sz="1400" b="1" dirty="0">
              <a:solidFill>
                <a:srgbClr val="FF0000"/>
              </a:solidFill>
              <a:latin typeface="Comic Sans MS" pitchFamily="66" charset="0"/>
            </a:endParaRPr>
          </a:p>
        </p:txBody>
      </p:sp>
      <p:sp>
        <p:nvSpPr>
          <p:cNvPr id="12" name="Rectangle 11"/>
          <p:cNvSpPr/>
          <p:nvPr/>
        </p:nvSpPr>
        <p:spPr>
          <a:xfrm>
            <a:off x="5562600" y="5791200"/>
            <a:ext cx="2610010" cy="286232"/>
          </a:xfrm>
          <a:prstGeom prst="rect">
            <a:avLst/>
          </a:prstGeom>
        </p:spPr>
        <p:txBody>
          <a:bodyPr wrap="none">
            <a:spAutoFit/>
          </a:bodyPr>
          <a:lstStyle/>
          <a:p>
            <a:pPr marL="342900" indent="-342900">
              <a:lnSpc>
                <a:spcPct val="90000"/>
              </a:lnSpc>
              <a:spcBef>
                <a:spcPct val="20000"/>
              </a:spcBef>
            </a:pPr>
            <a:r>
              <a:rPr lang="en-US" sz="1400" b="1" dirty="0" smtClean="0">
                <a:solidFill>
                  <a:srgbClr val="FF3300"/>
                </a:solidFill>
                <a:latin typeface="Comic Sans MS" pitchFamily="66" charset="0"/>
              </a:rPr>
              <a:t>(a) 1, 2 and 4 tie, then 3;</a:t>
            </a:r>
            <a:r>
              <a:rPr lang="en-US" sz="1400" dirty="0" smtClean="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T-81-ch13 </a:t>
            </a:r>
            <a:endParaRPr lang="en-US" sz="3200" b="1" dirty="0">
              <a:solidFill>
                <a:srgbClr val="00B050"/>
              </a:solidFill>
              <a:latin typeface="Comic Sans MS" pitchFamily="66" charset="0"/>
            </a:endParaRPr>
          </a:p>
        </p:txBody>
      </p:sp>
      <p:sp>
        <p:nvSpPr>
          <p:cNvPr id="7" name="Rectangle 6"/>
          <p:cNvSpPr/>
          <p:nvPr/>
        </p:nvSpPr>
        <p:spPr>
          <a:xfrm>
            <a:off x="457200" y="990600"/>
            <a:ext cx="8153400" cy="1477328"/>
          </a:xfrm>
          <a:prstGeom prst="rect">
            <a:avLst/>
          </a:prstGeom>
        </p:spPr>
        <p:txBody>
          <a:bodyPr wrap="square">
            <a:spAutoFit/>
          </a:bodyPr>
          <a:lstStyle/>
          <a:p>
            <a:r>
              <a:rPr lang="en-US" dirty="0" smtClean="0"/>
              <a:t>Q21. </a:t>
            </a:r>
          </a:p>
          <a:p>
            <a:r>
              <a:rPr lang="en-US" dirty="0" smtClean="0"/>
              <a:t>Two satellites are revolving around the earth. The first satellite has a mass m</a:t>
            </a:r>
            <a:r>
              <a:rPr lang="en-US" baseline="-25000" dirty="0" smtClean="0"/>
              <a:t>1 </a:t>
            </a:r>
            <a:r>
              <a:rPr lang="en-US" dirty="0" smtClean="0"/>
              <a:t>= 2M and potential energy U</a:t>
            </a:r>
            <a:r>
              <a:rPr lang="en-US" baseline="-25000" dirty="0" smtClean="0"/>
              <a:t>1</a:t>
            </a:r>
            <a:r>
              <a:rPr lang="en-US" baseline="30000" dirty="0" smtClean="0"/>
              <a:t> </a:t>
            </a:r>
            <a:r>
              <a:rPr lang="en-US" dirty="0" smtClean="0"/>
              <a:t>= U, while the second one has a mass m</a:t>
            </a:r>
            <a:r>
              <a:rPr lang="en-US" baseline="-25000" dirty="0" smtClean="0"/>
              <a:t>2</a:t>
            </a:r>
            <a:r>
              <a:rPr lang="en-US" baseline="30000" dirty="0" smtClean="0"/>
              <a:t> </a:t>
            </a:r>
            <a:r>
              <a:rPr lang="en-US" dirty="0" smtClean="0"/>
              <a:t>= 3M and potential energy U</a:t>
            </a:r>
            <a:r>
              <a:rPr lang="en-US" baseline="-25000" dirty="0" smtClean="0"/>
              <a:t>2</a:t>
            </a:r>
            <a:r>
              <a:rPr lang="en-US" baseline="30000" dirty="0" smtClean="0"/>
              <a:t> </a:t>
            </a:r>
            <a:r>
              <a:rPr lang="en-US" dirty="0" smtClean="0"/>
              <a:t>= 3 U. The ratio of their orbital radii R</a:t>
            </a:r>
            <a:r>
              <a:rPr lang="en-US" baseline="-25000" dirty="0" smtClean="0"/>
              <a:t>1</a:t>
            </a:r>
            <a:r>
              <a:rPr lang="en-US" dirty="0" smtClean="0"/>
              <a:t>/R</a:t>
            </a:r>
            <a:r>
              <a:rPr lang="en-US" baseline="-25000" dirty="0" smtClean="0"/>
              <a:t>2</a:t>
            </a:r>
            <a:r>
              <a:rPr lang="en-US" baseline="30000" dirty="0" smtClean="0"/>
              <a:t> </a:t>
            </a:r>
            <a:r>
              <a:rPr lang="en-US" dirty="0" smtClean="0"/>
              <a:t>is </a:t>
            </a:r>
          </a:p>
          <a:p>
            <a:r>
              <a:rPr lang="en-US" dirty="0" smtClean="0"/>
              <a:t>A) 2.0 </a:t>
            </a:r>
            <a:endParaRPr lang="en-US" dirty="0"/>
          </a:p>
        </p:txBody>
      </p:sp>
      <p:sp>
        <p:nvSpPr>
          <p:cNvPr id="8" name="Rectangle 7"/>
          <p:cNvSpPr/>
          <p:nvPr/>
        </p:nvSpPr>
        <p:spPr>
          <a:xfrm>
            <a:off x="457200" y="2819400"/>
            <a:ext cx="8382000" cy="3693319"/>
          </a:xfrm>
          <a:prstGeom prst="rect">
            <a:avLst/>
          </a:prstGeom>
        </p:spPr>
        <p:txBody>
          <a:bodyPr wrap="square">
            <a:spAutoFit/>
          </a:bodyPr>
          <a:lstStyle/>
          <a:p>
            <a:r>
              <a:rPr lang="en-US" dirty="0" smtClean="0"/>
              <a:t>Q22. </a:t>
            </a:r>
          </a:p>
          <a:p>
            <a:r>
              <a:rPr lang="en-US" dirty="0" smtClean="0"/>
              <a:t>In 1957 the Russians put the first satellite in orbit. The Americans were able to measure the period and orbital speed of the satellite but could not determine its mass and, therefore, were not able to know the power of the Russian rocket that put the satellite in orbit. The power of the rocket is a measure of the military power of a country because powerful rockets can be used to carry massive bombs. The Americans were not able to determine the mass of the orbiting Russian satellite because:</a:t>
            </a:r>
          </a:p>
          <a:p>
            <a:r>
              <a:rPr lang="en-US" dirty="0" smtClean="0"/>
              <a:t> </a:t>
            </a:r>
          </a:p>
          <a:p>
            <a:r>
              <a:rPr lang="en-US" dirty="0" smtClean="0"/>
              <a:t>A) The period of revolution of a satellite is independent of its mass. </a:t>
            </a:r>
          </a:p>
          <a:p>
            <a:r>
              <a:rPr lang="en-US" dirty="0" smtClean="0"/>
              <a:t>B) The Americans did not have the technology to find the mass of the satellite. </a:t>
            </a:r>
          </a:p>
          <a:p>
            <a:r>
              <a:rPr lang="en-US" dirty="0" smtClean="0"/>
              <a:t>C) The Russians put a device in the satellite that prevented others from finding its mass. </a:t>
            </a:r>
          </a:p>
          <a:p>
            <a:r>
              <a:rPr lang="en-US" dirty="0" smtClean="0"/>
              <a:t>D) The Russian satellite was sending signals that interfered with the measurements. </a:t>
            </a:r>
          </a:p>
          <a:p>
            <a:r>
              <a:rPr lang="en-US" dirty="0" smtClean="0"/>
              <a:t>E) The mass of the satellite was too small to be measured from far away.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T-72-Ch13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838200"/>
            <a:ext cx="8915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Q19: </a:t>
            </a:r>
            <a:r>
              <a:rPr lang="en-US" sz="2000" dirty="0" smtClean="0"/>
              <a:t>A spaceship is going from the Earth (mass = M</a:t>
            </a:r>
            <a:r>
              <a:rPr lang="en-US" sz="2000" baseline="-25000" dirty="0" smtClean="0"/>
              <a:t>e</a:t>
            </a:r>
            <a:r>
              <a:rPr lang="en-US" sz="2000" dirty="0" smtClean="0"/>
              <a:t>) to the Moon (mass = M</a:t>
            </a:r>
            <a:r>
              <a:rPr lang="en-US" sz="2000" baseline="-25000" dirty="0" smtClean="0"/>
              <a:t>m</a:t>
            </a:r>
            <a:r>
              <a:rPr lang="en-US" sz="2000" dirty="0" smtClean="0"/>
              <a:t>) along the line joining their centers. At what distance from the centre of the Earth will the net gravitational force on the spaceship be zero?  (Assume that M</a:t>
            </a:r>
            <a:r>
              <a:rPr lang="en-US" sz="2000" baseline="-25000" dirty="0" smtClean="0"/>
              <a:t>e</a:t>
            </a:r>
            <a:r>
              <a:rPr lang="en-US" sz="2000" dirty="0" smtClean="0"/>
              <a:t> = 81 M</a:t>
            </a:r>
            <a:r>
              <a:rPr lang="en-US" sz="2000" baseline="-25000" dirty="0" smtClean="0"/>
              <a:t>m</a:t>
            </a:r>
            <a:r>
              <a:rPr lang="en-US" sz="2000" dirty="0" smtClean="0"/>
              <a:t> and the distance from the centre of the Earth to the center of the Moon is 3.8 × 10</a:t>
            </a:r>
            <a:r>
              <a:rPr lang="en-US" sz="2000" baseline="30000" dirty="0" smtClean="0"/>
              <a:t>5</a:t>
            </a:r>
            <a:r>
              <a:rPr lang="en-US" sz="2000" dirty="0" smtClean="0"/>
              <a:t> km). (</a:t>
            </a:r>
            <a:r>
              <a:rPr lang="en-US" sz="2000" dirty="0" err="1" smtClean="0"/>
              <a:t>Ans</a:t>
            </a:r>
            <a:r>
              <a:rPr lang="en-US" sz="2000" dirty="0" smtClean="0"/>
              <a:t>:  3.4 × 10</a:t>
            </a:r>
            <a:r>
              <a:rPr lang="en-US" sz="2000" baseline="30000" dirty="0" smtClean="0"/>
              <a:t>5</a:t>
            </a:r>
            <a:r>
              <a:rPr lang="en-US" sz="2000" dirty="0" smtClean="0"/>
              <a:t> km)</a:t>
            </a:r>
          </a:p>
          <a:p>
            <a:endParaRPr lang="en-US" sz="2000" dirty="0" smtClean="0"/>
          </a:p>
          <a:p>
            <a:r>
              <a:rPr lang="en-US" sz="2000" b="1" dirty="0" smtClean="0"/>
              <a:t>Q20: </a:t>
            </a:r>
            <a:r>
              <a:rPr lang="en-US" sz="2000" dirty="0" smtClean="0"/>
              <a:t>A 1000 kg satellite is in a circular orbit of radius = 2R</a:t>
            </a:r>
            <a:r>
              <a:rPr lang="en-US" sz="2000" baseline="-25000" dirty="0" smtClean="0"/>
              <a:t>e</a:t>
            </a:r>
            <a:r>
              <a:rPr lang="en-US" sz="2000" dirty="0" smtClean="0"/>
              <a:t> about the Earth. How much energy is required to transfer the satellite to an orbit of radius = 4R</a:t>
            </a:r>
            <a:r>
              <a:rPr lang="en-US" sz="2000" baseline="-25000" dirty="0" smtClean="0"/>
              <a:t>e</a:t>
            </a:r>
            <a:r>
              <a:rPr lang="en-US" sz="2000" dirty="0" smtClean="0"/>
              <a:t>?  (R</a:t>
            </a:r>
            <a:r>
              <a:rPr lang="en-US" sz="2000" baseline="-25000" dirty="0" smtClean="0"/>
              <a:t>e </a:t>
            </a:r>
            <a:r>
              <a:rPr lang="en-US" sz="2000" dirty="0" smtClean="0"/>
              <a:t>= radius of Earth = 6.37 × 10</a:t>
            </a:r>
            <a:r>
              <a:rPr lang="en-US" sz="2000" baseline="30000" dirty="0" smtClean="0"/>
              <a:t>6</a:t>
            </a:r>
            <a:r>
              <a:rPr lang="en-US" sz="2000" dirty="0" smtClean="0"/>
              <a:t> m, mass of the Earth = 5.98 × 10</a:t>
            </a:r>
            <a:r>
              <a:rPr lang="en-US" sz="2000" baseline="30000" dirty="0" smtClean="0"/>
              <a:t>24</a:t>
            </a:r>
            <a:r>
              <a:rPr lang="en-US" sz="2000" dirty="0" smtClean="0"/>
              <a:t> kg) (</a:t>
            </a:r>
            <a:r>
              <a:rPr lang="en-US" sz="2000" dirty="0" err="1" smtClean="0"/>
              <a:t>Ans</a:t>
            </a:r>
            <a:r>
              <a:rPr lang="en-US" sz="2000" dirty="0" smtClean="0"/>
              <a:t>: 7.8 × 10</a:t>
            </a:r>
            <a:r>
              <a:rPr lang="en-US" sz="2000" baseline="30000" dirty="0" smtClean="0"/>
              <a:t>9</a:t>
            </a:r>
            <a:r>
              <a:rPr lang="en-US" sz="2000" dirty="0" smtClean="0"/>
              <a:t> J.)</a:t>
            </a:r>
          </a:p>
          <a:p>
            <a:endParaRPr lang="en-US" sz="2000" dirty="0" smtClean="0"/>
          </a:p>
          <a:p>
            <a:r>
              <a:rPr lang="en-US" sz="2000" b="1" dirty="0" smtClean="0"/>
              <a:t>Q21:</a:t>
            </a:r>
            <a:r>
              <a:rPr lang="en-US" sz="2000" dirty="0" smtClean="0"/>
              <a:t> At what altitude above the Earth’s surface would the gravitational acceleration be </a:t>
            </a:r>
            <a:r>
              <a:rPr lang="en-US" sz="2000" dirty="0" err="1" smtClean="0"/>
              <a:t>a</a:t>
            </a:r>
            <a:r>
              <a:rPr lang="en-US" sz="2000" baseline="-25000" dirty="0" err="1" smtClean="0"/>
              <a:t>g</a:t>
            </a:r>
            <a:r>
              <a:rPr lang="en-US" sz="2000" dirty="0" smtClean="0"/>
              <a:t>/4  ? (where </a:t>
            </a:r>
            <a:r>
              <a:rPr lang="en-US" sz="2000" i="1" dirty="0" err="1" smtClean="0"/>
              <a:t>a</a:t>
            </a:r>
            <a:r>
              <a:rPr lang="en-US" sz="2000" baseline="-25000" dirty="0" err="1" smtClean="0"/>
              <a:t>g</a:t>
            </a:r>
            <a:r>
              <a:rPr lang="en-US" sz="2000" dirty="0" smtClean="0"/>
              <a:t> is the acceleration due to gravitational force at the surface of Earth and R</a:t>
            </a:r>
            <a:r>
              <a:rPr lang="en-US" sz="2000" baseline="-25000" dirty="0" smtClean="0"/>
              <a:t>e</a:t>
            </a:r>
            <a:r>
              <a:rPr lang="en-US" sz="2000" dirty="0" smtClean="0"/>
              <a:t> is the radius of the Earth).(</a:t>
            </a:r>
            <a:r>
              <a:rPr lang="en-US" sz="2000" dirty="0" err="1" smtClean="0"/>
              <a:t>Ans</a:t>
            </a:r>
            <a:r>
              <a:rPr lang="en-US" sz="2000" dirty="0" smtClean="0"/>
              <a:t>: R</a:t>
            </a:r>
            <a:r>
              <a:rPr lang="en-US" sz="2000" baseline="-25000" dirty="0" smtClean="0"/>
              <a:t>e</a:t>
            </a:r>
            <a:r>
              <a:rPr lang="en-US" sz="2000" dirty="0" smtClean="0"/>
              <a:t>)</a:t>
            </a:r>
          </a:p>
          <a:p>
            <a:endParaRPr lang="en-US" sz="2000" dirty="0" smtClean="0"/>
          </a:p>
          <a:p>
            <a:r>
              <a:rPr lang="en-US" sz="2000" b="1" dirty="0" smtClean="0"/>
              <a:t>Q22:</a:t>
            </a:r>
            <a:r>
              <a:rPr lang="en-US" sz="2000" dirty="0" smtClean="0"/>
              <a:t> The gravitational acceleration on the surface of a planet, whose radius is 5000 km, is 4.0 m/s</a:t>
            </a:r>
            <a:r>
              <a:rPr lang="en-US" sz="2000" baseline="30000" dirty="0" smtClean="0"/>
              <a:t>2</a:t>
            </a:r>
            <a:r>
              <a:rPr lang="en-US" sz="2000" dirty="0" smtClean="0"/>
              <a:t>. The escape speed from the surface of this planet is: (</a:t>
            </a:r>
            <a:r>
              <a:rPr lang="en-US" sz="2000" dirty="0" err="1" smtClean="0"/>
              <a:t>Ans</a:t>
            </a:r>
            <a:r>
              <a:rPr lang="en-US" sz="2000" dirty="0" smtClean="0"/>
              <a:t>: 6.3 km/s)</a:t>
            </a:r>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T-71-Ch13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Q4:</a:t>
            </a:r>
            <a:r>
              <a:rPr lang="en-US" sz="2000" dirty="0" smtClean="0"/>
              <a:t> At what distance above the surface of Earth (radius = R) is the magnitude of the gravitational acceleration equal to g/16? (Where g = gravitational acceleration at the surface of Earth). (</a:t>
            </a:r>
            <a:r>
              <a:rPr lang="en-US" sz="2000" dirty="0" err="1" smtClean="0"/>
              <a:t>Ans</a:t>
            </a:r>
            <a:r>
              <a:rPr lang="en-US" sz="2000" dirty="0" smtClean="0"/>
              <a:t>:  3 R)</a:t>
            </a:r>
          </a:p>
          <a:p>
            <a:endParaRPr lang="en-US" sz="2000" dirty="0" smtClean="0"/>
          </a:p>
          <a:p>
            <a:r>
              <a:rPr lang="en-US" sz="2000" b="1" dirty="0" smtClean="0"/>
              <a:t>Q5: </a:t>
            </a:r>
            <a:r>
              <a:rPr lang="en-US" sz="2000" dirty="0" smtClean="0"/>
              <a:t>A satellite moves around a planet (of mass M) in a circular orbit of radius = 9.4 x 106 m with</a:t>
            </a:r>
            <a:r>
              <a:rPr lang="en-US" sz="2000" b="1" dirty="0" smtClean="0"/>
              <a:t> </a:t>
            </a:r>
            <a:r>
              <a:rPr lang="en-US" sz="2000" dirty="0" smtClean="0"/>
              <a:t>a period of 2.754 x 10</a:t>
            </a:r>
            <a:r>
              <a:rPr lang="en-US" sz="2000" baseline="30000" dirty="0" smtClean="0"/>
              <a:t>4</a:t>
            </a:r>
            <a:r>
              <a:rPr lang="en-US" sz="2000" dirty="0" smtClean="0"/>
              <a:t> s. Find M. (</a:t>
            </a:r>
            <a:r>
              <a:rPr lang="en-US" sz="2000" dirty="0" err="1" smtClean="0"/>
              <a:t>Ans</a:t>
            </a:r>
            <a:r>
              <a:rPr lang="en-US" sz="2000" dirty="0" smtClean="0"/>
              <a:t>:  6.5 × 10</a:t>
            </a:r>
            <a:r>
              <a:rPr lang="en-US" sz="2000" baseline="30000" dirty="0" smtClean="0"/>
              <a:t>23</a:t>
            </a:r>
            <a:r>
              <a:rPr lang="en-US" sz="2000" dirty="0" smtClean="0"/>
              <a:t> kg)</a:t>
            </a:r>
          </a:p>
          <a:p>
            <a:endParaRPr lang="en-US" sz="2000" dirty="0" smtClean="0"/>
          </a:p>
          <a:p>
            <a:r>
              <a:rPr lang="en-US" sz="2000" b="1" dirty="0" smtClean="0"/>
              <a:t>Q6</a:t>
            </a:r>
            <a:r>
              <a:rPr lang="en-US" sz="2000" dirty="0" smtClean="0"/>
              <a:t>: A rocket is launched from the surface of a planet of mass M=1.90 × 10</a:t>
            </a:r>
            <a:r>
              <a:rPr lang="en-US" sz="2000" baseline="30000" dirty="0" smtClean="0"/>
              <a:t>27</a:t>
            </a:r>
            <a:r>
              <a:rPr lang="en-US" sz="2000" dirty="0" smtClean="0"/>
              <a:t> kg and radius R = 7.15 × 10</a:t>
            </a:r>
            <a:r>
              <a:rPr lang="en-US" sz="2000" baseline="30000" dirty="0" smtClean="0"/>
              <a:t>7</a:t>
            </a:r>
            <a:r>
              <a:rPr lang="en-US" sz="2000" dirty="0" smtClean="0"/>
              <a:t> m. What minimum initial speed is required if the rocket is to rise to a height of 6R above the surface of the planet? (Neglect the effects of the atmosphere). (</a:t>
            </a:r>
            <a:r>
              <a:rPr lang="en-US" sz="2000" dirty="0" err="1" smtClean="0"/>
              <a:t>Ans</a:t>
            </a:r>
            <a:r>
              <a:rPr lang="en-US" sz="2000" dirty="0" smtClean="0"/>
              <a:t>:  5.51 × 10</a:t>
            </a:r>
            <a:r>
              <a:rPr lang="en-US" sz="2000" baseline="30000" dirty="0" smtClean="0"/>
              <a:t>4</a:t>
            </a:r>
            <a:r>
              <a:rPr lang="en-US" sz="2000" dirty="0" smtClean="0"/>
              <a:t> m/s)</a:t>
            </a:r>
          </a:p>
          <a:p>
            <a:endParaRPr lang="en-US" sz="2000" dirty="0" smtClean="0"/>
          </a:p>
          <a:p>
            <a:r>
              <a:rPr lang="en-US" sz="2000" b="1" dirty="0" smtClean="0"/>
              <a:t>Q #7</a:t>
            </a:r>
            <a:r>
              <a:rPr lang="en-US" sz="2000" dirty="0" smtClean="0"/>
              <a:t>: </a:t>
            </a:r>
            <a:r>
              <a:rPr lang="en-US" sz="2000" u="sng" dirty="0" smtClean="0"/>
              <a:t>Fig.  </a:t>
            </a:r>
            <a:r>
              <a:rPr lang="en-US" sz="2000" dirty="0" smtClean="0"/>
              <a:t>shows a planet traveling in a counterclockwise direction on an elliptical path around a star S located at one focus of the ellipse. The speed of the planet at a point A is </a:t>
            </a:r>
            <a:r>
              <a:rPr lang="en-US" sz="2000" dirty="0" err="1" smtClean="0"/>
              <a:t>v</a:t>
            </a:r>
            <a:r>
              <a:rPr lang="en-US" sz="2000" baseline="-25000" dirty="0" err="1" smtClean="0"/>
              <a:t>A</a:t>
            </a:r>
            <a:r>
              <a:rPr lang="en-US" sz="2000" dirty="0" smtClean="0"/>
              <a:t> and at B is </a:t>
            </a:r>
            <a:r>
              <a:rPr lang="en-US" sz="2000" dirty="0" err="1" smtClean="0"/>
              <a:t>v</a:t>
            </a:r>
            <a:r>
              <a:rPr lang="en-US" sz="2000" baseline="-25000" dirty="0" err="1" smtClean="0"/>
              <a:t>B</a:t>
            </a:r>
            <a:r>
              <a:rPr lang="en-US" sz="2000" dirty="0" err="1" smtClean="0"/>
              <a:t>.</a:t>
            </a:r>
            <a:r>
              <a:rPr lang="en-US" sz="2000" dirty="0" smtClean="0"/>
              <a:t> The distance AS = </a:t>
            </a:r>
            <a:r>
              <a:rPr lang="en-US" sz="2000" dirty="0" err="1" smtClean="0"/>
              <a:t>rA</a:t>
            </a:r>
            <a:r>
              <a:rPr lang="en-US" sz="2000" dirty="0" smtClean="0"/>
              <a:t> while the distance BS = </a:t>
            </a:r>
            <a:r>
              <a:rPr lang="en-US" sz="2000" dirty="0" err="1" smtClean="0"/>
              <a:t>r</a:t>
            </a:r>
            <a:r>
              <a:rPr lang="en-US" sz="2000" baseline="-25000" dirty="0" err="1" smtClean="0"/>
              <a:t>B</a:t>
            </a:r>
            <a:r>
              <a:rPr lang="en-US" sz="2000" dirty="0" smtClean="0"/>
              <a:t>. The ratio </a:t>
            </a:r>
            <a:r>
              <a:rPr lang="en-US" sz="2000" dirty="0" err="1" smtClean="0"/>
              <a:t>vA</a:t>
            </a:r>
            <a:r>
              <a:rPr lang="en-US" sz="2000" dirty="0" smtClean="0"/>
              <a:t>/</a:t>
            </a:r>
            <a:r>
              <a:rPr lang="en-US" sz="2000" dirty="0" err="1" smtClean="0"/>
              <a:t>vB</a:t>
            </a:r>
            <a:r>
              <a:rPr lang="en-US" sz="2000" dirty="0" smtClean="0"/>
              <a:t> is: (</a:t>
            </a:r>
            <a:r>
              <a:rPr lang="en-US" sz="2000" dirty="0" err="1" smtClean="0"/>
              <a:t>Ans</a:t>
            </a:r>
            <a:r>
              <a:rPr lang="en-US" sz="2000" dirty="0" smtClean="0"/>
              <a:t>:  (</a:t>
            </a:r>
            <a:r>
              <a:rPr lang="en-US" sz="2000" dirty="0" err="1" smtClean="0"/>
              <a:t>r</a:t>
            </a:r>
            <a:r>
              <a:rPr lang="en-US" sz="2000" baseline="-25000" dirty="0" err="1" smtClean="0"/>
              <a:t>B</a:t>
            </a:r>
            <a:r>
              <a:rPr lang="en-US" sz="2000" dirty="0" smtClean="0"/>
              <a:t>/</a:t>
            </a:r>
            <a:r>
              <a:rPr lang="en-US" sz="2000" dirty="0" err="1" smtClean="0"/>
              <a:t>r</a:t>
            </a:r>
            <a:r>
              <a:rPr lang="en-US" sz="2000" baseline="-25000" dirty="0" err="1" smtClean="0"/>
              <a:t>A</a:t>
            </a:r>
            <a:r>
              <a:rPr lang="en-US" sz="2000" dirty="0" smtClean="0"/>
              <a:t>)</a:t>
            </a:r>
            <a:endParaRPr lang="en-US" sz="2000" dirty="0"/>
          </a:p>
        </p:txBody>
      </p:sp>
      <p:pic>
        <p:nvPicPr>
          <p:cNvPr id="75778" name="Picture 2"/>
          <p:cNvPicPr>
            <a:picLocks noChangeAspect="1" noChangeArrowheads="1"/>
          </p:cNvPicPr>
          <p:nvPr/>
        </p:nvPicPr>
        <p:blipFill>
          <a:blip r:embed="rId2" cstate="print"/>
          <a:srcRect/>
          <a:stretch>
            <a:fillRect/>
          </a:stretch>
        </p:blipFill>
        <p:spPr bwMode="auto">
          <a:xfrm>
            <a:off x="4648200" y="5461635"/>
            <a:ext cx="2057400" cy="1320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T-62-Ch13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152400" y="685800"/>
            <a:ext cx="8915400" cy="5940088"/>
            <a:chOff x="152400" y="685800"/>
            <a:chExt cx="8915400" cy="5940088"/>
          </a:xfrm>
        </p:grpSpPr>
        <p:sp>
          <p:nvSpPr>
            <p:cNvPr id="180229" name="Rectangle 5"/>
            <p:cNvSpPr>
              <a:spLocks noChangeArrowheads="1"/>
            </p:cNvSpPr>
            <p:nvPr/>
          </p:nvSpPr>
          <p:spPr bwMode="auto">
            <a:xfrm>
              <a:off x="152400" y="685800"/>
              <a:ext cx="8915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Q27.</a:t>
              </a:r>
              <a:r>
                <a:rPr lang="en-US" sz="2000" dirty="0" smtClean="0"/>
                <a:t> Eight balls of different masses are placed along a circle as shown in Fig. The net force on a ninth ball of mass </a:t>
              </a:r>
              <a:r>
                <a:rPr lang="en-US" sz="2000" i="1" dirty="0" smtClean="0"/>
                <a:t>m </a:t>
              </a:r>
              <a:r>
                <a:rPr lang="en-US" sz="2000" dirty="0" smtClean="0"/>
                <a:t>in the center of the circle is in the direction of: A) NE </a:t>
              </a:r>
            </a:p>
            <a:p>
              <a:endParaRPr lang="en-US" sz="2000"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en-US" sz="2000" b="1" dirty="0" smtClean="0"/>
                <a:t>Q28.</a:t>
              </a:r>
              <a:r>
                <a:rPr lang="en-US" sz="2000" dirty="0" smtClean="0"/>
                <a:t> :The escape velocity of an object of mass 200 </a:t>
              </a:r>
              <a:r>
                <a:rPr lang="en-US" sz="2000" i="1" dirty="0" smtClean="0"/>
                <a:t>kg </a:t>
              </a:r>
              <a:r>
                <a:rPr lang="en-US" sz="2000" dirty="0" smtClean="0"/>
                <a:t>on a certain planet is 60 </a:t>
              </a:r>
              <a:r>
                <a:rPr lang="en-US" sz="2000" i="1" dirty="0" smtClean="0"/>
                <a:t>km</a:t>
              </a:r>
              <a:r>
                <a:rPr lang="en-US" sz="2000" dirty="0" smtClean="0"/>
                <a:t>/</a:t>
              </a:r>
              <a:r>
                <a:rPr lang="en-US" sz="2000" i="1" dirty="0" smtClean="0"/>
                <a:t>s</a:t>
              </a:r>
              <a:r>
                <a:rPr lang="en-US" sz="2000" dirty="0" smtClean="0"/>
                <a:t>. When the object is on the surface of the planet, the gravitational potential energy of the object-planet system is: A) −3.6 x 10</a:t>
              </a:r>
              <a:r>
                <a:rPr lang="en-US" sz="2000" baseline="30000" dirty="0" smtClean="0"/>
                <a:t>11 </a:t>
              </a:r>
              <a:r>
                <a:rPr lang="en-US" sz="2000" i="1" dirty="0" smtClean="0"/>
                <a:t>J </a:t>
              </a:r>
            </a:p>
            <a:p>
              <a:endParaRPr lang="en-US" sz="2000" dirty="0" smtClean="0"/>
            </a:p>
            <a:p>
              <a:r>
                <a:rPr lang="en-US" sz="2000" b="1" dirty="0" smtClean="0"/>
                <a:t>Q29.</a:t>
              </a:r>
              <a:r>
                <a:rPr lang="en-US" sz="2000" dirty="0" smtClean="0"/>
                <a:t> : A planet has two moons of masses m</a:t>
              </a:r>
              <a:r>
                <a:rPr lang="en-US" sz="2000" baseline="-25000" dirty="0" smtClean="0"/>
                <a:t>1 </a:t>
              </a:r>
              <a:r>
                <a:rPr lang="en-US" sz="2000" dirty="0" smtClean="0"/>
                <a:t>= </a:t>
              </a:r>
              <a:r>
                <a:rPr lang="en-US" sz="2000" i="1" dirty="0" smtClean="0"/>
                <a:t>m </a:t>
              </a:r>
              <a:r>
                <a:rPr lang="en-US" sz="2000" dirty="0" smtClean="0"/>
                <a:t>and m</a:t>
              </a:r>
              <a:r>
                <a:rPr lang="en-US" sz="2000" baseline="-25000" dirty="0" smtClean="0"/>
                <a:t>2 </a:t>
              </a:r>
              <a:r>
                <a:rPr lang="en-US" sz="2000" dirty="0" smtClean="0"/>
                <a:t>= 2</a:t>
              </a:r>
              <a:r>
                <a:rPr lang="en-US" sz="2000" i="1" dirty="0" smtClean="0"/>
                <a:t>m </a:t>
              </a:r>
              <a:r>
                <a:rPr lang="en-US" sz="2000" dirty="0" smtClean="0"/>
                <a:t>and orbit radii r</a:t>
              </a:r>
              <a:r>
                <a:rPr lang="en-US" sz="2000" baseline="-25000" dirty="0" smtClean="0"/>
                <a:t>1</a:t>
              </a:r>
              <a:r>
                <a:rPr lang="en-US" sz="2000" dirty="0" smtClean="0"/>
                <a:t>= </a:t>
              </a:r>
              <a:r>
                <a:rPr lang="en-US" sz="2000" i="1" dirty="0" smtClean="0"/>
                <a:t>r </a:t>
              </a:r>
              <a:r>
                <a:rPr lang="en-US" sz="2000" dirty="0" smtClean="0"/>
                <a:t>and r</a:t>
              </a:r>
              <a:r>
                <a:rPr lang="en-US" sz="2000" baseline="-25000" dirty="0" smtClean="0"/>
                <a:t>2</a:t>
              </a:r>
              <a:r>
                <a:rPr lang="en-US" sz="2000" dirty="0" smtClean="0"/>
                <a:t>= 2</a:t>
              </a:r>
              <a:r>
                <a:rPr lang="en-US" sz="2000" i="1" dirty="0" smtClean="0"/>
                <a:t>r</a:t>
              </a:r>
              <a:r>
                <a:rPr lang="en-US" sz="2000" dirty="0" smtClean="0"/>
                <a:t>, respectively. The ratio of their periods T</a:t>
              </a:r>
              <a:r>
                <a:rPr lang="en-US" sz="2000" baseline="-25000" dirty="0" smtClean="0"/>
                <a:t>1</a:t>
              </a:r>
              <a:r>
                <a:rPr lang="en-US" sz="2000" dirty="0" smtClean="0"/>
                <a:t>/T</a:t>
              </a:r>
              <a:r>
                <a:rPr lang="en-US" sz="2000" baseline="-25000" dirty="0" smtClean="0"/>
                <a:t>2 </a:t>
              </a:r>
              <a:r>
                <a:rPr lang="en-US" sz="2000" dirty="0" smtClean="0"/>
                <a:t>is: A) 0.35 </a:t>
              </a:r>
            </a:p>
            <a:p>
              <a:endParaRPr lang="en-US" sz="2000" dirty="0" smtClean="0"/>
            </a:p>
            <a:p>
              <a:r>
                <a:rPr lang="en-US" sz="2000" b="1" dirty="0" smtClean="0"/>
                <a:t>Q30.:</a:t>
              </a:r>
              <a:r>
                <a:rPr lang="en-US" sz="2000" dirty="0" smtClean="0"/>
                <a:t> A satellite in a circular orbit around Earth has a kinetic energy of 1.0 x 10</a:t>
              </a:r>
              <a:r>
                <a:rPr lang="en-US" sz="2000" baseline="30000" dirty="0" smtClean="0"/>
                <a:t>8 </a:t>
              </a:r>
              <a:r>
                <a:rPr lang="en-US" sz="2000" i="1" dirty="0" smtClean="0"/>
                <a:t>J</a:t>
              </a:r>
              <a:r>
                <a:rPr lang="en-US" sz="2000" dirty="0" smtClean="0"/>
                <a:t>. The mechanical energy of the </a:t>
              </a:r>
              <a:r>
                <a:rPr lang="en-US" sz="2000" dirty="0" err="1" smtClean="0"/>
                <a:t>stellite</a:t>
              </a:r>
              <a:r>
                <a:rPr lang="en-US" sz="2000" dirty="0" smtClean="0"/>
                <a:t>-Earth system is: A) −1.0 x 10</a:t>
              </a:r>
              <a:r>
                <a:rPr lang="en-US" sz="2000" baseline="30000" dirty="0" smtClean="0"/>
                <a:t>8 </a:t>
              </a:r>
              <a:r>
                <a:rPr lang="en-US" sz="2000" i="1" dirty="0" smtClean="0"/>
                <a:t>J </a:t>
              </a:r>
              <a:endParaRPr lang="en-US" sz="2000" dirty="0"/>
            </a:p>
          </p:txBody>
        </p:sp>
        <p:pic>
          <p:nvPicPr>
            <p:cNvPr id="76802" name="Picture 2"/>
            <p:cNvPicPr>
              <a:picLocks noChangeAspect="1" noChangeArrowheads="1"/>
            </p:cNvPicPr>
            <p:nvPr/>
          </p:nvPicPr>
          <p:blipFill>
            <a:blip r:embed="rId2" cstate="print"/>
            <a:srcRect/>
            <a:stretch>
              <a:fillRect/>
            </a:stretch>
          </p:blipFill>
          <p:spPr bwMode="auto">
            <a:xfrm>
              <a:off x="6705600" y="1676400"/>
              <a:ext cx="1981200" cy="180109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T-61-Ch13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09600"/>
            <a:ext cx="8915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Q19.:</a:t>
            </a:r>
            <a:r>
              <a:rPr lang="en-US" dirty="0" smtClean="0"/>
              <a:t> Three identical particles each of mass </a:t>
            </a:r>
            <a:r>
              <a:rPr lang="en-US" i="1" dirty="0" smtClean="0"/>
              <a:t>m </a:t>
            </a:r>
            <a:r>
              <a:rPr lang="en-US" dirty="0" smtClean="0"/>
              <a:t>are placed on a straight line separated by a distance </a:t>
            </a:r>
            <a:r>
              <a:rPr lang="en-US" i="1" dirty="0" smtClean="0"/>
              <a:t>d </a:t>
            </a:r>
            <a:r>
              <a:rPr lang="en-US" dirty="0" smtClean="0"/>
              <a:t>as shown in </a:t>
            </a:r>
            <a:r>
              <a:rPr lang="en-US" u="sng" dirty="0" smtClean="0"/>
              <a:t>Fig. 10</a:t>
            </a:r>
            <a:r>
              <a:rPr lang="en-US" dirty="0" smtClean="0"/>
              <a:t>. To remove the particle at the center to a point far away (where </a:t>
            </a:r>
            <a:r>
              <a:rPr lang="en-US" i="1" dirty="0" smtClean="0"/>
              <a:t>U </a:t>
            </a:r>
            <a:r>
              <a:rPr lang="en-US" dirty="0" smtClean="0"/>
              <a:t>= 0), the work that must be done by an external agent is given by: A) 2</a:t>
            </a:r>
            <a:r>
              <a:rPr lang="en-US" i="1" dirty="0" smtClean="0"/>
              <a:t>Gm</a:t>
            </a:r>
            <a:r>
              <a:rPr lang="en-US" i="1" baseline="30000" dirty="0" smtClean="0"/>
              <a:t>2</a:t>
            </a:r>
            <a:r>
              <a:rPr lang="en-US" i="1" dirty="0" smtClean="0"/>
              <a:t>/d</a:t>
            </a:r>
          </a:p>
          <a:p>
            <a:endParaRPr lang="en-US" dirty="0" smtClean="0"/>
          </a:p>
          <a:p>
            <a:r>
              <a:rPr lang="en-US" b="1" dirty="0" smtClean="0"/>
              <a:t>Q20.</a:t>
            </a:r>
            <a:r>
              <a:rPr lang="en-US" dirty="0" smtClean="0"/>
              <a:t> Two uniform concentric spherical shells each of mass </a:t>
            </a:r>
            <a:r>
              <a:rPr lang="en-US" i="1" dirty="0" smtClean="0"/>
              <a:t>M </a:t>
            </a:r>
            <a:r>
              <a:rPr lang="en-US" dirty="0" smtClean="0"/>
              <a:t>are shown in </a:t>
            </a:r>
            <a:r>
              <a:rPr lang="en-US" u="sng" dirty="0" smtClean="0"/>
              <a:t>Fig. 11</a:t>
            </a:r>
            <a:r>
              <a:rPr lang="en-US" dirty="0" smtClean="0"/>
              <a:t>. The magnitude of the gravitational force exerted by the shells on a point particle of mass </a:t>
            </a:r>
            <a:r>
              <a:rPr lang="en-US" i="1" dirty="0" smtClean="0"/>
              <a:t>m </a:t>
            </a:r>
            <a:r>
              <a:rPr lang="en-US" dirty="0" smtClean="0"/>
              <a:t>located a distance </a:t>
            </a:r>
            <a:r>
              <a:rPr lang="en-US" i="1" dirty="0" smtClean="0"/>
              <a:t>d </a:t>
            </a:r>
            <a:r>
              <a:rPr lang="en-US" dirty="0" smtClean="0"/>
              <a:t>from the center, outside the inner shell and inside the outer shell, is: A) </a:t>
            </a:r>
            <a:r>
              <a:rPr lang="en-US" i="1" dirty="0" err="1" smtClean="0"/>
              <a:t>GMm</a:t>
            </a:r>
            <a:r>
              <a:rPr lang="en-US" i="1" dirty="0" smtClean="0"/>
              <a:t>/d</a:t>
            </a:r>
            <a:r>
              <a:rPr lang="en-US" i="1" baseline="30000" dirty="0" smtClean="0"/>
              <a:t>2 </a:t>
            </a:r>
          </a:p>
          <a:p>
            <a:endParaRPr lang="en-US" dirty="0" smtClean="0"/>
          </a:p>
          <a:p>
            <a:r>
              <a:rPr lang="en-US" b="1" dirty="0" smtClean="0"/>
              <a:t>Q21. </a:t>
            </a:r>
            <a:r>
              <a:rPr lang="en-US" u="sng" dirty="0" smtClean="0"/>
              <a:t>Fig. 12 </a:t>
            </a:r>
            <a:r>
              <a:rPr lang="en-US" dirty="0" smtClean="0"/>
              <a:t>shows five configurations of three particles, two of which have mass </a:t>
            </a:r>
            <a:r>
              <a:rPr lang="en-US" i="1" dirty="0" smtClean="0"/>
              <a:t>m </a:t>
            </a:r>
            <a:r>
              <a:rPr lang="en-US" dirty="0" smtClean="0"/>
              <a:t>and the other one has mass </a:t>
            </a:r>
            <a:r>
              <a:rPr lang="en-US" i="1" dirty="0" smtClean="0"/>
              <a:t>M</a:t>
            </a:r>
            <a:r>
              <a:rPr lang="en-US" dirty="0" smtClean="0"/>
              <a:t>. The configuration with the least (minimum) gravitational force on </a:t>
            </a:r>
            <a:r>
              <a:rPr lang="en-US" i="1" dirty="0" smtClean="0"/>
              <a:t>M</a:t>
            </a:r>
            <a:r>
              <a:rPr lang="en-US" dirty="0" smtClean="0"/>
              <a:t>, due to the other two particles is: A) 2</a:t>
            </a:r>
          </a:p>
          <a:p>
            <a:r>
              <a:rPr lang="en-US" dirty="0" smtClean="0"/>
              <a:t> </a:t>
            </a:r>
          </a:p>
          <a:p>
            <a:r>
              <a:rPr lang="en-US" b="1" dirty="0" smtClean="0"/>
              <a:t>Q22.: </a:t>
            </a:r>
            <a:r>
              <a:rPr lang="en-US" dirty="0" smtClean="0"/>
              <a:t>A satellite of mass </a:t>
            </a:r>
            <a:r>
              <a:rPr lang="en-US" i="1" dirty="0" smtClean="0"/>
              <a:t>m </a:t>
            </a:r>
            <a:r>
              <a:rPr lang="en-US" dirty="0" smtClean="0"/>
              <a:t>and kinetic energy </a:t>
            </a:r>
            <a:r>
              <a:rPr lang="en-US" i="1" dirty="0" smtClean="0"/>
              <a:t>K </a:t>
            </a:r>
            <a:r>
              <a:rPr lang="en-US" dirty="0" smtClean="0"/>
              <a:t>is in a circular orbit around a planet of mass </a:t>
            </a:r>
            <a:r>
              <a:rPr lang="en-US" i="1" dirty="0" smtClean="0"/>
              <a:t>M</a:t>
            </a:r>
            <a:r>
              <a:rPr lang="en-US" dirty="0" smtClean="0"/>
              <a:t>. The gravitational potential energy of this satellite-planet system is: A) –2</a:t>
            </a:r>
            <a:r>
              <a:rPr lang="en-US" i="1" dirty="0" smtClean="0"/>
              <a:t>K </a:t>
            </a:r>
            <a:endParaRPr lang="en-US" dirty="0"/>
          </a:p>
        </p:txBody>
      </p:sp>
      <p:sp>
        <p:nvSpPr>
          <p:cNvPr id="15" name="Rectangle 14"/>
          <p:cNvSpPr/>
          <p:nvPr/>
        </p:nvSpPr>
        <p:spPr>
          <a:xfrm>
            <a:off x="762000" y="6172200"/>
            <a:ext cx="849913" cy="369332"/>
          </a:xfrm>
          <a:prstGeom prst="rect">
            <a:avLst/>
          </a:prstGeom>
        </p:spPr>
        <p:txBody>
          <a:bodyPr wrap="none">
            <a:spAutoFit/>
          </a:bodyPr>
          <a:lstStyle/>
          <a:p>
            <a:r>
              <a:rPr lang="en-US" dirty="0" smtClean="0"/>
              <a:t>Fig. 10 </a:t>
            </a:r>
            <a:endParaRPr lang="en-US" dirty="0"/>
          </a:p>
        </p:txBody>
      </p:sp>
      <p:grpSp>
        <p:nvGrpSpPr>
          <p:cNvPr id="22" name="Group 21"/>
          <p:cNvGrpSpPr/>
          <p:nvPr/>
        </p:nvGrpSpPr>
        <p:grpSpPr>
          <a:xfrm>
            <a:off x="5943600" y="4771524"/>
            <a:ext cx="3097561" cy="2013284"/>
            <a:chOff x="5943600" y="4771524"/>
            <a:chExt cx="3097561" cy="2013284"/>
          </a:xfrm>
        </p:grpSpPr>
        <p:pic>
          <p:nvPicPr>
            <p:cNvPr id="77829" name="Picture 5"/>
            <p:cNvPicPr>
              <a:picLocks noChangeAspect="1" noChangeArrowheads="1"/>
            </p:cNvPicPr>
            <p:nvPr/>
          </p:nvPicPr>
          <p:blipFill>
            <a:blip r:embed="rId2" cstate="print"/>
            <a:srcRect/>
            <a:stretch>
              <a:fillRect/>
            </a:stretch>
          </p:blipFill>
          <p:spPr bwMode="auto">
            <a:xfrm>
              <a:off x="6553200" y="4771524"/>
              <a:ext cx="2487961" cy="2013284"/>
            </a:xfrm>
            <a:prstGeom prst="rect">
              <a:avLst/>
            </a:prstGeom>
            <a:noFill/>
            <a:ln w="9525">
              <a:noFill/>
              <a:miter lim="800000"/>
              <a:headEnd/>
              <a:tailEnd/>
            </a:ln>
          </p:spPr>
        </p:pic>
        <p:sp>
          <p:nvSpPr>
            <p:cNvPr id="17" name="Rectangle 16"/>
            <p:cNvSpPr/>
            <p:nvPr/>
          </p:nvSpPr>
          <p:spPr>
            <a:xfrm>
              <a:off x="5943600" y="6412468"/>
              <a:ext cx="849913" cy="369332"/>
            </a:xfrm>
            <a:prstGeom prst="rect">
              <a:avLst/>
            </a:prstGeom>
          </p:spPr>
          <p:txBody>
            <a:bodyPr wrap="none">
              <a:spAutoFit/>
            </a:bodyPr>
            <a:lstStyle/>
            <a:p>
              <a:r>
                <a:rPr lang="en-US" dirty="0" smtClean="0"/>
                <a:t>Fig. 12 </a:t>
              </a:r>
              <a:endParaRPr lang="en-US" dirty="0"/>
            </a:p>
          </p:txBody>
        </p:sp>
      </p:grpSp>
      <p:pic>
        <p:nvPicPr>
          <p:cNvPr id="77827" name="Picture 3"/>
          <p:cNvPicPr>
            <a:picLocks noChangeAspect="1" noChangeArrowheads="1"/>
          </p:cNvPicPr>
          <p:nvPr/>
        </p:nvPicPr>
        <p:blipFill>
          <a:blip r:embed="rId3" cstate="print"/>
          <a:srcRect/>
          <a:stretch>
            <a:fillRect/>
          </a:stretch>
        </p:blipFill>
        <p:spPr bwMode="auto">
          <a:xfrm>
            <a:off x="457199" y="5562600"/>
            <a:ext cx="1964267" cy="457200"/>
          </a:xfrm>
          <a:prstGeom prst="rect">
            <a:avLst/>
          </a:prstGeom>
          <a:noFill/>
          <a:ln w="9525">
            <a:noFill/>
            <a:miter lim="800000"/>
            <a:headEnd/>
            <a:tailEnd/>
          </a:ln>
        </p:spPr>
      </p:pic>
      <p:grpSp>
        <p:nvGrpSpPr>
          <p:cNvPr id="20" name="Group 19"/>
          <p:cNvGrpSpPr/>
          <p:nvPr/>
        </p:nvGrpSpPr>
        <p:grpSpPr>
          <a:xfrm>
            <a:off x="3200400" y="4855633"/>
            <a:ext cx="2438400" cy="2002367"/>
            <a:chOff x="3200400" y="4855633"/>
            <a:chExt cx="2438400" cy="2002367"/>
          </a:xfrm>
        </p:grpSpPr>
        <p:pic>
          <p:nvPicPr>
            <p:cNvPr id="77828" name="Picture 4"/>
            <p:cNvPicPr>
              <a:picLocks noChangeAspect="1" noChangeArrowheads="1"/>
            </p:cNvPicPr>
            <p:nvPr/>
          </p:nvPicPr>
          <p:blipFill>
            <a:blip r:embed="rId4" cstate="print"/>
            <a:srcRect/>
            <a:stretch>
              <a:fillRect/>
            </a:stretch>
          </p:blipFill>
          <p:spPr bwMode="auto">
            <a:xfrm>
              <a:off x="3535681" y="4855633"/>
              <a:ext cx="2103119" cy="1849967"/>
            </a:xfrm>
            <a:prstGeom prst="rect">
              <a:avLst/>
            </a:prstGeom>
            <a:noFill/>
            <a:ln w="9525">
              <a:noFill/>
              <a:miter lim="800000"/>
              <a:headEnd/>
              <a:tailEnd/>
            </a:ln>
          </p:spPr>
        </p:pic>
        <p:sp>
          <p:nvSpPr>
            <p:cNvPr id="16" name="Rectangle 15"/>
            <p:cNvSpPr/>
            <p:nvPr/>
          </p:nvSpPr>
          <p:spPr>
            <a:xfrm>
              <a:off x="3200400" y="6488668"/>
              <a:ext cx="849913" cy="369332"/>
            </a:xfrm>
            <a:prstGeom prst="rect">
              <a:avLst/>
            </a:prstGeom>
          </p:spPr>
          <p:txBody>
            <a:bodyPr wrap="none">
              <a:spAutoFit/>
            </a:bodyPr>
            <a:lstStyle/>
            <a:p>
              <a:r>
                <a:rPr lang="en-US" dirty="0" smtClean="0"/>
                <a:t>Fig. 11 </a:t>
              </a:r>
              <a:endParaRPr 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T-52-Ch13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152400" y="609600"/>
            <a:ext cx="8915400" cy="6186309"/>
            <a:chOff x="152400" y="609600"/>
            <a:chExt cx="8915400" cy="6186309"/>
          </a:xfrm>
        </p:grpSpPr>
        <p:sp>
          <p:nvSpPr>
            <p:cNvPr id="180229" name="Rectangle 5"/>
            <p:cNvSpPr>
              <a:spLocks noChangeArrowheads="1"/>
            </p:cNvSpPr>
            <p:nvPr/>
          </p:nvSpPr>
          <p:spPr bwMode="auto">
            <a:xfrm>
              <a:off x="152400" y="609600"/>
              <a:ext cx="8915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Q#19:</a:t>
              </a:r>
              <a:r>
                <a:rPr lang="en-US" dirty="0" smtClean="0"/>
                <a:t> Three identical particles each of mass </a:t>
              </a:r>
              <a:r>
                <a:rPr lang="en-US" i="1" dirty="0" smtClean="0"/>
                <a:t>m </a:t>
              </a:r>
              <a:r>
                <a:rPr lang="en-US" dirty="0" smtClean="0"/>
                <a:t>are distributed along the circumference of a circle of radius </a:t>
              </a:r>
              <a:r>
                <a:rPr lang="en-US" i="1" dirty="0" smtClean="0"/>
                <a:t>R </a:t>
              </a:r>
              <a:r>
                <a:rPr lang="en-US" dirty="0" smtClean="0"/>
                <a:t>as shown in </a:t>
              </a:r>
              <a:r>
                <a:rPr lang="en-US" u="sng" dirty="0" smtClean="0"/>
                <a:t>Fig 7</a:t>
              </a:r>
              <a:r>
                <a:rPr lang="en-US" dirty="0" smtClean="0"/>
                <a:t>. The gravitational force of </a:t>
              </a:r>
              <a:r>
                <a:rPr lang="en-US" i="1" dirty="0" smtClean="0"/>
                <a:t>m</a:t>
              </a:r>
              <a:r>
                <a:rPr lang="en-US" baseline="-25000" dirty="0" smtClean="0"/>
                <a:t>2 </a:t>
              </a:r>
              <a:r>
                <a:rPr lang="en-US" dirty="0" smtClean="0"/>
                <a:t>on </a:t>
              </a:r>
              <a:r>
                <a:rPr lang="en-US" i="1" dirty="0" smtClean="0"/>
                <a:t>m</a:t>
              </a:r>
              <a:r>
                <a:rPr lang="en-US" baseline="-25000" dirty="0" smtClean="0"/>
                <a:t>1 </a:t>
              </a:r>
              <a:r>
                <a:rPr lang="en-US" dirty="0" smtClean="0"/>
                <a:t>is 1.0 x 10</a:t>
              </a:r>
              <a:r>
                <a:rPr lang="en-US" baseline="30000" dirty="0" smtClean="0"/>
                <a:t>-6 </a:t>
              </a:r>
              <a:r>
                <a:rPr lang="en-US" dirty="0" smtClean="0"/>
                <a:t>N. The magnitude of the net gravitational force on </a:t>
              </a:r>
              <a:r>
                <a:rPr lang="en-US" i="1" dirty="0" smtClean="0"/>
                <a:t>m</a:t>
              </a:r>
              <a:r>
                <a:rPr lang="en-US" baseline="-25000" dirty="0" smtClean="0"/>
                <a:t>1 </a:t>
              </a:r>
              <a:r>
                <a:rPr lang="en-US" dirty="0" smtClean="0"/>
                <a:t>due to </a:t>
              </a:r>
              <a:r>
                <a:rPr lang="en-US" i="1" dirty="0" smtClean="0"/>
                <a:t>m</a:t>
              </a:r>
              <a:r>
                <a:rPr lang="en-US" baseline="-25000" dirty="0" smtClean="0"/>
                <a:t>2</a:t>
              </a:r>
              <a:r>
                <a:rPr lang="en-US" dirty="0" smtClean="0"/>
                <a:t>, </a:t>
              </a:r>
              <a:r>
                <a:rPr lang="en-US" i="1" dirty="0" smtClean="0"/>
                <a:t>m</a:t>
              </a:r>
              <a:r>
                <a:rPr lang="en-US" baseline="-25000" dirty="0" smtClean="0"/>
                <a:t>3 </a:t>
              </a:r>
              <a:r>
                <a:rPr lang="en-US" dirty="0" smtClean="0"/>
                <a:t>is (</a:t>
              </a:r>
              <a:r>
                <a:rPr lang="en-US" dirty="0" err="1" smtClean="0"/>
                <a:t>Ans</a:t>
              </a:r>
              <a:r>
                <a:rPr lang="en-US" dirty="0" smtClean="0"/>
                <a:t>: 1.4 x 10</a:t>
              </a:r>
              <a:r>
                <a:rPr lang="en-US" baseline="30000" dirty="0" smtClean="0"/>
                <a:t>-6 </a:t>
              </a:r>
              <a:r>
                <a:rPr lang="en-US" dirty="0" smtClean="0"/>
                <a:t>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Q#20: </a:t>
              </a:r>
              <a:r>
                <a:rPr lang="en-US" dirty="0" smtClean="0"/>
                <a:t>Calculate the mass of the Sun using the fact that Earth is rotating around the Sun in a circular orbit of radius 1.496 x 10</a:t>
              </a:r>
              <a:r>
                <a:rPr lang="en-US" baseline="30000" dirty="0" smtClean="0"/>
                <a:t>11</a:t>
              </a:r>
              <a:r>
                <a:rPr lang="en-US" dirty="0" smtClean="0"/>
                <a:t>m with a period of one year (1 year =3.156 x 10</a:t>
              </a:r>
              <a:r>
                <a:rPr lang="en-US" baseline="30000" dirty="0" smtClean="0"/>
                <a:t>7</a:t>
              </a:r>
              <a:r>
                <a:rPr lang="en-US" dirty="0" smtClean="0"/>
                <a:t>s).(</a:t>
              </a:r>
              <a:r>
                <a:rPr lang="en-US" dirty="0" err="1" smtClean="0"/>
                <a:t>Ans</a:t>
              </a:r>
              <a:r>
                <a:rPr lang="en-US" dirty="0" smtClean="0"/>
                <a:t>: 1.99 x 10</a:t>
              </a:r>
              <a:r>
                <a:rPr lang="en-US" baseline="30000" dirty="0" smtClean="0"/>
                <a:t>30 </a:t>
              </a:r>
              <a:r>
                <a:rPr lang="en-US" dirty="0" smtClean="0"/>
                <a:t>kg).</a:t>
              </a:r>
            </a:p>
            <a:p>
              <a:endParaRPr lang="en-US" dirty="0" smtClean="0"/>
            </a:p>
            <a:p>
              <a:r>
                <a:rPr lang="en-US" b="1" dirty="0" smtClean="0"/>
                <a:t>Q#21: </a:t>
              </a:r>
              <a:r>
                <a:rPr lang="en-US" dirty="0" smtClean="0"/>
                <a:t>Calculate the work require to move an Earth satellite of mass m from a circular orbit of radius 2R</a:t>
              </a:r>
              <a:r>
                <a:rPr lang="en-US" baseline="-25000" dirty="0" smtClean="0"/>
                <a:t>E </a:t>
              </a:r>
              <a:r>
                <a:rPr lang="en-US" dirty="0" smtClean="0"/>
                <a:t>to one of radius 3R</a:t>
              </a:r>
              <a:r>
                <a:rPr lang="en-US" baseline="-25000" dirty="0" smtClean="0"/>
                <a:t>E</a:t>
              </a:r>
              <a:r>
                <a:rPr lang="en-US" dirty="0" smtClean="0"/>
                <a:t>. (Consider M</a:t>
              </a:r>
              <a:r>
                <a:rPr lang="en-US" baseline="-25000" dirty="0" smtClean="0"/>
                <a:t>E </a:t>
              </a:r>
              <a:r>
                <a:rPr lang="en-US" dirty="0" smtClean="0"/>
                <a:t>= mass of Earth, R</a:t>
              </a:r>
              <a:r>
                <a:rPr lang="en-US" baseline="-25000" dirty="0" smtClean="0"/>
                <a:t>E </a:t>
              </a:r>
              <a:r>
                <a:rPr lang="en-US" dirty="0" smtClean="0"/>
                <a:t>= radius of Earth, G = universal Gravitational constant) (</a:t>
              </a:r>
              <a:r>
                <a:rPr lang="en-US" dirty="0" err="1" smtClean="0"/>
                <a:t>Ans</a:t>
              </a:r>
              <a:r>
                <a:rPr lang="en-US" dirty="0" smtClean="0"/>
                <a:t>: G M</a:t>
              </a:r>
              <a:r>
                <a:rPr lang="en-US" baseline="-25000" dirty="0" smtClean="0"/>
                <a:t>E </a:t>
              </a:r>
              <a:r>
                <a:rPr lang="en-US" dirty="0" smtClean="0"/>
                <a:t>m /(12 R</a:t>
              </a:r>
              <a:r>
                <a:rPr lang="en-US" baseline="-25000" dirty="0" smtClean="0"/>
                <a:t>E</a:t>
              </a:r>
              <a:r>
                <a:rPr lang="en-US" dirty="0" smtClean="0"/>
                <a:t>)).</a:t>
              </a:r>
            </a:p>
            <a:p>
              <a:endParaRPr lang="en-US" dirty="0" smtClean="0"/>
            </a:p>
            <a:p>
              <a:r>
                <a:rPr lang="en-US" b="1" dirty="0" smtClean="0"/>
                <a:t>Q#22</a:t>
              </a:r>
              <a:r>
                <a:rPr lang="en-US" dirty="0" smtClean="0"/>
                <a:t>: A 100-kg rock from outer space is heading directly toward Earth. When the rock is at a distance of (9R</a:t>
              </a:r>
              <a:r>
                <a:rPr lang="en-US" baseline="-25000" dirty="0" smtClean="0"/>
                <a:t>E</a:t>
              </a:r>
              <a:r>
                <a:rPr lang="en-US" dirty="0" smtClean="0"/>
                <a:t>) from the Earth's surface, its speed is 12 km/s. Neglecting the effects of the Earth's atmosphere on the rock, find the speed of the rock just before it hits the surface of Earth.(</a:t>
              </a:r>
              <a:r>
                <a:rPr lang="en-US" dirty="0" err="1" smtClean="0"/>
                <a:t>Ans</a:t>
              </a:r>
              <a:r>
                <a:rPr lang="en-US" dirty="0" smtClean="0"/>
                <a:t>: 16 km/s) </a:t>
              </a:r>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6476999" y="1600200"/>
              <a:ext cx="2009119" cy="169804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T-51-Ch13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152400" y="609600"/>
            <a:ext cx="8915400" cy="5909310"/>
            <a:chOff x="152400" y="609600"/>
            <a:chExt cx="8915400" cy="5909310"/>
          </a:xfrm>
        </p:grpSpPr>
        <p:sp>
          <p:nvSpPr>
            <p:cNvPr id="180229" name="Rectangle 5"/>
            <p:cNvSpPr>
              <a:spLocks noChangeArrowheads="1"/>
            </p:cNvSpPr>
            <p:nvPr/>
          </p:nvSpPr>
          <p:spPr bwMode="auto">
            <a:xfrm>
              <a:off x="152400" y="609600"/>
              <a:ext cx="8915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Q#19:</a:t>
              </a:r>
              <a:r>
                <a:rPr lang="en-US" dirty="0" smtClean="0"/>
                <a:t> Calculate the magnitude and direction of net gravitational force on particle of mass </a:t>
              </a:r>
              <a:r>
                <a:rPr lang="en-US" i="1" dirty="0" smtClean="0"/>
                <a:t>m</a:t>
              </a:r>
              <a:r>
                <a:rPr lang="en-US" dirty="0" smtClean="0"/>
                <a:t>  due to two particles each of mass </a:t>
              </a:r>
              <a:r>
                <a:rPr lang="en-US" i="1" dirty="0" smtClean="0"/>
                <a:t>M</a:t>
              </a:r>
              <a:r>
                <a:rPr lang="en-US" dirty="0" smtClean="0"/>
                <a:t>, where </a:t>
              </a:r>
              <a:r>
                <a:rPr lang="en-US" i="1" dirty="0" smtClean="0"/>
                <a:t>m</a:t>
              </a:r>
              <a:r>
                <a:rPr lang="en-US" dirty="0" smtClean="0"/>
                <a:t> =1000 kg and </a:t>
              </a:r>
              <a:r>
                <a:rPr lang="en-US" i="1" dirty="0" smtClean="0"/>
                <a:t>M</a:t>
              </a:r>
              <a:r>
                <a:rPr lang="en-US" dirty="0" smtClean="0"/>
                <a:t> =10000 kg and are arranged as shown in the </a:t>
              </a:r>
              <a:r>
                <a:rPr lang="en-US" u="sng" dirty="0" smtClean="0"/>
                <a:t>Fig. 5</a:t>
              </a:r>
              <a:r>
                <a:rPr lang="en-US" dirty="0" smtClean="0"/>
                <a:t>.(</a:t>
              </a:r>
              <a:r>
                <a:rPr lang="en-US" dirty="0" err="1" smtClean="0"/>
                <a:t>Ans</a:t>
              </a:r>
              <a:r>
                <a:rPr lang="en-US" dirty="0" smtClean="0"/>
                <a:t>:  4.3 x 10</a:t>
              </a:r>
              <a:r>
                <a:rPr lang="en-US" baseline="30000" dirty="0" smtClean="0"/>
                <a:t>-5</a:t>
              </a:r>
              <a:r>
                <a:rPr lang="en-US" dirty="0" smtClean="0"/>
                <a:t> N directed towards negative x-axis)</a:t>
              </a:r>
            </a:p>
            <a:p>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Q#20</a:t>
              </a:r>
              <a:r>
                <a:rPr lang="en-US" dirty="0" smtClean="0"/>
                <a:t>: One of the moons of planet Mars completes one revolution around Mars in 1.26 days. If the distance between Mars and the moon is 23460 km, calculate the mass of Mars.( </a:t>
              </a:r>
              <a:r>
                <a:rPr lang="en-US" dirty="0" err="1" smtClean="0"/>
                <a:t>Ans</a:t>
              </a:r>
              <a:r>
                <a:rPr lang="en-US" dirty="0" smtClean="0"/>
                <a:t>: 6.45 x 1023 kg)</a:t>
              </a:r>
            </a:p>
            <a:p>
              <a:endParaRPr lang="en-US" dirty="0" smtClean="0"/>
            </a:p>
            <a:p>
              <a:r>
                <a:rPr lang="en-US" b="1" dirty="0" smtClean="0"/>
                <a:t>  Q#21:</a:t>
              </a:r>
              <a:r>
                <a:rPr lang="en-US" dirty="0" smtClean="0"/>
                <a:t> A satellite of is in a circular orbit around a planet. If the kinetic energy of the satellite is 1.87 x 10</a:t>
              </a:r>
              <a:r>
                <a:rPr lang="en-US" baseline="30000" dirty="0" smtClean="0"/>
                <a:t>9</a:t>
              </a:r>
              <a:r>
                <a:rPr lang="en-US" dirty="0" smtClean="0"/>
                <a:t> J, what is the mechanical energy of the satellite? (</a:t>
              </a:r>
              <a:r>
                <a:rPr lang="en-US" dirty="0" err="1" smtClean="0"/>
                <a:t>Ans</a:t>
              </a:r>
              <a:r>
                <a:rPr lang="en-US" dirty="0" smtClean="0"/>
                <a:t>: - 1.87 x 10</a:t>
              </a:r>
              <a:r>
                <a:rPr lang="en-US" baseline="30000" dirty="0" smtClean="0"/>
                <a:t>9</a:t>
              </a:r>
              <a:r>
                <a:rPr lang="en-US" dirty="0" smtClean="0"/>
                <a:t> J)</a:t>
              </a:r>
            </a:p>
            <a:p>
              <a:endParaRPr lang="en-US" dirty="0" smtClean="0"/>
            </a:p>
            <a:p>
              <a:r>
                <a:rPr lang="en-US" b="1" dirty="0" smtClean="0"/>
                <a:t>Q#22: </a:t>
              </a:r>
              <a:r>
                <a:rPr lang="en-US" dirty="0" smtClean="0"/>
                <a:t>A projectile was fired straight upward from Earth's surface with an initial speed  </a:t>
              </a:r>
              <a:r>
                <a:rPr lang="en-US" i="1" dirty="0" smtClean="0"/>
                <a:t>v</a:t>
              </a:r>
              <a:r>
                <a:rPr lang="en-US" i="1" baseline="-25000" dirty="0" smtClean="0"/>
                <a:t>i</a:t>
              </a:r>
              <a:r>
                <a:rPr lang="en-US" dirty="0" smtClean="0"/>
                <a:t> such that it reaches a maximum height of 2</a:t>
              </a:r>
              <a:r>
                <a:rPr lang="en-US" i="1" dirty="0" smtClean="0"/>
                <a:t>R</a:t>
              </a:r>
              <a:r>
                <a:rPr lang="en-US" i="1" baseline="-25000" dirty="0" smtClean="0"/>
                <a:t>E </a:t>
              </a:r>
              <a:r>
                <a:rPr lang="en-US" dirty="0" smtClean="0"/>
                <a:t>above the Earth surface (take g = 9.80 m/s</a:t>
              </a:r>
              <a:r>
                <a:rPr lang="en-US" baseline="30000" dirty="0" smtClean="0"/>
                <a:t>2</a:t>
              </a:r>
              <a:r>
                <a:rPr lang="en-US" dirty="0" smtClean="0"/>
                <a:t> and </a:t>
              </a:r>
              <a:r>
                <a:rPr lang="en-US" i="1" dirty="0" smtClean="0"/>
                <a:t>R</a:t>
              </a:r>
              <a:r>
                <a:rPr lang="en-US" i="1" baseline="-25000" dirty="0" smtClean="0"/>
                <a:t>E</a:t>
              </a:r>
              <a:r>
                <a:rPr lang="en-US" dirty="0" smtClean="0"/>
                <a:t> = 6.37 x 10</a:t>
              </a:r>
              <a:r>
                <a:rPr lang="en-US" baseline="30000" dirty="0" smtClean="0"/>
                <a:t>6</a:t>
              </a:r>
              <a:r>
                <a:rPr lang="en-US" dirty="0" smtClean="0"/>
                <a:t> m). The initial speed </a:t>
              </a:r>
              <a:r>
                <a:rPr lang="en-US" i="1" dirty="0" smtClean="0"/>
                <a:t>v</a:t>
              </a:r>
              <a:r>
                <a:rPr lang="en-US" i="1" baseline="-25000" dirty="0" smtClean="0"/>
                <a:t>i</a:t>
              </a:r>
              <a:r>
                <a:rPr lang="en-US" dirty="0" smtClean="0"/>
                <a:t> is (</a:t>
              </a:r>
              <a:r>
                <a:rPr lang="en-US" dirty="0" err="1" smtClean="0"/>
                <a:t>Ans</a:t>
              </a:r>
              <a:r>
                <a:rPr lang="en-US" dirty="0" smtClean="0"/>
                <a:t>: 10.5 km/s)</a:t>
              </a:r>
              <a:r>
                <a:rPr lang="en-US" u="sng" dirty="0" smtClean="0"/>
                <a:t> </a:t>
              </a:r>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5867399" y="1676400"/>
              <a:ext cx="2300941" cy="192373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T-42-Ch13</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152400" y="609600"/>
            <a:ext cx="8915400" cy="6186309"/>
            <a:chOff x="152400" y="609600"/>
            <a:chExt cx="8915400" cy="6186309"/>
          </a:xfrm>
        </p:grpSpPr>
        <p:sp>
          <p:nvSpPr>
            <p:cNvPr id="180229" name="Rectangle 5"/>
            <p:cNvSpPr>
              <a:spLocks noChangeArrowheads="1"/>
            </p:cNvSpPr>
            <p:nvPr/>
          </p:nvSpPr>
          <p:spPr bwMode="auto">
            <a:xfrm>
              <a:off x="152400" y="609600"/>
              <a:ext cx="8915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Q4: </a:t>
              </a:r>
              <a:r>
                <a:rPr lang="en-US" dirty="0" smtClean="0"/>
                <a:t> Four point masses are at the corners of a square whose side is 20 cm long (see </a:t>
              </a:r>
              <a:r>
                <a:rPr lang="en-US" u="sng" dirty="0" smtClean="0"/>
                <a:t>Fig 3</a:t>
              </a:r>
              <a:r>
                <a:rPr lang="en-US" dirty="0" smtClean="0"/>
                <a:t>). What is the magnitude of the net gravitational force on a point mass m5 = 2.5 kg located at the center of the square? (Ans:1 3.3*10**(-8) 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Q5: </a:t>
              </a:r>
              <a:r>
                <a:rPr lang="en-US" dirty="0" smtClean="0"/>
                <a:t> An object is fired vertically upward from the surface of  the Earth (Radius = R) with an initial speed of (</a:t>
              </a:r>
              <a:r>
                <a:rPr lang="en-US" dirty="0" err="1" smtClean="0"/>
                <a:t>Vesc</a:t>
              </a:r>
              <a:r>
                <a:rPr lang="en-US" dirty="0" smtClean="0"/>
                <a:t>)/2, where (</a:t>
              </a:r>
              <a:r>
                <a:rPr lang="en-US" dirty="0" err="1" smtClean="0"/>
                <a:t>Vesc</a:t>
              </a:r>
              <a:r>
                <a:rPr lang="en-US" dirty="0" smtClean="0"/>
                <a:t> = escape speed). Neglecting air resistance, how far above the surface of Earth will it reach? (</a:t>
              </a:r>
              <a:r>
                <a:rPr lang="en-US" dirty="0" err="1" smtClean="0"/>
                <a:t>Ans</a:t>
              </a:r>
              <a:r>
                <a:rPr lang="en-US" dirty="0" smtClean="0"/>
                <a:t>: R/3)</a:t>
              </a:r>
            </a:p>
            <a:p>
              <a:endParaRPr lang="en-US" dirty="0" smtClean="0"/>
            </a:p>
            <a:p>
              <a:r>
                <a:rPr lang="en-US" b="1" dirty="0" smtClean="0"/>
                <a:t>Q6: </a:t>
              </a:r>
              <a:r>
                <a:rPr lang="en-US" dirty="0" smtClean="0"/>
                <a:t> What is the escape speed on a spherical planet whose radius is 3200 km and whose gravitational acceleration at the surface is 4.00 m/s**2? (</a:t>
              </a:r>
              <a:r>
                <a:rPr lang="en-US" dirty="0" err="1" smtClean="0"/>
                <a:t>Ans</a:t>
              </a:r>
              <a:r>
                <a:rPr lang="en-US" dirty="0" smtClean="0"/>
                <a:t>: 5.06 km/s)</a:t>
              </a:r>
            </a:p>
            <a:p>
              <a:endParaRPr lang="en-US" dirty="0" smtClean="0"/>
            </a:p>
            <a:p>
              <a:r>
                <a:rPr lang="en-US" b="1" dirty="0" smtClean="0"/>
                <a:t>Q7</a:t>
              </a:r>
              <a:r>
                <a:rPr lang="en-US" dirty="0" smtClean="0"/>
                <a:t> : A planet requires 300 (Earth) days to complete its circular orbit about its sun (mass M = 6.0*10**30 kg). The orbital speed of the planet is: (</a:t>
              </a:r>
              <a:r>
                <a:rPr lang="en-US" dirty="0" err="1" smtClean="0"/>
                <a:t>Ans</a:t>
              </a:r>
              <a:r>
                <a:rPr lang="en-US" dirty="0" smtClean="0"/>
                <a:t>:  4.6*10**4 m/s)</a:t>
              </a:r>
            </a:p>
            <a:p>
              <a:endParaRPr lang="en-US" dirty="0"/>
            </a:p>
          </p:txBody>
        </p:sp>
        <p:pic>
          <p:nvPicPr>
            <p:cNvPr id="80898" name="Picture 2"/>
            <p:cNvPicPr>
              <a:picLocks noChangeAspect="1" noChangeArrowheads="1"/>
            </p:cNvPicPr>
            <p:nvPr/>
          </p:nvPicPr>
          <p:blipFill>
            <a:blip r:embed="rId2" cstate="print"/>
            <a:srcRect/>
            <a:stretch>
              <a:fillRect/>
            </a:stretch>
          </p:blipFill>
          <p:spPr bwMode="auto">
            <a:xfrm>
              <a:off x="5105400" y="1600200"/>
              <a:ext cx="2524125" cy="21585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971800"/>
            <a:ext cx="2198294" cy="923330"/>
          </a:xfrm>
          <a:prstGeom prst="rect">
            <a:avLst/>
          </a:prstGeom>
          <a:noFill/>
        </p:spPr>
        <p:txBody>
          <a:bodyPr wrap="none" rtlCol="0">
            <a:spAutoFit/>
          </a:bodyPr>
          <a:lstStyle/>
          <a:p>
            <a:r>
              <a:rPr lang="en-US" sz="5400" dirty="0" smtClean="0"/>
              <a:t>Review</a:t>
            </a:r>
            <a:endParaRPr lang="en-US" sz="5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57200" y="381000"/>
            <a:ext cx="25146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083300" y="4572000"/>
            <a:ext cx="1887538" cy="2052638"/>
            <a:chOff x="6083300" y="4572000"/>
            <a:chExt cx="1887538" cy="2052638"/>
          </a:xfrm>
        </p:grpSpPr>
        <p:graphicFrame>
          <p:nvGraphicFramePr>
            <p:cNvPr id="111626" name="Object 10"/>
            <p:cNvGraphicFramePr>
              <a:graphicFrameLocks noChangeAspect="1"/>
            </p:cNvGraphicFramePr>
            <p:nvPr/>
          </p:nvGraphicFramePr>
          <p:xfrm>
            <a:off x="6400800" y="5105400"/>
            <a:ext cx="1257300" cy="552450"/>
          </p:xfrm>
          <a:graphic>
            <a:graphicData uri="http://schemas.openxmlformats.org/presentationml/2006/ole">
              <mc:AlternateContent xmlns:mc="http://schemas.openxmlformats.org/markup-compatibility/2006">
                <mc:Choice xmlns:v="urn:schemas-microsoft-com:vml" Requires="v">
                  <p:oleObj spid="_x0000_s111747" name="Equation" r:id="rId3" imgW="609480" imgH="393480" progId="Equation.3">
                    <p:embed/>
                  </p:oleObj>
                </mc:Choice>
                <mc:Fallback>
                  <p:oleObj name="Equation" r:id="rId3" imgW="609480" imgH="39348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105400"/>
                          <a:ext cx="12573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8" name="Object 12"/>
            <p:cNvGraphicFramePr>
              <a:graphicFrameLocks noChangeAspect="1"/>
            </p:cNvGraphicFramePr>
            <p:nvPr/>
          </p:nvGraphicFramePr>
          <p:xfrm>
            <a:off x="6083300" y="5867400"/>
            <a:ext cx="1887538" cy="757238"/>
          </p:xfrm>
          <a:graphic>
            <a:graphicData uri="http://schemas.openxmlformats.org/presentationml/2006/ole">
              <mc:AlternateContent xmlns:mc="http://schemas.openxmlformats.org/markup-compatibility/2006">
                <mc:Choice xmlns:v="urn:schemas-microsoft-com:vml" Requires="v">
                  <p:oleObj spid="_x0000_s111748" name="Equation" r:id="rId5" imgW="914400" imgH="482400" progId="Equation.3">
                    <p:embed/>
                  </p:oleObj>
                </mc:Choice>
                <mc:Fallback>
                  <p:oleObj name="Equation" r:id="rId5" imgW="914400" imgH="4824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300" y="5867400"/>
                          <a:ext cx="1887538"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400800" y="4572000"/>
              <a:ext cx="1426994" cy="369332"/>
            </a:xfrm>
            <a:prstGeom prst="rect">
              <a:avLst/>
            </a:prstGeom>
            <a:noFill/>
          </p:spPr>
          <p:txBody>
            <a:bodyPr wrap="none" rtlCol="0">
              <a:spAutoFit/>
            </a:bodyPr>
            <a:lstStyle/>
            <a:p>
              <a:r>
                <a:rPr lang="en-US" dirty="0" err="1" smtClean="0">
                  <a:solidFill>
                    <a:srgbClr val="FF0000"/>
                  </a:solidFill>
                </a:rPr>
                <a:t>Kepplar’s</a:t>
              </a:r>
              <a:r>
                <a:rPr lang="en-US" dirty="0" smtClean="0">
                  <a:solidFill>
                    <a:srgbClr val="FF0000"/>
                  </a:solidFill>
                </a:rPr>
                <a:t> law</a:t>
              </a:r>
              <a:endParaRPr lang="en-US" dirty="0">
                <a:solidFill>
                  <a:srgbClr val="FF0000"/>
                </a:solidFill>
              </a:endParaRPr>
            </a:p>
          </p:txBody>
        </p:sp>
      </p:grpSp>
      <p:grpSp>
        <p:nvGrpSpPr>
          <p:cNvPr id="19" name="Group 18"/>
          <p:cNvGrpSpPr/>
          <p:nvPr/>
        </p:nvGrpSpPr>
        <p:grpSpPr>
          <a:xfrm>
            <a:off x="6096000" y="240268"/>
            <a:ext cx="1860550" cy="3645932"/>
            <a:chOff x="6096000" y="240268"/>
            <a:chExt cx="1860550" cy="3645932"/>
          </a:xfrm>
        </p:grpSpPr>
        <p:graphicFrame>
          <p:nvGraphicFramePr>
            <p:cNvPr id="111621" name="Object 5"/>
            <p:cNvGraphicFramePr>
              <a:graphicFrameLocks noChangeAspect="1"/>
            </p:cNvGraphicFramePr>
            <p:nvPr/>
          </p:nvGraphicFramePr>
          <p:xfrm>
            <a:off x="6397625" y="1528763"/>
            <a:ext cx="1204913" cy="685800"/>
          </p:xfrm>
          <a:graphic>
            <a:graphicData uri="http://schemas.openxmlformats.org/presentationml/2006/ole">
              <mc:AlternateContent xmlns:mc="http://schemas.openxmlformats.org/markup-compatibility/2006">
                <mc:Choice xmlns:v="urn:schemas-microsoft-com:vml" Requires="v">
                  <p:oleObj spid="_x0000_s111749" name="Equation" r:id="rId7" imgW="736560" imgH="393480" progId="Equation.3">
                    <p:embed/>
                  </p:oleObj>
                </mc:Choice>
                <mc:Fallback>
                  <p:oleObj name="Equation" r:id="rId7" imgW="73656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7625" y="1528763"/>
                          <a:ext cx="12049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2" name="Object 6"/>
            <p:cNvGraphicFramePr>
              <a:graphicFrameLocks noChangeAspect="1"/>
            </p:cNvGraphicFramePr>
            <p:nvPr/>
          </p:nvGraphicFramePr>
          <p:xfrm>
            <a:off x="6237288" y="2290762"/>
            <a:ext cx="1330325" cy="685800"/>
          </p:xfrm>
          <a:graphic>
            <a:graphicData uri="http://schemas.openxmlformats.org/presentationml/2006/ole">
              <mc:AlternateContent xmlns:mc="http://schemas.openxmlformats.org/markup-compatibility/2006">
                <mc:Choice xmlns:v="urn:schemas-microsoft-com:vml" Requires="v">
                  <p:oleObj spid="_x0000_s111750" name="Equation" r:id="rId9" imgW="812520" imgH="393480" progId="Equation.3">
                    <p:embed/>
                  </p:oleObj>
                </mc:Choice>
                <mc:Fallback>
                  <p:oleObj name="Equation" r:id="rId9" imgW="812520" imgH="393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7288" y="2290762"/>
                          <a:ext cx="13303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3" name="Object 7"/>
            <p:cNvGraphicFramePr>
              <a:graphicFrameLocks noChangeAspect="1"/>
            </p:cNvGraphicFramePr>
            <p:nvPr/>
          </p:nvGraphicFramePr>
          <p:xfrm>
            <a:off x="6096000" y="690562"/>
            <a:ext cx="1701800" cy="793750"/>
          </p:xfrm>
          <a:graphic>
            <a:graphicData uri="http://schemas.openxmlformats.org/presentationml/2006/ole">
              <mc:AlternateContent xmlns:mc="http://schemas.openxmlformats.org/markup-compatibility/2006">
                <mc:Choice xmlns:v="urn:schemas-microsoft-com:vml" Requires="v">
                  <p:oleObj spid="_x0000_s111751" name="Equation" r:id="rId11" imgW="863280" imgH="419040" progId="Equation.3">
                    <p:embed/>
                  </p:oleObj>
                </mc:Choice>
                <mc:Fallback>
                  <p:oleObj name="Equation" r:id="rId11" imgW="863280" imgH="4190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690562"/>
                          <a:ext cx="17018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7" name="Object 11"/>
            <p:cNvGraphicFramePr>
              <a:graphicFrameLocks noChangeAspect="1"/>
            </p:cNvGraphicFramePr>
            <p:nvPr/>
          </p:nvGraphicFramePr>
          <p:xfrm>
            <a:off x="6096000" y="3128962"/>
            <a:ext cx="1860550" cy="757238"/>
          </p:xfrm>
          <a:graphic>
            <a:graphicData uri="http://schemas.openxmlformats.org/presentationml/2006/ole">
              <mc:AlternateContent xmlns:mc="http://schemas.openxmlformats.org/markup-compatibility/2006">
                <mc:Choice xmlns:v="urn:schemas-microsoft-com:vml" Requires="v">
                  <p:oleObj spid="_x0000_s111752" name="Equation" r:id="rId13" imgW="901440" imgH="482400" progId="Equation.3">
                    <p:embed/>
                  </p:oleObj>
                </mc:Choice>
                <mc:Fallback>
                  <p:oleObj name="Equation" r:id="rId13" imgW="901440" imgH="4824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3128962"/>
                          <a:ext cx="186055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6189865" y="240268"/>
              <a:ext cx="1430135" cy="369332"/>
            </a:xfrm>
            <a:prstGeom prst="rect">
              <a:avLst/>
            </a:prstGeom>
            <a:noFill/>
          </p:spPr>
          <p:txBody>
            <a:bodyPr wrap="none" rtlCol="0">
              <a:spAutoFit/>
            </a:bodyPr>
            <a:lstStyle/>
            <a:p>
              <a:r>
                <a:rPr lang="en-US" b="1" dirty="0" smtClean="0">
                  <a:solidFill>
                    <a:srgbClr val="FF0000"/>
                  </a:solidFill>
                </a:rPr>
                <a:t>Circular orbit</a:t>
              </a:r>
              <a:endParaRPr lang="en-US" b="1" dirty="0">
                <a:solidFill>
                  <a:srgbClr val="FF0000"/>
                </a:solidFill>
              </a:endParaRPr>
            </a:p>
          </p:txBody>
        </p:sp>
      </p:grpSp>
      <p:grpSp>
        <p:nvGrpSpPr>
          <p:cNvPr id="21" name="Group 20"/>
          <p:cNvGrpSpPr/>
          <p:nvPr/>
        </p:nvGrpSpPr>
        <p:grpSpPr>
          <a:xfrm>
            <a:off x="533400" y="392668"/>
            <a:ext cx="2357890" cy="2655332"/>
            <a:chOff x="533400" y="392668"/>
            <a:chExt cx="2357890" cy="2655332"/>
          </a:xfrm>
        </p:grpSpPr>
        <p:graphicFrame>
          <p:nvGraphicFramePr>
            <p:cNvPr id="111617" name="Object 1"/>
            <p:cNvGraphicFramePr>
              <a:graphicFrameLocks noChangeAspect="1"/>
            </p:cNvGraphicFramePr>
            <p:nvPr/>
          </p:nvGraphicFramePr>
          <p:xfrm>
            <a:off x="838200" y="838200"/>
            <a:ext cx="1460500" cy="609600"/>
          </p:xfrm>
          <a:graphic>
            <a:graphicData uri="http://schemas.openxmlformats.org/presentationml/2006/ole">
              <mc:AlternateContent xmlns:mc="http://schemas.openxmlformats.org/markup-compatibility/2006">
                <mc:Choice xmlns:v="urn:schemas-microsoft-com:vml" Requires="v">
                  <p:oleObj spid="_x0000_s111753" name="Equation" r:id="rId15" imgW="711000" imgH="457200" progId="Equation.3">
                    <p:embed/>
                  </p:oleObj>
                </mc:Choice>
                <mc:Fallback>
                  <p:oleObj name="Equation" r:id="rId15" imgW="711000" imgH="457200" progId="Equation.3">
                    <p:embed/>
                    <p:pic>
                      <p:nvPicPr>
                        <p:cNvPr id="0"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838200"/>
                          <a:ext cx="14605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18" name="Object 2"/>
            <p:cNvGraphicFramePr>
              <a:graphicFrameLocks noChangeAspect="1"/>
            </p:cNvGraphicFramePr>
            <p:nvPr/>
          </p:nvGraphicFramePr>
          <p:xfrm>
            <a:off x="693738" y="1503363"/>
            <a:ext cx="1973262" cy="630237"/>
          </p:xfrm>
          <a:graphic>
            <a:graphicData uri="http://schemas.openxmlformats.org/presentationml/2006/ole">
              <mc:AlternateContent xmlns:mc="http://schemas.openxmlformats.org/markup-compatibility/2006">
                <mc:Choice xmlns:v="urn:schemas-microsoft-com:vml" Requires="v">
                  <p:oleObj spid="_x0000_s111754" name="Equation" r:id="rId17" imgW="1066680" imgH="457200" progId="Equation.3">
                    <p:embed/>
                  </p:oleObj>
                </mc:Choice>
                <mc:Fallback>
                  <p:oleObj name="Equation" r:id="rId17" imgW="1066680" imgH="457200" progId="Equation.3">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738" y="1503363"/>
                          <a:ext cx="1973262"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19" name="Object 3"/>
            <p:cNvGraphicFramePr>
              <a:graphicFrameLocks noChangeAspect="1"/>
            </p:cNvGraphicFramePr>
            <p:nvPr/>
          </p:nvGraphicFramePr>
          <p:xfrm>
            <a:off x="762000" y="2362200"/>
            <a:ext cx="1828800" cy="685800"/>
          </p:xfrm>
          <a:graphic>
            <a:graphicData uri="http://schemas.openxmlformats.org/presentationml/2006/ole">
              <mc:AlternateContent xmlns:mc="http://schemas.openxmlformats.org/markup-compatibility/2006">
                <mc:Choice xmlns:v="urn:schemas-microsoft-com:vml" Requires="v">
                  <p:oleObj spid="_x0000_s111755" name="Equation" r:id="rId19" imgW="736560" imgH="457200" progId="Equation.3">
                    <p:embed/>
                  </p:oleObj>
                </mc:Choice>
                <mc:Fallback>
                  <p:oleObj name="Equation" r:id="rId19" imgW="736560" imgH="457200" progId="Equation.3">
                    <p:embed/>
                    <p:pic>
                      <p:nvPicPr>
                        <p:cNvPr id="0"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2362200"/>
                          <a:ext cx="1828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33400" y="392668"/>
              <a:ext cx="2357890" cy="369332"/>
            </a:xfrm>
            <a:prstGeom prst="rect">
              <a:avLst/>
            </a:prstGeom>
            <a:noFill/>
          </p:spPr>
          <p:txBody>
            <a:bodyPr wrap="none" rtlCol="0">
              <a:spAutoFit/>
            </a:bodyPr>
            <a:lstStyle/>
            <a:p>
              <a:r>
                <a:rPr lang="en-US" b="1" dirty="0" smtClean="0">
                  <a:solidFill>
                    <a:srgbClr val="FF0000"/>
                  </a:solidFill>
                </a:rPr>
                <a:t>Force and Acceleration</a:t>
              </a:r>
              <a:endParaRPr lang="en-US" b="1" dirty="0">
                <a:solidFill>
                  <a:srgbClr val="FF0000"/>
                </a:solidFill>
              </a:endParaRPr>
            </a:p>
          </p:txBody>
        </p:sp>
      </p:grpSp>
      <p:grpSp>
        <p:nvGrpSpPr>
          <p:cNvPr id="23" name="Group 22"/>
          <p:cNvGrpSpPr/>
          <p:nvPr/>
        </p:nvGrpSpPr>
        <p:grpSpPr>
          <a:xfrm>
            <a:off x="685800" y="3581400"/>
            <a:ext cx="2324100" cy="2971800"/>
            <a:chOff x="685800" y="3581400"/>
            <a:chExt cx="2324100" cy="2971800"/>
          </a:xfrm>
        </p:grpSpPr>
        <p:graphicFrame>
          <p:nvGraphicFramePr>
            <p:cNvPr id="111620" name="Object 4"/>
            <p:cNvGraphicFramePr>
              <a:graphicFrameLocks noChangeAspect="1"/>
            </p:cNvGraphicFramePr>
            <p:nvPr/>
          </p:nvGraphicFramePr>
          <p:xfrm>
            <a:off x="990600" y="4343400"/>
            <a:ext cx="1350963" cy="685800"/>
          </p:xfrm>
          <a:graphic>
            <a:graphicData uri="http://schemas.openxmlformats.org/presentationml/2006/ole">
              <mc:AlternateContent xmlns:mc="http://schemas.openxmlformats.org/markup-compatibility/2006">
                <mc:Choice xmlns:v="urn:schemas-microsoft-com:vml" Requires="v">
                  <p:oleObj spid="_x0000_s111756" name="Equation" r:id="rId21" imgW="825480" imgH="393480" progId="Equation.3">
                    <p:embed/>
                  </p:oleObj>
                </mc:Choice>
                <mc:Fallback>
                  <p:oleObj name="Equation" r:id="rId21" imgW="825480" imgH="393480" progId="Equation.3">
                    <p:embed/>
                    <p:pic>
                      <p:nvPicPr>
                        <p:cNvPr id="0"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343400"/>
                          <a:ext cx="13509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nvGraphicFramePr>
          <p:xfrm>
            <a:off x="914400" y="5181600"/>
            <a:ext cx="1644650" cy="530225"/>
          </p:xfrm>
          <a:graphic>
            <a:graphicData uri="http://schemas.openxmlformats.org/presentationml/2006/ole">
              <mc:AlternateContent xmlns:mc="http://schemas.openxmlformats.org/markup-compatibility/2006">
                <mc:Choice xmlns:v="urn:schemas-microsoft-com:vml" Requires="v">
                  <p:oleObj spid="_x0000_s111757" name="Equation" r:id="rId23" imgW="850680" imgH="304560" progId="Equation.3">
                    <p:embed/>
                  </p:oleObj>
                </mc:Choice>
                <mc:Fallback>
                  <p:oleObj name="Equation" r:id="rId23" imgW="850680" imgH="304560" progId="Equation.3">
                    <p:embed/>
                    <p:pic>
                      <p:nvPicPr>
                        <p:cNvPr id="0" name="Picture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5181600"/>
                          <a:ext cx="164465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nvGraphicFramePr>
          <p:xfrm>
            <a:off x="685800" y="5924076"/>
            <a:ext cx="2324100" cy="629124"/>
          </p:xfrm>
          <a:graphic>
            <a:graphicData uri="http://schemas.openxmlformats.org/presentationml/2006/ole">
              <mc:AlternateContent xmlns:mc="http://schemas.openxmlformats.org/markup-compatibility/2006">
                <mc:Choice xmlns:v="urn:schemas-microsoft-com:vml" Requires="v">
                  <p:oleObj spid="_x0000_s111758" name="Equation" r:id="rId25" imgW="1434960" imgH="431640" progId="Equation.3">
                    <p:embed/>
                  </p:oleObj>
                </mc:Choice>
                <mc:Fallback>
                  <p:oleObj name="Equation" r:id="rId25" imgW="1434960" imgH="431640" progId="Equation.3">
                    <p:embed/>
                    <p:pic>
                      <p:nvPicPr>
                        <p:cNvPr id="0" name="Picture 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5800" y="5924076"/>
                          <a:ext cx="2324100" cy="629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917931" y="3581400"/>
              <a:ext cx="1749069" cy="646331"/>
            </a:xfrm>
            <a:prstGeom prst="rect">
              <a:avLst/>
            </a:prstGeom>
            <a:noFill/>
          </p:spPr>
          <p:txBody>
            <a:bodyPr wrap="none" rtlCol="0">
              <a:spAutoFit/>
            </a:bodyPr>
            <a:lstStyle/>
            <a:p>
              <a:r>
                <a:rPr lang="en-US" b="1" dirty="0" smtClean="0">
                  <a:solidFill>
                    <a:srgbClr val="FF0000"/>
                  </a:solidFill>
                </a:rPr>
                <a:t>Potential Energy</a:t>
              </a:r>
            </a:p>
            <a:p>
              <a:r>
                <a:rPr lang="en-US" b="1" dirty="0" smtClean="0">
                  <a:solidFill>
                    <a:srgbClr val="FF0000"/>
                  </a:solidFill>
                </a:rPr>
                <a:t>Escape Velocity</a:t>
              </a:r>
              <a:endParaRPr lang="en-US" b="1" dirty="0">
                <a:solidFill>
                  <a:srgbClr val="FF0000"/>
                </a:solidFill>
              </a:endParaRPr>
            </a:p>
          </p:txBody>
        </p:sp>
      </p:grpSp>
      <p:sp>
        <p:nvSpPr>
          <p:cNvPr id="25" name="Rectangle 24"/>
          <p:cNvSpPr/>
          <p:nvPr/>
        </p:nvSpPr>
        <p:spPr>
          <a:xfrm>
            <a:off x="457200" y="3581400"/>
            <a:ext cx="28956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86400" y="228600"/>
            <a:ext cx="28956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67400" y="4495800"/>
            <a:ext cx="24384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429000" y="1143000"/>
            <a:ext cx="1743619" cy="1055132"/>
            <a:chOff x="3429000" y="1143000"/>
            <a:chExt cx="1743619" cy="1055132"/>
          </a:xfrm>
        </p:grpSpPr>
        <p:graphicFrame>
          <p:nvGraphicFramePr>
            <p:cNvPr id="28" name="Object 2"/>
            <p:cNvGraphicFramePr>
              <a:graphicFrameLocks noChangeAspect="1"/>
            </p:cNvGraphicFramePr>
            <p:nvPr/>
          </p:nvGraphicFramePr>
          <p:xfrm>
            <a:off x="3522663" y="1143000"/>
            <a:ext cx="1482725" cy="612775"/>
          </p:xfrm>
          <a:graphic>
            <a:graphicData uri="http://schemas.openxmlformats.org/presentationml/2006/ole">
              <mc:AlternateContent xmlns:mc="http://schemas.openxmlformats.org/markup-compatibility/2006">
                <mc:Choice xmlns:v="urn:schemas-microsoft-com:vml" Requires="v">
                  <p:oleObj spid="_x0000_s111759" name="Equation" r:id="rId27" imgW="799920" imgH="444240" progId="Equation.3">
                    <p:embed/>
                  </p:oleObj>
                </mc:Choice>
                <mc:Fallback>
                  <p:oleObj name="Equation" r:id="rId27" imgW="799920" imgH="444240" progId="Equation.3">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22663" y="1143000"/>
                          <a:ext cx="14827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3429000" y="1828800"/>
              <a:ext cx="1743619" cy="369332"/>
            </a:xfrm>
            <a:prstGeom prst="rect">
              <a:avLst/>
            </a:prstGeom>
            <a:noFill/>
          </p:spPr>
          <p:txBody>
            <a:bodyPr wrap="none" rtlCol="0">
              <a:spAutoFit/>
            </a:bodyPr>
            <a:lstStyle/>
            <a:p>
              <a:r>
                <a:rPr lang="en-US" dirty="0" smtClean="0"/>
                <a:t>Master equation</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228600" y="2590800"/>
            <a:ext cx="8660161" cy="2269867"/>
            <a:chOff x="304800" y="533400"/>
            <a:chExt cx="8660161" cy="2269867"/>
          </a:xfrm>
        </p:grpSpPr>
        <p:sp>
          <p:nvSpPr>
            <p:cNvPr id="180229" name="Rectangle 5"/>
            <p:cNvSpPr>
              <a:spLocks noChangeArrowheads="1"/>
            </p:cNvSpPr>
            <p:nvPr/>
          </p:nvSpPr>
          <p:spPr bwMode="auto">
            <a:xfrm>
              <a:off x="304800" y="609600"/>
              <a:ext cx="5715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T61-Q21. </a:t>
              </a:r>
            </a:p>
            <a:p>
              <a:r>
                <a:rPr lang="en-US" u="sng" dirty="0" smtClean="0"/>
                <a:t>Fig. 12 </a:t>
              </a:r>
              <a:r>
                <a:rPr lang="en-US" dirty="0" smtClean="0"/>
                <a:t>shows five configurations of three particles, two of which have mass </a:t>
              </a:r>
              <a:r>
                <a:rPr lang="en-US" i="1" dirty="0" smtClean="0"/>
                <a:t>m </a:t>
              </a:r>
              <a:r>
                <a:rPr lang="en-US" dirty="0" smtClean="0"/>
                <a:t>and the other one has mass </a:t>
              </a:r>
              <a:r>
                <a:rPr lang="en-US" i="1" dirty="0" smtClean="0"/>
                <a:t>M</a:t>
              </a:r>
              <a:r>
                <a:rPr lang="en-US" dirty="0" smtClean="0"/>
                <a:t>. The configuration with the least (minimum) gravitational force on </a:t>
              </a:r>
              <a:r>
                <a:rPr lang="en-US" i="1" dirty="0" smtClean="0"/>
                <a:t>M</a:t>
              </a:r>
              <a:r>
                <a:rPr lang="en-US" dirty="0" smtClean="0"/>
                <a:t>, due to the other two particles is: </a:t>
              </a:r>
            </a:p>
            <a:p>
              <a:r>
                <a:rPr lang="en-US" dirty="0" smtClean="0"/>
                <a:t>A) 2</a:t>
              </a:r>
            </a:p>
          </p:txBody>
        </p:sp>
        <p:grpSp>
          <p:nvGrpSpPr>
            <p:cNvPr id="2" name="Group 21"/>
            <p:cNvGrpSpPr/>
            <p:nvPr/>
          </p:nvGrpSpPr>
          <p:grpSpPr>
            <a:xfrm>
              <a:off x="6477000" y="533400"/>
              <a:ext cx="2487961" cy="2269867"/>
              <a:chOff x="6374161" y="4771524"/>
              <a:chExt cx="2487961" cy="2269867"/>
            </a:xfrm>
          </p:grpSpPr>
          <p:pic>
            <p:nvPicPr>
              <p:cNvPr id="77829" name="Picture 5"/>
              <p:cNvPicPr>
                <a:picLocks noChangeAspect="1" noChangeArrowheads="1"/>
              </p:cNvPicPr>
              <p:nvPr/>
            </p:nvPicPr>
            <p:blipFill>
              <a:blip r:embed="rId2" cstate="print"/>
              <a:srcRect/>
              <a:stretch>
                <a:fillRect/>
              </a:stretch>
            </p:blipFill>
            <p:spPr bwMode="auto">
              <a:xfrm>
                <a:off x="6374161" y="4771524"/>
                <a:ext cx="2487961" cy="2013284"/>
              </a:xfrm>
              <a:prstGeom prst="rect">
                <a:avLst/>
              </a:prstGeom>
              <a:noFill/>
              <a:ln w="9525">
                <a:noFill/>
                <a:miter lim="800000"/>
                <a:headEnd/>
                <a:tailEnd/>
              </a:ln>
            </p:spPr>
          </p:pic>
          <p:sp>
            <p:nvSpPr>
              <p:cNvPr id="17" name="Rectangle 16"/>
              <p:cNvSpPr/>
              <p:nvPr/>
            </p:nvSpPr>
            <p:spPr>
              <a:xfrm>
                <a:off x="7276848" y="6764392"/>
                <a:ext cx="628698" cy="276999"/>
              </a:xfrm>
              <a:prstGeom prst="rect">
                <a:avLst/>
              </a:prstGeom>
            </p:spPr>
            <p:txBody>
              <a:bodyPr wrap="none">
                <a:spAutoFit/>
              </a:bodyPr>
              <a:lstStyle/>
              <a:p>
                <a:r>
                  <a:rPr lang="en-US" sz="1200" dirty="0" smtClean="0"/>
                  <a:t>Fig. 12 </a:t>
                </a:r>
                <a:endParaRPr lang="en-US" sz="1200" dirty="0"/>
              </a:p>
            </p:txBody>
          </p:sp>
        </p:grpSp>
      </p:grpSp>
      <p:grpSp>
        <p:nvGrpSpPr>
          <p:cNvPr id="20" name="Group 19"/>
          <p:cNvGrpSpPr/>
          <p:nvPr/>
        </p:nvGrpSpPr>
        <p:grpSpPr>
          <a:xfrm>
            <a:off x="304800" y="228600"/>
            <a:ext cx="8382000" cy="2138634"/>
            <a:chOff x="228600" y="3255433"/>
            <a:chExt cx="8382000" cy="2138634"/>
          </a:xfrm>
        </p:grpSpPr>
        <p:grpSp>
          <p:nvGrpSpPr>
            <p:cNvPr id="3" name="Group 19"/>
            <p:cNvGrpSpPr/>
            <p:nvPr/>
          </p:nvGrpSpPr>
          <p:grpSpPr>
            <a:xfrm>
              <a:off x="6507481" y="3255433"/>
              <a:ext cx="2103119" cy="2138634"/>
              <a:chOff x="3535681" y="4855633"/>
              <a:chExt cx="2103119" cy="2138634"/>
            </a:xfrm>
          </p:grpSpPr>
          <p:pic>
            <p:nvPicPr>
              <p:cNvPr id="77828" name="Picture 4"/>
              <p:cNvPicPr>
                <a:picLocks noChangeAspect="1" noChangeArrowheads="1"/>
              </p:cNvPicPr>
              <p:nvPr/>
            </p:nvPicPr>
            <p:blipFill>
              <a:blip r:embed="rId3" cstate="print"/>
              <a:srcRect/>
              <a:stretch>
                <a:fillRect/>
              </a:stretch>
            </p:blipFill>
            <p:spPr bwMode="auto">
              <a:xfrm>
                <a:off x="3535681" y="4855633"/>
                <a:ext cx="2103119" cy="1849967"/>
              </a:xfrm>
              <a:prstGeom prst="rect">
                <a:avLst/>
              </a:prstGeom>
              <a:noFill/>
              <a:ln w="9525">
                <a:noFill/>
                <a:miter lim="800000"/>
                <a:headEnd/>
                <a:tailEnd/>
              </a:ln>
            </p:spPr>
          </p:pic>
          <p:sp>
            <p:nvSpPr>
              <p:cNvPr id="16" name="Rectangle 15"/>
              <p:cNvSpPr/>
              <p:nvPr/>
            </p:nvSpPr>
            <p:spPr>
              <a:xfrm>
                <a:off x="4179287" y="6717268"/>
                <a:ext cx="628698" cy="276999"/>
              </a:xfrm>
              <a:prstGeom prst="rect">
                <a:avLst/>
              </a:prstGeom>
            </p:spPr>
            <p:txBody>
              <a:bodyPr wrap="none">
                <a:spAutoFit/>
              </a:bodyPr>
              <a:lstStyle/>
              <a:p>
                <a:r>
                  <a:rPr lang="en-US" sz="1200" dirty="0" smtClean="0"/>
                  <a:t>Fig. 11 </a:t>
                </a:r>
                <a:endParaRPr lang="en-US" sz="1200" dirty="0"/>
              </a:p>
            </p:txBody>
          </p:sp>
        </p:grpSp>
        <p:sp>
          <p:nvSpPr>
            <p:cNvPr id="19" name="Rectangle 18"/>
            <p:cNvSpPr/>
            <p:nvPr/>
          </p:nvSpPr>
          <p:spPr>
            <a:xfrm>
              <a:off x="228600" y="3505200"/>
              <a:ext cx="5943600" cy="1754326"/>
            </a:xfrm>
            <a:prstGeom prst="rect">
              <a:avLst/>
            </a:prstGeom>
          </p:spPr>
          <p:txBody>
            <a:bodyPr wrap="square">
              <a:spAutoFit/>
            </a:bodyPr>
            <a:lstStyle/>
            <a:p>
              <a:r>
                <a:rPr lang="en-US" b="1" dirty="0" smtClean="0"/>
                <a:t>T61-Q20.</a:t>
              </a:r>
              <a:r>
                <a:rPr lang="en-US" dirty="0" smtClean="0"/>
                <a:t> Two uniform concentric spherical shells each of mass </a:t>
              </a:r>
              <a:r>
                <a:rPr lang="en-US" i="1" dirty="0" smtClean="0"/>
                <a:t>M </a:t>
              </a:r>
              <a:r>
                <a:rPr lang="en-US" dirty="0" smtClean="0"/>
                <a:t>are shown in </a:t>
              </a:r>
              <a:r>
                <a:rPr lang="en-US" u="sng" dirty="0" smtClean="0"/>
                <a:t>Fig. 11</a:t>
              </a:r>
              <a:r>
                <a:rPr lang="en-US" dirty="0" smtClean="0"/>
                <a:t>. The magnitude of the gravitational force exerted by the shells on a point particle of mass </a:t>
              </a:r>
              <a:r>
                <a:rPr lang="en-US" i="1" dirty="0" smtClean="0"/>
                <a:t>m </a:t>
              </a:r>
              <a:r>
                <a:rPr lang="en-US" dirty="0" smtClean="0"/>
                <a:t>located a distance </a:t>
              </a:r>
              <a:r>
                <a:rPr lang="en-US" i="1" dirty="0" smtClean="0"/>
                <a:t>d </a:t>
              </a:r>
              <a:r>
                <a:rPr lang="en-US" dirty="0" smtClean="0"/>
                <a:t>from the center, outside the inner shell and inside the outer shell, is: </a:t>
              </a:r>
            </a:p>
            <a:p>
              <a:r>
                <a:rPr lang="en-US" dirty="0" smtClean="0"/>
                <a:t>A) </a:t>
              </a:r>
              <a:r>
                <a:rPr lang="en-US" i="1" dirty="0" err="1" smtClean="0"/>
                <a:t>GMm</a:t>
              </a:r>
              <a:r>
                <a:rPr lang="en-US" i="1" dirty="0" smtClean="0"/>
                <a:t>/d</a:t>
              </a:r>
              <a:r>
                <a:rPr lang="en-US" i="1" baseline="30000" dirty="0" smtClean="0"/>
                <a:t>2 </a:t>
              </a:r>
            </a:p>
          </p:txBody>
        </p:sp>
      </p:grpSp>
      <p:grpSp>
        <p:nvGrpSpPr>
          <p:cNvPr id="22" name="Group 21"/>
          <p:cNvGrpSpPr/>
          <p:nvPr/>
        </p:nvGrpSpPr>
        <p:grpSpPr>
          <a:xfrm>
            <a:off x="228600" y="4991100"/>
            <a:ext cx="8283317" cy="1790700"/>
            <a:chOff x="228600" y="1066800"/>
            <a:chExt cx="8283317" cy="1790700"/>
          </a:xfrm>
        </p:grpSpPr>
        <p:sp>
          <p:nvSpPr>
            <p:cNvPr id="23" name="Rectangle 22"/>
            <p:cNvSpPr/>
            <p:nvPr/>
          </p:nvSpPr>
          <p:spPr>
            <a:xfrm>
              <a:off x="228600" y="1104900"/>
              <a:ext cx="6172200" cy="1477328"/>
            </a:xfrm>
            <a:prstGeom prst="rect">
              <a:avLst/>
            </a:prstGeom>
          </p:spPr>
          <p:txBody>
            <a:bodyPr wrap="square">
              <a:spAutoFit/>
            </a:bodyPr>
            <a:lstStyle/>
            <a:p>
              <a:r>
                <a:rPr lang="en-US" b="1" dirty="0" smtClean="0"/>
                <a:t>T102Q16. </a:t>
              </a:r>
            </a:p>
            <a:p>
              <a:r>
                <a:rPr lang="en-US" dirty="0" smtClean="0"/>
                <a:t>Five masses are put together as shown in </a:t>
              </a:r>
              <a:r>
                <a:rPr lang="en-US" b="1" dirty="0" smtClean="0"/>
                <a:t>Figure 8. </a:t>
              </a:r>
              <a:r>
                <a:rPr lang="en-US" dirty="0" smtClean="0"/>
                <a:t>What is the net force on the 1.0-kg mass placed in the center of the circle? G is the gravitational constant. </a:t>
              </a:r>
            </a:p>
            <a:p>
              <a:r>
                <a:rPr lang="en-US" dirty="0" smtClean="0"/>
                <a:t>A)() </a:t>
              </a:r>
              <a:r>
                <a:rPr lang="en-US" i="1" dirty="0" smtClean="0"/>
                <a:t>G/a</a:t>
              </a:r>
              <a:r>
                <a:rPr lang="en-US" i="1" baseline="30000" dirty="0" smtClean="0"/>
                <a:t>2</a:t>
              </a:r>
              <a:r>
                <a:rPr lang="en-US" i="1" dirty="0" smtClean="0"/>
                <a:t> (+j)</a:t>
              </a:r>
            </a:p>
          </p:txBody>
        </p:sp>
        <p:pic>
          <p:nvPicPr>
            <p:cNvPr id="24" name="Picture 2"/>
            <p:cNvPicPr>
              <a:picLocks noChangeAspect="1" noChangeArrowheads="1"/>
            </p:cNvPicPr>
            <p:nvPr/>
          </p:nvPicPr>
          <p:blipFill>
            <a:blip r:embed="rId4" cstate="print"/>
            <a:srcRect/>
            <a:stretch>
              <a:fillRect/>
            </a:stretch>
          </p:blipFill>
          <p:spPr bwMode="auto">
            <a:xfrm>
              <a:off x="6705600" y="1066800"/>
              <a:ext cx="1806317" cy="17907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914400"/>
            <a:ext cx="8229600" cy="1600200"/>
          </a:xfrm>
          <a:prstGeom prst="rect">
            <a:avLst/>
          </a:prstGeom>
          <a:noFill/>
          <a:ln w="76200">
            <a:noFill/>
            <a:miter lim="800000"/>
            <a:headEnd/>
            <a:tailEnd/>
          </a:ln>
        </p:spPr>
        <p:txBody>
          <a:bodyPr/>
          <a:lstStyle/>
          <a:p>
            <a:r>
              <a:rPr lang="en-US" b="1" dirty="0" smtClean="0"/>
              <a:t>T72-Q19</a:t>
            </a:r>
            <a:r>
              <a:rPr lang="en-US" b="1" dirty="0"/>
              <a:t>: </a:t>
            </a:r>
            <a:endParaRPr lang="en-US" b="1" dirty="0" smtClean="0"/>
          </a:p>
          <a:p>
            <a:r>
              <a:rPr lang="en-US" dirty="0" smtClean="0"/>
              <a:t>A </a:t>
            </a:r>
            <a:r>
              <a:rPr lang="en-US" dirty="0"/>
              <a:t>spaceship is going from the Earth (mass = M</a:t>
            </a:r>
            <a:r>
              <a:rPr lang="en-US" baseline="-25000" dirty="0"/>
              <a:t>e</a:t>
            </a:r>
            <a:r>
              <a:rPr lang="en-US" dirty="0"/>
              <a:t>) to the Moon (mass = M</a:t>
            </a:r>
            <a:r>
              <a:rPr lang="en-US" baseline="-25000" dirty="0"/>
              <a:t>m</a:t>
            </a:r>
            <a:r>
              <a:rPr lang="en-US" dirty="0"/>
              <a:t>) along the line joining their centers. At what distance from the centre of the Earth will the net gravitational force on the spaceship be zero?  (Assume that M</a:t>
            </a:r>
            <a:r>
              <a:rPr lang="en-US" baseline="-25000" dirty="0"/>
              <a:t>e</a:t>
            </a:r>
            <a:r>
              <a:rPr lang="en-US" dirty="0"/>
              <a:t> = 81 M</a:t>
            </a:r>
            <a:r>
              <a:rPr lang="en-US" baseline="-25000" dirty="0"/>
              <a:t>m</a:t>
            </a:r>
            <a:r>
              <a:rPr lang="en-US" dirty="0"/>
              <a:t> and the distance from the centre of the Earth to the center of the Moon is 3.8 × 10</a:t>
            </a:r>
            <a:r>
              <a:rPr lang="en-US" baseline="30000" dirty="0"/>
              <a:t>5</a:t>
            </a:r>
            <a:r>
              <a:rPr lang="en-US" dirty="0"/>
              <a:t> km). </a:t>
            </a:r>
            <a:endParaRPr lang="en-US" dirty="0" smtClean="0"/>
          </a:p>
          <a:p>
            <a:r>
              <a:rPr lang="en-US" dirty="0" smtClean="0"/>
              <a:t>(</a:t>
            </a:r>
            <a:r>
              <a:rPr lang="en-US" dirty="0" err="1"/>
              <a:t>Ans</a:t>
            </a:r>
            <a:r>
              <a:rPr lang="en-US" dirty="0"/>
              <a:t>:  3.4 × 10</a:t>
            </a:r>
            <a:r>
              <a:rPr lang="en-US" baseline="30000" dirty="0"/>
              <a:t>5</a:t>
            </a:r>
            <a:r>
              <a:rPr lang="en-US" dirty="0"/>
              <a:t> km)</a:t>
            </a:r>
          </a:p>
        </p:txBody>
      </p:sp>
      <p:grpSp>
        <p:nvGrpSpPr>
          <p:cNvPr id="4" name="Group 7"/>
          <p:cNvGrpSpPr/>
          <p:nvPr/>
        </p:nvGrpSpPr>
        <p:grpSpPr>
          <a:xfrm>
            <a:off x="533400" y="2971800"/>
            <a:ext cx="8077200" cy="1905000"/>
            <a:chOff x="457200" y="76200"/>
            <a:chExt cx="8077200" cy="1905000"/>
          </a:xfrm>
        </p:grpSpPr>
        <p:sp>
          <p:nvSpPr>
            <p:cNvPr id="9" name="Rectangle 4"/>
            <p:cNvSpPr txBox="1">
              <a:spLocks noChangeArrowheads="1"/>
            </p:cNvSpPr>
            <p:nvPr/>
          </p:nvSpPr>
          <p:spPr bwMode="auto">
            <a:xfrm>
              <a:off x="457200" y="228600"/>
              <a:ext cx="5334000" cy="1676400"/>
            </a:xfrm>
            <a:prstGeom prst="rect">
              <a:avLst/>
            </a:prstGeom>
            <a:noFill/>
            <a:ln w="76200">
              <a:noFill/>
              <a:miter lim="800000"/>
              <a:headEnd/>
              <a:tailEnd/>
            </a:ln>
          </p:spPr>
          <p:txBody>
            <a:bodyPr/>
            <a:lstStyle/>
            <a:p>
              <a:r>
                <a:rPr lang="en-US" b="1" dirty="0" smtClean="0"/>
                <a:t>T52Q#19</a:t>
              </a:r>
              <a:r>
                <a:rPr lang="en-US" b="1" dirty="0"/>
                <a:t>:</a:t>
              </a:r>
              <a:r>
                <a:rPr lang="en-US" dirty="0"/>
                <a:t> </a:t>
              </a:r>
              <a:endParaRPr lang="en-US" dirty="0" smtClean="0"/>
            </a:p>
            <a:p>
              <a:r>
                <a:rPr lang="en-US" dirty="0" smtClean="0"/>
                <a:t>Calculate </a:t>
              </a:r>
              <a:r>
                <a:rPr lang="en-US" dirty="0"/>
                <a:t>the magnitude and direction of net gravitational force on particle of mass </a:t>
              </a:r>
              <a:r>
                <a:rPr lang="en-US" i="1" dirty="0"/>
                <a:t>m</a:t>
              </a:r>
              <a:r>
                <a:rPr lang="en-US" dirty="0"/>
                <a:t>  due to two particles each of mass </a:t>
              </a:r>
              <a:r>
                <a:rPr lang="en-US" i="1" dirty="0"/>
                <a:t>M</a:t>
              </a:r>
              <a:r>
                <a:rPr lang="en-US" dirty="0"/>
                <a:t>, where </a:t>
              </a:r>
              <a:r>
                <a:rPr lang="en-US" i="1" dirty="0"/>
                <a:t>m</a:t>
              </a:r>
              <a:r>
                <a:rPr lang="en-US" dirty="0"/>
                <a:t> =1000 kg and </a:t>
              </a:r>
              <a:r>
                <a:rPr lang="en-US" i="1" dirty="0"/>
                <a:t>M</a:t>
              </a:r>
              <a:r>
                <a:rPr lang="en-US" dirty="0"/>
                <a:t> =10000 kg and are arranged as shown in the Fig. </a:t>
              </a:r>
              <a:r>
                <a:rPr lang="en-US" dirty="0" smtClean="0"/>
                <a:t>5.</a:t>
              </a:r>
            </a:p>
            <a:p>
              <a:r>
                <a:rPr lang="en-US" dirty="0" err="1" smtClean="0"/>
                <a:t>Ans</a:t>
              </a:r>
              <a:r>
                <a:rPr lang="en-US" dirty="0" smtClean="0"/>
                <a:t>:  4.3 x 10</a:t>
              </a:r>
              <a:r>
                <a:rPr lang="en-US" baseline="30000" dirty="0" smtClean="0"/>
                <a:t>-5</a:t>
              </a:r>
              <a:r>
                <a:rPr lang="en-US" dirty="0" smtClean="0"/>
                <a:t> N directed towards negative x-axis</a:t>
              </a:r>
              <a:endParaRPr lang="en-US" dirty="0"/>
            </a:p>
          </p:txBody>
        </p:sp>
        <p:pic>
          <p:nvPicPr>
            <p:cNvPr id="10" name="Picture 2"/>
            <p:cNvPicPr>
              <a:picLocks noChangeAspect="1" noChangeArrowheads="1"/>
            </p:cNvPicPr>
            <p:nvPr/>
          </p:nvPicPr>
          <p:blipFill>
            <a:blip r:embed="rId2" cstate="print"/>
            <a:srcRect/>
            <a:stretch>
              <a:fillRect/>
            </a:stretch>
          </p:blipFill>
          <p:spPr bwMode="auto">
            <a:xfrm>
              <a:off x="6255871" y="76200"/>
              <a:ext cx="2278529" cy="1905000"/>
            </a:xfrm>
            <a:prstGeom prst="rect">
              <a:avLst/>
            </a:prstGeom>
            <a:noFill/>
            <a:ln w="9525">
              <a:noFill/>
              <a:miter lim="800000"/>
              <a:headEnd/>
              <a:tailEnd/>
            </a:ln>
          </p:spPr>
        </p:pic>
      </p:grpSp>
      <p:sp>
        <p:nvSpPr>
          <p:cNvPr id="11" name="TextBox 10"/>
          <p:cNvSpPr txBox="1"/>
          <p:nvPr/>
        </p:nvSpPr>
        <p:spPr>
          <a:xfrm>
            <a:off x="3352800" y="152400"/>
            <a:ext cx="2805768" cy="584775"/>
          </a:xfrm>
          <a:prstGeom prst="rect">
            <a:avLst/>
          </a:prstGeom>
          <a:noFill/>
        </p:spPr>
        <p:txBody>
          <a:bodyPr wrap="none" rtlCol="0">
            <a:spAutoFit/>
          </a:bodyPr>
          <a:lstStyle/>
          <a:p>
            <a:r>
              <a:rPr lang="en-US" sz="3200" b="1" dirty="0" smtClean="0">
                <a:solidFill>
                  <a:srgbClr val="FF0000"/>
                </a:solidFill>
              </a:rPr>
              <a:t>Force Problems</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62000"/>
            <a:ext cx="8458200" cy="1477328"/>
          </a:xfrm>
          <a:prstGeom prst="rect">
            <a:avLst/>
          </a:prstGeom>
        </p:spPr>
        <p:txBody>
          <a:bodyPr wrap="square">
            <a:spAutoFit/>
          </a:bodyPr>
          <a:lstStyle/>
          <a:p>
            <a:r>
              <a:rPr lang="en-US" b="1" dirty="0" smtClean="0"/>
              <a:t>T101Q15</a:t>
            </a:r>
            <a:r>
              <a:rPr lang="en-US" dirty="0" smtClean="0"/>
              <a:t>. </a:t>
            </a:r>
          </a:p>
          <a:p>
            <a:r>
              <a:rPr lang="en-US" dirty="0" smtClean="0"/>
              <a:t>Find the acceleration due to gravity on a planet whose mass is four times the mass of Earth and whose radius is half the radius of Earth (g is the acceleration due to gravity on Earth). </a:t>
            </a:r>
          </a:p>
          <a:p>
            <a:r>
              <a:rPr lang="en-US" dirty="0" smtClean="0"/>
              <a:t>A) 16 </a:t>
            </a:r>
            <a:r>
              <a:rPr lang="en-US" i="1" dirty="0" smtClean="0"/>
              <a:t>g </a:t>
            </a:r>
            <a:endParaRPr lang="en-US" dirty="0"/>
          </a:p>
        </p:txBody>
      </p:sp>
      <p:sp>
        <p:nvSpPr>
          <p:cNvPr id="6" name="TextBox 5"/>
          <p:cNvSpPr txBox="1"/>
          <p:nvPr/>
        </p:nvSpPr>
        <p:spPr>
          <a:xfrm>
            <a:off x="2819400" y="152400"/>
            <a:ext cx="4100610" cy="584775"/>
          </a:xfrm>
          <a:prstGeom prst="rect">
            <a:avLst/>
          </a:prstGeom>
          <a:noFill/>
        </p:spPr>
        <p:txBody>
          <a:bodyPr wrap="none" rtlCol="0">
            <a:spAutoFit/>
          </a:bodyPr>
          <a:lstStyle/>
          <a:p>
            <a:r>
              <a:rPr lang="en-US" sz="3200" b="1" dirty="0" smtClean="0">
                <a:solidFill>
                  <a:srgbClr val="FF0000"/>
                </a:solidFill>
              </a:rPr>
              <a:t>Acceleration  Problems</a:t>
            </a:r>
            <a:endParaRPr lang="en-US" sz="3200" b="1" dirty="0">
              <a:solidFill>
                <a:srgbClr val="FF0000"/>
              </a:solidFill>
            </a:endParaRPr>
          </a:p>
        </p:txBody>
      </p:sp>
      <p:sp>
        <p:nvSpPr>
          <p:cNvPr id="7" name="Rectangle 6"/>
          <p:cNvSpPr/>
          <p:nvPr/>
        </p:nvSpPr>
        <p:spPr>
          <a:xfrm>
            <a:off x="304800" y="2362200"/>
            <a:ext cx="8610600" cy="2031325"/>
          </a:xfrm>
          <a:prstGeom prst="rect">
            <a:avLst/>
          </a:prstGeom>
        </p:spPr>
        <p:txBody>
          <a:bodyPr wrap="square">
            <a:spAutoFit/>
          </a:bodyPr>
          <a:lstStyle/>
          <a:p>
            <a:r>
              <a:rPr lang="en-US" dirty="0" smtClean="0"/>
              <a:t>*29:  The mean diameters of Mars and Earth are 6.9 x10</a:t>
            </a:r>
            <a:r>
              <a:rPr lang="en-US" baseline="30000" dirty="0" smtClean="0"/>
              <a:t>3</a:t>
            </a:r>
            <a:r>
              <a:rPr lang="en-US" dirty="0" smtClean="0"/>
              <a:t> km and 1.3 x 10</a:t>
            </a:r>
            <a:r>
              <a:rPr lang="en-US" baseline="30000" dirty="0" smtClean="0"/>
              <a:t>4</a:t>
            </a:r>
            <a:r>
              <a:rPr lang="en-US" dirty="0" smtClean="0"/>
              <a:t> km, respectively. The mass of Mars is 0.11- times Earth's mass. </a:t>
            </a:r>
          </a:p>
          <a:p>
            <a:r>
              <a:rPr lang="en-US" dirty="0" smtClean="0"/>
              <a:t>(a) What is the ratio of the mean density (mass per unit volume) of Mars to that of Earth?</a:t>
            </a:r>
          </a:p>
          <a:p>
            <a:r>
              <a:rPr lang="en-US" dirty="0" smtClean="0"/>
              <a:t>(b) What is the value of the gravitational acceleration on Mars? </a:t>
            </a:r>
          </a:p>
          <a:p>
            <a:r>
              <a:rPr lang="en-US" dirty="0" smtClean="0"/>
              <a:t>(c) What is the escape speed on Mars? </a:t>
            </a:r>
          </a:p>
          <a:p>
            <a:endParaRPr lang="en-US" dirty="0" smtClean="0"/>
          </a:p>
          <a:p>
            <a:r>
              <a:rPr lang="en-US" dirty="0" smtClean="0"/>
              <a:t>A) a. 0.74          b. 3.8 m/s</a:t>
            </a:r>
            <a:r>
              <a:rPr lang="en-US" baseline="30000" dirty="0" smtClean="0"/>
              <a:t>2</a:t>
            </a:r>
            <a:r>
              <a:rPr lang="en-US" dirty="0" smtClean="0"/>
              <a:t>              c. 5.0 x 10</a:t>
            </a:r>
            <a:r>
              <a:rPr lang="en-US" baseline="30000" dirty="0" smtClean="0"/>
              <a:t>3</a:t>
            </a:r>
            <a:r>
              <a:rPr lang="en-US" dirty="0" smtClean="0"/>
              <a:t> m/s</a:t>
            </a:r>
            <a:endParaRPr lang="en-US" dirty="0"/>
          </a:p>
        </p:txBody>
      </p:sp>
      <p:sp>
        <p:nvSpPr>
          <p:cNvPr id="9" name="Rectangle 8"/>
          <p:cNvSpPr/>
          <p:nvPr/>
        </p:nvSpPr>
        <p:spPr>
          <a:xfrm>
            <a:off x="304800" y="4895671"/>
            <a:ext cx="8382000" cy="1200329"/>
          </a:xfrm>
          <a:prstGeom prst="rect">
            <a:avLst/>
          </a:prstGeom>
        </p:spPr>
        <p:txBody>
          <a:bodyPr wrap="square">
            <a:spAutoFit/>
          </a:bodyPr>
          <a:lstStyle/>
          <a:p>
            <a:r>
              <a:rPr lang="en-US" dirty="0" smtClean="0"/>
              <a:t>**23: Certain neutron stars (extremely dense stars) are believed to be rotating at about 1 rev/s. If such a star has a radius of 20 km, what must be its minimum mass so that material on its surface remains in place during the rapid rotation </a:t>
            </a:r>
          </a:p>
          <a:p>
            <a:r>
              <a:rPr lang="en-US" dirty="0" smtClean="0"/>
              <a:t>A) 5 x10</a:t>
            </a:r>
            <a:r>
              <a:rPr lang="en-US" baseline="30000" dirty="0" smtClean="0"/>
              <a:t>24</a:t>
            </a:r>
            <a:r>
              <a:rPr lang="en-US" dirty="0" smtClean="0"/>
              <a:t> kg</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9600"/>
            <a:ext cx="8382000" cy="1477328"/>
          </a:xfrm>
          <a:prstGeom prst="rect">
            <a:avLst/>
          </a:prstGeom>
        </p:spPr>
        <p:txBody>
          <a:bodyPr wrap="square">
            <a:spAutoFit/>
          </a:bodyPr>
          <a:lstStyle/>
          <a:p>
            <a:r>
              <a:rPr lang="en-US" dirty="0" smtClean="0"/>
              <a:t>T91Q23. </a:t>
            </a:r>
          </a:p>
          <a:p>
            <a:r>
              <a:rPr lang="en-US" dirty="0" smtClean="0"/>
              <a:t>Two particles A and B of masses </a:t>
            </a:r>
            <a:r>
              <a:rPr lang="en-US" dirty="0" err="1" smtClean="0"/>
              <a:t>mA</a:t>
            </a:r>
            <a:r>
              <a:rPr lang="en-US" dirty="0" smtClean="0"/>
              <a:t> = 5.2 kg and </a:t>
            </a:r>
            <a:r>
              <a:rPr lang="en-US" dirty="0" err="1" smtClean="0"/>
              <a:t>mB</a:t>
            </a:r>
            <a:r>
              <a:rPr lang="en-US" dirty="0" smtClean="0"/>
              <a:t> = 2.4 kg are placed on a horizontal frictionless surface a distance d = 4.0 m apart. How much work is required by an external agent to triple (three times) the separation between the particles? </a:t>
            </a:r>
          </a:p>
          <a:p>
            <a:r>
              <a:rPr lang="pt-BR" dirty="0" smtClean="0"/>
              <a:t>A) 1.4 × 10</a:t>
            </a:r>
            <a:r>
              <a:rPr lang="pt-BR" baseline="30000" dirty="0" smtClean="0"/>
              <a:t>−10</a:t>
            </a:r>
            <a:r>
              <a:rPr lang="pt-BR" dirty="0" smtClean="0"/>
              <a:t> J </a:t>
            </a:r>
            <a:endParaRPr lang="en-US" dirty="0"/>
          </a:p>
        </p:txBody>
      </p:sp>
      <p:sp>
        <p:nvSpPr>
          <p:cNvPr id="3" name="TextBox 2"/>
          <p:cNvSpPr txBox="1"/>
          <p:nvPr/>
        </p:nvSpPr>
        <p:spPr>
          <a:xfrm>
            <a:off x="2667000" y="152400"/>
            <a:ext cx="4763292" cy="584775"/>
          </a:xfrm>
          <a:prstGeom prst="rect">
            <a:avLst/>
          </a:prstGeom>
          <a:noFill/>
        </p:spPr>
        <p:txBody>
          <a:bodyPr wrap="none" rtlCol="0">
            <a:spAutoFit/>
          </a:bodyPr>
          <a:lstStyle/>
          <a:p>
            <a:r>
              <a:rPr lang="en-US" sz="3200" b="1" dirty="0" smtClean="0">
                <a:solidFill>
                  <a:srgbClr val="FF0000"/>
                </a:solidFill>
              </a:rPr>
              <a:t>Potential Energy  Problems</a:t>
            </a:r>
            <a:endParaRPr lang="en-US" sz="3200" b="1" dirty="0">
              <a:solidFill>
                <a:srgbClr val="FF0000"/>
              </a:solidFill>
            </a:endParaRPr>
          </a:p>
        </p:txBody>
      </p:sp>
      <p:sp>
        <p:nvSpPr>
          <p:cNvPr id="4" name="Rectangle 3"/>
          <p:cNvSpPr/>
          <p:nvPr/>
        </p:nvSpPr>
        <p:spPr>
          <a:xfrm>
            <a:off x="304800" y="2286000"/>
            <a:ext cx="8610600" cy="1754326"/>
          </a:xfrm>
          <a:prstGeom prst="rect">
            <a:avLst/>
          </a:prstGeom>
          <a:ln>
            <a:noFill/>
          </a:ln>
        </p:spPr>
        <p:txBody>
          <a:bodyPr wrap="square">
            <a:spAutoFit/>
          </a:bodyPr>
          <a:lstStyle/>
          <a:p>
            <a:r>
              <a:rPr lang="en-US" dirty="0" smtClean="0"/>
              <a:t>T82:</a:t>
            </a:r>
          </a:p>
          <a:p>
            <a:r>
              <a:rPr lang="en-US" dirty="0" smtClean="0"/>
              <a:t>Each of the four corners of a square with side a is occupied by a point mass m. There is a fifth mass, also m, at the center of the square. To remove the mass from the center to a point very far away the work that must be done by an external agent is given by:</a:t>
            </a:r>
          </a:p>
          <a:p>
            <a:endParaRPr lang="en-US" dirty="0" smtClean="0"/>
          </a:p>
          <a:p>
            <a:r>
              <a:rPr lang="en-US" dirty="0" smtClean="0"/>
              <a:t>A) +4√2Gm</a:t>
            </a:r>
            <a:r>
              <a:rPr lang="en-US" baseline="30000" dirty="0" smtClean="0"/>
              <a:t>2</a:t>
            </a:r>
            <a:r>
              <a:rPr lang="en-US" dirty="0" smtClean="0"/>
              <a:t>/a</a:t>
            </a:r>
            <a:endParaRPr lang="en-US" dirty="0"/>
          </a:p>
        </p:txBody>
      </p:sp>
      <p:sp>
        <p:nvSpPr>
          <p:cNvPr id="6" name="Rectangle 5"/>
          <p:cNvSpPr/>
          <p:nvPr/>
        </p:nvSpPr>
        <p:spPr>
          <a:xfrm>
            <a:off x="152400" y="4321076"/>
            <a:ext cx="8915400" cy="2308324"/>
          </a:xfrm>
          <a:prstGeom prst="rect">
            <a:avLst/>
          </a:prstGeom>
        </p:spPr>
        <p:txBody>
          <a:bodyPr wrap="square">
            <a:spAutoFit/>
          </a:bodyPr>
          <a:lstStyle/>
          <a:p>
            <a:pPr marL="342900" indent="-342900"/>
            <a:r>
              <a:rPr lang="en-US" dirty="0" smtClean="0"/>
              <a:t>*1&amp;30 (a) What must the separation be between a 5.2 kg particle and a 2.4 kg particle for their gravitational attraction to have a magnitude of 2.3 x 10</a:t>
            </a:r>
            <a:r>
              <a:rPr lang="en-US" baseline="30000" dirty="0" smtClean="0"/>
              <a:t>-12</a:t>
            </a:r>
            <a:r>
              <a:rPr lang="en-US" dirty="0" smtClean="0"/>
              <a:t> N? </a:t>
            </a:r>
          </a:p>
          <a:p>
            <a:pPr marL="342900" indent="-342900"/>
            <a:r>
              <a:rPr lang="en-US" dirty="0" smtClean="0"/>
              <a:t>(b) What is the gravitational potential energy of the two-particle system? If you triple the separation between the particles, how much work is done </a:t>
            </a:r>
          </a:p>
          <a:p>
            <a:pPr marL="342900" indent="-342900"/>
            <a:r>
              <a:rPr lang="en-US" dirty="0" smtClean="0"/>
              <a:t>(c) by the gravitational force between the particles and </a:t>
            </a:r>
          </a:p>
          <a:p>
            <a:pPr marL="342900" indent="-342900"/>
            <a:r>
              <a:rPr lang="en-US" dirty="0" smtClean="0"/>
              <a:t>(d) by you?</a:t>
            </a:r>
          </a:p>
          <a:p>
            <a:pPr marL="342900" indent="-342900"/>
            <a:endParaRPr lang="en-US" dirty="0" smtClean="0"/>
          </a:p>
          <a:p>
            <a:pPr marL="342900" indent="-342900"/>
            <a:r>
              <a:rPr lang="en-US" dirty="0" smtClean="0"/>
              <a:t>A) a.  19 m            b. -4.4x10</a:t>
            </a:r>
            <a:r>
              <a:rPr lang="en-US" baseline="30000" dirty="0" smtClean="0"/>
              <a:t>-11</a:t>
            </a:r>
            <a:r>
              <a:rPr lang="en-US" dirty="0" smtClean="0"/>
              <a:t>J                c. -2.9x10</a:t>
            </a:r>
            <a:r>
              <a:rPr lang="en-US" baseline="30000" dirty="0" smtClean="0"/>
              <a:t>-11</a:t>
            </a:r>
            <a:r>
              <a:rPr lang="en-US" dirty="0" smtClean="0"/>
              <a:t>J                d. 2.9x10</a:t>
            </a:r>
            <a:r>
              <a:rPr lang="en-US" baseline="30000" dirty="0" smtClean="0"/>
              <a:t>-11</a:t>
            </a:r>
            <a:r>
              <a:rPr lang="en-US" dirty="0" smtClean="0"/>
              <a:t>J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Conservation of Energy</a:t>
            </a:r>
            <a:endParaRPr lang="en-US" sz="3200" b="1" dirty="0">
              <a:solidFill>
                <a:srgbClr val="00B050"/>
              </a:solidFill>
              <a:latin typeface="Comic Sans MS" pitchFamily="66" charset="0"/>
            </a:endParaRPr>
          </a:p>
        </p:txBody>
      </p:sp>
      <p:sp>
        <p:nvSpPr>
          <p:cNvPr id="9" name="Rectangle 8"/>
          <p:cNvSpPr/>
          <p:nvPr/>
        </p:nvSpPr>
        <p:spPr>
          <a:xfrm>
            <a:off x="381000" y="914400"/>
            <a:ext cx="8534400" cy="1200329"/>
          </a:xfrm>
          <a:prstGeom prst="rect">
            <a:avLst/>
          </a:prstGeom>
        </p:spPr>
        <p:txBody>
          <a:bodyPr wrap="square">
            <a:spAutoFit/>
          </a:bodyPr>
          <a:lstStyle/>
          <a:p>
            <a:r>
              <a:rPr lang="en-US" b="1" dirty="0" smtClean="0"/>
              <a:t>T92-Q20</a:t>
            </a:r>
            <a:r>
              <a:rPr lang="en-US" dirty="0" smtClean="0"/>
              <a:t>. </a:t>
            </a:r>
          </a:p>
          <a:p>
            <a:r>
              <a:rPr lang="en-US" dirty="0" smtClean="0"/>
              <a:t>A rocket is fired vertically from Earth’s surface with an initial speed of 2.0 x 10</a:t>
            </a:r>
            <a:r>
              <a:rPr lang="en-US" baseline="30000" dirty="0" smtClean="0"/>
              <a:t>4</a:t>
            </a:r>
            <a:r>
              <a:rPr lang="en-US" dirty="0" smtClean="0"/>
              <a:t> m/s. Neglecting air resistance, calculate its speed when it is very far from Earth. </a:t>
            </a:r>
          </a:p>
          <a:p>
            <a:r>
              <a:rPr lang="pt-BR" dirty="0" smtClean="0"/>
              <a:t>A) 1.7 x 10</a:t>
            </a:r>
            <a:r>
              <a:rPr lang="pt-BR" baseline="30000" dirty="0" smtClean="0"/>
              <a:t>4</a:t>
            </a:r>
            <a:r>
              <a:rPr lang="pt-BR" dirty="0" smtClean="0"/>
              <a:t> m/s </a:t>
            </a:r>
            <a:endParaRPr lang="en-US" dirty="0"/>
          </a:p>
        </p:txBody>
      </p:sp>
      <p:sp>
        <p:nvSpPr>
          <p:cNvPr id="10" name="Rectangle 9"/>
          <p:cNvSpPr/>
          <p:nvPr/>
        </p:nvSpPr>
        <p:spPr>
          <a:xfrm>
            <a:off x="381000" y="2514600"/>
            <a:ext cx="8305800" cy="1754326"/>
          </a:xfrm>
          <a:prstGeom prst="rect">
            <a:avLst/>
          </a:prstGeom>
        </p:spPr>
        <p:txBody>
          <a:bodyPr wrap="square">
            <a:spAutoFit/>
          </a:bodyPr>
          <a:lstStyle/>
          <a:p>
            <a:r>
              <a:rPr lang="en-US" b="1" dirty="0" smtClean="0"/>
              <a:t>T52-Q#22</a:t>
            </a:r>
            <a:r>
              <a:rPr lang="en-US" dirty="0" smtClean="0"/>
              <a:t>:</a:t>
            </a:r>
          </a:p>
          <a:p>
            <a:r>
              <a:rPr lang="en-US" dirty="0" smtClean="0"/>
              <a:t>A 100-kg rock from outer space is heading directly toward Earth. When the rock is at a distance of (9R</a:t>
            </a:r>
            <a:r>
              <a:rPr lang="en-US" baseline="-25000" dirty="0" smtClean="0"/>
              <a:t>E</a:t>
            </a:r>
            <a:r>
              <a:rPr lang="en-US" dirty="0" smtClean="0"/>
              <a:t>) from the Earth's surface, its speed is 12 km/s. Neglecting the effects of the Earth's atmosphere on the rock, find the speed of the rock just before it hits the surface of Earth.</a:t>
            </a:r>
          </a:p>
          <a:p>
            <a:r>
              <a:rPr lang="en-US" dirty="0" smtClean="0"/>
              <a:t>(</a:t>
            </a:r>
            <a:r>
              <a:rPr lang="en-US" dirty="0" err="1" smtClean="0"/>
              <a:t>Ans</a:t>
            </a:r>
            <a:r>
              <a:rPr lang="en-US" dirty="0" smtClean="0"/>
              <a:t>: 16 km/s) </a:t>
            </a:r>
            <a:endParaRPr lang="en-US" dirty="0"/>
          </a:p>
        </p:txBody>
      </p:sp>
      <p:sp>
        <p:nvSpPr>
          <p:cNvPr id="11" name="Rectangle 10"/>
          <p:cNvSpPr/>
          <p:nvPr/>
        </p:nvSpPr>
        <p:spPr>
          <a:xfrm>
            <a:off x="381000" y="4648200"/>
            <a:ext cx="8382000" cy="1477328"/>
          </a:xfrm>
          <a:prstGeom prst="rect">
            <a:avLst/>
          </a:prstGeom>
        </p:spPr>
        <p:txBody>
          <a:bodyPr wrap="square">
            <a:spAutoFit/>
          </a:bodyPr>
          <a:lstStyle/>
          <a:p>
            <a:r>
              <a:rPr lang="en-US" b="1" dirty="0" smtClean="0"/>
              <a:t>T71Q6</a:t>
            </a:r>
            <a:r>
              <a:rPr lang="en-US" dirty="0" smtClean="0"/>
              <a:t>: </a:t>
            </a:r>
          </a:p>
          <a:p>
            <a:r>
              <a:rPr lang="en-US" dirty="0" smtClean="0"/>
              <a:t>A rocket is launched from the surface of a planet of mass M=1.90 × 10</a:t>
            </a:r>
            <a:r>
              <a:rPr lang="en-US" baseline="30000" dirty="0" smtClean="0"/>
              <a:t>27</a:t>
            </a:r>
            <a:r>
              <a:rPr lang="en-US" dirty="0" smtClean="0"/>
              <a:t> kg and radius R = 7.15 × 10</a:t>
            </a:r>
            <a:r>
              <a:rPr lang="en-US" baseline="30000" dirty="0" smtClean="0"/>
              <a:t>7</a:t>
            </a:r>
            <a:r>
              <a:rPr lang="en-US" dirty="0" smtClean="0"/>
              <a:t> m. What minimum initial speed is required if the rocket is to rise to a height of 6R above the surface of the planet? (Neglect the effects of the atmosphere). </a:t>
            </a:r>
          </a:p>
          <a:p>
            <a:r>
              <a:rPr lang="en-US" dirty="0" err="1" smtClean="0"/>
              <a:t>Ans</a:t>
            </a:r>
            <a:r>
              <a:rPr lang="en-US" dirty="0" smtClean="0"/>
              <a:t>:  5.51 × 10</a:t>
            </a:r>
            <a:r>
              <a:rPr lang="en-US" baseline="30000" dirty="0" smtClean="0"/>
              <a:t>4</a:t>
            </a:r>
            <a:r>
              <a:rPr lang="en-US" dirty="0" smtClean="0"/>
              <a:t> m/s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457200" y="457200"/>
            <a:ext cx="8229600" cy="1524000"/>
          </a:xfrm>
          <a:prstGeom prst="rect">
            <a:avLst/>
          </a:prstGeom>
          <a:noFill/>
          <a:ln w="76200">
            <a:noFill/>
            <a:miter lim="800000"/>
            <a:headEnd/>
            <a:tailEnd/>
          </a:ln>
        </p:spPr>
        <p:txBody>
          <a:bodyPr/>
          <a:lstStyle/>
          <a:p>
            <a:pPr lvl="0"/>
            <a:r>
              <a:rPr kumimoji="0" lang="en-US" b="1" i="0" u="none" strike="noStrike" cap="none" normalizeH="0" baseline="0" dirty="0" smtClean="0">
                <a:ln>
                  <a:noFill/>
                </a:ln>
                <a:solidFill>
                  <a:srgbClr val="000000"/>
                </a:solidFill>
                <a:effectLst/>
                <a:ea typeface="Times New Roman" pitchFamily="18" charset="0"/>
                <a:cs typeface="Arial" pitchFamily="34" charset="0"/>
              </a:rPr>
              <a:t>T61-Q28.</a:t>
            </a:r>
            <a:r>
              <a:rPr kumimoji="0" lang="en-US" b="0" i="0" u="none" strike="noStrike" cap="none" normalizeH="0" baseline="0" dirty="0" smtClean="0">
                <a:ln>
                  <a:noFill/>
                </a:ln>
                <a:solidFill>
                  <a:srgbClr val="000000"/>
                </a:solidFill>
                <a:effectLst/>
                <a:ea typeface="Times New Roman" pitchFamily="18" charset="0"/>
                <a:cs typeface="Arial" pitchFamily="34" charset="0"/>
              </a:rPr>
              <a:t> :</a:t>
            </a:r>
          </a:p>
          <a:p>
            <a:pPr lvl="0"/>
            <a:r>
              <a:rPr kumimoji="0" lang="en-US" b="0" i="0" u="none" strike="noStrike" cap="none" normalizeH="0" baseline="0" dirty="0" smtClean="0">
                <a:ln>
                  <a:noFill/>
                </a:ln>
                <a:solidFill>
                  <a:srgbClr val="000000"/>
                </a:solidFill>
                <a:effectLst/>
                <a:ea typeface="Times New Roman" pitchFamily="18" charset="0"/>
                <a:cs typeface="Arial" pitchFamily="34" charset="0"/>
              </a:rPr>
              <a:t>The escape velocity of an object of mass 200 </a:t>
            </a:r>
            <a:r>
              <a:rPr kumimoji="0" lang="en-US" b="0" i="1" u="none" strike="noStrike" cap="none" normalizeH="0" baseline="0" dirty="0" smtClean="0">
                <a:ln>
                  <a:noFill/>
                </a:ln>
                <a:solidFill>
                  <a:srgbClr val="000000"/>
                </a:solidFill>
                <a:effectLst/>
                <a:ea typeface="Times New Roman" pitchFamily="18" charset="0"/>
                <a:cs typeface="Arial" pitchFamily="34" charset="0"/>
              </a:rPr>
              <a:t>kg </a:t>
            </a:r>
            <a:r>
              <a:rPr kumimoji="0" lang="en-US" b="0" i="0" u="none" strike="noStrike" cap="none" normalizeH="0" baseline="0" dirty="0" smtClean="0">
                <a:ln>
                  <a:noFill/>
                </a:ln>
                <a:solidFill>
                  <a:srgbClr val="000000"/>
                </a:solidFill>
                <a:effectLst/>
                <a:ea typeface="Times New Roman" pitchFamily="18" charset="0"/>
                <a:cs typeface="Arial" pitchFamily="34" charset="0"/>
              </a:rPr>
              <a:t>on a certain planet is 60 </a:t>
            </a:r>
            <a:r>
              <a:rPr kumimoji="0" lang="en-US" b="0" i="1" u="none" strike="noStrike" cap="none" normalizeH="0" baseline="0" dirty="0" smtClean="0">
                <a:ln>
                  <a:noFill/>
                </a:ln>
                <a:solidFill>
                  <a:srgbClr val="000000"/>
                </a:solidFill>
                <a:effectLst/>
                <a:ea typeface="Times New Roman" pitchFamily="18" charset="0"/>
                <a:cs typeface="Arial" pitchFamily="34" charset="0"/>
              </a:rPr>
              <a:t>km</a:t>
            </a:r>
            <a:r>
              <a:rPr kumimoji="0" lang="en-US" b="0" i="0" u="none" strike="noStrike" cap="none" normalizeH="0" baseline="0" dirty="0" smtClean="0">
                <a:ln>
                  <a:noFill/>
                </a:ln>
                <a:solidFill>
                  <a:srgbClr val="000000"/>
                </a:solidFill>
                <a:effectLst/>
                <a:ea typeface="Times New Roman" pitchFamily="18" charset="0"/>
                <a:cs typeface="Arial" pitchFamily="34" charset="0"/>
              </a:rPr>
              <a:t>/</a:t>
            </a:r>
            <a:r>
              <a:rPr kumimoji="0" lang="en-US" b="0" i="1" u="none" strike="noStrike" cap="none" normalizeH="0" baseline="0" dirty="0" smtClean="0">
                <a:ln>
                  <a:noFill/>
                </a:ln>
                <a:solidFill>
                  <a:srgbClr val="000000"/>
                </a:solidFill>
                <a:effectLst/>
                <a:ea typeface="Times New Roman" pitchFamily="18" charset="0"/>
                <a:cs typeface="Arial" pitchFamily="34" charset="0"/>
              </a:rPr>
              <a:t>s</a:t>
            </a:r>
            <a:r>
              <a:rPr kumimoji="0" lang="en-US" b="0" i="0" u="none" strike="noStrike" cap="none" normalizeH="0" baseline="0" dirty="0" smtClean="0">
                <a:ln>
                  <a:noFill/>
                </a:ln>
                <a:solidFill>
                  <a:srgbClr val="000000"/>
                </a:solidFill>
                <a:effectLst/>
                <a:ea typeface="Times New Roman" pitchFamily="18" charset="0"/>
                <a:cs typeface="Arial" pitchFamily="34" charset="0"/>
              </a:rPr>
              <a:t>. When the object is on the surface of the planet, the gravitational potential energy of the object-planet system is: </a:t>
            </a:r>
          </a:p>
          <a:p>
            <a:pPr lvl="0"/>
            <a:r>
              <a:rPr kumimoji="0" lang="en-US" b="0" i="0" u="none" strike="noStrike" cap="none" normalizeH="0" baseline="0" dirty="0" smtClean="0">
                <a:ln>
                  <a:noFill/>
                </a:ln>
                <a:solidFill>
                  <a:srgbClr val="000000"/>
                </a:solidFill>
                <a:effectLst/>
                <a:ea typeface="Times New Roman" pitchFamily="18" charset="0"/>
                <a:cs typeface="Arial" pitchFamily="34" charset="0"/>
              </a:rPr>
              <a:t>A) −3.6 x 10</a:t>
            </a:r>
            <a:r>
              <a:rPr kumimoji="0" lang="en-US" b="0" i="0" u="none" strike="noStrike" cap="none" normalizeH="0" baseline="30000" dirty="0" smtClean="0">
                <a:ln>
                  <a:noFill/>
                </a:ln>
                <a:solidFill>
                  <a:srgbClr val="000000"/>
                </a:solidFill>
                <a:effectLst/>
                <a:ea typeface="Times New Roman" pitchFamily="18" charset="0"/>
                <a:cs typeface="Arial" pitchFamily="34" charset="0"/>
              </a:rPr>
              <a:t>11 </a:t>
            </a:r>
            <a:r>
              <a:rPr kumimoji="0" lang="en-US" b="0" i="1" u="none" strike="noStrike" cap="none" normalizeH="0" baseline="0" dirty="0" smtClean="0">
                <a:ln>
                  <a:noFill/>
                </a:ln>
                <a:solidFill>
                  <a:srgbClr val="000000"/>
                </a:solidFill>
                <a:effectLst/>
                <a:ea typeface="Times New Roman" pitchFamily="18" charset="0"/>
                <a:cs typeface="Arial" pitchFamily="34" charset="0"/>
              </a:rPr>
              <a:t>J </a:t>
            </a:r>
            <a:endParaRPr kumimoji="0" lang="en-US" b="0" i="0" u="none" strike="noStrike" cap="none" normalizeH="0" baseline="0" dirty="0" smtClean="0">
              <a:ln>
                <a:noFill/>
              </a:ln>
              <a:solidFill>
                <a:schemeClr val="tx1"/>
              </a:solidFill>
              <a:effectLst/>
              <a:cs typeface="Arial" pitchFamily="34" charset="0"/>
            </a:endParaRPr>
          </a:p>
          <a:p>
            <a:endParaRPr lang="en-US" dirty="0" smtClean="0"/>
          </a:p>
          <a:p>
            <a:endParaRPr lang="en-US" dirty="0"/>
          </a:p>
        </p:txBody>
      </p:sp>
      <p:sp>
        <p:nvSpPr>
          <p:cNvPr id="8" name="Rectangle 4"/>
          <p:cNvSpPr txBox="1">
            <a:spLocks noChangeArrowheads="1"/>
          </p:cNvSpPr>
          <p:nvPr/>
        </p:nvSpPr>
        <p:spPr bwMode="auto">
          <a:xfrm>
            <a:off x="457200" y="2057400"/>
            <a:ext cx="8229600" cy="1066800"/>
          </a:xfrm>
          <a:prstGeom prst="rect">
            <a:avLst/>
          </a:prstGeom>
          <a:noFill/>
          <a:ln w="76200">
            <a:noFill/>
            <a:miter lim="800000"/>
            <a:headEnd/>
            <a:tailEnd/>
          </a:ln>
        </p:spPr>
        <p:txBody>
          <a:bodyPr/>
          <a:lstStyle/>
          <a:p>
            <a:r>
              <a:rPr lang="en-US" b="1" dirty="0" smtClean="0"/>
              <a:t>T82-Q6</a:t>
            </a:r>
            <a:r>
              <a:rPr lang="en-US" dirty="0" smtClean="0"/>
              <a:t>: </a:t>
            </a:r>
          </a:p>
          <a:p>
            <a:r>
              <a:rPr lang="en-US" dirty="0" smtClean="0"/>
              <a:t>What </a:t>
            </a:r>
            <a:r>
              <a:rPr lang="en-US" dirty="0"/>
              <a:t>is the mass of a planet, in units of Earth’s mass M</a:t>
            </a:r>
            <a:r>
              <a:rPr lang="en-US" baseline="-25000" dirty="0"/>
              <a:t>E</a:t>
            </a:r>
            <a:r>
              <a:rPr lang="en-US" dirty="0"/>
              <a:t>, whose radius is twice </a:t>
            </a:r>
            <a:r>
              <a:rPr lang="en-US" dirty="0" smtClean="0"/>
              <a:t>the radius </a:t>
            </a:r>
            <a:r>
              <a:rPr lang="en-US" dirty="0"/>
              <a:t>of Earth and whose escape speed is twice that of the Earth</a:t>
            </a:r>
            <a:r>
              <a:rPr lang="en-US" dirty="0" smtClean="0"/>
              <a:t>?</a:t>
            </a:r>
          </a:p>
          <a:p>
            <a:r>
              <a:rPr lang="en-US" dirty="0" smtClean="0"/>
              <a:t>A) 8M</a:t>
            </a:r>
            <a:r>
              <a:rPr lang="en-US" baseline="-25000" dirty="0" smtClean="0"/>
              <a:t>E</a:t>
            </a:r>
          </a:p>
          <a:p>
            <a:endParaRPr lang="en-US" dirty="0"/>
          </a:p>
        </p:txBody>
      </p:sp>
      <p:sp>
        <p:nvSpPr>
          <p:cNvPr id="9" name="Rectangle 8"/>
          <p:cNvSpPr/>
          <p:nvPr/>
        </p:nvSpPr>
        <p:spPr>
          <a:xfrm>
            <a:off x="457200" y="3352800"/>
            <a:ext cx="8458200" cy="1200329"/>
          </a:xfrm>
          <a:prstGeom prst="rect">
            <a:avLst/>
          </a:prstGeom>
        </p:spPr>
        <p:txBody>
          <a:bodyPr wrap="square">
            <a:spAutoFit/>
          </a:bodyPr>
          <a:lstStyle/>
          <a:p>
            <a:r>
              <a:rPr lang="en-US" b="1" dirty="0" smtClean="0"/>
              <a:t>T102-Q18</a:t>
            </a:r>
            <a:r>
              <a:rPr lang="en-US" dirty="0" smtClean="0"/>
              <a:t>. </a:t>
            </a:r>
          </a:p>
          <a:p>
            <a:r>
              <a:rPr lang="en-US" dirty="0" smtClean="0"/>
              <a:t>If we assume that a black hole is a planet where the escape velocity is equal to the speed of light (3.00 ×10</a:t>
            </a:r>
            <a:r>
              <a:rPr lang="en-US" baseline="30000" dirty="0" smtClean="0"/>
              <a:t>8</a:t>
            </a:r>
            <a:r>
              <a:rPr lang="en-US" dirty="0" smtClean="0"/>
              <a:t> m/s), find the radius of a black hole with a mass equal to that of Earth. </a:t>
            </a:r>
          </a:p>
          <a:p>
            <a:r>
              <a:rPr lang="pt-BR" dirty="0" smtClean="0"/>
              <a:t>A) 8.86 × 10</a:t>
            </a:r>
            <a:r>
              <a:rPr lang="pt-BR" baseline="30000" dirty="0" smtClean="0"/>
              <a:t>−3 </a:t>
            </a:r>
            <a:r>
              <a:rPr lang="pt-BR" dirty="0" smtClean="0"/>
              <a:t>m </a:t>
            </a:r>
          </a:p>
        </p:txBody>
      </p:sp>
      <p:sp>
        <p:nvSpPr>
          <p:cNvPr id="10" name="Rectangle 4"/>
          <p:cNvSpPr txBox="1">
            <a:spLocks noChangeArrowheads="1"/>
          </p:cNvSpPr>
          <p:nvPr/>
        </p:nvSpPr>
        <p:spPr>
          <a:xfrm>
            <a:off x="457200" y="14514"/>
            <a:ext cx="8229600" cy="442686"/>
          </a:xfrm>
          <a:prstGeom prst="rect">
            <a:avLst/>
          </a:prstGeom>
          <a:noFill/>
          <a:ln w="76200">
            <a:no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omic Sans MS" pitchFamily="66" charset="0"/>
                <a:ea typeface="+mj-ea"/>
                <a:cs typeface="+mj-cs"/>
              </a:rPr>
              <a:t>Escape Velocity</a:t>
            </a:r>
            <a:endParaRPr kumimoji="0" lang="en-US" sz="2400" b="1" i="0" u="none" strike="noStrike" kern="1200" cap="none" spc="0" normalizeH="0" baseline="0" noProof="0" dirty="0">
              <a:ln>
                <a:noFill/>
              </a:ln>
              <a:solidFill>
                <a:srgbClr val="00B050"/>
              </a:solidFill>
              <a:effectLst/>
              <a:uLnTx/>
              <a:uFillTx/>
              <a:latin typeface="Comic Sans MS" pitchFamily="66" charset="0"/>
              <a:ea typeface="+mj-ea"/>
              <a:cs typeface="+mj-cs"/>
            </a:endParaRPr>
          </a:p>
        </p:txBody>
      </p:sp>
      <p:sp>
        <p:nvSpPr>
          <p:cNvPr id="11" name="Rectangle 10"/>
          <p:cNvSpPr/>
          <p:nvPr/>
        </p:nvSpPr>
        <p:spPr>
          <a:xfrm>
            <a:off x="457200" y="4800600"/>
            <a:ext cx="8229600" cy="1754326"/>
          </a:xfrm>
          <a:prstGeom prst="rect">
            <a:avLst/>
          </a:prstGeom>
        </p:spPr>
        <p:txBody>
          <a:bodyPr wrap="square">
            <a:spAutoFit/>
          </a:bodyPr>
          <a:lstStyle/>
          <a:p>
            <a:r>
              <a:rPr lang="en-US" dirty="0" smtClean="0"/>
              <a:t>**37 (a) What is the escape speed on a spherical asteroid whose radius is 500 km and whose gravitational acceleration at the surface is 3.0 m/s? (b) How far from the surface will a particle go if it leaves the asteroid's surface with a </a:t>
            </a:r>
            <a:r>
              <a:rPr lang="en-US" dirty="0" err="1" smtClean="0"/>
              <a:t>radral</a:t>
            </a:r>
            <a:r>
              <a:rPr lang="en-US" dirty="0" smtClean="0"/>
              <a:t> speed of 1000 m/s? (c) With what speed will an object hit the asteroid if it is dropped from 1000 km above the surface?</a:t>
            </a:r>
          </a:p>
          <a:p>
            <a:r>
              <a:rPr lang="en-US" dirty="0" smtClean="0"/>
              <a:t>A) a.   1.3 x10</a:t>
            </a:r>
            <a:r>
              <a:rPr lang="en-US" baseline="30000" dirty="0" smtClean="0"/>
              <a:t>7</a:t>
            </a:r>
            <a:r>
              <a:rPr lang="en-US" dirty="0" smtClean="0"/>
              <a:t> m/s           b. 2.2 x10</a:t>
            </a:r>
            <a:r>
              <a:rPr lang="en-US" baseline="30000" dirty="0" smtClean="0"/>
              <a:t>7</a:t>
            </a:r>
            <a:r>
              <a:rPr lang="en-US" dirty="0" smtClean="0"/>
              <a:t> J                  c.   6.9 x10</a:t>
            </a:r>
            <a:r>
              <a:rPr lang="en-US" baseline="30000" dirty="0" smtClean="0"/>
              <a:t>7</a:t>
            </a:r>
            <a:r>
              <a:rPr lang="en-US" dirty="0" smtClean="0"/>
              <a:t> J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Circular orbit</a:t>
            </a:r>
            <a:endParaRPr lang="en-US" sz="3200" b="1" dirty="0">
              <a:solidFill>
                <a:srgbClr val="00B050"/>
              </a:solidFill>
              <a:latin typeface="Comic Sans MS" pitchFamily="66" charset="0"/>
            </a:endParaRPr>
          </a:p>
        </p:txBody>
      </p:sp>
      <p:sp>
        <p:nvSpPr>
          <p:cNvPr id="9" name="Rectangle 8"/>
          <p:cNvSpPr/>
          <p:nvPr/>
        </p:nvSpPr>
        <p:spPr>
          <a:xfrm>
            <a:off x="381000" y="1066800"/>
            <a:ext cx="8382000" cy="1200329"/>
          </a:xfrm>
          <a:prstGeom prst="rect">
            <a:avLst/>
          </a:prstGeom>
        </p:spPr>
        <p:txBody>
          <a:bodyPr wrap="square">
            <a:spAutoFit/>
          </a:bodyPr>
          <a:lstStyle/>
          <a:p>
            <a:r>
              <a:rPr lang="en-US" b="1" dirty="0" smtClean="0"/>
              <a:t>T92-Q20</a:t>
            </a:r>
            <a:r>
              <a:rPr lang="en-US" dirty="0" smtClean="0"/>
              <a:t>. </a:t>
            </a:r>
          </a:p>
          <a:p>
            <a:r>
              <a:rPr lang="en-US" dirty="0" smtClean="0"/>
              <a:t>A 1000 kg satellite is in a circular orbit of radius = 3Re about the Earth. How much energy is required to transfer this satellite to an orbit of radius = 6Re? </a:t>
            </a:r>
          </a:p>
          <a:p>
            <a:r>
              <a:rPr lang="pt-BR" dirty="0" smtClean="0"/>
              <a:t>A) 5.220 x 10 </a:t>
            </a:r>
            <a:r>
              <a:rPr lang="pt-BR" baseline="30000" dirty="0" smtClean="0"/>
              <a:t>9</a:t>
            </a:r>
            <a:r>
              <a:rPr lang="pt-BR" dirty="0" smtClean="0"/>
              <a:t> J </a:t>
            </a:r>
            <a:endParaRPr lang="en-US" dirty="0"/>
          </a:p>
        </p:txBody>
      </p:sp>
      <p:sp>
        <p:nvSpPr>
          <p:cNvPr id="11" name="Rectangle 10"/>
          <p:cNvSpPr/>
          <p:nvPr/>
        </p:nvSpPr>
        <p:spPr>
          <a:xfrm>
            <a:off x="381000" y="2743200"/>
            <a:ext cx="8229600" cy="1477328"/>
          </a:xfrm>
          <a:prstGeom prst="rect">
            <a:avLst/>
          </a:prstGeom>
        </p:spPr>
        <p:txBody>
          <a:bodyPr wrap="square">
            <a:spAutoFit/>
          </a:bodyPr>
          <a:lstStyle/>
          <a:p>
            <a:r>
              <a:rPr lang="en-US" b="1" dirty="0" smtClean="0"/>
              <a:t>T72-Q20: </a:t>
            </a:r>
          </a:p>
          <a:p>
            <a:r>
              <a:rPr lang="en-US" dirty="0" smtClean="0"/>
              <a:t>A 1000 kg satellite is in a circular orbit of radius = 2R</a:t>
            </a:r>
            <a:r>
              <a:rPr lang="en-US" baseline="-25000" dirty="0" smtClean="0"/>
              <a:t>e</a:t>
            </a:r>
            <a:r>
              <a:rPr lang="en-US" dirty="0" smtClean="0"/>
              <a:t> about the Earth. How much energy is required to transfer the satellite to an orbit of radius = 4R</a:t>
            </a:r>
            <a:r>
              <a:rPr lang="en-US" baseline="-25000" dirty="0" smtClean="0"/>
              <a:t>e</a:t>
            </a:r>
            <a:r>
              <a:rPr lang="en-US" dirty="0" smtClean="0"/>
              <a:t>?  (R</a:t>
            </a:r>
            <a:r>
              <a:rPr lang="en-US" baseline="-25000" dirty="0" smtClean="0"/>
              <a:t>e </a:t>
            </a:r>
            <a:r>
              <a:rPr lang="en-US" dirty="0" smtClean="0"/>
              <a:t>= radius of Earth = 6.37 × 10</a:t>
            </a:r>
            <a:r>
              <a:rPr lang="en-US" baseline="30000" dirty="0" smtClean="0"/>
              <a:t>6</a:t>
            </a:r>
            <a:r>
              <a:rPr lang="en-US" dirty="0" smtClean="0"/>
              <a:t> m, mass of the Earth = 5.98 × 10</a:t>
            </a:r>
            <a:r>
              <a:rPr lang="en-US" baseline="30000" dirty="0" smtClean="0"/>
              <a:t>24</a:t>
            </a:r>
            <a:r>
              <a:rPr lang="en-US" dirty="0" smtClean="0"/>
              <a:t> kg) </a:t>
            </a:r>
          </a:p>
          <a:p>
            <a:r>
              <a:rPr lang="en-US" dirty="0" err="1" smtClean="0"/>
              <a:t>Ans</a:t>
            </a:r>
            <a:r>
              <a:rPr lang="en-US" dirty="0" smtClean="0"/>
              <a:t>: 7.8 × 10</a:t>
            </a:r>
            <a:r>
              <a:rPr lang="en-US" baseline="30000" dirty="0" smtClean="0"/>
              <a:t>9</a:t>
            </a:r>
            <a:r>
              <a:rPr lang="en-US" dirty="0" smtClean="0"/>
              <a:t> J.</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Circular orbit: Time Period</a:t>
            </a:r>
            <a:endParaRPr lang="en-US" sz="3200" b="1" dirty="0">
              <a:solidFill>
                <a:srgbClr val="00B050"/>
              </a:solidFill>
              <a:latin typeface="Comic Sans MS" pitchFamily="66" charset="0"/>
            </a:endParaRPr>
          </a:p>
        </p:txBody>
      </p:sp>
      <p:sp>
        <p:nvSpPr>
          <p:cNvPr id="7" name="Rectangle 6"/>
          <p:cNvSpPr/>
          <p:nvPr/>
        </p:nvSpPr>
        <p:spPr>
          <a:xfrm>
            <a:off x="381000" y="914400"/>
            <a:ext cx="8305800" cy="1477328"/>
          </a:xfrm>
          <a:prstGeom prst="rect">
            <a:avLst/>
          </a:prstGeom>
        </p:spPr>
        <p:txBody>
          <a:bodyPr wrap="square">
            <a:spAutoFit/>
          </a:bodyPr>
          <a:lstStyle/>
          <a:p>
            <a:r>
              <a:rPr lang="en-US" b="1" dirty="0" smtClean="0"/>
              <a:t>T101-Q18. </a:t>
            </a:r>
          </a:p>
          <a:p>
            <a:r>
              <a:rPr lang="en-US" dirty="0" smtClean="0"/>
              <a:t>A satellite of mass 125 kg is in a circular orbit of radius 7.00 × 10</a:t>
            </a:r>
            <a:r>
              <a:rPr lang="en-US" baseline="30000" dirty="0" smtClean="0"/>
              <a:t>6</a:t>
            </a:r>
            <a:r>
              <a:rPr lang="en-US" dirty="0" smtClean="0"/>
              <a:t> m around a certain planet. If the period of revolution of the satellite is 8.05 × 10</a:t>
            </a:r>
            <a:r>
              <a:rPr lang="en-US" baseline="30000" dirty="0" smtClean="0"/>
              <a:t>3</a:t>
            </a:r>
            <a:r>
              <a:rPr lang="en-US" dirty="0" smtClean="0"/>
              <a:t> s, what is its mechanical energy? </a:t>
            </a:r>
          </a:p>
          <a:p>
            <a:r>
              <a:rPr lang="en-US" dirty="0" smtClean="0"/>
              <a:t>A) −1.87 × 10</a:t>
            </a:r>
            <a:r>
              <a:rPr lang="en-US" baseline="30000" dirty="0" smtClean="0"/>
              <a:t>9</a:t>
            </a:r>
            <a:r>
              <a:rPr lang="en-US" dirty="0" smtClean="0"/>
              <a:t> J </a:t>
            </a:r>
            <a:endParaRPr lang="en-US" dirty="0"/>
          </a:p>
        </p:txBody>
      </p:sp>
      <p:sp>
        <p:nvSpPr>
          <p:cNvPr id="10" name="Rectangle 9"/>
          <p:cNvSpPr/>
          <p:nvPr/>
        </p:nvSpPr>
        <p:spPr>
          <a:xfrm>
            <a:off x="381000" y="2457271"/>
            <a:ext cx="8305800" cy="1200329"/>
          </a:xfrm>
          <a:prstGeom prst="rect">
            <a:avLst/>
          </a:prstGeom>
        </p:spPr>
        <p:txBody>
          <a:bodyPr wrap="square">
            <a:spAutoFit/>
          </a:bodyPr>
          <a:lstStyle/>
          <a:p>
            <a:r>
              <a:rPr lang="en-US" b="1" dirty="0" smtClean="0"/>
              <a:t>T92-Q21</a:t>
            </a:r>
            <a:r>
              <a:rPr lang="en-US" dirty="0" smtClean="0"/>
              <a:t>. </a:t>
            </a:r>
          </a:p>
          <a:p>
            <a:r>
              <a:rPr lang="en-US" dirty="0" smtClean="0"/>
              <a:t>A satellite of mass m moves around a planet (of mass M) in a circular orbit of radius R = 9.400 x 10</a:t>
            </a:r>
            <a:r>
              <a:rPr lang="en-US" baseline="30000" dirty="0" smtClean="0"/>
              <a:t>3</a:t>
            </a:r>
            <a:r>
              <a:rPr lang="en-US" dirty="0" smtClean="0"/>
              <a:t> km with a period of 2.754 x 10</a:t>
            </a:r>
            <a:r>
              <a:rPr lang="en-US" baseline="30000" dirty="0" smtClean="0"/>
              <a:t>4</a:t>
            </a:r>
            <a:r>
              <a:rPr lang="en-US" dirty="0" smtClean="0"/>
              <a:t> s. Find the mass M of the planet. </a:t>
            </a:r>
          </a:p>
          <a:p>
            <a:r>
              <a:rPr lang="en-US" dirty="0" smtClean="0"/>
              <a:t>A) 6.500 × 10</a:t>
            </a:r>
            <a:r>
              <a:rPr lang="en-US" baseline="30000" dirty="0" smtClean="0"/>
              <a:t>23</a:t>
            </a:r>
            <a:r>
              <a:rPr lang="en-US" dirty="0" smtClean="0"/>
              <a:t> kg </a:t>
            </a:r>
            <a:endParaRPr lang="en-US" dirty="0"/>
          </a:p>
        </p:txBody>
      </p:sp>
      <p:sp>
        <p:nvSpPr>
          <p:cNvPr id="11" name="Rectangle 10"/>
          <p:cNvSpPr/>
          <p:nvPr/>
        </p:nvSpPr>
        <p:spPr>
          <a:xfrm>
            <a:off x="381000" y="3657600"/>
            <a:ext cx="8458200" cy="1200329"/>
          </a:xfrm>
          <a:prstGeom prst="rect">
            <a:avLst/>
          </a:prstGeom>
        </p:spPr>
        <p:txBody>
          <a:bodyPr wrap="square">
            <a:spAutoFit/>
          </a:bodyPr>
          <a:lstStyle/>
          <a:p>
            <a:r>
              <a:rPr lang="en-US" b="1" dirty="0" smtClean="0"/>
              <a:t>T81-Q8</a:t>
            </a:r>
            <a:r>
              <a:rPr lang="en-US" dirty="0" smtClean="0"/>
              <a:t>.</a:t>
            </a:r>
          </a:p>
          <a:p>
            <a:r>
              <a:rPr lang="en-US" dirty="0" smtClean="0"/>
              <a:t>A planet is in a circular orbit around the Sun. Its distance from the Sun is four times the</a:t>
            </a:r>
          </a:p>
          <a:p>
            <a:r>
              <a:rPr lang="en-US" dirty="0" smtClean="0"/>
              <a:t>average distance of Earth from the Sun. The period of this planet, in Earth years, is:</a:t>
            </a:r>
          </a:p>
          <a:p>
            <a:r>
              <a:rPr lang="en-US" dirty="0" smtClean="0"/>
              <a:t>A) 8</a:t>
            </a:r>
            <a:endParaRPr lang="en-US" dirty="0"/>
          </a:p>
        </p:txBody>
      </p:sp>
      <p:sp>
        <p:nvSpPr>
          <p:cNvPr id="12" name="Rectangle 11"/>
          <p:cNvSpPr/>
          <p:nvPr/>
        </p:nvSpPr>
        <p:spPr>
          <a:xfrm>
            <a:off x="304800" y="4895671"/>
            <a:ext cx="8229600" cy="1200329"/>
          </a:xfrm>
          <a:prstGeom prst="rect">
            <a:avLst/>
          </a:prstGeom>
        </p:spPr>
        <p:txBody>
          <a:bodyPr wrap="square">
            <a:spAutoFit/>
          </a:bodyPr>
          <a:lstStyle/>
          <a:p>
            <a:r>
              <a:rPr lang="en-US" b="1" dirty="0" smtClean="0"/>
              <a:t>T51-Q20</a:t>
            </a:r>
            <a:r>
              <a:rPr lang="en-US" dirty="0" smtClean="0"/>
              <a:t>: </a:t>
            </a:r>
          </a:p>
          <a:p>
            <a:r>
              <a:rPr lang="en-US" dirty="0" smtClean="0"/>
              <a:t>One of the moons of planet Mars completes one revolution around Mars in 1.26 days. If the distance between Mars and the moon is 23460 km, calculate the mass of Mars. </a:t>
            </a:r>
            <a:r>
              <a:rPr lang="en-US" dirty="0" err="1" smtClean="0"/>
              <a:t>Ans</a:t>
            </a:r>
            <a:r>
              <a:rPr lang="en-US" dirty="0" smtClean="0"/>
              <a:t>: 6.45 x 1023 kg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err="1" smtClean="0">
                <a:solidFill>
                  <a:srgbClr val="00B050"/>
                </a:solidFill>
                <a:latin typeface="Comic Sans MS" pitchFamily="66" charset="0"/>
              </a:rPr>
              <a:t>Kepler’s</a:t>
            </a:r>
            <a:r>
              <a:rPr lang="en-US" sz="3200" b="1" dirty="0" smtClean="0">
                <a:solidFill>
                  <a:srgbClr val="00B050"/>
                </a:solidFill>
                <a:latin typeface="Comic Sans MS" pitchFamily="66" charset="0"/>
              </a:rPr>
              <a:t> laws</a:t>
            </a:r>
            <a:endParaRPr lang="en-US" sz="3200" b="1" dirty="0">
              <a:solidFill>
                <a:srgbClr val="00B050"/>
              </a:solidFill>
              <a:latin typeface="Comic Sans MS" pitchFamily="66" charset="0"/>
            </a:endParaRPr>
          </a:p>
        </p:txBody>
      </p:sp>
      <p:sp>
        <p:nvSpPr>
          <p:cNvPr id="5" name="Rectangle 4"/>
          <p:cNvSpPr/>
          <p:nvPr/>
        </p:nvSpPr>
        <p:spPr>
          <a:xfrm>
            <a:off x="381000" y="533400"/>
            <a:ext cx="6172200" cy="2031325"/>
          </a:xfrm>
          <a:prstGeom prst="rect">
            <a:avLst/>
          </a:prstGeom>
        </p:spPr>
        <p:txBody>
          <a:bodyPr wrap="square">
            <a:spAutoFit/>
          </a:bodyPr>
          <a:lstStyle/>
          <a:p>
            <a:r>
              <a:rPr lang="en-US" b="1" dirty="0" smtClean="0"/>
              <a:t>T102-Q19</a:t>
            </a:r>
            <a:r>
              <a:rPr lang="en-US" dirty="0" smtClean="0"/>
              <a:t>. </a:t>
            </a:r>
          </a:p>
          <a:p>
            <a:r>
              <a:rPr lang="en-US" dirty="0" smtClean="0"/>
              <a:t>The law of areas due to </a:t>
            </a:r>
            <a:r>
              <a:rPr lang="en-US" dirty="0" err="1" smtClean="0"/>
              <a:t>Kepler</a:t>
            </a:r>
            <a:r>
              <a:rPr lang="en-US" dirty="0" smtClean="0"/>
              <a:t> is equivalent to the law of </a:t>
            </a:r>
          </a:p>
          <a:p>
            <a:r>
              <a:rPr lang="en-US" dirty="0" smtClean="0"/>
              <a:t>A) Conservation of angular momentum. </a:t>
            </a:r>
          </a:p>
          <a:p>
            <a:r>
              <a:rPr lang="en-US" dirty="0" smtClean="0"/>
              <a:t>B) Conservation of mass. </a:t>
            </a:r>
          </a:p>
          <a:p>
            <a:r>
              <a:rPr lang="en-US" dirty="0" smtClean="0"/>
              <a:t>C) Conservation of energy. </a:t>
            </a:r>
          </a:p>
          <a:p>
            <a:r>
              <a:rPr lang="en-US" dirty="0" smtClean="0"/>
              <a:t>D) Conservation of linear momentum. </a:t>
            </a:r>
          </a:p>
          <a:p>
            <a:r>
              <a:rPr lang="en-US" dirty="0" smtClean="0"/>
              <a:t>E) None of the others. </a:t>
            </a:r>
          </a:p>
        </p:txBody>
      </p:sp>
      <p:grpSp>
        <p:nvGrpSpPr>
          <p:cNvPr id="2" name="Group 5"/>
          <p:cNvGrpSpPr/>
          <p:nvPr/>
        </p:nvGrpSpPr>
        <p:grpSpPr>
          <a:xfrm>
            <a:off x="304800" y="2819400"/>
            <a:ext cx="8534400" cy="1754326"/>
            <a:chOff x="76200" y="1371600"/>
            <a:chExt cx="8534400" cy="1754326"/>
          </a:xfrm>
        </p:grpSpPr>
        <p:pic>
          <p:nvPicPr>
            <p:cNvPr id="7" name="Picture 5"/>
            <p:cNvPicPr>
              <a:picLocks noChangeAspect="1" noChangeArrowheads="1"/>
            </p:cNvPicPr>
            <p:nvPr/>
          </p:nvPicPr>
          <p:blipFill>
            <a:blip r:embed="rId2" cstate="print"/>
            <a:srcRect/>
            <a:stretch>
              <a:fillRect/>
            </a:stretch>
          </p:blipFill>
          <p:spPr bwMode="auto">
            <a:xfrm>
              <a:off x="6670711" y="1447800"/>
              <a:ext cx="1939889" cy="1628775"/>
            </a:xfrm>
            <a:prstGeom prst="rect">
              <a:avLst/>
            </a:prstGeom>
            <a:noFill/>
            <a:ln w="9525">
              <a:noFill/>
              <a:miter lim="800000"/>
              <a:headEnd/>
              <a:tailEnd/>
            </a:ln>
            <a:effectLst/>
          </p:spPr>
        </p:pic>
        <p:sp>
          <p:nvSpPr>
            <p:cNvPr id="9" name="Rectangle 8"/>
            <p:cNvSpPr/>
            <p:nvPr/>
          </p:nvSpPr>
          <p:spPr>
            <a:xfrm>
              <a:off x="76200" y="1371600"/>
              <a:ext cx="6781800" cy="1754326"/>
            </a:xfrm>
            <a:prstGeom prst="rect">
              <a:avLst/>
            </a:prstGeom>
          </p:spPr>
          <p:txBody>
            <a:bodyPr wrap="square">
              <a:spAutoFit/>
            </a:bodyPr>
            <a:lstStyle/>
            <a:p>
              <a:r>
                <a:rPr lang="en-US" b="1" dirty="0" smtClean="0"/>
                <a:t>T92-Q19.</a:t>
              </a:r>
              <a:r>
                <a:rPr lang="en-US" dirty="0" smtClean="0"/>
                <a:t> </a:t>
              </a:r>
            </a:p>
            <a:p>
              <a:r>
                <a:rPr lang="en-US" dirty="0" smtClean="0"/>
                <a:t>A small satellite is in an elliptical orbit around Earth as shown in </a:t>
              </a:r>
              <a:r>
                <a:rPr lang="en-US" b="1" dirty="0" smtClean="0"/>
                <a:t>Figure 9. </a:t>
              </a:r>
              <a:r>
                <a:rPr lang="en-US" dirty="0" smtClean="0"/>
                <a:t>L1 and L2 denote the magnitudes of its angular momentum and K1 and K2 denote its kinetic energy at positions 1 and 2, respectively. Which of the following statements is CORRECT? </a:t>
              </a:r>
            </a:p>
            <a:p>
              <a:r>
                <a:rPr lang="en-US" dirty="0" smtClean="0"/>
                <a:t>A) L2 = L1 and K2 &gt; K1</a:t>
              </a:r>
              <a:endParaRPr lang="en-US" dirty="0"/>
            </a:p>
          </p:txBody>
        </p:sp>
      </p:grpSp>
      <p:grpSp>
        <p:nvGrpSpPr>
          <p:cNvPr id="3" name="Group 11"/>
          <p:cNvGrpSpPr/>
          <p:nvPr/>
        </p:nvGrpSpPr>
        <p:grpSpPr>
          <a:xfrm>
            <a:off x="228600" y="4648200"/>
            <a:ext cx="8229600" cy="2031325"/>
            <a:chOff x="228600" y="4648200"/>
            <a:chExt cx="8229600" cy="2031325"/>
          </a:xfrm>
        </p:grpSpPr>
        <p:sp>
          <p:nvSpPr>
            <p:cNvPr id="10" name="Rectangle 9"/>
            <p:cNvSpPr/>
            <p:nvPr/>
          </p:nvSpPr>
          <p:spPr>
            <a:xfrm>
              <a:off x="228600" y="4648200"/>
              <a:ext cx="6019800" cy="2031325"/>
            </a:xfrm>
            <a:prstGeom prst="rect">
              <a:avLst/>
            </a:prstGeom>
          </p:spPr>
          <p:txBody>
            <a:bodyPr wrap="square">
              <a:spAutoFit/>
            </a:bodyPr>
            <a:lstStyle/>
            <a:p>
              <a:r>
                <a:rPr lang="en-US" b="1" dirty="0" smtClean="0"/>
                <a:t>T71-Q 7</a:t>
              </a:r>
              <a:r>
                <a:rPr lang="en-US" dirty="0" smtClean="0"/>
                <a:t>: </a:t>
              </a:r>
            </a:p>
            <a:p>
              <a:r>
                <a:rPr lang="en-US" u="sng" dirty="0" smtClean="0"/>
                <a:t>Fig.  </a:t>
              </a:r>
              <a:r>
                <a:rPr lang="en-US" dirty="0" smtClean="0"/>
                <a:t>shows a planet traveling in a counterclockwise direction on an elliptical path around a star S located at one focus of the ellipse. The speed of the planet at a point A is </a:t>
              </a:r>
              <a:r>
                <a:rPr lang="en-US" dirty="0" err="1" smtClean="0"/>
                <a:t>v</a:t>
              </a:r>
              <a:r>
                <a:rPr lang="en-US" baseline="-25000" dirty="0" err="1" smtClean="0"/>
                <a:t>A</a:t>
              </a:r>
              <a:r>
                <a:rPr lang="en-US" dirty="0" smtClean="0"/>
                <a:t> and at B is </a:t>
              </a:r>
              <a:r>
                <a:rPr lang="en-US" dirty="0" err="1" smtClean="0"/>
                <a:t>v</a:t>
              </a:r>
              <a:r>
                <a:rPr lang="en-US" baseline="-25000" dirty="0" err="1" smtClean="0"/>
                <a:t>B</a:t>
              </a:r>
              <a:r>
                <a:rPr lang="en-US" dirty="0" err="1" smtClean="0"/>
                <a:t>.</a:t>
              </a:r>
              <a:r>
                <a:rPr lang="en-US" dirty="0" smtClean="0"/>
                <a:t> The distance AS = </a:t>
              </a:r>
              <a:r>
                <a:rPr lang="en-US" dirty="0" err="1" smtClean="0"/>
                <a:t>rA</a:t>
              </a:r>
              <a:r>
                <a:rPr lang="en-US" dirty="0" smtClean="0"/>
                <a:t> while the distance BS = </a:t>
              </a:r>
              <a:r>
                <a:rPr lang="en-US" dirty="0" err="1" smtClean="0"/>
                <a:t>r</a:t>
              </a:r>
              <a:r>
                <a:rPr lang="en-US" baseline="-25000" dirty="0" err="1" smtClean="0"/>
                <a:t>B</a:t>
              </a:r>
              <a:r>
                <a:rPr lang="en-US" dirty="0" smtClean="0"/>
                <a:t>. The ratio </a:t>
              </a:r>
              <a:r>
                <a:rPr lang="en-US" dirty="0" err="1" smtClean="0"/>
                <a:t>vA</a:t>
              </a:r>
              <a:r>
                <a:rPr lang="en-US" dirty="0" smtClean="0"/>
                <a:t>/</a:t>
              </a:r>
              <a:r>
                <a:rPr lang="en-US" dirty="0" err="1" smtClean="0"/>
                <a:t>vB</a:t>
              </a:r>
              <a:r>
                <a:rPr lang="en-US" dirty="0" smtClean="0"/>
                <a:t> is: </a:t>
              </a:r>
            </a:p>
            <a:p>
              <a:r>
                <a:rPr lang="en-US" dirty="0" err="1" smtClean="0"/>
                <a:t>Ans</a:t>
              </a:r>
              <a:r>
                <a:rPr lang="en-US" dirty="0" smtClean="0"/>
                <a:t>:  (</a:t>
              </a:r>
              <a:r>
                <a:rPr lang="en-US" dirty="0" err="1" smtClean="0"/>
                <a:t>r</a:t>
              </a:r>
              <a:r>
                <a:rPr lang="en-US" baseline="-25000" dirty="0" err="1" smtClean="0"/>
                <a:t>B</a:t>
              </a:r>
              <a:r>
                <a:rPr lang="en-US" dirty="0" smtClean="0"/>
                <a:t>/</a:t>
              </a:r>
              <a:r>
                <a:rPr lang="en-US" dirty="0" err="1" smtClean="0"/>
                <a:t>r</a:t>
              </a:r>
              <a:r>
                <a:rPr lang="en-US" baseline="-25000" dirty="0" err="1" smtClean="0"/>
                <a:t>A</a:t>
              </a:r>
              <a:r>
                <a:rPr lang="en-US" dirty="0" smtClean="0"/>
                <a:t>)</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6400800" y="5105400"/>
              <a:ext cx="2057400" cy="132016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99072"/>
            <a:ext cx="8077200" cy="1754326"/>
          </a:xfrm>
          <a:prstGeom prst="rect">
            <a:avLst/>
          </a:prstGeom>
        </p:spPr>
        <p:txBody>
          <a:bodyPr wrap="square">
            <a:spAutoFit/>
          </a:bodyPr>
          <a:lstStyle/>
          <a:p>
            <a:r>
              <a:rPr lang="en-US" b="1" dirty="0" smtClean="0"/>
              <a:t>Book’s Problem:  </a:t>
            </a:r>
          </a:p>
          <a:p>
            <a:r>
              <a:rPr lang="en-US" dirty="0" smtClean="0"/>
              <a:t>**94: A 150.0 kg rocket moving </a:t>
            </a:r>
            <a:r>
              <a:rPr lang="en-US" dirty="0" err="1" smtClean="0"/>
              <a:t>radially</a:t>
            </a:r>
            <a:r>
              <a:rPr lang="en-US" dirty="0" smtClean="0"/>
              <a:t> outward from Earth has a speed of 3.70 km/s when its engine shuts off 200 km above Earth's surface. (a) Assuming negligible air drag, find the rocket's kinetic energy when the rocket is 1000 km above Earth's surface. (b) What maximum height above the surface is reached by the rocket?</a:t>
            </a:r>
          </a:p>
          <a:p>
            <a:r>
              <a:rPr lang="en-US" dirty="0" smtClean="0"/>
              <a:t>A) a. 2.2 x10</a:t>
            </a:r>
            <a:r>
              <a:rPr lang="en-US" baseline="30000" dirty="0" smtClean="0"/>
              <a:t>7</a:t>
            </a:r>
            <a:r>
              <a:rPr lang="en-US" dirty="0" smtClean="0"/>
              <a:t> J      b. 1.03 x10</a:t>
            </a:r>
            <a:r>
              <a:rPr lang="en-US" baseline="30000" dirty="0" smtClean="0"/>
              <a:t>3</a:t>
            </a:r>
            <a:r>
              <a:rPr lang="en-US" dirty="0" smtClean="0"/>
              <a:t> Km </a:t>
            </a:r>
            <a:endParaRPr lang="en-US" dirty="0"/>
          </a:p>
        </p:txBody>
      </p:sp>
      <p:sp>
        <p:nvSpPr>
          <p:cNvPr id="6" name="Rectangle 5"/>
          <p:cNvSpPr/>
          <p:nvPr/>
        </p:nvSpPr>
        <p:spPr>
          <a:xfrm>
            <a:off x="457200" y="1981200"/>
            <a:ext cx="8686800" cy="1200329"/>
          </a:xfrm>
          <a:prstGeom prst="rect">
            <a:avLst/>
          </a:prstGeom>
        </p:spPr>
        <p:txBody>
          <a:bodyPr wrap="square">
            <a:spAutoFit/>
          </a:bodyPr>
          <a:lstStyle/>
          <a:p>
            <a:r>
              <a:rPr lang="en-US" dirty="0" smtClean="0"/>
              <a:t>**65: A satellite is in a circular Earth orbit of radius r. The area A enclosed by the orbit depends on r</a:t>
            </a:r>
            <a:r>
              <a:rPr lang="en-US" baseline="30000" dirty="0" smtClean="0"/>
              <a:t>2</a:t>
            </a:r>
            <a:r>
              <a:rPr lang="en-US" dirty="0" smtClean="0"/>
              <a:t> because A = </a:t>
            </a:r>
            <a:r>
              <a:rPr lang="en-US" dirty="0" smtClean="0">
                <a:latin typeface="Calibri"/>
                <a:cs typeface="Calibri"/>
              </a:rPr>
              <a:t>πr</a:t>
            </a:r>
            <a:r>
              <a:rPr lang="en-US" baseline="30000" dirty="0" smtClean="0">
                <a:latin typeface="Calibri"/>
                <a:cs typeface="Calibri"/>
              </a:rPr>
              <a:t>2</a:t>
            </a:r>
            <a:r>
              <a:rPr lang="en-US" dirty="0" smtClean="0"/>
              <a:t> . Determine how the following properties of the satellite depend on r: (a) period, (b) kinetic energy, (c) angular momentum, and (d) speed.</a:t>
            </a:r>
          </a:p>
          <a:p>
            <a:r>
              <a:rPr lang="en-US" dirty="0" smtClean="0"/>
              <a:t>A) a.  r</a:t>
            </a:r>
            <a:r>
              <a:rPr lang="en-US" baseline="30000" dirty="0" smtClean="0"/>
              <a:t>3/2</a:t>
            </a:r>
            <a:r>
              <a:rPr lang="en-US" dirty="0" smtClean="0"/>
              <a:t> b. 1/r c. r</a:t>
            </a:r>
            <a:r>
              <a:rPr lang="en-US" baseline="30000" dirty="0" smtClean="0"/>
              <a:t>1/2</a:t>
            </a:r>
            <a:r>
              <a:rPr lang="en-US" dirty="0" smtClean="0"/>
              <a:t> d. r</a:t>
            </a:r>
            <a:r>
              <a:rPr lang="en-US" baseline="30000" dirty="0" smtClean="0"/>
              <a:t>1/2</a:t>
            </a:r>
            <a:endParaRPr lang="en-US" dirty="0"/>
          </a:p>
        </p:txBody>
      </p:sp>
      <p:sp>
        <p:nvSpPr>
          <p:cNvPr id="4" name="Rectangle 3"/>
          <p:cNvSpPr/>
          <p:nvPr/>
        </p:nvSpPr>
        <p:spPr>
          <a:xfrm>
            <a:off x="228600" y="3289280"/>
            <a:ext cx="8686800" cy="3416320"/>
          </a:xfrm>
          <a:prstGeom prst="rect">
            <a:avLst/>
          </a:prstGeom>
        </p:spPr>
        <p:txBody>
          <a:bodyPr wrap="square">
            <a:spAutoFit/>
          </a:bodyPr>
          <a:lstStyle/>
          <a:p>
            <a:r>
              <a:rPr lang="en-US" dirty="0" smtClean="0"/>
              <a:t>**77 &amp;78:  Four uniform spheres, with masses </a:t>
            </a:r>
            <a:r>
              <a:rPr lang="en-US" dirty="0" err="1" smtClean="0"/>
              <a:t>mA</a:t>
            </a:r>
            <a:r>
              <a:rPr lang="en-US" dirty="0" smtClean="0"/>
              <a:t> = 40 kg, </a:t>
            </a:r>
            <a:r>
              <a:rPr lang="en-US" dirty="0" err="1" smtClean="0"/>
              <a:t>mB</a:t>
            </a:r>
            <a:r>
              <a:rPr lang="en-US" dirty="0" smtClean="0"/>
              <a:t> = 35 kg, </a:t>
            </a:r>
            <a:r>
              <a:rPr lang="en-US" dirty="0" err="1" smtClean="0"/>
              <a:t>mC</a:t>
            </a:r>
            <a:r>
              <a:rPr lang="en-US" dirty="0" smtClean="0"/>
              <a:t> = 200 kg, and </a:t>
            </a:r>
            <a:r>
              <a:rPr lang="en-US" dirty="0" err="1" smtClean="0"/>
              <a:t>mD</a:t>
            </a:r>
            <a:r>
              <a:rPr lang="en-US" dirty="0" smtClean="0"/>
              <a:t> = 50 kg, have (x, y) coordinates of (0, 50 cm), (0, 0), (-80 cm, 0), and (40 cm, 0), respectively. </a:t>
            </a:r>
          </a:p>
          <a:p>
            <a:pPr marL="342900" indent="-342900">
              <a:buAutoNum type="alphaLcParenR"/>
            </a:pPr>
            <a:r>
              <a:rPr lang="en-US" dirty="0" smtClean="0"/>
              <a:t>In unit-vector notation, what is the net gravitational force on sphere B due to the other spheres?</a:t>
            </a:r>
          </a:p>
          <a:p>
            <a:pPr marL="342900" indent="-342900">
              <a:buAutoNum type="alphaLcParenR"/>
            </a:pPr>
            <a:r>
              <a:rPr lang="en-US" dirty="0" smtClean="0"/>
              <a:t>remove sphere -4 and calculate the gravitational potential energy of the remaining three-particle system. </a:t>
            </a:r>
          </a:p>
          <a:p>
            <a:pPr marL="342900" indent="-342900">
              <a:buAutoNum type="alphaLcParenR"/>
            </a:pPr>
            <a:r>
              <a:rPr lang="en-US" dirty="0" smtClean="0"/>
              <a:t> lf A is then put back in place, is the potential energy of the four-particle system more or less than that of the system in (a)? </a:t>
            </a:r>
          </a:p>
          <a:p>
            <a:pPr marL="342900" indent="-342900">
              <a:buAutoNum type="alphaLcParenR"/>
            </a:pPr>
            <a:r>
              <a:rPr lang="en-US" dirty="0" smtClean="0"/>
              <a:t> In (a), is the work done by you to remove A positive or negative? </a:t>
            </a:r>
          </a:p>
          <a:p>
            <a:pPr marL="342900" indent="-342900">
              <a:buAutoNum type="alphaLcParenR"/>
            </a:pPr>
            <a:r>
              <a:rPr lang="en-US" dirty="0" smtClean="0"/>
              <a:t> In (b), is the work done by you to replace A positive or negative?</a:t>
            </a:r>
          </a:p>
          <a:p>
            <a:pPr marL="342900" indent="-342900"/>
            <a:r>
              <a:rPr lang="en-US" dirty="0" smtClean="0"/>
              <a:t>A) a. 3.7 x10</a:t>
            </a:r>
            <a:r>
              <a:rPr lang="en-US" baseline="30000" dirty="0" smtClean="0"/>
              <a:t>-5</a:t>
            </a:r>
            <a:r>
              <a:rPr lang="en-US" dirty="0" smtClean="0"/>
              <a:t> N j     b. -1.3 x10</a:t>
            </a:r>
            <a:r>
              <a:rPr lang="en-US" baseline="30000" dirty="0" smtClean="0"/>
              <a:t>-4</a:t>
            </a:r>
            <a:r>
              <a:rPr lang="en-US" dirty="0" smtClean="0"/>
              <a:t> J  c. make result more negative d. positive work e. negative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228600"/>
            <a:ext cx="8229600" cy="1600200"/>
          </a:xfrm>
          <a:prstGeom prst="rect">
            <a:avLst/>
          </a:prstGeom>
          <a:noFill/>
          <a:ln w="76200">
            <a:noFill/>
            <a:miter lim="800000"/>
            <a:headEnd/>
            <a:tailEnd/>
          </a:ln>
        </p:spPr>
        <p:txBody>
          <a:bodyPr/>
          <a:lstStyle/>
          <a:p>
            <a:r>
              <a:rPr lang="en-US" b="1" dirty="0" smtClean="0"/>
              <a:t>T72-Q19</a:t>
            </a:r>
            <a:r>
              <a:rPr lang="en-US" b="1" dirty="0"/>
              <a:t>: </a:t>
            </a:r>
            <a:endParaRPr lang="en-US" b="1" dirty="0" smtClean="0"/>
          </a:p>
          <a:p>
            <a:r>
              <a:rPr lang="en-US" dirty="0" smtClean="0"/>
              <a:t>A </a:t>
            </a:r>
            <a:r>
              <a:rPr lang="en-US" dirty="0"/>
              <a:t>spaceship is going from the Earth (mass = M</a:t>
            </a:r>
            <a:r>
              <a:rPr lang="en-US" baseline="-25000" dirty="0"/>
              <a:t>e</a:t>
            </a:r>
            <a:r>
              <a:rPr lang="en-US" dirty="0"/>
              <a:t>) to the Moon (mass = M</a:t>
            </a:r>
            <a:r>
              <a:rPr lang="en-US" baseline="-25000" dirty="0"/>
              <a:t>m</a:t>
            </a:r>
            <a:r>
              <a:rPr lang="en-US" dirty="0"/>
              <a:t>) along the line joining their centers. At what distance from the centre of the Earth will the net gravitational force on the spaceship be zero?  (Assume that M</a:t>
            </a:r>
            <a:r>
              <a:rPr lang="en-US" baseline="-25000" dirty="0"/>
              <a:t>e</a:t>
            </a:r>
            <a:r>
              <a:rPr lang="en-US" dirty="0"/>
              <a:t> = 81 M</a:t>
            </a:r>
            <a:r>
              <a:rPr lang="en-US" baseline="-25000" dirty="0"/>
              <a:t>m</a:t>
            </a:r>
            <a:r>
              <a:rPr lang="en-US" dirty="0"/>
              <a:t> and the distance from the centre of the Earth to the center of the Moon is 3.8 × 10</a:t>
            </a:r>
            <a:r>
              <a:rPr lang="en-US" baseline="30000" dirty="0"/>
              <a:t>5</a:t>
            </a:r>
            <a:r>
              <a:rPr lang="en-US" dirty="0"/>
              <a:t> km). (</a:t>
            </a:r>
            <a:r>
              <a:rPr lang="en-US" dirty="0" err="1"/>
              <a:t>Ans</a:t>
            </a:r>
            <a:r>
              <a:rPr lang="en-US" dirty="0"/>
              <a:t>:  3.4 × 10</a:t>
            </a:r>
            <a:r>
              <a:rPr lang="en-US" baseline="30000" dirty="0"/>
              <a:t>5</a:t>
            </a:r>
            <a:r>
              <a:rPr lang="en-US" dirty="0"/>
              <a:t> km)</a:t>
            </a:r>
          </a:p>
        </p:txBody>
      </p:sp>
      <p:grpSp>
        <p:nvGrpSpPr>
          <p:cNvPr id="4" name="Group 3"/>
          <p:cNvGrpSpPr/>
          <p:nvPr/>
        </p:nvGrpSpPr>
        <p:grpSpPr>
          <a:xfrm>
            <a:off x="457200" y="1828800"/>
            <a:ext cx="7924800" cy="2286000"/>
            <a:chOff x="457200" y="0"/>
            <a:chExt cx="7924800" cy="2286000"/>
          </a:xfrm>
        </p:grpSpPr>
        <p:sp>
          <p:nvSpPr>
            <p:cNvPr id="6" name="Rectangle 4"/>
            <p:cNvSpPr txBox="1">
              <a:spLocks noChangeArrowheads="1"/>
            </p:cNvSpPr>
            <p:nvPr/>
          </p:nvSpPr>
          <p:spPr bwMode="auto">
            <a:xfrm>
              <a:off x="457200" y="228600"/>
              <a:ext cx="4114800" cy="1752600"/>
            </a:xfrm>
            <a:prstGeom prst="rect">
              <a:avLst/>
            </a:prstGeom>
            <a:noFill/>
            <a:ln w="76200">
              <a:noFill/>
              <a:miter lim="800000"/>
              <a:headEnd/>
              <a:tailEnd/>
            </a:ln>
          </p:spPr>
          <p:txBody>
            <a:bodyPr/>
            <a:lstStyle/>
            <a:p>
              <a:r>
                <a:rPr lang="en-US" b="1" dirty="0" smtClean="0"/>
                <a:t>T62Q27</a:t>
              </a:r>
              <a:r>
                <a:rPr lang="en-US" b="1" dirty="0"/>
                <a:t>.</a:t>
              </a:r>
              <a:r>
                <a:rPr lang="en-US" dirty="0"/>
                <a:t> </a:t>
              </a:r>
              <a:endParaRPr lang="en-US" dirty="0" smtClean="0"/>
            </a:p>
            <a:p>
              <a:r>
                <a:rPr lang="en-US" dirty="0" smtClean="0"/>
                <a:t>Eight </a:t>
              </a:r>
              <a:r>
                <a:rPr lang="en-US" dirty="0"/>
                <a:t>balls of different masses are placed along a circle as shown in Fig. 8 The net force on a ninth ball of mass </a:t>
              </a:r>
              <a:r>
                <a:rPr lang="en-US" i="1" dirty="0"/>
                <a:t>m </a:t>
              </a:r>
              <a:r>
                <a:rPr lang="en-US" dirty="0"/>
                <a:t>in the center of the circle is in the direction of</a:t>
              </a:r>
              <a:r>
                <a:rPr lang="en-US" dirty="0" smtClean="0"/>
                <a:t>:</a:t>
              </a:r>
            </a:p>
            <a:p>
              <a:r>
                <a:rPr lang="en-US" dirty="0" smtClean="0"/>
                <a:t>A) NE </a:t>
              </a:r>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5867400" y="0"/>
              <a:ext cx="2514600" cy="2286000"/>
            </a:xfrm>
            <a:prstGeom prst="rect">
              <a:avLst/>
            </a:prstGeom>
            <a:noFill/>
            <a:ln w="9525">
              <a:noFill/>
              <a:miter lim="800000"/>
              <a:headEnd/>
              <a:tailEnd/>
            </a:ln>
          </p:spPr>
        </p:pic>
      </p:grpSp>
      <p:grpSp>
        <p:nvGrpSpPr>
          <p:cNvPr id="8" name="Group 7"/>
          <p:cNvGrpSpPr/>
          <p:nvPr/>
        </p:nvGrpSpPr>
        <p:grpSpPr>
          <a:xfrm>
            <a:off x="457200" y="3886200"/>
            <a:ext cx="8077200" cy="1905000"/>
            <a:chOff x="457200" y="76200"/>
            <a:chExt cx="8077200" cy="1905000"/>
          </a:xfrm>
        </p:grpSpPr>
        <p:sp>
          <p:nvSpPr>
            <p:cNvPr id="9" name="Rectangle 4"/>
            <p:cNvSpPr txBox="1">
              <a:spLocks noChangeArrowheads="1"/>
            </p:cNvSpPr>
            <p:nvPr/>
          </p:nvSpPr>
          <p:spPr bwMode="auto">
            <a:xfrm>
              <a:off x="457200" y="228600"/>
              <a:ext cx="5334000" cy="1676400"/>
            </a:xfrm>
            <a:prstGeom prst="rect">
              <a:avLst/>
            </a:prstGeom>
            <a:noFill/>
            <a:ln w="76200">
              <a:noFill/>
              <a:miter lim="800000"/>
              <a:headEnd/>
              <a:tailEnd/>
            </a:ln>
          </p:spPr>
          <p:txBody>
            <a:bodyPr/>
            <a:lstStyle/>
            <a:p>
              <a:r>
                <a:rPr lang="en-US" b="1" dirty="0" smtClean="0"/>
                <a:t>T52Q#19</a:t>
              </a:r>
              <a:r>
                <a:rPr lang="en-US" b="1" dirty="0"/>
                <a:t>:</a:t>
              </a:r>
              <a:r>
                <a:rPr lang="en-US" dirty="0"/>
                <a:t> </a:t>
              </a:r>
              <a:endParaRPr lang="en-US" dirty="0" smtClean="0"/>
            </a:p>
            <a:p>
              <a:r>
                <a:rPr lang="en-US" dirty="0" smtClean="0"/>
                <a:t>Calculate </a:t>
              </a:r>
              <a:r>
                <a:rPr lang="en-US" dirty="0"/>
                <a:t>the magnitude and direction of net gravitational force on particle of mass </a:t>
              </a:r>
              <a:r>
                <a:rPr lang="en-US" i="1" dirty="0"/>
                <a:t>m</a:t>
              </a:r>
              <a:r>
                <a:rPr lang="en-US" dirty="0"/>
                <a:t>  due to two particles each of mass </a:t>
              </a:r>
              <a:r>
                <a:rPr lang="en-US" i="1" dirty="0"/>
                <a:t>M</a:t>
              </a:r>
              <a:r>
                <a:rPr lang="en-US" dirty="0"/>
                <a:t>, where </a:t>
              </a:r>
              <a:r>
                <a:rPr lang="en-US" i="1" dirty="0"/>
                <a:t>m</a:t>
              </a:r>
              <a:r>
                <a:rPr lang="en-US" dirty="0"/>
                <a:t> =1000 kg and </a:t>
              </a:r>
              <a:r>
                <a:rPr lang="en-US" i="1" dirty="0"/>
                <a:t>M</a:t>
              </a:r>
              <a:r>
                <a:rPr lang="en-US" dirty="0"/>
                <a:t> =10000 kg and are arranged as shown in the Fig. </a:t>
              </a:r>
              <a:r>
                <a:rPr lang="en-US" dirty="0" smtClean="0"/>
                <a:t>5.</a:t>
              </a:r>
            </a:p>
            <a:p>
              <a:r>
                <a:rPr lang="en-US" dirty="0" err="1" smtClean="0"/>
                <a:t>Ans</a:t>
              </a:r>
              <a:r>
                <a:rPr lang="en-US" dirty="0" smtClean="0"/>
                <a:t>:  4.3 x 10</a:t>
              </a:r>
              <a:r>
                <a:rPr lang="en-US" baseline="30000" dirty="0" smtClean="0"/>
                <a:t>-5</a:t>
              </a:r>
              <a:r>
                <a:rPr lang="en-US" dirty="0" smtClean="0"/>
                <a:t> N directed towards negative x-axis</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6255871" y="76200"/>
              <a:ext cx="2278529" cy="1905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Acceleration Due to gravity (</a:t>
            </a:r>
            <a:r>
              <a:rPr lang="en-US" sz="5400" dirty="0" err="1" smtClean="0"/>
              <a:t>a</a:t>
            </a:r>
            <a:r>
              <a:rPr lang="en-US" sz="5400" baseline="-25000" dirty="0" err="1" smtClean="0"/>
              <a:t>g</a:t>
            </a:r>
            <a:r>
              <a:rPr lang="en-US" sz="5400" dirty="0" smtClean="0"/>
              <a:t>)</a:t>
            </a:r>
            <a:endParaRPr lang="en-US" dirty="0"/>
          </a:p>
        </p:txBody>
      </p:sp>
      <p:sp>
        <p:nvSpPr>
          <p:cNvPr id="3" name="TextBox 2"/>
          <p:cNvSpPr txBox="1"/>
          <p:nvPr/>
        </p:nvSpPr>
        <p:spPr>
          <a:xfrm>
            <a:off x="2209800" y="5257800"/>
            <a:ext cx="4311565" cy="369332"/>
          </a:xfrm>
          <a:prstGeom prst="rect">
            <a:avLst/>
          </a:prstGeom>
          <a:noFill/>
        </p:spPr>
        <p:txBody>
          <a:bodyPr wrap="none" rtlCol="0">
            <a:spAutoFit/>
          </a:bodyPr>
          <a:lstStyle/>
          <a:p>
            <a:r>
              <a:rPr lang="en-US" b="1" dirty="0" err="1" smtClean="0">
                <a:solidFill>
                  <a:srgbClr val="FF0000"/>
                </a:solidFill>
              </a:rPr>
              <a:t>a</a:t>
            </a:r>
            <a:r>
              <a:rPr lang="en-US" b="1" baseline="-25000" dirty="0" err="1" smtClean="0">
                <a:solidFill>
                  <a:srgbClr val="FF0000"/>
                </a:solidFill>
              </a:rPr>
              <a:t>g</a:t>
            </a:r>
            <a:r>
              <a:rPr lang="en-US" b="1" dirty="0" smtClean="0">
                <a:solidFill>
                  <a:srgbClr val="FF0000"/>
                </a:solidFill>
              </a:rPr>
              <a:t> = g = 9.8 m/s</a:t>
            </a:r>
            <a:r>
              <a:rPr lang="en-US" b="1" baseline="30000" dirty="0" smtClean="0">
                <a:solidFill>
                  <a:srgbClr val="FF0000"/>
                </a:solidFill>
              </a:rPr>
              <a:t>2</a:t>
            </a:r>
            <a:r>
              <a:rPr lang="en-US" b="1" dirty="0" smtClean="0">
                <a:solidFill>
                  <a:srgbClr val="FF0000"/>
                </a:solidFill>
              </a:rPr>
              <a:t> at the surface of the earth</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76200"/>
            <a:ext cx="8610600" cy="1020762"/>
          </a:xfrm>
        </p:spPr>
        <p:txBody>
          <a:bodyPr>
            <a:normAutofit fontScale="90000"/>
          </a:bodyPr>
          <a:lstStyle/>
          <a:p>
            <a:r>
              <a:rPr lang="en-US" b="1" u="sng" dirty="0" err="1" smtClean="0">
                <a:solidFill>
                  <a:srgbClr val="FF0000"/>
                </a:solidFill>
              </a:rPr>
              <a:t>a</a:t>
            </a:r>
            <a:r>
              <a:rPr lang="en-US" b="1" u="sng" baseline="-25000" dirty="0" err="1" smtClean="0">
                <a:solidFill>
                  <a:srgbClr val="FF0000"/>
                </a:solidFill>
              </a:rPr>
              <a:t>g</a:t>
            </a:r>
            <a:r>
              <a:rPr lang="en-US" b="1" u="sng" dirty="0" smtClean="0">
                <a:solidFill>
                  <a:srgbClr val="FF0000"/>
                </a:solidFill>
              </a:rPr>
              <a:t> at different height above the surface</a:t>
            </a:r>
            <a:endParaRPr lang="en-US" b="1" u="sng" dirty="0">
              <a:solidFill>
                <a:srgbClr val="FF0000"/>
              </a:solidFill>
            </a:endParaRPr>
          </a:p>
        </p:txBody>
      </p:sp>
      <p:pic>
        <p:nvPicPr>
          <p:cNvPr id="29" name="Picture 28" descr="earth.gif"/>
          <p:cNvPicPr>
            <a:picLocks noChangeAspect="1"/>
          </p:cNvPicPr>
          <p:nvPr/>
        </p:nvPicPr>
        <p:blipFill>
          <a:blip r:embed="rId3" cstate="print"/>
          <a:stretch>
            <a:fillRect/>
          </a:stretch>
        </p:blipFill>
        <p:spPr>
          <a:xfrm>
            <a:off x="4762" y="3390900"/>
            <a:ext cx="2886075" cy="2933700"/>
          </a:xfrm>
          <a:prstGeom prst="rect">
            <a:avLst/>
          </a:prstGeom>
        </p:spPr>
      </p:pic>
      <p:sp>
        <p:nvSpPr>
          <p:cNvPr id="30" name="Oval 29"/>
          <p:cNvSpPr/>
          <p:nvPr/>
        </p:nvSpPr>
        <p:spPr>
          <a:xfrm>
            <a:off x="0" y="340995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26192" y="485775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218364" y="4964668"/>
            <a:ext cx="381836" cy="369332"/>
          </a:xfrm>
          <a:prstGeom prst="rect">
            <a:avLst/>
          </a:prstGeom>
          <a:noFill/>
        </p:spPr>
        <p:txBody>
          <a:bodyPr wrap="none" rtlCol="0">
            <a:spAutoFit/>
          </a:bodyPr>
          <a:lstStyle/>
          <a:p>
            <a:r>
              <a:rPr lang="en-US" dirty="0" smtClean="0"/>
              <a:t>M</a:t>
            </a:r>
            <a:endParaRPr lang="en-US" dirty="0"/>
          </a:p>
        </p:txBody>
      </p:sp>
      <p:cxnSp>
        <p:nvCxnSpPr>
          <p:cNvPr id="35" name="Straight Arrow Connector 34"/>
          <p:cNvCxnSpPr/>
          <p:nvPr/>
        </p:nvCxnSpPr>
        <p:spPr>
          <a:xfrm rot="16200000" flipH="1">
            <a:off x="603997" y="3956798"/>
            <a:ext cx="1676400" cy="11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259541" y="2590800"/>
            <a:ext cx="369012" cy="533400"/>
            <a:chOff x="2250141" y="2590800"/>
            <a:chExt cx="369012" cy="533400"/>
          </a:xfrm>
        </p:grpSpPr>
        <p:sp>
          <p:nvSpPr>
            <p:cNvPr id="33" name="Oval 32"/>
            <p:cNvSpPr/>
            <p:nvPr/>
          </p:nvSpPr>
          <p:spPr>
            <a:xfrm>
              <a:off x="2312895" y="2895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50141" y="2590800"/>
              <a:ext cx="369012" cy="369332"/>
            </a:xfrm>
            <a:prstGeom prst="rect">
              <a:avLst/>
            </a:prstGeom>
            <a:noFill/>
          </p:spPr>
          <p:txBody>
            <a:bodyPr wrap="none" rtlCol="0">
              <a:spAutoFit/>
            </a:bodyPr>
            <a:lstStyle/>
            <a:p>
              <a:r>
                <a:rPr lang="en-US" dirty="0" smtClean="0"/>
                <a:t>m</a:t>
              </a:r>
              <a:endParaRPr lang="en-US" dirty="0"/>
            </a:p>
          </p:txBody>
        </p:sp>
      </p:grpSp>
      <p:grpSp>
        <p:nvGrpSpPr>
          <p:cNvPr id="38" name="Group 37"/>
          <p:cNvGrpSpPr/>
          <p:nvPr/>
        </p:nvGrpSpPr>
        <p:grpSpPr>
          <a:xfrm>
            <a:off x="304800" y="1524000"/>
            <a:ext cx="3611886" cy="1219200"/>
            <a:chOff x="5334000" y="4267200"/>
            <a:chExt cx="3611886" cy="1219200"/>
          </a:xfrm>
        </p:grpSpPr>
        <p:sp>
          <p:nvSpPr>
            <p:cNvPr id="39" name="TextBox 38"/>
            <p:cNvSpPr txBox="1"/>
            <p:nvPr/>
          </p:nvSpPr>
          <p:spPr>
            <a:xfrm>
              <a:off x="5334000" y="4267200"/>
              <a:ext cx="3611886" cy="369332"/>
            </a:xfrm>
            <a:prstGeom prst="rect">
              <a:avLst/>
            </a:prstGeom>
            <a:noFill/>
          </p:spPr>
          <p:txBody>
            <a:bodyPr wrap="none" rtlCol="0">
              <a:spAutoFit/>
            </a:bodyPr>
            <a:lstStyle/>
            <a:p>
              <a:r>
                <a:rPr lang="en-US" b="1" dirty="0" smtClean="0">
                  <a:latin typeface="Comic Sans MS" pitchFamily="66" charset="0"/>
                </a:rPr>
                <a:t>Earth pulls the ball with force</a:t>
              </a:r>
              <a:endParaRPr lang="en-US" b="1" dirty="0">
                <a:latin typeface="Comic Sans MS" pitchFamily="66" charset="0"/>
              </a:endParaRPr>
            </a:p>
          </p:txBody>
        </p:sp>
        <p:graphicFrame>
          <p:nvGraphicFramePr>
            <p:cNvPr id="40" name="Object 2"/>
            <p:cNvGraphicFramePr>
              <a:graphicFrameLocks noChangeAspect="1"/>
            </p:cNvGraphicFramePr>
            <p:nvPr/>
          </p:nvGraphicFramePr>
          <p:xfrm>
            <a:off x="5459413" y="4627563"/>
            <a:ext cx="3059112" cy="858837"/>
          </p:xfrm>
          <a:graphic>
            <a:graphicData uri="http://schemas.openxmlformats.org/presentationml/2006/ole">
              <mc:AlternateContent xmlns:mc="http://schemas.openxmlformats.org/markup-compatibility/2006">
                <mc:Choice xmlns:v="urn:schemas-microsoft-com:vml" Requires="v">
                  <p:oleObj spid="_x0000_s8255" name="Equation" r:id="rId4" imgW="1218960" imgH="457200" progId="Equation.3">
                    <p:embed/>
                  </p:oleObj>
                </mc:Choice>
                <mc:Fallback>
                  <p:oleObj name="Equation" r:id="rId4" imgW="1218960" imgH="457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413" y="4627563"/>
                          <a:ext cx="3059112"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 name="Group 40"/>
          <p:cNvGrpSpPr/>
          <p:nvPr/>
        </p:nvGrpSpPr>
        <p:grpSpPr>
          <a:xfrm>
            <a:off x="4303712" y="1524000"/>
            <a:ext cx="3611886" cy="909638"/>
            <a:chOff x="5334000" y="4267200"/>
            <a:chExt cx="3611886" cy="909638"/>
          </a:xfrm>
        </p:grpSpPr>
        <p:sp>
          <p:nvSpPr>
            <p:cNvPr id="42" name="TextBox 41"/>
            <p:cNvSpPr txBox="1"/>
            <p:nvPr/>
          </p:nvSpPr>
          <p:spPr>
            <a:xfrm>
              <a:off x="5334000" y="4267200"/>
              <a:ext cx="3611886" cy="369332"/>
            </a:xfrm>
            <a:prstGeom prst="rect">
              <a:avLst/>
            </a:prstGeom>
            <a:noFill/>
          </p:spPr>
          <p:txBody>
            <a:bodyPr wrap="none" rtlCol="0">
              <a:spAutoFit/>
            </a:bodyPr>
            <a:lstStyle/>
            <a:p>
              <a:r>
                <a:rPr lang="en-US" b="1" dirty="0" smtClean="0">
                  <a:latin typeface="Comic Sans MS" pitchFamily="66" charset="0"/>
                </a:rPr>
                <a:t>Earth pulls the ball with force</a:t>
              </a:r>
              <a:endParaRPr lang="en-US" b="1" dirty="0">
                <a:latin typeface="Comic Sans MS" pitchFamily="66" charset="0"/>
              </a:endParaRPr>
            </a:p>
          </p:txBody>
        </p:sp>
        <p:graphicFrame>
          <p:nvGraphicFramePr>
            <p:cNvPr id="43" name="Object 2"/>
            <p:cNvGraphicFramePr>
              <a:graphicFrameLocks noChangeAspect="1"/>
            </p:cNvGraphicFramePr>
            <p:nvPr/>
          </p:nvGraphicFramePr>
          <p:xfrm>
            <a:off x="5394326" y="4724400"/>
            <a:ext cx="2341562" cy="452438"/>
          </p:xfrm>
          <a:graphic>
            <a:graphicData uri="http://schemas.openxmlformats.org/presentationml/2006/ole">
              <mc:AlternateContent xmlns:mc="http://schemas.openxmlformats.org/markup-compatibility/2006">
                <mc:Choice xmlns:v="urn:schemas-microsoft-com:vml" Requires="v">
                  <p:oleObj spid="_x0000_s8256" name="Equation" r:id="rId6" imgW="1206360" imgH="241200" progId="Equation.3">
                    <p:embed/>
                  </p:oleObj>
                </mc:Choice>
                <mc:Fallback>
                  <p:oleObj name="Equation" r:id="rId6" imgW="1206360" imgH="241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4326" y="4724400"/>
                          <a:ext cx="2341562"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4" name="Object 2"/>
          <p:cNvGraphicFramePr>
            <a:graphicFrameLocks noChangeAspect="1"/>
          </p:cNvGraphicFramePr>
          <p:nvPr/>
        </p:nvGraphicFramePr>
        <p:xfrm>
          <a:off x="4016814" y="2971800"/>
          <a:ext cx="1746250" cy="858837"/>
        </p:xfrm>
        <a:graphic>
          <a:graphicData uri="http://schemas.openxmlformats.org/presentationml/2006/ole">
            <mc:AlternateContent xmlns:mc="http://schemas.openxmlformats.org/markup-compatibility/2006">
              <mc:Choice xmlns:v="urn:schemas-microsoft-com:vml" Requires="v">
                <p:oleObj spid="_x0000_s8257" name="Equation" r:id="rId8" imgW="850680" imgH="457200" progId="Equation.3">
                  <p:embed/>
                </p:oleObj>
              </mc:Choice>
              <mc:Fallback>
                <p:oleObj name="Equation" r:id="rId8" imgW="850680" imgH="4572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6814" y="2971800"/>
                        <a:ext cx="1746250"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 name="Group 48"/>
          <p:cNvGrpSpPr/>
          <p:nvPr/>
        </p:nvGrpSpPr>
        <p:grpSpPr>
          <a:xfrm>
            <a:off x="3886200" y="3027362"/>
            <a:ext cx="1828800" cy="533400"/>
            <a:chOff x="5181600" y="2819400"/>
            <a:chExt cx="1828800" cy="533400"/>
          </a:xfrm>
        </p:grpSpPr>
        <p:cxnSp>
          <p:nvCxnSpPr>
            <p:cNvPr id="46" name="Straight Connector 45"/>
            <p:cNvCxnSpPr/>
            <p:nvPr/>
          </p:nvCxnSpPr>
          <p:spPr>
            <a:xfrm flipV="1">
              <a:off x="5181600" y="2895600"/>
              <a:ext cx="5334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705600" y="2819400"/>
              <a:ext cx="304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8198" name="Object 6"/>
          <p:cNvGraphicFramePr>
            <a:graphicFrameLocks noChangeAspect="1"/>
          </p:cNvGraphicFramePr>
          <p:nvPr/>
        </p:nvGraphicFramePr>
        <p:xfrm>
          <a:off x="3962400" y="3810000"/>
          <a:ext cx="1354137" cy="858837"/>
        </p:xfrm>
        <a:graphic>
          <a:graphicData uri="http://schemas.openxmlformats.org/presentationml/2006/ole">
            <mc:AlternateContent xmlns:mc="http://schemas.openxmlformats.org/markup-compatibility/2006">
              <mc:Choice xmlns:v="urn:schemas-microsoft-com:vml" Requires="v">
                <p:oleObj spid="_x0000_s8258" name="Equation" r:id="rId10" imgW="660240" imgH="457200" progId="Equation.3">
                  <p:embed/>
                </p:oleObj>
              </mc:Choice>
              <mc:Fallback>
                <p:oleObj name="Equation" r:id="rId10" imgW="660240" imgH="457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3810000"/>
                        <a:ext cx="1354137"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53"/>
          <p:cNvGrpSpPr/>
          <p:nvPr/>
        </p:nvGrpSpPr>
        <p:grpSpPr>
          <a:xfrm>
            <a:off x="1373646" y="4800600"/>
            <a:ext cx="1446548" cy="369332"/>
            <a:chOff x="2364246" y="4495800"/>
            <a:chExt cx="1446548" cy="369332"/>
          </a:xfrm>
        </p:grpSpPr>
        <p:cxnSp>
          <p:nvCxnSpPr>
            <p:cNvPr id="52" name="Straight Arrow Connector 51"/>
            <p:cNvCxnSpPr>
              <a:stCxn id="31" idx="0"/>
              <a:endCxn id="30" idx="6"/>
            </p:cNvCxnSpPr>
            <p:nvPr/>
          </p:nvCxnSpPr>
          <p:spPr>
            <a:xfrm rot="5400000" flipH="1" flipV="1">
              <a:off x="3086726" y="3829676"/>
              <a:ext cx="1588" cy="1446548"/>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71800" y="4495800"/>
              <a:ext cx="340158" cy="369332"/>
            </a:xfrm>
            <a:prstGeom prst="rect">
              <a:avLst/>
            </a:prstGeom>
            <a:noFill/>
          </p:spPr>
          <p:txBody>
            <a:bodyPr wrap="none" rtlCol="0">
              <a:spAutoFit/>
            </a:bodyPr>
            <a:lstStyle/>
            <a:p>
              <a:r>
                <a:rPr lang="en-US" dirty="0" err="1" smtClean="0">
                  <a:solidFill>
                    <a:srgbClr val="00B0F0"/>
                  </a:solidFill>
                </a:rPr>
                <a:t>r</a:t>
              </a:r>
              <a:r>
                <a:rPr lang="en-US" baseline="-25000" dirty="0" err="1" smtClean="0">
                  <a:solidFill>
                    <a:srgbClr val="00B0F0"/>
                  </a:solidFill>
                </a:rPr>
                <a:t>E</a:t>
              </a:r>
              <a:endParaRPr lang="en-US" baseline="-25000" dirty="0">
                <a:solidFill>
                  <a:srgbClr val="00B0F0"/>
                </a:solidFill>
              </a:endParaRPr>
            </a:p>
          </p:txBody>
        </p:sp>
      </p:grpSp>
      <p:sp>
        <p:nvSpPr>
          <p:cNvPr id="56" name="TextBox 55"/>
          <p:cNvSpPr txBox="1"/>
          <p:nvPr/>
        </p:nvSpPr>
        <p:spPr>
          <a:xfrm>
            <a:off x="4038600" y="2514600"/>
            <a:ext cx="2964273" cy="369332"/>
          </a:xfrm>
          <a:prstGeom prst="rect">
            <a:avLst/>
          </a:prstGeom>
          <a:noFill/>
        </p:spPr>
        <p:txBody>
          <a:bodyPr wrap="none" rtlCol="0">
            <a:spAutoFit/>
          </a:bodyPr>
          <a:lstStyle/>
          <a:p>
            <a:r>
              <a:rPr lang="en-US" b="1" dirty="0" smtClean="0">
                <a:latin typeface="Comic Sans MS" pitchFamily="66" charset="0"/>
              </a:rPr>
              <a:t>From equation (</a:t>
            </a:r>
            <a:r>
              <a:rPr lang="en-US" b="1" dirty="0" err="1" smtClean="0">
                <a:latin typeface="Comic Sans MS" pitchFamily="66" charset="0"/>
              </a:rPr>
              <a:t>i</a:t>
            </a:r>
            <a:r>
              <a:rPr lang="en-US" b="1" dirty="0" smtClean="0">
                <a:latin typeface="Comic Sans MS" pitchFamily="66" charset="0"/>
              </a:rPr>
              <a:t>) and (ii)</a:t>
            </a:r>
            <a:endParaRPr lang="en-US" b="1" dirty="0">
              <a:latin typeface="Comic Sans MS" pitchFamily="66" charset="0"/>
            </a:endParaRPr>
          </a:p>
        </p:txBody>
      </p:sp>
      <p:sp>
        <p:nvSpPr>
          <p:cNvPr id="57" name="TextBox 56"/>
          <p:cNvSpPr txBox="1"/>
          <p:nvPr/>
        </p:nvSpPr>
        <p:spPr>
          <a:xfrm>
            <a:off x="457200" y="914400"/>
            <a:ext cx="6865982" cy="461665"/>
          </a:xfrm>
          <a:prstGeom prst="rect">
            <a:avLst/>
          </a:prstGeom>
          <a:noFill/>
        </p:spPr>
        <p:txBody>
          <a:bodyPr wrap="none" rtlCol="0">
            <a:spAutoFit/>
          </a:bodyPr>
          <a:lstStyle/>
          <a:p>
            <a:r>
              <a:rPr lang="en-US" sz="2400" b="1" dirty="0" smtClean="0">
                <a:latin typeface="Comic Sans MS" pitchFamily="66" charset="0"/>
              </a:rPr>
              <a:t>Lets consider the earth as a perfect sphere</a:t>
            </a:r>
            <a:endParaRPr lang="en-US" sz="2400" b="1" dirty="0">
              <a:latin typeface="Comic Sans MS" pitchFamily="66" charset="0"/>
            </a:endParaRPr>
          </a:p>
        </p:txBody>
      </p:sp>
      <p:sp>
        <p:nvSpPr>
          <p:cNvPr id="58" name="TextBox 57"/>
          <p:cNvSpPr txBox="1"/>
          <p:nvPr/>
        </p:nvSpPr>
        <p:spPr>
          <a:xfrm>
            <a:off x="2667000" y="5257800"/>
            <a:ext cx="3810000" cy="923330"/>
          </a:xfrm>
          <a:prstGeom prst="rect">
            <a:avLst/>
          </a:prstGeom>
          <a:noFill/>
        </p:spPr>
        <p:txBody>
          <a:bodyPr wrap="square" rtlCol="0">
            <a:spAutoFit/>
          </a:bodyPr>
          <a:lstStyle/>
          <a:p>
            <a:r>
              <a:rPr lang="en-US" b="1" dirty="0" smtClean="0">
                <a:latin typeface="Comic Sans MS" pitchFamily="66" charset="0"/>
              </a:rPr>
              <a:t>The acceleration due to gravity depends on the distance from the center of the earth </a:t>
            </a:r>
            <a:endParaRPr lang="en-US" b="1" dirty="0">
              <a:latin typeface="Comic Sans MS" pitchFamily="66" charset="0"/>
            </a:endParaRPr>
          </a:p>
        </p:txBody>
      </p:sp>
      <p:graphicFrame>
        <p:nvGraphicFramePr>
          <p:cNvPr id="59" name="Table 58"/>
          <p:cNvGraphicFramePr>
            <a:graphicFrameLocks noGrp="1"/>
          </p:cNvGraphicFramePr>
          <p:nvPr/>
        </p:nvGraphicFramePr>
        <p:xfrm>
          <a:off x="6400800" y="3048000"/>
          <a:ext cx="2667000" cy="3200400"/>
        </p:xfrm>
        <a:graphic>
          <a:graphicData uri="http://schemas.openxmlformats.org/drawingml/2006/table">
            <a:tbl>
              <a:tblPr firstRow="1" bandRow="1">
                <a:tableStyleId>{5C22544A-7EE6-4342-B048-85BDC9FD1C3A}</a:tableStyleId>
              </a:tblPr>
              <a:tblGrid>
                <a:gridCol w="685800"/>
                <a:gridCol w="731520"/>
                <a:gridCol w="1249680"/>
              </a:tblGrid>
              <a:tr h="533400">
                <a:tc>
                  <a:txBody>
                    <a:bodyPr/>
                    <a:lstStyle/>
                    <a:p>
                      <a:r>
                        <a:rPr lang="en-US" sz="1400" dirty="0" smtClean="0">
                          <a:solidFill>
                            <a:srgbClr val="00B0F0"/>
                          </a:solidFill>
                        </a:rPr>
                        <a:t>h</a:t>
                      </a:r>
                      <a:r>
                        <a:rPr lang="en-US" sz="1400" baseline="0" dirty="0" smtClean="0">
                          <a:solidFill>
                            <a:srgbClr val="00B0F0"/>
                          </a:solidFill>
                        </a:rPr>
                        <a:t> </a:t>
                      </a:r>
                      <a:r>
                        <a:rPr lang="en-US" sz="1400" dirty="0" smtClean="0">
                          <a:solidFill>
                            <a:srgbClr val="00B0F0"/>
                          </a:solidFill>
                        </a:rPr>
                        <a:t>(Km)</a:t>
                      </a:r>
                      <a:endParaRPr lang="en-US" sz="1400" dirty="0">
                        <a:solidFill>
                          <a:srgbClr val="00B0F0"/>
                        </a:solidFill>
                      </a:endParaRPr>
                    </a:p>
                  </a:txBody>
                  <a:tcPr>
                    <a:solidFill>
                      <a:schemeClr val="bg1">
                        <a:lumMod val="85000"/>
                      </a:schemeClr>
                    </a:solidFill>
                  </a:tcPr>
                </a:tc>
                <a:tc>
                  <a:txBody>
                    <a:bodyPr/>
                    <a:lstStyle/>
                    <a:p>
                      <a:r>
                        <a:rPr lang="en-US" sz="1400" dirty="0" err="1" smtClean="0">
                          <a:solidFill>
                            <a:srgbClr val="00B0F0"/>
                          </a:solidFill>
                        </a:rPr>
                        <a:t>a</a:t>
                      </a:r>
                      <a:r>
                        <a:rPr lang="en-US" sz="1400" baseline="-25000" dirty="0" err="1" smtClean="0">
                          <a:solidFill>
                            <a:srgbClr val="00B0F0"/>
                          </a:solidFill>
                        </a:rPr>
                        <a:t>g</a:t>
                      </a:r>
                      <a:r>
                        <a:rPr lang="en-US" sz="1400" baseline="-25000" dirty="0" smtClean="0">
                          <a:solidFill>
                            <a:srgbClr val="00B0F0"/>
                          </a:solidFill>
                        </a:rPr>
                        <a:t> </a:t>
                      </a:r>
                    </a:p>
                    <a:p>
                      <a:r>
                        <a:rPr lang="en-US" sz="1400" dirty="0" smtClean="0">
                          <a:solidFill>
                            <a:srgbClr val="00B0F0"/>
                          </a:solidFill>
                        </a:rPr>
                        <a:t>(m/s</a:t>
                      </a:r>
                      <a:r>
                        <a:rPr lang="en-US" sz="1400" baseline="30000" dirty="0" smtClean="0">
                          <a:solidFill>
                            <a:srgbClr val="00B0F0"/>
                          </a:solidFill>
                        </a:rPr>
                        <a:t>2</a:t>
                      </a:r>
                      <a:r>
                        <a:rPr lang="en-US" sz="1400" dirty="0" smtClean="0">
                          <a:solidFill>
                            <a:srgbClr val="00B0F0"/>
                          </a:solidFill>
                        </a:rPr>
                        <a:t> )</a:t>
                      </a:r>
                      <a:endParaRPr lang="en-US" sz="1400" dirty="0">
                        <a:solidFill>
                          <a:srgbClr val="00B0F0"/>
                        </a:solidFill>
                      </a:endParaRPr>
                    </a:p>
                  </a:txBody>
                  <a:tcPr>
                    <a:solidFill>
                      <a:schemeClr val="bg1">
                        <a:lumMod val="85000"/>
                      </a:schemeClr>
                    </a:solidFill>
                  </a:tcPr>
                </a:tc>
                <a:tc>
                  <a:txBody>
                    <a:bodyPr/>
                    <a:lstStyle/>
                    <a:p>
                      <a:r>
                        <a:rPr lang="en-US" sz="1400" dirty="0" smtClean="0">
                          <a:solidFill>
                            <a:srgbClr val="00B0F0"/>
                          </a:solidFill>
                        </a:rPr>
                        <a:t>Altitude</a:t>
                      </a:r>
                      <a:r>
                        <a:rPr lang="en-US" sz="1400" baseline="0" dirty="0" smtClean="0">
                          <a:solidFill>
                            <a:srgbClr val="00B0F0"/>
                          </a:solidFill>
                        </a:rPr>
                        <a:t> example</a:t>
                      </a:r>
                      <a:endParaRPr lang="en-US" sz="1400" dirty="0">
                        <a:solidFill>
                          <a:srgbClr val="00B0F0"/>
                        </a:solidFill>
                      </a:endParaRPr>
                    </a:p>
                  </a:txBody>
                  <a:tcPr>
                    <a:solidFill>
                      <a:schemeClr val="bg1">
                        <a:lumMod val="85000"/>
                      </a:schemeClr>
                    </a:solidFill>
                  </a:tcPr>
                </a:tc>
              </a:tr>
              <a:tr h="533400">
                <a:tc>
                  <a:txBody>
                    <a:bodyPr/>
                    <a:lstStyle/>
                    <a:p>
                      <a:r>
                        <a:rPr lang="en-US" sz="1400" dirty="0" smtClean="0">
                          <a:solidFill>
                            <a:srgbClr val="FF0000"/>
                          </a:solidFill>
                        </a:rPr>
                        <a:t>0</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9.83</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Mean Earth Surface</a:t>
                      </a:r>
                      <a:endParaRPr lang="en-US" sz="1400" dirty="0">
                        <a:solidFill>
                          <a:srgbClr val="FF0000"/>
                        </a:solidFill>
                      </a:endParaRPr>
                    </a:p>
                  </a:txBody>
                  <a:tcPr>
                    <a:solidFill>
                      <a:schemeClr val="bg1">
                        <a:lumMod val="85000"/>
                      </a:schemeClr>
                    </a:solidFill>
                  </a:tcPr>
                </a:tc>
              </a:tr>
              <a:tr h="533400">
                <a:tc>
                  <a:txBody>
                    <a:bodyPr/>
                    <a:lstStyle/>
                    <a:p>
                      <a:r>
                        <a:rPr lang="en-US" sz="1400" dirty="0" smtClean="0">
                          <a:solidFill>
                            <a:srgbClr val="FF0000"/>
                          </a:solidFill>
                        </a:rPr>
                        <a:t>8.8</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9.80</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Mt. Everest</a:t>
                      </a:r>
                      <a:endParaRPr lang="en-US" sz="1400" dirty="0">
                        <a:solidFill>
                          <a:srgbClr val="FF0000"/>
                        </a:solidFill>
                      </a:endParaRPr>
                    </a:p>
                  </a:txBody>
                  <a:tcPr>
                    <a:solidFill>
                      <a:schemeClr val="bg1">
                        <a:lumMod val="85000"/>
                      </a:schemeClr>
                    </a:solidFill>
                  </a:tcPr>
                </a:tc>
              </a:tr>
              <a:tr h="533400">
                <a:tc>
                  <a:txBody>
                    <a:bodyPr/>
                    <a:lstStyle/>
                    <a:p>
                      <a:r>
                        <a:rPr lang="en-US" sz="1400" dirty="0" smtClean="0">
                          <a:solidFill>
                            <a:srgbClr val="FF0000"/>
                          </a:solidFill>
                        </a:rPr>
                        <a:t>36.6</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9.71</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Highest crewed </a:t>
                      </a:r>
                      <a:r>
                        <a:rPr lang="en-US" sz="1400" dirty="0" err="1" smtClean="0">
                          <a:solidFill>
                            <a:srgbClr val="FF0000"/>
                          </a:solidFill>
                        </a:rPr>
                        <a:t>bellon</a:t>
                      </a:r>
                      <a:endParaRPr lang="en-US" sz="1400" dirty="0">
                        <a:solidFill>
                          <a:srgbClr val="FF0000"/>
                        </a:solidFill>
                      </a:endParaRPr>
                    </a:p>
                  </a:txBody>
                  <a:tcPr>
                    <a:solidFill>
                      <a:schemeClr val="bg1">
                        <a:lumMod val="85000"/>
                      </a:schemeClr>
                    </a:solidFill>
                  </a:tcPr>
                </a:tc>
              </a:tr>
              <a:tr h="533400">
                <a:tc>
                  <a:txBody>
                    <a:bodyPr/>
                    <a:lstStyle/>
                    <a:p>
                      <a:r>
                        <a:rPr lang="en-US" sz="1400" dirty="0" smtClean="0">
                          <a:solidFill>
                            <a:srgbClr val="FF0000"/>
                          </a:solidFill>
                        </a:rPr>
                        <a:t>400</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8.7</a:t>
                      </a:r>
                      <a:endParaRPr lang="en-US" sz="1400" dirty="0">
                        <a:solidFill>
                          <a:srgbClr val="FF0000"/>
                        </a:solidFill>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NASA</a:t>
                      </a:r>
                    </a:p>
                    <a:p>
                      <a:endParaRPr lang="en-US" sz="1400" dirty="0">
                        <a:solidFill>
                          <a:srgbClr val="FF0000"/>
                        </a:solidFill>
                      </a:endParaRPr>
                    </a:p>
                  </a:txBody>
                  <a:tcPr>
                    <a:solidFill>
                      <a:schemeClr val="bg1">
                        <a:lumMod val="85000"/>
                      </a:schemeClr>
                    </a:solidFill>
                  </a:tcPr>
                </a:tc>
              </a:tr>
              <a:tr h="533400">
                <a:tc>
                  <a:txBody>
                    <a:bodyPr/>
                    <a:lstStyle/>
                    <a:p>
                      <a:r>
                        <a:rPr lang="en-US" sz="1400" dirty="0" smtClean="0">
                          <a:solidFill>
                            <a:srgbClr val="FF0000"/>
                          </a:solidFill>
                        </a:rPr>
                        <a:t>3500</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0.225</a:t>
                      </a:r>
                      <a:endParaRPr lang="en-US" sz="1400" dirty="0">
                        <a:solidFill>
                          <a:srgbClr val="FF0000"/>
                        </a:solidFill>
                      </a:endParaRPr>
                    </a:p>
                  </a:txBody>
                  <a:tcPr>
                    <a:solidFill>
                      <a:schemeClr val="bg1">
                        <a:lumMod val="85000"/>
                      </a:schemeClr>
                    </a:solidFill>
                  </a:tcPr>
                </a:tc>
                <a:tc>
                  <a:txBody>
                    <a:bodyPr/>
                    <a:lstStyle/>
                    <a:p>
                      <a:r>
                        <a:rPr lang="en-US" sz="1400" dirty="0" smtClean="0">
                          <a:solidFill>
                            <a:srgbClr val="FF0000"/>
                          </a:solidFill>
                        </a:rPr>
                        <a:t>Communication satellite</a:t>
                      </a:r>
                      <a:endParaRPr lang="en-US" sz="1400" dirty="0">
                        <a:solidFill>
                          <a:srgbClr val="FF0000"/>
                        </a:solidFill>
                      </a:endParaRPr>
                    </a:p>
                  </a:txBody>
                  <a:tcPr>
                    <a:solidFill>
                      <a:schemeClr val="bg1">
                        <a:lumMod val="85000"/>
                      </a:schemeClr>
                    </a:solidFill>
                  </a:tcPr>
                </a:tc>
              </a:tr>
            </a:tbl>
          </a:graphicData>
        </a:graphic>
      </p:graphicFrame>
      <p:graphicFrame>
        <p:nvGraphicFramePr>
          <p:cNvPr id="8199" name="Object 7"/>
          <p:cNvGraphicFramePr>
            <a:graphicFrameLocks noChangeAspect="1"/>
          </p:cNvGraphicFramePr>
          <p:nvPr/>
        </p:nvGraphicFramePr>
        <p:xfrm>
          <a:off x="3444875" y="4572000"/>
          <a:ext cx="2084388" cy="682625"/>
        </p:xfrm>
        <a:graphic>
          <a:graphicData uri="http://schemas.openxmlformats.org/presentationml/2006/ole">
            <mc:AlternateContent xmlns:mc="http://schemas.openxmlformats.org/markup-compatibility/2006">
              <mc:Choice xmlns:v="urn:schemas-microsoft-com:vml" Requires="v">
                <p:oleObj spid="_x0000_s8259" name="Equation" r:id="rId12" imgW="1015920" imgH="431640" progId="Equation.3">
                  <p:embed/>
                </p:oleObj>
              </mc:Choice>
              <mc:Fallback>
                <p:oleObj name="Equation" r:id="rId12" imgW="1015920" imgH="43164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4875" y="4572000"/>
                        <a:ext cx="2084388"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8" name="Group 67"/>
          <p:cNvGrpSpPr/>
          <p:nvPr/>
        </p:nvGrpSpPr>
        <p:grpSpPr>
          <a:xfrm>
            <a:off x="1066800" y="3048000"/>
            <a:ext cx="762000" cy="353199"/>
            <a:chOff x="1295400" y="3048000"/>
            <a:chExt cx="762000" cy="353199"/>
          </a:xfrm>
        </p:grpSpPr>
        <p:cxnSp>
          <p:nvCxnSpPr>
            <p:cNvPr id="45" name="Straight Connector 44"/>
            <p:cNvCxnSpPr/>
            <p:nvPr/>
          </p:nvCxnSpPr>
          <p:spPr>
            <a:xfrm>
              <a:off x="1295400" y="30480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71600" y="3124200"/>
              <a:ext cx="264816" cy="276999"/>
            </a:xfrm>
            <a:prstGeom prst="rect">
              <a:avLst/>
            </a:prstGeom>
            <a:noFill/>
          </p:spPr>
          <p:txBody>
            <a:bodyPr wrap="none" rtlCol="0">
              <a:spAutoFit/>
            </a:bodyPr>
            <a:lstStyle/>
            <a:p>
              <a:r>
                <a:rPr lang="en-US" sz="1200" dirty="0" smtClean="0"/>
                <a:t>h</a:t>
              </a:r>
              <a:endParaRPr lang="en-US" sz="1200" dirty="0"/>
            </a:p>
          </p:txBody>
        </p:sp>
        <p:cxnSp>
          <p:nvCxnSpPr>
            <p:cNvPr id="55" name="Straight Connector 54"/>
            <p:cNvCxnSpPr/>
            <p:nvPr/>
          </p:nvCxnSpPr>
          <p:spPr>
            <a:xfrm>
              <a:off x="1295400" y="3398384"/>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292564" y="3214120"/>
              <a:ext cx="304800" cy="1588"/>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8200" name="Object 8"/>
          <p:cNvGraphicFramePr>
            <a:graphicFrameLocks noChangeAspect="1"/>
          </p:cNvGraphicFramePr>
          <p:nvPr/>
        </p:nvGraphicFramePr>
        <p:xfrm>
          <a:off x="1914525" y="6305550"/>
          <a:ext cx="4791075" cy="476250"/>
        </p:xfrm>
        <a:graphic>
          <a:graphicData uri="http://schemas.openxmlformats.org/presentationml/2006/ole">
            <mc:AlternateContent xmlns:mc="http://schemas.openxmlformats.org/markup-compatibility/2006">
              <mc:Choice xmlns:v="urn:schemas-microsoft-com:vml" Requires="v">
                <p:oleObj spid="_x0000_s8260" name="Equation" r:id="rId14" imgW="2336760" imgH="253800" progId="Equation.3">
                  <p:embed/>
                </p:oleObj>
              </mc:Choice>
              <mc:Fallback>
                <p:oleObj name="Equation" r:id="rId14" imgW="2336760" imgH="2538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4525" y="6305550"/>
                        <a:ext cx="47910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53" presetClass="exit" presetSubtype="0" fill="hold" nodeType="withEffect">
                                  <p:stCondLst>
                                    <p:cond delay="0"/>
                                  </p:stCondLst>
                                  <p:childTnLst>
                                    <p:anim calcmode="lin" valueType="num">
                                      <p:cBhvr>
                                        <p:cTn id="12" dur="500"/>
                                        <p:tgtEl>
                                          <p:spTgt spid="29"/>
                                        </p:tgtEl>
                                        <p:attrNameLst>
                                          <p:attrName>ppt_w</p:attrName>
                                        </p:attrNameLst>
                                      </p:cBhvr>
                                      <p:tavLst>
                                        <p:tav tm="0">
                                          <p:val>
                                            <p:strVal val="ppt_w"/>
                                          </p:val>
                                        </p:tav>
                                        <p:tav tm="100000">
                                          <p:val>
                                            <p:fltVal val="0"/>
                                          </p:val>
                                        </p:tav>
                                      </p:tavLst>
                                    </p:anim>
                                    <p:anim calcmode="lin" valueType="num">
                                      <p:cBhvr>
                                        <p:cTn id="13" dur="500"/>
                                        <p:tgtEl>
                                          <p:spTgt spid="29"/>
                                        </p:tgtEl>
                                        <p:attrNameLst>
                                          <p:attrName>ppt_h</p:attrName>
                                        </p:attrNameLst>
                                      </p:cBhvr>
                                      <p:tavLst>
                                        <p:tav tm="0">
                                          <p:val>
                                            <p:strVal val="ppt_h"/>
                                          </p:val>
                                        </p:tav>
                                        <p:tav tm="100000">
                                          <p:val>
                                            <p:fltVal val="0"/>
                                          </p:val>
                                        </p:tav>
                                      </p:tavLst>
                                    </p:anim>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19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19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15384</TotalTime>
  <Words>7533</Words>
  <Application>Microsoft Office PowerPoint</Application>
  <PresentationFormat>On-screen Show (4:3)</PresentationFormat>
  <Paragraphs>631</Paragraphs>
  <Slides>68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6" baseType="lpstr">
      <vt:lpstr>Arial</vt:lpstr>
      <vt:lpstr>Calibri</vt:lpstr>
      <vt:lpstr>Comic Sans MS</vt:lpstr>
      <vt:lpstr>Times New Roman</vt:lpstr>
      <vt:lpstr>Wingdings</vt:lpstr>
      <vt:lpstr>Office Theme</vt:lpstr>
      <vt:lpstr>Equation</vt:lpstr>
      <vt:lpstr>معادلة</vt:lpstr>
      <vt:lpstr>Chapter 13  Gravity</vt:lpstr>
      <vt:lpstr>Lecture 1</vt:lpstr>
      <vt:lpstr>Law of Gravity</vt:lpstr>
      <vt:lpstr>PowerPoint Presentation</vt:lpstr>
      <vt:lpstr>PowerPoint Presentation</vt:lpstr>
      <vt:lpstr>PowerPoint Presentation</vt:lpstr>
      <vt:lpstr>PowerPoint Presentation</vt:lpstr>
      <vt:lpstr>Acceleration Due to gravity (ag)</vt:lpstr>
      <vt:lpstr>ag at different height above the surface</vt:lpstr>
      <vt:lpstr>But Earth is not a perfect sphere ….!</vt:lpstr>
      <vt:lpstr>PowerPoint Presentation</vt:lpstr>
      <vt:lpstr>It spins as well…………!</vt:lpstr>
      <vt:lpstr>PowerPoint Presentation</vt:lpstr>
      <vt:lpstr>Gravitation inside the Earth</vt:lpstr>
      <vt:lpstr>Lecture 2</vt:lpstr>
      <vt:lpstr>Gravitational Potential</vt:lpstr>
      <vt:lpstr>PowerPoint Presentation</vt:lpstr>
      <vt:lpstr>Gravitational Potential Energy (U)</vt:lpstr>
      <vt:lpstr>Gravitational Potential Energy (U)</vt:lpstr>
      <vt:lpstr>Work done by gravity (W)</vt:lpstr>
      <vt:lpstr>PowerPoint Presentation</vt:lpstr>
      <vt:lpstr>Work done by External agent (Wa)</vt:lpstr>
      <vt:lpstr>PowerPoint Presentation</vt:lpstr>
      <vt:lpstr>Energy Conservation: Comes back to Earth </vt:lpstr>
      <vt:lpstr>Escape Velocity: Just reach to infinity and stops</vt:lpstr>
      <vt:lpstr>Energy Conservation:  Body moves with final velocity at infinity  (after escaping gravity)</vt:lpstr>
      <vt:lpstr>PowerPoint Presentation</vt:lpstr>
      <vt:lpstr>PowerPoint Presentation</vt:lpstr>
      <vt:lpstr>Conservation of Energy</vt:lpstr>
      <vt:lpstr>Lecture 3</vt:lpstr>
      <vt:lpstr>PowerPoint Presentation</vt:lpstr>
      <vt:lpstr>PowerPoint Presentation</vt:lpstr>
      <vt:lpstr>Circular orbit</vt:lpstr>
      <vt:lpstr>Circular orbit: Time Period</vt:lpstr>
      <vt:lpstr>PowerPoint Presentation</vt:lpstr>
      <vt:lpstr>PowerPoint Presentation</vt:lpstr>
      <vt:lpstr>PowerPoint Presentation</vt:lpstr>
      <vt:lpstr>Kepler’s laws</vt:lpstr>
      <vt:lpstr>PowerPoint Presentation</vt:lpstr>
      <vt:lpstr>T-102-ch13 </vt:lpstr>
      <vt:lpstr>T-102-ch13 </vt:lpstr>
      <vt:lpstr>T-101-ch13 </vt:lpstr>
      <vt:lpstr>T-101-ch13 </vt:lpstr>
      <vt:lpstr>T-92-ch13 </vt:lpstr>
      <vt:lpstr>T-92-ch13 </vt:lpstr>
      <vt:lpstr>T-91-ch13 </vt:lpstr>
      <vt:lpstr>T-91-ch13 </vt:lpstr>
      <vt:lpstr>T-82-ch13 </vt:lpstr>
      <vt:lpstr>T-81-ch13 </vt:lpstr>
      <vt:lpstr>T-81-ch13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Conservation of Energy</vt:lpstr>
      <vt:lpstr>PowerPoint Presentation</vt:lpstr>
      <vt:lpstr>Circular orbit</vt:lpstr>
      <vt:lpstr>Circular orbit: Time Period</vt:lpstr>
      <vt:lpstr>Kepler’s laws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Elasticity</dc:title>
  <dc:creator>test</dc:creator>
  <cp:lastModifiedBy>Shankar Kunwar</cp:lastModifiedBy>
  <cp:revision>136</cp:revision>
  <dcterms:created xsi:type="dcterms:W3CDTF">2010-01-05T18:42:51Z</dcterms:created>
  <dcterms:modified xsi:type="dcterms:W3CDTF">2015-11-26T06:31:41Z</dcterms:modified>
</cp:coreProperties>
</file>