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04" r:id="rId6"/>
    <p:sldId id="257" r:id="rId7"/>
    <p:sldId id="258" r:id="rId8"/>
    <p:sldId id="259" r:id="rId9"/>
    <p:sldId id="260" r:id="rId10"/>
    <p:sldId id="340" r:id="rId11"/>
    <p:sldId id="264" r:id="rId12"/>
    <p:sldId id="262" r:id="rId13"/>
    <p:sldId id="286" r:id="rId14"/>
    <p:sldId id="263" r:id="rId15"/>
    <p:sldId id="261" r:id="rId16"/>
    <p:sldId id="265" r:id="rId17"/>
    <p:sldId id="266" r:id="rId18"/>
    <p:sldId id="267" r:id="rId19"/>
    <p:sldId id="287" r:id="rId20"/>
    <p:sldId id="308" r:id="rId21"/>
    <p:sldId id="341" r:id="rId22"/>
    <p:sldId id="307" r:id="rId23"/>
    <p:sldId id="275" r:id="rId24"/>
    <p:sldId id="278" r:id="rId25"/>
    <p:sldId id="277" r:id="rId26"/>
    <p:sldId id="268" r:id="rId27"/>
    <p:sldId id="273" r:id="rId28"/>
    <p:sldId id="274" r:id="rId29"/>
    <p:sldId id="311" r:id="rId30"/>
    <p:sldId id="288" r:id="rId31"/>
    <p:sldId id="309" r:id="rId32"/>
    <p:sldId id="306" r:id="rId33"/>
    <p:sldId id="312" r:id="rId34"/>
    <p:sldId id="313" r:id="rId35"/>
    <p:sldId id="289" r:id="rId36"/>
    <p:sldId id="361" r:id="rId37"/>
    <p:sldId id="290" r:id="rId38"/>
    <p:sldId id="314" r:id="rId39"/>
    <p:sldId id="305" r:id="rId40"/>
    <p:sldId id="292" r:id="rId41"/>
    <p:sldId id="293" r:id="rId42"/>
    <p:sldId id="294" r:id="rId43"/>
    <p:sldId id="295" r:id="rId44"/>
    <p:sldId id="296" r:id="rId45"/>
    <p:sldId id="343" r:id="rId46"/>
    <p:sldId id="310" r:id="rId47"/>
    <p:sldId id="297" r:id="rId48"/>
    <p:sldId id="298" r:id="rId49"/>
    <p:sldId id="316" r:id="rId50"/>
    <p:sldId id="317" r:id="rId51"/>
    <p:sldId id="318" r:id="rId52"/>
    <p:sldId id="350" r:id="rId53"/>
    <p:sldId id="351" r:id="rId54"/>
    <p:sldId id="352" r:id="rId55"/>
    <p:sldId id="354" r:id="rId56"/>
    <p:sldId id="355" r:id="rId57"/>
    <p:sldId id="356" r:id="rId58"/>
    <p:sldId id="353" r:id="rId59"/>
    <p:sldId id="357" r:id="rId60"/>
    <p:sldId id="358" r:id="rId61"/>
    <p:sldId id="359" r:id="rId62"/>
    <p:sldId id="360" r:id="rId63"/>
    <p:sldId id="348" r:id="rId64"/>
    <p:sldId id="315" r:id="rId65"/>
    <p:sldId id="344" r:id="rId66"/>
    <p:sldId id="345" r:id="rId67"/>
    <p:sldId id="327" r:id="rId68"/>
    <p:sldId id="346" r:id="rId69"/>
    <p:sldId id="332" r:id="rId70"/>
    <p:sldId id="334" r:id="rId71"/>
    <p:sldId id="347" r:id="rId72"/>
    <p:sldId id="337" r:id="rId73"/>
    <p:sldId id="320" r:id="rId74"/>
    <p:sldId id="321" r:id="rId75"/>
    <p:sldId id="322" r:id="rId76"/>
    <p:sldId id="323" r:id="rId77"/>
    <p:sldId id="324" r:id="rId78"/>
    <p:sldId id="325" r:id="rId79"/>
    <p:sldId id="326" r:id="rId80"/>
    <p:sldId id="300" r:id="rId81"/>
    <p:sldId id="302" r:id="rId82"/>
    <p:sldId id="338"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1AEC"/>
    <a:srgbClr val="E71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5" autoAdjust="0"/>
    <p:restoredTop sz="94660"/>
  </p:normalViewPr>
  <p:slideViewPr>
    <p:cSldViewPr>
      <p:cViewPr>
        <p:scale>
          <a:sx n="46" d="100"/>
          <a:sy n="46" d="100"/>
        </p:scale>
        <p:origin x="1866" y="12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 Id="rId9" Type="http://schemas.openxmlformats.org/officeDocument/2006/relationships/image" Target="../media/image7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4" Type="http://schemas.openxmlformats.org/officeDocument/2006/relationships/image" Target="../media/image11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2.wmf"/><Relationship Id="rId7" Type="http://schemas.openxmlformats.org/officeDocument/2006/relationships/image" Target="../media/image115.wmf"/><Relationship Id="rId2" Type="http://schemas.openxmlformats.org/officeDocument/2006/relationships/image" Target="../media/image100.wmf"/><Relationship Id="rId1" Type="http://schemas.openxmlformats.org/officeDocument/2006/relationships/image" Target="../media/image111.wmf"/><Relationship Id="rId6" Type="http://schemas.openxmlformats.org/officeDocument/2006/relationships/image" Target="../media/image102.wmf"/><Relationship Id="rId5" Type="http://schemas.openxmlformats.org/officeDocument/2006/relationships/image" Target="../media/image114.wmf"/><Relationship Id="rId4" Type="http://schemas.openxmlformats.org/officeDocument/2006/relationships/image" Target="../media/image113.wmf"/><Relationship Id="rId9" Type="http://schemas.openxmlformats.org/officeDocument/2006/relationships/image" Target="../media/image11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22.wmf"/><Relationship Id="rId4" Type="http://schemas.openxmlformats.org/officeDocument/2006/relationships/image" Target="../media/image121.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25.wmf"/><Relationship Id="rId7" Type="http://schemas.openxmlformats.org/officeDocument/2006/relationships/image" Target="../media/image115.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2.wmf"/><Relationship Id="rId5" Type="http://schemas.openxmlformats.org/officeDocument/2006/relationships/image" Target="../media/image121.wmf"/><Relationship Id="rId4" Type="http://schemas.openxmlformats.org/officeDocument/2006/relationships/image" Target="../media/image1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image" Target="../media/image129.wmf"/><Relationship Id="rId7" Type="http://schemas.openxmlformats.org/officeDocument/2006/relationships/image" Target="../media/image133.wmf"/><Relationship Id="rId2" Type="http://schemas.openxmlformats.org/officeDocument/2006/relationships/image" Target="../media/image128.wmf"/><Relationship Id="rId1" Type="http://schemas.openxmlformats.org/officeDocument/2006/relationships/image" Target="../media/image127.wmf"/><Relationship Id="rId6" Type="http://schemas.openxmlformats.org/officeDocument/2006/relationships/image" Target="../media/image132.wmf"/><Relationship Id="rId11" Type="http://schemas.openxmlformats.org/officeDocument/2006/relationships/image" Target="../media/image116.wmf"/><Relationship Id="rId5" Type="http://schemas.openxmlformats.org/officeDocument/2006/relationships/image" Target="../media/image131.wmf"/><Relationship Id="rId10" Type="http://schemas.openxmlformats.org/officeDocument/2006/relationships/image" Target="../media/image115.wmf"/><Relationship Id="rId4" Type="http://schemas.openxmlformats.org/officeDocument/2006/relationships/image" Target="../media/image130.wmf"/><Relationship Id="rId9" Type="http://schemas.openxmlformats.org/officeDocument/2006/relationships/image" Target="../media/image135.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image" Target="../media/image156.wmf"/><Relationship Id="rId3" Type="http://schemas.openxmlformats.org/officeDocument/2006/relationships/image" Target="../media/image32.wmf"/><Relationship Id="rId7" Type="http://schemas.openxmlformats.org/officeDocument/2006/relationships/image" Target="../media/image151.wmf"/><Relationship Id="rId12" Type="http://schemas.openxmlformats.org/officeDocument/2006/relationships/image" Target="../media/image155.wmf"/><Relationship Id="rId2" Type="http://schemas.openxmlformats.org/officeDocument/2006/relationships/image" Target="../media/image33.wmf"/><Relationship Id="rId1" Type="http://schemas.openxmlformats.org/officeDocument/2006/relationships/image" Target="../media/image30.wmf"/><Relationship Id="rId6" Type="http://schemas.openxmlformats.org/officeDocument/2006/relationships/image" Target="../media/image71.wmf"/><Relationship Id="rId11" Type="http://schemas.openxmlformats.org/officeDocument/2006/relationships/image" Target="../media/image154.wmf"/><Relationship Id="rId5" Type="http://schemas.openxmlformats.org/officeDocument/2006/relationships/image" Target="../media/image34.wmf"/><Relationship Id="rId10" Type="http://schemas.openxmlformats.org/officeDocument/2006/relationships/image" Target="../media/image153.wmf"/><Relationship Id="rId4" Type="http://schemas.openxmlformats.org/officeDocument/2006/relationships/image" Target="../media/image150.wmf"/><Relationship Id="rId9" Type="http://schemas.openxmlformats.org/officeDocument/2006/relationships/image" Target="../media/image15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ink/ink1.xml><?xml version="1.0" encoding="utf-8"?>
<inkml:ink xmlns:inkml="http://www.w3.org/2003/InkML">
  <inkml:definitions>
    <inkml:context xml:id="ctx0">
      <inkml:inkSource xml:id="inkSrc0">
        <inkml:traceFormat>
          <inkml:channel name="X" type="integer" max="16519" units="in"/>
          <inkml:channel name="Y" type="integer" max="26311" units="in"/>
          <inkml:channel name="F" type="integer" max="1024" units="dev"/>
        </inkml:traceFormat>
        <inkml:channelProperties>
          <inkml:channelProperty channel="X" name="resolution" value="2540.21216" units="1/in"/>
          <inkml:channelProperty channel="Y" name="resolution" value="2540.16211" units="1/in"/>
          <inkml:channelProperty channel="F" name="resolution" value="0" units="1/dev"/>
        </inkml:channelProperties>
      </inkml:inkSource>
      <inkml:timestamp xml:id="ts0" timeString="2009-12-06T07:45:58.0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0 153,'52'32'72,"-52"-32"-16,0 10793-3,0-10793-37,0 0-44,0 0-9,0 0-19,0 0-12,0 0 3,0 0 9,0 0 17</inkml:trace>
</inkml:ink>
</file>

<file path=ppt/ink/ink2.xml><?xml version="1.0" encoding="utf-8"?>
<inkml:ink xmlns:inkml="http://www.w3.org/2003/InkML">
  <inkml:definitions>
    <inkml:context xml:id="ctx0">
      <inkml:inkSource xml:id="inkSrc0">
        <inkml:traceFormat>
          <inkml:channel name="X" type="integer" max="16519" units="in"/>
          <inkml:channel name="Y" type="integer" max="26311" units="in"/>
          <inkml:channel name="F" type="integer" max="1024" units="dev"/>
        </inkml:traceFormat>
        <inkml:channelProperties>
          <inkml:channelProperty channel="X" name="resolution" value="2540.21216" units="1/in"/>
          <inkml:channelProperty channel="Y" name="resolution" value="2540.16211" units="1/in"/>
          <inkml:channelProperty channel="F" name="resolution" value="0" units="1/dev"/>
        </inkml:channelProperties>
      </inkml:inkSource>
      <inkml:timestamp xml:id="ts0" timeString="2009-12-06T07:56:12.49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-18-12 173,'23'-40'116,"-23"40"9,0 0 4,0 0-28,0 0-25,0 0-15,0 0-9,0 0-12,0 0-15,0 0-17,0 0-36,0 0-93,0 0-8,28 0-12,-28 0-8</inkml:trace>
</inkml:ink>
</file>

<file path=ppt/ink/ink3.xml><?xml version="1.0" encoding="utf-8"?>
<inkml:ink xmlns:inkml="http://www.w3.org/2003/InkML">
  <inkml:definitions>
    <inkml:context xml:id="ctx0">
      <inkml:inkSource xml:id="inkSrc0">
        <inkml:traceFormat>
          <inkml:channel name="X" type="integer" max="16519" units="in"/>
          <inkml:channel name="Y" type="integer" max="26311" units="in"/>
          <inkml:channel name="F" type="integer" max="1024" units="dev"/>
        </inkml:traceFormat>
        <inkml:channelProperties>
          <inkml:channelProperty channel="X" name="resolution" value="2540.21216" units="1/in"/>
          <inkml:channelProperty channel="Y" name="resolution" value="2540.16211" units="1/in"/>
          <inkml:channelProperty channel="F" name="resolution" value="0" units="1/dev"/>
        </inkml:channelProperties>
      </inkml:inkSource>
      <inkml:timestamp xml:id="ts0" timeString="2009-12-06T07:50:58.5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 55 370,'0'-50'129,"0"50"-20,0-20-9,0 20-96,0 0-36,0 0-48,0 0-45,-9 25 12,9-25-16,-18 20 4</inkml:trace>
</inkml:ink>
</file>

<file path=ppt/ink/ink4.xml><?xml version="1.0" encoding="utf-8"?>
<inkml:ink xmlns:inkml="http://www.w3.org/2003/InkML">
  <inkml:definitions>
    <inkml:context xml:id="ctx0">
      <inkml:inkSource xml:id="inkSrc0">
        <inkml:traceFormat>
          <inkml:channel name="X" type="integer" max="16519" units="in"/>
          <inkml:channel name="Y" type="integer" max="26311" units="in"/>
          <inkml:channel name="F" type="integer" max="1024" units="dev"/>
        </inkml:traceFormat>
        <inkml:channelProperties>
          <inkml:channelProperty channel="X" name="resolution" value="2540.21216" units="1/in"/>
          <inkml:channelProperty channel="Y" name="resolution" value="2540.16211" units="1/in"/>
          <inkml:channelProperty channel="F" name="resolution" value="0" units="1/dev"/>
        </inkml:channelProperties>
      </inkml:inkSource>
      <inkml:timestamp xml:id="ts0" timeString="2009-12-06T07:55:24.51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10790 72,'0'-10790'64,"0"10790"-23,0 0-1,0 0-40,0 0-40,0 0-17,0 0-11,0 0 17</inkml:trace>
</inkml:ink>
</file>

<file path=ppt/ink/ink5.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09-12-07T12:16:55.9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 79 24,'0'0'28,"0"0"0,0 0 4,0 0-20,0 0-56,0 0-12</inkml:trace>
  <inkml:trace contextRef="#ctx0" brushRef="#br0" timeOffset="153593">25 83 40,'0'0'125,"0"0"8,0 0-33,0 0-19,0 0-9,0 0-23,0 0-21,0 0-32,0 0-73,0 0-52,0 0 0,0 0-7,-25-83-5</inkml:trace>
</inkml:ink>
</file>

<file path=ppt/ink/ink6.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09-12-07T12:16:55.9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 79 24,'0'0'28,"0"0"0,0 0 4,0 0-20,0 0-56,0 0-12</inkml:trace>
  <inkml:trace contextRef="#ctx0" brushRef="#br0" timeOffset="153593">25 83 40,'0'0'125,"0"0"8,0 0-33,0 0-19,0 0-9,0 0-23,0 0-21,0 0-32,0 0-73,0 0-52,0 0 0,0 0-7,-25-83-5</inkml:trace>
</inkml:ink>
</file>

<file path=ppt/ink/ink7.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09-12-07T12:16:55.9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 78 24,'0'0'28,"0"0"0,0 0 4,0 0-20,0 0-56,0 0-12</inkml:trace>
  <inkml:trace contextRef="#ctx0" brushRef="#br0" timeOffset="153593">25 83 40,'0'0'125,"0"0"8,0 0-33,0 0-19,0 0-9,0 0-23,0 0-21,0 0-32,0 0-73,0 0-52,0 0 0,0 0-7,-25-83-5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BEBBF4-6BF0-4357-BCE1-BBC328581A6B}"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BEBBF4-6BF0-4357-BCE1-BBC328581A6B}"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BEBBF4-6BF0-4357-BCE1-BBC328581A6B}"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BEBBF4-6BF0-4357-BCE1-BBC328581A6B}"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BEBBF4-6BF0-4357-BCE1-BBC328581A6B}"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BEBBF4-6BF0-4357-BCE1-BBC328581A6B}"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BEBBF4-6BF0-4357-BCE1-BBC328581A6B}" type="datetimeFigureOut">
              <a:rPr lang="en-US" smtClean="0"/>
              <a:pPr/>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BEBBF4-6BF0-4357-BCE1-BBC328581A6B}" type="datetimeFigureOut">
              <a:rPr lang="en-US" smtClean="0"/>
              <a:pPr/>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EBBF4-6BF0-4357-BCE1-BBC328581A6B}" type="datetimeFigureOut">
              <a:rPr lang="en-US" smtClean="0"/>
              <a:pPr/>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BEBBF4-6BF0-4357-BCE1-BBC328581A6B}"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BEBBF4-6BF0-4357-BCE1-BBC328581A6B}"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5D03-AD31-47A2-A5DE-03F608BD06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EBBF4-6BF0-4357-BCE1-BBC328581A6B}" type="datetimeFigureOut">
              <a:rPr lang="en-US" smtClean="0"/>
              <a:pPr/>
              <a:t>11/8/2016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95D03-AD31-47A2-A5DE-03F608BD06A6}" type="slidenum">
              <a:rPr lang="en-US" smtClean="0"/>
              <a:pPr/>
              <a:t>‹#›</a:t>
            </a:fld>
            <a:endParaRPr lang="en-US"/>
          </a:p>
        </p:txBody>
      </p:sp>
      <p:cxnSp>
        <p:nvCxnSpPr>
          <p:cNvPr id="7" name="Straight Connector 6"/>
          <p:cNvCxnSpPr/>
          <p:nvPr userDrawn="1"/>
        </p:nvCxnSpPr>
        <p:spPr>
          <a:xfrm>
            <a:off x="0" y="912812"/>
            <a:ext cx="9144000" cy="1588"/>
          </a:xfrm>
          <a:prstGeom prst="line">
            <a:avLst/>
          </a:prstGeom>
          <a:ln w="28575">
            <a:solidFill>
              <a:srgbClr val="331AE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2.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6.bin"/><Relationship Id="rId10" Type="http://schemas.openxmlformats.org/officeDocument/2006/relationships/image" Target="../media/image24.emf"/><Relationship Id="rId4" Type="http://schemas.openxmlformats.org/officeDocument/2006/relationships/image" Target="../media/image21.wmf"/><Relationship Id="rId9" Type="http://schemas.openxmlformats.org/officeDocument/2006/relationships/customXml" Target="../ink/ink1.xml"/></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1.bin"/><Relationship Id="rId14" Type="http://schemas.openxmlformats.org/officeDocument/2006/relationships/image" Target="../media/image29.wmf"/></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4.bin"/><Relationship Id="rId18" Type="http://schemas.openxmlformats.org/officeDocument/2006/relationships/image" Target="../media/image42.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9.wmf"/><Relationship Id="rId17" Type="http://schemas.openxmlformats.org/officeDocument/2006/relationships/oleObject" Target="../embeddings/oleObject36.bin"/><Relationship Id="rId2" Type="http://schemas.openxmlformats.org/officeDocument/2006/relationships/slideLayout" Target="../slideLayouts/slideLayout7.xml"/><Relationship Id="rId16" Type="http://schemas.openxmlformats.org/officeDocument/2006/relationships/image" Target="../media/image41.wmf"/><Relationship Id="rId1" Type="http://schemas.openxmlformats.org/officeDocument/2006/relationships/vmlDrawing" Target="../drawings/vmlDrawing8.vml"/><Relationship Id="rId6" Type="http://schemas.openxmlformats.org/officeDocument/2006/relationships/image" Target="../media/image36.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2.bin"/><Relationship Id="rId14" Type="http://schemas.openxmlformats.org/officeDocument/2006/relationships/image" Target="../media/image40.wmf"/></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4.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40.bin"/><Relationship Id="rId14" Type="http://schemas.openxmlformats.org/officeDocument/2006/relationships/image" Target="../media/image48.wmf"/></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0.wmf"/><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customXml" Target="../ink/ink3.xml"/><Relationship Id="rId1" Type="http://schemas.openxmlformats.org/officeDocument/2006/relationships/slideLayout" Target="../slideLayouts/slideLayout7.xml"/><Relationship Id="rId5" Type="http://schemas.openxmlformats.org/officeDocument/2006/relationships/image" Target="../media/image59.emf"/><Relationship Id="rId4" Type="http://schemas.openxmlformats.org/officeDocument/2006/relationships/customXml" Target="../ink/ink4.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customXml" Target="../ink/ink5.xml"/><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0.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46.bin"/><Relationship Id="rId14" Type="http://schemas.openxmlformats.org/officeDocument/2006/relationships/image" Target="../media/image68.emf"/></Relationships>
</file>

<file path=ppt/slides/_rels/slide28.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53.bin"/><Relationship Id="rId18" Type="http://schemas.openxmlformats.org/officeDocument/2006/relationships/image" Target="../media/image68.e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68.wmf"/><Relationship Id="rId17" Type="http://schemas.openxmlformats.org/officeDocument/2006/relationships/customXml" Target="../ink/ink6.xml"/><Relationship Id="rId2" Type="http://schemas.openxmlformats.org/officeDocument/2006/relationships/slideLayout" Target="../slideLayouts/slideLayout7.xml"/><Relationship Id="rId16" Type="http://schemas.openxmlformats.org/officeDocument/2006/relationships/image" Target="../media/image70.wmf"/><Relationship Id="rId1" Type="http://schemas.openxmlformats.org/officeDocument/2006/relationships/vmlDrawing" Target="../drawings/vmlDrawing11.vml"/><Relationship Id="rId6" Type="http://schemas.openxmlformats.org/officeDocument/2006/relationships/image" Target="../media/image65.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1.bin"/><Relationship Id="rId14" Type="http://schemas.openxmlformats.org/officeDocument/2006/relationships/image" Target="../media/image69.wmf"/></Relationships>
</file>

<file path=ppt/slides/_rels/slide29.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60.bin"/><Relationship Id="rId18" Type="http://schemas.openxmlformats.org/officeDocument/2006/relationships/image" Target="../media/image78.wmf"/><Relationship Id="rId3" Type="http://schemas.openxmlformats.org/officeDocument/2006/relationships/oleObject" Target="../embeddings/oleObject55.bin"/><Relationship Id="rId21" Type="http://schemas.openxmlformats.org/officeDocument/2006/relationships/customXml" Target="../ink/ink7.xml"/><Relationship Id="rId7" Type="http://schemas.openxmlformats.org/officeDocument/2006/relationships/oleObject" Target="../embeddings/oleObject57.bin"/><Relationship Id="rId12" Type="http://schemas.openxmlformats.org/officeDocument/2006/relationships/image" Target="../media/image75.wmf"/><Relationship Id="rId17" Type="http://schemas.openxmlformats.org/officeDocument/2006/relationships/oleObject" Target="../embeddings/oleObject62.bin"/><Relationship Id="rId2" Type="http://schemas.openxmlformats.org/officeDocument/2006/relationships/slideLayout" Target="../slideLayouts/slideLayout7.xml"/><Relationship Id="rId16" Type="http://schemas.openxmlformats.org/officeDocument/2006/relationships/image" Target="../media/image77.wmf"/><Relationship Id="rId20" Type="http://schemas.openxmlformats.org/officeDocument/2006/relationships/image" Target="../media/image79.wmf"/><Relationship Id="rId1" Type="http://schemas.openxmlformats.org/officeDocument/2006/relationships/vmlDrawing" Target="../drawings/vmlDrawing12.vml"/><Relationship Id="rId6" Type="http://schemas.openxmlformats.org/officeDocument/2006/relationships/image" Target="../media/image72.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74.wmf"/><Relationship Id="rId19" Type="http://schemas.openxmlformats.org/officeDocument/2006/relationships/oleObject" Target="../embeddings/oleObject63.bin"/><Relationship Id="rId4" Type="http://schemas.openxmlformats.org/officeDocument/2006/relationships/image" Target="../media/image71.wmf"/><Relationship Id="rId9" Type="http://schemas.openxmlformats.org/officeDocument/2006/relationships/oleObject" Target="../embeddings/oleObject58.bin"/><Relationship Id="rId14" Type="http://schemas.openxmlformats.org/officeDocument/2006/relationships/image" Target="../media/image76.wmf"/><Relationship Id="rId22" Type="http://schemas.openxmlformats.org/officeDocument/2006/relationships/image" Target="../media/image85.emf"/></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92.wmf"/><Relationship Id="rId5" Type="http://schemas.openxmlformats.org/officeDocument/2006/relationships/oleObject" Target="../embeddings/oleObject65.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67.bin"/></Relationships>
</file>

<file path=ppt/slides/_rels/slide38.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96.wmf"/><Relationship Id="rId5" Type="http://schemas.openxmlformats.org/officeDocument/2006/relationships/oleObject" Target="../embeddings/oleObject69.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71.bin"/></Relationships>
</file>

<file path=ppt/slides/_rels/slide39.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77.bin"/><Relationship Id="rId18" Type="http://schemas.openxmlformats.org/officeDocument/2006/relationships/image" Target="../media/image106.wmf"/><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103.wmf"/><Relationship Id="rId17" Type="http://schemas.openxmlformats.org/officeDocument/2006/relationships/oleObject" Target="../embeddings/oleObject79.bin"/><Relationship Id="rId2" Type="http://schemas.openxmlformats.org/officeDocument/2006/relationships/slideLayout" Target="../slideLayouts/slideLayout7.xml"/><Relationship Id="rId16" Type="http://schemas.openxmlformats.org/officeDocument/2006/relationships/image" Target="../media/image105.wmf"/><Relationship Id="rId1" Type="http://schemas.openxmlformats.org/officeDocument/2006/relationships/vmlDrawing" Target="../drawings/vmlDrawing15.vml"/><Relationship Id="rId6" Type="http://schemas.openxmlformats.org/officeDocument/2006/relationships/image" Target="../media/image100.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75.bin"/><Relationship Id="rId14" Type="http://schemas.openxmlformats.org/officeDocument/2006/relationships/image" Target="../media/image10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08.wmf"/><Relationship Id="rId5" Type="http://schemas.openxmlformats.org/officeDocument/2006/relationships/oleObject" Target="../embeddings/oleObject81.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83.bin"/></Relationships>
</file>

<file path=ppt/slides/_rels/slide41.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89.bin"/><Relationship Id="rId18" Type="http://schemas.openxmlformats.org/officeDocument/2006/relationships/image" Target="../media/image116.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14.wmf"/><Relationship Id="rId17" Type="http://schemas.openxmlformats.org/officeDocument/2006/relationships/oleObject" Target="../embeddings/oleObject91.bin"/><Relationship Id="rId2" Type="http://schemas.openxmlformats.org/officeDocument/2006/relationships/slideLayout" Target="../slideLayouts/slideLayout7.xml"/><Relationship Id="rId16" Type="http://schemas.openxmlformats.org/officeDocument/2006/relationships/image" Target="../media/image115.wmf"/><Relationship Id="rId20" Type="http://schemas.openxmlformats.org/officeDocument/2006/relationships/image" Target="../media/image117.wmf"/><Relationship Id="rId1" Type="http://schemas.openxmlformats.org/officeDocument/2006/relationships/vmlDrawing" Target="../drawings/vmlDrawing17.vml"/><Relationship Id="rId6" Type="http://schemas.openxmlformats.org/officeDocument/2006/relationships/image" Target="../media/image100.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113.wmf"/><Relationship Id="rId19" Type="http://schemas.openxmlformats.org/officeDocument/2006/relationships/oleObject" Target="../embeddings/oleObject92.bin"/><Relationship Id="rId4" Type="http://schemas.openxmlformats.org/officeDocument/2006/relationships/image" Target="../media/image111.wmf"/><Relationship Id="rId9" Type="http://schemas.openxmlformats.org/officeDocument/2006/relationships/oleObject" Target="../embeddings/oleObject87.bin"/><Relationship Id="rId14" Type="http://schemas.openxmlformats.org/officeDocument/2006/relationships/image" Target="../media/image102.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22.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19.w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96.bin"/></Relationships>
</file>

<file path=ppt/slides/_rels/slide44.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03.bin"/><Relationship Id="rId18" Type="http://schemas.openxmlformats.org/officeDocument/2006/relationships/image" Target="../media/image116.wmf"/><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121.wmf"/><Relationship Id="rId17" Type="http://schemas.openxmlformats.org/officeDocument/2006/relationships/oleObject" Target="../embeddings/oleObject105.bin"/><Relationship Id="rId2" Type="http://schemas.openxmlformats.org/officeDocument/2006/relationships/slideLayout" Target="../slideLayouts/slideLayout7.xml"/><Relationship Id="rId16" Type="http://schemas.openxmlformats.org/officeDocument/2006/relationships/image" Target="../media/image115.wmf"/><Relationship Id="rId1" Type="http://schemas.openxmlformats.org/officeDocument/2006/relationships/vmlDrawing" Target="../drawings/vmlDrawing19.vml"/><Relationship Id="rId6" Type="http://schemas.openxmlformats.org/officeDocument/2006/relationships/image" Target="../media/image124.wmf"/><Relationship Id="rId11" Type="http://schemas.openxmlformats.org/officeDocument/2006/relationships/oleObject" Target="../embeddings/oleObject102.bin"/><Relationship Id="rId5" Type="http://schemas.openxmlformats.org/officeDocument/2006/relationships/oleObject" Target="../embeddings/oleObject99.bin"/><Relationship Id="rId15" Type="http://schemas.openxmlformats.org/officeDocument/2006/relationships/oleObject" Target="../embeddings/oleObject104.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101.bin"/><Relationship Id="rId14" Type="http://schemas.openxmlformats.org/officeDocument/2006/relationships/image" Target="../media/image122.wmf"/></Relationships>
</file>

<file path=ppt/slides/_rels/slide45.xml.rels><?xml version="1.0" encoding="UTF-8" standalone="yes"?>
<Relationships xmlns="http://schemas.openxmlformats.org/package/2006/relationships"><Relationship Id="rId8" Type="http://schemas.openxmlformats.org/officeDocument/2006/relationships/image" Target="../media/image129.wmf"/><Relationship Id="rId13" Type="http://schemas.openxmlformats.org/officeDocument/2006/relationships/oleObject" Target="../embeddings/oleObject111.bin"/><Relationship Id="rId18" Type="http://schemas.openxmlformats.org/officeDocument/2006/relationships/image" Target="../media/image134.wmf"/><Relationship Id="rId3" Type="http://schemas.openxmlformats.org/officeDocument/2006/relationships/oleObject" Target="../embeddings/oleObject106.bin"/><Relationship Id="rId21" Type="http://schemas.openxmlformats.org/officeDocument/2006/relationships/oleObject" Target="../embeddings/oleObject115.bin"/><Relationship Id="rId7" Type="http://schemas.openxmlformats.org/officeDocument/2006/relationships/oleObject" Target="../embeddings/oleObject108.bin"/><Relationship Id="rId12" Type="http://schemas.openxmlformats.org/officeDocument/2006/relationships/image" Target="../media/image131.wmf"/><Relationship Id="rId17" Type="http://schemas.openxmlformats.org/officeDocument/2006/relationships/oleObject" Target="../embeddings/oleObject113.bin"/><Relationship Id="rId2" Type="http://schemas.openxmlformats.org/officeDocument/2006/relationships/slideLayout" Target="../slideLayouts/slideLayout7.xml"/><Relationship Id="rId16" Type="http://schemas.openxmlformats.org/officeDocument/2006/relationships/image" Target="../media/image133.wmf"/><Relationship Id="rId20" Type="http://schemas.openxmlformats.org/officeDocument/2006/relationships/image" Target="../media/image135.wmf"/><Relationship Id="rId1" Type="http://schemas.openxmlformats.org/officeDocument/2006/relationships/vmlDrawing" Target="../drawings/vmlDrawing20.vml"/><Relationship Id="rId6" Type="http://schemas.openxmlformats.org/officeDocument/2006/relationships/image" Target="../media/image128.wmf"/><Relationship Id="rId11" Type="http://schemas.openxmlformats.org/officeDocument/2006/relationships/oleObject" Target="../embeddings/oleObject110.bin"/><Relationship Id="rId24" Type="http://schemas.openxmlformats.org/officeDocument/2006/relationships/image" Target="../media/image116.wmf"/><Relationship Id="rId5" Type="http://schemas.openxmlformats.org/officeDocument/2006/relationships/oleObject" Target="../embeddings/oleObject107.bin"/><Relationship Id="rId15" Type="http://schemas.openxmlformats.org/officeDocument/2006/relationships/oleObject" Target="../embeddings/oleObject112.bin"/><Relationship Id="rId23" Type="http://schemas.openxmlformats.org/officeDocument/2006/relationships/oleObject" Target="../embeddings/oleObject116.bin"/><Relationship Id="rId10" Type="http://schemas.openxmlformats.org/officeDocument/2006/relationships/image" Target="../media/image130.wmf"/><Relationship Id="rId19" Type="http://schemas.openxmlformats.org/officeDocument/2006/relationships/oleObject" Target="../embeddings/oleObject114.bin"/><Relationship Id="rId4" Type="http://schemas.openxmlformats.org/officeDocument/2006/relationships/image" Target="../media/image127.wmf"/><Relationship Id="rId9" Type="http://schemas.openxmlformats.org/officeDocument/2006/relationships/oleObject" Target="../embeddings/oleObject109.bin"/><Relationship Id="rId14" Type="http://schemas.openxmlformats.org/officeDocument/2006/relationships/image" Target="../media/image132.wmf"/><Relationship Id="rId22" Type="http://schemas.openxmlformats.org/officeDocument/2006/relationships/image" Target="../media/image115.wmf"/></Relationships>
</file>

<file path=ppt/slides/_rels/slide4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image" Target="../media/image14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22.bin"/><Relationship Id="rId18" Type="http://schemas.openxmlformats.org/officeDocument/2006/relationships/image" Target="../media/image103.wmf"/><Relationship Id="rId26" Type="http://schemas.openxmlformats.org/officeDocument/2006/relationships/image" Target="../media/image155.wmf"/><Relationship Id="rId3" Type="http://schemas.openxmlformats.org/officeDocument/2006/relationships/oleObject" Target="../embeddings/oleObject117.bin"/><Relationship Id="rId21" Type="http://schemas.openxmlformats.org/officeDocument/2006/relationships/oleObject" Target="../embeddings/oleObject126.bin"/><Relationship Id="rId7" Type="http://schemas.openxmlformats.org/officeDocument/2006/relationships/oleObject" Target="../embeddings/oleObject119.bin"/><Relationship Id="rId12" Type="http://schemas.openxmlformats.org/officeDocument/2006/relationships/image" Target="../media/image34.wmf"/><Relationship Id="rId17" Type="http://schemas.openxmlformats.org/officeDocument/2006/relationships/oleObject" Target="../embeddings/oleObject124.bin"/><Relationship Id="rId25" Type="http://schemas.openxmlformats.org/officeDocument/2006/relationships/oleObject" Target="../embeddings/oleObject128.bin"/><Relationship Id="rId2" Type="http://schemas.openxmlformats.org/officeDocument/2006/relationships/slideLayout" Target="../slideLayouts/slideLayout7.xml"/><Relationship Id="rId16" Type="http://schemas.openxmlformats.org/officeDocument/2006/relationships/image" Target="../media/image151.wmf"/><Relationship Id="rId20" Type="http://schemas.openxmlformats.org/officeDocument/2006/relationships/image" Target="../media/image152.wmf"/><Relationship Id="rId1" Type="http://schemas.openxmlformats.org/officeDocument/2006/relationships/vmlDrawing" Target="../drawings/vmlDrawing21.vml"/><Relationship Id="rId6" Type="http://schemas.openxmlformats.org/officeDocument/2006/relationships/image" Target="../media/image33.wmf"/><Relationship Id="rId11" Type="http://schemas.openxmlformats.org/officeDocument/2006/relationships/oleObject" Target="../embeddings/oleObject121.bin"/><Relationship Id="rId24" Type="http://schemas.openxmlformats.org/officeDocument/2006/relationships/image" Target="../media/image154.wmf"/><Relationship Id="rId5" Type="http://schemas.openxmlformats.org/officeDocument/2006/relationships/oleObject" Target="../embeddings/oleObject118.bin"/><Relationship Id="rId15" Type="http://schemas.openxmlformats.org/officeDocument/2006/relationships/oleObject" Target="../embeddings/oleObject123.bin"/><Relationship Id="rId23" Type="http://schemas.openxmlformats.org/officeDocument/2006/relationships/oleObject" Target="../embeddings/oleObject127.bin"/><Relationship Id="rId28" Type="http://schemas.openxmlformats.org/officeDocument/2006/relationships/image" Target="../media/image156.wmf"/><Relationship Id="rId10" Type="http://schemas.openxmlformats.org/officeDocument/2006/relationships/image" Target="../media/image150.wmf"/><Relationship Id="rId19" Type="http://schemas.openxmlformats.org/officeDocument/2006/relationships/oleObject" Target="../embeddings/oleObject125.bin"/><Relationship Id="rId4" Type="http://schemas.openxmlformats.org/officeDocument/2006/relationships/image" Target="../media/image30.wmf"/><Relationship Id="rId9" Type="http://schemas.openxmlformats.org/officeDocument/2006/relationships/oleObject" Target="../embeddings/oleObject120.bin"/><Relationship Id="rId14" Type="http://schemas.openxmlformats.org/officeDocument/2006/relationships/image" Target="../media/image71.wmf"/><Relationship Id="rId22" Type="http://schemas.openxmlformats.org/officeDocument/2006/relationships/image" Target="../media/image153.wmf"/><Relationship Id="rId27" Type="http://schemas.openxmlformats.org/officeDocument/2006/relationships/oleObject" Target="../embeddings/oleObject129.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5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 Id="rId14" Type="http://schemas.openxmlformats.org/officeDocument/2006/relationships/image" Target="../media/image9.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160.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image" Target="../media/image161.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64.w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9</a:t>
            </a:r>
          </a:p>
        </p:txBody>
      </p:sp>
      <p:sp>
        <p:nvSpPr>
          <p:cNvPr id="3" name="Subtitle 2"/>
          <p:cNvSpPr>
            <a:spLocks noGrp="1"/>
          </p:cNvSpPr>
          <p:nvPr>
            <p:ph type="subTitle" idx="1"/>
          </p:nvPr>
        </p:nvSpPr>
        <p:spPr>
          <a:xfrm>
            <a:off x="1371600" y="3505200"/>
            <a:ext cx="6400800" cy="1752600"/>
          </a:xfrm>
        </p:spPr>
        <p:txBody>
          <a:bodyPr/>
          <a:lstStyle/>
          <a:p>
            <a:r>
              <a:rPr lang="en-US" dirty="0"/>
              <a:t>Center of Mass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248400" y="1371600"/>
            <a:ext cx="2105614" cy="2145004"/>
          </a:xfrm>
          <a:prstGeom prst="rect">
            <a:avLst/>
          </a:prstGeom>
          <a:noFill/>
          <a:ln w="9525">
            <a:noFill/>
            <a:miter lim="800000"/>
            <a:headEnd/>
            <a:tailEnd/>
          </a:ln>
        </p:spPr>
      </p:pic>
      <p:sp>
        <p:nvSpPr>
          <p:cNvPr id="8" name="Oval 7"/>
          <p:cNvSpPr/>
          <p:nvPr/>
        </p:nvSpPr>
        <p:spPr>
          <a:xfrm>
            <a:off x="6853050" y="267195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p:cNvPicPr>
            <a:picLocks noChangeAspect="1" noChangeArrowheads="1"/>
          </p:cNvPicPr>
          <p:nvPr/>
        </p:nvPicPr>
        <p:blipFill>
          <a:blip r:embed="rId3" cstate="print"/>
          <a:srcRect/>
          <a:stretch>
            <a:fillRect/>
          </a:stretch>
        </p:blipFill>
        <p:spPr bwMode="auto">
          <a:xfrm>
            <a:off x="1219200" y="1295400"/>
            <a:ext cx="3292369" cy="2438400"/>
          </a:xfrm>
          <a:prstGeom prst="rect">
            <a:avLst/>
          </a:prstGeom>
          <a:noFill/>
          <a:ln w="9525">
            <a:noFill/>
            <a:miter lim="800000"/>
            <a:headEnd/>
            <a:tailEnd/>
          </a:ln>
        </p:spPr>
      </p:pic>
      <p:sp>
        <p:nvSpPr>
          <p:cNvPr id="12" name="Oval 11"/>
          <p:cNvSpPr/>
          <p:nvPr/>
        </p:nvSpPr>
        <p:spPr>
          <a:xfrm>
            <a:off x="2590800" y="2667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p:cNvSpPr txBox="1">
            <a:spLocks noChangeArrowheads="1"/>
          </p:cNvSpPr>
          <p:nvPr/>
        </p:nvSpPr>
        <p:spPr>
          <a:xfrm>
            <a:off x="457200" y="274638"/>
            <a:ext cx="8229600" cy="563562"/>
          </a:xfrm>
          <a:prstGeom prst="rect">
            <a:avLst/>
          </a:prstGeom>
          <a:noFill/>
          <a:ln w="76200">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omic Sans MS" pitchFamily="66" charset="0"/>
                <a:ea typeface="+mj-ea"/>
                <a:cs typeface="+mj-cs"/>
              </a:rPr>
              <a:t>Where is the Centre</a:t>
            </a:r>
            <a:r>
              <a:rPr kumimoji="0" lang="en-US" sz="3200" b="1" i="0" u="none" strike="noStrike" kern="1200" cap="none" spc="0" normalizeH="0" noProof="0" dirty="0">
                <a:ln>
                  <a:noFill/>
                </a:ln>
                <a:solidFill>
                  <a:srgbClr val="FF0000"/>
                </a:solidFill>
                <a:effectLst/>
                <a:uLnTx/>
                <a:uFillTx/>
                <a:latin typeface="Comic Sans MS" pitchFamily="66" charset="0"/>
                <a:ea typeface="+mj-ea"/>
                <a:cs typeface="+mj-cs"/>
              </a:rPr>
              <a:t> of Mass?</a:t>
            </a:r>
            <a:endParaRPr kumimoji="0" lang="en-US" sz="32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sp>
        <p:nvSpPr>
          <p:cNvPr id="9" name="TextBox 8"/>
          <p:cNvSpPr txBox="1"/>
          <p:nvPr/>
        </p:nvSpPr>
        <p:spPr>
          <a:xfrm>
            <a:off x="2438400" y="4267200"/>
            <a:ext cx="1379545" cy="369332"/>
          </a:xfrm>
          <a:prstGeom prst="rect">
            <a:avLst/>
          </a:prstGeom>
          <a:noFill/>
        </p:spPr>
        <p:txBody>
          <a:bodyPr wrap="none" rtlCol="1">
            <a:spAutoFit/>
          </a:bodyPr>
          <a:lstStyle/>
          <a:p>
            <a:r>
              <a:rPr lang="en-US" dirty="0"/>
              <a:t>3</a:t>
            </a:r>
            <a:r>
              <a:rPr lang="en-US" baseline="30000" dirty="0"/>
              <a:t>rd</a:t>
            </a:r>
            <a:r>
              <a:rPr lang="en-US" dirty="0"/>
              <a:t> Quadrant</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9.jpg"/>
          <p:cNvPicPr>
            <a:picLocks noChangeAspect="1"/>
          </p:cNvPicPr>
          <p:nvPr/>
        </p:nvPicPr>
        <p:blipFill>
          <a:blip r:embed="rId2" cstate="print"/>
          <a:stretch>
            <a:fillRect/>
          </a:stretch>
        </p:blipFill>
        <p:spPr>
          <a:xfrm>
            <a:off x="0" y="1371600"/>
            <a:ext cx="5105400" cy="5334000"/>
          </a:xfrm>
          <a:prstGeom prst="rect">
            <a:avLst/>
          </a:prstGeom>
        </p:spPr>
      </p:pic>
      <p:pic>
        <p:nvPicPr>
          <p:cNvPr id="3" name="Picture 2" descr="binary stars.jpg"/>
          <p:cNvPicPr>
            <a:picLocks noChangeAspect="1"/>
          </p:cNvPicPr>
          <p:nvPr/>
        </p:nvPicPr>
        <p:blipFill>
          <a:blip r:embed="rId3" cstate="print"/>
          <a:stretch>
            <a:fillRect/>
          </a:stretch>
        </p:blipFill>
        <p:spPr>
          <a:xfrm>
            <a:off x="5105401" y="1922425"/>
            <a:ext cx="4038600" cy="4249775"/>
          </a:xfrm>
          <a:prstGeom prst="rect">
            <a:avLst/>
          </a:prstGeom>
        </p:spPr>
      </p:pic>
      <p:sp>
        <p:nvSpPr>
          <p:cNvPr id="5" name="Title 1"/>
          <p:cNvSpPr txBox="1">
            <a:spLocks/>
          </p:cNvSpPr>
          <p:nvPr/>
        </p:nvSpPr>
        <p:spPr>
          <a:xfrm>
            <a:off x="457200" y="152400"/>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a:latin typeface="+mj-lt"/>
                <a:ea typeface="+mj-ea"/>
                <a:cs typeface="+mj-cs"/>
              </a:rPr>
              <a:t>Real Life binary objects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1600200" y="2133600"/>
            <a:ext cx="2438400" cy="1143000"/>
            <a:chOff x="1295400" y="2133600"/>
            <a:chExt cx="2438400" cy="1143000"/>
          </a:xfrm>
        </p:grpSpPr>
        <p:sp>
          <p:nvSpPr>
            <p:cNvPr id="2" name="Oval 1"/>
            <p:cNvSpPr/>
            <p:nvPr/>
          </p:nvSpPr>
          <p:spPr>
            <a:xfrm>
              <a:off x="1295400" y="2133600"/>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a:t>
              </a:r>
              <a:r>
                <a:rPr lang="en-US" i="1" baseline="-25000" dirty="0"/>
                <a:t>1</a:t>
              </a:r>
            </a:p>
          </p:txBody>
        </p:sp>
        <p:sp>
          <p:nvSpPr>
            <p:cNvPr id="3" name="Oval 2"/>
            <p:cNvSpPr/>
            <p:nvPr/>
          </p:nvSpPr>
          <p:spPr>
            <a:xfrm>
              <a:off x="3429000" y="2514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7"/>
          <p:cNvGrpSpPr/>
          <p:nvPr/>
        </p:nvGrpSpPr>
        <p:grpSpPr>
          <a:xfrm>
            <a:off x="2133600" y="1752600"/>
            <a:ext cx="1752600" cy="2133600"/>
            <a:chOff x="685800" y="1752600"/>
            <a:chExt cx="1752600" cy="2133600"/>
          </a:xfrm>
        </p:grpSpPr>
        <p:cxnSp>
          <p:nvCxnSpPr>
            <p:cNvPr id="12" name="Straight Connector 11"/>
            <p:cNvCxnSpPr/>
            <p:nvPr/>
          </p:nvCxnSpPr>
          <p:spPr>
            <a:xfrm rot="5400000">
              <a:off x="-304800" y="27432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447800" y="28956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04800" y="1828800"/>
            <a:ext cx="2667000" cy="1981200"/>
            <a:chOff x="304800" y="1828800"/>
            <a:chExt cx="2667000" cy="1981200"/>
          </a:xfrm>
        </p:grpSpPr>
        <p:sp>
          <p:nvSpPr>
            <p:cNvPr id="21" name="Oval 20"/>
            <p:cNvSpPr/>
            <p:nvPr/>
          </p:nvSpPr>
          <p:spPr>
            <a:xfrm>
              <a:off x="2895600" y="2667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1932296" y="28194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40"/>
            <p:cNvGrpSpPr/>
            <p:nvPr/>
          </p:nvGrpSpPr>
          <p:grpSpPr>
            <a:xfrm>
              <a:off x="304800" y="3364468"/>
              <a:ext cx="2667000" cy="369332"/>
              <a:chOff x="304800" y="3364468"/>
              <a:chExt cx="2667000" cy="369332"/>
            </a:xfrm>
          </p:grpSpPr>
          <p:sp>
            <p:nvSpPr>
              <p:cNvPr id="23" name="TextBox 22"/>
              <p:cNvSpPr txBox="1"/>
              <p:nvPr/>
            </p:nvSpPr>
            <p:spPr>
              <a:xfrm>
                <a:off x="1600200" y="3364468"/>
                <a:ext cx="548483" cy="369332"/>
              </a:xfrm>
              <a:prstGeom prst="rect">
                <a:avLst/>
              </a:prstGeom>
              <a:noFill/>
            </p:spPr>
            <p:txBody>
              <a:bodyPr wrap="none" rtlCol="0">
                <a:spAutoFit/>
              </a:bodyPr>
              <a:lstStyle/>
              <a:p>
                <a:r>
                  <a:rPr lang="en-US" dirty="0" err="1"/>
                  <a:t>x</a:t>
                </a:r>
                <a:r>
                  <a:rPr lang="en-US" baseline="-25000" dirty="0" err="1"/>
                  <a:t>com</a:t>
                </a:r>
                <a:endParaRPr lang="en-US" baseline="-25000" dirty="0"/>
              </a:p>
            </p:txBody>
          </p:sp>
          <p:cxnSp>
            <p:nvCxnSpPr>
              <p:cNvPr id="25" name="Straight Arrow Connector 24"/>
              <p:cNvCxnSpPr/>
              <p:nvPr/>
            </p:nvCxnSpPr>
            <p:spPr>
              <a:xfrm>
                <a:off x="304800" y="3505200"/>
                <a:ext cx="2667000"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30" name="Title 1"/>
          <p:cNvSpPr txBox="1">
            <a:spLocks/>
          </p:cNvSpPr>
          <p:nvPr/>
        </p:nvSpPr>
        <p:spPr>
          <a:xfrm>
            <a:off x="457200" y="152400"/>
            <a:ext cx="8229600" cy="6858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331AEC"/>
                </a:solidFill>
                <a:latin typeface="+mj-lt"/>
                <a:ea typeface="+mj-ea"/>
                <a:cs typeface="+mj-cs"/>
              </a:rPr>
              <a:t>Center of Mass calculation of three bodies</a:t>
            </a:r>
            <a:endParaRPr kumimoji="0" lang="en-US" sz="3600" b="1" i="0" u="none" strike="noStrike" kern="1200" cap="none" spc="0" normalizeH="0" baseline="0" noProof="0" dirty="0">
              <a:ln>
                <a:noFill/>
              </a:ln>
              <a:solidFill>
                <a:srgbClr val="331AEC"/>
              </a:solidFill>
              <a:effectLst/>
              <a:uLnTx/>
              <a:uFillTx/>
              <a:latin typeface="+mj-lt"/>
              <a:ea typeface="+mj-ea"/>
              <a:cs typeface="+mj-cs"/>
            </a:endParaRPr>
          </a:p>
        </p:txBody>
      </p:sp>
      <p:cxnSp>
        <p:nvCxnSpPr>
          <p:cNvPr id="24" name="Straight Connector 23"/>
          <p:cNvCxnSpPr/>
          <p:nvPr/>
        </p:nvCxnSpPr>
        <p:spPr>
          <a:xfrm rot="5400000">
            <a:off x="-685800" y="31242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8600" y="2743200"/>
            <a:ext cx="301686" cy="369332"/>
          </a:xfrm>
          <a:prstGeom prst="rect">
            <a:avLst/>
          </a:prstGeom>
          <a:noFill/>
        </p:spPr>
        <p:txBody>
          <a:bodyPr wrap="none" rtlCol="0">
            <a:spAutoFit/>
          </a:bodyPr>
          <a:lstStyle/>
          <a:p>
            <a:r>
              <a:rPr lang="en-US" dirty="0"/>
              <a:t>0</a:t>
            </a:r>
          </a:p>
        </p:txBody>
      </p:sp>
      <p:sp>
        <p:nvSpPr>
          <p:cNvPr id="28" name="TextBox 27"/>
          <p:cNvSpPr txBox="1"/>
          <p:nvPr/>
        </p:nvSpPr>
        <p:spPr>
          <a:xfrm>
            <a:off x="8153400" y="2667000"/>
            <a:ext cx="725968" cy="369332"/>
          </a:xfrm>
          <a:prstGeom prst="rect">
            <a:avLst/>
          </a:prstGeom>
          <a:noFill/>
        </p:spPr>
        <p:txBody>
          <a:bodyPr wrap="none" rtlCol="0">
            <a:spAutoFit/>
          </a:bodyPr>
          <a:lstStyle/>
          <a:p>
            <a:r>
              <a:rPr lang="en-US" dirty="0"/>
              <a:t>X-axis</a:t>
            </a:r>
          </a:p>
        </p:txBody>
      </p:sp>
      <p:grpSp>
        <p:nvGrpSpPr>
          <p:cNvPr id="8" name="Group 32"/>
          <p:cNvGrpSpPr/>
          <p:nvPr/>
        </p:nvGrpSpPr>
        <p:grpSpPr>
          <a:xfrm>
            <a:off x="304800" y="3048000"/>
            <a:ext cx="1828800" cy="369332"/>
            <a:chOff x="304800" y="3048000"/>
            <a:chExt cx="1828800" cy="369332"/>
          </a:xfrm>
        </p:grpSpPr>
        <p:cxnSp>
          <p:nvCxnSpPr>
            <p:cNvPr id="29" name="Straight Arrow Connector 28"/>
            <p:cNvCxnSpPr/>
            <p:nvPr/>
          </p:nvCxnSpPr>
          <p:spPr>
            <a:xfrm>
              <a:off x="304800" y="3352800"/>
              <a:ext cx="1828800"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43000" y="3048000"/>
              <a:ext cx="362600" cy="369332"/>
            </a:xfrm>
            <a:prstGeom prst="rect">
              <a:avLst/>
            </a:prstGeom>
            <a:noFill/>
          </p:spPr>
          <p:txBody>
            <a:bodyPr wrap="none" rtlCol="0">
              <a:spAutoFit/>
            </a:bodyPr>
            <a:lstStyle/>
            <a:p>
              <a:r>
                <a:rPr lang="en-US" dirty="0"/>
                <a:t>x</a:t>
              </a:r>
              <a:r>
                <a:rPr lang="en-US" baseline="-25000" dirty="0"/>
                <a:t>1</a:t>
              </a:r>
            </a:p>
          </p:txBody>
        </p:sp>
      </p:grpSp>
      <p:grpSp>
        <p:nvGrpSpPr>
          <p:cNvPr id="9" name="Group 33"/>
          <p:cNvGrpSpPr/>
          <p:nvPr/>
        </p:nvGrpSpPr>
        <p:grpSpPr>
          <a:xfrm>
            <a:off x="304800" y="3593068"/>
            <a:ext cx="3581400" cy="369332"/>
            <a:chOff x="381000" y="3200400"/>
            <a:chExt cx="3581400" cy="369332"/>
          </a:xfrm>
        </p:grpSpPr>
        <p:cxnSp>
          <p:nvCxnSpPr>
            <p:cNvPr id="35" name="Straight Arrow Connector 34"/>
            <p:cNvCxnSpPr/>
            <p:nvPr/>
          </p:nvCxnSpPr>
          <p:spPr>
            <a:xfrm flipV="1">
              <a:off x="381000" y="3341132"/>
              <a:ext cx="3581400" cy="1166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43000" y="3200400"/>
              <a:ext cx="362600" cy="369332"/>
            </a:xfrm>
            <a:prstGeom prst="rect">
              <a:avLst/>
            </a:prstGeom>
            <a:noFill/>
          </p:spPr>
          <p:txBody>
            <a:bodyPr wrap="none" rtlCol="0">
              <a:spAutoFit/>
            </a:bodyPr>
            <a:lstStyle/>
            <a:p>
              <a:r>
                <a:rPr lang="en-US" dirty="0"/>
                <a:t>x</a:t>
              </a:r>
              <a:r>
                <a:rPr lang="en-US" baseline="-25000" dirty="0"/>
                <a:t>2</a:t>
              </a:r>
            </a:p>
          </p:txBody>
        </p:sp>
      </p:grpSp>
      <p:grpSp>
        <p:nvGrpSpPr>
          <p:cNvPr id="40" name="Group 39"/>
          <p:cNvGrpSpPr/>
          <p:nvPr/>
        </p:nvGrpSpPr>
        <p:grpSpPr>
          <a:xfrm>
            <a:off x="304800" y="1295400"/>
            <a:ext cx="7010400" cy="3048000"/>
            <a:chOff x="304800" y="1295400"/>
            <a:chExt cx="7010400" cy="3048000"/>
          </a:xfrm>
        </p:grpSpPr>
        <p:sp>
          <p:nvSpPr>
            <p:cNvPr id="27" name="Oval 26"/>
            <p:cNvSpPr/>
            <p:nvPr/>
          </p:nvSpPr>
          <p:spPr>
            <a:xfrm>
              <a:off x="5257800" y="1524000"/>
              <a:ext cx="20574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a:off x="4953000" y="2667000"/>
              <a:ext cx="2743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304800" y="3974068"/>
              <a:ext cx="6019800" cy="369332"/>
              <a:chOff x="381000" y="3276600"/>
              <a:chExt cx="3581400" cy="369332"/>
            </a:xfrm>
          </p:grpSpPr>
          <p:cxnSp>
            <p:nvCxnSpPr>
              <p:cNvPr id="37" name="Straight Arrow Connector 36"/>
              <p:cNvCxnSpPr/>
              <p:nvPr/>
            </p:nvCxnSpPr>
            <p:spPr>
              <a:xfrm flipV="1">
                <a:off x="381000" y="3341132"/>
                <a:ext cx="3581400" cy="1166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43000" y="3276600"/>
                <a:ext cx="215724" cy="369332"/>
              </a:xfrm>
              <a:prstGeom prst="rect">
                <a:avLst/>
              </a:prstGeom>
              <a:noFill/>
            </p:spPr>
            <p:txBody>
              <a:bodyPr wrap="none" rtlCol="0">
                <a:spAutoFit/>
              </a:bodyPr>
              <a:lstStyle/>
              <a:p>
                <a:r>
                  <a:rPr lang="en-US" dirty="0"/>
                  <a:t>x</a:t>
                </a:r>
                <a:r>
                  <a:rPr lang="en-US" baseline="-25000" dirty="0"/>
                  <a:t>3</a:t>
                </a:r>
              </a:p>
            </p:txBody>
          </p:sp>
        </p:grpSp>
      </p:grpSp>
      <p:grpSp>
        <p:nvGrpSpPr>
          <p:cNvPr id="41" name="Group 40"/>
          <p:cNvGrpSpPr/>
          <p:nvPr/>
        </p:nvGrpSpPr>
        <p:grpSpPr>
          <a:xfrm>
            <a:off x="381000" y="1828800"/>
            <a:ext cx="4392304" cy="1981200"/>
            <a:chOff x="228600" y="1676400"/>
            <a:chExt cx="4392304" cy="1981200"/>
          </a:xfrm>
        </p:grpSpPr>
        <p:sp>
          <p:nvSpPr>
            <p:cNvPr id="42" name="Oval 41"/>
            <p:cNvSpPr/>
            <p:nvPr/>
          </p:nvSpPr>
          <p:spPr>
            <a:xfrm>
              <a:off x="4544704" y="2438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5400000">
              <a:off x="3581400" y="26670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4" name="Group 40"/>
            <p:cNvGrpSpPr/>
            <p:nvPr/>
          </p:nvGrpSpPr>
          <p:grpSpPr>
            <a:xfrm>
              <a:off x="228600" y="3200400"/>
              <a:ext cx="4267200" cy="369332"/>
              <a:chOff x="228600" y="3200400"/>
              <a:chExt cx="4267200" cy="369332"/>
            </a:xfrm>
          </p:grpSpPr>
          <p:sp>
            <p:nvSpPr>
              <p:cNvPr id="45" name="TextBox 44"/>
              <p:cNvSpPr txBox="1"/>
              <p:nvPr/>
            </p:nvSpPr>
            <p:spPr>
              <a:xfrm>
                <a:off x="2198987" y="3200400"/>
                <a:ext cx="548483" cy="369332"/>
              </a:xfrm>
              <a:prstGeom prst="rect">
                <a:avLst/>
              </a:prstGeom>
              <a:noFill/>
            </p:spPr>
            <p:txBody>
              <a:bodyPr wrap="none" rtlCol="0">
                <a:spAutoFit/>
              </a:bodyPr>
              <a:lstStyle/>
              <a:p>
                <a:r>
                  <a:rPr lang="en-US" dirty="0" err="1"/>
                  <a:t>x</a:t>
                </a:r>
                <a:r>
                  <a:rPr lang="en-US" baseline="-25000" dirty="0" err="1"/>
                  <a:t>com</a:t>
                </a:r>
                <a:endParaRPr lang="en-US" baseline="-25000" dirty="0"/>
              </a:p>
            </p:txBody>
          </p:sp>
          <p:cxnSp>
            <p:nvCxnSpPr>
              <p:cNvPr id="46" name="Straight Arrow Connector 45"/>
              <p:cNvCxnSpPr/>
              <p:nvPr/>
            </p:nvCxnSpPr>
            <p:spPr>
              <a:xfrm>
                <a:off x="228600" y="3352800"/>
                <a:ext cx="4267200"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3074" name="Object 2"/>
          <p:cNvGraphicFramePr>
            <a:graphicFrameLocks noChangeAspect="1"/>
          </p:cNvGraphicFramePr>
          <p:nvPr>
            <p:extLst>
              <p:ext uri="{D42A27DB-BD31-4B8C-83A1-F6EECF244321}">
                <p14:modId xmlns:p14="http://schemas.microsoft.com/office/powerpoint/2010/main" val="2897658967"/>
              </p:ext>
            </p:extLst>
          </p:nvPr>
        </p:nvGraphicFramePr>
        <p:xfrm>
          <a:off x="3241675" y="5410200"/>
          <a:ext cx="2901950" cy="788988"/>
        </p:xfrm>
        <a:graphic>
          <a:graphicData uri="http://schemas.openxmlformats.org/presentationml/2006/ole">
            <mc:AlternateContent xmlns:mc="http://schemas.openxmlformats.org/markup-compatibility/2006">
              <mc:Choice xmlns:v="urn:schemas-microsoft-com:vml" Requires="v">
                <p:oleObj spid="_x0000_s3140" name="معادلة" r:id="rId3" imgW="1587240" imgH="431640" progId="Equation.3">
                  <p:embed/>
                </p:oleObj>
              </mc:Choice>
              <mc:Fallback>
                <p:oleObj name="معادلة" r:id="rId3" imgW="1587240" imgH="431640" progId="Equation.3">
                  <p:embed/>
                  <p:pic>
                    <p:nvPicPr>
                      <p:cNvPr id="0" name="Picture 2"/>
                      <p:cNvPicPr>
                        <a:picLocks noChangeAspect="1" noChangeArrowheads="1"/>
                      </p:cNvPicPr>
                      <p:nvPr/>
                    </p:nvPicPr>
                    <p:blipFill>
                      <a:blip r:embed="rId4"/>
                      <a:srcRect/>
                      <a:stretch>
                        <a:fillRect/>
                      </a:stretch>
                    </p:blipFill>
                    <p:spPr bwMode="auto">
                      <a:xfrm>
                        <a:off x="3241675" y="5410200"/>
                        <a:ext cx="2901950"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4112854013"/>
              </p:ext>
            </p:extLst>
          </p:nvPr>
        </p:nvGraphicFramePr>
        <p:xfrm>
          <a:off x="2327275" y="4572000"/>
          <a:ext cx="4410075" cy="417513"/>
        </p:xfrm>
        <a:graphic>
          <a:graphicData uri="http://schemas.openxmlformats.org/presentationml/2006/ole">
            <mc:AlternateContent xmlns:mc="http://schemas.openxmlformats.org/markup-compatibility/2006">
              <mc:Choice xmlns:v="urn:schemas-microsoft-com:vml" Requires="v">
                <p:oleObj spid="_x0000_s3141" name="معادلة" r:id="rId5" imgW="2412720" imgH="228600" progId="Equation.3">
                  <p:embed/>
                </p:oleObj>
              </mc:Choice>
              <mc:Fallback>
                <p:oleObj name="معادلة" r:id="rId5" imgW="2412720" imgH="228600" progId="Equation.3">
                  <p:embed/>
                  <p:pic>
                    <p:nvPicPr>
                      <p:cNvPr id="0" name="Picture 3"/>
                      <p:cNvPicPr>
                        <a:picLocks noChangeAspect="1" noChangeArrowheads="1"/>
                      </p:cNvPicPr>
                      <p:nvPr/>
                    </p:nvPicPr>
                    <p:blipFill>
                      <a:blip r:embed="rId6"/>
                      <a:srcRect/>
                      <a:stretch>
                        <a:fillRect/>
                      </a:stretch>
                    </p:blipFill>
                    <p:spPr bwMode="auto">
                      <a:xfrm>
                        <a:off x="2327275" y="4572000"/>
                        <a:ext cx="4410075"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3728551" y="2513316"/>
            <a:ext cx="357790" cy="335169"/>
          </a:xfrm>
          <a:prstGeom prst="rect">
            <a:avLst/>
          </a:prstGeom>
        </p:spPr>
        <p:txBody>
          <a:bodyPr wrap="none">
            <a:spAutoFit/>
          </a:bodyPr>
          <a:lstStyle/>
          <a:p>
            <a:pPr algn="ctr"/>
            <a:r>
              <a:rPr lang="en-US" sz="1200" i="1" dirty="0">
                <a:solidFill>
                  <a:schemeClr val="bg1"/>
                </a:solidFill>
              </a:rPr>
              <a:t>m</a:t>
            </a:r>
            <a:r>
              <a:rPr lang="en-US" sz="1200" i="1" baseline="-25000" dirty="0">
                <a:solidFill>
                  <a:schemeClr val="bg1"/>
                </a:solidFill>
              </a:rPr>
              <a:t>2</a:t>
            </a:r>
          </a:p>
        </p:txBody>
      </p:sp>
      <p:sp>
        <p:nvSpPr>
          <p:cNvPr id="13" name="Rectangle 12"/>
          <p:cNvSpPr/>
          <p:nvPr/>
        </p:nvSpPr>
        <p:spPr>
          <a:xfrm>
            <a:off x="6120023" y="2406134"/>
            <a:ext cx="445956" cy="369332"/>
          </a:xfrm>
          <a:prstGeom prst="rect">
            <a:avLst/>
          </a:prstGeom>
        </p:spPr>
        <p:txBody>
          <a:bodyPr wrap="none">
            <a:spAutoFit/>
          </a:bodyPr>
          <a:lstStyle/>
          <a:p>
            <a:pPr algn="ctr"/>
            <a:r>
              <a:rPr lang="en-US" i="1" dirty="0">
                <a:solidFill>
                  <a:schemeClr val="bg1"/>
                </a:solidFill>
              </a:rPr>
              <a:t>m</a:t>
            </a:r>
            <a:r>
              <a:rPr lang="en-US" i="1" baseline="-25000" dirty="0">
                <a:solidFill>
                  <a:schemeClr val="bg1"/>
                </a:solidFill>
              </a:rPr>
              <a:t>3</a:t>
            </a:r>
          </a:p>
        </p:txBody>
      </p:sp>
      <p:cxnSp>
        <p:nvCxnSpPr>
          <p:cNvPr id="5" name="Straight Connector 4"/>
          <p:cNvCxnSpPr/>
          <p:nvPr/>
        </p:nvCxnSpPr>
        <p:spPr>
          <a:xfrm flipV="1">
            <a:off x="0" y="2514600"/>
            <a:ext cx="91440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3810000"/>
            <a:ext cx="9144000" cy="0"/>
          </a:xfrm>
          <a:prstGeom prst="line">
            <a:avLst/>
          </a:prstGeom>
          <a:ln w="571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419600" y="4419600"/>
            <a:ext cx="762000"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baseline="-25000" dirty="0"/>
              <a:t>2</a:t>
            </a:r>
            <a:endParaRPr lang="en-US" dirty="0"/>
          </a:p>
        </p:txBody>
      </p:sp>
      <p:sp>
        <p:nvSpPr>
          <p:cNvPr id="3" name="Oval 2"/>
          <p:cNvSpPr/>
          <p:nvPr/>
        </p:nvSpPr>
        <p:spPr>
          <a:xfrm>
            <a:off x="2971800" y="2514600"/>
            <a:ext cx="5334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solidFill>
                  <a:schemeClr val="bg1"/>
                </a:solidFill>
              </a:rPr>
              <a:t>1</a:t>
            </a:r>
            <a:endParaRPr lang="en-US" sz="1200" dirty="0">
              <a:solidFill>
                <a:schemeClr val="bg1"/>
              </a:solidFill>
            </a:endParaRPr>
          </a:p>
        </p:txBody>
      </p:sp>
      <p:sp>
        <p:nvSpPr>
          <p:cNvPr id="30" name="Title 1"/>
          <p:cNvSpPr txBox="1">
            <a:spLocks/>
          </p:cNvSpPr>
          <p:nvPr/>
        </p:nvSpPr>
        <p:spPr>
          <a:xfrm>
            <a:off x="457200" y="0"/>
            <a:ext cx="8229600" cy="762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331AEC"/>
                </a:solidFill>
                <a:latin typeface="+mj-lt"/>
                <a:ea typeface="+mj-ea"/>
                <a:cs typeface="+mj-cs"/>
              </a:rPr>
              <a:t>Center of Mass: three bodies</a:t>
            </a:r>
            <a:endParaRPr kumimoji="0" lang="en-US" sz="3600" b="1" i="0" u="none" strike="noStrike" kern="1200" cap="none" spc="0" normalizeH="0" baseline="0" noProof="0" dirty="0">
              <a:ln>
                <a:noFill/>
              </a:ln>
              <a:solidFill>
                <a:srgbClr val="331AEC"/>
              </a:solidFill>
              <a:effectLst/>
              <a:uLnTx/>
              <a:uFillTx/>
              <a:latin typeface="+mj-lt"/>
              <a:ea typeface="+mj-ea"/>
              <a:cs typeface="+mj-cs"/>
            </a:endParaRPr>
          </a:p>
        </p:txBody>
      </p:sp>
      <p:sp>
        <p:nvSpPr>
          <p:cNvPr id="26" name="TextBox 25"/>
          <p:cNvSpPr txBox="1"/>
          <p:nvPr/>
        </p:nvSpPr>
        <p:spPr>
          <a:xfrm>
            <a:off x="841314" y="3745468"/>
            <a:ext cx="301686" cy="369332"/>
          </a:xfrm>
          <a:prstGeom prst="rect">
            <a:avLst/>
          </a:prstGeom>
          <a:noFill/>
        </p:spPr>
        <p:txBody>
          <a:bodyPr wrap="none" rtlCol="0">
            <a:spAutoFit/>
          </a:bodyPr>
          <a:lstStyle/>
          <a:p>
            <a:r>
              <a:rPr lang="en-US" dirty="0"/>
              <a:t>0</a:t>
            </a:r>
          </a:p>
        </p:txBody>
      </p:sp>
      <p:sp>
        <p:nvSpPr>
          <p:cNvPr id="28" name="TextBox 27"/>
          <p:cNvSpPr txBox="1"/>
          <p:nvPr/>
        </p:nvSpPr>
        <p:spPr>
          <a:xfrm>
            <a:off x="8153400" y="3516868"/>
            <a:ext cx="725968" cy="369332"/>
          </a:xfrm>
          <a:prstGeom prst="rect">
            <a:avLst/>
          </a:prstGeom>
          <a:noFill/>
        </p:spPr>
        <p:txBody>
          <a:bodyPr wrap="none" rtlCol="0">
            <a:spAutoFit/>
          </a:bodyPr>
          <a:lstStyle/>
          <a:p>
            <a:r>
              <a:rPr lang="en-US" dirty="0"/>
              <a:t>X-axis</a:t>
            </a:r>
          </a:p>
        </p:txBody>
      </p:sp>
      <p:grpSp>
        <p:nvGrpSpPr>
          <p:cNvPr id="9" name="Group 32"/>
          <p:cNvGrpSpPr/>
          <p:nvPr/>
        </p:nvGrpSpPr>
        <p:grpSpPr>
          <a:xfrm>
            <a:off x="1219200" y="2514600"/>
            <a:ext cx="1981200" cy="369332"/>
            <a:chOff x="152400" y="3048000"/>
            <a:chExt cx="1981200" cy="369332"/>
          </a:xfrm>
        </p:grpSpPr>
        <p:cxnSp>
          <p:nvCxnSpPr>
            <p:cNvPr id="29" name="Straight Arrow Connector 28"/>
            <p:cNvCxnSpPr/>
            <p:nvPr/>
          </p:nvCxnSpPr>
          <p:spPr>
            <a:xfrm>
              <a:off x="152400" y="3352800"/>
              <a:ext cx="1981200"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43000" y="3048000"/>
              <a:ext cx="369012" cy="369332"/>
            </a:xfrm>
            <a:prstGeom prst="rect">
              <a:avLst/>
            </a:prstGeom>
            <a:noFill/>
          </p:spPr>
          <p:txBody>
            <a:bodyPr wrap="none" rtlCol="0">
              <a:spAutoFit/>
            </a:bodyPr>
            <a:lstStyle/>
            <a:p>
              <a:r>
                <a:rPr lang="en-US" b="1" dirty="0">
                  <a:solidFill>
                    <a:srgbClr val="00B050"/>
                  </a:solidFill>
                </a:rPr>
                <a:t>x</a:t>
              </a:r>
              <a:r>
                <a:rPr lang="en-US" b="1" baseline="-25000" dirty="0">
                  <a:solidFill>
                    <a:srgbClr val="00B050"/>
                  </a:solidFill>
                </a:rPr>
                <a:t>1</a:t>
              </a:r>
            </a:p>
          </p:txBody>
        </p:sp>
      </p:grpSp>
      <p:grpSp>
        <p:nvGrpSpPr>
          <p:cNvPr id="10" name="Group 33"/>
          <p:cNvGrpSpPr/>
          <p:nvPr/>
        </p:nvGrpSpPr>
        <p:grpSpPr>
          <a:xfrm>
            <a:off x="1219200" y="4507468"/>
            <a:ext cx="3505200" cy="369332"/>
            <a:chOff x="457200" y="3200400"/>
            <a:chExt cx="3505200" cy="369332"/>
          </a:xfrm>
        </p:grpSpPr>
        <p:cxnSp>
          <p:nvCxnSpPr>
            <p:cNvPr id="35" name="Straight Arrow Connector 34"/>
            <p:cNvCxnSpPr/>
            <p:nvPr/>
          </p:nvCxnSpPr>
          <p:spPr>
            <a:xfrm flipV="1">
              <a:off x="457200" y="3558064"/>
              <a:ext cx="3505200" cy="1166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43000" y="3200400"/>
              <a:ext cx="369012" cy="369332"/>
            </a:xfrm>
            <a:prstGeom prst="rect">
              <a:avLst/>
            </a:prstGeom>
            <a:noFill/>
          </p:spPr>
          <p:txBody>
            <a:bodyPr wrap="none" rtlCol="0">
              <a:spAutoFit/>
            </a:bodyPr>
            <a:lstStyle/>
            <a:p>
              <a:r>
                <a:rPr lang="en-US" b="1" dirty="0">
                  <a:solidFill>
                    <a:srgbClr val="00B050"/>
                  </a:solidFill>
                </a:rPr>
                <a:t>x</a:t>
              </a:r>
              <a:r>
                <a:rPr lang="en-US" b="1" baseline="-25000" dirty="0">
                  <a:solidFill>
                    <a:srgbClr val="00B050"/>
                  </a:solidFill>
                </a:rPr>
                <a:t>2</a:t>
              </a:r>
            </a:p>
          </p:txBody>
        </p:sp>
      </p:grpSp>
      <p:sp>
        <p:nvSpPr>
          <p:cNvPr id="27" name="Oval 26"/>
          <p:cNvSpPr/>
          <p:nvPr/>
        </p:nvSpPr>
        <p:spPr>
          <a:xfrm>
            <a:off x="5840104" y="838200"/>
            <a:ext cx="990600" cy="1066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baseline="-25000" dirty="0"/>
              <a:t>3</a:t>
            </a:r>
            <a:endParaRPr lang="en-US" dirty="0"/>
          </a:p>
        </p:txBody>
      </p:sp>
      <p:cxnSp>
        <p:nvCxnSpPr>
          <p:cNvPr id="31" name="Straight Connector 30"/>
          <p:cNvCxnSpPr/>
          <p:nvPr/>
        </p:nvCxnSpPr>
        <p:spPr>
          <a:xfrm rot="5400000">
            <a:off x="4953000" y="2438400"/>
            <a:ext cx="2743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33"/>
          <p:cNvGrpSpPr/>
          <p:nvPr/>
        </p:nvGrpSpPr>
        <p:grpSpPr>
          <a:xfrm>
            <a:off x="1219200" y="1371600"/>
            <a:ext cx="5105400" cy="369332"/>
            <a:chOff x="925010" y="3276600"/>
            <a:chExt cx="3037390" cy="369332"/>
          </a:xfrm>
        </p:grpSpPr>
        <p:cxnSp>
          <p:nvCxnSpPr>
            <p:cNvPr id="37" name="Straight Arrow Connector 36"/>
            <p:cNvCxnSpPr/>
            <p:nvPr/>
          </p:nvCxnSpPr>
          <p:spPr>
            <a:xfrm flipV="1">
              <a:off x="925010" y="3341132"/>
              <a:ext cx="3037390" cy="1166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204147" y="3276600"/>
              <a:ext cx="219539" cy="369332"/>
            </a:xfrm>
            <a:prstGeom prst="rect">
              <a:avLst/>
            </a:prstGeom>
            <a:noFill/>
          </p:spPr>
          <p:txBody>
            <a:bodyPr wrap="none" rtlCol="0">
              <a:spAutoFit/>
            </a:bodyPr>
            <a:lstStyle/>
            <a:p>
              <a:r>
                <a:rPr lang="en-US" b="1" dirty="0">
                  <a:solidFill>
                    <a:srgbClr val="00B050"/>
                  </a:solidFill>
                </a:rPr>
                <a:t>x</a:t>
              </a:r>
              <a:r>
                <a:rPr lang="en-US" b="1" baseline="-25000" dirty="0">
                  <a:solidFill>
                    <a:srgbClr val="00B050"/>
                  </a:solidFill>
                </a:rPr>
                <a:t>3</a:t>
              </a:r>
            </a:p>
          </p:txBody>
        </p:sp>
      </p:grpSp>
      <p:cxnSp>
        <p:nvCxnSpPr>
          <p:cNvPr id="47" name="Straight Connector 46"/>
          <p:cNvCxnSpPr/>
          <p:nvPr/>
        </p:nvCxnSpPr>
        <p:spPr>
          <a:xfrm rot="5400000">
            <a:off x="-1066800" y="2819400"/>
            <a:ext cx="4572000" cy="0"/>
          </a:xfrm>
          <a:prstGeom prst="line">
            <a:avLst/>
          </a:prstGeom>
          <a:ln w="571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32"/>
          <p:cNvGrpSpPr/>
          <p:nvPr/>
        </p:nvGrpSpPr>
        <p:grpSpPr>
          <a:xfrm rot="16200000">
            <a:off x="3113180" y="3146890"/>
            <a:ext cx="719509" cy="369332"/>
            <a:chOff x="303383" y="1796507"/>
            <a:chExt cx="719509" cy="369332"/>
          </a:xfrm>
        </p:grpSpPr>
        <p:cxnSp>
          <p:nvCxnSpPr>
            <p:cNvPr id="52" name="Straight Arrow Connector 51"/>
            <p:cNvCxnSpPr/>
            <p:nvPr/>
          </p:nvCxnSpPr>
          <p:spPr>
            <a:xfrm flipV="1">
              <a:off x="303383" y="1849372"/>
              <a:ext cx="719509" cy="1166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98274" y="1796507"/>
              <a:ext cx="372218" cy="369332"/>
            </a:xfrm>
            <a:prstGeom prst="rect">
              <a:avLst/>
            </a:prstGeom>
            <a:noFill/>
          </p:spPr>
          <p:txBody>
            <a:bodyPr wrap="none" rtlCol="0">
              <a:spAutoFit/>
            </a:bodyPr>
            <a:lstStyle/>
            <a:p>
              <a:r>
                <a:rPr lang="en-US" b="1" dirty="0">
                  <a:solidFill>
                    <a:srgbClr val="00B050"/>
                  </a:solidFill>
                </a:rPr>
                <a:t>y</a:t>
              </a:r>
              <a:r>
                <a:rPr lang="en-US" b="1" baseline="-25000" dirty="0">
                  <a:solidFill>
                    <a:srgbClr val="00B050"/>
                  </a:solidFill>
                </a:rPr>
                <a:t>1</a:t>
              </a:r>
            </a:p>
          </p:txBody>
        </p:sp>
      </p:grpSp>
      <p:grpSp>
        <p:nvGrpSpPr>
          <p:cNvPr id="58" name="Group 32"/>
          <p:cNvGrpSpPr/>
          <p:nvPr/>
        </p:nvGrpSpPr>
        <p:grpSpPr>
          <a:xfrm rot="16200000">
            <a:off x="4560980" y="3985090"/>
            <a:ext cx="719509" cy="369332"/>
            <a:chOff x="303383" y="1796508"/>
            <a:chExt cx="719509" cy="369332"/>
          </a:xfrm>
        </p:grpSpPr>
        <p:cxnSp>
          <p:nvCxnSpPr>
            <p:cNvPr id="59" name="Straight Arrow Connector 58"/>
            <p:cNvCxnSpPr/>
            <p:nvPr/>
          </p:nvCxnSpPr>
          <p:spPr>
            <a:xfrm flipV="1">
              <a:off x="303383" y="1849372"/>
              <a:ext cx="719509" cy="1166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98276" y="1796508"/>
              <a:ext cx="372218" cy="369332"/>
            </a:xfrm>
            <a:prstGeom prst="rect">
              <a:avLst/>
            </a:prstGeom>
            <a:noFill/>
          </p:spPr>
          <p:txBody>
            <a:bodyPr wrap="none" rtlCol="0">
              <a:spAutoFit/>
            </a:bodyPr>
            <a:lstStyle/>
            <a:p>
              <a:r>
                <a:rPr lang="en-US" b="1" dirty="0">
                  <a:solidFill>
                    <a:srgbClr val="00B050"/>
                  </a:solidFill>
                </a:rPr>
                <a:t>y</a:t>
              </a:r>
              <a:r>
                <a:rPr lang="en-US" b="1" baseline="-25000" dirty="0">
                  <a:solidFill>
                    <a:srgbClr val="00B050"/>
                  </a:solidFill>
                </a:rPr>
                <a:t>2</a:t>
              </a:r>
            </a:p>
          </p:txBody>
        </p:sp>
      </p:grpSp>
      <p:grpSp>
        <p:nvGrpSpPr>
          <p:cNvPr id="61" name="Group 32"/>
          <p:cNvGrpSpPr/>
          <p:nvPr/>
        </p:nvGrpSpPr>
        <p:grpSpPr>
          <a:xfrm rot="16200000">
            <a:off x="5339834" y="2444234"/>
            <a:ext cx="2209800" cy="369332"/>
            <a:chOff x="260893" y="1796508"/>
            <a:chExt cx="2209800" cy="369332"/>
          </a:xfrm>
        </p:grpSpPr>
        <p:cxnSp>
          <p:nvCxnSpPr>
            <p:cNvPr id="62" name="Straight Arrow Connector 61"/>
            <p:cNvCxnSpPr/>
            <p:nvPr/>
          </p:nvCxnSpPr>
          <p:spPr>
            <a:xfrm rot="10800000" flipH="1" flipV="1">
              <a:off x="260893" y="1861040"/>
              <a:ext cx="2209800" cy="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26874" y="1796508"/>
              <a:ext cx="372218" cy="369332"/>
            </a:xfrm>
            <a:prstGeom prst="rect">
              <a:avLst/>
            </a:prstGeom>
            <a:noFill/>
          </p:spPr>
          <p:txBody>
            <a:bodyPr wrap="none" rtlCol="0">
              <a:spAutoFit/>
            </a:bodyPr>
            <a:lstStyle/>
            <a:p>
              <a:r>
                <a:rPr lang="en-US" b="1" dirty="0">
                  <a:solidFill>
                    <a:srgbClr val="00B050"/>
                  </a:solidFill>
                </a:rPr>
                <a:t>y</a:t>
              </a:r>
              <a:r>
                <a:rPr lang="en-US" b="1" baseline="-25000" dirty="0">
                  <a:solidFill>
                    <a:srgbClr val="00B050"/>
                  </a:solidFill>
                </a:rPr>
                <a:t>3</a:t>
              </a:r>
            </a:p>
          </p:txBody>
        </p:sp>
      </p:grpSp>
      <p:graphicFrame>
        <p:nvGraphicFramePr>
          <p:cNvPr id="67" name="Object 66"/>
          <p:cNvGraphicFramePr>
            <a:graphicFrameLocks noChangeAspect="1"/>
          </p:cNvGraphicFramePr>
          <p:nvPr>
            <p:extLst>
              <p:ext uri="{D42A27DB-BD31-4B8C-83A1-F6EECF244321}">
                <p14:modId xmlns:p14="http://schemas.microsoft.com/office/powerpoint/2010/main" val="2882494693"/>
              </p:ext>
            </p:extLst>
          </p:nvPr>
        </p:nvGraphicFramePr>
        <p:xfrm>
          <a:off x="498475" y="5791200"/>
          <a:ext cx="2901950" cy="788988"/>
        </p:xfrm>
        <a:graphic>
          <a:graphicData uri="http://schemas.openxmlformats.org/presentationml/2006/ole">
            <mc:AlternateContent xmlns:mc="http://schemas.openxmlformats.org/markup-compatibility/2006">
              <mc:Choice xmlns:v="urn:schemas-microsoft-com:vml" Requires="v">
                <p:oleObj spid="_x0000_s1160" name="معادلة" r:id="rId3" imgW="1587240" imgH="431640" progId="Equation.3">
                  <p:embed/>
                </p:oleObj>
              </mc:Choice>
              <mc:Fallback>
                <p:oleObj name="معادلة" r:id="rId3" imgW="1587240" imgH="431640" progId="Equation.3">
                  <p:embed/>
                  <p:pic>
                    <p:nvPicPr>
                      <p:cNvPr id="0" name="Picture 2"/>
                      <p:cNvPicPr>
                        <a:picLocks noChangeAspect="1" noChangeArrowheads="1"/>
                      </p:cNvPicPr>
                      <p:nvPr/>
                    </p:nvPicPr>
                    <p:blipFill>
                      <a:blip r:embed="rId4"/>
                      <a:srcRect/>
                      <a:stretch>
                        <a:fillRect/>
                      </a:stretch>
                    </p:blipFill>
                    <p:spPr bwMode="auto">
                      <a:xfrm>
                        <a:off x="498475" y="5791200"/>
                        <a:ext cx="2901950"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2019776157"/>
              </p:ext>
            </p:extLst>
          </p:nvPr>
        </p:nvGraphicFramePr>
        <p:xfrm>
          <a:off x="5603875" y="5867400"/>
          <a:ext cx="2970213" cy="788988"/>
        </p:xfrm>
        <a:graphic>
          <a:graphicData uri="http://schemas.openxmlformats.org/presentationml/2006/ole">
            <mc:AlternateContent xmlns:mc="http://schemas.openxmlformats.org/markup-compatibility/2006">
              <mc:Choice xmlns:v="urn:schemas-microsoft-com:vml" Requires="v">
                <p:oleObj spid="_x0000_s1161" name="معادلة" r:id="rId5" imgW="1625400" imgH="431640" progId="Equation.3">
                  <p:embed/>
                </p:oleObj>
              </mc:Choice>
              <mc:Fallback>
                <p:oleObj name="معادلة" r:id="rId5" imgW="1625400" imgH="431640" progId="Equation.3">
                  <p:embed/>
                  <p:pic>
                    <p:nvPicPr>
                      <p:cNvPr id="0" name="Picture 3"/>
                      <p:cNvPicPr>
                        <a:picLocks noChangeAspect="1" noChangeArrowheads="1"/>
                      </p:cNvPicPr>
                      <p:nvPr/>
                    </p:nvPicPr>
                    <p:blipFill>
                      <a:blip r:embed="rId6"/>
                      <a:srcRect/>
                      <a:stretch>
                        <a:fillRect/>
                      </a:stretch>
                    </p:blipFill>
                    <p:spPr bwMode="auto">
                      <a:xfrm>
                        <a:off x="5603875" y="5867400"/>
                        <a:ext cx="2970213"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extLst>
              <p:ext uri="{D42A27DB-BD31-4B8C-83A1-F6EECF244321}">
                <p14:modId xmlns:p14="http://schemas.microsoft.com/office/powerpoint/2010/main" val="2597213416"/>
              </p:ext>
            </p:extLst>
          </p:nvPr>
        </p:nvGraphicFramePr>
        <p:xfrm>
          <a:off x="347663" y="5334000"/>
          <a:ext cx="4257675" cy="457200"/>
        </p:xfrm>
        <a:graphic>
          <a:graphicData uri="http://schemas.openxmlformats.org/presentationml/2006/ole">
            <mc:AlternateContent xmlns:mc="http://schemas.openxmlformats.org/markup-compatibility/2006">
              <mc:Choice xmlns:v="urn:schemas-microsoft-com:vml" Requires="v">
                <p:oleObj spid="_x0000_s1162" name="معادلة" r:id="rId7" imgW="2412720" imgH="228600" progId="Equation.3">
                  <p:embed/>
                </p:oleObj>
              </mc:Choice>
              <mc:Fallback>
                <p:oleObj name="معادلة" r:id="rId7" imgW="2412720" imgH="228600" progId="Equation.3">
                  <p:embed/>
                  <p:pic>
                    <p:nvPicPr>
                      <p:cNvPr id="0" name="Picture 6"/>
                      <p:cNvPicPr>
                        <a:picLocks noChangeAspect="1" noChangeArrowheads="1"/>
                      </p:cNvPicPr>
                      <p:nvPr/>
                    </p:nvPicPr>
                    <p:blipFill>
                      <a:blip r:embed="rId8"/>
                      <a:srcRect/>
                      <a:stretch>
                        <a:fillRect/>
                      </a:stretch>
                    </p:blipFill>
                    <p:spPr bwMode="auto">
                      <a:xfrm>
                        <a:off x="347663" y="5334000"/>
                        <a:ext cx="42576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extLst>
              <p:ext uri="{D42A27DB-BD31-4B8C-83A1-F6EECF244321}">
                <p14:modId xmlns:p14="http://schemas.microsoft.com/office/powerpoint/2010/main" val="650420898"/>
              </p:ext>
            </p:extLst>
          </p:nvPr>
        </p:nvGraphicFramePr>
        <p:xfrm>
          <a:off x="4914900" y="5257800"/>
          <a:ext cx="4191000" cy="417513"/>
        </p:xfrm>
        <a:graphic>
          <a:graphicData uri="http://schemas.openxmlformats.org/presentationml/2006/ole">
            <mc:AlternateContent xmlns:mc="http://schemas.openxmlformats.org/markup-compatibility/2006">
              <mc:Choice xmlns:v="urn:schemas-microsoft-com:vml" Requires="v">
                <p:oleObj spid="_x0000_s1163" name="معادلة" r:id="rId9" imgW="2654280" imgH="228600" progId="Equation.3">
                  <p:embed/>
                </p:oleObj>
              </mc:Choice>
              <mc:Fallback>
                <p:oleObj name="معادلة" r:id="rId9" imgW="2654280" imgH="228600" progId="Equation.3">
                  <p:embed/>
                  <p:pic>
                    <p:nvPicPr>
                      <p:cNvPr id="0" name="Picture 7"/>
                      <p:cNvPicPr>
                        <a:picLocks noChangeAspect="1" noChangeArrowheads="1"/>
                      </p:cNvPicPr>
                      <p:nvPr/>
                    </p:nvPicPr>
                    <p:blipFill>
                      <a:blip r:embed="rId10"/>
                      <a:srcRect/>
                      <a:stretch>
                        <a:fillRect/>
                      </a:stretch>
                    </p:blipFill>
                    <p:spPr bwMode="auto">
                      <a:xfrm>
                        <a:off x="4914900" y="5257800"/>
                        <a:ext cx="4191000"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 name="Straight Connector 33"/>
          <p:cNvCxnSpPr/>
          <p:nvPr/>
        </p:nvCxnSpPr>
        <p:spPr>
          <a:xfrm rot="5400000" flipH="1" flipV="1">
            <a:off x="4191794" y="6019800"/>
            <a:ext cx="1370806" cy="794"/>
          </a:xfrm>
          <a:prstGeom prst="line">
            <a:avLst/>
          </a:prstGeom>
          <a:ln w="38100">
            <a:solidFill>
              <a:srgbClr val="331AE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3810000"/>
            <a:ext cx="9144000" cy="0"/>
          </a:xfrm>
          <a:prstGeom prst="line">
            <a:avLst/>
          </a:prstGeom>
          <a:ln w="571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419600" y="4419600"/>
            <a:ext cx="762000"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baseline="-25000" dirty="0"/>
              <a:t>2</a:t>
            </a:r>
            <a:endParaRPr lang="en-US" dirty="0"/>
          </a:p>
        </p:txBody>
      </p:sp>
      <p:sp>
        <p:nvSpPr>
          <p:cNvPr id="3" name="Oval 2"/>
          <p:cNvSpPr/>
          <p:nvPr/>
        </p:nvSpPr>
        <p:spPr>
          <a:xfrm>
            <a:off x="2971800" y="2362200"/>
            <a:ext cx="5334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solidFill>
                  <a:schemeClr val="bg1"/>
                </a:solidFill>
              </a:rPr>
              <a:t>1</a:t>
            </a:r>
            <a:endParaRPr lang="en-US" sz="1200" dirty="0">
              <a:solidFill>
                <a:schemeClr val="bg1"/>
              </a:solidFill>
            </a:endParaRPr>
          </a:p>
        </p:txBody>
      </p:sp>
      <p:sp>
        <p:nvSpPr>
          <p:cNvPr id="30" name="Title 1"/>
          <p:cNvSpPr txBox="1">
            <a:spLocks/>
          </p:cNvSpPr>
          <p:nvPr/>
        </p:nvSpPr>
        <p:spPr>
          <a:xfrm>
            <a:off x="457200" y="76200"/>
            <a:ext cx="8229600" cy="68580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solidFill>
                  <a:srgbClr val="331AEC"/>
                </a:solidFill>
                <a:latin typeface="+mj-lt"/>
                <a:ea typeface="+mj-ea"/>
                <a:cs typeface="+mj-cs"/>
              </a:rPr>
              <a:t>Center of Mass: 2-dimension</a:t>
            </a:r>
            <a:endParaRPr kumimoji="0" lang="en-US" sz="4400" b="1" i="0" u="none" strike="noStrike" kern="1200" cap="none" spc="0" normalizeH="0" baseline="0" noProof="0" dirty="0">
              <a:ln>
                <a:noFill/>
              </a:ln>
              <a:solidFill>
                <a:srgbClr val="331AEC"/>
              </a:solidFill>
              <a:effectLst/>
              <a:uLnTx/>
              <a:uFillTx/>
              <a:latin typeface="+mj-lt"/>
              <a:ea typeface="+mj-ea"/>
              <a:cs typeface="+mj-cs"/>
            </a:endParaRPr>
          </a:p>
        </p:txBody>
      </p:sp>
      <p:sp>
        <p:nvSpPr>
          <p:cNvPr id="26" name="TextBox 25"/>
          <p:cNvSpPr txBox="1"/>
          <p:nvPr/>
        </p:nvSpPr>
        <p:spPr>
          <a:xfrm>
            <a:off x="841314" y="3745468"/>
            <a:ext cx="301686" cy="369332"/>
          </a:xfrm>
          <a:prstGeom prst="rect">
            <a:avLst/>
          </a:prstGeom>
          <a:noFill/>
        </p:spPr>
        <p:txBody>
          <a:bodyPr wrap="none" rtlCol="0">
            <a:spAutoFit/>
          </a:bodyPr>
          <a:lstStyle/>
          <a:p>
            <a:r>
              <a:rPr lang="en-US" dirty="0"/>
              <a:t>0</a:t>
            </a:r>
          </a:p>
        </p:txBody>
      </p:sp>
      <p:sp>
        <p:nvSpPr>
          <p:cNvPr id="28" name="TextBox 27"/>
          <p:cNvSpPr txBox="1"/>
          <p:nvPr/>
        </p:nvSpPr>
        <p:spPr>
          <a:xfrm>
            <a:off x="8153400" y="3516868"/>
            <a:ext cx="725968" cy="369332"/>
          </a:xfrm>
          <a:prstGeom prst="rect">
            <a:avLst/>
          </a:prstGeom>
          <a:noFill/>
        </p:spPr>
        <p:txBody>
          <a:bodyPr wrap="none" rtlCol="0">
            <a:spAutoFit/>
          </a:bodyPr>
          <a:lstStyle/>
          <a:p>
            <a:r>
              <a:rPr lang="en-US" dirty="0"/>
              <a:t>X-axis</a:t>
            </a:r>
          </a:p>
        </p:txBody>
      </p:sp>
      <p:grpSp>
        <p:nvGrpSpPr>
          <p:cNvPr id="4" name="Group 32"/>
          <p:cNvGrpSpPr/>
          <p:nvPr/>
        </p:nvGrpSpPr>
        <p:grpSpPr>
          <a:xfrm>
            <a:off x="1219200" y="2667000"/>
            <a:ext cx="1905000" cy="1066800"/>
            <a:chOff x="152400" y="3200400"/>
            <a:chExt cx="1905000" cy="1066800"/>
          </a:xfrm>
        </p:grpSpPr>
        <p:cxnSp>
          <p:nvCxnSpPr>
            <p:cNvPr id="29" name="Straight Arrow Connector 28"/>
            <p:cNvCxnSpPr/>
            <p:nvPr/>
          </p:nvCxnSpPr>
          <p:spPr>
            <a:xfrm flipV="1">
              <a:off x="152400" y="3200400"/>
              <a:ext cx="1905000" cy="10668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0600" y="3364468"/>
              <a:ext cx="344966" cy="369332"/>
            </a:xfrm>
            <a:prstGeom prst="rect">
              <a:avLst/>
            </a:prstGeom>
            <a:noFill/>
          </p:spPr>
          <p:txBody>
            <a:bodyPr wrap="none" rtlCol="0">
              <a:spAutoFit/>
            </a:bodyPr>
            <a:lstStyle/>
            <a:p>
              <a:r>
                <a:rPr lang="en-US" b="1" dirty="0">
                  <a:solidFill>
                    <a:srgbClr val="00B050"/>
                  </a:solidFill>
                </a:rPr>
                <a:t>r</a:t>
              </a:r>
              <a:r>
                <a:rPr lang="en-US" b="1" baseline="-25000" dirty="0">
                  <a:solidFill>
                    <a:srgbClr val="00B050"/>
                  </a:solidFill>
                </a:rPr>
                <a:t>1</a:t>
              </a:r>
            </a:p>
          </p:txBody>
        </p:sp>
      </p:grpSp>
      <p:grpSp>
        <p:nvGrpSpPr>
          <p:cNvPr id="6" name="Group 33"/>
          <p:cNvGrpSpPr/>
          <p:nvPr/>
        </p:nvGrpSpPr>
        <p:grpSpPr>
          <a:xfrm>
            <a:off x="1219200" y="3810000"/>
            <a:ext cx="3429000" cy="914400"/>
            <a:chOff x="457200" y="2502932"/>
            <a:chExt cx="3429000" cy="914400"/>
          </a:xfrm>
        </p:grpSpPr>
        <p:cxnSp>
          <p:nvCxnSpPr>
            <p:cNvPr id="35" name="Straight Arrow Connector 34"/>
            <p:cNvCxnSpPr/>
            <p:nvPr/>
          </p:nvCxnSpPr>
          <p:spPr>
            <a:xfrm>
              <a:off x="457200" y="2502932"/>
              <a:ext cx="3429000" cy="9144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52600" y="2579132"/>
              <a:ext cx="344966" cy="369332"/>
            </a:xfrm>
            <a:prstGeom prst="rect">
              <a:avLst/>
            </a:prstGeom>
            <a:noFill/>
          </p:spPr>
          <p:txBody>
            <a:bodyPr wrap="none" rtlCol="0">
              <a:spAutoFit/>
            </a:bodyPr>
            <a:lstStyle/>
            <a:p>
              <a:r>
                <a:rPr lang="en-US" b="1" dirty="0">
                  <a:solidFill>
                    <a:srgbClr val="00B050"/>
                  </a:solidFill>
                </a:rPr>
                <a:t>r</a:t>
              </a:r>
              <a:r>
                <a:rPr lang="en-US" b="1" baseline="-25000" dirty="0">
                  <a:solidFill>
                    <a:srgbClr val="00B050"/>
                  </a:solidFill>
                </a:rPr>
                <a:t>2</a:t>
              </a:r>
            </a:p>
          </p:txBody>
        </p:sp>
      </p:grpSp>
      <p:sp>
        <p:nvSpPr>
          <p:cNvPr id="27" name="Oval 26"/>
          <p:cNvSpPr/>
          <p:nvPr/>
        </p:nvSpPr>
        <p:spPr>
          <a:xfrm>
            <a:off x="5840104" y="838200"/>
            <a:ext cx="990600" cy="1066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baseline="-25000" dirty="0"/>
              <a:t>3</a:t>
            </a:r>
            <a:endParaRPr lang="en-US" dirty="0"/>
          </a:p>
        </p:txBody>
      </p:sp>
      <p:grpSp>
        <p:nvGrpSpPr>
          <p:cNvPr id="7" name="Group 33"/>
          <p:cNvGrpSpPr/>
          <p:nvPr/>
        </p:nvGrpSpPr>
        <p:grpSpPr>
          <a:xfrm>
            <a:off x="1219200" y="1512332"/>
            <a:ext cx="5105400" cy="2297668"/>
            <a:chOff x="925010" y="3417332"/>
            <a:chExt cx="3037390" cy="2297668"/>
          </a:xfrm>
        </p:grpSpPr>
        <p:cxnSp>
          <p:nvCxnSpPr>
            <p:cNvPr id="37" name="Straight Arrow Connector 36"/>
            <p:cNvCxnSpPr/>
            <p:nvPr/>
          </p:nvCxnSpPr>
          <p:spPr>
            <a:xfrm flipV="1">
              <a:off x="925010" y="3417332"/>
              <a:ext cx="3037390" cy="229766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647709" y="3962400"/>
              <a:ext cx="205233" cy="369332"/>
            </a:xfrm>
            <a:prstGeom prst="rect">
              <a:avLst/>
            </a:prstGeom>
            <a:noFill/>
          </p:spPr>
          <p:txBody>
            <a:bodyPr wrap="none" rtlCol="0">
              <a:spAutoFit/>
            </a:bodyPr>
            <a:lstStyle/>
            <a:p>
              <a:r>
                <a:rPr lang="en-US" b="1" dirty="0">
                  <a:solidFill>
                    <a:srgbClr val="00B050"/>
                  </a:solidFill>
                </a:rPr>
                <a:t>r</a:t>
              </a:r>
              <a:r>
                <a:rPr lang="en-US" b="1" baseline="-25000" dirty="0">
                  <a:solidFill>
                    <a:srgbClr val="00B050"/>
                  </a:solidFill>
                </a:rPr>
                <a:t>3</a:t>
              </a:r>
            </a:p>
          </p:txBody>
        </p:sp>
      </p:grpSp>
      <p:cxnSp>
        <p:nvCxnSpPr>
          <p:cNvPr id="47" name="Straight Connector 46"/>
          <p:cNvCxnSpPr/>
          <p:nvPr/>
        </p:nvCxnSpPr>
        <p:spPr>
          <a:xfrm rot="5400000">
            <a:off x="-3352800" y="3962400"/>
            <a:ext cx="9144000" cy="0"/>
          </a:xfrm>
          <a:prstGeom prst="line">
            <a:avLst/>
          </a:prstGeom>
          <a:ln w="571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7" name="Object 66"/>
          <p:cNvGraphicFramePr>
            <a:graphicFrameLocks noChangeAspect="1"/>
          </p:cNvGraphicFramePr>
          <p:nvPr>
            <p:extLst>
              <p:ext uri="{D42A27DB-BD31-4B8C-83A1-F6EECF244321}">
                <p14:modId xmlns:p14="http://schemas.microsoft.com/office/powerpoint/2010/main" val="372135567"/>
              </p:ext>
            </p:extLst>
          </p:nvPr>
        </p:nvGraphicFramePr>
        <p:xfrm>
          <a:off x="5935663" y="4267200"/>
          <a:ext cx="2693987" cy="788988"/>
        </p:xfrm>
        <a:graphic>
          <a:graphicData uri="http://schemas.openxmlformats.org/presentationml/2006/ole">
            <mc:AlternateContent xmlns:mc="http://schemas.openxmlformats.org/markup-compatibility/2006">
              <mc:Choice xmlns:v="urn:schemas-microsoft-com:vml" Requires="v">
                <p:oleObj spid="_x0000_s2151" name="معادلة" r:id="rId3" imgW="1473120" imgH="431640" progId="Equation.3">
                  <p:embed/>
                </p:oleObj>
              </mc:Choice>
              <mc:Fallback>
                <p:oleObj name="معادلة" r:id="rId3" imgW="1473120" imgH="431640" progId="Equation.3">
                  <p:embed/>
                  <p:pic>
                    <p:nvPicPr>
                      <p:cNvPr id="0" name="Picture 2"/>
                      <p:cNvPicPr>
                        <a:picLocks noChangeAspect="1" noChangeArrowheads="1"/>
                      </p:cNvPicPr>
                      <p:nvPr/>
                    </p:nvPicPr>
                    <p:blipFill>
                      <a:blip r:embed="rId4"/>
                      <a:srcRect/>
                      <a:stretch>
                        <a:fillRect/>
                      </a:stretch>
                    </p:blipFill>
                    <p:spPr bwMode="auto">
                      <a:xfrm>
                        <a:off x="5935663" y="4267200"/>
                        <a:ext cx="2693987"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632101458"/>
              </p:ext>
            </p:extLst>
          </p:nvPr>
        </p:nvGraphicFramePr>
        <p:xfrm>
          <a:off x="6176963" y="5715000"/>
          <a:ext cx="2228850" cy="533400"/>
        </p:xfrm>
        <a:graphic>
          <a:graphicData uri="http://schemas.openxmlformats.org/presentationml/2006/ole">
            <mc:AlternateContent xmlns:mc="http://schemas.openxmlformats.org/markup-compatibility/2006">
              <mc:Choice xmlns:v="urn:schemas-microsoft-com:vml" Requires="v">
                <p:oleObj spid="_x0000_s2152" name="معادلة" r:id="rId5" imgW="1218960" imgH="291960" progId="Equation.3">
                  <p:embed/>
                </p:oleObj>
              </mc:Choice>
              <mc:Fallback>
                <p:oleObj name="معادلة" r:id="rId5" imgW="1218960" imgH="291960" progId="Equation.3">
                  <p:embed/>
                  <p:pic>
                    <p:nvPicPr>
                      <p:cNvPr id="0" name="Picture 4"/>
                      <p:cNvPicPr>
                        <a:picLocks noChangeAspect="1" noChangeArrowheads="1"/>
                      </p:cNvPicPr>
                      <p:nvPr/>
                    </p:nvPicPr>
                    <p:blipFill>
                      <a:blip r:embed="rId6"/>
                      <a:srcRect/>
                      <a:stretch>
                        <a:fillRect/>
                      </a:stretch>
                    </p:blipFill>
                    <p:spPr bwMode="auto">
                      <a:xfrm>
                        <a:off x="6176963" y="5715000"/>
                        <a:ext cx="22288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1360935892"/>
              </p:ext>
            </p:extLst>
          </p:nvPr>
        </p:nvGraphicFramePr>
        <p:xfrm>
          <a:off x="2279650" y="5843588"/>
          <a:ext cx="2114550" cy="463550"/>
        </p:xfrm>
        <a:graphic>
          <a:graphicData uri="http://schemas.openxmlformats.org/presentationml/2006/ole">
            <mc:AlternateContent xmlns:mc="http://schemas.openxmlformats.org/markup-compatibility/2006">
              <mc:Choice xmlns:v="urn:schemas-microsoft-com:vml" Requires="v">
                <p:oleObj spid="_x0000_s2153" name="معادلة" r:id="rId7" imgW="1155600" imgH="253800" progId="Equation.3">
                  <p:embed/>
                </p:oleObj>
              </mc:Choice>
              <mc:Fallback>
                <p:oleObj name="معادلة" r:id="rId7" imgW="1155600" imgH="253800" progId="Equation.3">
                  <p:embed/>
                  <p:pic>
                    <p:nvPicPr>
                      <p:cNvPr id="0" name="Picture 5"/>
                      <p:cNvPicPr>
                        <a:picLocks noChangeAspect="1" noChangeArrowheads="1"/>
                      </p:cNvPicPr>
                      <p:nvPr/>
                    </p:nvPicPr>
                    <p:blipFill>
                      <a:blip r:embed="rId8"/>
                      <a:srcRect/>
                      <a:stretch>
                        <a:fillRect/>
                      </a:stretch>
                    </p:blipFill>
                    <p:spPr bwMode="auto">
                      <a:xfrm>
                        <a:off x="2279650" y="5843588"/>
                        <a:ext cx="211455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2054" name="Ink 6"/>
              <p14:cNvContentPartPr>
                <a14:cpLocks xmlns:a14="http://schemas.microsoft.com/office/drawing/2010/main" noRot="1" noChangeAspect="1" noEditPoints="1" noChangeArrowheads="1" noChangeShapeType="1"/>
              </p14:cNvContentPartPr>
              <p14:nvPr/>
            </p14:nvContentPartPr>
            <p14:xfrm>
              <a:off x="1363663" y="2794000"/>
              <a:ext cx="19050" cy="3897313"/>
            </p14:xfrm>
          </p:contentPart>
        </mc:Choice>
        <mc:Fallback xmlns="">
          <p:pic>
            <p:nvPicPr>
              <p:cNvPr id="2054" name="Ink 6"/>
              <p:cNvPicPr>
                <a:picLocks noRot="1" noChangeAspect="1" noEditPoints="1" noChangeArrowheads="1" noChangeShapeType="1"/>
              </p:cNvPicPr>
              <p:nvPr/>
            </p:nvPicPr>
            <p:blipFill>
              <a:blip r:embed="rId10"/>
              <a:stretch>
                <a:fillRect/>
              </a:stretch>
            </p:blipFill>
            <p:spPr>
              <a:xfrm>
                <a:off x="1358990" y="2789320"/>
                <a:ext cx="30911" cy="390919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3810000"/>
            <a:ext cx="9144000" cy="0"/>
          </a:xfrm>
          <a:prstGeom prst="line">
            <a:avLst/>
          </a:prstGeom>
          <a:ln w="571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419600" y="4419600"/>
            <a:ext cx="762000"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baseline="-25000" dirty="0"/>
              <a:t>2</a:t>
            </a:r>
            <a:endParaRPr lang="en-US" dirty="0"/>
          </a:p>
        </p:txBody>
      </p:sp>
      <p:sp>
        <p:nvSpPr>
          <p:cNvPr id="3" name="Oval 2"/>
          <p:cNvSpPr/>
          <p:nvPr/>
        </p:nvSpPr>
        <p:spPr>
          <a:xfrm>
            <a:off x="2971800" y="2362200"/>
            <a:ext cx="5334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solidFill>
                  <a:schemeClr val="bg1"/>
                </a:solidFill>
              </a:rPr>
              <a:t>1</a:t>
            </a:r>
            <a:endParaRPr lang="en-US" sz="1200" dirty="0">
              <a:solidFill>
                <a:schemeClr val="bg1"/>
              </a:solidFill>
            </a:endParaRPr>
          </a:p>
        </p:txBody>
      </p:sp>
      <p:sp>
        <p:nvSpPr>
          <p:cNvPr id="30" name="Title 1"/>
          <p:cNvSpPr txBox="1">
            <a:spLocks/>
          </p:cNvSpPr>
          <p:nvPr/>
        </p:nvSpPr>
        <p:spPr>
          <a:xfrm>
            <a:off x="457200" y="0"/>
            <a:ext cx="8229600" cy="8382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Center of Mass: 3D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6" name="TextBox 25"/>
          <p:cNvSpPr txBox="1"/>
          <p:nvPr/>
        </p:nvSpPr>
        <p:spPr>
          <a:xfrm>
            <a:off x="841314" y="3745468"/>
            <a:ext cx="301686" cy="369332"/>
          </a:xfrm>
          <a:prstGeom prst="rect">
            <a:avLst/>
          </a:prstGeom>
          <a:noFill/>
        </p:spPr>
        <p:txBody>
          <a:bodyPr wrap="none" rtlCol="0">
            <a:spAutoFit/>
          </a:bodyPr>
          <a:lstStyle/>
          <a:p>
            <a:r>
              <a:rPr lang="en-US" dirty="0"/>
              <a:t>0</a:t>
            </a:r>
          </a:p>
        </p:txBody>
      </p:sp>
      <p:sp>
        <p:nvSpPr>
          <p:cNvPr id="28" name="TextBox 27"/>
          <p:cNvSpPr txBox="1"/>
          <p:nvPr/>
        </p:nvSpPr>
        <p:spPr>
          <a:xfrm>
            <a:off x="8153400" y="3516868"/>
            <a:ext cx="725968" cy="369332"/>
          </a:xfrm>
          <a:prstGeom prst="rect">
            <a:avLst/>
          </a:prstGeom>
          <a:noFill/>
        </p:spPr>
        <p:txBody>
          <a:bodyPr wrap="none" rtlCol="0">
            <a:spAutoFit/>
          </a:bodyPr>
          <a:lstStyle/>
          <a:p>
            <a:r>
              <a:rPr lang="en-US" dirty="0"/>
              <a:t>X-axis</a:t>
            </a:r>
          </a:p>
        </p:txBody>
      </p:sp>
      <p:grpSp>
        <p:nvGrpSpPr>
          <p:cNvPr id="4" name="Group 32"/>
          <p:cNvGrpSpPr/>
          <p:nvPr/>
        </p:nvGrpSpPr>
        <p:grpSpPr>
          <a:xfrm>
            <a:off x="1219200" y="2667000"/>
            <a:ext cx="1905000" cy="1143000"/>
            <a:chOff x="152400" y="3200400"/>
            <a:chExt cx="1905000" cy="1143000"/>
          </a:xfrm>
        </p:grpSpPr>
        <p:cxnSp>
          <p:nvCxnSpPr>
            <p:cNvPr id="29" name="Straight Arrow Connector 28"/>
            <p:cNvCxnSpPr/>
            <p:nvPr/>
          </p:nvCxnSpPr>
          <p:spPr>
            <a:xfrm flipV="1">
              <a:off x="152400" y="3200400"/>
              <a:ext cx="1905000" cy="11430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0600" y="3364468"/>
              <a:ext cx="344966" cy="369332"/>
            </a:xfrm>
            <a:prstGeom prst="rect">
              <a:avLst/>
            </a:prstGeom>
            <a:noFill/>
          </p:spPr>
          <p:txBody>
            <a:bodyPr wrap="none" rtlCol="0">
              <a:spAutoFit/>
            </a:bodyPr>
            <a:lstStyle/>
            <a:p>
              <a:r>
                <a:rPr lang="en-US" b="1" dirty="0">
                  <a:solidFill>
                    <a:srgbClr val="00B050"/>
                  </a:solidFill>
                </a:rPr>
                <a:t>r</a:t>
              </a:r>
              <a:r>
                <a:rPr lang="en-US" b="1" baseline="-25000" dirty="0">
                  <a:solidFill>
                    <a:srgbClr val="00B050"/>
                  </a:solidFill>
                </a:rPr>
                <a:t>1</a:t>
              </a:r>
            </a:p>
          </p:txBody>
        </p:sp>
      </p:grpSp>
      <p:grpSp>
        <p:nvGrpSpPr>
          <p:cNvPr id="6" name="Group 33"/>
          <p:cNvGrpSpPr/>
          <p:nvPr/>
        </p:nvGrpSpPr>
        <p:grpSpPr>
          <a:xfrm>
            <a:off x="1219200" y="3810000"/>
            <a:ext cx="3429000" cy="914400"/>
            <a:chOff x="457200" y="2502932"/>
            <a:chExt cx="3429000" cy="914400"/>
          </a:xfrm>
        </p:grpSpPr>
        <p:cxnSp>
          <p:nvCxnSpPr>
            <p:cNvPr id="35" name="Straight Arrow Connector 34"/>
            <p:cNvCxnSpPr/>
            <p:nvPr/>
          </p:nvCxnSpPr>
          <p:spPr>
            <a:xfrm>
              <a:off x="457200" y="2502932"/>
              <a:ext cx="3429000" cy="9144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52600" y="2579132"/>
              <a:ext cx="344966" cy="369332"/>
            </a:xfrm>
            <a:prstGeom prst="rect">
              <a:avLst/>
            </a:prstGeom>
            <a:noFill/>
          </p:spPr>
          <p:txBody>
            <a:bodyPr wrap="none" rtlCol="0">
              <a:spAutoFit/>
            </a:bodyPr>
            <a:lstStyle/>
            <a:p>
              <a:r>
                <a:rPr lang="en-US" b="1" dirty="0">
                  <a:solidFill>
                    <a:srgbClr val="00B050"/>
                  </a:solidFill>
                </a:rPr>
                <a:t>r</a:t>
              </a:r>
              <a:r>
                <a:rPr lang="en-US" b="1" baseline="-25000" dirty="0">
                  <a:solidFill>
                    <a:srgbClr val="00B050"/>
                  </a:solidFill>
                </a:rPr>
                <a:t>2</a:t>
              </a:r>
            </a:p>
          </p:txBody>
        </p:sp>
      </p:grpSp>
      <p:sp>
        <p:nvSpPr>
          <p:cNvPr id="27" name="Oval 26"/>
          <p:cNvSpPr/>
          <p:nvPr/>
        </p:nvSpPr>
        <p:spPr>
          <a:xfrm>
            <a:off x="5840104" y="838200"/>
            <a:ext cx="990600" cy="1066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baseline="-25000" dirty="0"/>
              <a:t>3</a:t>
            </a:r>
            <a:endParaRPr lang="en-US" dirty="0"/>
          </a:p>
        </p:txBody>
      </p:sp>
      <p:grpSp>
        <p:nvGrpSpPr>
          <p:cNvPr id="7" name="Group 33"/>
          <p:cNvGrpSpPr/>
          <p:nvPr/>
        </p:nvGrpSpPr>
        <p:grpSpPr>
          <a:xfrm>
            <a:off x="1219200" y="1512332"/>
            <a:ext cx="5105400" cy="2297668"/>
            <a:chOff x="925010" y="3417332"/>
            <a:chExt cx="3037390" cy="2297668"/>
          </a:xfrm>
        </p:grpSpPr>
        <p:cxnSp>
          <p:nvCxnSpPr>
            <p:cNvPr id="37" name="Straight Arrow Connector 36"/>
            <p:cNvCxnSpPr/>
            <p:nvPr/>
          </p:nvCxnSpPr>
          <p:spPr>
            <a:xfrm flipV="1">
              <a:off x="925010" y="3417332"/>
              <a:ext cx="3037390" cy="229766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647709" y="3962400"/>
              <a:ext cx="205233" cy="369332"/>
            </a:xfrm>
            <a:prstGeom prst="rect">
              <a:avLst/>
            </a:prstGeom>
            <a:noFill/>
          </p:spPr>
          <p:txBody>
            <a:bodyPr wrap="none" rtlCol="0">
              <a:spAutoFit/>
            </a:bodyPr>
            <a:lstStyle/>
            <a:p>
              <a:r>
                <a:rPr lang="en-US" b="1" dirty="0">
                  <a:solidFill>
                    <a:srgbClr val="00B050"/>
                  </a:solidFill>
                </a:rPr>
                <a:t>r</a:t>
              </a:r>
              <a:r>
                <a:rPr lang="en-US" b="1" baseline="-25000" dirty="0">
                  <a:solidFill>
                    <a:srgbClr val="00B050"/>
                  </a:solidFill>
                </a:rPr>
                <a:t>3</a:t>
              </a:r>
            </a:p>
          </p:txBody>
        </p:sp>
      </p:grpSp>
      <p:cxnSp>
        <p:nvCxnSpPr>
          <p:cNvPr id="47" name="Straight Connector 46"/>
          <p:cNvCxnSpPr/>
          <p:nvPr/>
        </p:nvCxnSpPr>
        <p:spPr>
          <a:xfrm rot="5400000">
            <a:off x="-3352800" y="3962400"/>
            <a:ext cx="9144000" cy="0"/>
          </a:xfrm>
          <a:prstGeom prst="line">
            <a:avLst/>
          </a:prstGeom>
          <a:ln w="571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7" name="Object 66"/>
          <p:cNvGraphicFramePr>
            <a:graphicFrameLocks noChangeAspect="1"/>
          </p:cNvGraphicFramePr>
          <p:nvPr>
            <p:extLst>
              <p:ext uri="{D42A27DB-BD31-4B8C-83A1-F6EECF244321}">
                <p14:modId xmlns:p14="http://schemas.microsoft.com/office/powerpoint/2010/main" val="2873374748"/>
              </p:ext>
            </p:extLst>
          </p:nvPr>
        </p:nvGraphicFramePr>
        <p:xfrm>
          <a:off x="5984875" y="4038600"/>
          <a:ext cx="2693988" cy="609600"/>
        </p:xfrm>
        <a:graphic>
          <a:graphicData uri="http://schemas.openxmlformats.org/presentationml/2006/ole">
            <mc:AlternateContent xmlns:mc="http://schemas.openxmlformats.org/markup-compatibility/2006">
              <mc:Choice xmlns:v="urn:schemas-microsoft-com:vml" Requires="v">
                <p:oleObj spid="_x0000_s6344" name="معادلة" r:id="rId3" imgW="1473120" imgH="431640" progId="Equation.3">
                  <p:embed/>
                </p:oleObj>
              </mc:Choice>
              <mc:Fallback>
                <p:oleObj name="معادلة" r:id="rId3" imgW="1473120" imgH="431640" progId="Equation.3">
                  <p:embed/>
                  <p:pic>
                    <p:nvPicPr>
                      <p:cNvPr id="0" name="Picture 2"/>
                      <p:cNvPicPr>
                        <a:picLocks noChangeAspect="1" noChangeArrowheads="1"/>
                      </p:cNvPicPr>
                      <p:nvPr/>
                    </p:nvPicPr>
                    <p:blipFill>
                      <a:blip r:embed="rId4"/>
                      <a:srcRect/>
                      <a:stretch>
                        <a:fillRect/>
                      </a:stretch>
                    </p:blipFill>
                    <p:spPr bwMode="auto">
                      <a:xfrm>
                        <a:off x="5984875" y="4038600"/>
                        <a:ext cx="26939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2387245260"/>
              </p:ext>
            </p:extLst>
          </p:nvPr>
        </p:nvGraphicFramePr>
        <p:xfrm>
          <a:off x="2251075" y="6019800"/>
          <a:ext cx="2903538" cy="533400"/>
        </p:xfrm>
        <a:graphic>
          <a:graphicData uri="http://schemas.openxmlformats.org/presentationml/2006/ole">
            <mc:AlternateContent xmlns:mc="http://schemas.openxmlformats.org/markup-compatibility/2006">
              <mc:Choice xmlns:v="urn:schemas-microsoft-com:vml" Requires="v">
                <p:oleObj spid="_x0000_s6345" name="معادلة" r:id="rId5" imgW="1587240" imgH="291960" progId="Equation.3">
                  <p:embed/>
                </p:oleObj>
              </mc:Choice>
              <mc:Fallback>
                <p:oleObj name="معادلة" r:id="rId5" imgW="1587240" imgH="291960" progId="Equation.3">
                  <p:embed/>
                  <p:pic>
                    <p:nvPicPr>
                      <p:cNvPr id="0" name="Picture 3"/>
                      <p:cNvPicPr>
                        <a:picLocks noChangeAspect="1" noChangeArrowheads="1"/>
                      </p:cNvPicPr>
                      <p:nvPr/>
                    </p:nvPicPr>
                    <p:blipFill>
                      <a:blip r:embed="rId6"/>
                      <a:srcRect/>
                      <a:stretch>
                        <a:fillRect/>
                      </a:stretch>
                    </p:blipFill>
                    <p:spPr bwMode="auto">
                      <a:xfrm>
                        <a:off x="2251075" y="6019800"/>
                        <a:ext cx="29035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2114792707"/>
              </p:ext>
            </p:extLst>
          </p:nvPr>
        </p:nvGraphicFramePr>
        <p:xfrm>
          <a:off x="2200275" y="5410200"/>
          <a:ext cx="2925763" cy="465138"/>
        </p:xfrm>
        <a:graphic>
          <a:graphicData uri="http://schemas.openxmlformats.org/presentationml/2006/ole">
            <mc:AlternateContent xmlns:mc="http://schemas.openxmlformats.org/markup-compatibility/2006">
              <mc:Choice xmlns:v="urn:schemas-microsoft-com:vml" Requires="v">
                <p:oleObj spid="_x0000_s6346" name="معادلة" r:id="rId7" imgW="1600200" imgH="253800" progId="Equation.3">
                  <p:embed/>
                </p:oleObj>
              </mc:Choice>
              <mc:Fallback>
                <p:oleObj name="معادلة" r:id="rId7" imgW="1600200" imgH="253800" progId="Equation.3">
                  <p:embed/>
                  <p:pic>
                    <p:nvPicPr>
                      <p:cNvPr id="0" name="Picture 4"/>
                      <p:cNvPicPr>
                        <a:picLocks noChangeAspect="1" noChangeArrowheads="1"/>
                      </p:cNvPicPr>
                      <p:nvPr/>
                    </p:nvPicPr>
                    <p:blipFill>
                      <a:blip r:embed="rId8"/>
                      <a:srcRect/>
                      <a:stretch>
                        <a:fillRect/>
                      </a:stretch>
                    </p:blipFill>
                    <p:spPr bwMode="auto">
                      <a:xfrm>
                        <a:off x="2200275" y="5410200"/>
                        <a:ext cx="2925763"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Group 24"/>
          <p:cNvGrpSpPr/>
          <p:nvPr/>
        </p:nvGrpSpPr>
        <p:grpSpPr>
          <a:xfrm>
            <a:off x="6324600" y="4953000"/>
            <a:ext cx="2178050" cy="1082675"/>
            <a:chOff x="6324600" y="4953000"/>
            <a:chExt cx="2178050" cy="1082675"/>
          </a:xfrm>
        </p:grpSpPr>
        <p:graphicFrame>
          <p:nvGraphicFramePr>
            <p:cNvPr id="6149" name="Object 5"/>
            <p:cNvGraphicFramePr>
              <a:graphicFrameLocks noChangeAspect="1"/>
            </p:cNvGraphicFramePr>
            <p:nvPr/>
          </p:nvGraphicFramePr>
          <p:xfrm>
            <a:off x="6324600" y="4953000"/>
            <a:ext cx="2043112" cy="304800"/>
          </p:xfrm>
          <a:graphic>
            <a:graphicData uri="http://schemas.openxmlformats.org/presentationml/2006/ole">
              <mc:AlternateContent xmlns:mc="http://schemas.openxmlformats.org/markup-compatibility/2006">
                <mc:Choice xmlns:v="urn:schemas-microsoft-com:vml" Requires="v">
                  <p:oleObj spid="_x0000_s6347" name="Equation" r:id="rId9" imgW="1117440" imgH="241200" progId="Equation.3">
                    <p:embed/>
                  </p:oleObj>
                </mc:Choice>
                <mc:Fallback>
                  <p:oleObj name="Equation" r:id="rId9" imgW="111744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4953000"/>
                          <a:ext cx="2043112"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6343650" y="5334000"/>
            <a:ext cx="2159000" cy="304800"/>
          </p:xfrm>
          <a:graphic>
            <a:graphicData uri="http://schemas.openxmlformats.org/presentationml/2006/ole">
              <mc:AlternateContent xmlns:mc="http://schemas.openxmlformats.org/markup-compatibility/2006">
                <mc:Choice xmlns:v="urn:schemas-microsoft-com:vml" Requires="v">
                  <p:oleObj spid="_x0000_s6348" name="Equation" r:id="rId11" imgW="1180800" imgH="241200" progId="Equation.3">
                    <p:embed/>
                  </p:oleObj>
                </mc:Choice>
                <mc:Fallback>
                  <p:oleObj name="Equation" r:id="rId11" imgW="118080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3650" y="5334000"/>
                          <a:ext cx="2159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6324600" y="5715000"/>
            <a:ext cx="2136775" cy="320675"/>
          </p:xfrm>
          <a:graphic>
            <a:graphicData uri="http://schemas.openxmlformats.org/presentationml/2006/ole">
              <mc:AlternateContent xmlns:mc="http://schemas.openxmlformats.org/markup-compatibility/2006">
                <mc:Choice xmlns:v="urn:schemas-microsoft-com:vml" Requires="v">
                  <p:oleObj spid="_x0000_s6349" name="Equation" r:id="rId13" imgW="1168200" imgH="253800" progId="Equation.3">
                    <p:embed/>
                  </p:oleObj>
                </mc:Choice>
                <mc:Fallback>
                  <p:oleObj name="Equation" r:id="rId13" imgW="1168200" imgH="2538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5715000"/>
                          <a:ext cx="2136775"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76400" y="990600"/>
            <a:ext cx="4572000" cy="609600"/>
            <a:chOff x="1447800" y="762000"/>
            <a:chExt cx="4572000" cy="609600"/>
          </a:xfrm>
        </p:grpSpPr>
        <p:sp>
          <p:nvSpPr>
            <p:cNvPr id="10" name="Rectangle 9"/>
            <p:cNvSpPr/>
            <p:nvPr/>
          </p:nvSpPr>
          <p:spPr>
            <a:xfrm>
              <a:off x="1447800" y="762000"/>
              <a:ext cx="4572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938" name="Object 2"/>
            <p:cNvGraphicFramePr>
              <a:graphicFrameLocks noChangeAspect="1"/>
            </p:cNvGraphicFramePr>
            <p:nvPr/>
          </p:nvGraphicFramePr>
          <p:xfrm>
            <a:off x="1663700" y="838200"/>
            <a:ext cx="4143375" cy="457200"/>
          </p:xfrm>
          <a:graphic>
            <a:graphicData uri="http://schemas.openxmlformats.org/presentationml/2006/ole">
              <mc:AlternateContent xmlns:mc="http://schemas.openxmlformats.org/markup-compatibility/2006">
                <mc:Choice xmlns:v="urn:schemas-microsoft-com:vml" Requires="v">
                  <p:oleObj spid="_x0000_s40106" name="Equation" r:id="rId3" imgW="2349360" imgH="228600" progId="Equation.3">
                    <p:embed/>
                  </p:oleObj>
                </mc:Choice>
                <mc:Fallback>
                  <p:oleObj name="Equation" r:id="rId3" imgW="23493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00" y="838200"/>
                          <a:ext cx="41433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Title 1"/>
          <p:cNvSpPr txBox="1">
            <a:spLocks/>
          </p:cNvSpPr>
          <p:nvPr/>
        </p:nvSpPr>
        <p:spPr>
          <a:xfrm>
            <a:off x="152400" y="152400"/>
            <a:ext cx="8763000" cy="6096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solidFill>
                  <a:srgbClr val="FF0000"/>
                </a:solidFill>
                <a:latin typeface="+mj-lt"/>
                <a:ea typeface="+mj-ea"/>
                <a:cs typeface="+mj-cs"/>
              </a:rPr>
              <a:t>Velocity, Acceleration and force on </a:t>
            </a:r>
            <a:r>
              <a:rPr lang="en-US" sz="4400" b="1" dirty="0" err="1">
                <a:solidFill>
                  <a:srgbClr val="FF0000"/>
                </a:solidFill>
                <a:latin typeface="+mj-lt"/>
                <a:ea typeface="+mj-ea"/>
                <a:cs typeface="+mj-cs"/>
              </a:rPr>
              <a:t>CoM</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Box 4"/>
          <p:cNvSpPr txBox="1"/>
          <p:nvPr/>
        </p:nvSpPr>
        <p:spPr>
          <a:xfrm>
            <a:off x="1828800" y="1764268"/>
            <a:ext cx="4610942" cy="369332"/>
          </a:xfrm>
          <a:prstGeom prst="rect">
            <a:avLst/>
          </a:prstGeom>
          <a:noFill/>
        </p:spPr>
        <p:txBody>
          <a:bodyPr wrap="none" rtlCol="0">
            <a:spAutoFit/>
          </a:bodyPr>
          <a:lstStyle/>
          <a:p>
            <a:r>
              <a:rPr lang="en-US" b="1" dirty="0">
                <a:solidFill>
                  <a:srgbClr val="331AEC"/>
                </a:solidFill>
              </a:rPr>
              <a:t>Differentiation both sides with respect to time</a:t>
            </a:r>
          </a:p>
        </p:txBody>
      </p:sp>
      <p:graphicFrame>
        <p:nvGraphicFramePr>
          <p:cNvPr id="39940" name="Object 4"/>
          <p:cNvGraphicFramePr>
            <a:graphicFrameLocks noChangeAspect="1"/>
          </p:cNvGraphicFramePr>
          <p:nvPr/>
        </p:nvGraphicFramePr>
        <p:xfrm>
          <a:off x="1468438" y="2286000"/>
          <a:ext cx="5384800" cy="719138"/>
        </p:xfrm>
        <a:graphic>
          <a:graphicData uri="http://schemas.openxmlformats.org/presentationml/2006/ole">
            <mc:AlternateContent xmlns:mc="http://schemas.openxmlformats.org/markup-compatibility/2006">
              <mc:Choice xmlns:v="urn:schemas-microsoft-com:vml" Requires="v">
                <p:oleObj spid="_x0000_s40107" name="Equation" r:id="rId5" imgW="2946240" imgH="393480" progId="Equation.3">
                  <p:embed/>
                </p:oleObj>
              </mc:Choice>
              <mc:Fallback>
                <p:oleObj name="Equation" r:id="rId5" imgW="294624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8438" y="2286000"/>
                        <a:ext cx="538480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8"/>
          <p:cNvGrpSpPr/>
          <p:nvPr/>
        </p:nvGrpSpPr>
        <p:grpSpPr>
          <a:xfrm>
            <a:off x="990600" y="3352800"/>
            <a:ext cx="5943600" cy="609600"/>
            <a:chOff x="990600" y="3505200"/>
            <a:chExt cx="5943600" cy="609600"/>
          </a:xfrm>
        </p:grpSpPr>
        <p:sp>
          <p:nvSpPr>
            <p:cNvPr id="8" name="Rounded Rectangle 7"/>
            <p:cNvSpPr/>
            <p:nvPr/>
          </p:nvSpPr>
          <p:spPr>
            <a:xfrm>
              <a:off x="990600" y="3505200"/>
              <a:ext cx="5943600" cy="6096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941" name="Object 5"/>
            <p:cNvGraphicFramePr>
              <a:graphicFrameLocks noChangeAspect="1"/>
            </p:cNvGraphicFramePr>
            <p:nvPr/>
          </p:nvGraphicFramePr>
          <p:xfrm>
            <a:off x="1563688" y="3568700"/>
            <a:ext cx="4705350" cy="482600"/>
          </p:xfrm>
          <a:graphic>
            <a:graphicData uri="http://schemas.openxmlformats.org/presentationml/2006/ole">
              <mc:AlternateContent xmlns:mc="http://schemas.openxmlformats.org/markup-compatibility/2006">
                <mc:Choice xmlns:v="urn:schemas-microsoft-com:vml" Requires="v">
                  <p:oleObj spid="_x0000_s40108" name="Equation" r:id="rId7" imgW="2666880" imgH="241200" progId="Equation.3">
                    <p:embed/>
                  </p:oleObj>
                </mc:Choice>
                <mc:Fallback>
                  <p:oleObj name="Equation" r:id="rId7" imgW="2666880" imgH="241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3688" y="3568700"/>
                          <a:ext cx="47053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TextBox 12"/>
          <p:cNvSpPr txBox="1"/>
          <p:nvPr/>
        </p:nvSpPr>
        <p:spPr>
          <a:xfrm>
            <a:off x="1143000" y="4191000"/>
            <a:ext cx="5179238" cy="369332"/>
          </a:xfrm>
          <a:prstGeom prst="rect">
            <a:avLst/>
          </a:prstGeom>
          <a:noFill/>
        </p:spPr>
        <p:txBody>
          <a:bodyPr wrap="none" rtlCol="0">
            <a:spAutoFit/>
          </a:bodyPr>
          <a:lstStyle/>
          <a:p>
            <a:r>
              <a:rPr lang="en-US" b="1" dirty="0">
                <a:solidFill>
                  <a:srgbClr val="331AEC"/>
                </a:solidFill>
              </a:rPr>
              <a:t>Again differentiation both sides with respect to time</a:t>
            </a:r>
          </a:p>
        </p:txBody>
      </p:sp>
      <p:grpSp>
        <p:nvGrpSpPr>
          <p:cNvPr id="14" name="Group 13"/>
          <p:cNvGrpSpPr/>
          <p:nvPr/>
        </p:nvGrpSpPr>
        <p:grpSpPr>
          <a:xfrm>
            <a:off x="990600" y="4953000"/>
            <a:ext cx="6248400" cy="685800"/>
            <a:chOff x="838278" y="3505200"/>
            <a:chExt cx="6095923" cy="685800"/>
          </a:xfrm>
          <a:solidFill>
            <a:srgbClr val="00B050"/>
          </a:solidFill>
        </p:grpSpPr>
        <p:sp>
          <p:nvSpPr>
            <p:cNvPr id="15" name="Rounded Rectangle 14"/>
            <p:cNvSpPr/>
            <p:nvPr/>
          </p:nvSpPr>
          <p:spPr>
            <a:xfrm>
              <a:off x="838278" y="3505200"/>
              <a:ext cx="6095923" cy="685800"/>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5"/>
            <p:cNvGraphicFramePr>
              <a:graphicFrameLocks noChangeAspect="1"/>
            </p:cNvGraphicFramePr>
            <p:nvPr/>
          </p:nvGraphicFramePr>
          <p:xfrm>
            <a:off x="1490307" y="3581400"/>
            <a:ext cx="4793415" cy="482600"/>
          </p:xfrm>
          <a:graphic>
            <a:graphicData uri="http://schemas.openxmlformats.org/presentationml/2006/ole">
              <mc:AlternateContent xmlns:mc="http://schemas.openxmlformats.org/markup-compatibility/2006">
                <mc:Choice xmlns:v="urn:schemas-microsoft-com:vml" Requires="v">
                  <p:oleObj spid="_x0000_s40109" name="Equation" r:id="rId9" imgW="2717640" imgH="241200" progId="Equation.3">
                    <p:embed/>
                  </p:oleObj>
                </mc:Choice>
                <mc:Fallback>
                  <p:oleObj name="Equation" r:id="rId9" imgW="2717640" imgH="2412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0307" y="3581400"/>
                          <a:ext cx="479341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2" name="Group 21"/>
          <p:cNvGrpSpPr/>
          <p:nvPr/>
        </p:nvGrpSpPr>
        <p:grpSpPr>
          <a:xfrm>
            <a:off x="1828800" y="5943600"/>
            <a:ext cx="4114800" cy="533400"/>
            <a:chOff x="1524000" y="6096000"/>
            <a:chExt cx="4114800" cy="533400"/>
          </a:xfrm>
        </p:grpSpPr>
        <p:sp>
          <p:nvSpPr>
            <p:cNvPr id="21" name="Rounded Rectangle 20"/>
            <p:cNvSpPr/>
            <p:nvPr/>
          </p:nvSpPr>
          <p:spPr>
            <a:xfrm>
              <a:off x="1524000" y="6096000"/>
              <a:ext cx="4114800" cy="533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945" name="Object 9"/>
            <p:cNvGraphicFramePr>
              <a:graphicFrameLocks noChangeAspect="1"/>
            </p:cNvGraphicFramePr>
            <p:nvPr/>
          </p:nvGraphicFramePr>
          <p:xfrm>
            <a:off x="1558925" y="6161088"/>
            <a:ext cx="3857625" cy="441325"/>
          </p:xfrm>
          <a:graphic>
            <a:graphicData uri="http://schemas.openxmlformats.org/presentationml/2006/ole">
              <mc:AlternateContent xmlns:mc="http://schemas.openxmlformats.org/markup-compatibility/2006">
                <mc:Choice xmlns:v="urn:schemas-microsoft-com:vml" Requires="v">
                  <p:oleObj spid="_x0000_s40110" name="Equation" r:id="rId11" imgW="2108160" imgH="241200" progId="Equation.3">
                    <p:embed/>
                  </p:oleObj>
                </mc:Choice>
                <mc:Fallback>
                  <p:oleObj name="Equation" r:id="rId11" imgW="2108160" imgH="2412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8925" y="6161088"/>
                          <a:ext cx="3857625"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762000" y="990600"/>
            <a:ext cx="6400800" cy="2895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Title 1"/>
          <p:cNvSpPr txBox="1">
            <a:spLocks/>
          </p:cNvSpPr>
          <p:nvPr/>
        </p:nvSpPr>
        <p:spPr>
          <a:xfrm>
            <a:off x="304800" y="152400"/>
            <a:ext cx="8229600" cy="609600"/>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solidFill>
                  <a:srgbClr val="FF0000"/>
                </a:solidFill>
                <a:latin typeface="+mj-lt"/>
                <a:ea typeface="+mj-ea"/>
                <a:cs typeface="+mj-cs"/>
              </a:rPr>
              <a:t>Velocity, acceleration and force on com</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grpSp>
        <p:nvGrpSpPr>
          <p:cNvPr id="28" name="Group 27"/>
          <p:cNvGrpSpPr/>
          <p:nvPr/>
        </p:nvGrpSpPr>
        <p:grpSpPr>
          <a:xfrm>
            <a:off x="1709738" y="1066800"/>
            <a:ext cx="4275137" cy="2590800"/>
            <a:chOff x="1709738" y="1066800"/>
            <a:chExt cx="4275137" cy="2590800"/>
          </a:xfrm>
        </p:grpSpPr>
        <p:grpSp>
          <p:nvGrpSpPr>
            <p:cNvPr id="20" name="Group 19"/>
            <p:cNvGrpSpPr/>
            <p:nvPr/>
          </p:nvGrpSpPr>
          <p:grpSpPr>
            <a:xfrm>
              <a:off x="1709738" y="1447800"/>
              <a:ext cx="4275137" cy="2209800"/>
              <a:chOff x="1477451" y="1066800"/>
              <a:chExt cx="4706214" cy="2574925"/>
            </a:xfrm>
          </p:grpSpPr>
          <p:graphicFrame>
            <p:nvGraphicFramePr>
              <p:cNvPr id="39938" name="Object 2"/>
              <p:cNvGraphicFramePr>
                <a:graphicFrameLocks noChangeAspect="1"/>
              </p:cNvGraphicFramePr>
              <p:nvPr>
                <p:extLst>
                  <p:ext uri="{D42A27DB-BD31-4B8C-83A1-F6EECF244321}">
                    <p14:modId xmlns:p14="http://schemas.microsoft.com/office/powerpoint/2010/main" val="4294504135"/>
                  </p:ext>
                </p:extLst>
              </p:nvPr>
            </p:nvGraphicFramePr>
            <p:xfrm>
              <a:off x="1629489" y="1066800"/>
              <a:ext cx="4215146" cy="456902"/>
            </p:xfrm>
            <a:graphic>
              <a:graphicData uri="http://schemas.openxmlformats.org/presentationml/2006/ole">
                <mc:AlternateContent xmlns:mc="http://schemas.openxmlformats.org/markup-compatibility/2006">
                  <mc:Choice xmlns:v="urn:schemas-microsoft-com:vml" Requires="v">
                    <p:oleObj spid="_x0000_s59661" name="معادلة" r:id="rId3" imgW="2387520" imgH="228600" progId="Equation.3">
                      <p:embed/>
                    </p:oleObj>
                  </mc:Choice>
                  <mc:Fallback>
                    <p:oleObj name="معادلة" r:id="rId3" imgW="2387520" imgH="228600" progId="Equation.3">
                      <p:embed/>
                      <p:pic>
                        <p:nvPicPr>
                          <p:cNvPr id="0" name="Picture 2"/>
                          <p:cNvPicPr>
                            <a:picLocks noChangeAspect="1" noChangeArrowheads="1"/>
                          </p:cNvPicPr>
                          <p:nvPr/>
                        </p:nvPicPr>
                        <p:blipFill>
                          <a:blip r:embed="rId4"/>
                          <a:srcRect/>
                          <a:stretch>
                            <a:fillRect/>
                          </a:stretch>
                        </p:blipFill>
                        <p:spPr bwMode="auto">
                          <a:xfrm>
                            <a:off x="1629489" y="1066800"/>
                            <a:ext cx="4215146" cy="456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nvGraphicFramePr>
            <p:xfrm>
              <a:off x="1676674" y="1753077"/>
              <a:ext cx="4503495" cy="482798"/>
            </p:xfrm>
            <a:graphic>
              <a:graphicData uri="http://schemas.openxmlformats.org/presentationml/2006/ole">
                <mc:AlternateContent xmlns:mc="http://schemas.openxmlformats.org/markup-compatibility/2006">
                  <mc:Choice xmlns:v="urn:schemas-microsoft-com:vml" Requires="v">
                    <p:oleObj spid="_x0000_s59662" name="Equation" r:id="rId5" imgW="2552400" imgH="241200" progId="Equation.3">
                      <p:embed/>
                    </p:oleObj>
                  </mc:Choice>
                  <mc:Fallback>
                    <p:oleObj name="Equation" r:id="rId5" imgW="255240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674" y="1753077"/>
                            <a:ext cx="4503495" cy="482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nvGraphicFramePr>
            <p:xfrm>
              <a:off x="1477451" y="2544793"/>
              <a:ext cx="4706214" cy="482798"/>
            </p:xfrm>
            <a:graphic>
              <a:graphicData uri="http://schemas.openxmlformats.org/presentationml/2006/ole">
                <mc:AlternateContent xmlns:mc="http://schemas.openxmlformats.org/markup-compatibility/2006">
                  <mc:Choice xmlns:v="urn:schemas-microsoft-com:vml" Requires="v">
                    <p:oleObj spid="_x0000_s59663" name="Equation" r:id="rId7" imgW="2603160" imgH="241200" progId="Equation.3">
                      <p:embed/>
                    </p:oleObj>
                  </mc:Choice>
                  <mc:Fallback>
                    <p:oleObj name="Equation" r:id="rId7" imgW="2603160" imgH="2412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7451" y="2544793"/>
                            <a:ext cx="4706214" cy="482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5" name="Object 9"/>
              <p:cNvGraphicFramePr>
                <a:graphicFrameLocks noChangeAspect="1"/>
              </p:cNvGraphicFramePr>
              <p:nvPr>
                <p:extLst>
                  <p:ext uri="{D42A27DB-BD31-4B8C-83A1-F6EECF244321}">
                    <p14:modId xmlns:p14="http://schemas.microsoft.com/office/powerpoint/2010/main" val="2296618428"/>
                  </p:ext>
                </p:extLst>
              </p:nvPr>
            </p:nvGraphicFramePr>
            <p:xfrm>
              <a:off x="1568325" y="3199623"/>
              <a:ext cx="3741554" cy="442102"/>
            </p:xfrm>
            <a:graphic>
              <a:graphicData uri="http://schemas.openxmlformats.org/presentationml/2006/ole">
                <mc:AlternateContent xmlns:mc="http://schemas.openxmlformats.org/markup-compatibility/2006">
                  <mc:Choice xmlns:v="urn:schemas-microsoft-com:vml" Requires="v">
                    <p:oleObj spid="_x0000_s59664" name="معادلة" r:id="rId9" imgW="2044440" imgH="241200" progId="Equation.3">
                      <p:embed/>
                    </p:oleObj>
                  </mc:Choice>
                  <mc:Fallback>
                    <p:oleObj name="معادلة" r:id="rId9" imgW="2044440" imgH="241200" progId="Equation.3">
                      <p:embed/>
                      <p:pic>
                        <p:nvPicPr>
                          <p:cNvPr id="0" name="Picture 8"/>
                          <p:cNvPicPr>
                            <a:picLocks noChangeAspect="1" noChangeArrowheads="1"/>
                          </p:cNvPicPr>
                          <p:nvPr/>
                        </p:nvPicPr>
                        <p:blipFill>
                          <a:blip r:embed="rId10"/>
                          <a:srcRect/>
                          <a:stretch>
                            <a:fillRect/>
                          </a:stretch>
                        </p:blipFill>
                        <p:spPr bwMode="auto">
                          <a:xfrm>
                            <a:off x="1568325" y="3199623"/>
                            <a:ext cx="3741554" cy="4421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TextBox 26"/>
            <p:cNvSpPr txBox="1"/>
            <p:nvPr/>
          </p:nvSpPr>
          <p:spPr>
            <a:xfrm>
              <a:off x="3200400" y="1066800"/>
              <a:ext cx="740394" cy="369332"/>
            </a:xfrm>
            <a:prstGeom prst="rect">
              <a:avLst/>
            </a:prstGeom>
            <a:noFill/>
          </p:spPr>
          <p:txBody>
            <a:bodyPr wrap="none" rtlCol="1">
              <a:spAutoFit/>
            </a:bodyPr>
            <a:lstStyle/>
            <a:p>
              <a:r>
                <a:rPr lang="en-US" b="1" dirty="0">
                  <a:solidFill>
                    <a:srgbClr val="331AEC"/>
                  </a:solidFill>
                </a:rPr>
                <a:t>Y-axis</a:t>
              </a:r>
              <a:endParaRPr lang="ar-SA" b="1" dirty="0">
                <a:solidFill>
                  <a:srgbClr val="331AEC"/>
                </a:solidFill>
              </a:endParaRPr>
            </a:p>
          </p:txBody>
        </p:sp>
      </p:grpSp>
      <p:grpSp>
        <p:nvGrpSpPr>
          <p:cNvPr id="32" name="Group 31"/>
          <p:cNvGrpSpPr/>
          <p:nvPr/>
        </p:nvGrpSpPr>
        <p:grpSpPr>
          <a:xfrm>
            <a:off x="1066800" y="4038600"/>
            <a:ext cx="6248400" cy="2667000"/>
            <a:chOff x="1066800" y="4038600"/>
            <a:chExt cx="6248400" cy="2667000"/>
          </a:xfrm>
        </p:grpSpPr>
        <p:sp>
          <p:nvSpPr>
            <p:cNvPr id="31" name="Rounded Rectangle 30"/>
            <p:cNvSpPr/>
            <p:nvPr/>
          </p:nvSpPr>
          <p:spPr>
            <a:xfrm>
              <a:off x="1066800" y="4038600"/>
              <a:ext cx="6248400" cy="2667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0" name="Group 29"/>
            <p:cNvGrpSpPr/>
            <p:nvPr/>
          </p:nvGrpSpPr>
          <p:grpSpPr>
            <a:xfrm>
              <a:off x="1874838" y="4038600"/>
              <a:ext cx="4587875" cy="2590800"/>
              <a:chOff x="1874838" y="3962400"/>
              <a:chExt cx="4587875" cy="2590800"/>
            </a:xfrm>
          </p:grpSpPr>
          <p:grpSp>
            <p:nvGrpSpPr>
              <p:cNvPr id="25" name="Group 24"/>
              <p:cNvGrpSpPr/>
              <p:nvPr/>
            </p:nvGrpSpPr>
            <p:grpSpPr>
              <a:xfrm>
                <a:off x="1874838" y="4343400"/>
                <a:ext cx="4587875" cy="2209800"/>
                <a:chOff x="1574620" y="4114800"/>
                <a:chExt cx="4621573" cy="2362200"/>
              </a:xfrm>
            </p:grpSpPr>
            <p:graphicFrame>
              <p:nvGraphicFramePr>
                <p:cNvPr id="59401" name="Object 9"/>
                <p:cNvGraphicFramePr>
                  <a:graphicFrameLocks noChangeAspect="1"/>
                </p:cNvGraphicFramePr>
                <p:nvPr>
                  <p:extLst>
                    <p:ext uri="{D42A27DB-BD31-4B8C-83A1-F6EECF244321}">
                      <p14:modId xmlns:p14="http://schemas.microsoft.com/office/powerpoint/2010/main" val="746615953"/>
                    </p:ext>
                  </p:extLst>
                </p:nvPr>
              </p:nvGraphicFramePr>
              <p:xfrm>
                <a:off x="1849676" y="4114800"/>
                <a:ext cx="3895554" cy="419155"/>
              </p:xfrm>
              <a:graphic>
                <a:graphicData uri="http://schemas.openxmlformats.org/presentationml/2006/ole">
                  <mc:AlternateContent xmlns:mc="http://schemas.openxmlformats.org/markup-compatibility/2006">
                    <mc:Choice xmlns:v="urn:schemas-microsoft-com:vml" Requires="v">
                      <p:oleObj spid="_x0000_s59665" name="معادلة" r:id="rId11" imgW="2336760" imgH="228600" progId="Equation.3">
                        <p:embed/>
                      </p:oleObj>
                    </mc:Choice>
                    <mc:Fallback>
                      <p:oleObj name="معادلة" r:id="rId11" imgW="2336760" imgH="228600" progId="Equation.3">
                        <p:embed/>
                        <p:pic>
                          <p:nvPicPr>
                            <p:cNvPr id="0" name="Picture 9"/>
                            <p:cNvPicPr>
                              <a:picLocks noChangeAspect="1" noChangeArrowheads="1"/>
                            </p:cNvPicPr>
                            <p:nvPr/>
                          </p:nvPicPr>
                          <p:blipFill>
                            <a:blip r:embed="rId12"/>
                            <a:srcRect/>
                            <a:stretch>
                              <a:fillRect/>
                            </a:stretch>
                          </p:blipFill>
                          <p:spPr bwMode="auto">
                            <a:xfrm>
                              <a:off x="1849676" y="4114800"/>
                              <a:ext cx="3895554" cy="4191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402" name="Object 10"/>
                <p:cNvGraphicFramePr>
                  <a:graphicFrameLocks noChangeAspect="1"/>
                </p:cNvGraphicFramePr>
                <p:nvPr/>
              </p:nvGraphicFramePr>
              <p:xfrm>
                <a:off x="1764920" y="4742684"/>
                <a:ext cx="4424877" cy="442913"/>
              </p:xfrm>
              <a:graphic>
                <a:graphicData uri="http://schemas.openxmlformats.org/presentationml/2006/ole">
                  <mc:AlternateContent xmlns:mc="http://schemas.openxmlformats.org/markup-compatibility/2006">
                    <mc:Choice xmlns:v="urn:schemas-microsoft-com:vml" Requires="v">
                      <p:oleObj spid="_x0000_s59666" name="Equation" r:id="rId13" imgW="2654280" imgH="241200" progId="Equation.3">
                        <p:embed/>
                      </p:oleObj>
                    </mc:Choice>
                    <mc:Fallback>
                      <p:oleObj name="Equation" r:id="rId13" imgW="2654280" imgH="24120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4920" y="4742684"/>
                              <a:ext cx="4424877"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403" name="Object 11"/>
                <p:cNvGraphicFramePr>
                  <a:graphicFrameLocks noChangeAspect="1"/>
                </p:cNvGraphicFramePr>
                <p:nvPr/>
              </p:nvGraphicFramePr>
              <p:xfrm>
                <a:off x="1574620" y="5470690"/>
                <a:ext cx="4621573" cy="442912"/>
              </p:xfrm>
              <a:graphic>
                <a:graphicData uri="http://schemas.openxmlformats.org/presentationml/2006/ole">
                  <mc:AlternateContent xmlns:mc="http://schemas.openxmlformats.org/markup-compatibility/2006">
                    <mc:Choice xmlns:v="urn:schemas-microsoft-com:vml" Requires="v">
                      <p:oleObj spid="_x0000_s59667" name="Equation" r:id="rId15" imgW="2705040" imgH="241200" progId="Equation.3">
                        <p:embed/>
                      </p:oleObj>
                    </mc:Choice>
                    <mc:Fallback>
                      <p:oleObj name="Equation" r:id="rId15" imgW="2705040" imgH="24120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74620" y="5470690"/>
                              <a:ext cx="4621573"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404" name="Object 12"/>
                <p:cNvGraphicFramePr>
                  <a:graphicFrameLocks noChangeAspect="1"/>
                </p:cNvGraphicFramePr>
                <p:nvPr>
                  <p:extLst>
                    <p:ext uri="{D42A27DB-BD31-4B8C-83A1-F6EECF244321}">
                      <p14:modId xmlns:p14="http://schemas.microsoft.com/office/powerpoint/2010/main" val="3013455462"/>
                    </p:ext>
                  </p:extLst>
                </p:nvPr>
              </p:nvGraphicFramePr>
              <p:xfrm>
                <a:off x="1782511" y="6071422"/>
                <a:ext cx="3466979" cy="405578"/>
              </p:xfrm>
              <a:graphic>
                <a:graphicData uri="http://schemas.openxmlformats.org/presentationml/2006/ole">
                  <mc:AlternateContent xmlns:mc="http://schemas.openxmlformats.org/markup-compatibility/2006">
                    <mc:Choice xmlns:v="urn:schemas-microsoft-com:vml" Requires="v">
                      <p:oleObj spid="_x0000_s59668" name="معادلة" r:id="rId17" imgW="2006280" imgH="241200" progId="Equation.3">
                        <p:embed/>
                      </p:oleObj>
                    </mc:Choice>
                    <mc:Fallback>
                      <p:oleObj name="معادلة" r:id="rId17" imgW="2006280" imgH="241200" progId="Equation.3">
                        <p:embed/>
                        <p:pic>
                          <p:nvPicPr>
                            <p:cNvPr id="0" name="Picture 12"/>
                            <p:cNvPicPr>
                              <a:picLocks noChangeAspect="1" noChangeArrowheads="1"/>
                            </p:cNvPicPr>
                            <p:nvPr/>
                          </p:nvPicPr>
                          <p:blipFill>
                            <a:blip r:embed="rId18"/>
                            <a:srcRect/>
                            <a:stretch>
                              <a:fillRect/>
                            </a:stretch>
                          </p:blipFill>
                          <p:spPr bwMode="auto">
                            <a:xfrm>
                              <a:off x="1782511" y="6071422"/>
                              <a:ext cx="3466979" cy="4055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 name="TextBox 28"/>
              <p:cNvSpPr txBox="1"/>
              <p:nvPr/>
            </p:nvSpPr>
            <p:spPr>
              <a:xfrm>
                <a:off x="3581400" y="3962400"/>
                <a:ext cx="730776" cy="369332"/>
              </a:xfrm>
              <a:prstGeom prst="rect">
                <a:avLst/>
              </a:prstGeom>
              <a:noFill/>
            </p:spPr>
            <p:txBody>
              <a:bodyPr wrap="none" rtlCol="1">
                <a:spAutoFit/>
              </a:bodyPr>
              <a:lstStyle/>
              <a:p>
                <a:r>
                  <a:rPr lang="en-US" b="1" dirty="0">
                    <a:solidFill>
                      <a:srgbClr val="331AEC"/>
                    </a:solidFill>
                  </a:rPr>
                  <a:t>Z-axis</a:t>
                </a:r>
                <a:endParaRPr lang="ar-SA" b="1" dirty="0">
                  <a:solidFill>
                    <a:srgbClr val="331AEC"/>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28600" y="914400"/>
            <a:ext cx="8382000" cy="472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Title 1"/>
          <p:cNvSpPr txBox="1">
            <a:spLocks/>
          </p:cNvSpPr>
          <p:nvPr/>
        </p:nvSpPr>
        <p:spPr>
          <a:xfrm>
            <a:off x="304800" y="152400"/>
            <a:ext cx="8229600" cy="609600"/>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solidFill>
                  <a:srgbClr val="FF0000"/>
                </a:solidFill>
                <a:latin typeface="+mj-lt"/>
                <a:ea typeface="+mj-ea"/>
                <a:cs typeface="+mj-cs"/>
              </a:rPr>
              <a:t>Velocity, acceleration and force on com</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grpSp>
        <p:nvGrpSpPr>
          <p:cNvPr id="4" name="Group 19"/>
          <p:cNvGrpSpPr/>
          <p:nvPr/>
        </p:nvGrpSpPr>
        <p:grpSpPr>
          <a:xfrm>
            <a:off x="1012825" y="1447800"/>
            <a:ext cx="6402389" cy="3657600"/>
            <a:chOff x="1695655" y="1066800"/>
            <a:chExt cx="4271926" cy="2629710"/>
          </a:xfrm>
        </p:grpSpPr>
        <p:graphicFrame>
          <p:nvGraphicFramePr>
            <p:cNvPr id="39938" name="Object 2"/>
            <p:cNvGraphicFramePr>
              <a:graphicFrameLocks noChangeAspect="1"/>
            </p:cNvGraphicFramePr>
            <p:nvPr>
              <p:extLst>
                <p:ext uri="{D42A27DB-BD31-4B8C-83A1-F6EECF244321}">
                  <p14:modId xmlns:p14="http://schemas.microsoft.com/office/powerpoint/2010/main" val="2623856353"/>
                </p:ext>
              </p:extLst>
            </p:nvPr>
          </p:nvGraphicFramePr>
          <p:xfrm>
            <a:off x="1764506" y="1066800"/>
            <a:ext cx="3944619" cy="456547"/>
          </p:xfrm>
          <a:graphic>
            <a:graphicData uri="http://schemas.openxmlformats.org/presentationml/2006/ole">
              <mc:AlternateContent xmlns:mc="http://schemas.openxmlformats.org/markup-compatibility/2006">
                <mc:Choice xmlns:v="urn:schemas-microsoft-com:vml" Requires="v">
                  <p:oleObj spid="_x0000_s93388" name="معادلة" r:id="rId3" imgW="2234880" imgH="228600" progId="Equation.3">
                    <p:embed/>
                  </p:oleObj>
                </mc:Choice>
                <mc:Fallback>
                  <p:oleObj name="معادلة" r:id="rId3" imgW="2234880" imgH="228600" progId="Equation.3">
                    <p:embed/>
                    <p:pic>
                      <p:nvPicPr>
                        <p:cNvPr id="0" name="Picture 2"/>
                        <p:cNvPicPr>
                          <a:picLocks noChangeAspect="1" noChangeArrowheads="1"/>
                        </p:cNvPicPr>
                        <p:nvPr/>
                      </p:nvPicPr>
                      <p:blipFill>
                        <a:blip r:embed="rId4"/>
                        <a:srcRect/>
                        <a:stretch>
                          <a:fillRect/>
                        </a:stretch>
                      </p:blipFill>
                      <p:spPr bwMode="auto">
                        <a:xfrm>
                          <a:off x="1764506" y="1066800"/>
                          <a:ext cx="3944619" cy="4565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nvGraphicFramePr>
          <p:xfrm>
            <a:off x="1889497" y="1765317"/>
            <a:ext cx="4078084" cy="456547"/>
          </p:xfrm>
          <a:graphic>
            <a:graphicData uri="http://schemas.openxmlformats.org/presentationml/2006/ole">
              <mc:AlternateContent xmlns:mc="http://schemas.openxmlformats.org/markup-compatibility/2006">
                <mc:Choice xmlns:v="urn:schemas-microsoft-com:vml" Requires="v">
                  <p:oleObj spid="_x0000_s93389" name="Equation" r:id="rId5" imgW="2311200" imgH="228600" progId="Equation.3">
                    <p:embed/>
                  </p:oleObj>
                </mc:Choice>
                <mc:Fallback>
                  <p:oleObj name="Equation" r:id="rId5" imgW="23112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497" y="1765317"/>
                          <a:ext cx="4078084" cy="4565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nvGraphicFramePr>
          <p:xfrm>
            <a:off x="1695655" y="2557426"/>
            <a:ext cx="4269807" cy="457689"/>
          </p:xfrm>
          <a:graphic>
            <a:graphicData uri="http://schemas.openxmlformats.org/presentationml/2006/ole">
              <mc:AlternateContent xmlns:mc="http://schemas.openxmlformats.org/markup-compatibility/2006">
                <mc:Choice xmlns:v="urn:schemas-microsoft-com:vml" Requires="v">
                  <p:oleObj spid="_x0000_s93390" name="Equation" r:id="rId7" imgW="2361960" imgH="228600" progId="Equation.3">
                    <p:embed/>
                  </p:oleObj>
                </mc:Choice>
                <mc:Fallback>
                  <p:oleObj name="Equation" r:id="rId7" imgW="236196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5655" y="2557426"/>
                          <a:ext cx="4269807" cy="4576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5" name="Object 9"/>
            <p:cNvGraphicFramePr>
              <a:graphicFrameLocks noChangeAspect="1"/>
            </p:cNvGraphicFramePr>
            <p:nvPr/>
          </p:nvGraphicFramePr>
          <p:xfrm>
            <a:off x="1881022" y="3277629"/>
            <a:ext cx="3460546" cy="418881"/>
          </p:xfrm>
          <a:graphic>
            <a:graphicData uri="http://schemas.openxmlformats.org/presentationml/2006/ole">
              <mc:AlternateContent xmlns:mc="http://schemas.openxmlformats.org/markup-compatibility/2006">
                <mc:Choice xmlns:v="urn:schemas-microsoft-com:vml" Requires="v">
                  <p:oleObj spid="_x0000_s93391" name="Equation" r:id="rId9" imgW="1892160" imgH="228600" progId="Equation.3">
                    <p:embed/>
                  </p:oleObj>
                </mc:Choice>
                <mc:Fallback>
                  <p:oleObj name="Equation" r:id="rId9" imgW="189216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1022" y="3277629"/>
                          <a:ext cx="3460546" cy="4188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3194" name="Object 10"/>
          <p:cNvGraphicFramePr>
            <a:graphicFrameLocks noChangeAspect="1"/>
          </p:cNvGraphicFramePr>
          <p:nvPr/>
        </p:nvGraphicFramePr>
        <p:xfrm>
          <a:off x="5791200" y="5867400"/>
          <a:ext cx="2578100" cy="533400"/>
        </p:xfrm>
        <a:graphic>
          <a:graphicData uri="http://schemas.openxmlformats.org/presentationml/2006/ole">
            <mc:AlternateContent xmlns:mc="http://schemas.openxmlformats.org/markup-compatibility/2006">
              <mc:Choice xmlns:v="urn:schemas-microsoft-com:vml" Requires="v">
                <p:oleObj spid="_x0000_s93392" name="Equation" r:id="rId11" imgW="1409400" imgH="291960" progId="Equation.3">
                  <p:embed/>
                </p:oleObj>
              </mc:Choice>
              <mc:Fallback>
                <p:oleObj name="Equation" r:id="rId11" imgW="1409400" imgH="29196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5867400"/>
                        <a:ext cx="25781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5" name="Object 11"/>
          <p:cNvGraphicFramePr>
            <a:graphicFrameLocks noChangeAspect="1"/>
          </p:cNvGraphicFramePr>
          <p:nvPr/>
        </p:nvGraphicFramePr>
        <p:xfrm>
          <a:off x="990600" y="5943600"/>
          <a:ext cx="2600325" cy="465138"/>
        </p:xfrm>
        <a:graphic>
          <a:graphicData uri="http://schemas.openxmlformats.org/presentationml/2006/ole">
            <mc:AlternateContent xmlns:mc="http://schemas.openxmlformats.org/markup-compatibility/2006">
              <mc:Choice xmlns:v="urn:schemas-microsoft-com:vml" Requires="v">
                <p:oleObj spid="_x0000_s93393" name="Equation" r:id="rId13" imgW="1422360" imgH="253800" progId="Equation.3">
                  <p:embed/>
                </p:oleObj>
              </mc:Choice>
              <mc:Fallback>
                <p:oleObj name="Equation" r:id="rId13" imgW="1422360" imgH="2538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5943600"/>
                        <a:ext cx="2600325"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Check Point-2 </a:t>
            </a:r>
          </a:p>
        </p:txBody>
      </p:sp>
      <p:pic>
        <p:nvPicPr>
          <p:cNvPr id="58370" name="Picture 2"/>
          <p:cNvPicPr>
            <a:picLocks noChangeAspect="1" noChangeArrowheads="1"/>
          </p:cNvPicPr>
          <p:nvPr/>
        </p:nvPicPr>
        <p:blipFill>
          <a:blip r:embed="rId2" cstate="print"/>
          <a:srcRect/>
          <a:stretch>
            <a:fillRect/>
          </a:stretch>
        </p:blipFill>
        <p:spPr bwMode="auto">
          <a:xfrm>
            <a:off x="533400" y="990599"/>
            <a:ext cx="8200574" cy="1828801"/>
          </a:xfrm>
          <a:prstGeom prst="rect">
            <a:avLst/>
          </a:prstGeom>
          <a:noFill/>
          <a:ln w="9525">
            <a:noFill/>
            <a:miter lim="800000"/>
            <a:headEnd/>
            <a:tailEnd/>
          </a:ln>
          <a:effectLst/>
        </p:spPr>
      </p:pic>
      <p:sp>
        <p:nvSpPr>
          <p:cNvPr id="9" name="TextBox 8"/>
          <p:cNvSpPr txBox="1"/>
          <p:nvPr/>
        </p:nvSpPr>
        <p:spPr>
          <a:xfrm>
            <a:off x="762000" y="4191000"/>
            <a:ext cx="8030532" cy="369332"/>
          </a:xfrm>
          <a:prstGeom prst="rect">
            <a:avLst/>
          </a:prstGeom>
          <a:noFill/>
        </p:spPr>
        <p:txBody>
          <a:bodyPr wrap="none" rtlCol="1">
            <a:spAutoFit/>
          </a:bodyPr>
          <a:lstStyle/>
          <a:p>
            <a:r>
              <a:rPr lang="en-US" b="1" dirty="0">
                <a:solidFill>
                  <a:srgbClr val="331AEC"/>
                </a:solidFill>
              </a:rPr>
              <a:t>There is no external force applied, hence the COM will not change in all three cases</a:t>
            </a:r>
            <a:endParaRPr lang="ar-SA" b="1" dirty="0">
              <a:solidFill>
                <a:srgbClr val="331AEC"/>
              </a:solidFill>
            </a:endParaRPr>
          </a:p>
        </p:txBody>
      </p:sp>
      <p:sp>
        <p:nvSpPr>
          <p:cNvPr id="10" name="TextBox 9"/>
          <p:cNvSpPr txBox="1"/>
          <p:nvPr/>
        </p:nvSpPr>
        <p:spPr>
          <a:xfrm>
            <a:off x="1905000" y="4800600"/>
            <a:ext cx="4654095" cy="369332"/>
          </a:xfrm>
          <a:prstGeom prst="rect">
            <a:avLst/>
          </a:prstGeom>
          <a:noFill/>
        </p:spPr>
        <p:txBody>
          <a:bodyPr wrap="none" rtlCol="1">
            <a:spAutoFit/>
          </a:bodyPr>
          <a:lstStyle/>
          <a:p>
            <a:r>
              <a:rPr lang="en-US" b="1" dirty="0">
                <a:solidFill>
                  <a:srgbClr val="331AEC"/>
                </a:solidFill>
              </a:rPr>
              <a:t>They will always meet at center of mass (COM)</a:t>
            </a:r>
            <a:endParaRPr lang="ar-SA" b="1" dirty="0">
              <a:solidFill>
                <a:srgbClr val="331AE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a:t>Lecture 1</a:t>
            </a:r>
          </a:p>
        </p:txBody>
      </p:sp>
      <p:sp>
        <p:nvSpPr>
          <p:cNvPr id="3" name="Subtitle 2"/>
          <p:cNvSpPr>
            <a:spLocks noGrp="1"/>
          </p:cNvSpPr>
          <p:nvPr>
            <p:ph type="subTitle" idx="1"/>
          </p:nvPr>
        </p:nvSpPr>
        <p:spPr>
          <a:xfrm>
            <a:off x="1371600" y="3505200"/>
            <a:ext cx="6400800" cy="1752600"/>
          </a:xfrm>
        </p:spPr>
        <p:txBody>
          <a:bodyPr/>
          <a:lstStyle/>
          <a:p>
            <a:r>
              <a:rPr lang="en-US" dirty="0"/>
              <a:t>Center of Mass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28600" y="1447800"/>
            <a:ext cx="4191000" cy="1752600"/>
          </a:xfrm>
          <a:prstGeom prst="rect">
            <a:avLst/>
          </a:prstGeom>
          <a:noFill/>
          <a:ln w="76200">
            <a:noFill/>
          </a:ln>
        </p:spPr>
        <p:txBody>
          <a:bodyPr/>
          <a:lstStyle/>
          <a:p>
            <a:r>
              <a:rPr lang="en-US" b="1" u="sng" dirty="0"/>
              <a:t>T042:</a:t>
            </a:r>
            <a:r>
              <a:rPr lang="en-US" u="sng" dirty="0"/>
              <a:t> </a:t>
            </a:r>
            <a:r>
              <a:rPr lang="en-US" b="1" dirty="0"/>
              <a:t>Q8:</a:t>
            </a:r>
            <a:r>
              <a:rPr lang="en-US" dirty="0"/>
              <a:t> Four masses, m</a:t>
            </a:r>
            <a:r>
              <a:rPr lang="en-US" baseline="-25000" dirty="0"/>
              <a:t>1</a:t>
            </a:r>
            <a:r>
              <a:rPr lang="en-US" dirty="0"/>
              <a:t> = 1.0 kg, m</a:t>
            </a:r>
            <a:r>
              <a:rPr lang="en-US" baseline="-25000" dirty="0"/>
              <a:t>2</a:t>
            </a:r>
            <a:r>
              <a:rPr lang="en-US" dirty="0"/>
              <a:t> = 2.0 kg, m</a:t>
            </a:r>
            <a:r>
              <a:rPr lang="en-US" baseline="-25000" dirty="0"/>
              <a:t>3</a:t>
            </a:r>
            <a:r>
              <a:rPr lang="en-US" dirty="0"/>
              <a:t> = 3.0 kg and m</a:t>
            </a:r>
            <a:r>
              <a:rPr lang="en-US" baseline="-25000" dirty="0"/>
              <a:t>4</a:t>
            </a:r>
            <a:r>
              <a:rPr lang="en-US" dirty="0"/>
              <a:t> = 4.0 kg are placed at the corners of a square of side a = 1.0 m, as shown in Fig 3. The x and y coordinates of their center of mass are: (</a:t>
            </a:r>
            <a:r>
              <a:rPr lang="en-US" dirty="0" err="1"/>
              <a:t>Ans</a:t>
            </a:r>
            <a:r>
              <a:rPr lang="en-US" dirty="0"/>
              <a:t>: (0.5 m, 0.7 m))</a:t>
            </a:r>
          </a:p>
        </p:txBody>
      </p:sp>
      <p:pic>
        <p:nvPicPr>
          <p:cNvPr id="10245" name="Picture 5"/>
          <p:cNvPicPr>
            <a:picLocks noChangeAspect="1" noChangeArrowheads="1"/>
          </p:cNvPicPr>
          <p:nvPr/>
        </p:nvPicPr>
        <p:blipFill>
          <a:blip r:embed="rId2" cstate="print"/>
          <a:srcRect/>
          <a:stretch>
            <a:fillRect/>
          </a:stretch>
        </p:blipFill>
        <p:spPr bwMode="auto">
          <a:xfrm>
            <a:off x="4700518" y="1066800"/>
            <a:ext cx="4367282" cy="33528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10248" name="Ink 8"/>
              <p14:cNvContentPartPr>
                <a14:cpLocks xmlns:a14="http://schemas.microsoft.com/office/drawing/2010/main" noRot="1" noChangeAspect="1" noEditPoints="1" noChangeArrowheads="1" noChangeShapeType="1"/>
              </p14:cNvContentPartPr>
              <p14:nvPr/>
            </p14:nvContentPartPr>
            <p14:xfrm>
              <a:off x="693738" y="7486650"/>
              <a:ext cx="14287" cy="9525"/>
            </p14:xfrm>
          </p:contentPart>
        </mc:Choice>
        <mc:Fallback xmlns="">
          <p:pic>
            <p:nvPicPr>
              <p:cNvPr id="10248" name="Ink 8"/>
              <p:cNvPicPr>
                <a:picLocks noRot="1" noChangeAspect="1" noEditPoints="1" noChangeArrowheads="1" noChangeShapeType="1"/>
              </p:cNvPicPr>
              <p:nvPr/>
            </p:nvPicPr>
            <p:blipFill>
              <a:blip r:embed="rId4"/>
              <a:stretch>
                <a:fillRect/>
              </a:stretch>
            </p:blipFill>
            <p:spPr>
              <a:xfrm>
                <a:off x="684073" y="7465595"/>
                <a:ext cx="34457" cy="37097"/>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6705600" y="990600"/>
            <a:ext cx="2136775" cy="2409845"/>
          </a:xfrm>
          <a:prstGeom prst="rect">
            <a:avLst/>
          </a:prstGeom>
          <a:noFill/>
          <a:ln w="9525">
            <a:noFill/>
            <a:miter lim="800000"/>
            <a:headEnd/>
            <a:tailEnd/>
          </a:ln>
        </p:spPr>
      </p:pic>
      <p:sp>
        <p:nvSpPr>
          <p:cNvPr id="5" name="Rectangle 2"/>
          <p:cNvSpPr txBox="1">
            <a:spLocks noChangeArrowheads="1"/>
          </p:cNvSpPr>
          <p:nvPr/>
        </p:nvSpPr>
        <p:spPr>
          <a:xfrm>
            <a:off x="457200" y="1447800"/>
            <a:ext cx="4724400" cy="1143000"/>
          </a:xfrm>
          <a:prstGeom prst="rect">
            <a:avLst/>
          </a:prstGeom>
          <a:noFill/>
          <a:ln w="76200">
            <a:noFill/>
          </a:ln>
        </p:spPr>
        <p:txBody>
          <a:bodyPr/>
          <a:lstStyle/>
          <a:p>
            <a:r>
              <a:rPr lang="en-US" b="1" dirty="0"/>
              <a:t>Q# 9.</a:t>
            </a:r>
            <a:r>
              <a:rPr lang="en-US" dirty="0"/>
              <a:t>  </a:t>
            </a:r>
          </a:p>
          <a:p>
            <a:r>
              <a:rPr lang="en-US" dirty="0"/>
              <a:t>A uniform plate is shaped as in Fig(3). Find the coordinates of the center of mass of the plate? (A1 (0,1.67) m)</a:t>
            </a:r>
          </a:p>
        </p:txBody>
      </p:sp>
      <p:sp>
        <p:nvSpPr>
          <p:cNvPr id="9" name="Oval 8"/>
          <p:cNvSpPr/>
          <p:nvPr/>
        </p:nvSpPr>
        <p:spPr>
          <a:xfrm flipH="1">
            <a:off x="7757160" y="2667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04800" y="4018002"/>
            <a:ext cx="8458200" cy="2611398"/>
            <a:chOff x="304800" y="990600"/>
            <a:chExt cx="8458200" cy="2611398"/>
          </a:xfrm>
        </p:grpSpPr>
        <p:sp>
          <p:nvSpPr>
            <p:cNvPr id="7" name="Rectangle 6"/>
            <p:cNvSpPr/>
            <p:nvPr/>
          </p:nvSpPr>
          <p:spPr>
            <a:xfrm>
              <a:off x="304800" y="1016675"/>
              <a:ext cx="5029200" cy="2585323"/>
            </a:xfrm>
            <a:prstGeom prst="rect">
              <a:avLst/>
            </a:prstGeom>
          </p:spPr>
          <p:txBody>
            <a:bodyPr wrap="square">
              <a:spAutoFit/>
            </a:bodyPr>
            <a:lstStyle/>
            <a:p>
              <a:r>
                <a:rPr lang="en-US" dirty="0"/>
                <a:t>T102-Q8. </a:t>
              </a:r>
            </a:p>
            <a:p>
              <a:r>
                <a:rPr lang="en-US" dirty="0"/>
                <a:t>An object consists of a uniform 4.0-kg rod of length 1.5 m which is hinged perpendicular to another uniform rod of length 1.8 m and mass 3.0 kg (see </a:t>
              </a:r>
              <a:r>
                <a:rPr lang="en-US" b="1" dirty="0"/>
                <a:t>Figure 3). </a:t>
              </a:r>
              <a:r>
                <a:rPr lang="en-US" dirty="0"/>
                <a:t>The longer rod has a 2.0-kg ball at one end. What are the coordinates of the center of mass of the system? Treat the ball as a point particle.</a:t>
              </a:r>
            </a:p>
            <a:p>
              <a:r>
                <a:rPr lang="en-US" dirty="0"/>
                <a:t>A. (-0.33 m, 0.7 m) </a:t>
              </a:r>
            </a:p>
          </p:txBody>
        </p:sp>
        <p:pic>
          <p:nvPicPr>
            <p:cNvPr id="8" name="Picture 2"/>
            <p:cNvPicPr>
              <a:picLocks noChangeAspect="1" noChangeArrowheads="1"/>
            </p:cNvPicPr>
            <p:nvPr/>
          </p:nvPicPr>
          <p:blipFill>
            <a:blip r:embed="rId3" cstate="print"/>
            <a:srcRect/>
            <a:stretch>
              <a:fillRect/>
            </a:stretch>
          </p:blipFill>
          <p:spPr bwMode="auto">
            <a:xfrm>
              <a:off x="6019800" y="990600"/>
              <a:ext cx="2743200" cy="2491274"/>
            </a:xfrm>
            <a:prstGeom prst="rect">
              <a:avLst/>
            </a:prstGeom>
            <a:noFill/>
            <a:ln w="9525">
              <a:noFill/>
              <a:miter lim="800000"/>
              <a:headEnd/>
              <a:tailEnd/>
            </a:ln>
            <a:effec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04800" y="1219200"/>
            <a:ext cx="4267200" cy="1676400"/>
          </a:xfrm>
          <a:prstGeom prst="rect">
            <a:avLst/>
          </a:prstGeom>
          <a:noFill/>
          <a:ln w="76200">
            <a:noFill/>
          </a:ln>
        </p:spPr>
        <p:txBody>
          <a:bodyPr/>
          <a:lstStyle/>
          <a:p>
            <a:r>
              <a:rPr lang="en-US" b="1" dirty="0"/>
              <a:t>Q10:</a:t>
            </a:r>
            <a:r>
              <a:rPr lang="en-US" dirty="0"/>
              <a:t> </a:t>
            </a:r>
          </a:p>
          <a:p>
            <a:r>
              <a:rPr lang="en-US" dirty="0"/>
              <a:t>The two pieces of uniform sheets made of the same metal are placed in the x-y plane as shown in the Figure 2. The center of mass (</a:t>
            </a:r>
            <a:r>
              <a:rPr lang="en-US" i="1" dirty="0" err="1"/>
              <a:t>x</a:t>
            </a:r>
            <a:r>
              <a:rPr lang="en-US" baseline="-25000" dirty="0" err="1"/>
              <a:t>com</a:t>
            </a:r>
            <a:r>
              <a:rPr lang="en-US" dirty="0"/>
              <a:t>, </a:t>
            </a:r>
            <a:r>
              <a:rPr lang="en-US" i="1" dirty="0" err="1"/>
              <a:t>y</a:t>
            </a:r>
            <a:r>
              <a:rPr lang="en-US" baseline="-25000" dirty="0" err="1"/>
              <a:t>com</a:t>
            </a:r>
            <a:r>
              <a:rPr lang="en-US" dirty="0"/>
              <a:t>) of this arrangement is(</a:t>
            </a:r>
            <a:r>
              <a:rPr lang="en-US" dirty="0" err="1"/>
              <a:t>Ans</a:t>
            </a:r>
            <a:r>
              <a:rPr lang="en-US" dirty="0"/>
              <a:t>: (-0.75, 0.75) cm)</a:t>
            </a:r>
          </a:p>
        </p:txBody>
      </p:sp>
      <p:pic>
        <p:nvPicPr>
          <p:cNvPr id="30" name="Picture 2"/>
          <p:cNvPicPr>
            <a:picLocks noChangeAspect="1" noChangeArrowheads="1"/>
          </p:cNvPicPr>
          <p:nvPr/>
        </p:nvPicPr>
        <p:blipFill>
          <a:blip r:embed="rId2" cstate="print"/>
          <a:srcRect/>
          <a:stretch>
            <a:fillRect/>
          </a:stretch>
        </p:blipFill>
        <p:spPr bwMode="auto">
          <a:xfrm>
            <a:off x="6705600" y="1066800"/>
            <a:ext cx="2209800" cy="2209800"/>
          </a:xfrm>
          <a:prstGeom prst="rect">
            <a:avLst/>
          </a:prstGeom>
          <a:noFill/>
          <a:ln w="9525">
            <a:noFill/>
            <a:miter lim="800000"/>
            <a:headEnd/>
            <a:tailEnd/>
          </a:ln>
        </p:spPr>
      </p:pic>
      <p:grpSp>
        <p:nvGrpSpPr>
          <p:cNvPr id="31" name="Group 30"/>
          <p:cNvGrpSpPr/>
          <p:nvPr/>
        </p:nvGrpSpPr>
        <p:grpSpPr>
          <a:xfrm>
            <a:off x="198967" y="3886200"/>
            <a:ext cx="8716433" cy="2743200"/>
            <a:chOff x="152400" y="914400"/>
            <a:chExt cx="8716433" cy="2743200"/>
          </a:xfrm>
        </p:grpSpPr>
        <p:pic>
          <p:nvPicPr>
            <p:cNvPr id="33" name="Picture 2"/>
            <p:cNvPicPr>
              <a:picLocks noChangeAspect="1" noChangeArrowheads="1"/>
            </p:cNvPicPr>
            <p:nvPr/>
          </p:nvPicPr>
          <p:blipFill>
            <a:blip r:embed="rId3" cstate="print"/>
            <a:srcRect/>
            <a:stretch>
              <a:fillRect/>
            </a:stretch>
          </p:blipFill>
          <p:spPr bwMode="auto">
            <a:xfrm>
              <a:off x="6781800" y="1066800"/>
              <a:ext cx="2087033" cy="2590800"/>
            </a:xfrm>
            <a:prstGeom prst="rect">
              <a:avLst/>
            </a:prstGeom>
            <a:noFill/>
            <a:ln w="9525">
              <a:noFill/>
              <a:miter lim="800000"/>
              <a:headEnd/>
              <a:tailEnd/>
            </a:ln>
            <a:effectLst/>
          </p:spPr>
        </p:pic>
        <p:sp>
          <p:nvSpPr>
            <p:cNvPr id="39" name="Rectangle 38"/>
            <p:cNvSpPr/>
            <p:nvPr/>
          </p:nvSpPr>
          <p:spPr>
            <a:xfrm>
              <a:off x="152400" y="914400"/>
              <a:ext cx="6553200" cy="2585323"/>
            </a:xfrm>
            <a:prstGeom prst="rect">
              <a:avLst/>
            </a:prstGeom>
          </p:spPr>
          <p:txBody>
            <a:bodyPr wrap="square">
              <a:spAutoFit/>
            </a:bodyPr>
            <a:lstStyle/>
            <a:p>
              <a:r>
                <a:rPr lang="en-US" dirty="0"/>
                <a:t>Q9. </a:t>
              </a:r>
            </a:p>
            <a:p>
              <a:r>
                <a:rPr lang="en-US" dirty="0"/>
                <a:t>A cylindrical can is filled with two liquids of equal volume with density ρ and 2ρ as shown in </a:t>
              </a:r>
              <a:r>
                <a:rPr lang="en-US" b="1" dirty="0"/>
                <a:t>Figure 5. </a:t>
              </a:r>
              <a:r>
                <a:rPr lang="en-US" dirty="0"/>
                <a:t>L is the length and R is the radius of the cylindrical can. The center of the circular base is at the origin of coordinate axis. Find the coordinates of center of mass (x, y) of the can filled with the two liquids, in terms of R and L. </a:t>
              </a:r>
            </a:p>
            <a:p>
              <a:r>
                <a:rPr lang="en-US" dirty="0"/>
                <a:t>Ignore the mass of the cylindrical can and assume that the two liquids </a:t>
              </a:r>
              <a:r>
                <a:rPr lang="en-US" b="1" dirty="0"/>
                <a:t>do not mix </a:t>
              </a:r>
              <a:r>
                <a:rPr lang="en-US" dirty="0"/>
                <a:t>with each other. </a:t>
              </a:r>
            </a:p>
            <a:p>
              <a:r>
                <a:rPr lang="en-US" dirty="0"/>
                <a:t>A. (0,5/12</a:t>
              </a:r>
              <a:r>
                <a:rPr lang="en-US" i="1" dirty="0"/>
                <a:t>L)</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19200"/>
            <a:ext cx="5334000" cy="2286000"/>
          </a:xfrm>
          <a:prstGeom prst="rect">
            <a:avLst/>
          </a:prstGeom>
          <a:noFill/>
          <a:ln w="76200">
            <a:noFill/>
          </a:ln>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a:ln>
                  <a:noFill/>
                </a:ln>
                <a:effectLst/>
                <a:uLnTx/>
                <a:uFillTx/>
                <a:latin typeface="+mj-lt"/>
                <a:ea typeface="+mj-ea"/>
                <a:cs typeface="+mj-cs"/>
              </a:rPr>
              <a:t>Q#9: A sulfur dioxide molecule SO</a:t>
            </a:r>
            <a:r>
              <a:rPr kumimoji="0" lang="en-US" sz="2000" i="0" u="none" strike="noStrike" kern="1200" cap="none" spc="0" normalizeH="0" baseline="-25000" noProof="0" dirty="0">
                <a:ln>
                  <a:noFill/>
                </a:ln>
                <a:effectLst/>
                <a:uLnTx/>
                <a:uFillTx/>
                <a:latin typeface="+mj-lt"/>
                <a:ea typeface="+mj-ea"/>
                <a:cs typeface="+mj-cs"/>
              </a:rPr>
              <a:t>2</a:t>
            </a:r>
            <a:r>
              <a:rPr kumimoji="0" lang="en-US" sz="2000" i="0" u="none" strike="noStrike" kern="1200" cap="none" spc="0" normalizeH="0" baseline="0" noProof="0" dirty="0">
                <a:ln>
                  <a:noFill/>
                </a:ln>
                <a:effectLst/>
                <a:uLnTx/>
                <a:uFillTx/>
                <a:latin typeface="+mj-lt"/>
                <a:ea typeface="+mj-ea"/>
                <a:cs typeface="+mj-cs"/>
              </a:rPr>
              <a:t> consists of a Sulfur atom (M = 32 u) located at the origin with two Oxygen atoms each of mass (m = 16 u) bound to it as in Fig 4. The angle between the two bonds is 120°. If each bond is 0.1432 nm long, what is the location of the center of mass of the molecule (</a:t>
            </a:r>
            <a:r>
              <a:rPr kumimoji="0" lang="en-US" sz="2000" i="0" u="none" strike="noStrike" kern="1200" cap="none" spc="0" normalizeH="0" baseline="0" noProof="0" dirty="0" err="1">
                <a:ln>
                  <a:noFill/>
                </a:ln>
                <a:effectLst/>
                <a:uLnTx/>
                <a:uFillTx/>
                <a:latin typeface="+mj-lt"/>
                <a:ea typeface="+mj-ea"/>
                <a:cs typeface="+mj-cs"/>
              </a:rPr>
              <a:t>x,y</a:t>
            </a:r>
            <a:r>
              <a:rPr kumimoji="0" lang="en-US" sz="2000" i="0" u="none" strike="noStrike" kern="1200" cap="none" spc="0" normalizeH="0" baseline="0" noProof="0" dirty="0">
                <a:ln>
                  <a:noFill/>
                </a:ln>
                <a:effectLst/>
                <a:uLnTx/>
                <a:uFillTx/>
                <a:latin typeface="+mj-lt"/>
                <a:ea typeface="+mj-ea"/>
                <a:cs typeface="+mj-cs"/>
              </a:rPr>
              <a:t>)? (</a:t>
            </a:r>
            <a:r>
              <a:rPr kumimoji="0" lang="en-US" sz="2000" i="0" u="none" strike="noStrike" kern="1200" cap="none" spc="0" normalizeH="0" baseline="0" noProof="0" dirty="0" err="1">
                <a:ln>
                  <a:noFill/>
                </a:ln>
                <a:effectLst/>
                <a:uLnTx/>
                <a:uFillTx/>
                <a:latin typeface="+mj-lt"/>
                <a:ea typeface="+mj-ea"/>
                <a:cs typeface="+mj-cs"/>
              </a:rPr>
              <a:t>Ans</a:t>
            </a:r>
            <a:r>
              <a:rPr kumimoji="0" lang="en-US" sz="2000" i="0" u="none" strike="noStrike" kern="1200" cap="none" spc="0" normalizeH="0" baseline="0" noProof="0" dirty="0">
                <a:ln>
                  <a:noFill/>
                </a:ln>
                <a:effectLst/>
                <a:uLnTx/>
                <a:uFillTx/>
                <a:latin typeface="+mj-lt"/>
                <a:ea typeface="+mj-ea"/>
                <a:cs typeface="+mj-cs"/>
              </a:rPr>
              <a:t>: (0.0358, 0) nm)</a:t>
            </a:r>
          </a:p>
        </p:txBody>
      </p:sp>
      <p:pic>
        <p:nvPicPr>
          <p:cNvPr id="15361" name="Picture 1"/>
          <p:cNvPicPr>
            <a:picLocks noChangeAspect="1" noChangeArrowheads="1"/>
          </p:cNvPicPr>
          <p:nvPr/>
        </p:nvPicPr>
        <p:blipFill>
          <a:blip r:embed="rId2" cstate="print"/>
          <a:srcRect/>
          <a:stretch>
            <a:fillRect/>
          </a:stretch>
        </p:blipFill>
        <p:spPr bwMode="auto">
          <a:xfrm>
            <a:off x="6705600" y="1219200"/>
            <a:ext cx="1934728" cy="1981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524000"/>
            <a:ext cx="7391400" cy="1600200"/>
          </a:xfrm>
          <a:prstGeom prst="rect">
            <a:avLst/>
          </a:prstGeom>
          <a:noFill/>
          <a:ln w="76200">
            <a:noFill/>
          </a:ln>
        </p:spPr>
        <p:txBody>
          <a:bodyPr/>
          <a:lstStyle/>
          <a:p>
            <a:r>
              <a:rPr lang="en-US" sz="2000" b="1" dirty="0"/>
              <a:t>Q7 </a:t>
            </a:r>
            <a:r>
              <a:rPr lang="en-US" sz="2000" dirty="0"/>
              <a:t>A 1.0 kg particle is moving with a velocity of 16 m/s along the  positive x direction while a 3.0 kg particle is moving with a velocity of 4.0 m/s along the positive y direction.  Find the magnitude of their center of mass velocity. (</a:t>
            </a:r>
            <a:r>
              <a:rPr lang="en-US" sz="2000" dirty="0" err="1"/>
              <a:t>Ans</a:t>
            </a:r>
            <a:r>
              <a:rPr lang="en-US" sz="2000" dirty="0"/>
              <a:t> 5.0 m/s )</a:t>
            </a:r>
          </a:p>
        </p:txBody>
      </p:sp>
      <p:sp>
        <p:nvSpPr>
          <p:cNvPr id="3" name="Rectangle 2"/>
          <p:cNvSpPr/>
          <p:nvPr/>
        </p:nvSpPr>
        <p:spPr>
          <a:xfrm>
            <a:off x="1295400" y="3962400"/>
            <a:ext cx="7162800" cy="1323439"/>
          </a:xfrm>
          <a:prstGeom prst="rect">
            <a:avLst/>
          </a:prstGeom>
        </p:spPr>
        <p:txBody>
          <a:bodyPr wrap="square">
            <a:spAutoFit/>
          </a:bodyPr>
          <a:lstStyle/>
          <a:p>
            <a:r>
              <a:rPr lang="en-US" sz="2000" dirty="0"/>
              <a:t>Q10. A 2.00-kg particle has a velocity of 4.00 m/s in the positive x direction and a 3.00-kg particle has a velocity of 5.00 m/s in the positive y direction. What is the speed of their center of mass? </a:t>
            </a:r>
          </a:p>
          <a:p>
            <a:r>
              <a:rPr lang="en-US" sz="2000" dirty="0"/>
              <a:t>A) 3.40 m/s </a:t>
            </a:r>
          </a:p>
        </p:txBody>
      </p:sp>
      <mc:AlternateContent xmlns:mc="http://schemas.openxmlformats.org/markup-compatibility/2006" xmlns:p14="http://schemas.microsoft.com/office/powerpoint/2010/main">
        <mc:Choice Requires="p14">
          <p:contentPart p14:bwMode="auto" r:id="rId2">
            <p14:nvContentPartPr>
              <p14:cNvPr id="9239" name="Ink 23"/>
              <p14:cNvContentPartPr>
                <a14:cpLocks xmlns:a14="http://schemas.microsoft.com/office/drawing/2010/main" noRot="1" noChangeAspect="1" noEditPoints="1" noChangeArrowheads="1" noChangeShapeType="1"/>
              </p14:cNvContentPartPr>
              <p14:nvPr/>
            </p14:nvContentPartPr>
            <p14:xfrm>
              <a:off x="7451725" y="3403600"/>
              <a:ext cx="6350" cy="20638"/>
            </p14:xfrm>
          </p:contentPart>
        </mc:Choice>
        <mc:Fallback xmlns="">
          <p:pic>
            <p:nvPicPr>
              <p:cNvPr id="9239" name="Ink 23"/>
              <p:cNvPicPr>
                <a:picLocks noRot="1" noChangeAspect="1" noEditPoints="1" noChangeArrowheads="1" noChangeShapeType="1"/>
              </p:cNvPicPr>
              <p:nvPr/>
            </p:nvPicPr>
            <p:blipFill>
              <a:blip r:embed="rId3"/>
              <a:stretch>
                <a:fillRect/>
              </a:stretch>
            </p:blipFill>
            <p:spPr>
              <a:xfrm>
                <a:off x="7448815" y="3391290"/>
                <a:ext cx="18256" cy="4055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240" name="Ink 24"/>
              <p14:cNvContentPartPr>
                <a14:cpLocks xmlns:a14="http://schemas.microsoft.com/office/drawing/2010/main" noRot="1" noChangeAspect="1" noEditPoints="1" noChangeArrowheads="1" noChangeShapeType="1"/>
              </p14:cNvContentPartPr>
              <p14:nvPr/>
            </p14:nvContentPartPr>
            <p14:xfrm>
              <a:off x="274638" y="6581775"/>
              <a:ext cx="1587" cy="3884613"/>
            </p14:xfrm>
          </p:contentPart>
        </mc:Choice>
        <mc:Fallback xmlns="">
          <p:pic>
            <p:nvPicPr>
              <p:cNvPr id="9240" name="Ink 24"/>
              <p:cNvPicPr>
                <a:picLocks noRot="1" noChangeAspect="1" noEditPoints="1" noChangeArrowheads="1" noChangeShapeType="1"/>
              </p:cNvPicPr>
              <p:nvPr/>
            </p:nvPicPr>
            <p:blipFill>
              <a:blip r:embed="rId5"/>
              <a:stretch>
                <a:fillRect/>
              </a:stretch>
            </p:blipFill>
            <p:spPr>
              <a:xfrm>
                <a:off x="250833" y="6576375"/>
                <a:ext cx="49197" cy="3893253"/>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43000"/>
            <a:ext cx="4953000" cy="1935162"/>
          </a:xfrm>
          <a:prstGeom prst="rect">
            <a:avLst/>
          </a:prstGeom>
          <a:noFill/>
          <a:ln w="76200">
            <a:noFill/>
          </a:ln>
        </p:spPr>
        <p:txBody>
          <a:bodyPr/>
          <a:lstStyle/>
          <a:p>
            <a:r>
              <a:rPr lang="en-US" sz="2000" b="1" dirty="0"/>
              <a:t>Q9 Two particles m</a:t>
            </a:r>
            <a:r>
              <a:rPr lang="en-US" sz="2000" b="1" baseline="-25000" dirty="0"/>
              <a:t>1</a:t>
            </a:r>
            <a:r>
              <a:rPr lang="en-US" sz="2000" b="1" dirty="0"/>
              <a:t> and m</a:t>
            </a:r>
            <a:r>
              <a:rPr lang="en-US" sz="2000" b="1" baseline="-25000" dirty="0"/>
              <a:t>2</a:t>
            </a:r>
            <a:r>
              <a:rPr lang="en-US" sz="2000" b="1" dirty="0"/>
              <a:t>, 5.0-kg each, are initially at  rest. External forces F</a:t>
            </a:r>
            <a:r>
              <a:rPr lang="en-US" sz="2000" b="1" baseline="-25000" dirty="0"/>
              <a:t>1</a:t>
            </a:r>
            <a:r>
              <a:rPr lang="en-US" sz="2000" b="1" dirty="0"/>
              <a:t> and F</a:t>
            </a:r>
            <a:r>
              <a:rPr lang="en-US" sz="2000" b="1" baseline="-25000" dirty="0"/>
              <a:t>2</a:t>
            </a:r>
            <a:r>
              <a:rPr lang="en-US" sz="2000" b="1" dirty="0"/>
              <a:t>, 12 N each, are acting on these particles as shown in Fig. The acceleration of the center of mass of the two particles system is (Answer: 1.2 j m/s</a:t>
            </a:r>
            <a:r>
              <a:rPr lang="en-US" sz="2000" b="1" baseline="30000" dirty="0"/>
              <a:t>2</a:t>
            </a:r>
            <a:r>
              <a:rPr lang="en-US" sz="2000" b="1" dirty="0"/>
              <a:t> )</a:t>
            </a:r>
          </a:p>
        </p:txBody>
      </p:sp>
      <p:pic>
        <p:nvPicPr>
          <p:cNvPr id="9218" name="Picture 2"/>
          <p:cNvPicPr>
            <a:picLocks noChangeAspect="1" noChangeArrowheads="1"/>
          </p:cNvPicPr>
          <p:nvPr/>
        </p:nvPicPr>
        <p:blipFill>
          <a:blip r:embed="rId2" cstate="print"/>
          <a:srcRect/>
          <a:stretch>
            <a:fillRect/>
          </a:stretch>
        </p:blipFill>
        <p:spPr bwMode="auto">
          <a:xfrm>
            <a:off x="6019800" y="1061706"/>
            <a:ext cx="2286000" cy="233694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Solved Problem from Book</a:t>
            </a:r>
          </a:p>
        </p:txBody>
      </p:sp>
      <p:pic>
        <p:nvPicPr>
          <p:cNvPr id="62466" name="Picture 2"/>
          <p:cNvPicPr>
            <a:picLocks noChangeAspect="1" noChangeArrowheads="1"/>
          </p:cNvPicPr>
          <p:nvPr/>
        </p:nvPicPr>
        <p:blipFill>
          <a:blip r:embed="rId2" cstate="print"/>
          <a:srcRect/>
          <a:stretch>
            <a:fillRect/>
          </a:stretch>
        </p:blipFill>
        <p:spPr bwMode="auto">
          <a:xfrm>
            <a:off x="228600" y="1143000"/>
            <a:ext cx="4978400" cy="160020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cstate="print"/>
          <a:srcRect/>
          <a:stretch>
            <a:fillRect/>
          </a:stretch>
        </p:blipFill>
        <p:spPr bwMode="auto">
          <a:xfrm>
            <a:off x="5715000" y="1219199"/>
            <a:ext cx="3333391" cy="239552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228600"/>
            <a:ext cx="2951449" cy="584775"/>
          </a:xfrm>
          <a:prstGeom prst="rect">
            <a:avLst/>
          </a:prstGeom>
          <a:noFill/>
        </p:spPr>
        <p:txBody>
          <a:bodyPr wrap="none" rtlCol="0">
            <a:spAutoFit/>
          </a:bodyPr>
          <a:lstStyle/>
          <a:p>
            <a:r>
              <a:rPr lang="en-US" sz="3200" b="1" dirty="0">
                <a:solidFill>
                  <a:srgbClr val="FF0000"/>
                </a:solidFill>
                <a:latin typeface="Comic Sans MS" pitchFamily="66" charset="0"/>
              </a:rPr>
              <a:t>Momentum (p)</a:t>
            </a:r>
          </a:p>
        </p:txBody>
      </p:sp>
      <p:graphicFrame>
        <p:nvGraphicFramePr>
          <p:cNvPr id="5" name="Object 4"/>
          <p:cNvGraphicFramePr>
            <a:graphicFrameLocks noChangeAspect="1"/>
          </p:cNvGraphicFramePr>
          <p:nvPr/>
        </p:nvGraphicFramePr>
        <p:xfrm>
          <a:off x="3428037" y="1066800"/>
          <a:ext cx="2099638" cy="761999"/>
        </p:xfrm>
        <a:graphic>
          <a:graphicData uri="http://schemas.openxmlformats.org/presentationml/2006/ole">
            <mc:AlternateContent xmlns:mc="http://schemas.openxmlformats.org/markup-compatibility/2006">
              <mc:Choice xmlns:v="urn:schemas-microsoft-com:vml" Requires="v">
                <p:oleObj spid="_x0000_s45230" name="Equation" r:id="rId3" imgW="495000" imgH="203040" progId="Equation.3">
                  <p:embed/>
                </p:oleObj>
              </mc:Choice>
              <mc:Fallback>
                <p:oleObj name="Equation" r:id="rId3" imgW="49500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037" y="1066800"/>
                        <a:ext cx="2099638" cy="761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3202345" y="1905000"/>
          <a:ext cx="2477730" cy="1066800"/>
        </p:xfrm>
        <a:graphic>
          <a:graphicData uri="http://schemas.openxmlformats.org/presentationml/2006/ole">
            <mc:AlternateContent xmlns:mc="http://schemas.openxmlformats.org/markup-compatibility/2006">
              <mc:Choice xmlns:v="urn:schemas-microsoft-com:vml" Requires="v">
                <p:oleObj spid="_x0000_s45231" name="Equation" r:id="rId5" imgW="799920" imgH="393480" progId="Equation.3">
                  <p:embed/>
                </p:oleObj>
              </mc:Choice>
              <mc:Fallback>
                <p:oleObj name="Equation" r:id="rId5" imgW="79992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2345" y="1905000"/>
                        <a:ext cx="247773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4"/>
          <p:cNvGraphicFramePr>
            <a:graphicFrameLocks noChangeAspect="1"/>
          </p:cNvGraphicFramePr>
          <p:nvPr/>
        </p:nvGraphicFramePr>
        <p:xfrm>
          <a:off x="2590800" y="3136075"/>
          <a:ext cx="2163762" cy="1066800"/>
        </p:xfrm>
        <a:graphic>
          <a:graphicData uri="http://schemas.openxmlformats.org/presentationml/2006/ole">
            <mc:AlternateContent xmlns:mc="http://schemas.openxmlformats.org/markup-compatibility/2006">
              <mc:Choice xmlns:v="urn:schemas-microsoft-com:vml" Requires="v">
                <p:oleObj spid="_x0000_s45232" name="Equation" r:id="rId7" imgW="698400" imgH="393480" progId="Equation.3">
                  <p:embed/>
                </p:oleObj>
              </mc:Choice>
              <mc:Fallback>
                <p:oleObj name="Equation" r:id="rId7" imgW="69840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136075"/>
                        <a:ext cx="216376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5"/>
          <p:cNvGraphicFramePr>
            <a:graphicFrameLocks noChangeAspect="1"/>
          </p:cNvGraphicFramePr>
          <p:nvPr/>
        </p:nvGraphicFramePr>
        <p:xfrm>
          <a:off x="2589150" y="3124200"/>
          <a:ext cx="3225800" cy="1066800"/>
        </p:xfrm>
        <a:graphic>
          <a:graphicData uri="http://schemas.openxmlformats.org/presentationml/2006/ole">
            <mc:AlternateContent xmlns:mc="http://schemas.openxmlformats.org/markup-compatibility/2006">
              <mc:Choice xmlns:v="urn:schemas-microsoft-com:vml" Requires="v">
                <p:oleObj spid="_x0000_s45233" name="Equation" r:id="rId9" imgW="1041120" imgH="393480" progId="Equation.3">
                  <p:embed/>
                </p:oleObj>
              </mc:Choice>
              <mc:Fallback>
                <p:oleObj name="Equation" r:id="rId9" imgW="104112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9150" y="3124200"/>
                        <a:ext cx="32258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6"/>
          <p:cNvGraphicFramePr>
            <a:graphicFrameLocks noChangeAspect="1"/>
          </p:cNvGraphicFramePr>
          <p:nvPr/>
        </p:nvGraphicFramePr>
        <p:xfrm>
          <a:off x="2578100" y="3136075"/>
          <a:ext cx="4051300" cy="1066800"/>
        </p:xfrm>
        <a:graphic>
          <a:graphicData uri="http://schemas.openxmlformats.org/presentationml/2006/ole">
            <mc:AlternateContent xmlns:mc="http://schemas.openxmlformats.org/markup-compatibility/2006">
              <mc:Choice xmlns:v="urn:schemas-microsoft-com:vml" Requires="v">
                <p:oleObj spid="_x0000_s45234" name="Equation" r:id="rId11" imgW="1307880" imgH="393480" progId="Equation.3">
                  <p:embed/>
                </p:oleObj>
              </mc:Choice>
              <mc:Fallback>
                <p:oleObj name="Equation" r:id="rId11" imgW="1307880" imgH="39348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8100" y="3136075"/>
                        <a:ext cx="40513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3">
            <p14:nvContentPartPr>
              <p14:cNvPr id="45069" name="Ink 13"/>
              <p14:cNvContentPartPr>
                <a14:cpLocks xmlns:a14="http://schemas.microsoft.com/office/drawing/2010/main" noRot="1" noChangeAspect="1" noEditPoints="1" noChangeArrowheads="1" noChangeShapeType="1"/>
              </p14:cNvContentPartPr>
              <p14:nvPr/>
            </p14:nvContentPartPr>
            <p14:xfrm>
              <a:off x="1165225" y="6670675"/>
              <a:ext cx="9525" cy="30163"/>
            </p14:xfrm>
          </p:contentPart>
        </mc:Choice>
        <mc:Fallback xmlns="">
          <p:pic>
            <p:nvPicPr>
              <p:cNvPr id="45069" name="Ink 13"/>
              <p:cNvPicPr>
                <a:picLocks noRot="1" noChangeAspect="1" noEditPoints="1" noChangeArrowheads="1" noChangeShapeType="1"/>
              </p:cNvPicPr>
              <p:nvPr/>
            </p:nvPicPr>
            <p:blipFill>
              <a:blip r:embed="rId14"/>
              <a:stretch>
                <a:fillRect/>
              </a:stretch>
            </p:blipFill>
            <p:spPr>
              <a:xfrm>
                <a:off x="1162661" y="6668161"/>
                <a:ext cx="23446" cy="4380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1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17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28600"/>
            <a:ext cx="6154249" cy="584775"/>
          </a:xfrm>
          <a:prstGeom prst="rect">
            <a:avLst/>
          </a:prstGeom>
          <a:noFill/>
        </p:spPr>
        <p:txBody>
          <a:bodyPr wrap="none" rtlCol="0">
            <a:spAutoFit/>
          </a:bodyPr>
          <a:lstStyle/>
          <a:p>
            <a:r>
              <a:rPr lang="en-US" sz="3200" b="1" dirty="0">
                <a:solidFill>
                  <a:srgbClr val="FF0000"/>
                </a:solidFill>
                <a:latin typeface="Comic Sans MS" pitchFamily="66" charset="0"/>
              </a:rPr>
              <a:t>Linear momentum of a system</a:t>
            </a:r>
          </a:p>
        </p:txBody>
      </p:sp>
      <p:graphicFrame>
        <p:nvGraphicFramePr>
          <p:cNvPr id="8" name="Object 9"/>
          <p:cNvGraphicFramePr>
            <a:graphicFrameLocks noChangeAspect="1"/>
          </p:cNvGraphicFramePr>
          <p:nvPr/>
        </p:nvGraphicFramePr>
        <p:xfrm>
          <a:off x="2527300" y="2886075"/>
          <a:ext cx="3684588" cy="457200"/>
        </p:xfrm>
        <a:graphic>
          <a:graphicData uri="http://schemas.openxmlformats.org/presentationml/2006/ole">
            <mc:AlternateContent xmlns:mc="http://schemas.openxmlformats.org/markup-compatibility/2006">
              <mc:Choice xmlns:v="urn:schemas-microsoft-com:vml" Requires="v">
                <p:oleObj spid="_x0000_s60656" name="Equation" r:id="rId3" imgW="1841400" imgH="241200" progId="Equation.3">
                  <p:embed/>
                </p:oleObj>
              </mc:Choice>
              <mc:Fallback>
                <p:oleObj name="Equation" r:id="rId3" imgW="1841400" imgH="2412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2886075"/>
                        <a:ext cx="36845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5" name="Object 9"/>
          <p:cNvGraphicFramePr>
            <a:graphicFrameLocks noChangeAspect="1"/>
          </p:cNvGraphicFramePr>
          <p:nvPr/>
        </p:nvGraphicFramePr>
        <p:xfrm>
          <a:off x="2400300" y="2200275"/>
          <a:ext cx="3735388" cy="457200"/>
        </p:xfrm>
        <a:graphic>
          <a:graphicData uri="http://schemas.openxmlformats.org/presentationml/2006/ole">
            <mc:AlternateContent xmlns:mc="http://schemas.openxmlformats.org/markup-compatibility/2006">
              <mc:Choice xmlns:v="urn:schemas-microsoft-com:vml" Requires="v">
                <p:oleObj spid="_x0000_s60657" name="Equation" r:id="rId5" imgW="1866600" imgH="241200" progId="Equation.3">
                  <p:embed/>
                </p:oleObj>
              </mc:Choice>
              <mc:Fallback>
                <p:oleObj name="Equation" r:id="rId5" imgW="1866600" imgH="2412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2200275"/>
                        <a:ext cx="37353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6" name="Object 10"/>
          <p:cNvGraphicFramePr>
            <a:graphicFrameLocks noChangeAspect="1"/>
          </p:cNvGraphicFramePr>
          <p:nvPr/>
        </p:nvGraphicFramePr>
        <p:xfrm>
          <a:off x="2514600" y="3724275"/>
          <a:ext cx="3633788" cy="457200"/>
        </p:xfrm>
        <a:graphic>
          <a:graphicData uri="http://schemas.openxmlformats.org/presentationml/2006/ole">
            <mc:AlternateContent xmlns:mc="http://schemas.openxmlformats.org/markup-compatibility/2006">
              <mc:Choice xmlns:v="urn:schemas-microsoft-com:vml" Requires="v">
                <p:oleObj spid="_x0000_s60658" name="Equation" r:id="rId7" imgW="1815840" imgH="241200" progId="Equation.3">
                  <p:embed/>
                </p:oleObj>
              </mc:Choice>
              <mc:Fallback>
                <p:oleObj name="Equation" r:id="rId7" imgW="1815840" imgH="24120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724275"/>
                        <a:ext cx="36337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7" name="Object 11"/>
          <p:cNvGraphicFramePr>
            <a:graphicFrameLocks noChangeAspect="1"/>
          </p:cNvGraphicFramePr>
          <p:nvPr/>
        </p:nvGraphicFramePr>
        <p:xfrm>
          <a:off x="3581400" y="5324475"/>
          <a:ext cx="1447800" cy="473075"/>
        </p:xfrm>
        <a:graphic>
          <a:graphicData uri="http://schemas.openxmlformats.org/presentationml/2006/ole">
            <mc:AlternateContent xmlns:mc="http://schemas.openxmlformats.org/markup-compatibility/2006">
              <mc:Choice xmlns:v="urn:schemas-microsoft-com:vml" Requires="v">
                <p:oleObj spid="_x0000_s60659" name="Equation" r:id="rId9" imgW="698400" imgH="241200" progId="Equation.3">
                  <p:embed/>
                </p:oleObj>
              </mc:Choice>
              <mc:Fallback>
                <p:oleObj name="Equation" r:id="rId9" imgW="698400" imgH="24120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5324475"/>
                        <a:ext cx="1447800"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30" name="Object 14"/>
          <p:cNvGraphicFramePr>
            <a:graphicFrameLocks noChangeAspect="1"/>
          </p:cNvGraphicFramePr>
          <p:nvPr/>
        </p:nvGraphicFramePr>
        <p:xfrm>
          <a:off x="2527300" y="4538663"/>
          <a:ext cx="3608388" cy="504825"/>
        </p:xfrm>
        <a:graphic>
          <a:graphicData uri="http://schemas.openxmlformats.org/presentationml/2006/ole">
            <mc:AlternateContent xmlns:mc="http://schemas.openxmlformats.org/markup-compatibility/2006">
              <mc:Choice xmlns:v="urn:schemas-microsoft-com:vml" Requires="v">
                <p:oleObj spid="_x0000_s60660" name="Equation" r:id="rId11" imgW="1803240" imgH="266400" progId="Equation.3">
                  <p:embed/>
                </p:oleObj>
              </mc:Choice>
              <mc:Fallback>
                <p:oleObj name="Equation" r:id="rId11" imgW="1803240" imgH="266400"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7300" y="4538663"/>
                        <a:ext cx="36083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5"/>
          <p:cNvGrpSpPr/>
          <p:nvPr/>
        </p:nvGrpSpPr>
        <p:grpSpPr>
          <a:xfrm>
            <a:off x="2362200" y="5934075"/>
            <a:ext cx="2320925" cy="771525"/>
            <a:chOff x="2362200" y="5334000"/>
            <a:chExt cx="2320925" cy="771525"/>
          </a:xfrm>
        </p:grpSpPr>
        <p:graphicFrame>
          <p:nvGraphicFramePr>
            <p:cNvPr id="60428" name="Object 12"/>
            <p:cNvGraphicFramePr>
              <a:graphicFrameLocks noChangeAspect="1"/>
            </p:cNvGraphicFramePr>
            <p:nvPr/>
          </p:nvGraphicFramePr>
          <p:xfrm>
            <a:off x="3657600" y="5334000"/>
            <a:ext cx="1025525" cy="771525"/>
          </p:xfrm>
          <a:graphic>
            <a:graphicData uri="http://schemas.openxmlformats.org/presentationml/2006/ole">
              <mc:AlternateContent xmlns:mc="http://schemas.openxmlformats.org/markup-compatibility/2006">
                <mc:Choice xmlns:v="urn:schemas-microsoft-com:vml" Requires="v">
                  <p:oleObj spid="_x0000_s60661" name="Equation" r:id="rId13" imgW="495000" imgH="393480" progId="Equation.3">
                    <p:embed/>
                  </p:oleObj>
                </mc:Choice>
                <mc:Fallback>
                  <p:oleObj name="Equation" r:id="rId13" imgW="495000" imgH="393480" progId="Equation.3">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5334000"/>
                          <a:ext cx="10255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362200" y="5562600"/>
              <a:ext cx="1067600" cy="369332"/>
            </a:xfrm>
            <a:prstGeom prst="rect">
              <a:avLst/>
            </a:prstGeom>
            <a:noFill/>
          </p:spPr>
          <p:txBody>
            <a:bodyPr wrap="none" rtlCol="1">
              <a:spAutoFit/>
            </a:bodyPr>
            <a:lstStyle/>
            <a:p>
              <a:r>
                <a:rPr lang="en-US" b="1" dirty="0">
                  <a:solidFill>
                    <a:srgbClr val="331AEC"/>
                  </a:solidFill>
                </a:rPr>
                <a:t>Net force</a:t>
              </a:r>
              <a:endParaRPr lang="ar-SA" b="1" dirty="0">
                <a:solidFill>
                  <a:srgbClr val="331AEC"/>
                </a:solidFill>
              </a:endParaRPr>
            </a:p>
          </p:txBody>
        </p:sp>
      </p:grpSp>
      <p:sp>
        <p:nvSpPr>
          <p:cNvPr id="11" name="TextBox 10"/>
          <p:cNvSpPr txBox="1"/>
          <p:nvPr/>
        </p:nvSpPr>
        <p:spPr>
          <a:xfrm>
            <a:off x="1981200" y="5324475"/>
            <a:ext cx="1710212" cy="369332"/>
          </a:xfrm>
          <a:prstGeom prst="rect">
            <a:avLst/>
          </a:prstGeom>
          <a:noFill/>
        </p:spPr>
        <p:txBody>
          <a:bodyPr wrap="none" rtlCol="1">
            <a:spAutoFit/>
          </a:bodyPr>
          <a:lstStyle/>
          <a:p>
            <a:r>
              <a:rPr lang="en-US" b="1" dirty="0">
                <a:solidFill>
                  <a:srgbClr val="331AEC"/>
                </a:solidFill>
              </a:rPr>
              <a:t>Net momentum</a:t>
            </a:r>
            <a:endParaRPr lang="ar-SA" b="1" dirty="0">
              <a:solidFill>
                <a:srgbClr val="331AEC"/>
              </a:solidFill>
            </a:endParaRPr>
          </a:p>
        </p:txBody>
      </p:sp>
      <p:graphicFrame>
        <p:nvGraphicFramePr>
          <p:cNvPr id="60431" name="Object 15"/>
          <p:cNvGraphicFramePr>
            <a:graphicFrameLocks noChangeAspect="1"/>
          </p:cNvGraphicFramePr>
          <p:nvPr/>
        </p:nvGraphicFramePr>
        <p:xfrm>
          <a:off x="1816100" y="1423988"/>
          <a:ext cx="4978400" cy="481012"/>
        </p:xfrm>
        <a:graphic>
          <a:graphicData uri="http://schemas.openxmlformats.org/presentationml/2006/ole">
            <mc:AlternateContent xmlns:mc="http://schemas.openxmlformats.org/markup-compatibility/2006">
              <mc:Choice xmlns:v="urn:schemas-microsoft-com:vml" Requires="v">
                <p:oleObj spid="_x0000_s60662" name="Equation" r:id="rId15" imgW="2489040" imgH="253800" progId="Equation.3">
                  <p:embed/>
                </p:oleObj>
              </mc:Choice>
              <mc:Fallback>
                <p:oleObj name="Equation" r:id="rId15" imgW="2489040" imgH="253800" progId="Equation.3">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6100" y="1423988"/>
                        <a:ext cx="4978400"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306655" y="2971800"/>
            <a:ext cx="1055545" cy="369332"/>
          </a:xfrm>
          <a:prstGeom prst="rect">
            <a:avLst/>
          </a:prstGeom>
          <a:noFill/>
        </p:spPr>
        <p:txBody>
          <a:bodyPr wrap="none" rtlCol="1">
            <a:spAutoFit/>
          </a:bodyPr>
          <a:lstStyle/>
          <a:p>
            <a:r>
              <a:rPr lang="en-US" b="1" dirty="0">
                <a:solidFill>
                  <a:srgbClr val="331AEC"/>
                </a:solidFill>
              </a:rPr>
              <a:t>Similarly,</a:t>
            </a:r>
            <a:endParaRPr lang="ar-SA" b="1" dirty="0">
              <a:solidFill>
                <a:srgbClr val="331AEC"/>
              </a:solidFill>
            </a:endParaRPr>
          </a:p>
        </p:txBody>
      </p:sp>
      <mc:AlternateContent xmlns:mc="http://schemas.openxmlformats.org/markup-compatibility/2006" xmlns:p14="http://schemas.microsoft.com/office/powerpoint/2010/main">
        <mc:Choice Requires="p14">
          <p:contentPart p14:bwMode="auto" r:id="rId17">
            <p14:nvContentPartPr>
              <p14:cNvPr id="60423" name="Ink 7"/>
              <p14:cNvContentPartPr>
                <a14:cpLocks xmlns:a14="http://schemas.microsoft.com/office/drawing/2010/main" noRot="1" noChangeAspect="1" noEditPoints="1" noChangeArrowheads="1" noChangeShapeType="1"/>
              </p14:cNvContentPartPr>
              <p14:nvPr/>
            </p14:nvContentPartPr>
            <p14:xfrm>
              <a:off x="1165225" y="6670675"/>
              <a:ext cx="9525" cy="30163"/>
            </p14:xfrm>
          </p:contentPart>
        </mc:Choice>
        <mc:Fallback xmlns="">
          <p:pic>
            <p:nvPicPr>
              <p:cNvPr id="60423" name="Ink 7"/>
              <p:cNvPicPr>
                <a:picLocks noRot="1" noChangeAspect="1" noEditPoints="1" noChangeArrowheads="1" noChangeShapeType="1"/>
              </p:cNvPicPr>
              <p:nvPr/>
            </p:nvPicPr>
            <p:blipFill>
              <a:blip r:embed="rId18"/>
              <a:stretch>
                <a:fillRect/>
              </a:stretch>
            </p:blipFill>
            <p:spPr>
              <a:xfrm>
                <a:off x="1162661" y="6668161"/>
                <a:ext cx="23446" cy="43808"/>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04800" y="4724400"/>
            <a:ext cx="42672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TextBox 2"/>
          <p:cNvSpPr txBox="1"/>
          <p:nvPr/>
        </p:nvSpPr>
        <p:spPr>
          <a:xfrm>
            <a:off x="2362200" y="228600"/>
            <a:ext cx="5049780" cy="584775"/>
          </a:xfrm>
          <a:prstGeom prst="rect">
            <a:avLst/>
          </a:prstGeom>
          <a:noFill/>
        </p:spPr>
        <p:txBody>
          <a:bodyPr wrap="none" rtlCol="0">
            <a:spAutoFit/>
          </a:bodyPr>
          <a:lstStyle/>
          <a:p>
            <a:r>
              <a:rPr lang="en-US" sz="3200" b="1" dirty="0">
                <a:solidFill>
                  <a:srgbClr val="FF0000"/>
                </a:solidFill>
                <a:latin typeface="Comic Sans MS" pitchFamily="66" charset="0"/>
              </a:rPr>
              <a:t>Collision and Impulse (J)</a:t>
            </a:r>
          </a:p>
        </p:txBody>
      </p:sp>
      <p:graphicFrame>
        <p:nvGraphicFramePr>
          <p:cNvPr id="7175" name="Object 7"/>
          <p:cNvGraphicFramePr>
            <a:graphicFrameLocks noChangeAspect="1"/>
          </p:cNvGraphicFramePr>
          <p:nvPr/>
        </p:nvGraphicFramePr>
        <p:xfrm>
          <a:off x="1676400" y="1143001"/>
          <a:ext cx="1447800" cy="762000"/>
        </p:xfrm>
        <a:graphic>
          <a:graphicData uri="http://schemas.openxmlformats.org/presentationml/2006/ole">
            <mc:AlternateContent xmlns:mc="http://schemas.openxmlformats.org/markup-compatibility/2006">
              <mc:Choice xmlns:v="urn:schemas-microsoft-com:vml" Requires="v">
                <p:oleObj spid="_x0000_s57651" name="Equation" r:id="rId3" imgW="495000" imgH="393480" progId="Equation.3">
                  <p:embed/>
                </p:oleObj>
              </mc:Choice>
              <mc:Fallback>
                <p:oleObj name="Equation" r:id="rId3" imgW="495000" imgH="39348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43001"/>
                        <a:ext cx="1447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6" name="Object 8"/>
          <p:cNvGraphicFramePr>
            <a:graphicFrameLocks noChangeAspect="1"/>
          </p:cNvGraphicFramePr>
          <p:nvPr/>
        </p:nvGraphicFramePr>
        <p:xfrm>
          <a:off x="1524000" y="2057400"/>
          <a:ext cx="1600200" cy="533400"/>
        </p:xfrm>
        <a:graphic>
          <a:graphicData uri="http://schemas.openxmlformats.org/presentationml/2006/ole">
            <mc:AlternateContent xmlns:mc="http://schemas.openxmlformats.org/markup-compatibility/2006">
              <mc:Choice xmlns:v="urn:schemas-microsoft-com:vml" Requires="v">
                <p:oleObj spid="_x0000_s57652" name="Equation" r:id="rId5" imgW="583920" imgH="241200" progId="Equation.3">
                  <p:embed/>
                </p:oleObj>
              </mc:Choice>
              <mc:Fallback>
                <p:oleObj name="Equation" r:id="rId5" imgW="583920" imgH="2412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057400"/>
                        <a:ext cx="1600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2903693618"/>
              </p:ext>
            </p:extLst>
          </p:nvPr>
        </p:nvGraphicFramePr>
        <p:xfrm>
          <a:off x="1298575" y="2819400"/>
          <a:ext cx="1827213" cy="958850"/>
        </p:xfrm>
        <a:graphic>
          <a:graphicData uri="http://schemas.openxmlformats.org/presentationml/2006/ole">
            <mc:AlternateContent xmlns:mc="http://schemas.openxmlformats.org/markup-compatibility/2006">
              <mc:Choice xmlns:v="urn:schemas-microsoft-com:vml" Requires="v">
                <p:oleObj spid="_x0000_s57653" name="معادلة" r:id="rId7" imgW="787320" imgH="507960" progId="Equation.3">
                  <p:embed/>
                </p:oleObj>
              </mc:Choice>
              <mc:Fallback>
                <p:oleObj name="معادلة" r:id="rId7" imgW="787320" imgH="507960" progId="Equation.3">
                  <p:embed/>
                  <p:pic>
                    <p:nvPicPr>
                      <p:cNvPr id="0" name="Picture 9"/>
                      <p:cNvPicPr>
                        <a:picLocks noChangeAspect="1" noChangeArrowheads="1"/>
                      </p:cNvPicPr>
                      <p:nvPr/>
                    </p:nvPicPr>
                    <p:blipFill>
                      <a:blip r:embed="rId8"/>
                      <a:srcRect/>
                      <a:stretch>
                        <a:fillRect/>
                      </a:stretch>
                    </p:blipFill>
                    <p:spPr bwMode="auto">
                      <a:xfrm>
                        <a:off x="1298575" y="2819400"/>
                        <a:ext cx="1827213"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8"/>
          <p:cNvGraphicFramePr>
            <a:graphicFrameLocks noChangeAspect="1"/>
          </p:cNvGraphicFramePr>
          <p:nvPr>
            <p:extLst>
              <p:ext uri="{D42A27DB-BD31-4B8C-83A1-F6EECF244321}">
                <p14:modId xmlns:p14="http://schemas.microsoft.com/office/powerpoint/2010/main" val="1295765516"/>
              </p:ext>
            </p:extLst>
          </p:nvPr>
        </p:nvGraphicFramePr>
        <p:xfrm>
          <a:off x="1219200" y="3886200"/>
          <a:ext cx="1806575" cy="528637"/>
        </p:xfrm>
        <a:graphic>
          <a:graphicData uri="http://schemas.openxmlformats.org/presentationml/2006/ole">
            <mc:AlternateContent xmlns:mc="http://schemas.openxmlformats.org/markup-compatibility/2006">
              <mc:Choice xmlns:v="urn:schemas-microsoft-com:vml" Requires="v">
                <p:oleObj spid="_x0000_s57654" name="معادلة" r:id="rId9" imgW="965160" imgH="279360" progId="Equation.3">
                  <p:embed/>
                </p:oleObj>
              </mc:Choice>
              <mc:Fallback>
                <p:oleObj name="معادلة" r:id="rId9" imgW="965160" imgH="279360" progId="Equation.3">
                  <p:embed/>
                  <p:pic>
                    <p:nvPicPr>
                      <p:cNvPr id="0" name="Picture 10"/>
                      <p:cNvPicPr>
                        <a:picLocks noChangeAspect="1" noChangeArrowheads="1"/>
                      </p:cNvPicPr>
                      <p:nvPr/>
                    </p:nvPicPr>
                    <p:blipFill>
                      <a:blip r:embed="rId10"/>
                      <a:srcRect/>
                      <a:stretch>
                        <a:fillRect/>
                      </a:stretch>
                    </p:blipFill>
                    <p:spPr bwMode="auto">
                      <a:xfrm>
                        <a:off x="1219200" y="3886200"/>
                        <a:ext cx="1806575" cy="52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19"/>
          <p:cNvGrpSpPr/>
          <p:nvPr/>
        </p:nvGrpSpPr>
        <p:grpSpPr>
          <a:xfrm>
            <a:off x="510381" y="4775556"/>
            <a:ext cx="3872998" cy="528638"/>
            <a:chOff x="2209800" y="4500302"/>
            <a:chExt cx="3872998" cy="528638"/>
          </a:xfrm>
        </p:grpSpPr>
        <p:sp>
          <p:nvSpPr>
            <p:cNvPr id="18" name="TextBox 17"/>
            <p:cNvSpPr txBox="1"/>
            <p:nvPr/>
          </p:nvSpPr>
          <p:spPr>
            <a:xfrm>
              <a:off x="2209800" y="4572000"/>
              <a:ext cx="1521570" cy="400110"/>
            </a:xfrm>
            <a:prstGeom prst="rect">
              <a:avLst/>
            </a:prstGeom>
            <a:noFill/>
          </p:spPr>
          <p:txBody>
            <a:bodyPr wrap="none" rtlCol="0">
              <a:spAutoFit/>
            </a:bodyPr>
            <a:lstStyle/>
            <a:p>
              <a:r>
                <a:rPr lang="en-US" sz="2000" b="1" dirty="0"/>
                <a:t>Impulse (J) =</a:t>
              </a:r>
            </a:p>
          </p:txBody>
        </p:sp>
        <p:graphicFrame>
          <p:nvGraphicFramePr>
            <p:cNvPr id="57358" name="Object 14"/>
            <p:cNvGraphicFramePr>
              <a:graphicFrameLocks noChangeAspect="1"/>
            </p:cNvGraphicFramePr>
            <p:nvPr>
              <p:extLst>
                <p:ext uri="{D42A27DB-BD31-4B8C-83A1-F6EECF244321}">
                  <p14:modId xmlns:p14="http://schemas.microsoft.com/office/powerpoint/2010/main" val="3804958025"/>
                </p:ext>
              </p:extLst>
            </p:nvPr>
          </p:nvGraphicFramePr>
          <p:xfrm>
            <a:off x="3682498" y="4500302"/>
            <a:ext cx="2400300" cy="528638"/>
          </p:xfrm>
          <a:graphic>
            <a:graphicData uri="http://schemas.openxmlformats.org/presentationml/2006/ole">
              <mc:AlternateContent xmlns:mc="http://schemas.openxmlformats.org/markup-compatibility/2006">
                <mc:Choice xmlns:v="urn:schemas-microsoft-com:vml" Requires="v">
                  <p:oleObj spid="_x0000_s57655" name="معادلة" r:id="rId11" imgW="1282680" imgH="279360" progId="Equation.3">
                    <p:embed/>
                  </p:oleObj>
                </mc:Choice>
                <mc:Fallback>
                  <p:oleObj name="معادلة" r:id="rId11" imgW="1282680" imgH="279360" progId="Equation.3">
                    <p:embed/>
                    <p:pic>
                      <p:nvPicPr>
                        <p:cNvPr id="0" name="Picture 14"/>
                        <p:cNvPicPr>
                          <a:picLocks noChangeAspect="1" noChangeArrowheads="1"/>
                        </p:cNvPicPr>
                        <p:nvPr/>
                      </p:nvPicPr>
                      <p:blipFill>
                        <a:blip r:embed="rId12"/>
                        <a:srcRect/>
                        <a:stretch>
                          <a:fillRect/>
                        </a:stretch>
                      </p:blipFill>
                      <p:spPr bwMode="auto">
                        <a:xfrm>
                          <a:off x="3682498" y="4500302"/>
                          <a:ext cx="2400300"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3" name="Straight Connector 22"/>
          <p:cNvCxnSpPr/>
          <p:nvPr/>
        </p:nvCxnSpPr>
        <p:spPr>
          <a:xfrm rot="5400000" flipH="1" flipV="1">
            <a:off x="2324100" y="3694906"/>
            <a:ext cx="4953000" cy="1588"/>
          </a:xfrm>
          <a:prstGeom prst="line">
            <a:avLst/>
          </a:prstGeom>
          <a:ln w="38100">
            <a:solidFill>
              <a:srgbClr val="331AEC"/>
            </a:solidFill>
          </a:ln>
        </p:spPr>
        <p:style>
          <a:lnRef idx="1">
            <a:schemeClr val="accent1"/>
          </a:lnRef>
          <a:fillRef idx="0">
            <a:schemeClr val="accent1"/>
          </a:fillRef>
          <a:effectRef idx="0">
            <a:schemeClr val="accent1"/>
          </a:effectRef>
          <a:fontRef idx="minor">
            <a:schemeClr val="tx1"/>
          </a:fontRef>
        </p:style>
      </p:cxnSp>
      <p:graphicFrame>
        <p:nvGraphicFramePr>
          <p:cNvPr id="24" name="Object 14"/>
          <p:cNvGraphicFramePr>
            <a:graphicFrameLocks noChangeAspect="1"/>
          </p:cNvGraphicFramePr>
          <p:nvPr>
            <p:extLst>
              <p:ext uri="{D42A27DB-BD31-4B8C-83A1-F6EECF244321}">
                <p14:modId xmlns:p14="http://schemas.microsoft.com/office/powerpoint/2010/main" val="4019689841"/>
              </p:ext>
            </p:extLst>
          </p:nvPr>
        </p:nvGraphicFramePr>
        <p:xfrm>
          <a:off x="5257800" y="1524000"/>
          <a:ext cx="2876550" cy="528638"/>
        </p:xfrm>
        <a:graphic>
          <a:graphicData uri="http://schemas.openxmlformats.org/presentationml/2006/ole">
            <mc:AlternateContent xmlns:mc="http://schemas.openxmlformats.org/markup-compatibility/2006">
              <mc:Choice xmlns:v="urn:schemas-microsoft-com:vml" Requires="v">
                <p:oleObj spid="_x0000_s57656" name="معادلة" r:id="rId13" imgW="1536480" imgH="279360" progId="Equation.3">
                  <p:embed/>
                </p:oleObj>
              </mc:Choice>
              <mc:Fallback>
                <p:oleObj name="معادلة" r:id="rId13" imgW="1536480" imgH="279360" progId="Equation.3">
                  <p:embed/>
                  <p:pic>
                    <p:nvPicPr>
                      <p:cNvPr id="0" name="Picture 15"/>
                      <p:cNvPicPr>
                        <a:picLocks noChangeAspect="1" noChangeArrowheads="1"/>
                      </p:cNvPicPr>
                      <p:nvPr/>
                    </p:nvPicPr>
                    <p:blipFill>
                      <a:blip r:embed="rId14"/>
                      <a:srcRect/>
                      <a:stretch>
                        <a:fillRect/>
                      </a:stretch>
                    </p:blipFill>
                    <p:spPr bwMode="auto">
                      <a:xfrm>
                        <a:off x="5257800" y="1524000"/>
                        <a:ext cx="2876550"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60" name="Object 16"/>
          <p:cNvGraphicFramePr>
            <a:graphicFrameLocks noChangeAspect="1"/>
          </p:cNvGraphicFramePr>
          <p:nvPr>
            <p:extLst>
              <p:ext uri="{D42A27DB-BD31-4B8C-83A1-F6EECF244321}">
                <p14:modId xmlns:p14="http://schemas.microsoft.com/office/powerpoint/2010/main" val="2804171720"/>
              </p:ext>
            </p:extLst>
          </p:nvPr>
        </p:nvGraphicFramePr>
        <p:xfrm>
          <a:off x="5051425" y="2438400"/>
          <a:ext cx="3282950" cy="528638"/>
        </p:xfrm>
        <a:graphic>
          <a:graphicData uri="http://schemas.openxmlformats.org/presentationml/2006/ole">
            <mc:AlternateContent xmlns:mc="http://schemas.openxmlformats.org/markup-compatibility/2006">
              <mc:Choice xmlns:v="urn:schemas-microsoft-com:vml" Requires="v">
                <p:oleObj spid="_x0000_s57657" name="معادلة" r:id="rId15" imgW="1752480" imgH="279360" progId="Equation.3">
                  <p:embed/>
                </p:oleObj>
              </mc:Choice>
              <mc:Fallback>
                <p:oleObj name="معادلة" r:id="rId15" imgW="1752480" imgH="279360" progId="Equation.3">
                  <p:embed/>
                  <p:pic>
                    <p:nvPicPr>
                      <p:cNvPr id="0" name="Picture 16"/>
                      <p:cNvPicPr>
                        <a:picLocks noChangeAspect="1" noChangeArrowheads="1"/>
                      </p:cNvPicPr>
                      <p:nvPr/>
                    </p:nvPicPr>
                    <p:blipFill>
                      <a:blip r:embed="rId16"/>
                      <a:srcRect/>
                      <a:stretch>
                        <a:fillRect/>
                      </a:stretch>
                    </p:blipFill>
                    <p:spPr bwMode="auto">
                      <a:xfrm>
                        <a:off x="5051425" y="2438400"/>
                        <a:ext cx="3282950"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61" name="Object 17"/>
          <p:cNvGraphicFramePr>
            <a:graphicFrameLocks noChangeAspect="1"/>
          </p:cNvGraphicFramePr>
          <p:nvPr>
            <p:extLst>
              <p:ext uri="{D42A27DB-BD31-4B8C-83A1-F6EECF244321}">
                <p14:modId xmlns:p14="http://schemas.microsoft.com/office/powerpoint/2010/main" val="324463642"/>
              </p:ext>
            </p:extLst>
          </p:nvPr>
        </p:nvGraphicFramePr>
        <p:xfrm>
          <a:off x="5106988" y="3352800"/>
          <a:ext cx="3328987" cy="528638"/>
        </p:xfrm>
        <a:graphic>
          <a:graphicData uri="http://schemas.openxmlformats.org/presentationml/2006/ole">
            <mc:AlternateContent xmlns:mc="http://schemas.openxmlformats.org/markup-compatibility/2006">
              <mc:Choice xmlns:v="urn:schemas-microsoft-com:vml" Requires="v">
                <p:oleObj spid="_x0000_s57658" name="معادلة" r:id="rId17" imgW="1777680" imgH="279360" progId="Equation.3">
                  <p:embed/>
                </p:oleObj>
              </mc:Choice>
              <mc:Fallback>
                <p:oleObj name="معادلة" r:id="rId17" imgW="1777680" imgH="279360" progId="Equation.3">
                  <p:embed/>
                  <p:pic>
                    <p:nvPicPr>
                      <p:cNvPr id="0" name="Picture 17"/>
                      <p:cNvPicPr>
                        <a:picLocks noChangeAspect="1" noChangeArrowheads="1"/>
                      </p:cNvPicPr>
                      <p:nvPr/>
                    </p:nvPicPr>
                    <p:blipFill>
                      <a:blip r:embed="rId18"/>
                      <a:srcRect/>
                      <a:stretch>
                        <a:fillRect/>
                      </a:stretch>
                    </p:blipFill>
                    <p:spPr bwMode="auto">
                      <a:xfrm>
                        <a:off x="5106988" y="3352800"/>
                        <a:ext cx="3328987"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838200" y="5715000"/>
            <a:ext cx="3206904" cy="369332"/>
          </a:xfrm>
          <a:prstGeom prst="rect">
            <a:avLst/>
          </a:prstGeom>
          <a:noFill/>
        </p:spPr>
        <p:txBody>
          <a:bodyPr wrap="none" rtlCol="1">
            <a:spAutoFit/>
          </a:bodyPr>
          <a:lstStyle/>
          <a:p>
            <a:r>
              <a:rPr lang="en-US" b="1" dirty="0">
                <a:solidFill>
                  <a:srgbClr val="331AEC"/>
                </a:solidFill>
              </a:rPr>
              <a:t>J = Area under the F and t curve</a:t>
            </a:r>
            <a:endParaRPr lang="ar-SA" b="1" dirty="0">
              <a:solidFill>
                <a:srgbClr val="331AEC"/>
              </a:solidFill>
            </a:endParaRPr>
          </a:p>
        </p:txBody>
      </p:sp>
      <p:graphicFrame>
        <p:nvGraphicFramePr>
          <p:cNvPr id="57362" name="Object 18"/>
          <p:cNvGraphicFramePr>
            <a:graphicFrameLocks noChangeAspect="1"/>
          </p:cNvGraphicFramePr>
          <p:nvPr>
            <p:extLst>
              <p:ext uri="{D42A27DB-BD31-4B8C-83A1-F6EECF244321}">
                <p14:modId xmlns:p14="http://schemas.microsoft.com/office/powerpoint/2010/main" val="2574186288"/>
              </p:ext>
            </p:extLst>
          </p:nvPr>
        </p:nvGraphicFramePr>
        <p:xfrm>
          <a:off x="5486400" y="5181600"/>
          <a:ext cx="2282825" cy="455612"/>
        </p:xfrm>
        <a:graphic>
          <a:graphicData uri="http://schemas.openxmlformats.org/presentationml/2006/ole">
            <mc:AlternateContent xmlns:mc="http://schemas.openxmlformats.org/markup-compatibility/2006">
              <mc:Choice xmlns:v="urn:schemas-microsoft-com:vml" Requires="v">
                <p:oleObj spid="_x0000_s57659" name="معادلة" r:id="rId19" imgW="1218960" imgH="241200" progId="Equation.3">
                  <p:embed/>
                </p:oleObj>
              </mc:Choice>
              <mc:Fallback>
                <p:oleObj name="معادلة" r:id="rId19" imgW="1218960" imgH="241200" progId="Equation.3">
                  <p:embed/>
                  <p:pic>
                    <p:nvPicPr>
                      <p:cNvPr id="0" name="Picture 18"/>
                      <p:cNvPicPr>
                        <a:picLocks noChangeAspect="1" noChangeArrowheads="1"/>
                      </p:cNvPicPr>
                      <p:nvPr/>
                    </p:nvPicPr>
                    <p:blipFill>
                      <a:blip r:embed="rId20"/>
                      <a:srcRect/>
                      <a:stretch>
                        <a:fillRect/>
                      </a:stretch>
                    </p:blipFill>
                    <p:spPr bwMode="auto">
                      <a:xfrm>
                        <a:off x="5486400" y="5181600"/>
                        <a:ext cx="2282825"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5029200" y="4191000"/>
            <a:ext cx="3352800" cy="646331"/>
          </a:xfrm>
          <a:prstGeom prst="rect">
            <a:avLst/>
          </a:prstGeom>
          <a:noFill/>
        </p:spPr>
        <p:txBody>
          <a:bodyPr wrap="square" rtlCol="1">
            <a:spAutoFit/>
          </a:bodyPr>
          <a:lstStyle/>
          <a:p>
            <a:pPr algn="ctr"/>
            <a:r>
              <a:rPr lang="en-US" b="1" dirty="0">
                <a:solidFill>
                  <a:srgbClr val="331AEC"/>
                </a:solidFill>
              </a:rPr>
              <a:t>The average value of J can also be calculated as</a:t>
            </a:r>
            <a:endParaRPr lang="ar-SA" b="1" dirty="0">
              <a:solidFill>
                <a:srgbClr val="331AEC"/>
              </a:solidFill>
            </a:endParaRPr>
          </a:p>
        </p:txBody>
      </p:sp>
      <p:sp>
        <p:nvSpPr>
          <p:cNvPr id="30" name="TextBox 29"/>
          <p:cNvSpPr txBox="1"/>
          <p:nvPr/>
        </p:nvSpPr>
        <p:spPr>
          <a:xfrm>
            <a:off x="682608" y="6324600"/>
            <a:ext cx="8300414" cy="369332"/>
          </a:xfrm>
          <a:prstGeom prst="rect">
            <a:avLst/>
          </a:prstGeom>
          <a:noFill/>
        </p:spPr>
        <p:txBody>
          <a:bodyPr wrap="none" rtlCol="1">
            <a:spAutoFit/>
          </a:bodyPr>
          <a:lstStyle/>
          <a:p>
            <a:r>
              <a:rPr lang="en-US" b="1" dirty="0">
                <a:solidFill>
                  <a:srgbClr val="331AEC"/>
                </a:solidFill>
              </a:rPr>
              <a:t>If the time of collision is brief (very short) the change in momentum in called impulse</a:t>
            </a:r>
            <a:endParaRPr lang="ar-SA" b="1" dirty="0">
              <a:solidFill>
                <a:srgbClr val="331AEC"/>
              </a:solidFill>
            </a:endParaRPr>
          </a:p>
        </p:txBody>
      </p:sp>
      <mc:AlternateContent xmlns:mc="http://schemas.openxmlformats.org/markup-compatibility/2006" xmlns:p14="http://schemas.microsoft.com/office/powerpoint/2010/main">
        <mc:Choice Requires="p14">
          <p:contentPart p14:bwMode="auto" r:id="rId21">
            <p14:nvContentPartPr>
              <p14:cNvPr id="57357" name="Ink 13"/>
              <p14:cNvContentPartPr>
                <a14:cpLocks xmlns:a14="http://schemas.microsoft.com/office/drawing/2010/main" noRot="1" noChangeAspect="1" noEditPoints="1" noChangeArrowheads="1" noChangeShapeType="1"/>
              </p14:cNvContentPartPr>
              <p14:nvPr/>
            </p14:nvContentPartPr>
            <p14:xfrm>
              <a:off x="1165225" y="6670675"/>
              <a:ext cx="9525" cy="30163"/>
            </p14:xfrm>
          </p:contentPart>
        </mc:Choice>
        <mc:Fallback xmlns="">
          <p:pic>
            <p:nvPicPr>
              <p:cNvPr id="57357" name="Ink 13"/>
              <p:cNvPicPr>
                <a:picLocks noRot="1" noChangeAspect="1" noEditPoints="1" noChangeArrowheads="1" noChangeShapeType="1"/>
              </p:cNvPicPr>
              <p:nvPr/>
            </p:nvPicPr>
            <p:blipFill>
              <a:blip r:embed="rId22"/>
              <a:stretch>
                <a:fillRect/>
              </a:stretch>
            </p:blipFill>
            <p:spPr>
              <a:xfrm>
                <a:off x="1162558" y="6668220"/>
                <a:ext cx="24003" cy="4349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736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736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736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a:t>Mass of the earth = </a:t>
            </a:r>
            <a:r>
              <a:rPr lang="en-US" b="1" dirty="0"/>
              <a:t>5.9742 × 10</a:t>
            </a:r>
            <a:r>
              <a:rPr lang="en-US" b="1" baseline="30000" dirty="0"/>
              <a:t>24</a:t>
            </a:r>
            <a:r>
              <a:rPr lang="en-US" b="1" dirty="0"/>
              <a:t> kg</a:t>
            </a:r>
            <a:endParaRPr lang="en-US" dirty="0"/>
          </a:p>
        </p:txBody>
      </p:sp>
      <p:pic>
        <p:nvPicPr>
          <p:cNvPr id="4" name="Picture 3" descr="earth.gif"/>
          <p:cNvPicPr>
            <a:picLocks noChangeAspect="1"/>
          </p:cNvPicPr>
          <p:nvPr/>
        </p:nvPicPr>
        <p:blipFill>
          <a:blip r:embed="rId2" cstate="print"/>
          <a:stretch>
            <a:fillRect/>
          </a:stretch>
        </p:blipFill>
        <p:spPr>
          <a:xfrm>
            <a:off x="3128962" y="1962150"/>
            <a:ext cx="2886075" cy="2933700"/>
          </a:xfrm>
          <a:prstGeom prst="rect">
            <a:avLst/>
          </a:prstGeom>
        </p:spPr>
      </p:pic>
      <p:sp>
        <p:nvSpPr>
          <p:cNvPr id="5" name="Oval 4"/>
          <p:cNvSpPr/>
          <p:nvPr/>
        </p:nvSpPr>
        <p:spPr>
          <a:xfrm>
            <a:off x="3124200" y="1981200"/>
            <a:ext cx="2895600" cy="2895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50392" y="3429000"/>
            <a:ext cx="45719" cy="4571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09600" y="51816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Mass</a:t>
            </a:r>
            <a:r>
              <a:rPr kumimoji="0" lang="en-US" sz="4400" b="0" i="0" u="none" strike="noStrike" kern="1200" cap="none" spc="0" normalizeH="0" noProof="0" dirty="0">
                <a:ln>
                  <a:noFill/>
                </a:ln>
                <a:solidFill>
                  <a:schemeClr val="tx1"/>
                </a:solidFill>
                <a:effectLst/>
                <a:uLnTx/>
                <a:uFillTx/>
                <a:latin typeface="+mj-lt"/>
                <a:ea typeface="+mj-ea"/>
                <a:cs typeface="+mj-cs"/>
              </a:rPr>
              <a:t> of the earth is concentrated at the center of the earth.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1" name="Group 10"/>
          <p:cNvGrpSpPr/>
          <p:nvPr/>
        </p:nvGrpSpPr>
        <p:grpSpPr>
          <a:xfrm>
            <a:off x="4648200" y="1981200"/>
            <a:ext cx="3731977" cy="1371600"/>
            <a:chOff x="4648200" y="1981200"/>
            <a:chExt cx="3731977" cy="1371600"/>
          </a:xfrm>
        </p:grpSpPr>
        <p:cxnSp>
          <p:nvCxnSpPr>
            <p:cNvPr id="9" name="Straight Arrow Connector 8"/>
            <p:cNvCxnSpPr/>
            <p:nvPr/>
          </p:nvCxnSpPr>
          <p:spPr>
            <a:xfrm flipV="1">
              <a:off x="4648200" y="2209800"/>
              <a:ext cx="1524000" cy="11430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72200" y="1981200"/>
              <a:ext cx="2207977" cy="369332"/>
            </a:xfrm>
            <a:prstGeom prst="rect">
              <a:avLst/>
            </a:prstGeom>
            <a:noFill/>
          </p:spPr>
          <p:txBody>
            <a:bodyPr wrap="none" rtlCol="0">
              <a:spAutoFit/>
            </a:bodyPr>
            <a:lstStyle/>
            <a:p>
              <a:r>
                <a:rPr lang="en-US" b="1" dirty="0"/>
                <a:t>Center of mass (com)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53" presetClass="exit" presetSubtype="0" fill="hold" nodeType="withEffect">
                                  <p:stCondLst>
                                    <p:cond delay="0"/>
                                  </p:stCondLst>
                                  <p:childTnLst>
                                    <p:anim calcmode="lin" valueType="num">
                                      <p:cBhvr>
                                        <p:cTn id="8" dur="500"/>
                                        <p:tgtEl>
                                          <p:spTgt spid="4"/>
                                        </p:tgtEl>
                                        <p:attrNameLst>
                                          <p:attrName>ppt_w</p:attrName>
                                        </p:attrNameLst>
                                      </p:cBhvr>
                                      <p:tavLst>
                                        <p:tav tm="0">
                                          <p:val>
                                            <p:strVal val="ppt_w"/>
                                          </p:val>
                                        </p:tav>
                                        <p:tav tm="100000">
                                          <p:val>
                                            <p:fltVal val="0"/>
                                          </p:val>
                                        </p:tav>
                                      </p:tavLst>
                                    </p:anim>
                                    <p:anim calcmode="lin" valueType="num">
                                      <p:cBhvr>
                                        <p:cTn id="9" dur="500"/>
                                        <p:tgtEl>
                                          <p:spTgt spid="4"/>
                                        </p:tgtEl>
                                        <p:attrNameLst>
                                          <p:attrName>ppt_h</p:attrName>
                                        </p:attrNameLst>
                                      </p:cBhvr>
                                      <p:tavLst>
                                        <p:tav tm="0">
                                          <p:val>
                                            <p:strVal val="ppt_h"/>
                                          </p:val>
                                        </p:tav>
                                        <p:tav tm="100000">
                                          <p:val>
                                            <p:fltVal val="0"/>
                                          </p:val>
                                        </p:tav>
                                      </p:tavLst>
                                    </p:anim>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Check Point-3 </a:t>
            </a:r>
          </a:p>
        </p:txBody>
      </p:sp>
      <p:sp>
        <p:nvSpPr>
          <p:cNvPr id="9" name="TextBox 8"/>
          <p:cNvSpPr txBox="1"/>
          <p:nvPr/>
        </p:nvSpPr>
        <p:spPr>
          <a:xfrm>
            <a:off x="762000" y="4191000"/>
            <a:ext cx="1582484" cy="369332"/>
          </a:xfrm>
          <a:prstGeom prst="rect">
            <a:avLst/>
          </a:prstGeom>
          <a:noFill/>
        </p:spPr>
        <p:txBody>
          <a:bodyPr wrap="none" rtlCol="1">
            <a:spAutoFit/>
          </a:bodyPr>
          <a:lstStyle/>
          <a:p>
            <a:r>
              <a:rPr lang="en-US" b="1" dirty="0">
                <a:solidFill>
                  <a:srgbClr val="331AEC"/>
                </a:solidFill>
              </a:rPr>
              <a:t>a) 1, 3, 2&amp;4 tie</a:t>
            </a:r>
            <a:endParaRPr lang="ar-SA" b="1" dirty="0">
              <a:solidFill>
                <a:srgbClr val="331AEC"/>
              </a:solidFill>
            </a:endParaRPr>
          </a:p>
        </p:txBody>
      </p:sp>
      <p:sp>
        <p:nvSpPr>
          <p:cNvPr id="10" name="TextBox 9"/>
          <p:cNvSpPr txBox="1"/>
          <p:nvPr/>
        </p:nvSpPr>
        <p:spPr>
          <a:xfrm>
            <a:off x="838200" y="4800600"/>
            <a:ext cx="550151" cy="369332"/>
          </a:xfrm>
          <a:prstGeom prst="rect">
            <a:avLst/>
          </a:prstGeom>
          <a:noFill/>
        </p:spPr>
        <p:txBody>
          <a:bodyPr wrap="none" rtlCol="1">
            <a:spAutoFit/>
          </a:bodyPr>
          <a:lstStyle/>
          <a:p>
            <a:r>
              <a:rPr lang="en-US" b="1" dirty="0">
                <a:solidFill>
                  <a:srgbClr val="331AEC"/>
                </a:solidFill>
              </a:rPr>
              <a:t>b) 3</a:t>
            </a:r>
            <a:endParaRPr lang="ar-SA" b="1" dirty="0">
              <a:solidFill>
                <a:srgbClr val="331AEC"/>
              </a:solidFill>
            </a:endParaRPr>
          </a:p>
        </p:txBody>
      </p:sp>
      <p:pic>
        <p:nvPicPr>
          <p:cNvPr id="63491" name="Picture 3"/>
          <p:cNvPicPr>
            <a:picLocks noChangeAspect="1" noChangeArrowheads="1"/>
          </p:cNvPicPr>
          <p:nvPr/>
        </p:nvPicPr>
        <p:blipFill>
          <a:blip r:embed="rId2" cstate="print"/>
          <a:srcRect/>
          <a:stretch>
            <a:fillRect/>
          </a:stretch>
        </p:blipFill>
        <p:spPr bwMode="auto">
          <a:xfrm>
            <a:off x="685800" y="990600"/>
            <a:ext cx="7982645" cy="1981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Check Point-4 </a:t>
            </a:r>
          </a:p>
        </p:txBody>
      </p:sp>
      <p:sp>
        <p:nvSpPr>
          <p:cNvPr id="9" name="TextBox 8"/>
          <p:cNvSpPr txBox="1"/>
          <p:nvPr/>
        </p:nvSpPr>
        <p:spPr>
          <a:xfrm>
            <a:off x="762000" y="4191000"/>
            <a:ext cx="4419600" cy="381000"/>
          </a:xfrm>
          <a:prstGeom prst="rect">
            <a:avLst/>
          </a:prstGeom>
          <a:noFill/>
        </p:spPr>
        <p:txBody>
          <a:bodyPr wrap="square" rtlCol="1">
            <a:spAutoFit/>
          </a:bodyPr>
          <a:lstStyle/>
          <a:p>
            <a:r>
              <a:rPr lang="en-US" b="1" dirty="0">
                <a:solidFill>
                  <a:srgbClr val="331AEC"/>
                </a:solidFill>
              </a:rPr>
              <a:t>a) Unchanged: </a:t>
            </a:r>
            <a:r>
              <a:rPr lang="el-GR" b="1" dirty="0">
                <a:solidFill>
                  <a:srgbClr val="331AEC"/>
                </a:solidFill>
              </a:rPr>
              <a:t>Δ</a:t>
            </a:r>
            <a:r>
              <a:rPr lang="en-US" b="1" dirty="0">
                <a:solidFill>
                  <a:srgbClr val="331AEC"/>
                </a:solidFill>
              </a:rPr>
              <a:t>p = </a:t>
            </a:r>
            <a:r>
              <a:rPr lang="en-US" b="1" dirty="0" err="1">
                <a:solidFill>
                  <a:srgbClr val="331AEC"/>
                </a:solidFill>
              </a:rPr>
              <a:t>mv</a:t>
            </a:r>
            <a:r>
              <a:rPr lang="en-US" b="1" dirty="0">
                <a:solidFill>
                  <a:srgbClr val="331AEC"/>
                </a:solidFill>
              </a:rPr>
              <a:t> – 0 in both situation </a:t>
            </a:r>
            <a:endParaRPr lang="ar-SA" b="1" baseline="-25000" dirty="0">
              <a:solidFill>
                <a:srgbClr val="331AEC"/>
              </a:solidFill>
            </a:endParaRPr>
          </a:p>
        </p:txBody>
      </p:sp>
      <p:sp>
        <p:nvSpPr>
          <p:cNvPr id="10" name="TextBox 9"/>
          <p:cNvSpPr txBox="1"/>
          <p:nvPr/>
        </p:nvSpPr>
        <p:spPr>
          <a:xfrm>
            <a:off x="762000" y="4800600"/>
            <a:ext cx="2181110" cy="369332"/>
          </a:xfrm>
          <a:prstGeom prst="rect">
            <a:avLst/>
          </a:prstGeom>
          <a:noFill/>
        </p:spPr>
        <p:txBody>
          <a:bodyPr wrap="none" rtlCol="1">
            <a:spAutoFit/>
          </a:bodyPr>
          <a:lstStyle/>
          <a:p>
            <a:r>
              <a:rPr lang="en-US" b="1" dirty="0">
                <a:solidFill>
                  <a:srgbClr val="331AEC"/>
                </a:solidFill>
              </a:rPr>
              <a:t>b) Unchanged: J = </a:t>
            </a:r>
            <a:r>
              <a:rPr lang="el-GR" b="1" dirty="0">
                <a:solidFill>
                  <a:srgbClr val="331AEC"/>
                </a:solidFill>
              </a:rPr>
              <a:t>Δ</a:t>
            </a:r>
            <a:r>
              <a:rPr lang="en-US" b="1" dirty="0">
                <a:solidFill>
                  <a:srgbClr val="331AEC"/>
                </a:solidFill>
              </a:rPr>
              <a:t>p</a:t>
            </a:r>
            <a:endParaRPr lang="ar-SA" b="1" baseline="-25000" dirty="0">
              <a:solidFill>
                <a:srgbClr val="331AEC"/>
              </a:solidFill>
            </a:endParaRPr>
          </a:p>
        </p:txBody>
      </p:sp>
      <p:pic>
        <p:nvPicPr>
          <p:cNvPr id="63492" name="Picture 4"/>
          <p:cNvPicPr>
            <a:picLocks noChangeAspect="1" noChangeArrowheads="1"/>
          </p:cNvPicPr>
          <p:nvPr/>
        </p:nvPicPr>
        <p:blipFill>
          <a:blip r:embed="rId2" cstate="print"/>
          <a:srcRect/>
          <a:stretch>
            <a:fillRect/>
          </a:stretch>
        </p:blipFill>
        <p:spPr bwMode="auto">
          <a:xfrm>
            <a:off x="228600" y="1066800"/>
            <a:ext cx="8669942" cy="1752600"/>
          </a:xfrm>
          <a:prstGeom prst="rect">
            <a:avLst/>
          </a:prstGeom>
          <a:noFill/>
          <a:ln w="9525">
            <a:noFill/>
            <a:miter lim="800000"/>
            <a:headEnd/>
            <a:tailEnd/>
          </a:ln>
          <a:effectLst/>
        </p:spPr>
      </p:pic>
      <p:sp>
        <p:nvSpPr>
          <p:cNvPr id="7" name="TextBox 6"/>
          <p:cNvSpPr txBox="1"/>
          <p:nvPr/>
        </p:nvSpPr>
        <p:spPr>
          <a:xfrm>
            <a:off x="762000" y="5345668"/>
            <a:ext cx="5105400" cy="553998"/>
          </a:xfrm>
          <a:prstGeom prst="rect">
            <a:avLst/>
          </a:prstGeom>
          <a:noFill/>
        </p:spPr>
        <p:txBody>
          <a:bodyPr wrap="square" rtlCol="1">
            <a:spAutoFit/>
          </a:bodyPr>
          <a:lstStyle/>
          <a:p>
            <a:r>
              <a:rPr lang="en-US" b="1" dirty="0">
                <a:solidFill>
                  <a:srgbClr val="331AEC"/>
                </a:solidFill>
              </a:rPr>
              <a:t>c) decreases: F = J/</a:t>
            </a:r>
            <a:r>
              <a:rPr lang="el-GR" b="1" dirty="0">
                <a:solidFill>
                  <a:srgbClr val="331AEC"/>
                </a:solidFill>
              </a:rPr>
              <a:t>Δ</a:t>
            </a:r>
            <a:r>
              <a:rPr lang="en-US" b="1" dirty="0">
                <a:solidFill>
                  <a:srgbClr val="331AEC"/>
                </a:solidFill>
              </a:rPr>
              <a:t>t, </a:t>
            </a:r>
            <a:r>
              <a:rPr lang="el-GR" b="1" dirty="0">
                <a:solidFill>
                  <a:srgbClr val="331AEC"/>
                </a:solidFill>
              </a:rPr>
              <a:t>Δ</a:t>
            </a:r>
            <a:r>
              <a:rPr lang="en-US" b="1" dirty="0">
                <a:solidFill>
                  <a:srgbClr val="331AEC"/>
                </a:solidFill>
              </a:rPr>
              <a:t>t increases</a:t>
            </a:r>
            <a:endParaRPr lang="ar-SA" b="1" baseline="-25000" dirty="0">
              <a:solidFill>
                <a:srgbClr val="331AEC"/>
              </a:solidFill>
            </a:endParaRPr>
          </a:p>
          <a:p>
            <a:endParaRPr lang="ar-SA" b="1" baseline="-25000" dirty="0">
              <a:solidFill>
                <a:srgbClr val="331AE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2400"/>
            <a:ext cx="9144000" cy="715962"/>
          </a:xfrm>
          <a:prstGeom prst="rect">
            <a:avLst/>
          </a:prstGeom>
          <a:noFill/>
          <a:ln w="76200">
            <a:noFill/>
          </a:ln>
        </p:spPr>
        <p:txBody>
          <a:bodyPr/>
          <a:lstStyle/>
          <a:p>
            <a:r>
              <a:rPr lang="en-US" b="1" dirty="0"/>
              <a:t>Q9. An impulsive force F</a:t>
            </a:r>
            <a:r>
              <a:rPr lang="en-US" b="1" baseline="-25000" dirty="0"/>
              <a:t> </a:t>
            </a:r>
            <a:r>
              <a:rPr lang="en-US" b="1" dirty="0"/>
              <a:t>as a function of time is shown in the Fig.  as applied to an object (m = 5.0 kg) at rest. What will be its final speed? A) 2.0 m/s.</a:t>
            </a:r>
            <a:r>
              <a:rPr lang="en-US" b="1" u="sng" dirty="0"/>
              <a:t> </a:t>
            </a:r>
          </a:p>
        </p:txBody>
      </p:sp>
      <p:pic>
        <p:nvPicPr>
          <p:cNvPr id="8194" name="Picture 2"/>
          <p:cNvPicPr>
            <a:picLocks noChangeAspect="1" noChangeArrowheads="1"/>
          </p:cNvPicPr>
          <p:nvPr/>
        </p:nvPicPr>
        <p:blipFill>
          <a:blip r:embed="rId2" cstate="print"/>
          <a:srcRect/>
          <a:stretch>
            <a:fillRect/>
          </a:stretch>
        </p:blipFill>
        <p:spPr bwMode="auto">
          <a:xfrm>
            <a:off x="5105400" y="990600"/>
            <a:ext cx="2723745" cy="26670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524000" y="4191000"/>
            <a:ext cx="1981200" cy="2077019"/>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838200" y="1295400"/>
            <a:ext cx="2455007" cy="2667000"/>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4953000" y="4343400"/>
            <a:ext cx="3053201"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371600"/>
            <a:ext cx="7482504" cy="3692014"/>
          </a:xfrm>
          <a:prstGeom prst="rect">
            <a:avLst/>
          </a:prstGeom>
        </p:spPr>
      </p:pic>
    </p:spTree>
    <p:extLst>
      <p:ext uri="{BB962C8B-B14F-4D97-AF65-F5344CB8AC3E}">
        <p14:creationId xmlns:p14="http://schemas.microsoft.com/office/powerpoint/2010/main" val="3126763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1295400"/>
            <a:ext cx="5562600" cy="1447800"/>
          </a:xfrm>
          <a:prstGeom prst="rect">
            <a:avLst/>
          </a:prstGeom>
          <a:noFill/>
          <a:ln w="76200">
            <a:noFill/>
          </a:ln>
        </p:spPr>
        <p:txBody>
          <a:bodyPr/>
          <a:lstStyle/>
          <a:p>
            <a:r>
              <a:rPr lang="en-US" b="1" dirty="0"/>
              <a:t>Q10.</a:t>
            </a:r>
          </a:p>
          <a:p>
            <a:r>
              <a:rPr lang="en-US" b="1" dirty="0"/>
              <a:t> A 10.0 kg toy car is moving along the </a:t>
            </a:r>
            <a:r>
              <a:rPr lang="en-US" b="1" i="1" dirty="0"/>
              <a:t>x</a:t>
            </a:r>
            <a:r>
              <a:rPr lang="en-US" b="1" dirty="0"/>
              <a:t> axis.  The only force </a:t>
            </a:r>
            <a:r>
              <a:rPr lang="en-US" b="1" dirty="0" err="1"/>
              <a:t>F</a:t>
            </a:r>
            <a:r>
              <a:rPr lang="en-US" b="1" baseline="-25000" dirty="0" err="1"/>
              <a:t>x</a:t>
            </a:r>
            <a:r>
              <a:rPr lang="en-US" b="1" dirty="0"/>
              <a:t> acting on the car is shown in Fig. 5 as a function of time (t).  At time </a:t>
            </a:r>
            <a:r>
              <a:rPr lang="en-US" b="1" i="1" dirty="0"/>
              <a:t>t</a:t>
            </a:r>
            <a:r>
              <a:rPr lang="en-US" b="1" dirty="0"/>
              <a:t> = 0 s the car has a speed of 4.0 m/s.  What is its speed at time </a:t>
            </a:r>
            <a:r>
              <a:rPr lang="en-US" b="1" i="1" dirty="0"/>
              <a:t>t</a:t>
            </a:r>
            <a:r>
              <a:rPr lang="en-US" b="1" dirty="0"/>
              <a:t> = 6.0 s? (</a:t>
            </a:r>
            <a:r>
              <a:rPr lang="en-US" b="1" dirty="0" err="1"/>
              <a:t>Ans</a:t>
            </a:r>
            <a:r>
              <a:rPr lang="en-US" b="1" dirty="0"/>
              <a:t>: 8.0 m/s )</a:t>
            </a:r>
          </a:p>
        </p:txBody>
      </p:sp>
      <p:pic>
        <p:nvPicPr>
          <p:cNvPr id="11266" name="Picture 2"/>
          <p:cNvPicPr>
            <a:picLocks noChangeAspect="1" noChangeArrowheads="1"/>
          </p:cNvPicPr>
          <p:nvPr/>
        </p:nvPicPr>
        <p:blipFill>
          <a:blip r:embed="rId2" cstate="print"/>
          <a:srcRect/>
          <a:stretch>
            <a:fillRect/>
          </a:stretch>
        </p:blipFill>
        <p:spPr bwMode="auto">
          <a:xfrm>
            <a:off x="5659341" y="1066800"/>
            <a:ext cx="2798859" cy="2209800"/>
          </a:xfrm>
          <a:prstGeom prst="rect">
            <a:avLst/>
          </a:prstGeom>
          <a:noFill/>
          <a:ln w="9525">
            <a:noFill/>
            <a:miter lim="800000"/>
            <a:headEnd/>
            <a:tailEnd/>
          </a:ln>
        </p:spPr>
      </p:pic>
      <p:grpSp>
        <p:nvGrpSpPr>
          <p:cNvPr id="4" name="Group 3"/>
          <p:cNvGrpSpPr/>
          <p:nvPr/>
        </p:nvGrpSpPr>
        <p:grpSpPr>
          <a:xfrm>
            <a:off x="228600" y="3787677"/>
            <a:ext cx="8686800" cy="2765523"/>
            <a:chOff x="304800" y="3787677"/>
            <a:chExt cx="8686800" cy="2765523"/>
          </a:xfrm>
        </p:grpSpPr>
        <p:sp>
          <p:nvSpPr>
            <p:cNvPr id="5" name="Rectangle 4"/>
            <p:cNvSpPr/>
            <p:nvPr/>
          </p:nvSpPr>
          <p:spPr>
            <a:xfrm>
              <a:off x="304800" y="3787677"/>
              <a:ext cx="4572000" cy="2585323"/>
            </a:xfrm>
            <a:prstGeom prst="rect">
              <a:avLst/>
            </a:prstGeom>
          </p:spPr>
          <p:txBody>
            <a:bodyPr wrap="square">
              <a:spAutoFit/>
            </a:bodyPr>
            <a:lstStyle/>
            <a:p>
              <a:r>
                <a:rPr lang="en-US" dirty="0"/>
                <a:t>Q9. </a:t>
              </a:r>
            </a:p>
            <a:p>
              <a:r>
                <a:rPr lang="en-US" dirty="0"/>
                <a:t>At time t = 0, a 3.0-kg block slides along a frictionless surface with a constant speed of 5.0 m/s in the positive x-direction. A horizontal, time dependent force is applied along the positive x-direction to the block as shown in </a:t>
              </a:r>
              <a:r>
                <a:rPr lang="en-US" b="1" dirty="0"/>
                <a:t>Figure 4</a:t>
              </a:r>
              <a:r>
                <a:rPr lang="en-US" dirty="0"/>
                <a:t>. What is the speed of the block at </a:t>
              </a:r>
              <a:r>
                <a:rPr lang="en-US" i="1" dirty="0"/>
                <a:t>t = 10 seconds? </a:t>
              </a:r>
            </a:p>
            <a:p>
              <a:r>
                <a:rPr lang="en-US" dirty="0"/>
                <a:t>A. 19 m/s </a:t>
              </a:r>
            </a:p>
          </p:txBody>
        </p:sp>
        <p:pic>
          <p:nvPicPr>
            <p:cNvPr id="6" name="Picture 3"/>
            <p:cNvPicPr>
              <a:picLocks noChangeAspect="1" noChangeArrowheads="1"/>
            </p:cNvPicPr>
            <p:nvPr/>
          </p:nvPicPr>
          <p:blipFill>
            <a:blip r:embed="rId3" cstate="print"/>
            <a:srcRect/>
            <a:stretch>
              <a:fillRect/>
            </a:stretch>
          </p:blipFill>
          <p:spPr bwMode="auto">
            <a:xfrm>
              <a:off x="4577256" y="3886200"/>
              <a:ext cx="4414344" cy="2667000"/>
            </a:xfrm>
            <a:prstGeom prst="rect">
              <a:avLst/>
            </a:prstGeom>
            <a:noFill/>
            <a:ln w="9525">
              <a:noFill/>
              <a:miter lim="800000"/>
              <a:headEnd/>
              <a:tailEnd/>
            </a:ln>
            <a:effec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Check Point-5 </a:t>
            </a:r>
          </a:p>
        </p:txBody>
      </p:sp>
      <p:sp>
        <p:nvSpPr>
          <p:cNvPr id="9" name="TextBox 8"/>
          <p:cNvSpPr txBox="1"/>
          <p:nvPr/>
        </p:nvSpPr>
        <p:spPr>
          <a:xfrm>
            <a:off x="838200" y="3048000"/>
            <a:ext cx="1447800" cy="381000"/>
          </a:xfrm>
          <a:prstGeom prst="rect">
            <a:avLst/>
          </a:prstGeom>
          <a:noFill/>
        </p:spPr>
        <p:txBody>
          <a:bodyPr wrap="square" rtlCol="1">
            <a:spAutoFit/>
          </a:bodyPr>
          <a:lstStyle/>
          <a:p>
            <a:r>
              <a:rPr lang="en-US" b="1" dirty="0">
                <a:solidFill>
                  <a:srgbClr val="331AEC"/>
                </a:solidFill>
              </a:rPr>
              <a:t>a) 0</a:t>
            </a:r>
            <a:endParaRPr lang="ar-SA" b="1" baseline="-25000" dirty="0">
              <a:solidFill>
                <a:srgbClr val="331AEC"/>
              </a:solidFill>
            </a:endParaRPr>
          </a:p>
        </p:txBody>
      </p:sp>
      <p:sp>
        <p:nvSpPr>
          <p:cNvPr id="10" name="TextBox 9"/>
          <p:cNvSpPr txBox="1"/>
          <p:nvPr/>
        </p:nvSpPr>
        <p:spPr>
          <a:xfrm>
            <a:off x="2286000" y="3048000"/>
            <a:ext cx="1186030" cy="369332"/>
          </a:xfrm>
          <a:prstGeom prst="rect">
            <a:avLst/>
          </a:prstGeom>
          <a:noFill/>
        </p:spPr>
        <p:txBody>
          <a:bodyPr wrap="none" rtlCol="1">
            <a:spAutoFit/>
          </a:bodyPr>
          <a:lstStyle/>
          <a:p>
            <a:r>
              <a:rPr lang="en-US" b="1" dirty="0">
                <a:solidFill>
                  <a:srgbClr val="331AEC"/>
                </a:solidFill>
              </a:rPr>
              <a:t>b) positive</a:t>
            </a:r>
            <a:endParaRPr lang="ar-SA" b="1" baseline="-25000" dirty="0">
              <a:solidFill>
                <a:srgbClr val="331AEC"/>
              </a:solidFill>
            </a:endParaRPr>
          </a:p>
        </p:txBody>
      </p:sp>
      <p:sp>
        <p:nvSpPr>
          <p:cNvPr id="7" name="TextBox 6"/>
          <p:cNvSpPr txBox="1"/>
          <p:nvPr/>
        </p:nvSpPr>
        <p:spPr>
          <a:xfrm>
            <a:off x="4038600" y="3048000"/>
            <a:ext cx="1752600" cy="369332"/>
          </a:xfrm>
          <a:prstGeom prst="rect">
            <a:avLst/>
          </a:prstGeom>
          <a:noFill/>
        </p:spPr>
        <p:txBody>
          <a:bodyPr wrap="square" rtlCol="1">
            <a:spAutoFit/>
          </a:bodyPr>
          <a:lstStyle/>
          <a:p>
            <a:r>
              <a:rPr lang="en-US" b="1" dirty="0">
                <a:solidFill>
                  <a:srgbClr val="331AEC"/>
                </a:solidFill>
              </a:rPr>
              <a:t>c</a:t>
            </a:r>
            <a:r>
              <a:rPr lang="en-US" b="1">
                <a:solidFill>
                  <a:srgbClr val="331AEC"/>
                </a:solidFill>
              </a:rPr>
              <a:t>) j</a:t>
            </a:r>
            <a:endParaRPr lang="ar-SA" b="1" dirty="0">
              <a:solidFill>
                <a:srgbClr val="331AEC"/>
              </a:solidFill>
            </a:endParaRPr>
          </a:p>
        </p:txBody>
      </p:sp>
      <p:pic>
        <p:nvPicPr>
          <p:cNvPr id="64514" name="Picture 2"/>
          <p:cNvPicPr>
            <a:picLocks noChangeAspect="1" noChangeArrowheads="1"/>
          </p:cNvPicPr>
          <p:nvPr/>
        </p:nvPicPr>
        <p:blipFill>
          <a:blip r:embed="rId2" cstate="print"/>
          <a:srcRect/>
          <a:stretch>
            <a:fillRect/>
          </a:stretch>
        </p:blipFill>
        <p:spPr bwMode="auto">
          <a:xfrm>
            <a:off x="50800" y="990600"/>
            <a:ext cx="9017000" cy="1524000"/>
          </a:xfrm>
          <a:prstGeom prst="rect">
            <a:avLst/>
          </a:prstGeom>
          <a:noFill/>
          <a:ln w="9525">
            <a:noFill/>
            <a:miter lim="800000"/>
            <a:headEnd/>
            <a:tailEnd/>
          </a:ln>
          <a:effectLst/>
        </p:spPr>
      </p:pic>
      <p:pic>
        <p:nvPicPr>
          <p:cNvPr id="64515" name="Picture 3"/>
          <p:cNvPicPr>
            <a:picLocks noChangeAspect="1" noChangeArrowheads="1"/>
          </p:cNvPicPr>
          <p:nvPr/>
        </p:nvPicPr>
        <p:blipFill>
          <a:blip r:embed="rId3" cstate="print"/>
          <a:srcRect/>
          <a:stretch>
            <a:fillRect/>
          </a:stretch>
        </p:blipFill>
        <p:spPr bwMode="auto">
          <a:xfrm>
            <a:off x="6095999" y="2590800"/>
            <a:ext cx="2723213" cy="1524000"/>
          </a:xfrm>
          <a:prstGeom prst="rect">
            <a:avLst/>
          </a:prstGeom>
          <a:noFill/>
          <a:ln w="9525">
            <a:noFill/>
            <a:miter lim="800000"/>
            <a:headEnd/>
            <a:tailEnd/>
          </a:ln>
          <a:effectLst/>
        </p:spPr>
      </p:pic>
      <p:sp>
        <p:nvSpPr>
          <p:cNvPr id="8" name="Rectangle 7"/>
          <p:cNvSpPr/>
          <p:nvPr/>
        </p:nvSpPr>
        <p:spPr>
          <a:xfrm>
            <a:off x="381000" y="3962400"/>
            <a:ext cx="8382000" cy="1200329"/>
          </a:xfrm>
          <a:prstGeom prst="rect">
            <a:avLst/>
          </a:prstGeom>
        </p:spPr>
        <p:txBody>
          <a:bodyPr wrap="square">
            <a:spAutoFit/>
          </a:bodyPr>
          <a:lstStyle/>
          <a:p>
            <a:r>
              <a:rPr lang="en-US" dirty="0"/>
              <a:t>Q10. A 0.55 kg ball falls directly down onto concrete hitting it with a speed of 4.0 m/s and </a:t>
            </a:r>
            <a:r>
              <a:rPr lang="en-US" dirty="0" err="1"/>
              <a:t>rebouncing</a:t>
            </a:r>
            <a:r>
              <a:rPr lang="en-US" dirty="0"/>
              <a:t> directly upward with the same speed of 4.0 m/s. What is the impulse on the ball? ( j is the unit vector in the upward positive y-direction) </a:t>
            </a:r>
          </a:p>
          <a:p>
            <a:r>
              <a:rPr lang="en-US" dirty="0"/>
              <a:t>A) (+4.4 N.s) j </a:t>
            </a:r>
          </a:p>
        </p:txBody>
      </p:sp>
      <p:sp>
        <p:nvSpPr>
          <p:cNvPr id="11" name="Rectangle 10"/>
          <p:cNvSpPr/>
          <p:nvPr/>
        </p:nvSpPr>
        <p:spPr>
          <a:xfrm>
            <a:off x="381000" y="5352871"/>
            <a:ext cx="8534400" cy="1200329"/>
          </a:xfrm>
          <a:prstGeom prst="rect">
            <a:avLst/>
          </a:prstGeom>
        </p:spPr>
        <p:txBody>
          <a:bodyPr wrap="square">
            <a:spAutoFit/>
          </a:bodyPr>
          <a:lstStyle/>
          <a:p>
            <a:r>
              <a:rPr lang="en-US" dirty="0"/>
              <a:t>Q12. A 1.0-kg ball moving with a speed of 2.0 m/s perpendicular to a wall rebounds from the wall (opposite to its original direction) with a speed of 2.0 m/s .The change in the momentum of the ball is: </a:t>
            </a:r>
          </a:p>
          <a:p>
            <a:r>
              <a:rPr lang="en-US" dirty="0"/>
              <a:t>A) 4.0 N · s away from the wall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P spid="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a:t>Lecture 2</a:t>
            </a:r>
          </a:p>
        </p:txBody>
      </p:sp>
      <p:sp>
        <p:nvSpPr>
          <p:cNvPr id="4" name="Title 3"/>
          <p:cNvSpPr txBox="1">
            <a:spLocks/>
          </p:cNvSpPr>
          <p:nvPr/>
        </p:nvSpPr>
        <p:spPr>
          <a:xfrm>
            <a:off x="685800" y="28956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lumMod val="75000"/>
                  </a:schemeClr>
                </a:solidFill>
                <a:effectLst/>
                <a:uLnTx/>
                <a:uFillTx/>
                <a:latin typeface="+mj-lt"/>
                <a:ea typeface="+mj-ea"/>
                <a:cs typeface="+mj-cs"/>
              </a:rPr>
              <a:t>Collision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42381" y="3829041"/>
            <a:ext cx="31242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1462" y="76200"/>
            <a:ext cx="7644144" cy="707886"/>
          </a:xfrm>
          <a:prstGeom prst="rect">
            <a:avLst/>
          </a:prstGeom>
          <a:noFill/>
        </p:spPr>
        <p:txBody>
          <a:bodyPr wrap="none" rtlCol="0">
            <a:spAutoFit/>
          </a:bodyPr>
          <a:lstStyle/>
          <a:p>
            <a:r>
              <a:rPr lang="en-US" sz="4000" b="1" dirty="0">
                <a:solidFill>
                  <a:srgbClr val="331AEC"/>
                </a:solidFill>
              </a:rPr>
              <a:t>Isolated system = No external force</a:t>
            </a:r>
          </a:p>
        </p:txBody>
      </p:sp>
      <p:graphicFrame>
        <p:nvGraphicFramePr>
          <p:cNvPr id="35842" name="Object 2"/>
          <p:cNvGraphicFramePr>
            <a:graphicFrameLocks noChangeAspect="1"/>
          </p:cNvGraphicFramePr>
          <p:nvPr>
            <p:extLst>
              <p:ext uri="{D42A27DB-BD31-4B8C-83A1-F6EECF244321}">
                <p14:modId xmlns:p14="http://schemas.microsoft.com/office/powerpoint/2010/main" val="2301718863"/>
              </p:ext>
            </p:extLst>
          </p:nvPr>
        </p:nvGraphicFramePr>
        <p:xfrm>
          <a:off x="3376612" y="1657271"/>
          <a:ext cx="1455738" cy="1066800"/>
        </p:xfrm>
        <a:graphic>
          <a:graphicData uri="http://schemas.openxmlformats.org/presentationml/2006/ole">
            <mc:AlternateContent xmlns:mc="http://schemas.openxmlformats.org/markup-compatibility/2006">
              <mc:Choice xmlns:v="urn:schemas-microsoft-com:vml" Requires="v">
                <p:oleObj spid="_x0000_s46214" name="Equation" r:id="rId3" imgW="469800" imgH="393480" progId="Equation.3">
                  <p:embed/>
                </p:oleObj>
              </mc:Choice>
              <mc:Fallback>
                <p:oleObj name="Equation" r:id="rId3" imgW="4698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612" y="1657271"/>
                        <a:ext cx="145573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Object 3"/>
          <p:cNvGraphicFramePr>
            <a:graphicFrameLocks noChangeAspect="1"/>
          </p:cNvGraphicFramePr>
          <p:nvPr>
            <p:extLst>
              <p:ext uri="{D42A27DB-BD31-4B8C-83A1-F6EECF244321}">
                <p14:modId xmlns:p14="http://schemas.microsoft.com/office/powerpoint/2010/main" val="1756941496"/>
              </p:ext>
            </p:extLst>
          </p:nvPr>
        </p:nvGraphicFramePr>
        <p:xfrm>
          <a:off x="3409950" y="1050926"/>
          <a:ext cx="1298575" cy="722312"/>
        </p:xfrm>
        <a:graphic>
          <a:graphicData uri="http://schemas.openxmlformats.org/presentationml/2006/ole">
            <mc:AlternateContent xmlns:mc="http://schemas.openxmlformats.org/markup-compatibility/2006">
              <mc:Choice xmlns:v="urn:schemas-microsoft-com:vml" Requires="v">
                <p:oleObj spid="_x0000_s46215" name="Equation" r:id="rId5" imgW="419040" imgH="266400" progId="Equation.3">
                  <p:embed/>
                </p:oleObj>
              </mc:Choice>
              <mc:Fallback>
                <p:oleObj name="Equation" r:id="rId5" imgW="419040" imgH="266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950" y="1050926"/>
                        <a:ext cx="1298575"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4" name="Object 4"/>
          <p:cNvGraphicFramePr>
            <a:graphicFrameLocks noChangeAspect="1"/>
          </p:cNvGraphicFramePr>
          <p:nvPr>
            <p:extLst>
              <p:ext uri="{D42A27DB-BD31-4B8C-83A1-F6EECF244321}">
                <p14:modId xmlns:p14="http://schemas.microsoft.com/office/powerpoint/2010/main" val="120681741"/>
              </p:ext>
            </p:extLst>
          </p:nvPr>
        </p:nvGraphicFramePr>
        <p:xfrm>
          <a:off x="3376612" y="2993955"/>
          <a:ext cx="1250950" cy="549275"/>
        </p:xfrm>
        <a:graphic>
          <a:graphicData uri="http://schemas.openxmlformats.org/presentationml/2006/ole">
            <mc:AlternateContent xmlns:mc="http://schemas.openxmlformats.org/markup-compatibility/2006">
              <mc:Choice xmlns:v="urn:schemas-microsoft-com:vml" Requires="v">
                <p:oleObj spid="_x0000_s46216" name="Equation" r:id="rId7" imgW="444240" imgH="203040" progId="Equation.3">
                  <p:embed/>
                </p:oleObj>
              </mc:Choice>
              <mc:Fallback>
                <p:oleObj name="Equation" r:id="rId7" imgW="44424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6612" y="2993955"/>
                        <a:ext cx="125095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2286000" y="4934724"/>
            <a:ext cx="4132926" cy="400110"/>
          </a:xfrm>
          <a:prstGeom prst="rect">
            <a:avLst/>
          </a:prstGeom>
          <a:noFill/>
        </p:spPr>
        <p:txBody>
          <a:bodyPr wrap="none" rtlCol="0">
            <a:spAutoFit/>
          </a:bodyPr>
          <a:lstStyle/>
          <a:p>
            <a:r>
              <a:rPr lang="en-US" sz="2000" b="1" dirty="0"/>
              <a:t>Initial momentum = final momentum</a:t>
            </a:r>
          </a:p>
        </p:txBody>
      </p:sp>
      <p:sp>
        <p:nvSpPr>
          <p:cNvPr id="22" name="TextBox 21"/>
          <p:cNvSpPr txBox="1"/>
          <p:nvPr/>
        </p:nvSpPr>
        <p:spPr>
          <a:xfrm>
            <a:off x="1348931" y="5334834"/>
            <a:ext cx="6989206" cy="646331"/>
          </a:xfrm>
          <a:prstGeom prst="rect">
            <a:avLst/>
          </a:prstGeom>
          <a:noFill/>
        </p:spPr>
        <p:txBody>
          <a:bodyPr wrap="square" rtlCol="1">
            <a:spAutoFit/>
          </a:bodyPr>
          <a:lstStyle/>
          <a:p>
            <a:pPr algn="ctr"/>
            <a:r>
              <a:rPr lang="en-US" b="1" dirty="0">
                <a:solidFill>
                  <a:srgbClr val="331AEC"/>
                </a:solidFill>
              </a:rPr>
              <a:t>In every collision of an isolated system the total momentum of the system remains constant (doesn’t change)</a:t>
            </a:r>
            <a:endParaRPr lang="ar-SA" b="1" dirty="0">
              <a:solidFill>
                <a:srgbClr val="331AEC"/>
              </a:solidFill>
            </a:endParaRPr>
          </a:p>
        </p:txBody>
      </p:sp>
      <p:graphicFrame>
        <p:nvGraphicFramePr>
          <p:cNvPr id="46085" name="Object 5"/>
          <p:cNvGraphicFramePr>
            <a:graphicFrameLocks noChangeAspect="1"/>
          </p:cNvGraphicFramePr>
          <p:nvPr>
            <p:extLst>
              <p:ext uri="{D42A27DB-BD31-4B8C-83A1-F6EECF244321}">
                <p14:modId xmlns:p14="http://schemas.microsoft.com/office/powerpoint/2010/main" val="136697971"/>
              </p:ext>
            </p:extLst>
          </p:nvPr>
        </p:nvGraphicFramePr>
        <p:xfrm>
          <a:off x="3582526" y="3898166"/>
          <a:ext cx="1249362" cy="619125"/>
        </p:xfrm>
        <a:graphic>
          <a:graphicData uri="http://schemas.openxmlformats.org/presentationml/2006/ole">
            <mc:AlternateContent xmlns:mc="http://schemas.openxmlformats.org/markup-compatibility/2006">
              <mc:Choice xmlns:v="urn:schemas-microsoft-com:vml" Requires="v">
                <p:oleObj spid="_x0000_s46217" name="معادلة" r:id="rId9" imgW="444240" imgH="228600" progId="Equation.3">
                  <p:embed/>
                </p:oleObj>
              </mc:Choice>
              <mc:Fallback>
                <p:oleObj name="معادلة" r:id="rId9" imgW="444240" imgH="228600" progId="Equation.3">
                  <p:embed/>
                  <p:pic>
                    <p:nvPicPr>
                      <p:cNvPr id="0" name="Picture 5"/>
                      <p:cNvPicPr>
                        <a:picLocks noChangeAspect="1" noChangeArrowheads="1"/>
                      </p:cNvPicPr>
                      <p:nvPr/>
                    </p:nvPicPr>
                    <p:blipFill>
                      <a:blip r:embed="rId10"/>
                      <a:srcRect/>
                      <a:stretch>
                        <a:fillRect/>
                      </a:stretch>
                    </p:blipFill>
                    <p:spPr bwMode="auto">
                      <a:xfrm>
                        <a:off x="3582526" y="3898166"/>
                        <a:ext cx="1249362"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618331" y="6334820"/>
            <a:ext cx="4533622" cy="369332"/>
          </a:xfrm>
          <a:prstGeom prst="rect">
            <a:avLst/>
          </a:prstGeom>
          <a:noFill/>
        </p:spPr>
        <p:txBody>
          <a:bodyPr wrap="square" rtlCol="1">
            <a:spAutoFit/>
          </a:bodyPr>
          <a:lstStyle/>
          <a:p>
            <a:pPr algn="ctr"/>
            <a:r>
              <a:rPr lang="en-US" b="1" dirty="0">
                <a:solidFill>
                  <a:srgbClr val="FF0000"/>
                </a:solidFill>
              </a:rPr>
              <a:t>What will happen to </a:t>
            </a:r>
            <a:r>
              <a:rPr lang="en-US" b="1" i="1" u="sng" dirty="0">
                <a:solidFill>
                  <a:srgbClr val="FF0000"/>
                </a:solidFill>
              </a:rPr>
              <a:t>com</a:t>
            </a:r>
            <a:r>
              <a:rPr lang="en-US" b="1" dirty="0">
                <a:solidFill>
                  <a:srgbClr val="FF0000"/>
                </a:solidFill>
              </a:rPr>
              <a:t> of the system?</a:t>
            </a:r>
            <a:endParaRPr lang="ar-SA" b="1" dirty="0">
              <a:solidFill>
                <a:srgbClr val="FF0000"/>
              </a:solidFill>
            </a:endParaRPr>
          </a:p>
        </p:txBody>
      </p:sp>
      <p:sp>
        <p:nvSpPr>
          <p:cNvPr id="11" name="TextBox 10"/>
          <p:cNvSpPr txBox="1"/>
          <p:nvPr/>
        </p:nvSpPr>
        <p:spPr>
          <a:xfrm>
            <a:off x="6172200" y="6370796"/>
            <a:ext cx="2434485" cy="369332"/>
          </a:xfrm>
          <a:prstGeom prst="rect">
            <a:avLst/>
          </a:prstGeom>
          <a:noFill/>
        </p:spPr>
        <p:txBody>
          <a:bodyPr wrap="square" rtlCol="1">
            <a:spAutoFit/>
          </a:bodyPr>
          <a:lstStyle/>
          <a:p>
            <a:pPr algn="ctr"/>
            <a:r>
              <a:rPr lang="en-US" b="1" dirty="0"/>
              <a:t>It will not change!</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2"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105400" y="24384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48200" y="57150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1295400"/>
            <a:ext cx="3458639" cy="707886"/>
          </a:xfrm>
          <a:prstGeom prst="rect">
            <a:avLst/>
          </a:prstGeom>
          <a:noFill/>
        </p:spPr>
        <p:txBody>
          <a:bodyPr wrap="none" rtlCol="0">
            <a:spAutoFit/>
          </a:bodyPr>
          <a:lstStyle/>
          <a:p>
            <a:r>
              <a:rPr lang="en-US" sz="4000" b="1" dirty="0">
                <a:solidFill>
                  <a:srgbClr val="E71FA4"/>
                </a:solidFill>
              </a:rPr>
              <a:t>Elastic Collision</a:t>
            </a:r>
          </a:p>
        </p:txBody>
      </p:sp>
      <p:sp>
        <p:nvSpPr>
          <p:cNvPr id="4" name="Oval 3"/>
          <p:cNvSpPr/>
          <p:nvPr/>
        </p:nvSpPr>
        <p:spPr>
          <a:xfrm>
            <a:off x="-685800" y="57912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62000" y="2514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962400"/>
            <a:ext cx="9144000"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71736" y="4191000"/>
            <a:ext cx="3878626" cy="707886"/>
          </a:xfrm>
          <a:prstGeom prst="rect">
            <a:avLst/>
          </a:prstGeom>
          <a:noFill/>
        </p:spPr>
        <p:txBody>
          <a:bodyPr wrap="none" rtlCol="0">
            <a:spAutoFit/>
          </a:bodyPr>
          <a:lstStyle/>
          <a:p>
            <a:r>
              <a:rPr lang="en-US" sz="4000" b="1" dirty="0">
                <a:solidFill>
                  <a:srgbClr val="E71FA4"/>
                </a:solidFill>
              </a:rPr>
              <a:t>Inelastic Collision</a:t>
            </a:r>
          </a:p>
        </p:txBody>
      </p:sp>
      <p:grpSp>
        <p:nvGrpSpPr>
          <p:cNvPr id="8" name="Group 9"/>
          <p:cNvGrpSpPr/>
          <p:nvPr/>
        </p:nvGrpSpPr>
        <p:grpSpPr>
          <a:xfrm>
            <a:off x="762000" y="2133600"/>
            <a:ext cx="1752600" cy="762000"/>
            <a:chOff x="1828800" y="3810000"/>
            <a:chExt cx="1828800" cy="914400"/>
          </a:xfrm>
        </p:grpSpPr>
        <p:sp>
          <p:nvSpPr>
            <p:cNvPr id="11" name="Rounded Rectangle 10"/>
            <p:cNvSpPr/>
            <p:nvPr/>
          </p:nvSpPr>
          <p:spPr>
            <a:xfrm>
              <a:off x="1828800" y="3810000"/>
              <a:ext cx="1828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5"/>
            <p:cNvGraphicFramePr>
              <a:graphicFrameLocks noChangeAspect="1"/>
            </p:cNvGraphicFramePr>
            <p:nvPr/>
          </p:nvGraphicFramePr>
          <p:xfrm>
            <a:off x="2115379" y="3970020"/>
            <a:ext cx="1250673" cy="550546"/>
          </p:xfrm>
          <a:graphic>
            <a:graphicData uri="http://schemas.openxmlformats.org/presentationml/2006/ole">
              <mc:AlternateContent xmlns:mc="http://schemas.openxmlformats.org/markup-compatibility/2006">
                <mc:Choice xmlns:v="urn:schemas-microsoft-com:vml" Requires="v">
                  <p:oleObj spid="_x0000_s47240" name="Equation" r:id="rId3" imgW="444240" imgH="203040" progId="Equation.3">
                    <p:embed/>
                  </p:oleObj>
                </mc:Choice>
                <mc:Fallback>
                  <p:oleObj name="Equation" r:id="rId3" imgW="4442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379" y="3970020"/>
                          <a:ext cx="1250673" cy="550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15"/>
          <p:cNvGrpSpPr/>
          <p:nvPr/>
        </p:nvGrpSpPr>
        <p:grpSpPr>
          <a:xfrm>
            <a:off x="6248399" y="2286000"/>
            <a:ext cx="1981200" cy="762000"/>
            <a:chOff x="1615015" y="3810000"/>
            <a:chExt cx="2005277" cy="914400"/>
          </a:xfrm>
        </p:grpSpPr>
        <p:sp>
          <p:nvSpPr>
            <p:cNvPr id="17" name="Rounded Rectangle 16"/>
            <p:cNvSpPr/>
            <p:nvPr/>
          </p:nvSpPr>
          <p:spPr>
            <a:xfrm>
              <a:off x="1615015" y="3810000"/>
              <a:ext cx="2005277"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bject 5"/>
            <p:cNvGraphicFramePr>
              <a:graphicFrameLocks noChangeAspect="1"/>
            </p:cNvGraphicFramePr>
            <p:nvPr/>
          </p:nvGraphicFramePr>
          <p:xfrm>
            <a:off x="1968510" y="4004310"/>
            <a:ext cx="1357740" cy="481966"/>
          </p:xfrm>
          <a:graphic>
            <a:graphicData uri="http://schemas.openxmlformats.org/presentationml/2006/ole">
              <mc:AlternateContent xmlns:mc="http://schemas.openxmlformats.org/markup-compatibility/2006">
                <mc:Choice xmlns:v="urn:schemas-microsoft-com:vml" Requires="v">
                  <p:oleObj spid="_x0000_s47241" name="Equation" r:id="rId5" imgW="482400" imgH="177480" progId="Equation.3">
                    <p:embed/>
                  </p:oleObj>
                </mc:Choice>
                <mc:Fallback>
                  <p:oleObj name="Equation" r:id="rId5" imgW="482400" imgH="177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510" y="4004310"/>
                          <a:ext cx="1357740" cy="481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21"/>
          <p:cNvGrpSpPr/>
          <p:nvPr/>
        </p:nvGrpSpPr>
        <p:grpSpPr>
          <a:xfrm>
            <a:off x="914400" y="5181600"/>
            <a:ext cx="1752600" cy="762000"/>
            <a:chOff x="1828800" y="3810000"/>
            <a:chExt cx="1828800" cy="914400"/>
          </a:xfrm>
        </p:grpSpPr>
        <p:sp>
          <p:nvSpPr>
            <p:cNvPr id="23" name="Rounded Rectangle 22"/>
            <p:cNvSpPr/>
            <p:nvPr/>
          </p:nvSpPr>
          <p:spPr>
            <a:xfrm>
              <a:off x="1828800" y="3810000"/>
              <a:ext cx="1828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5"/>
            <p:cNvGraphicFramePr>
              <a:graphicFrameLocks noChangeAspect="1"/>
            </p:cNvGraphicFramePr>
            <p:nvPr/>
          </p:nvGraphicFramePr>
          <p:xfrm>
            <a:off x="2115379" y="3970020"/>
            <a:ext cx="1249017" cy="548640"/>
          </p:xfrm>
          <a:graphic>
            <a:graphicData uri="http://schemas.openxmlformats.org/presentationml/2006/ole">
              <mc:AlternateContent xmlns:mc="http://schemas.openxmlformats.org/markup-compatibility/2006">
                <mc:Choice xmlns:v="urn:schemas-microsoft-com:vml" Requires="v">
                  <p:oleObj spid="_x0000_s47242" name="Equation" r:id="rId7" imgW="444240" imgH="203040" progId="Equation.3">
                    <p:embed/>
                  </p:oleObj>
                </mc:Choice>
                <mc:Fallback>
                  <p:oleObj name="Equation" r:id="rId7" imgW="444240" imgH="2030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5379" y="3970020"/>
                          <a:ext cx="1249017" cy="54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 name="Group 27"/>
          <p:cNvGrpSpPr/>
          <p:nvPr/>
        </p:nvGrpSpPr>
        <p:grpSpPr>
          <a:xfrm>
            <a:off x="6400799" y="5257800"/>
            <a:ext cx="1981200" cy="762000"/>
            <a:chOff x="1615015" y="3810000"/>
            <a:chExt cx="2005277" cy="914400"/>
          </a:xfrm>
          <a:solidFill>
            <a:srgbClr val="FF0000"/>
          </a:solidFill>
        </p:grpSpPr>
        <p:sp>
          <p:nvSpPr>
            <p:cNvPr id="29" name="Rounded Rectangle 28"/>
            <p:cNvSpPr/>
            <p:nvPr/>
          </p:nvSpPr>
          <p:spPr>
            <a:xfrm>
              <a:off x="1615015" y="3810000"/>
              <a:ext cx="2005277"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bject 5"/>
            <p:cNvGraphicFramePr>
              <a:graphicFrameLocks noChangeAspect="1"/>
            </p:cNvGraphicFramePr>
            <p:nvPr/>
          </p:nvGraphicFramePr>
          <p:xfrm>
            <a:off x="1968510" y="4004310"/>
            <a:ext cx="1356133" cy="481966"/>
          </p:xfrm>
          <a:graphic>
            <a:graphicData uri="http://schemas.openxmlformats.org/presentationml/2006/ole">
              <mc:AlternateContent xmlns:mc="http://schemas.openxmlformats.org/markup-compatibility/2006">
                <mc:Choice xmlns:v="urn:schemas-microsoft-com:vml" Requires="v">
                  <p:oleObj spid="_x0000_s47243" name="Equation" r:id="rId9" imgW="482400" imgH="177480" progId="Equation.3">
                    <p:embed/>
                  </p:oleObj>
                </mc:Choice>
                <mc:Fallback>
                  <p:oleObj name="Equation" r:id="rId9" imgW="482400" imgH="1774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8510" y="4004310"/>
                          <a:ext cx="1356133" cy="481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 name="TextBox 27"/>
          <p:cNvSpPr txBox="1"/>
          <p:nvPr/>
        </p:nvSpPr>
        <p:spPr>
          <a:xfrm>
            <a:off x="304800" y="3352800"/>
            <a:ext cx="2356607" cy="369332"/>
          </a:xfrm>
          <a:prstGeom prst="rect">
            <a:avLst/>
          </a:prstGeom>
          <a:noFill/>
        </p:spPr>
        <p:txBody>
          <a:bodyPr wrap="none" rtlCol="1">
            <a:spAutoFit/>
          </a:bodyPr>
          <a:lstStyle/>
          <a:p>
            <a:r>
              <a:rPr lang="en-US" b="1" u="sng" dirty="0">
                <a:solidFill>
                  <a:srgbClr val="331AEC"/>
                </a:solidFill>
              </a:rPr>
              <a:t>Momentum</a:t>
            </a:r>
            <a:r>
              <a:rPr lang="en-US" b="1" dirty="0">
                <a:solidFill>
                  <a:srgbClr val="331AEC"/>
                </a:solidFill>
              </a:rPr>
              <a:t> conserved</a:t>
            </a:r>
            <a:endParaRPr lang="ar-SA" b="1" dirty="0">
              <a:solidFill>
                <a:srgbClr val="331AEC"/>
              </a:solidFill>
            </a:endParaRPr>
          </a:p>
        </p:txBody>
      </p:sp>
      <p:sp>
        <p:nvSpPr>
          <p:cNvPr id="31" name="TextBox 30"/>
          <p:cNvSpPr txBox="1"/>
          <p:nvPr/>
        </p:nvSpPr>
        <p:spPr>
          <a:xfrm>
            <a:off x="5638800" y="3352800"/>
            <a:ext cx="3118418" cy="369332"/>
          </a:xfrm>
          <a:prstGeom prst="rect">
            <a:avLst/>
          </a:prstGeom>
          <a:noFill/>
        </p:spPr>
        <p:txBody>
          <a:bodyPr wrap="none" rtlCol="1">
            <a:spAutoFit/>
          </a:bodyPr>
          <a:lstStyle/>
          <a:p>
            <a:r>
              <a:rPr lang="en-US" b="1" u="sng" dirty="0">
                <a:solidFill>
                  <a:srgbClr val="331AEC"/>
                </a:solidFill>
              </a:rPr>
              <a:t>Kinetic Energy </a:t>
            </a:r>
            <a:r>
              <a:rPr lang="en-US" b="1" dirty="0">
                <a:solidFill>
                  <a:srgbClr val="331AEC"/>
                </a:solidFill>
              </a:rPr>
              <a:t>also conserved</a:t>
            </a:r>
            <a:endParaRPr lang="ar-SA" b="1" dirty="0">
              <a:solidFill>
                <a:srgbClr val="331AEC"/>
              </a:solidFill>
            </a:endParaRPr>
          </a:p>
        </p:txBody>
      </p:sp>
      <p:sp>
        <p:nvSpPr>
          <p:cNvPr id="32" name="TextBox 31"/>
          <p:cNvSpPr txBox="1"/>
          <p:nvPr/>
        </p:nvSpPr>
        <p:spPr>
          <a:xfrm>
            <a:off x="304800" y="6324600"/>
            <a:ext cx="2409506" cy="369332"/>
          </a:xfrm>
          <a:prstGeom prst="rect">
            <a:avLst/>
          </a:prstGeom>
          <a:noFill/>
        </p:spPr>
        <p:txBody>
          <a:bodyPr wrap="none" rtlCol="1">
            <a:spAutoFit/>
          </a:bodyPr>
          <a:lstStyle/>
          <a:p>
            <a:r>
              <a:rPr lang="en-US" b="1" u="sng" dirty="0">
                <a:solidFill>
                  <a:srgbClr val="331AEC"/>
                </a:solidFill>
              </a:rPr>
              <a:t>Momentum</a:t>
            </a:r>
            <a:r>
              <a:rPr lang="en-US" b="1" dirty="0">
                <a:solidFill>
                  <a:srgbClr val="331AEC"/>
                </a:solidFill>
              </a:rPr>
              <a:t> </a:t>
            </a:r>
            <a:r>
              <a:rPr lang="en-US" b="1" u="sng" dirty="0">
                <a:solidFill>
                  <a:srgbClr val="331AEC"/>
                </a:solidFill>
              </a:rPr>
              <a:t> </a:t>
            </a:r>
            <a:r>
              <a:rPr lang="en-US" b="1" dirty="0">
                <a:solidFill>
                  <a:srgbClr val="331AEC"/>
                </a:solidFill>
              </a:rPr>
              <a:t>conserved</a:t>
            </a:r>
            <a:endParaRPr lang="ar-SA" b="1" dirty="0">
              <a:solidFill>
                <a:srgbClr val="331AEC"/>
              </a:solidFill>
            </a:endParaRPr>
          </a:p>
        </p:txBody>
      </p:sp>
      <p:sp>
        <p:nvSpPr>
          <p:cNvPr id="33" name="TextBox 32"/>
          <p:cNvSpPr txBox="1"/>
          <p:nvPr/>
        </p:nvSpPr>
        <p:spPr>
          <a:xfrm>
            <a:off x="5715000" y="6324600"/>
            <a:ext cx="3391569" cy="369332"/>
          </a:xfrm>
          <a:prstGeom prst="rect">
            <a:avLst/>
          </a:prstGeom>
          <a:noFill/>
        </p:spPr>
        <p:txBody>
          <a:bodyPr wrap="none" rtlCol="1">
            <a:spAutoFit/>
          </a:bodyPr>
          <a:lstStyle/>
          <a:p>
            <a:r>
              <a:rPr lang="en-US" b="1" u="sng" dirty="0">
                <a:solidFill>
                  <a:srgbClr val="331AEC"/>
                </a:solidFill>
              </a:rPr>
              <a:t>Kinetic Energy</a:t>
            </a:r>
            <a:r>
              <a:rPr lang="en-US" b="1" dirty="0">
                <a:solidFill>
                  <a:srgbClr val="331AEC"/>
                </a:solidFill>
              </a:rPr>
              <a:t>  doesn’t conserved</a:t>
            </a:r>
            <a:endParaRPr lang="ar-SA" b="1" dirty="0">
              <a:solidFill>
                <a:srgbClr val="331AEC"/>
              </a:solidFill>
            </a:endParaRPr>
          </a:p>
        </p:txBody>
      </p:sp>
      <p:sp>
        <p:nvSpPr>
          <p:cNvPr id="25" name="TextBox 24"/>
          <p:cNvSpPr txBox="1"/>
          <p:nvPr/>
        </p:nvSpPr>
        <p:spPr>
          <a:xfrm>
            <a:off x="1371600" y="152400"/>
            <a:ext cx="6931065" cy="707886"/>
          </a:xfrm>
          <a:prstGeom prst="rect">
            <a:avLst/>
          </a:prstGeom>
          <a:noFill/>
        </p:spPr>
        <p:txBody>
          <a:bodyPr wrap="none" rtlCol="0">
            <a:spAutoFit/>
          </a:bodyPr>
          <a:lstStyle/>
          <a:p>
            <a:r>
              <a:rPr lang="en-US" sz="4000" b="1" dirty="0">
                <a:solidFill>
                  <a:srgbClr val="E71FA4"/>
                </a:solidFill>
              </a:rPr>
              <a:t>There are two types of </a:t>
            </a:r>
            <a:r>
              <a:rPr lang="en-US" sz="4000" b="1" dirty="0" err="1">
                <a:solidFill>
                  <a:srgbClr val="E71FA4"/>
                </a:solidFill>
              </a:rPr>
              <a:t>collisons</a:t>
            </a:r>
            <a:endParaRPr lang="en-US" sz="4000" b="1" dirty="0">
              <a:solidFill>
                <a:srgbClr val="E71FA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5417 -0.0111 L 0.6125 -0.0111 " pathEditMode="relative" rAng="0" ptsTypes="AA">
                                      <p:cBhvr>
                                        <p:cTn id="6" dur="2000" fill="hold"/>
                                        <p:tgtEl>
                                          <p:spTgt spid="2"/>
                                        </p:tgtEl>
                                        <p:attrNameLst>
                                          <p:attrName>ppt_x</p:attrName>
                                          <p:attrName>ppt_y</p:attrName>
                                        </p:attrNameLst>
                                      </p:cBhvr>
                                      <p:rCtr x="279" y="0"/>
                                    </p:animMotion>
                                  </p:childTnLst>
                                </p:cTn>
                              </p:par>
                            </p:childTnLst>
                          </p:cTn>
                        </p:par>
                        <p:par>
                          <p:cTn id="7" fill="hold">
                            <p:stCondLst>
                              <p:cond delay="2000"/>
                            </p:stCondLst>
                            <p:childTnLst>
                              <p:par>
                                <p:cTn id="8" presetID="35" presetClass="path" presetSubtype="0" fill="hold" grpId="0" nodeType="afterEffect">
                                  <p:stCondLst>
                                    <p:cond delay="0"/>
                                  </p:stCondLst>
                                  <p:childTnLst>
                                    <p:animMotion origin="layout" path="M -1.11022E-16 2.51619E-6 L 0.4875 2.51619E-6 " pathEditMode="relative" rAng="0" ptsTypes="AA">
                                      <p:cBhvr>
                                        <p:cTn id="9" dur="3000" fill="hold"/>
                                        <p:tgtEl>
                                          <p:spTgt spid="3"/>
                                        </p:tgtEl>
                                        <p:attrNameLst>
                                          <p:attrName>ppt_x</p:attrName>
                                          <p:attrName>ppt_y</p:attrName>
                                        </p:attrNameLst>
                                      </p:cBhvr>
                                      <p:rCtr x="244" y="0"/>
                                    </p:animMotion>
                                  </p:childTnLst>
                                </p:cTn>
                              </p:par>
                              <p:par>
                                <p:cTn id="10" presetID="35" presetClass="path" presetSubtype="0" fill="hold" grpId="1" nodeType="withEffect">
                                  <p:stCondLst>
                                    <p:cond delay="0"/>
                                  </p:stCondLst>
                                  <p:childTnLst>
                                    <p:animMotion origin="layout" path="M 0.6125 -0.0111 L 0.02917 -0.0111 " pathEditMode="relative" rAng="0" ptsTypes="AA">
                                      <p:cBhvr>
                                        <p:cTn id="11" dur="3000" fill="hold"/>
                                        <p:tgtEl>
                                          <p:spTgt spid="2"/>
                                        </p:tgtEl>
                                        <p:attrNameLst>
                                          <p:attrName>ppt_x</p:attrName>
                                          <p:attrName>ppt_y</p:attrName>
                                        </p:attrNameLst>
                                      </p:cBhvr>
                                      <p:rCtr x="-292" y="0"/>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3" presetClass="path" presetSubtype="0" fill="hold" grpId="0" nodeType="clickEffect">
                                  <p:stCondLst>
                                    <p:cond delay="0"/>
                                  </p:stCondLst>
                                  <p:childTnLst>
                                    <p:animMotion origin="layout" path="M -0.02084 -4.11656E-6 L 0.51666 -0.0111 " pathEditMode="relative" rAng="0" ptsTypes="AA">
                                      <p:cBhvr>
                                        <p:cTn id="44" dur="2000" fill="hold"/>
                                        <p:tgtEl>
                                          <p:spTgt spid="4"/>
                                        </p:tgtEl>
                                        <p:attrNameLst>
                                          <p:attrName>ppt_x</p:attrName>
                                          <p:attrName>ppt_y</p:attrName>
                                        </p:attrNameLst>
                                      </p:cBhvr>
                                      <p:rCtr x="269" y="-6"/>
                                    </p:animMotion>
                                  </p:childTnLst>
                                </p:cTn>
                              </p:par>
                            </p:childTnLst>
                          </p:cTn>
                        </p:par>
                        <p:par>
                          <p:cTn id="45" fill="hold">
                            <p:stCondLst>
                              <p:cond delay="2000"/>
                            </p:stCondLst>
                            <p:childTnLst>
                              <p:par>
                                <p:cTn id="46" presetID="63" presetClass="path" presetSubtype="0" accel="50000" decel="50000" fill="hold" grpId="1" nodeType="afterEffect">
                                  <p:stCondLst>
                                    <p:cond delay="0"/>
                                  </p:stCondLst>
                                  <p:childTnLst>
                                    <p:animMotion origin="layout" path="M 0.52916 -0.0111 L 1.02916 -0.0222 " pathEditMode="relative" rAng="0" ptsTypes="AA">
                                      <p:cBhvr>
                                        <p:cTn id="47" dur="2000" fill="hold"/>
                                        <p:tgtEl>
                                          <p:spTgt spid="4"/>
                                        </p:tgtEl>
                                        <p:attrNameLst>
                                          <p:attrName>ppt_x</p:attrName>
                                          <p:attrName>ppt_y</p:attrName>
                                        </p:attrNameLst>
                                      </p:cBhvr>
                                      <p:rCtr x="250" y="-6"/>
                                    </p:animMotion>
                                  </p:childTnLst>
                                </p:cTn>
                              </p:par>
                              <p:par>
                                <p:cTn id="48" presetID="63" presetClass="path" presetSubtype="0" accel="50000" decel="50000" fill="hold" grpId="0" nodeType="withEffect">
                                  <p:stCondLst>
                                    <p:cond delay="0"/>
                                  </p:stCondLst>
                                  <p:childTnLst>
                                    <p:animMotion origin="layout" path="M 0 -3.284E-6 L 0.5 -0.0111 " pathEditMode="relative" rAng="0" ptsTypes="AA">
                                      <p:cBhvr>
                                        <p:cTn id="49" dur="2000" fill="hold"/>
                                        <p:tgtEl>
                                          <p:spTgt spid="5"/>
                                        </p:tgtEl>
                                        <p:attrNameLst>
                                          <p:attrName>ppt_x</p:attrName>
                                          <p:attrName>ppt_y</p:attrName>
                                        </p:attrNameLst>
                                      </p:cBhvr>
                                      <p:rCtr x="250" y="-6"/>
                                    </p:animMotion>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4" grpId="0" animBg="1"/>
      <p:bldP spid="4" grpId="1" animBg="1"/>
      <p:bldP spid="2" grpId="0" animBg="1"/>
      <p:bldP spid="2" grpId="1" animBg="1"/>
      <p:bldP spid="7" grpId="0" animBg="1"/>
      <p:bldP spid="9" grpId="0"/>
      <p:bldP spid="28" grpId="0"/>
      <p:bldP spid="31" grpId="0"/>
      <p:bldP spid="32" grpId="0"/>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62000" y="5105400"/>
            <a:ext cx="7239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0"/>
            <a:ext cx="4298613" cy="707886"/>
          </a:xfrm>
          <a:prstGeom prst="rect">
            <a:avLst/>
          </a:prstGeom>
          <a:noFill/>
        </p:spPr>
        <p:txBody>
          <a:bodyPr wrap="none" rtlCol="0">
            <a:spAutoFit/>
          </a:bodyPr>
          <a:lstStyle/>
          <a:p>
            <a:r>
              <a:rPr lang="en-US" sz="4000" b="1" dirty="0">
                <a:solidFill>
                  <a:srgbClr val="331AEC"/>
                </a:solidFill>
              </a:rPr>
              <a:t>1D: Elastic Collision</a:t>
            </a:r>
          </a:p>
        </p:txBody>
      </p:sp>
      <p:sp>
        <p:nvSpPr>
          <p:cNvPr id="7" name="Rectangle 6"/>
          <p:cNvSpPr/>
          <p:nvPr/>
        </p:nvSpPr>
        <p:spPr>
          <a:xfrm>
            <a:off x="0" y="2286000"/>
            <a:ext cx="9144000"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6"/>
          <p:cNvGrpSpPr/>
          <p:nvPr/>
        </p:nvGrpSpPr>
        <p:grpSpPr>
          <a:xfrm>
            <a:off x="-1143000" y="1026225"/>
            <a:ext cx="762794" cy="954975"/>
            <a:chOff x="-762000" y="1026225"/>
            <a:chExt cx="762794" cy="954975"/>
          </a:xfrm>
        </p:grpSpPr>
        <p:sp>
          <p:nvSpPr>
            <p:cNvPr id="2" name="Oval 1"/>
            <p:cNvSpPr/>
            <p:nvPr/>
          </p:nvSpPr>
          <p:spPr>
            <a:xfrm>
              <a:off x="-762000" y="137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1</a:t>
              </a:r>
              <a:endParaRPr lang="en-US" sz="1200" dirty="0"/>
            </a:p>
          </p:txBody>
        </p:sp>
        <p:grpSp>
          <p:nvGrpSpPr>
            <p:cNvPr id="5" name="Group 32"/>
            <p:cNvGrpSpPr/>
            <p:nvPr/>
          </p:nvGrpSpPr>
          <p:grpSpPr>
            <a:xfrm>
              <a:off x="-494506" y="1026225"/>
              <a:ext cx="495300" cy="369332"/>
              <a:chOff x="-494506" y="1026225"/>
              <a:chExt cx="495300" cy="369332"/>
            </a:xfrm>
          </p:grpSpPr>
          <p:cxnSp>
            <p:nvCxnSpPr>
              <p:cNvPr id="31" name="Straight Arrow Connector 30"/>
              <p:cNvCxnSpPr>
                <a:stCxn id="2" idx="0"/>
              </p:cNvCxnSpPr>
              <p:nvPr/>
            </p:nvCxnSpPr>
            <p:spPr>
              <a:xfrm rot="5400000" flipH="1" flipV="1">
                <a:off x="-247650" y="1123950"/>
                <a:ext cx="1588"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7200" y="1026225"/>
                <a:ext cx="401072" cy="369332"/>
              </a:xfrm>
              <a:prstGeom prst="rect">
                <a:avLst/>
              </a:prstGeom>
              <a:noFill/>
            </p:spPr>
            <p:txBody>
              <a:bodyPr wrap="none" rtlCol="0">
                <a:spAutoFit/>
              </a:bodyPr>
              <a:lstStyle/>
              <a:p>
                <a:r>
                  <a:rPr lang="en-US" i="1" dirty="0"/>
                  <a:t>v</a:t>
                </a:r>
                <a:r>
                  <a:rPr lang="en-US" i="1" baseline="-25000" dirty="0"/>
                  <a:t>1i</a:t>
                </a:r>
              </a:p>
            </p:txBody>
          </p:sp>
        </p:grpSp>
      </p:grpSp>
      <p:grpSp>
        <p:nvGrpSpPr>
          <p:cNvPr id="8" name="Group 37"/>
          <p:cNvGrpSpPr/>
          <p:nvPr/>
        </p:nvGrpSpPr>
        <p:grpSpPr>
          <a:xfrm>
            <a:off x="2895600" y="926275"/>
            <a:ext cx="762000" cy="978725"/>
            <a:chOff x="5105400" y="926275"/>
            <a:chExt cx="762000" cy="978725"/>
          </a:xfrm>
        </p:grpSpPr>
        <p:sp>
          <p:nvSpPr>
            <p:cNvPr id="3" name="Oval 2"/>
            <p:cNvSpPr/>
            <p:nvPr/>
          </p:nvSpPr>
          <p:spPr>
            <a:xfrm>
              <a:off x="5105400" y="12954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2</a:t>
              </a:r>
            </a:p>
          </p:txBody>
        </p:sp>
        <p:grpSp>
          <p:nvGrpSpPr>
            <p:cNvPr id="9" name="Group 33"/>
            <p:cNvGrpSpPr/>
            <p:nvPr/>
          </p:nvGrpSpPr>
          <p:grpSpPr>
            <a:xfrm>
              <a:off x="5352822" y="926275"/>
              <a:ext cx="514578" cy="369332"/>
              <a:chOff x="-494506" y="1026225"/>
              <a:chExt cx="514578" cy="369332"/>
            </a:xfrm>
          </p:grpSpPr>
          <p:cxnSp>
            <p:nvCxnSpPr>
              <p:cNvPr id="35" name="Straight Arrow Connector 34"/>
              <p:cNvCxnSpPr/>
              <p:nvPr/>
            </p:nvCxnSpPr>
            <p:spPr>
              <a:xfrm rot="5400000" flipH="1" flipV="1">
                <a:off x="-247650" y="1123950"/>
                <a:ext cx="1588"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1000" y="1026225"/>
                <a:ext cx="401072" cy="369332"/>
              </a:xfrm>
              <a:prstGeom prst="rect">
                <a:avLst/>
              </a:prstGeom>
              <a:noFill/>
            </p:spPr>
            <p:txBody>
              <a:bodyPr wrap="none" rtlCol="0">
                <a:spAutoFit/>
              </a:bodyPr>
              <a:lstStyle/>
              <a:p>
                <a:r>
                  <a:rPr lang="en-US" i="1" dirty="0"/>
                  <a:t>v</a:t>
                </a:r>
                <a:r>
                  <a:rPr lang="en-US" i="1" baseline="-25000" dirty="0"/>
                  <a:t>2i</a:t>
                </a:r>
              </a:p>
            </p:txBody>
          </p:sp>
        </p:grpSp>
      </p:grpSp>
      <p:grpSp>
        <p:nvGrpSpPr>
          <p:cNvPr id="10" name="Group 38"/>
          <p:cNvGrpSpPr/>
          <p:nvPr/>
        </p:nvGrpSpPr>
        <p:grpSpPr>
          <a:xfrm>
            <a:off x="3657600" y="914400"/>
            <a:ext cx="793292" cy="954975"/>
            <a:chOff x="-762000" y="1026225"/>
            <a:chExt cx="793292" cy="954975"/>
          </a:xfrm>
        </p:grpSpPr>
        <p:sp>
          <p:nvSpPr>
            <p:cNvPr id="40" name="Oval 39"/>
            <p:cNvSpPr/>
            <p:nvPr/>
          </p:nvSpPr>
          <p:spPr>
            <a:xfrm>
              <a:off x="-762000" y="137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1</a:t>
              </a:r>
              <a:endParaRPr lang="en-US" sz="1200" dirty="0"/>
            </a:p>
          </p:txBody>
        </p:sp>
        <p:grpSp>
          <p:nvGrpSpPr>
            <p:cNvPr id="11" name="Group 32"/>
            <p:cNvGrpSpPr/>
            <p:nvPr/>
          </p:nvGrpSpPr>
          <p:grpSpPr>
            <a:xfrm>
              <a:off x="-494506" y="1026225"/>
              <a:ext cx="525798" cy="369332"/>
              <a:chOff x="-494506" y="1026225"/>
              <a:chExt cx="525798" cy="369332"/>
            </a:xfrm>
          </p:grpSpPr>
          <p:cxnSp>
            <p:nvCxnSpPr>
              <p:cNvPr id="42" name="Straight Arrow Connector 41"/>
              <p:cNvCxnSpPr>
                <a:stCxn id="40" idx="0"/>
              </p:cNvCxnSpPr>
              <p:nvPr/>
            </p:nvCxnSpPr>
            <p:spPr>
              <a:xfrm rot="5400000" flipH="1" flipV="1">
                <a:off x="-247650" y="1123950"/>
                <a:ext cx="1588"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1000" y="1026225"/>
                <a:ext cx="412292" cy="369332"/>
              </a:xfrm>
              <a:prstGeom prst="rect">
                <a:avLst/>
              </a:prstGeom>
              <a:noFill/>
            </p:spPr>
            <p:txBody>
              <a:bodyPr wrap="none" rtlCol="0">
                <a:spAutoFit/>
              </a:bodyPr>
              <a:lstStyle/>
              <a:p>
                <a:r>
                  <a:rPr lang="en-US" i="1" dirty="0"/>
                  <a:t>v</a:t>
                </a:r>
                <a:r>
                  <a:rPr lang="en-US" i="1" baseline="-25000" dirty="0"/>
                  <a:t>1f</a:t>
                </a:r>
              </a:p>
            </p:txBody>
          </p:sp>
        </p:grpSp>
      </p:grpSp>
      <p:grpSp>
        <p:nvGrpSpPr>
          <p:cNvPr id="12" name="Group 43"/>
          <p:cNvGrpSpPr/>
          <p:nvPr/>
        </p:nvGrpSpPr>
        <p:grpSpPr>
          <a:xfrm>
            <a:off x="4222292" y="838200"/>
            <a:ext cx="773220" cy="978725"/>
            <a:chOff x="5105400" y="926275"/>
            <a:chExt cx="773220" cy="978725"/>
          </a:xfrm>
        </p:grpSpPr>
        <p:sp>
          <p:nvSpPr>
            <p:cNvPr id="45" name="Oval 44"/>
            <p:cNvSpPr/>
            <p:nvPr/>
          </p:nvSpPr>
          <p:spPr>
            <a:xfrm>
              <a:off x="5105400" y="12954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2</a:t>
              </a:r>
            </a:p>
          </p:txBody>
        </p:sp>
        <p:grpSp>
          <p:nvGrpSpPr>
            <p:cNvPr id="13" name="Group 33"/>
            <p:cNvGrpSpPr/>
            <p:nvPr/>
          </p:nvGrpSpPr>
          <p:grpSpPr>
            <a:xfrm>
              <a:off x="5352822" y="926275"/>
              <a:ext cx="525798" cy="369332"/>
              <a:chOff x="-494506" y="1026225"/>
              <a:chExt cx="525798" cy="369332"/>
            </a:xfrm>
          </p:grpSpPr>
          <p:cxnSp>
            <p:nvCxnSpPr>
              <p:cNvPr id="47" name="Straight Arrow Connector 46"/>
              <p:cNvCxnSpPr/>
              <p:nvPr/>
            </p:nvCxnSpPr>
            <p:spPr>
              <a:xfrm rot="5400000" flipH="1" flipV="1">
                <a:off x="-247650" y="1123950"/>
                <a:ext cx="1588"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81000" y="1026225"/>
                <a:ext cx="412292" cy="369332"/>
              </a:xfrm>
              <a:prstGeom prst="rect">
                <a:avLst/>
              </a:prstGeom>
              <a:noFill/>
            </p:spPr>
            <p:txBody>
              <a:bodyPr wrap="none" rtlCol="0">
                <a:spAutoFit/>
              </a:bodyPr>
              <a:lstStyle/>
              <a:p>
                <a:r>
                  <a:rPr lang="en-US" i="1" dirty="0"/>
                  <a:t>v</a:t>
                </a:r>
                <a:r>
                  <a:rPr lang="en-US" i="1" baseline="-25000" dirty="0"/>
                  <a:t>2f</a:t>
                </a:r>
              </a:p>
            </p:txBody>
          </p:sp>
        </p:grpSp>
      </p:grpSp>
      <p:graphicFrame>
        <p:nvGraphicFramePr>
          <p:cNvPr id="51201" name="Object 1"/>
          <p:cNvGraphicFramePr>
            <a:graphicFrameLocks noChangeAspect="1"/>
          </p:cNvGraphicFramePr>
          <p:nvPr/>
        </p:nvGraphicFramePr>
        <p:xfrm>
          <a:off x="304800" y="2853396"/>
          <a:ext cx="2362200" cy="381000"/>
        </p:xfrm>
        <a:graphic>
          <a:graphicData uri="http://schemas.openxmlformats.org/presentationml/2006/ole">
            <mc:AlternateContent xmlns:mc="http://schemas.openxmlformats.org/markup-compatibility/2006">
              <mc:Choice xmlns:v="urn:schemas-microsoft-com:vml" Requires="v">
                <p:oleObj spid="_x0000_s48394" name="Equation" r:id="rId3" imgW="1257120" imgH="241200" progId="Equation.3">
                  <p:embed/>
                </p:oleObj>
              </mc:Choice>
              <mc:Fallback>
                <p:oleObj name="Equation" r:id="rId3" imgW="125712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53396"/>
                        <a:ext cx="2362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2" name="Object 2"/>
          <p:cNvGraphicFramePr>
            <a:graphicFrameLocks noChangeAspect="1"/>
          </p:cNvGraphicFramePr>
          <p:nvPr/>
        </p:nvGraphicFramePr>
        <p:xfrm>
          <a:off x="0" y="3733800"/>
          <a:ext cx="2757487" cy="381000"/>
        </p:xfrm>
        <a:graphic>
          <a:graphicData uri="http://schemas.openxmlformats.org/presentationml/2006/ole">
            <mc:AlternateContent xmlns:mc="http://schemas.openxmlformats.org/markup-compatibility/2006">
              <mc:Choice xmlns:v="urn:schemas-microsoft-com:vml" Requires="v">
                <p:oleObj spid="_x0000_s48395" name="Equation" r:id="rId5" imgW="1676160" imgH="241200" progId="Equation.3">
                  <p:embed/>
                </p:oleObj>
              </mc:Choice>
              <mc:Fallback>
                <p:oleObj name="Equation" r:id="rId5" imgW="16761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33800"/>
                        <a:ext cx="275748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4"/>
          <p:cNvGraphicFramePr>
            <a:graphicFrameLocks noChangeAspect="1"/>
          </p:cNvGraphicFramePr>
          <p:nvPr/>
        </p:nvGraphicFramePr>
        <p:xfrm>
          <a:off x="4130675" y="2819400"/>
          <a:ext cx="4556125" cy="381000"/>
        </p:xfrm>
        <a:graphic>
          <a:graphicData uri="http://schemas.openxmlformats.org/presentationml/2006/ole">
            <mc:AlternateContent xmlns:mc="http://schemas.openxmlformats.org/markup-compatibility/2006">
              <mc:Choice xmlns:v="urn:schemas-microsoft-com:vml" Requires="v">
                <p:oleObj spid="_x0000_s48396" name="Equation" r:id="rId7" imgW="1739880" imgH="241200" progId="Equation.3">
                  <p:embed/>
                </p:oleObj>
              </mc:Choice>
              <mc:Fallback>
                <p:oleObj name="Equation" r:id="rId7" imgW="173988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0675" y="2819400"/>
                        <a:ext cx="45561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5"/>
          <p:cNvGraphicFramePr>
            <a:graphicFrameLocks noChangeAspect="1"/>
          </p:cNvGraphicFramePr>
          <p:nvPr/>
        </p:nvGraphicFramePr>
        <p:xfrm>
          <a:off x="3886200" y="3721100"/>
          <a:ext cx="5133975" cy="622300"/>
        </p:xfrm>
        <a:graphic>
          <a:graphicData uri="http://schemas.openxmlformats.org/presentationml/2006/ole">
            <mc:AlternateContent xmlns:mc="http://schemas.openxmlformats.org/markup-compatibility/2006">
              <mc:Choice xmlns:v="urn:schemas-microsoft-com:vml" Requires="v">
                <p:oleObj spid="_x0000_s48397" name="Equation" r:id="rId9" imgW="2222280" imgH="393480" progId="Equation.3">
                  <p:embed/>
                </p:oleObj>
              </mc:Choice>
              <mc:Fallback>
                <p:oleObj name="Equation" r:id="rId9" imgW="222228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3721100"/>
                        <a:ext cx="513397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6" name="Object 6"/>
          <p:cNvGraphicFramePr>
            <a:graphicFrameLocks noChangeAspect="1"/>
          </p:cNvGraphicFramePr>
          <p:nvPr/>
        </p:nvGraphicFramePr>
        <p:xfrm>
          <a:off x="914400" y="5181600"/>
          <a:ext cx="2994025" cy="682625"/>
        </p:xfrm>
        <a:graphic>
          <a:graphicData uri="http://schemas.openxmlformats.org/presentationml/2006/ole">
            <mc:AlternateContent xmlns:mc="http://schemas.openxmlformats.org/markup-compatibility/2006">
              <mc:Choice xmlns:v="urn:schemas-microsoft-com:vml" Requires="v">
                <p:oleObj spid="_x0000_s48398" name="Equation" r:id="rId11" imgW="1815840" imgH="431640" progId="Equation.3">
                  <p:embed/>
                </p:oleObj>
              </mc:Choice>
              <mc:Fallback>
                <p:oleObj name="Equation" r:id="rId11" imgW="1815840" imgH="4316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5181600"/>
                        <a:ext cx="2994025"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7" name="Object 7"/>
          <p:cNvGraphicFramePr>
            <a:graphicFrameLocks noChangeAspect="1"/>
          </p:cNvGraphicFramePr>
          <p:nvPr/>
        </p:nvGraphicFramePr>
        <p:xfrm>
          <a:off x="4800600" y="5181600"/>
          <a:ext cx="3016250" cy="682625"/>
        </p:xfrm>
        <a:graphic>
          <a:graphicData uri="http://schemas.openxmlformats.org/presentationml/2006/ole">
            <mc:AlternateContent xmlns:mc="http://schemas.openxmlformats.org/markup-compatibility/2006">
              <mc:Choice xmlns:v="urn:schemas-microsoft-com:vml" Requires="v">
                <p:oleObj spid="_x0000_s48399" name="Equation" r:id="rId13" imgW="1828800" imgH="431640" progId="Equation.3">
                  <p:embed/>
                </p:oleObj>
              </mc:Choice>
              <mc:Fallback>
                <p:oleObj name="Equation" r:id="rId13" imgW="1828800" imgH="4316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5181600"/>
                        <a:ext cx="3016250"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ight Arrow 32"/>
          <p:cNvSpPr/>
          <p:nvPr/>
        </p:nvSpPr>
        <p:spPr>
          <a:xfrm>
            <a:off x="3048000" y="2895600"/>
            <a:ext cx="7620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Right Arrow 33"/>
          <p:cNvSpPr/>
          <p:nvPr/>
        </p:nvSpPr>
        <p:spPr>
          <a:xfrm>
            <a:off x="3048000" y="3810000"/>
            <a:ext cx="7620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TextBox 36"/>
          <p:cNvSpPr txBox="1"/>
          <p:nvPr/>
        </p:nvSpPr>
        <p:spPr>
          <a:xfrm>
            <a:off x="3048000" y="6248400"/>
            <a:ext cx="3124200" cy="369332"/>
          </a:xfrm>
          <a:prstGeom prst="rect">
            <a:avLst/>
          </a:prstGeom>
          <a:noFill/>
        </p:spPr>
        <p:txBody>
          <a:bodyPr wrap="square" rtlCol="1">
            <a:spAutoFit/>
          </a:bodyPr>
          <a:lstStyle/>
          <a:p>
            <a:r>
              <a:rPr lang="en-US" b="1" dirty="0">
                <a:solidFill>
                  <a:srgbClr val="331AEC"/>
                </a:solidFill>
              </a:rPr>
              <a:t>This is the formula for collision</a:t>
            </a:r>
            <a:endParaRPr lang="ar-SA" b="1" dirty="0">
              <a:solidFill>
                <a:srgbClr val="331AEC"/>
              </a:solidFill>
            </a:endParaRPr>
          </a:p>
        </p:txBody>
      </p:sp>
      <p:sp>
        <p:nvSpPr>
          <p:cNvPr id="38" name="TextBox 37"/>
          <p:cNvSpPr txBox="1"/>
          <p:nvPr/>
        </p:nvSpPr>
        <p:spPr>
          <a:xfrm>
            <a:off x="2819400" y="4419600"/>
            <a:ext cx="2332177" cy="369332"/>
          </a:xfrm>
          <a:prstGeom prst="rect">
            <a:avLst/>
          </a:prstGeom>
          <a:noFill/>
        </p:spPr>
        <p:txBody>
          <a:bodyPr wrap="none" rtlCol="0">
            <a:spAutoFit/>
          </a:bodyPr>
          <a:lstStyle/>
          <a:p>
            <a:r>
              <a:rPr lang="en-US" dirty="0"/>
              <a:t>Solving both equations</a:t>
            </a:r>
          </a:p>
        </p:txBody>
      </p:sp>
      <p:graphicFrame>
        <p:nvGraphicFramePr>
          <p:cNvPr id="48136" name="Object 8"/>
          <p:cNvGraphicFramePr>
            <a:graphicFrameLocks noChangeAspect="1"/>
          </p:cNvGraphicFramePr>
          <p:nvPr/>
        </p:nvGraphicFramePr>
        <p:xfrm>
          <a:off x="990600" y="2514600"/>
          <a:ext cx="787400" cy="346075"/>
        </p:xfrm>
        <a:graphic>
          <a:graphicData uri="http://schemas.openxmlformats.org/presentationml/2006/ole">
            <mc:AlternateContent xmlns:mc="http://schemas.openxmlformats.org/markup-compatibility/2006">
              <mc:Choice xmlns:v="urn:schemas-microsoft-com:vml" Requires="v">
                <p:oleObj spid="_x0000_s48400" name="Equation" r:id="rId15" imgW="444240" imgH="203040" progId="Equation.3">
                  <p:embed/>
                </p:oleObj>
              </mc:Choice>
              <mc:Fallback>
                <p:oleObj name="Equation" r:id="rId15" imgW="444240" imgH="20304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2514600"/>
                        <a:ext cx="78740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7" name="Object 9"/>
          <p:cNvGraphicFramePr>
            <a:graphicFrameLocks noChangeAspect="1"/>
          </p:cNvGraphicFramePr>
          <p:nvPr/>
        </p:nvGraphicFramePr>
        <p:xfrm>
          <a:off x="957263" y="3373438"/>
          <a:ext cx="855662" cy="303212"/>
        </p:xfrm>
        <a:graphic>
          <a:graphicData uri="http://schemas.openxmlformats.org/presentationml/2006/ole">
            <mc:AlternateContent xmlns:mc="http://schemas.openxmlformats.org/markup-compatibility/2006">
              <mc:Choice xmlns:v="urn:schemas-microsoft-com:vml" Requires="v">
                <p:oleObj spid="_x0000_s48401" name="Equation" r:id="rId17" imgW="482400" imgH="177480" progId="Equation.3">
                  <p:embed/>
                </p:oleObj>
              </mc:Choice>
              <mc:Fallback>
                <p:oleObj name="Equation" r:id="rId17" imgW="482400" imgH="17748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7263" y="3373438"/>
                        <a:ext cx="855662"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3.33333E-6 7.9556E-7 L 0.10834 0.00486 " pathEditMode="relative" rAng="0" ptsTypes="AA">
                                      <p:cBhvr>
                                        <p:cTn id="6" dur="5000" fill="hold"/>
                                        <p:tgtEl>
                                          <p:spTgt spid="8"/>
                                        </p:tgtEl>
                                        <p:attrNameLst>
                                          <p:attrName>ppt_x</p:attrName>
                                          <p:attrName>ppt_y</p:attrName>
                                        </p:attrNameLst>
                                      </p:cBhvr>
                                      <p:rCtr x="54" y="2"/>
                                    </p:animMotion>
                                  </p:childTnLst>
                                </p:cTn>
                              </p:par>
                              <p:par>
                                <p:cTn id="7" presetID="0" presetClass="path" presetSubtype="0" fill="hold" nodeType="withEffect">
                                  <p:stCondLst>
                                    <p:cond delay="3000"/>
                                  </p:stCondLst>
                                  <p:childTnLst>
                                    <p:animMotion origin="layout" path="M -0.01493 -0.00809 L 0.52552 -0.01618 " pathEditMode="relative" rAng="0" ptsTypes="AA">
                                      <p:cBhvr>
                                        <p:cTn id="8" dur="3000" fill="hold"/>
                                        <p:tgtEl>
                                          <p:spTgt spid="4"/>
                                        </p:tgtEl>
                                        <p:attrNameLst>
                                          <p:attrName>ppt_x</p:attrName>
                                          <p:attrName>ppt_y</p:attrName>
                                        </p:attrNameLst>
                                      </p:cBhvr>
                                      <p:rCtr x="270" y="-4"/>
                                    </p:animMotion>
                                  </p:childTnLst>
                                </p:cTn>
                              </p:par>
                            </p:childTnLst>
                          </p:cTn>
                        </p:par>
                        <p:par>
                          <p:cTn id="9" fill="hold">
                            <p:stCondLst>
                              <p:cond delay="6000"/>
                            </p:stCondLst>
                            <p:childTnLst>
                              <p:par>
                                <p:cTn id="10" presetID="1" presetClass="exit" presetSubtype="0" fill="hold" nodeType="after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3.33333E-6 4.18131E-6 L 0.4 4.18131E-6 " pathEditMode="relative" rAng="0" ptsTypes="AA">
                                      <p:cBhvr>
                                        <p:cTn id="19" dur="3000" fill="hold"/>
                                        <p:tgtEl>
                                          <p:spTgt spid="10"/>
                                        </p:tgtEl>
                                        <p:attrNameLst>
                                          <p:attrName>ppt_x</p:attrName>
                                          <p:attrName>ppt_y</p:attrName>
                                        </p:attrNameLst>
                                      </p:cBhvr>
                                      <p:rCtr x="200" y="0"/>
                                    </p:animMotion>
                                  </p:childTnLst>
                                </p:cTn>
                              </p:par>
                              <p:par>
                                <p:cTn id="20" presetID="63" presetClass="path" presetSubtype="0" fill="hold" nodeType="withEffect">
                                  <p:stCondLst>
                                    <p:cond delay="0"/>
                                  </p:stCondLst>
                                  <p:childTnLst>
                                    <p:animMotion origin="layout" path="M -0.025 0.01758 L 0.39601 0.03515 " pathEditMode="relative" rAng="0" ptsTypes="AA">
                                      <p:cBhvr>
                                        <p:cTn id="21" dur="2000" fill="hold"/>
                                        <p:tgtEl>
                                          <p:spTgt spid="12"/>
                                        </p:tgtEl>
                                        <p:attrNameLst>
                                          <p:attrName>ppt_x</p:attrName>
                                          <p:attrName>ppt_y</p:attrName>
                                        </p:attrNameLst>
                                      </p:cBhvr>
                                      <p:rCtr x="210" y="9"/>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1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1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20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120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120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12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 grpId="0" animBg="1"/>
      <p:bldP spid="33" grpId="0" animBg="1"/>
      <p:bldP spid="34" grpId="0" animBg="1"/>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1069" y="3452884"/>
            <a:ext cx="968991" cy="1678674"/>
            <a:chOff x="191069" y="3452884"/>
            <a:chExt cx="968991" cy="1678674"/>
          </a:xfrm>
        </p:grpSpPr>
        <p:sp>
          <p:nvSpPr>
            <p:cNvPr id="2" name="Freeform 1"/>
            <p:cNvSpPr/>
            <p:nvPr/>
          </p:nvSpPr>
          <p:spPr>
            <a:xfrm>
              <a:off x="191069" y="3452884"/>
              <a:ext cx="968991" cy="1678674"/>
            </a:xfrm>
            <a:custGeom>
              <a:avLst/>
              <a:gdLst>
                <a:gd name="connsiteX0" fmla="*/ 464024 w 968991"/>
                <a:gd name="connsiteY0" fmla="*/ 1255594 h 1678674"/>
                <a:gd name="connsiteX1" fmla="*/ 0 w 968991"/>
                <a:gd name="connsiteY1" fmla="*/ 232012 h 1678674"/>
                <a:gd name="connsiteX2" fmla="*/ 382137 w 968991"/>
                <a:gd name="connsiteY2" fmla="*/ 0 h 1678674"/>
                <a:gd name="connsiteX3" fmla="*/ 846161 w 968991"/>
                <a:gd name="connsiteY3" fmla="*/ 1009934 h 1678674"/>
                <a:gd name="connsiteX4" fmla="*/ 736979 w 968991"/>
                <a:gd name="connsiteY4" fmla="*/ 1078173 h 1678674"/>
                <a:gd name="connsiteX5" fmla="*/ 968991 w 968991"/>
                <a:gd name="connsiteY5" fmla="*/ 1624083 h 1678674"/>
                <a:gd name="connsiteX6" fmla="*/ 832513 w 968991"/>
                <a:gd name="connsiteY6" fmla="*/ 1678674 h 1678674"/>
                <a:gd name="connsiteX7" fmla="*/ 614149 w 968991"/>
                <a:gd name="connsiteY7" fmla="*/ 1187355 h 1678674"/>
                <a:gd name="connsiteX8" fmla="*/ 464024 w 968991"/>
                <a:gd name="connsiteY8" fmla="*/ 1255594 h 16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991" h="1678674">
                  <a:moveTo>
                    <a:pt x="464024" y="1255594"/>
                  </a:moveTo>
                  <a:lnTo>
                    <a:pt x="0" y="232012"/>
                  </a:lnTo>
                  <a:lnTo>
                    <a:pt x="382137" y="0"/>
                  </a:lnTo>
                  <a:lnTo>
                    <a:pt x="846161" y="1009934"/>
                  </a:lnTo>
                  <a:lnTo>
                    <a:pt x="736979" y="1078173"/>
                  </a:lnTo>
                  <a:lnTo>
                    <a:pt x="968991" y="1624083"/>
                  </a:lnTo>
                  <a:lnTo>
                    <a:pt x="832513" y="1678674"/>
                  </a:lnTo>
                  <a:lnTo>
                    <a:pt x="614149" y="1187355"/>
                  </a:lnTo>
                  <a:lnTo>
                    <a:pt x="464024" y="1255594"/>
                  </a:lnTo>
                  <a:close/>
                </a:path>
              </a:pathLst>
            </a:cu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23248" y="4191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4"/>
          <p:cNvSpPr/>
          <p:nvPr/>
        </p:nvSpPr>
        <p:spPr>
          <a:xfrm>
            <a:off x="696036" y="1669576"/>
            <a:ext cx="7465325" cy="2806890"/>
          </a:xfrm>
          <a:custGeom>
            <a:avLst/>
            <a:gdLst>
              <a:gd name="connsiteX0" fmla="*/ 0 w 7465325"/>
              <a:gd name="connsiteY0" fmla="*/ 2588525 h 2806890"/>
              <a:gd name="connsiteX1" fmla="*/ 3848668 w 7465325"/>
              <a:gd name="connsiteY1" fmla="*/ 36394 h 2806890"/>
              <a:gd name="connsiteX2" fmla="*/ 7465325 w 7465325"/>
              <a:gd name="connsiteY2" fmla="*/ 2806890 h 2806890"/>
            </a:gdLst>
            <a:ahLst/>
            <a:cxnLst>
              <a:cxn ang="0">
                <a:pos x="connsiteX0" y="connsiteY0"/>
              </a:cxn>
              <a:cxn ang="0">
                <a:pos x="connsiteX1" y="connsiteY1"/>
              </a:cxn>
              <a:cxn ang="0">
                <a:pos x="connsiteX2" y="connsiteY2"/>
              </a:cxn>
            </a:cxnLst>
            <a:rect l="l" t="t" r="r" b="b"/>
            <a:pathLst>
              <a:path w="7465325" h="2806890">
                <a:moveTo>
                  <a:pt x="0" y="2588525"/>
                </a:moveTo>
                <a:cubicBezTo>
                  <a:pt x="1302223" y="1294262"/>
                  <a:pt x="2604447" y="0"/>
                  <a:pt x="3848668" y="36394"/>
                </a:cubicBezTo>
                <a:cubicBezTo>
                  <a:pt x="5092889" y="72788"/>
                  <a:pt x="6279107" y="1439839"/>
                  <a:pt x="7465325" y="2806890"/>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Center of Mass motion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000" fill="hold"/>
                                        <p:tgtEl>
                                          <p:spTgt spid="4"/>
                                        </p:tgtEl>
                                        <p:attrNameLst>
                                          <p:attrName>r</p:attrName>
                                        </p:attrNameLst>
                                      </p:cBhvr>
                                    </p:animRot>
                                  </p:childTnLst>
                                </p:cTn>
                              </p:par>
                              <p:par>
                                <p:cTn id="7" presetID="0" presetClass="path" presetSubtype="0" fill="hold" nodeType="withEffect">
                                  <p:stCondLst>
                                    <p:cond delay="0"/>
                                  </p:stCondLst>
                                  <p:childTnLst>
                                    <p:animMotion origin="layout" path="M 0.00122 -0.00995 C 0.15209 -0.19543 0.30296 -0.3809 0.44011 -0.37373 C 0.57726 -0.36656 0.70035 -0.16652 0.82362 0.03376 " pathEditMode="relative" rAng="0" ptsTypes="aaA">
                                      <p:cBhvr>
                                        <p:cTn id="8" dur="5000" fill="hold"/>
                                        <p:tgtEl>
                                          <p:spTgt spid="4"/>
                                        </p:tgtEl>
                                        <p:attrNameLst>
                                          <p:attrName>ppt_x</p:attrName>
                                          <p:attrName>ppt_y</p:attrName>
                                        </p:attrNameLst>
                                      </p:cBhvr>
                                      <p:rCtr x="41100" y="-16400"/>
                                    </p:animMotion>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71800" y="54114"/>
            <a:ext cx="4298613" cy="707886"/>
          </a:xfrm>
          <a:prstGeom prst="rect">
            <a:avLst/>
          </a:prstGeom>
          <a:noFill/>
        </p:spPr>
        <p:txBody>
          <a:bodyPr wrap="none" rtlCol="0">
            <a:spAutoFit/>
          </a:bodyPr>
          <a:lstStyle/>
          <a:p>
            <a:r>
              <a:rPr lang="en-US" sz="4000" b="1" dirty="0">
                <a:solidFill>
                  <a:srgbClr val="E71FA4"/>
                </a:solidFill>
              </a:rPr>
              <a:t>1D: Elastic Collision</a:t>
            </a:r>
          </a:p>
        </p:txBody>
      </p:sp>
      <p:grpSp>
        <p:nvGrpSpPr>
          <p:cNvPr id="4" name="Group 36"/>
          <p:cNvGrpSpPr/>
          <p:nvPr/>
        </p:nvGrpSpPr>
        <p:grpSpPr>
          <a:xfrm>
            <a:off x="-782072" y="1066800"/>
            <a:ext cx="782072" cy="954975"/>
            <a:chOff x="-762000" y="1026225"/>
            <a:chExt cx="782072" cy="954975"/>
          </a:xfrm>
        </p:grpSpPr>
        <p:sp>
          <p:nvSpPr>
            <p:cNvPr id="2" name="Oval 1"/>
            <p:cNvSpPr/>
            <p:nvPr/>
          </p:nvSpPr>
          <p:spPr>
            <a:xfrm>
              <a:off x="-762000" y="137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1</a:t>
              </a:r>
              <a:endParaRPr lang="en-US" sz="1200" dirty="0"/>
            </a:p>
          </p:txBody>
        </p:sp>
        <p:grpSp>
          <p:nvGrpSpPr>
            <p:cNvPr id="5" name="Group 32"/>
            <p:cNvGrpSpPr/>
            <p:nvPr/>
          </p:nvGrpSpPr>
          <p:grpSpPr>
            <a:xfrm>
              <a:off x="-494506" y="1026225"/>
              <a:ext cx="514578" cy="369332"/>
              <a:chOff x="-494506" y="1026225"/>
              <a:chExt cx="514578" cy="369332"/>
            </a:xfrm>
          </p:grpSpPr>
          <p:cxnSp>
            <p:nvCxnSpPr>
              <p:cNvPr id="31" name="Straight Arrow Connector 30"/>
              <p:cNvCxnSpPr>
                <a:stCxn id="2" idx="0"/>
              </p:cNvCxnSpPr>
              <p:nvPr/>
            </p:nvCxnSpPr>
            <p:spPr>
              <a:xfrm rot="5400000" flipH="1" flipV="1">
                <a:off x="-247650" y="1123950"/>
                <a:ext cx="1588"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1000" y="1026225"/>
                <a:ext cx="401072" cy="369332"/>
              </a:xfrm>
              <a:prstGeom prst="rect">
                <a:avLst/>
              </a:prstGeom>
              <a:noFill/>
            </p:spPr>
            <p:txBody>
              <a:bodyPr wrap="none" rtlCol="0">
                <a:spAutoFit/>
              </a:bodyPr>
              <a:lstStyle/>
              <a:p>
                <a:r>
                  <a:rPr lang="en-US" i="1" dirty="0"/>
                  <a:t>v</a:t>
                </a:r>
                <a:r>
                  <a:rPr lang="en-US" i="1" baseline="-25000" dirty="0"/>
                  <a:t>1i</a:t>
                </a:r>
              </a:p>
            </p:txBody>
          </p:sp>
        </p:grpSp>
      </p:grpSp>
      <p:grpSp>
        <p:nvGrpSpPr>
          <p:cNvPr id="8" name="Group 37"/>
          <p:cNvGrpSpPr/>
          <p:nvPr/>
        </p:nvGrpSpPr>
        <p:grpSpPr>
          <a:xfrm>
            <a:off x="9144000" y="990600"/>
            <a:ext cx="665728" cy="978725"/>
            <a:chOff x="4973072" y="926275"/>
            <a:chExt cx="665728" cy="978725"/>
          </a:xfrm>
        </p:grpSpPr>
        <p:sp>
          <p:nvSpPr>
            <p:cNvPr id="3" name="Oval 2"/>
            <p:cNvSpPr/>
            <p:nvPr/>
          </p:nvSpPr>
          <p:spPr>
            <a:xfrm>
              <a:off x="5105400" y="12954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2</a:t>
              </a:r>
            </a:p>
          </p:txBody>
        </p:sp>
        <p:grpSp>
          <p:nvGrpSpPr>
            <p:cNvPr id="9" name="Group 33"/>
            <p:cNvGrpSpPr/>
            <p:nvPr/>
          </p:nvGrpSpPr>
          <p:grpSpPr>
            <a:xfrm>
              <a:off x="4973072" y="926275"/>
              <a:ext cx="553472" cy="369332"/>
              <a:chOff x="-874256" y="1026225"/>
              <a:chExt cx="553472" cy="369332"/>
            </a:xfrm>
          </p:grpSpPr>
          <p:cxnSp>
            <p:nvCxnSpPr>
              <p:cNvPr id="35" name="Straight Arrow Connector 34"/>
              <p:cNvCxnSpPr/>
              <p:nvPr/>
            </p:nvCxnSpPr>
            <p:spPr>
              <a:xfrm rot="5400000" flipH="1" flipV="1">
                <a:off x="-627400" y="1123950"/>
                <a:ext cx="1588" cy="49530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1856" y="1026225"/>
                <a:ext cx="401072" cy="369332"/>
              </a:xfrm>
              <a:prstGeom prst="rect">
                <a:avLst/>
              </a:prstGeom>
              <a:noFill/>
            </p:spPr>
            <p:txBody>
              <a:bodyPr wrap="none" rtlCol="0">
                <a:spAutoFit/>
              </a:bodyPr>
              <a:lstStyle/>
              <a:p>
                <a:r>
                  <a:rPr lang="en-US" i="1" dirty="0"/>
                  <a:t>v</a:t>
                </a:r>
                <a:r>
                  <a:rPr lang="en-US" i="1" baseline="-25000" dirty="0"/>
                  <a:t>2i</a:t>
                </a:r>
              </a:p>
            </p:txBody>
          </p:sp>
        </p:grpSp>
      </p:grpSp>
      <p:grpSp>
        <p:nvGrpSpPr>
          <p:cNvPr id="10" name="Group 38"/>
          <p:cNvGrpSpPr/>
          <p:nvPr/>
        </p:nvGrpSpPr>
        <p:grpSpPr>
          <a:xfrm>
            <a:off x="3505200" y="914400"/>
            <a:ext cx="685800" cy="954975"/>
            <a:chOff x="-914400" y="1026225"/>
            <a:chExt cx="685800" cy="954975"/>
          </a:xfrm>
        </p:grpSpPr>
        <p:sp>
          <p:nvSpPr>
            <p:cNvPr id="40" name="Oval 39"/>
            <p:cNvSpPr/>
            <p:nvPr/>
          </p:nvSpPr>
          <p:spPr>
            <a:xfrm>
              <a:off x="-762000" y="137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1</a:t>
              </a:r>
              <a:endParaRPr lang="en-US" sz="1200" dirty="0"/>
            </a:p>
          </p:txBody>
        </p:sp>
        <p:grpSp>
          <p:nvGrpSpPr>
            <p:cNvPr id="11" name="Group 32"/>
            <p:cNvGrpSpPr/>
            <p:nvPr/>
          </p:nvGrpSpPr>
          <p:grpSpPr>
            <a:xfrm>
              <a:off x="-914400" y="1026225"/>
              <a:ext cx="495300" cy="369332"/>
              <a:chOff x="-914400" y="1026225"/>
              <a:chExt cx="495300" cy="369332"/>
            </a:xfrm>
          </p:grpSpPr>
          <p:cxnSp>
            <p:nvCxnSpPr>
              <p:cNvPr id="42" name="Straight Arrow Connector 41"/>
              <p:cNvCxnSpPr/>
              <p:nvPr/>
            </p:nvCxnSpPr>
            <p:spPr>
              <a:xfrm rot="5400000" flipH="1" flipV="1">
                <a:off x="-667544" y="1123950"/>
                <a:ext cx="1588" cy="49530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38200" y="1026225"/>
                <a:ext cx="412292" cy="369332"/>
              </a:xfrm>
              <a:prstGeom prst="rect">
                <a:avLst/>
              </a:prstGeom>
              <a:noFill/>
            </p:spPr>
            <p:txBody>
              <a:bodyPr wrap="none" rtlCol="0">
                <a:spAutoFit/>
              </a:bodyPr>
              <a:lstStyle/>
              <a:p>
                <a:r>
                  <a:rPr lang="en-US" i="1" dirty="0"/>
                  <a:t>v</a:t>
                </a:r>
                <a:r>
                  <a:rPr lang="en-US" i="1" baseline="-25000" dirty="0"/>
                  <a:t>1f</a:t>
                </a:r>
              </a:p>
            </p:txBody>
          </p:sp>
        </p:grpSp>
      </p:grpSp>
      <p:grpSp>
        <p:nvGrpSpPr>
          <p:cNvPr id="12" name="Group 43"/>
          <p:cNvGrpSpPr/>
          <p:nvPr/>
        </p:nvGrpSpPr>
        <p:grpSpPr>
          <a:xfrm>
            <a:off x="4222292" y="838200"/>
            <a:ext cx="773220" cy="978725"/>
            <a:chOff x="5105400" y="926275"/>
            <a:chExt cx="773220" cy="978725"/>
          </a:xfrm>
        </p:grpSpPr>
        <p:sp>
          <p:nvSpPr>
            <p:cNvPr id="45" name="Oval 44"/>
            <p:cNvSpPr/>
            <p:nvPr/>
          </p:nvSpPr>
          <p:spPr>
            <a:xfrm>
              <a:off x="5105400" y="12954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2</a:t>
              </a:r>
            </a:p>
          </p:txBody>
        </p:sp>
        <p:grpSp>
          <p:nvGrpSpPr>
            <p:cNvPr id="13" name="Group 33"/>
            <p:cNvGrpSpPr/>
            <p:nvPr/>
          </p:nvGrpSpPr>
          <p:grpSpPr>
            <a:xfrm>
              <a:off x="5352822" y="926275"/>
              <a:ext cx="525798" cy="369332"/>
              <a:chOff x="-494506" y="1026225"/>
              <a:chExt cx="525798" cy="369332"/>
            </a:xfrm>
          </p:grpSpPr>
          <p:cxnSp>
            <p:nvCxnSpPr>
              <p:cNvPr id="47" name="Straight Arrow Connector 46"/>
              <p:cNvCxnSpPr/>
              <p:nvPr/>
            </p:nvCxnSpPr>
            <p:spPr>
              <a:xfrm rot="5400000" flipH="1" flipV="1">
                <a:off x="-247650" y="1123950"/>
                <a:ext cx="1588"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81000" y="1026225"/>
                <a:ext cx="412292" cy="369332"/>
              </a:xfrm>
              <a:prstGeom prst="rect">
                <a:avLst/>
              </a:prstGeom>
              <a:noFill/>
            </p:spPr>
            <p:txBody>
              <a:bodyPr wrap="none" rtlCol="0">
                <a:spAutoFit/>
              </a:bodyPr>
              <a:lstStyle/>
              <a:p>
                <a:r>
                  <a:rPr lang="en-US" i="1" dirty="0"/>
                  <a:t>v</a:t>
                </a:r>
                <a:r>
                  <a:rPr lang="en-US" i="1" baseline="-25000" dirty="0"/>
                  <a:t>2f</a:t>
                </a:r>
              </a:p>
            </p:txBody>
          </p:sp>
        </p:grpSp>
      </p:grpSp>
      <p:sp>
        <p:nvSpPr>
          <p:cNvPr id="29" name="TextBox 28"/>
          <p:cNvSpPr txBox="1"/>
          <p:nvPr/>
        </p:nvSpPr>
        <p:spPr>
          <a:xfrm>
            <a:off x="2383073" y="3438310"/>
            <a:ext cx="4870821" cy="369332"/>
          </a:xfrm>
          <a:prstGeom prst="rect">
            <a:avLst/>
          </a:prstGeom>
          <a:noFill/>
        </p:spPr>
        <p:txBody>
          <a:bodyPr wrap="none" rtlCol="1">
            <a:spAutoFit/>
          </a:bodyPr>
          <a:lstStyle/>
          <a:p>
            <a:r>
              <a:rPr lang="en-US" b="1" dirty="0">
                <a:solidFill>
                  <a:srgbClr val="331AEC"/>
                </a:solidFill>
              </a:rPr>
              <a:t>Don’t forget the –</a:t>
            </a:r>
            <a:r>
              <a:rPr lang="en-US" b="1" dirty="0" err="1">
                <a:solidFill>
                  <a:srgbClr val="331AEC"/>
                </a:solidFill>
              </a:rPr>
              <a:t>ve</a:t>
            </a:r>
            <a:r>
              <a:rPr lang="en-US" b="1" dirty="0">
                <a:solidFill>
                  <a:srgbClr val="331AEC"/>
                </a:solidFill>
              </a:rPr>
              <a:t> and +</a:t>
            </a:r>
            <a:r>
              <a:rPr lang="en-US" b="1" dirty="0" err="1">
                <a:solidFill>
                  <a:srgbClr val="331AEC"/>
                </a:solidFill>
              </a:rPr>
              <a:t>ve</a:t>
            </a:r>
            <a:r>
              <a:rPr lang="en-US" b="1" dirty="0">
                <a:solidFill>
                  <a:srgbClr val="331AEC"/>
                </a:solidFill>
              </a:rPr>
              <a:t> sign of the direction</a:t>
            </a:r>
            <a:endParaRPr lang="ar-SA" b="1" dirty="0">
              <a:solidFill>
                <a:srgbClr val="331AEC"/>
              </a:solidFill>
            </a:endParaRPr>
          </a:p>
        </p:txBody>
      </p:sp>
      <p:grpSp>
        <p:nvGrpSpPr>
          <p:cNvPr id="30" name="Group 49"/>
          <p:cNvGrpSpPr/>
          <p:nvPr/>
        </p:nvGrpSpPr>
        <p:grpSpPr>
          <a:xfrm>
            <a:off x="381000" y="1824657"/>
            <a:ext cx="8458200" cy="682625"/>
            <a:chOff x="-609600" y="4953000"/>
            <a:chExt cx="8458200" cy="682625"/>
          </a:xfrm>
        </p:grpSpPr>
        <p:graphicFrame>
          <p:nvGraphicFramePr>
            <p:cNvPr id="34" name="Object 6"/>
            <p:cNvGraphicFramePr>
              <a:graphicFrameLocks noChangeAspect="1"/>
            </p:cNvGraphicFramePr>
            <p:nvPr/>
          </p:nvGraphicFramePr>
          <p:xfrm>
            <a:off x="-609600" y="4953000"/>
            <a:ext cx="2994025" cy="682625"/>
          </p:xfrm>
          <a:graphic>
            <a:graphicData uri="http://schemas.openxmlformats.org/presentationml/2006/ole">
              <mc:AlternateContent xmlns:mc="http://schemas.openxmlformats.org/markup-compatibility/2006">
                <mc:Choice xmlns:v="urn:schemas-microsoft-com:vml" Requires="v">
                  <p:oleObj spid="_x0000_s49291" name="Equation" r:id="rId3" imgW="1815840" imgH="431640" progId="Equation.3">
                    <p:embed/>
                  </p:oleObj>
                </mc:Choice>
                <mc:Fallback>
                  <p:oleObj name="Equation" r:id="rId3" imgW="1815840" imgH="431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53000"/>
                          <a:ext cx="2994025"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7"/>
            <p:cNvGraphicFramePr>
              <a:graphicFrameLocks noChangeAspect="1"/>
            </p:cNvGraphicFramePr>
            <p:nvPr/>
          </p:nvGraphicFramePr>
          <p:xfrm>
            <a:off x="4832350" y="4953000"/>
            <a:ext cx="3016250" cy="682625"/>
          </p:xfrm>
          <a:graphic>
            <a:graphicData uri="http://schemas.openxmlformats.org/presentationml/2006/ole">
              <mc:AlternateContent xmlns:mc="http://schemas.openxmlformats.org/markup-compatibility/2006">
                <mc:Choice xmlns:v="urn:schemas-microsoft-com:vml" Requires="v">
                  <p:oleObj spid="_x0000_s49292" name="Equation" r:id="rId5" imgW="1828800" imgH="431640" progId="Equation.3">
                    <p:embed/>
                  </p:oleObj>
                </mc:Choice>
                <mc:Fallback>
                  <p:oleObj name="Equation" r:id="rId5" imgW="1828800" imgH="43164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2350" y="4953000"/>
                          <a:ext cx="3016250"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9161" name="Object 9"/>
          <p:cNvGraphicFramePr>
            <a:graphicFrameLocks noChangeAspect="1"/>
          </p:cNvGraphicFramePr>
          <p:nvPr>
            <p:extLst>
              <p:ext uri="{D42A27DB-BD31-4B8C-83A1-F6EECF244321}">
                <p14:modId xmlns:p14="http://schemas.microsoft.com/office/powerpoint/2010/main" val="1068818119"/>
              </p:ext>
            </p:extLst>
          </p:nvPr>
        </p:nvGraphicFramePr>
        <p:xfrm>
          <a:off x="458559" y="2779228"/>
          <a:ext cx="3328987" cy="682625"/>
        </p:xfrm>
        <a:graphic>
          <a:graphicData uri="http://schemas.openxmlformats.org/presentationml/2006/ole">
            <mc:AlternateContent xmlns:mc="http://schemas.openxmlformats.org/markup-compatibility/2006">
              <mc:Choice xmlns:v="urn:schemas-microsoft-com:vml" Requires="v">
                <p:oleObj spid="_x0000_s49293" name="Equation" r:id="rId7" imgW="2019240" imgH="431640" progId="Equation.3">
                  <p:embed/>
                </p:oleObj>
              </mc:Choice>
              <mc:Fallback>
                <p:oleObj name="Equation" r:id="rId7" imgW="2019240" imgH="4316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559" y="2779228"/>
                        <a:ext cx="3328987"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2" name="Object 10"/>
          <p:cNvGraphicFramePr>
            <a:graphicFrameLocks noChangeAspect="1"/>
          </p:cNvGraphicFramePr>
          <p:nvPr>
            <p:extLst>
              <p:ext uri="{D42A27DB-BD31-4B8C-83A1-F6EECF244321}">
                <p14:modId xmlns:p14="http://schemas.microsoft.com/office/powerpoint/2010/main" val="1991257279"/>
              </p:ext>
            </p:extLst>
          </p:nvPr>
        </p:nvGraphicFramePr>
        <p:xfrm>
          <a:off x="5573712" y="2584964"/>
          <a:ext cx="3330575" cy="682625"/>
        </p:xfrm>
        <a:graphic>
          <a:graphicData uri="http://schemas.openxmlformats.org/presentationml/2006/ole">
            <mc:AlternateContent xmlns:mc="http://schemas.openxmlformats.org/markup-compatibility/2006">
              <mc:Choice xmlns:v="urn:schemas-microsoft-com:vml" Requires="v">
                <p:oleObj spid="_x0000_s49294" name="Equation" r:id="rId9" imgW="2019240" imgH="431640" progId="Equation.3">
                  <p:embed/>
                </p:oleObj>
              </mc:Choice>
              <mc:Fallback>
                <p:oleObj name="Equation" r:id="rId9" imgW="2019240" imgH="43164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3712" y="2584964"/>
                        <a:ext cx="3330575"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32"/>
          <p:cNvSpPr/>
          <p:nvPr/>
        </p:nvSpPr>
        <p:spPr>
          <a:xfrm>
            <a:off x="293687" y="3807021"/>
            <a:ext cx="8610600" cy="1477328"/>
          </a:xfrm>
          <a:prstGeom prst="rect">
            <a:avLst/>
          </a:prstGeom>
        </p:spPr>
        <p:txBody>
          <a:bodyPr wrap="square">
            <a:spAutoFit/>
          </a:bodyPr>
          <a:lstStyle/>
          <a:p>
            <a:r>
              <a:rPr lang="en-US" dirty="0"/>
              <a:t>Example 1. </a:t>
            </a:r>
          </a:p>
          <a:p>
            <a:r>
              <a:rPr lang="en-US" dirty="0"/>
              <a:t>Sphere A has mass m and is moving with velocity v. It makes a head-on elastic collision with a stationary sphere B of mass 2m. After the collision their speeds </a:t>
            </a:r>
            <a:r>
              <a:rPr lang="en-US" dirty="0" err="1"/>
              <a:t>v</a:t>
            </a:r>
            <a:r>
              <a:rPr lang="en-US" baseline="-25000" dirty="0" err="1"/>
              <a:t>A</a:t>
            </a:r>
            <a:r>
              <a:rPr lang="en-US" dirty="0"/>
              <a:t> and </a:t>
            </a:r>
            <a:r>
              <a:rPr lang="en-US" dirty="0" err="1"/>
              <a:t>v</a:t>
            </a:r>
            <a:r>
              <a:rPr lang="en-US" baseline="-25000" dirty="0" err="1"/>
              <a:t>B</a:t>
            </a:r>
            <a:r>
              <a:rPr lang="en-US" dirty="0"/>
              <a:t> are, respectively: </a:t>
            </a:r>
          </a:p>
          <a:p>
            <a:r>
              <a:rPr lang="en-US" dirty="0"/>
              <a:t>A) −v/3, 2v/3 </a:t>
            </a:r>
          </a:p>
        </p:txBody>
      </p:sp>
      <p:sp>
        <p:nvSpPr>
          <p:cNvPr id="7" name="Rectangle 6"/>
          <p:cNvSpPr/>
          <p:nvPr/>
        </p:nvSpPr>
        <p:spPr>
          <a:xfrm>
            <a:off x="329065" y="5299756"/>
            <a:ext cx="8137694" cy="1477328"/>
          </a:xfrm>
          <a:prstGeom prst="rect">
            <a:avLst/>
          </a:prstGeom>
        </p:spPr>
        <p:txBody>
          <a:bodyPr wrap="square">
            <a:spAutoFit/>
          </a:bodyPr>
          <a:lstStyle/>
          <a:p>
            <a:r>
              <a:rPr lang="en-US" dirty="0">
                <a:solidFill>
                  <a:srgbClr val="0000FF"/>
                </a:solidFill>
              </a:rPr>
              <a:t>Example 2</a:t>
            </a:r>
          </a:p>
          <a:p>
            <a:r>
              <a:rPr lang="en-US" dirty="0">
                <a:solidFill>
                  <a:srgbClr val="0000FF"/>
                </a:solidFill>
              </a:rPr>
              <a:t>Block 1 of mass 1.00 kg is moving with an initial speed of 4.00 m/s on a frictionless horizontal surface. It makes an elastic head on collision with a stationary block 2 of mass 12.0 kg. What is the kinetic energy of block 2 after collision? </a:t>
            </a:r>
          </a:p>
          <a:p>
            <a:r>
              <a:rPr lang="en-US" dirty="0">
                <a:solidFill>
                  <a:srgbClr val="0000FF"/>
                </a:solidFill>
              </a:rPr>
              <a:t>A) 2.27 J </a:t>
            </a:r>
            <a:endParaRPr lang="ar-SA"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4.72222E-6 -7.40741E-7 L -0.496 0.01574 " pathEditMode="relative" rAng="0" ptsTypes="AA">
                                      <p:cBhvr>
                                        <p:cTn id="6" dur="2000" fill="hold"/>
                                        <p:tgtEl>
                                          <p:spTgt spid="8"/>
                                        </p:tgtEl>
                                        <p:attrNameLst>
                                          <p:attrName>ppt_x</p:attrName>
                                          <p:attrName>ppt_y</p:attrName>
                                        </p:attrNameLst>
                                      </p:cBhvr>
                                      <p:rCtr x="-24809" y="787"/>
                                    </p:animMotion>
                                  </p:childTnLst>
                                </p:cTn>
                              </p:par>
                              <p:par>
                                <p:cTn id="7" presetID="0" presetClass="path" presetSubtype="0" fill="hold" nodeType="withEffect">
                                  <p:stCondLst>
                                    <p:cond delay="0"/>
                                  </p:stCondLst>
                                  <p:childTnLst>
                                    <p:animMotion origin="layout" path="M -1.66667E-6 -1.48148E-6 L 0.45834 0.00324 " pathEditMode="relative" rAng="0" ptsTypes="AA">
                                      <p:cBhvr>
                                        <p:cTn id="8" dur="2000" fill="hold"/>
                                        <p:tgtEl>
                                          <p:spTgt spid="4"/>
                                        </p:tgtEl>
                                        <p:attrNameLst>
                                          <p:attrName>ppt_x</p:attrName>
                                          <p:attrName>ppt_y</p:attrName>
                                        </p:attrNameLst>
                                      </p:cBhvr>
                                      <p:rCtr x="22917" y="162"/>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00834 0.01897 L -0.43507 0.02706 " pathEditMode="relative" rAng="0" ptsTypes="AA">
                                      <p:cBhvr>
                                        <p:cTn id="19" dur="3000" fill="hold"/>
                                        <p:tgtEl>
                                          <p:spTgt spid="10"/>
                                        </p:tgtEl>
                                        <p:attrNameLst>
                                          <p:attrName>ppt_x</p:attrName>
                                          <p:attrName>ppt_y</p:attrName>
                                        </p:attrNameLst>
                                      </p:cBhvr>
                                      <p:rCtr x="-22200" y="400"/>
                                    </p:animMotion>
                                  </p:childTnLst>
                                </p:cTn>
                              </p:par>
                              <p:par>
                                <p:cTn id="20" presetID="63" presetClass="path" presetSubtype="0" fill="hold" nodeType="withEffect">
                                  <p:stCondLst>
                                    <p:cond delay="0"/>
                                  </p:stCondLst>
                                  <p:childTnLst>
                                    <p:animMotion origin="layout" path="M -0.03733 0.01758 L 0.45868 0.02405 " pathEditMode="relative" rAng="0" ptsTypes="AA">
                                      <p:cBhvr>
                                        <p:cTn id="21" dur="2000" fill="hold"/>
                                        <p:tgtEl>
                                          <p:spTgt spid="12"/>
                                        </p:tgtEl>
                                        <p:attrNameLst>
                                          <p:attrName>ppt_x</p:attrName>
                                          <p:attrName>ppt_y</p:attrName>
                                        </p:attrNameLst>
                                      </p:cBhvr>
                                      <p:rCtr x="24800" y="300"/>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916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916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8340" y="-76200"/>
            <a:ext cx="4314643" cy="707886"/>
          </a:xfrm>
          <a:prstGeom prst="rect">
            <a:avLst/>
          </a:prstGeom>
          <a:noFill/>
        </p:spPr>
        <p:txBody>
          <a:bodyPr wrap="none" rtlCol="0">
            <a:spAutoFit/>
          </a:bodyPr>
          <a:lstStyle/>
          <a:p>
            <a:r>
              <a:rPr lang="en-US" sz="4000" b="1" dirty="0">
                <a:solidFill>
                  <a:srgbClr val="331AEC"/>
                </a:solidFill>
              </a:rPr>
              <a:t>2D- Elastic Collision</a:t>
            </a:r>
          </a:p>
        </p:txBody>
      </p:sp>
      <p:sp>
        <p:nvSpPr>
          <p:cNvPr id="7" name="Rectangle 6"/>
          <p:cNvSpPr/>
          <p:nvPr/>
        </p:nvSpPr>
        <p:spPr>
          <a:xfrm>
            <a:off x="0" y="3276600"/>
            <a:ext cx="9144000"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6"/>
          <p:cNvGrpSpPr/>
          <p:nvPr/>
        </p:nvGrpSpPr>
        <p:grpSpPr>
          <a:xfrm>
            <a:off x="-401072" y="1331025"/>
            <a:ext cx="782072" cy="954975"/>
            <a:chOff x="-762000" y="1026225"/>
            <a:chExt cx="782072" cy="954975"/>
          </a:xfrm>
        </p:grpSpPr>
        <p:sp>
          <p:nvSpPr>
            <p:cNvPr id="2" name="Oval 1"/>
            <p:cNvSpPr/>
            <p:nvPr/>
          </p:nvSpPr>
          <p:spPr>
            <a:xfrm>
              <a:off x="-762000" y="137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1</a:t>
              </a:r>
              <a:endParaRPr lang="en-US" sz="1200" dirty="0"/>
            </a:p>
          </p:txBody>
        </p:sp>
        <p:grpSp>
          <p:nvGrpSpPr>
            <p:cNvPr id="5" name="Group 32"/>
            <p:cNvGrpSpPr/>
            <p:nvPr/>
          </p:nvGrpSpPr>
          <p:grpSpPr>
            <a:xfrm>
              <a:off x="-494506" y="1026225"/>
              <a:ext cx="514578" cy="369332"/>
              <a:chOff x="-494506" y="1026225"/>
              <a:chExt cx="514578" cy="369332"/>
            </a:xfrm>
          </p:grpSpPr>
          <p:cxnSp>
            <p:nvCxnSpPr>
              <p:cNvPr id="31" name="Straight Arrow Connector 30"/>
              <p:cNvCxnSpPr>
                <a:stCxn id="2" idx="0"/>
              </p:cNvCxnSpPr>
              <p:nvPr/>
            </p:nvCxnSpPr>
            <p:spPr>
              <a:xfrm rot="5400000" flipH="1" flipV="1">
                <a:off x="-247650" y="1123950"/>
                <a:ext cx="1588"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1000" y="1026225"/>
                <a:ext cx="401072" cy="369332"/>
              </a:xfrm>
              <a:prstGeom prst="rect">
                <a:avLst/>
              </a:prstGeom>
              <a:noFill/>
            </p:spPr>
            <p:txBody>
              <a:bodyPr wrap="none" rtlCol="0">
                <a:spAutoFit/>
              </a:bodyPr>
              <a:lstStyle/>
              <a:p>
                <a:r>
                  <a:rPr lang="en-US" i="1" dirty="0"/>
                  <a:t>v</a:t>
                </a:r>
                <a:r>
                  <a:rPr lang="en-US" i="1" baseline="-25000" dirty="0"/>
                  <a:t>1i</a:t>
                </a:r>
              </a:p>
            </p:txBody>
          </p:sp>
        </p:grpSp>
      </p:grpSp>
      <p:grpSp>
        <p:nvGrpSpPr>
          <p:cNvPr id="8" name="Group 37"/>
          <p:cNvGrpSpPr/>
          <p:nvPr/>
        </p:nvGrpSpPr>
        <p:grpSpPr>
          <a:xfrm>
            <a:off x="2895600" y="1231075"/>
            <a:ext cx="762000" cy="978725"/>
            <a:chOff x="5105400" y="926275"/>
            <a:chExt cx="762000" cy="978725"/>
          </a:xfrm>
        </p:grpSpPr>
        <p:sp>
          <p:nvSpPr>
            <p:cNvPr id="3" name="Oval 2"/>
            <p:cNvSpPr/>
            <p:nvPr/>
          </p:nvSpPr>
          <p:spPr>
            <a:xfrm>
              <a:off x="5105400" y="12954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2</a:t>
              </a:r>
            </a:p>
          </p:txBody>
        </p:sp>
        <p:grpSp>
          <p:nvGrpSpPr>
            <p:cNvPr id="9" name="Group 33"/>
            <p:cNvGrpSpPr/>
            <p:nvPr/>
          </p:nvGrpSpPr>
          <p:grpSpPr>
            <a:xfrm>
              <a:off x="5352822" y="926275"/>
              <a:ext cx="514578" cy="369332"/>
              <a:chOff x="-494506" y="1026225"/>
              <a:chExt cx="514578" cy="369332"/>
            </a:xfrm>
          </p:grpSpPr>
          <p:cxnSp>
            <p:nvCxnSpPr>
              <p:cNvPr id="35" name="Straight Arrow Connector 34"/>
              <p:cNvCxnSpPr/>
              <p:nvPr/>
            </p:nvCxnSpPr>
            <p:spPr>
              <a:xfrm rot="5400000" flipH="1" flipV="1">
                <a:off x="-247650" y="1123950"/>
                <a:ext cx="1588"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1000" y="1026225"/>
                <a:ext cx="401072" cy="369332"/>
              </a:xfrm>
              <a:prstGeom prst="rect">
                <a:avLst/>
              </a:prstGeom>
              <a:noFill/>
            </p:spPr>
            <p:txBody>
              <a:bodyPr wrap="none" rtlCol="0">
                <a:spAutoFit/>
              </a:bodyPr>
              <a:lstStyle/>
              <a:p>
                <a:r>
                  <a:rPr lang="en-US" i="1" dirty="0"/>
                  <a:t>v</a:t>
                </a:r>
                <a:r>
                  <a:rPr lang="en-US" i="1" baseline="-25000" dirty="0"/>
                  <a:t>2i</a:t>
                </a:r>
              </a:p>
            </p:txBody>
          </p:sp>
        </p:grpSp>
      </p:grpSp>
      <p:grpSp>
        <p:nvGrpSpPr>
          <p:cNvPr id="10" name="Group 38"/>
          <p:cNvGrpSpPr/>
          <p:nvPr/>
        </p:nvGrpSpPr>
        <p:grpSpPr>
          <a:xfrm>
            <a:off x="3657600" y="1219200"/>
            <a:ext cx="793292" cy="954975"/>
            <a:chOff x="-762000" y="1026225"/>
            <a:chExt cx="793292" cy="954975"/>
          </a:xfrm>
        </p:grpSpPr>
        <p:sp>
          <p:nvSpPr>
            <p:cNvPr id="40" name="Oval 39"/>
            <p:cNvSpPr/>
            <p:nvPr/>
          </p:nvSpPr>
          <p:spPr>
            <a:xfrm>
              <a:off x="-762000" y="137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1</a:t>
              </a:r>
              <a:endParaRPr lang="en-US" sz="1200" dirty="0"/>
            </a:p>
          </p:txBody>
        </p:sp>
        <p:grpSp>
          <p:nvGrpSpPr>
            <p:cNvPr id="11" name="Group 32"/>
            <p:cNvGrpSpPr/>
            <p:nvPr/>
          </p:nvGrpSpPr>
          <p:grpSpPr>
            <a:xfrm>
              <a:off x="-494506" y="1026225"/>
              <a:ext cx="525798" cy="369332"/>
              <a:chOff x="-494506" y="1026225"/>
              <a:chExt cx="525798" cy="369332"/>
            </a:xfrm>
          </p:grpSpPr>
          <p:cxnSp>
            <p:nvCxnSpPr>
              <p:cNvPr id="42" name="Straight Arrow Connector 41"/>
              <p:cNvCxnSpPr>
                <a:stCxn id="40" idx="0"/>
              </p:cNvCxnSpPr>
              <p:nvPr/>
            </p:nvCxnSpPr>
            <p:spPr>
              <a:xfrm rot="5400000" flipH="1" flipV="1">
                <a:off x="-247650" y="1123950"/>
                <a:ext cx="1588"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1000" y="1026225"/>
                <a:ext cx="412292" cy="369332"/>
              </a:xfrm>
              <a:prstGeom prst="rect">
                <a:avLst/>
              </a:prstGeom>
              <a:noFill/>
            </p:spPr>
            <p:txBody>
              <a:bodyPr wrap="none" rtlCol="0">
                <a:spAutoFit/>
              </a:bodyPr>
              <a:lstStyle/>
              <a:p>
                <a:r>
                  <a:rPr lang="en-US" i="1" dirty="0"/>
                  <a:t>v</a:t>
                </a:r>
                <a:r>
                  <a:rPr lang="en-US" i="1" baseline="-25000" dirty="0"/>
                  <a:t>1f</a:t>
                </a:r>
              </a:p>
            </p:txBody>
          </p:sp>
        </p:grpSp>
      </p:grpSp>
      <p:grpSp>
        <p:nvGrpSpPr>
          <p:cNvPr id="12" name="Group 43"/>
          <p:cNvGrpSpPr/>
          <p:nvPr/>
        </p:nvGrpSpPr>
        <p:grpSpPr>
          <a:xfrm>
            <a:off x="4222292" y="1143000"/>
            <a:ext cx="773220" cy="978725"/>
            <a:chOff x="5105400" y="926275"/>
            <a:chExt cx="773220" cy="978725"/>
          </a:xfrm>
        </p:grpSpPr>
        <p:sp>
          <p:nvSpPr>
            <p:cNvPr id="45" name="Oval 44"/>
            <p:cNvSpPr/>
            <p:nvPr/>
          </p:nvSpPr>
          <p:spPr>
            <a:xfrm>
              <a:off x="5105400" y="12954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2</a:t>
              </a:r>
            </a:p>
          </p:txBody>
        </p:sp>
        <p:grpSp>
          <p:nvGrpSpPr>
            <p:cNvPr id="13" name="Group 33"/>
            <p:cNvGrpSpPr/>
            <p:nvPr/>
          </p:nvGrpSpPr>
          <p:grpSpPr>
            <a:xfrm>
              <a:off x="5352822" y="926275"/>
              <a:ext cx="525798" cy="369332"/>
              <a:chOff x="-494506" y="1026225"/>
              <a:chExt cx="525798" cy="369332"/>
            </a:xfrm>
          </p:grpSpPr>
          <p:cxnSp>
            <p:nvCxnSpPr>
              <p:cNvPr id="47" name="Straight Arrow Connector 46"/>
              <p:cNvCxnSpPr/>
              <p:nvPr/>
            </p:nvCxnSpPr>
            <p:spPr>
              <a:xfrm rot="5400000" flipH="1" flipV="1">
                <a:off x="-247650" y="1123950"/>
                <a:ext cx="1588"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81000" y="1026225"/>
                <a:ext cx="412292" cy="369332"/>
              </a:xfrm>
              <a:prstGeom prst="rect">
                <a:avLst/>
              </a:prstGeom>
              <a:noFill/>
            </p:spPr>
            <p:txBody>
              <a:bodyPr wrap="none" rtlCol="0">
                <a:spAutoFit/>
              </a:bodyPr>
              <a:lstStyle/>
              <a:p>
                <a:r>
                  <a:rPr lang="en-US" i="1" dirty="0"/>
                  <a:t>v</a:t>
                </a:r>
                <a:r>
                  <a:rPr lang="en-US" i="1" baseline="-25000" dirty="0"/>
                  <a:t>2f</a:t>
                </a:r>
              </a:p>
            </p:txBody>
          </p:sp>
        </p:grpSp>
      </p:grpSp>
      <p:grpSp>
        <p:nvGrpSpPr>
          <p:cNvPr id="14" name="Group 48"/>
          <p:cNvGrpSpPr/>
          <p:nvPr/>
        </p:nvGrpSpPr>
        <p:grpSpPr>
          <a:xfrm>
            <a:off x="4267200" y="762000"/>
            <a:ext cx="4495800" cy="2895600"/>
            <a:chOff x="4800600" y="457200"/>
            <a:chExt cx="4495800" cy="2895600"/>
          </a:xfrm>
        </p:grpSpPr>
        <p:cxnSp>
          <p:nvCxnSpPr>
            <p:cNvPr id="25" name="Straight Connector 24"/>
            <p:cNvCxnSpPr/>
            <p:nvPr/>
          </p:nvCxnSpPr>
          <p:spPr>
            <a:xfrm flipV="1">
              <a:off x="4876800" y="1371600"/>
              <a:ext cx="4419600" cy="7620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800600" y="457200"/>
              <a:ext cx="2590800" cy="990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00600" y="1447800"/>
              <a:ext cx="3962400" cy="1905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Arc 38"/>
            <p:cNvSpPr/>
            <p:nvPr/>
          </p:nvSpPr>
          <p:spPr>
            <a:xfrm>
              <a:off x="5715000" y="1066800"/>
              <a:ext cx="152400" cy="685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a:off x="5562600" y="1447800"/>
              <a:ext cx="152400" cy="685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5867400" y="990600"/>
              <a:ext cx="415498" cy="369332"/>
            </a:xfrm>
            <a:prstGeom prst="rect">
              <a:avLst/>
            </a:prstGeom>
            <a:noFill/>
          </p:spPr>
          <p:txBody>
            <a:bodyPr wrap="none" rtlCol="0">
              <a:spAutoFit/>
            </a:bodyPr>
            <a:lstStyle/>
            <a:p>
              <a:r>
                <a:rPr lang="el-GR" dirty="0"/>
                <a:t>Θ</a:t>
              </a:r>
              <a:r>
                <a:rPr lang="en-US" baseline="-25000" dirty="0"/>
                <a:t>1</a:t>
              </a:r>
              <a:endParaRPr lang="en-US" dirty="0"/>
            </a:p>
          </p:txBody>
        </p:sp>
        <p:sp>
          <p:nvSpPr>
            <p:cNvPr id="46" name="TextBox 45"/>
            <p:cNvSpPr txBox="1"/>
            <p:nvPr/>
          </p:nvSpPr>
          <p:spPr>
            <a:xfrm>
              <a:off x="5867400" y="1535668"/>
              <a:ext cx="415498" cy="369332"/>
            </a:xfrm>
            <a:prstGeom prst="rect">
              <a:avLst/>
            </a:prstGeom>
            <a:noFill/>
          </p:spPr>
          <p:txBody>
            <a:bodyPr wrap="none" rtlCol="0">
              <a:spAutoFit/>
            </a:bodyPr>
            <a:lstStyle/>
            <a:p>
              <a:r>
                <a:rPr lang="el-GR" dirty="0"/>
                <a:t>Θ</a:t>
              </a:r>
              <a:r>
                <a:rPr lang="en-US" baseline="-25000" dirty="0"/>
                <a:t>2</a:t>
              </a:r>
              <a:endParaRPr lang="en-US" dirty="0"/>
            </a:p>
          </p:txBody>
        </p:sp>
      </p:grpSp>
      <p:grpSp>
        <p:nvGrpSpPr>
          <p:cNvPr id="15" name="Group 59"/>
          <p:cNvGrpSpPr/>
          <p:nvPr/>
        </p:nvGrpSpPr>
        <p:grpSpPr>
          <a:xfrm>
            <a:off x="3962401" y="304800"/>
            <a:ext cx="3213279" cy="2865519"/>
            <a:chOff x="3962401" y="0"/>
            <a:chExt cx="3213279" cy="2865519"/>
          </a:xfrm>
        </p:grpSpPr>
        <p:cxnSp>
          <p:nvCxnSpPr>
            <p:cNvPr id="53" name="Straight Arrow Connector 52"/>
            <p:cNvCxnSpPr/>
            <p:nvPr/>
          </p:nvCxnSpPr>
          <p:spPr>
            <a:xfrm rot="5400000">
              <a:off x="3328256" y="1447006"/>
              <a:ext cx="1981994" cy="794"/>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5400000">
              <a:off x="3971607" y="2200594"/>
              <a:ext cx="960519" cy="369332"/>
            </a:xfrm>
            <a:prstGeom prst="rect">
              <a:avLst/>
            </a:prstGeom>
            <a:noFill/>
          </p:spPr>
          <p:txBody>
            <a:bodyPr wrap="none" rtlCol="0">
              <a:spAutoFit/>
            </a:bodyPr>
            <a:lstStyle/>
            <a:p>
              <a:r>
                <a:rPr lang="en-US" i="1" dirty="0"/>
                <a:t>v</a:t>
              </a:r>
              <a:r>
                <a:rPr lang="en-US" baseline="-25000" dirty="0"/>
                <a:t>2f</a:t>
              </a:r>
              <a:r>
                <a:rPr lang="en-US" dirty="0"/>
                <a:t> sin</a:t>
              </a:r>
              <a:r>
                <a:rPr lang="el-GR" dirty="0"/>
                <a:t>Θ</a:t>
              </a:r>
              <a:r>
                <a:rPr lang="en-US" baseline="-25000" dirty="0"/>
                <a:t>2</a:t>
              </a:r>
            </a:p>
          </p:txBody>
        </p:sp>
        <p:sp>
          <p:nvSpPr>
            <p:cNvPr id="57" name="TextBox 56"/>
            <p:cNvSpPr txBox="1"/>
            <p:nvPr/>
          </p:nvSpPr>
          <p:spPr>
            <a:xfrm rot="16200000" flipH="1">
              <a:off x="3666807" y="295594"/>
              <a:ext cx="960519" cy="369332"/>
            </a:xfrm>
            <a:prstGeom prst="rect">
              <a:avLst/>
            </a:prstGeom>
            <a:noFill/>
          </p:spPr>
          <p:txBody>
            <a:bodyPr wrap="none" rtlCol="0">
              <a:spAutoFit/>
            </a:bodyPr>
            <a:lstStyle/>
            <a:p>
              <a:r>
                <a:rPr lang="en-US" i="1" dirty="0"/>
                <a:t>v</a:t>
              </a:r>
              <a:r>
                <a:rPr lang="en-US" baseline="-25000" dirty="0"/>
                <a:t>1f</a:t>
              </a:r>
              <a:r>
                <a:rPr lang="en-US" dirty="0"/>
                <a:t> sin</a:t>
              </a:r>
              <a:r>
                <a:rPr lang="el-GR" dirty="0"/>
                <a:t>Θ</a:t>
              </a:r>
              <a:r>
                <a:rPr lang="en-US" baseline="-25000" dirty="0"/>
                <a:t>1</a:t>
              </a:r>
            </a:p>
          </p:txBody>
        </p:sp>
        <p:sp>
          <p:nvSpPr>
            <p:cNvPr id="58" name="TextBox 57"/>
            <p:cNvSpPr txBox="1"/>
            <p:nvPr/>
          </p:nvSpPr>
          <p:spPr>
            <a:xfrm>
              <a:off x="6172200" y="1447800"/>
              <a:ext cx="1003480" cy="369332"/>
            </a:xfrm>
            <a:prstGeom prst="rect">
              <a:avLst/>
            </a:prstGeom>
            <a:noFill/>
          </p:spPr>
          <p:txBody>
            <a:bodyPr wrap="none" rtlCol="0">
              <a:spAutoFit/>
            </a:bodyPr>
            <a:lstStyle/>
            <a:p>
              <a:r>
                <a:rPr lang="en-US" i="1" dirty="0"/>
                <a:t>v</a:t>
              </a:r>
              <a:r>
                <a:rPr lang="en-US" baseline="-25000" dirty="0"/>
                <a:t>2f</a:t>
              </a:r>
              <a:r>
                <a:rPr lang="en-US" dirty="0"/>
                <a:t> </a:t>
              </a:r>
              <a:r>
                <a:rPr lang="en-US" dirty="0" err="1"/>
                <a:t>cos</a:t>
              </a:r>
              <a:r>
                <a:rPr lang="el-GR" dirty="0"/>
                <a:t>Θ</a:t>
              </a:r>
              <a:r>
                <a:rPr lang="en-US" baseline="-25000" dirty="0"/>
                <a:t>2</a:t>
              </a:r>
            </a:p>
          </p:txBody>
        </p:sp>
        <p:sp>
          <p:nvSpPr>
            <p:cNvPr id="59" name="TextBox 58"/>
            <p:cNvSpPr txBox="1"/>
            <p:nvPr/>
          </p:nvSpPr>
          <p:spPr>
            <a:xfrm>
              <a:off x="6172200" y="990600"/>
              <a:ext cx="1003480" cy="369332"/>
            </a:xfrm>
            <a:prstGeom prst="rect">
              <a:avLst/>
            </a:prstGeom>
            <a:noFill/>
          </p:spPr>
          <p:txBody>
            <a:bodyPr wrap="none" rtlCol="0">
              <a:spAutoFit/>
            </a:bodyPr>
            <a:lstStyle/>
            <a:p>
              <a:r>
                <a:rPr lang="en-US" i="1" dirty="0"/>
                <a:t>v</a:t>
              </a:r>
              <a:r>
                <a:rPr lang="en-US" baseline="-25000" dirty="0"/>
                <a:t>1f</a:t>
              </a:r>
              <a:r>
                <a:rPr lang="en-US" dirty="0"/>
                <a:t> </a:t>
              </a:r>
              <a:r>
                <a:rPr lang="en-US" dirty="0" err="1"/>
                <a:t>cos</a:t>
              </a:r>
              <a:r>
                <a:rPr lang="el-GR" dirty="0"/>
                <a:t>Θ</a:t>
              </a:r>
              <a:r>
                <a:rPr lang="en-US" baseline="-25000" dirty="0"/>
                <a:t>1</a:t>
              </a:r>
            </a:p>
          </p:txBody>
        </p:sp>
      </p:grpSp>
      <p:graphicFrame>
        <p:nvGraphicFramePr>
          <p:cNvPr id="49153" name="Object 1"/>
          <p:cNvGraphicFramePr>
            <a:graphicFrameLocks noChangeAspect="1"/>
          </p:cNvGraphicFramePr>
          <p:nvPr/>
        </p:nvGraphicFramePr>
        <p:xfrm>
          <a:off x="274638" y="3886200"/>
          <a:ext cx="2576512" cy="381000"/>
        </p:xfrm>
        <a:graphic>
          <a:graphicData uri="http://schemas.openxmlformats.org/presentationml/2006/ole">
            <mc:AlternateContent xmlns:mc="http://schemas.openxmlformats.org/markup-compatibility/2006">
              <mc:Choice xmlns:v="urn:schemas-microsoft-com:vml" Requires="v">
                <p:oleObj spid="_x0000_s50475" name="Equation" r:id="rId3" imgW="1371600" imgH="241200" progId="Equation.3">
                  <p:embed/>
                </p:oleObj>
              </mc:Choice>
              <mc:Fallback>
                <p:oleObj name="Equation" r:id="rId3" imgW="13716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3886200"/>
                        <a:ext cx="25765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4" name="Object 2"/>
          <p:cNvGraphicFramePr>
            <a:graphicFrameLocks noChangeAspect="1"/>
          </p:cNvGraphicFramePr>
          <p:nvPr/>
        </p:nvGraphicFramePr>
        <p:xfrm>
          <a:off x="304800" y="6007100"/>
          <a:ext cx="2757487" cy="381000"/>
        </p:xfrm>
        <a:graphic>
          <a:graphicData uri="http://schemas.openxmlformats.org/presentationml/2006/ole">
            <mc:AlternateContent xmlns:mc="http://schemas.openxmlformats.org/markup-compatibility/2006">
              <mc:Choice xmlns:v="urn:schemas-microsoft-com:vml" Requires="v">
                <p:oleObj spid="_x0000_s50476" name="Equation" r:id="rId5" imgW="1676160" imgH="241200" progId="Equation.3">
                  <p:embed/>
                </p:oleObj>
              </mc:Choice>
              <mc:Fallback>
                <p:oleObj name="Equation" r:id="rId5" imgW="16761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007100"/>
                        <a:ext cx="275748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315913" y="4940300"/>
          <a:ext cx="2601912" cy="381000"/>
        </p:xfrm>
        <a:graphic>
          <a:graphicData uri="http://schemas.openxmlformats.org/presentationml/2006/ole">
            <mc:AlternateContent xmlns:mc="http://schemas.openxmlformats.org/markup-compatibility/2006">
              <mc:Choice xmlns:v="urn:schemas-microsoft-com:vml" Requires="v">
                <p:oleObj spid="_x0000_s50477" name="Equation" r:id="rId7" imgW="1384200" imgH="241200" progId="Equation.3">
                  <p:embed/>
                </p:oleObj>
              </mc:Choice>
              <mc:Fallback>
                <p:oleObj name="Equation" r:id="rId7" imgW="138420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913" y="4940300"/>
                        <a:ext cx="26019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ChangeAspect="1"/>
          </p:cNvGraphicFramePr>
          <p:nvPr/>
        </p:nvGraphicFramePr>
        <p:xfrm>
          <a:off x="3449638" y="3886200"/>
          <a:ext cx="4475162" cy="381000"/>
        </p:xfrm>
        <a:graphic>
          <a:graphicData uri="http://schemas.openxmlformats.org/presentationml/2006/ole">
            <mc:AlternateContent xmlns:mc="http://schemas.openxmlformats.org/markup-compatibility/2006">
              <mc:Choice xmlns:v="urn:schemas-microsoft-com:vml" Requires="v">
                <p:oleObj spid="_x0000_s50478" name="Equation" r:id="rId9" imgW="2476440" imgH="241200" progId="Equation.3">
                  <p:embed/>
                </p:oleObj>
              </mc:Choice>
              <mc:Fallback>
                <p:oleObj name="Equation" r:id="rId9" imgW="247644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9638" y="3886200"/>
                        <a:ext cx="447516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7" name="Object 5"/>
          <p:cNvGraphicFramePr>
            <a:graphicFrameLocks noChangeAspect="1"/>
          </p:cNvGraphicFramePr>
          <p:nvPr/>
        </p:nvGraphicFramePr>
        <p:xfrm>
          <a:off x="3810000" y="5016500"/>
          <a:ext cx="3557588" cy="381000"/>
        </p:xfrm>
        <a:graphic>
          <a:graphicData uri="http://schemas.openxmlformats.org/presentationml/2006/ole">
            <mc:AlternateContent xmlns:mc="http://schemas.openxmlformats.org/markup-compatibility/2006">
              <mc:Choice xmlns:v="urn:schemas-microsoft-com:vml" Requires="v">
                <p:oleObj spid="_x0000_s50479" name="Equation" r:id="rId11" imgW="1968480" imgH="241200" progId="Equation.3">
                  <p:embed/>
                </p:oleObj>
              </mc:Choice>
              <mc:Fallback>
                <p:oleObj name="Equation" r:id="rId11" imgW="196848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5016500"/>
                        <a:ext cx="35575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4038600" y="5854700"/>
          <a:ext cx="4800600" cy="622300"/>
        </p:xfrm>
        <a:graphic>
          <a:graphicData uri="http://schemas.openxmlformats.org/presentationml/2006/ole">
            <mc:AlternateContent xmlns:mc="http://schemas.openxmlformats.org/markup-compatibility/2006">
              <mc:Choice xmlns:v="urn:schemas-microsoft-com:vml" Requires="v">
                <p:oleObj spid="_x0000_s50480" name="Equation" r:id="rId13" imgW="2222280" imgH="393480" progId="Equation.3">
                  <p:embed/>
                </p:oleObj>
              </mc:Choice>
              <mc:Fallback>
                <p:oleObj name="Equation" r:id="rId13" imgW="2222280" imgH="39348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5854700"/>
                        <a:ext cx="4800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Right Arrow 48"/>
          <p:cNvSpPr/>
          <p:nvPr/>
        </p:nvSpPr>
        <p:spPr>
          <a:xfrm>
            <a:off x="2895600" y="3962400"/>
            <a:ext cx="457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Right Arrow 49"/>
          <p:cNvSpPr/>
          <p:nvPr/>
        </p:nvSpPr>
        <p:spPr>
          <a:xfrm>
            <a:off x="2949575" y="5016500"/>
            <a:ext cx="457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Right Arrow 50"/>
          <p:cNvSpPr/>
          <p:nvPr/>
        </p:nvSpPr>
        <p:spPr>
          <a:xfrm>
            <a:off x="3200400" y="6007100"/>
            <a:ext cx="457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50184" name="Object 8"/>
          <p:cNvGraphicFramePr>
            <a:graphicFrameLocks noChangeAspect="1"/>
          </p:cNvGraphicFramePr>
          <p:nvPr/>
        </p:nvGraphicFramePr>
        <p:xfrm>
          <a:off x="914400" y="3429000"/>
          <a:ext cx="900112" cy="388937"/>
        </p:xfrm>
        <a:graphic>
          <a:graphicData uri="http://schemas.openxmlformats.org/presentationml/2006/ole">
            <mc:AlternateContent xmlns:mc="http://schemas.openxmlformats.org/markup-compatibility/2006">
              <mc:Choice xmlns:v="urn:schemas-microsoft-com:vml" Requires="v">
                <p:oleObj spid="_x0000_s50481" name="Equation" r:id="rId15" imgW="507960" imgH="228600" progId="Equation.3">
                  <p:embed/>
                </p:oleObj>
              </mc:Choice>
              <mc:Fallback>
                <p:oleObj name="Equation" r:id="rId15" imgW="507960" imgH="2286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 y="3429000"/>
                        <a:ext cx="900112"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5" name="Object 9"/>
          <p:cNvGraphicFramePr>
            <a:graphicFrameLocks noChangeAspect="1"/>
          </p:cNvGraphicFramePr>
          <p:nvPr/>
        </p:nvGraphicFramePr>
        <p:xfrm>
          <a:off x="1143000" y="4484688"/>
          <a:ext cx="900113" cy="411162"/>
        </p:xfrm>
        <a:graphic>
          <a:graphicData uri="http://schemas.openxmlformats.org/presentationml/2006/ole">
            <mc:AlternateContent xmlns:mc="http://schemas.openxmlformats.org/markup-compatibility/2006">
              <mc:Choice xmlns:v="urn:schemas-microsoft-com:vml" Requires="v">
                <p:oleObj spid="_x0000_s50482" name="Equation" r:id="rId17" imgW="507960" imgH="241200" progId="Equation.3">
                  <p:embed/>
                </p:oleObj>
              </mc:Choice>
              <mc:Fallback>
                <p:oleObj name="Equation" r:id="rId17" imgW="507960" imgH="2412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4484688"/>
                        <a:ext cx="900113"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6" name="Object 10"/>
          <p:cNvGraphicFramePr>
            <a:graphicFrameLocks noChangeAspect="1"/>
          </p:cNvGraphicFramePr>
          <p:nvPr/>
        </p:nvGraphicFramePr>
        <p:xfrm>
          <a:off x="1165225" y="5529263"/>
          <a:ext cx="855663" cy="303212"/>
        </p:xfrm>
        <a:graphic>
          <a:graphicData uri="http://schemas.openxmlformats.org/presentationml/2006/ole">
            <mc:AlternateContent xmlns:mc="http://schemas.openxmlformats.org/markup-compatibility/2006">
              <mc:Choice xmlns:v="urn:schemas-microsoft-com:vml" Requires="v">
                <p:oleObj spid="_x0000_s50483" name="Equation" r:id="rId19" imgW="482400" imgH="177480" progId="Equation.3">
                  <p:embed/>
                </p:oleObj>
              </mc:Choice>
              <mc:Fallback>
                <p:oleObj name="Equation" r:id="rId19" imgW="482400" imgH="17748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65225" y="5529263"/>
                        <a:ext cx="855663"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3.33333E-6 7.9556E-7 L 0.10834 0.00486 " pathEditMode="relative" rAng="0" ptsTypes="AA">
                                      <p:cBhvr>
                                        <p:cTn id="6" dur="4000" fill="hold"/>
                                        <p:tgtEl>
                                          <p:spTgt spid="8"/>
                                        </p:tgtEl>
                                        <p:attrNameLst>
                                          <p:attrName>ppt_x</p:attrName>
                                          <p:attrName>ppt_y</p:attrName>
                                        </p:attrNameLst>
                                      </p:cBhvr>
                                      <p:rCtr x="5400" y="200"/>
                                    </p:animMotion>
                                  </p:childTnLst>
                                </p:cTn>
                              </p:par>
                              <p:par>
                                <p:cTn id="7" presetID="0" presetClass="path" presetSubtype="0" fill="hold" nodeType="withEffect">
                                  <p:stCondLst>
                                    <p:cond delay="3000"/>
                                  </p:stCondLst>
                                  <p:childTnLst>
                                    <p:animMotion origin="layout" path="M 0.0184 -0.00809 L 0.44444 -0.01618 " pathEditMode="relative" rAng="0" ptsTypes="AA">
                                      <p:cBhvr>
                                        <p:cTn id="8" dur="1000" fill="hold"/>
                                        <p:tgtEl>
                                          <p:spTgt spid="4"/>
                                        </p:tgtEl>
                                        <p:attrNameLst>
                                          <p:attrName>ppt_x</p:attrName>
                                          <p:attrName>ppt_y</p:attrName>
                                        </p:attrNameLst>
                                      </p:cBhvr>
                                      <p:rCtr x="21300" y="-400"/>
                                    </p:animMotion>
                                  </p:childTnLst>
                                </p:cTn>
                              </p:par>
                            </p:childTnLst>
                          </p:cTn>
                        </p:par>
                        <p:par>
                          <p:cTn id="9" fill="hold">
                            <p:stCondLst>
                              <p:cond delay="4000"/>
                            </p:stCondLst>
                            <p:childTnLst>
                              <p:par>
                                <p:cTn id="10" presetID="1" presetClass="exit" presetSubtype="0" fill="hold" nodeType="after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0"/>
                                        <p:tgtEl>
                                          <p:spTgt spid="14"/>
                                        </p:tgtEl>
                                      </p:cBhvr>
                                    </p:animEffec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0" presetClass="path" presetSubtype="0" fill="hold" nodeType="withEffect">
                                  <p:stCondLst>
                                    <p:cond delay="0"/>
                                  </p:stCondLst>
                                  <p:childTnLst>
                                    <p:animMotion origin="layout" path="M 0.02327 0.00809 L 0.3316 -0.15842 " pathEditMode="relative" rAng="0" ptsTypes="AA">
                                      <p:cBhvr>
                                        <p:cTn id="22" dur="3000" fill="hold"/>
                                        <p:tgtEl>
                                          <p:spTgt spid="10"/>
                                        </p:tgtEl>
                                        <p:attrNameLst>
                                          <p:attrName>ppt_x</p:attrName>
                                          <p:attrName>ppt_y</p:attrName>
                                        </p:attrNameLst>
                                      </p:cBhvr>
                                      <p:rCtr x="15400" y="-8300"/>
                                    </p:animMotion>
                                  </p:childTnLst>
                                </p:cTn>
                              </p:par>
                              <p:par>
                                <p:cTn id="23" presetID="63" presetClass="path" presetSubtype="0" fill="hold" nodeType="withEffect">
                                  <p:stCondLst>
                                    <p:cond delay="0"/>
                                  </p:stCondLst>
                                  <p:childTnLst>
                                    <p:animMotion origin="layout" path="M -0.03732 0.00647 L 0.44167 0.31082 " pathEditMode="relative" rAng="0" ptsTypes="AA">
                                      <p:cBhvr>
                                        <p:cTn id="24" dur="2000" fill="hold"/>
                                        <p:tgtEl>
                                          <p:spTgt spid="12"/>
                                        </p:tgtEl>
                                        <p:attrNameLst>
                                          <p:attrName>ppt_x</p:attrName>
                                          <p:attrName>ppt_y</p:attrName>
                                        </p:attrNameLst>
                                      </p:cBhvr>
                                      <p:rCtr x="23900" y="1520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1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1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1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91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1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1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915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91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0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Inelastic Collision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648200" y="11430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5800" y="12192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274" name="Object 2"/>
          <p:cNvGraphicFramePr>
            <a:graphicFrameLocks noChangeAspect="1"/>
          </p:cNvGraphicFramePr>
          <p:nvPr/>
        </p:nvGraphicFramePr>
        <p:xfrm>
          <a:off x="685800" y="2438400"/>
          <a:ext cx="2493962" cy="533400"/>
        </p:xfrm>
        <a:graphic>
          <a:graphicData uri="http://schemas.openxmlformats.org/presentationml/2006/ole">
            <mc:AlternateContent xmlns:mc="http://schemas.openxmlformats.org/markup-compatibility/2006">
              <mc:Choice xmlns:v="urn:schemas-microsoft-com:vml" Requires="v">
                <p:oleObj spid="_x0000_s61611" name="Equation" r:id="rId3" imgW="863280" imgH="241200" progId="Equation.3">
                  <p:embed/>
                </p:oleObj>
              </mc:Choice>
              <mc:Fallback>
                <p:oleObj name="Equation" r:id="rId3" imgW="8632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38400"/>
                        <a:ext cx="249396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5" name="Object 3"/>
          <p:cNvGraphicFramePr>
            <a:graphicFrameLocks noChangeAspect="1"/>
          </p:cNvGraphicFramePr>
          <p:nvPr/>
        </p:nvGraphicFramePr>
        <p:xfrm>
          <a:off x="132601" y="3276600"/>
          <a:ext cx="4210799" cy="533400"/>
        </p:xfrm>
        <a:graphic>
          <a:graphicData uri="http://schemas.openxmlformats.org/presentationml/2006/ole">
            <mc:AlternateContent xmlns:mc="http://schemas.openxmlformats.org/markup-compatibility/2006">
              <mc:Choice xmlns:v="urn:schemas-microsoft-com:vml" Requires="v">
                <p:oleObj spid="_x0000_s61612" name="Equation" r:id="rId5" imgW="1574640" imgH="228600" progId="Equation.3">
                  <p:embed/>
                </p:oleObj>
              </mc:Choice>
              <mc:Fallback>
                <p:oleObj name="Equation" r:id="rId5" imgW="15746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01" y="3276600"/>
                        <a:ext cx="421079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219200" y="76200"/>
            <a:ext cx="6884064" cy="707886"/>
          </a:xfrm>
          <a:prstGeom prst="rect">
            <a:avLst/>
          </a:prstGeom>
          <a:noFill/>
        </p:spPr>
        <p:txBody>
          <a:bodyPr wrap="none" rtlCol="0">
            <a:spAutoFit/>
          </a:bodyPr>
          <a:lstStyle/>
          <a:p>
            <a:r>
              <a:rPr lang="en-US" sz="4000" b="1" dirty="0">
                <a:solidFill>
                  <a:srgbClr val="E71FA4"/>
                </a:solidFill>
              </a:rPr>
              <a:t>1D: Complete Inelastic Collision</a:t>
            </a:r>
          </a:p>
        </p:txBody>
      </p:sp>
      <p:sp>
        <p:nvSpPr>
          <p:cNvPr id="10" name="TextBox 9"/>
          <p:cNvSpPr txBox="1"/>
          <p:nvPr/>
        </p:nvSpPr>
        <p:spPr>
          <a:xfrm>
            <a:off x="4953000" y="2758470"/>
            <a:ext cx="3810000" cy="1569660"/>
          </a:xfrm>
          <a:prstGeom prst="rect">
            <a:avLst/>
          </a:prstGeom>
          <a:noFill/>
          <a:ln>
            <a:solidFill>
              <a:schemeClr val="accent1"/>
            </a:solidFill>
          </a:ln>
        </p:spPr>
        <p:txBody>
          <a:bodyPr wrap="square" rtlCol="0">
            <a:spAutoFit/>
          </a:bodyPr>
          <a:lstStyle/>
          <a:p>
            <a:r>
              <a:rPr lang="en-US" sz="2400" b="1" dirty="0">
                <a:solidFill>
                  <a:srgbClr val="FF0000"/>
                </a:solidFill>
              </a:rPr>
              <a:t>Note: </a:t>
            </a:r>
          </a:p>
          <a:p>
            <a:r>
              <a:rPr lang="en-US" sz="2400" b="1" dirty="0">
                <a:solidFill>
                  <a:srgbClr val="FF0000"/>
                </a:solidFill>
              </a:rPr>
              <a:t>The total energy of a system (elastic or inelastic) always conserves.</a:t>
            </a:r>
          </a:p>
        </p:txBody>
      </p:sp>
      <p:graphicFrame>
        <p:nvGraphicFramePr>
          <p:cNvPr id="61449" name="Object 9"/>
          <p:cNvGraphicFramePr>
            <a:graphicFrameLocks noChangeAspect="1"/>
          </p:cNvGraphicFramePr>
          <p:nvPr/>
        </p:nvGraphicFramePr>
        <p:xfrm>
          <a:off x="1198563" y="1927225"/>
          <a:ext cx="787400" cy="344488"/>
        </p:xfrm>
        <a:graphic>
          <a:graphicData uri="http://schemas.openxmlformats.org/presentationml/2006/ole">
            <mc:AlternateContent xmlns:mc="http://schemas.openxmlformats.org/markup-compatibility/2006">
              <mc:Choice xmlns:v="urn:schemas-microsoft-com:vml" Requires="v">
                <p:oleObj spid="_x0000_s61613" name="Equation" r:id="rId7" imgW="444240" imgH="203040" progId="Equation.3">
                  <p:embed/>
                </p:oleObj>
              </mc:Choice>
              <mc:Fallback>
                <p:oleObj name="Equation" r:id="rId7" imgW="444240" imgH="2030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8563" y="1927225"/>
                        <a:ext cx="787400" cy="34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5"/>
          <p:cNvGrpSpPr/>
          <p:nvPr/>
        </p:nvGrpSpPr>
        <p:grpSpPr>
          <a:xfrm>
            <a:off x="914400" y="4736068"/>
            <a:ext cx="1828800" cy="1207533"/>
            <a:chOff x="914400" y="4736068"/>
            <a:chExt cx="1828800" cy="1207533"/>
          </a:xfrm>
        </p:grpSpPr>
        <p:grpSp>
          <p:nvGrpSpPr>
            <p:cNvPr id="15" name="Group 14"/>
            <p:cNvGrpSpPr/>
            <p:nvPr/>
          </p:nvGrpSpPr>
          <p:grpSpPr>
            <a:xfrm>
              <a:off x="914400" y="4736068"/>
              <a:ext cx="1828800" cy="1207533"/>
              <a:chOff x="2590800" y="5040868"/>
              <a:chExt cx="1828800" cy="1207533"/>
            </a:xfrm>
          </p:grpSpPr>
          <p:graphicFrame>
            <p:nvGraphicFramePr>
              <p:cNvPr id="13" name="Object 5"/>
              <p:cNvGraphicFramePr>
                <a:graphicFrameLocks noChangeAspect="1"/>
              </p:cNvGraphicFramePr>
              <p:nvPr/>
            </p:nvGraphicFramePr>
            <p:xfrm>
              <a:off x="2590800" y="5820357"/>
              <a:ext cx="1828800" cy="428044"/>
            </p:xfrm>
            <a:graphic>
              <a:graphicData uri="http://schemas.openxmlformats.org/presentationml/2006/ole">
                <mc:AlternateContent xmlns:mc="http://schemas.openxmlformats.org/markup-compatibility/2006">
                  <mc:Choice xmlns:v="urn:schemas-microsoft-com:vml" Requires="v">
                    <p:oleObj spid="_x0000_s61614" name="Equation" r:id="rId9" imgW="711000" imgH="241200" progId="Equation.3">
                      <p:embed/>
                    </p:oleObj>
                  </mc:Choice>
                  <mc:Fallback>
                    <p:oleObj name="Equation" r:id="rId9" imgW="711000" imgH="2412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820357"/>
                            <a:ext cx="1828800" cy="428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048000" y="5040868"/>
                <a:ext cx="518091" cy="369332"/>
              </a:xfrm>
              <a:prstGeom prst="rect">
                <a:avLst/>
              </a:prstGeom>
              <a:noFill/>
            </p:spPr>
            <p:txBody>
              <a:bodyPr wrap="none" rtlCol="1">
                <a:spAutoFit/>
              </a:bodyPr>
              <a:lstStyle/>
              <a:p>
                <a:r>
                  <a:rPr lang="en-US" b="1" u="sng" dirty="0">
                    <a:solidFill>
                      <a:srgbClr val="331AEC"/>
                    </a:solidFill>
                  </a:rPr>
                  <a:t>But</a:t>
                </a:r>
                <a:endParaRPr lang="ar-SA" b="1" u="sng" dirty="0">
                  <a:solidFill>
                    <a:srgbClr val="331AEC"/>
                  </a:solidFill>
                </a:endParaRPr>
              </a:p>
            </p:txBody>
          </p:sp>
        </p:grpSp>
        <p:graphicFrame>
          <p:nvGraphicFramePr>
            <p:cNvPr id="61450" name="Object 10"/>
            <p:cNvGraphicFramePr>
              <a:graphicFrameLocks noChangeAspect="1"/>
            </p:cNvGraphicFramePr>
            <p:nvPr/>
          </p:nvGraphicFramePr>
          <p:xfrm>
            <a:off x="1295400" y="5181600"/>
            <a:ext cx="855663" cy="301625"/>
          </p:xfrm>
          <a:graphic>
            <a:graphicData uri="http://schemas.openxmlformats.org/presentationml/2006/ole">
              <mc:AlternateContent xmlns:mc="http://schemas.openxmlformats.org/markup-compatibility/2006">
                <mc:Choice xmlns:v="urn:schemas-microsoft-com:vml" Requires="v">
                  <p:oleObj spid="_x0000_s61615" name="Equation" r:id="rId11" imgW="482400" imgH="177480" progId="Equation.3">
                    <p:embed/>
                  </p:oleObj>
                </mc:Choice>
                <mc:Fallback>
                  <p:oleObj name="Equation" r:id="rId11" imgW="482400" imgH="17748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181600"/>
                          <a:ext cx="855663"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0.02084 -4.11656E-6 L 0.51666 -0.0111 " pathEditMode="relative" rAng="0" ptsTypes="AA">
                                      <p:cBhvr>
                                        <p:cTn id="6" dur="2000" fill="hold"/>
                                        <p:tgtEl>
                                          <p:spTgt spid="3"/>
                                        </p:tgtEl>
                                        <p:attrNameLst>
                                          <p:attrName>ppt_x</p:attrName>
                                          <p:attrName>ppt_y</p:attrName>
                                        </p:attrNameLst>
                                      </p:cBhvr>
                                      <p:rCtr x="26900" y="-600"/>
                                    </p:animMotion>
                                  </p:childTnLst>
                                </p:cTn>
                              </p:par>
                            </p:childTnLst>
                          </p:cTn>
                        </p:par>
                        <p:par>
                          <p:cTn id="7" fill="hold">
                            <p:stCondLst>
                              <p:cond delay="2000"/>
                            </p:stCondLst>
                            <p:childTnLst>
                              <p:par>
                                <p:cTn id="8" presetID="63" presetClass="path" presetSubtype="0" fill="hold" grpId="1" nodeType="afterEffect">
                                  <p:stCondLst>
                                    <p:cond delay="0"/>
                                  </p:stCondLst>
                                  <p:childTnLst>
                                    <p:animMotion origin="layout" path="M 0.52916 -0.0111 L 1.02916 -0.0222 " pathEditMode="relative" rAng="0" ptsTypes="AA">
                                      <p:cBhvr>
                                        <p:cTn id="9" dur="2000" fill="hold"/>
                                        <p:tgtEl>
                                          <p:spTgt spid="3"/>
                                        </p:tgtEl>
                                        <p:attrNameLst>
                                          <p:attrName>ppt_x</p:attrName>
                                          <p:attrName>ppt_y</p:attrName>
                                        </p:attrNameLst>
                                      </p:cBhvr>
                                      <p:rCtr x="25000" y="-600"/>
                                    </p:animMotion>
                                  </p:childTnLst>
                                </p:cTn>
                              </p:par>
                              <p:par>
                                <p:cTn id="10" presetID="63" presetClass="path" presetSubtype="0" fill="hold" grpId="0" nodeType="withEffect">
                                  <p:stCondLst>
                                    <p:cond delay="0"/>
                                  </p:stCondLst>
                                  <p:childTnLst>
                                    <p:animMotion origin="layout" path="M 0 -3.284E-6 L 0.5 -0.0111 " pathEditMode="relative" rAng="0" ptsTypes="AA">
                                      <p:cBhvr>
                                        <p:cTn id="11" dur="2000" fill="hold"/>
                                        <p:tgtEl>
                                          <p:spTgt spid="2"/>
                                        </p:tgtEl>
                                        <p:attrNameLst>
                                          <p:attrName>ppt_x</p:attrName>
                                          <p:attrName>ppt_y</p:attrName>
                                        </p:attrNameLst>
                                      </p:cBhvr>
                                      <p:rCtr x="25000" y="-600"/>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144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42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427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1542" y="76200"/>
            <a:ext cx="4856458" cy="707886"/>
          </a:xfrm>
          <a:prstGeom prst="rect">
            <a:avLst/>
          </a:prstGeom>
          <a:noFill/>
        </p:spPr>
        <p:txBody>
          <a:bodyPr wrap="none" rtlCol="0">
            <a:spAutoFit/>
          </a:bodyPr>
          <a:lstStyle/>
          <a:p>
            <a:r>
              <a:rPr lang="en-US" sz="4000" b="1" dirty="0">
                <a:solidFill>
                  <a:srgbClr val="331AEC"/>
                </a:solidFill>
              </a:rPr>
              <a:t>2D-Inelastic Explosion</a:t>
            </a:r>
          </a:p>
        </p:txBody>
      </p:sp>
      <p:sp>
        <p:nvSpPr>
          <p:cNvPr id="7" name="Rectangle 6"/>
          <p:cNvSpPr/>
          <p:nvPr/>
        </p:nvSpPr>
        <p:spPr>
          <a:xfrm>
            <a:off x="0" y="3962400"/>
            <a:ext cx="9144000"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6"/>
          <p:cNvGrpSpPr/>
          <p:nvPr/>
        </p:nvGrpSpPr>
        <p:grpSpPr>
          <a:xfrm>
            <a:off x="-401072" y="2016825"/>
            <a:ext cx="934472" cy="1335975"/>
            <a:chOff x="-762000" y="1026225"/>
            <a:chExt cx="934472" cy="1335975"/>
          </a:xfrm>
        </p:grpSpPr>
        <p:sp>
          <p:nvSpPr>
            <p:cNvPr id="2" name="Oval 1"/>
            <p:cNvSpPr/>
            <p:nvPr/>
          </p:nvSpPr>
          <p:spPr>
            <a:xfrm>
              <a:off x="-762000" y="1371600"/>
              <a:ext cx="934472" cy="990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grpSp>
          <p:nvGrpSpPr>
            <p:cNvPr id="4" name="Group 32"/>
            <p:cNvGrpSpPr/>
            <p:nvPr/>
          </p:nvGrpSpPr>
          <p:grpSpPr>
            <a:xfrm>
              <a:off x="-381000" y="1026225"/>
              <a:ext cx="401072" cy="369332"/>
              <a:chOff x="-381000" y="1026225"/>
              <a:chExt cx="401072" cy="369332"/>
            </a:xfrm>
          </p:grpSpPr>
          <p:cxnSp>
            <p:nvCxnSpPr>
              <p:cNvPr id="31" name="Straight Arrow Connector 30"/>
              <p:cNvCxnSpPr>
                <a:stCxn id="2" idx="0"/>
              </p:cNvCxnSpPr>
              <p:nvPr/>
            </p:nvCxnSpPr>
            <p:spPr>
              <a:xfrm rot="5400000" flipH="1" flipV="1">
                <a:off x="-147382" y="1223424"/>
                <a:ext cx="794" cy="2955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1000" y="1026225"/>
                <a:ext cx="401072" cy="369332"/>
              </a:xfrm>
              <a:prstGeom prst="rect">
                <a:avLst/>
              </a:prstGeom>
              <a:noFill/>
            </p:spPr>
            <p:txBody>
              <a:bodyPr wrap="none" rtlCol="0">
                <a:spAutoFit/>
              </a:bodyPr>
              <a:lstStyle/>
              <a:p>
                <a:r>
                  <a:rPr lang="en-US" i="1" dirty="0"/>
                  <a:t>v</a:t>
                </a:r>
                <a:r>
                  <a:rPr lang="en-US" i="1" baseline="-25000" dirty="0"/>
                  <a:t>1i</a:t>
                </a:r>
              </a:p>
            </p:txBody>
          </p:sp>
        </p:grpSp>
      </p:grpSp>
      <p:grpSp>
        <p:nvGrpSpPr>
          <p:cNvPr id="5" name="Group 38"/>
          <p:cNvGrpSpPr/>
          <p:nvPr/>
        </p:nvGrpSpPr>
        <p:grpSpPr>
          <a:xfrm>
            <a:off x="3931108" y="1905000"/>
            <a:ext cx="717092" cy="826532"/>
            <a:chOff x="-685800" y="1190293"/>
            <a:chExt cx="717092" cy="826532"/>
          </a:xfrm>
        </p:grpSpPr>
        <p:sp>
          <p:nvSpPr>
            <p:cNvPr id="40" name="Oval 39"/>
            <p:cNvSpPr/>
            <p:nvPr/>
          </p:nvSpPr>
          <p:spPr>
            <a:xfrm>
              <a:off x="-685800" y="1635825"/>
              <a:ext cx="4572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m</a:t>
              </a:r>
              <a:r>
                <a:rPr lang="en-US" sz="900" baseline="-25000" dirty="0"/>
                <a:t>1</a:t>
              </a:r>
              <a:endParaRPr lang="en-US" sz="900" dirty="0"/>
            </a:p>
          </p:txBody>
        </p:sp>
        <p:grpSp>
          <p:nvGrpSpPr>
            <p:cNvPr id="8" name="Group 32"/>
            <p:cNvGrpSpPr/>
            <p:nvPr/>
          </p:nvGrpSpPr>
          <p:grpSpPr>
            <a:xfrm>
              <a:off x="-457200" y="1190293"/>
              <a:ext cx="488492" cy="445532"/>
              <a:chOff x="-457200" y="1190293"/>
              <a:chExt cx="488492" cy="445532"/>
            </a:xfrm>
          </p:grpSpPr>
          <p:cxnSp>
            <p:nvCxnSpPr>
              <p:cNvPr id="42" name="Straight Arrow Connector 41"/>
              <p:cNvCxnSpPr>
                <a:stCxn id="40" idx="0"/>
              </p:cNvCxnSpPr>
              <p:nvPr/>
            </p:nvCxnSpPr>
            <p:spPr>
              <a:xfrm rot="5400000" flipH="1" flipV="1">
                <a:off x="-304799" y="1331024"/>
                <a:ext cx="152400" cy="4572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1000" y="1190293"/>
                <a:ext cx="412292" cy="369332"/>
              </a:xfrm>
              <a:prstGeom prst="rect">
                <a:avLst/>
              </a:prstGeom>
              <a:noFill/>
            </p:spPr>
            <p:txBody>
              <a:bodyPr wrap="none" rtlCol="0">
                <a:spAutoFit/>
              </a:bodyPr>
              <a:lstStyle/>
              <a:p>
                <a:r>
                  <a:rPr lang="en-US" i="1" dirty="0"/>
                  <a:t>v</a:t>
                </a:r>
                <a:r>
                  <a:rPr lang="en-US" i="1" baseline="-25000" dirty="0"/>
                  <a:t>1f</a:t>
                </a:r>
              </a:p>
            </p:txBody>
          </p:sp>
        </p:grpSp>
      </p:grpSp>
      <p:grpSp>
        <p:nvGrpSpPr>
          <p:cNvPr id="9" name="Group 43"/>
          <p:cNvGrpSpPr/>
          <p:nvPr/>
        </p:nvGrpSpPr>
        <p:grpSpPr>
          <a:xfrm>
            <a:off x="4222292" y="1992868"/>
            <a:ext cx="858832" cy="814657"/>
            <a:chOff x="5105400" y="1090343"/>
            <a:chExt cx="858832" cy="814657"/>
          </a:xfrm>
        </p:grpSpPr>
        <p:sp>
          <p:nvSpPr>
            <p:cNvPr id="45" name="Oval 44"/>
            <p:cNvSpPr/>
            <p:nvPr/>
          </p:nvSpPr>
          <p:spPr>
            <a:xfrm>
              <a:off x="5105400" y="12954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r>
                <a:rPr lang="en-US" sz="1200" baseline="-25000" dirty="0"/>
                <a:t>2</a:t>
              </a:r>
            </a:p>
          </p:txBody>
        </p:sp>
        <p:grpSp>
          <p:nvGrpSpPr>
            <p:cNvPr id="10" name="Group 33"/>
            <p:cNvGrpSpPr/>
            <p:nvPr/>
          </p:nvGrpSpPr>
          <p:grpSpPr>
            <a:xfrm>
              <a:off x="5480946" y="1090343"/>
              <a:ext cx="483286" cy="443944"/>
              <a:chOff x="-366382" y="1190293"/>
              <a:chExt cx="483286" cy="443944"/>
            </a:xfrm>
          </p:grpSpPr>
          <p:cxnSp>
            <p:nvCxnSpPr>
              <p:cNvPr id="47" name="Straight Arrow Connector 46"/>
              <p:cNvCxnSpPr/>
              <p:nvPr/>
            </p:nvCxnSpPr>
            <p:spPr>
              <a:xfrm>
                <a:off x="-366382" y="1407225"/>
                <a:ext cx="483286" cy="227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47312" y="1190293"/>
                <a:ext cx="412292" cy="369332"/>
              </a:xfrm>
              <a:prstGeom prst="rect">
                <a:avLst/>
              </a:prstGeom>
              <a:noFill/>
            </p:spPr>
            <p:txBody>
              <a:bodyPr wrap="none" rtlCol="0">
                <a:spAutoFit/>
              </a:bodyPr>
              <a:lstStyle/>
              <a:p>
                <a:r>
                  <a:rPr lang="en-US" i="1" dirty="0"/>
                  <a:t>v</a:t>
                </a:r>
                <a:r>
                  <a:rPr lang="en-US" i="1" baseline="-25000" dirty="0"/>
                  <a:t>2f</a:t>
                </a:r>
              </a:p>
            </p:txBody>
          </p:sp>
        </p:grpSp>
      </p:grpSp>
      <p:grpSp>
        <p:nvGrpSpPr>
          <p:cNvPr id="11" name="Group 48"/>
          <p:cNvGrpSpPr/>
          <p:nvPr/>
        </p:nvGrpSpPr>
        <p:grpSpPr>
          <a:xfrm>
            <a:off x="4267200" y="1447800"/>
            <a:ext cx="4495800" cy="2895600"/>
            <a:chOff x="4800600" y="457200"/>
            <a:chExt cx="4495800" cy="2895600"/>
          </a:xfrm>
        </p:grpSpPr>
        <p:cxnSp>
          <p:nvCxnSpPr>
            <p:cNvPr id="25" name="Straight Connector 24"/>
            <p:cNvCxnSpPr/>
            <p:nvPr/>
          </p:nvCxnSpPr>
          <p:spPr>
            <a:xfrm flipV="1">
              <a:off x="4876800" y="1371600"/>
              <a:ext cx="4419600" cy="7620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800600" y="457200"/>
              <a:ext cx="2590800" cy="990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00600" y="1447800"/>
              <a:ext cx="3962400" cy="1905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Arc 38"/>
            <p:cNvSpPr/>
            <p:nvPr/>
          </p:nvSpPr>
          <p:spPr>
            <a:xfrm>
              <a:off x="5715000" y="1066800"/>
              <a:ext cx="152400" cy="685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a:off x="5562600" y="1447800"/>
              <a:ext cx="152400" cy="685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5867400" y="990600"/>
              <a:ext cx="415498" cy="369332"/>
            </a:xfrm>
            <a:prstGeom prst="rect">
              <a:avLst/>
            </a:prstGeom>
            <a:noFill/>
          </p:spPr>
          <p:txBody>
            <a:bodyPr wrap="none" rtlCol="0">
              <a:spAutoFit/>
            </a:bodyPr>
            <a:lstStyle/>
            <a:p>
              <a:r>
                <a:rPr lang="el-GR" dirty="0"/>
                <a:t>Θ</a:t>
              </a:r>
              <a:r>
                <a:rPr lang="en-US" baseline="-25000" dirty="0"/>
                <a:t>1</a:t>
              </a:r>
              <a:endParaRPr lang="en-US" dirty="0"/>
            </a:p>
          </p:txBody>
        </p:sp>
        <p:sp>
          <p:nvSpPr>
            <p:cNvPr id="46" name="TextBox 45"/>
            <p:cNvSpPr txBox="1"/>
            <p:nvPr/>
          </p:nvSpPr>
          <p:spPr>
            <a:xfrm>
              <a:off x="5867400" y="1535668"/>
              <a:ext cx="415498" cy="369332"/>
            </a:xfrm>
            <a:prstGeom prst="rect">
              <a:avLst/>
            </a:prstGeom>
            <a:noFill/>
          </p:spPr>
          <p:txBody>
            <a:bodyPr wrap="none" rtlCol="0">
              <a:spAutoFit/>
            </a:bodyPr>
            <a:lstStyle/>
            <a:p>
              <a:r>
                <a:rPr lang="el-GR" dirty="0"/>
                <a:t>Θ</a:t>
              </a:r>
              <a:r>
                <a:rPr lang="en-US" baseline="-25000" dirty="0"/>
                <a:t>2</a:t>
              </a:r>
              <a:endParaRPr lang="en-US" dirty="0"/>
            </a:p>
          </p:txBody>
        </p:sp>
      </p:grpSp>
      <p:grpSp>
        <p:nvGrpSpPr>
          <p:cNvPr id="12" name="Group 59"/>
          <p:cNvGrpSpPr/>
          <p:nvPr/>
        </p:nvGrpSpPr>
        <p:grpSpPr>
          <a:xfrm>
            <a:off x="3962401" y="990600"/>
            <a:ext cx="3213279" cy="2865519"/>
            <a:chOff x="3962401" y="0"/>
            <a:chExt cx="3213279" cy="2865519"/>
          </a:xfrm>
        </p:grpSpPr>
        <p:cxnSp>
          <p:nvCxnSpPr>
            <p:cNvPr id="53" name="Straight Arrow Connector 52"/>
            <p:cNvCxnSpPr/>
            <p:nvPr/>
          </p:nvCxnSpPr>
          <p:spPr>
            <a:xfrm rot="5400000">
              <a:off x="3328256" y="1447006"/>
              <a:ext cx="1981994" cy="794"/>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5400000">
              <a:off x="3971607" y="2200594"/>
              <a:ext cx="960519" cy="369332"/>
            </a:xfrm>
            <a:prstGeom prst="rect">
              <a:avLst/>
            </a:prstGeom>
            <a:noFill/>
          </p:spPr>
          <p:txBody>
            <a:bodyPr wrap="none" rtlCol="0">
              <a:spAutoFit/>
            </a:bodyPr>
            <a:lstStyle/>
            <a:p>
              <a:r>
                <a:rPr lang="en-US" i="1" dirty="0"/>
                <a:t>v</a:t>
              </a:r>
              <a:r>
                <a:rPr lang="en-US" baseline="-25000" dirty="0"/>
                <a:t>2f</a:t>
              </a:r>
              <a:r>
                <a:rPr lang="en-US" dirty="0"/>
                <a:t> sin</a:t>
              </a:r>
              <a:r>
                <a:rPr lang="el-GR" dirty="0"/>
                <a:t>Θ</a:t>
              </a:r>
              <a:r>
                <a:rPr lang="en-US" baseline="-25000" dirty="0"/>
                <a:t>2</a:t>
              </a:r>
            </a:p>
          </p:txBody>
        </p:sp>
        <p:sp>
          <p:nvSpPr>
            <p:cNvPr id="57" name="TextBox 56"/>
            <p:cNvSpPr txBox="1"/>
            <p:nvPr/>
          </p:nvSpPr>
          <p:spPr>
            <a:xfrm rot="16200000" flipH="1">
              <a:off x="3666807" y="295594"/>
              <a:ext cx="960519" cy="369332"/>
            </a:xfrm>
            <a:prstGeom prst="rect">
              <a:avLst/>
            </a:prstGeom>
            <a:noFill/>
          </p:spPr>
          <p:txBody>
            <a:bodyPr wrap="none" rtlCol="0">
              <a:spAutoFit/>
            </a:bodyPr>
            <a:lstStyle/>
            <a:p>
              <a:r>
                <a:rPr lang="en-US" i="1" dirty="0"/>
                <a:t>v</a:t>
              </a:r>
              <a:r>
                <a:rPr lang="en-US" baseline="-25000" dirty="0"/>
                <a:t>1f</a:t>
              </a:r>
              <a:r>
                <a:rPr lang="en-US" dirty="0"/>
                <a:t> sin</a:t>
              </a:r>
              <a:r>
                <a:rPr lang="el-GR" dirty="0"/>
                <a:t>Θ</a:t>
              </a:r>
              <a:r>
                <a:rPr lang="en-US" baseline="-25000" dirty="0"/>
                <a:t>1</a:t>
              </a:r>
            </a:p>
          </p:txBody>
        </p:sp>
        <p:sp>
          <p:nvSpPr>
            <p:cNvPr id="58" name="TextBox 57"/>
            <p:cNvSpPr txBox="1"/>
            <p:nvPr/>
          </p:nvSpPr>
          <p:spPr>
            <a:xfrm>
              <a:off x="6172200" y="1447800"/>
              <a:ext cx="1003480" cy="369332"/>
            </a:xfrm>
            <a:prstGeom prst="rect">
              <a:avLst/>
            </a:prstGeom>
            <a:noFill/>
          </p:spPr>
          <p:txBody>
            <a:bodyPr wrap="none" rtlCol="0">
              <a:spAutoFit/>
            </a:bodyPr>
            <a:lstStyle/>
            <a:p>
              <a:r>
                <a:rPr lang="en-US" i="1" dirty="0"/>
                <a:t>v</a:t>
              </a:r>
              <a:r>
                <a:rPr lang="en-US" baseline="-25000" dirty="0"/>
                <a:t>2f</a:t>
              </a:r>
              <a:r>
                <a:rPr lang="en-US" dirty="0"/>
                <a:t> </a:t>
              </a:r>
              <a:r>
                <a:rPr lang="en-US" dirty="0" err="1"/>
                <a:t>cos</a:t>
              </a:r>
              <a:r>
                <a:rPr lang="el-GR" dirty="0"/>
                <a:t>Θ</a:t>
              </a:r>
              <a:r>
                <a:rPr lang="en-US" baseline="-25000" dirty="0"/>
                <a:t>2</a:t>
              </a:r>
            </a:p>
          </p:txBody>
        </p:sp>
        <p:sp>
          <p:nvSpPr>
            <p:cNvPr id="59" name="TextBox 58"/>
            <p:cNvSpPr txBox="1"/>
            <p:nvPr/>
          </p:nvSpPr>
          <p:spPr>
            <a:xfrm>
              <a:off x="6172200" y="990600"/>
              <a:ext cx="1003480" cy="369332"/>
            </a:xfrm>
            <a:prstGeom prst="rect">
              <a:avLst/>
            </a:prstGeom>
            <a:noFill/>
          </p:spPr>
          <p:txBody>
            <a:bodyPr wrap="none" rtlCol="0">
              <a:spAutoFit/>
            </a:bodyPr>
            <a:lstStyle/>
            <a:p>
              <a:r>
                <a:rPr lang="en-US" i="1" dirty="0"/>
                <a:t>v</a:t>
              </a:r>
              <a:r>
                <a:rPr lang="en-US" baseline="-25000" dirty="0"/>
                <a:t>1f</a:t>
              </a:r>
              <a:r>
                <a:rPr lang="en-US" dirty="0"/>
                <a:t> </a:t>
              </a:r>
              <a:r>
                <a:rPr lang="en-US" dirty="0" err="1"/>
                <a:t>cos</a:t>
              </a:r>
              <a:r>
                <a:rPr lang="el-GR" dirty="0"/>
                <a:t>Θ</a:t>
              </a:r>
              <a:r>
                <a:rPr lang="en-US" baseline="-25000" dirty="0"/>
                <a:t>1</a:t>
              </a:r>
            </a:p>
          </p:txBody>
        </p:sp>
      </p:grpSp>
      <p:graphicFrame>
        <p:nvGraphicFramePr>
          <p:cNvPr id="49153" name="Object 1"/>
          <p:cNvGraphicFramePr>
            <a:graphicFrameLocks noChangeAspect="1"/>
          </p:cNvGraphicFramePr>
          <p:nvPr/>
        </p:nvGraphicFramePr>
        <p:xfrm>
          <a:off x="644525" y="4419600"/>
          <a:ext cx="1836738" cy="381000"/>
        </p:xfrm>
        <a:graphic>
          <a:graphicData uri="http://schemas.openxmlformats.org/presentationml/2006/ole">
            <mc:AlternateContent xmlns:mc="http://schemas.openxmlformats.org/markup-compatibility/2006">
              <mc:Choice xmlns:v="urn:schemas-microsoft-com:vml" Requires="v">
                <p:oleObj spid="_x0000_s51467" name="Equation" r:id="rId3" imgW="977760" imgH="241200" progId="Equation.3">
                  <p:embed/>
                </p:oleObj>
              </mc:Choice>
              <mc:Fallback>
                <p:oleObj name="Equation" r:id="rId3" imgW="9777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 y="4419600"/>
                        <a:ext cx="18367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644525" y="5410200"/>
          <a:ext cx="1836738" cy="381000"/>
        </p:xfrm>
        <a:graphic>
          <a:graphicData uri="http://schemas.openxmlformats.org/presentationml/2006/ole">
            <mc:AlternateContent xmlns:mc="http://schemas.openxmlformats.org/markup-compatibility/2006">
              <mc:Choice xmlns:v="urn:schemas-microsoft-com:vml" Requires="v">
                <p:oleObj spid="_x0000_s51468" name="Equation" r:id="rId5" imgW="977760" imgH="241200" progId="Equation.3">
                  <p:embed/>
                </p:oleObj>
              </mc:Choice>
              <mc:Fallback>
                <p:oleObj name="Equation" r:id="rId5" imgW="9777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525" y="5410200"/>
                        <a:ext cx="18367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ChangeAspect="1"/>
          </p:cNvGraphicFramePr>
          <p:nvPr/>
        </p:nvGraphicFramePr>
        <p:xfrm>
          <a:off x="3789363" y="4495800"/>
          <a:ext cx="3579812" cy="381000"/>
        </p:xfrm>
        <a:graphic>
          <a:graphicData uri="http://schemas.openxmlformats.org/presentationml/2006/ole">
            <mc:AlternateContent xmlns:mc="http://schemas.openxmlformats.org/markup-compatibility/2006">
              <mc:Choice xmlns:v="urn:schemas-microsoft-com:vml" Requires="v">
                <p:oleObj spid="_x0000_s51469" name="Equation" r:id="rId7" imgW="1981080" imgH="241200" progId="Equation.3">
                  <p:embed/>
                </p:oleObj>
              </mc:Choice>
              <mc:Fallback>
                <p:oleObj name="Equation" r:id="rId7" imgW="198108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9363" y="4495800"/>
                        <a:ext cx="35798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7" name="Object 5"/>
          <p:cNvGraphicFramePr>
            <a:graphicFrameLocks noChangeAspect="1"/>
          </p:cNvGraphicFramePr>
          <p:nvPr/>
        </p:nvGraphicFramePr>
        <p:xfrm>
          <a:off x="3776663" y="5486400"/>
          <a:ext cx="3603625" cy="381000"/>
        </p:xfrm>
        <a:graphic>
          <a:graphicData uri="http://schemas.openxmlformats.org/presentationml/2006/ole">
            <mc:AlternateContent xmlns:mc="http://schemas.openxmlformats.org/markup-compatibility/2006">
              <mc:Choice xmlns:v="urn:schemas-microsoft-com:vml" Requires="v">
                <p:oleObj spid="_x0000_s51470" name="Equation" r:id="rId9" imgW="1993680" imgH="241200" progId="Equation.3">
                  <p:embed/>
                </p:oleObj>
              </mc:Choice>
              <mc:Fallback>
                <p:oleObj name="Equation" r:id="rId9" imgW="199368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6663" y="5486400"/>
                        <a:ext cx="36036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Box 50"/>
          <p:cNvSpPr txBox="1"/>
          <p:nvPr/>
        </p:nvSpPr>
        <p:spPr>
          <a:xfrm>
            <a:off x="304800" y="1066800"/>
            <a:ext cx="2743199" cy="646331"/>
          </a:xfrm>
          <a:prstGeom prst="rect">
            <a:avLst/>
          </a:prstGeom>
          <a:noFill/>
        </p:spPr>
        <p:txBody>
          <a:bodyPr wrap="square" rtlCol="0">
            <a:spAutoFit/>
          </a:bodyPr>
          <a:lstStyle/>
          <a:p>
            <a:r>
              <a:rPr lang="en-US" b="1" dirty="0"/>
              <a:t>When a single body breaks into two bodies</a:t>
            </a:r>
          </a:p>
        </p:txBody>
      </p:sp>
      <p:grpSp>
        <p:nvGrpSpPr>
          <p:cNvPr id="63" name="Group 62"/>
          <p:cNvGrpSpPr/>
          <p:nvPr/>
        </p:nvGrpSpPr>
        <p:grpSpPr>
          <a:xfrm>
            <a:off x="1828800" y="6019800"/>
            <a:ext cx="3733800" cy="732844"/>
            <a:chOff x="1828800" y="6019800"/>
            <a:chExt cx="3733800" cy="732844"/>
          </a:xfrm>
        </p:grpSpPr>
        <p:grpSp>
          <p:nvGrpSpPr>
            <p:cNvPr id="52" name="Group 51"/>
            <p:cNvGrpSpPr/>
            <p:nvPr/>
          </p:nvGrpSpPr>
          <p:grpSpPr>
            <a:xfrm>
              <a:off x="1828800" y="6019800"/>
              <a:ext cx="3733800" cy="732844"/>
              <a:chOff x="228600" y="5105401"/>
              <a:chExt cx="3733800" cy="732844"/>
            </a:xfrm>
          </p:grpSpPr>
          <p:grpSp>
            <p:nvGrpSpPr>
              <p:cNvPr id="54" name="Group 14"/>
              <p:cNvGrpSpPr/>
              <p:nvPr/>
            </p:nvGrpSpPr>
            <p:grpSpPr>
              <a:xfrm>
                <a:off x="1371600" y="5105401"/>
                <a:ext cx="2590800" cy="732844"/>
                <a:chOff x="3048000" y="5410201"/>
                <a:chExt cx="2590800" cy="732844"/>
              </a:xfrm>
            </p:grpSpPr>
            <p:graphicFrame>
              <p:nvGraphicFramePr>
                <p:cNvPr id="60" name="Object 5"/>
                <p:cNvGraphicFramePr>
                  <a:graphicFrameLocks noChangeAspect="1"/>
                </p:cNvGraphicFramePr>
                <p:nvPr/>
              </p:nvGraphicFramePr>
              <p:xfrm>
                <a:off x="3810000" y="5715001"/>
                <a:ext cx="1828800" cy="428044"/>
              </p:xfrm>
              <a:graphic>
                <a:graphicData uri="http://schemas.openxmlformats.org/presentationml/2006/ole">
                  <mc:AlternateContent xmlns:mc="http://schemas.openxmlformats.org/markup-compatibility/2006">
                    <mc:Choice xmlns:v="urn:schemas-microsoft-com:vml" Requires="v">
                      <p:oleObj spid="_x0000_s51471" name="Equation" r:id="rId11" imgW="711000" imgH="241200" progId="Equation.3">
                        <p:embed/>
                      </p:oleObj>
                    </mc:Choice>
                    <mc:Fallback>
                      <p:oleObj name="Equation" r:id="rId11" imgW="711000" imgH="2412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5715001"/>
                              <a:ext cx="1828800" cy="428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TextBox 60"/>
                <p:cNvSpPr txBox="1"/>
                <p:nvPr/>
              </p:nvSpPr>
              <p:spPr>
                <a:xfrm>
                  <a:off x="3048000" y="5410201"/>
                  <a:ext cx="518091" cy="369332"/>
                </a:xfrm>
                <a:prstGeom prst="rect">
                  <a:avLst/>
                </a:prstGeom>
                <a:noFill/>
              </p:spPr>
              <p:txBody>
                <a:bodyPr wrap="none" rtlCol="1">
                  <a:spAutoFit/>
                </a:bodyPr>
                <a:lstStyle/>
                <a:p>
                  <a:r>
                    <a:rPr lang="en-US" b="1" u="sng" dirty="0">
                      <a:solidFill>
                        <a:srgbClr val="331AEC"/>
                      </a:solidFill>
                    </a:rPr>
                    <a:t>But</a:t>
                  </a:r>
                  <a:endParaRPr lang="ar-SA" b="1" u="sng" dirty="0">
                    <a:solidFill>
                      <a:srgbClr val="331AEC"/>
                    </a:solidFill>
                  </a:endParaRPr>
                </a:p>
              </p:txBody>
            </p:sp>
          </p:grpSp>
          <p:graphicFrame>
            <p:nvGraphicFramePr>
              <p:cNvPr id="55" name="Object 10"/>
              <p:cNvGraphicFramePr>
                <a:graphicFrameLocks noChangeAspect="1"/>
              </p:cNvGraphicFramePr>
              <p:nvPr/>
            </p:nvGraphicFramePr>
            <p:xfrm>
              <a:off x="228600" y="5486401"/>
              <a:ext cx="855663" cy="301625"/>
            </p:xfrm>
            <a:graphic>
              <a:graphicData uri="http://schemas.openxmlformats.org/presentationml/2006/ole">
                <mc:AlternateContent xmlns:mc="http://schemas.openxmlformats.org/markup-compatibility/2006">
                  <mc:Choice xmlns:v="urn:schemas-microsoft-com:vml" Requires="v">
                    <p:oleObj spid="_x0000_s51472" name="Equation" r:id="rId13" imgW="482400" imgH="177480" progId="Equation.3">
                      <p:embed/>
                    </p:oleObj>
                  </mc:Choice>
                  <mc:Fallback>
                    <p:oleObj name="Equation" r:id="rId13" imgW="482400" imgH="17748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5486401"/>
                            <a:ext cx="855663"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2" name="Right Arrow 61"/>
            <p:cNvSpPr/>
            <p:nvPr/>
          </p:nvSpPr>
          <p:spPr>
            <a:xfrm>
              <a:off x="2819400" y="64008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1209" name="Object 9"/>
          <p:cNvGraphicFramePr>
            <a:graphicFrameLocks noChangeAspect="1"/>
          </p:cNvGraphicFramePr>
          <p:nvPr/>
        </p:nvGraphicFramePr>
        <p:xfrm>
          <a:off x="914400" y="4106862"/>
          <a:ext cx="900113" cy="388938"/>
        </p:xfrm>
        <a:graphic>
          <a:graphicData uri="http://schemas.openxmlformats.org/presentationml/2006/ole">
            <mc:AlternateContent xmlns:mc="http://schemas.openxmlformats.org/markup-compatibility/2006">
              <mc:Choice xmlns:v="urn:schemas-microsoft-com:vml" Requires="v">
                <p:oleObj spid="_x0000_s51473" name="Equation" r:id="rId15" imgW="507960" imgH="228600" progId="Equation.3">
                  <p:embed/>
                </p:oleObj>
              </mc:Choice>
              <mc:Fallback>
                <p:oleObj name="Equation" r:id="rId15" imgW="507960" imgH="228600" progId="Equation.3">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 y="4106862"/>
                        <a:ext cx="900113"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10" name="Object 10"/>
          <p:cNvGraphicFramePr>
            <a:graphicFrameLocks noChangeAspect="1"/>
          </p:cNvGraphicFramePr>
          <p:nvPr/>
        </p:nvGraphicFramePr>
        <p:xfrm>
          <a:off x="1143000" y="4999038"/>
          <a:ext cx="900113" cy="411162"/>
        </p:xfrm>
        <a:graphic>
          <a:graphicData uri="http://schemas.openxmlformats.org/presentationml/2006/ole">
            <mc:AlternateContent xmlns:mc="http://schemas.openxmlformats.org/markup-compatibility/2006">
              <mc:Choice xmlns:v="urn:schemas-microsoft-com:vml" Requires="v">
                <p:oleObj spid="_x0000_s51474" name="Equation" r:id="rId17" imgW="507960" imgH="241200" progId="Equation.3">
                  <p:embed/>
                </p:oleObj>
              </mc:Choice>
              <mc:Fallback>
                <p:oleObj name="Equation" r:id="rId17" imgW="507960" imgH="241200" progId="Equation.3">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4999038"/>
                        <a:ext cx="900113"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0.0184 -0.00809 L 0.44444 -0.01618 " pathEditMode="relative" rAng="0" ptsTypes="AA">
                                      <p:cBhvr>
                                        <p:cTn id="6" dur="2000" fill="hold"/>
                                        <p:tgtEl>
                                          <p:spTgt spid="3"/>
                                        </p:tgtEl>
                                        <p:attrNameLst>
                                          <p:attrName>ppt_x</p:attrName>
                                          <p:attrName>ppt_y</p:attrName>
                                        </p:attrNameLst>
                                      </p:cBhvr>
                                      <p:rCtr x="21300" y="-400"/>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3"/>
                                        </p:tgtEl>
                                        <p:attrNameLst>
                                          <p:attrName>style.visibility</p:attrName>
                                        </p:attrNameLst>
                                      </p:cBhvr>
                                      <p:to>
                                        <p:strVal val="hidden"/>
                                      </p:to>
                                    </p:se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30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0" presetClass="path" presetSubtype="0" fill="hold" nodeType="withEffect">
                                  <p:stCondLst>
                                    <p:cond delay="0"/>
                                  </p:stCondLst>
                                  <p:childTnLst>
                                    <p:animMotion origin="layout" path="M 2.77778E-6 0.01758 L 0.30833 -0.14897 " pathEditMode="relative" rAng="0" ptsTypes="AA">
                                      <p:cBhvr>
                                        <p:cTn id="18" dur="3000" fill="hold"/>
                                        <p:tgtEl>
                                          <p:spTgt spid="5"/>
                                        </p:tgtEl>
                                        <p:attrNameLst>
                                          <p:attrName>ppt_x</p:attrName>
                                          <p:attrName>ppt_y</p:attrName>
                                        </p:attrNameLst>
                                      </p:cBhvr>
                                      <p:rCtr x="15400" y="-8300"/>
                                    </p:animMotion>
                                  </p:childTnLst>
                                </p:cTn>
                              </p:par>
                              <p:par>
                                <p:cTn id="19" presetID="63" presetClass="path" presetSubtype="0" fill="hold" nodeType="withEffect">
                                  <p:stCondLst>
                                    <p:cond delay="0"/>
                                  </p:stCondLst>
                                  <p:childTnLst>
                                    <p:animMotion origin="layout" path="M -0.03732 0.00647 L 0.44167 0.31082 " pathEditMode="relative" rAng="0" ptsTypes="AA">
                                      <p:cBhvr>
                                        <p:cTn id="20" dur="3000" fill="hold"/>
                                        <p:tgtEl>
                                          <p:spTgt spid="9"/>
                                        </p:tgtEl>
                                        <p:attrNameLst>
                                          <p:attrName>ppt_x</p:attrName>
                                          <p:attrName>ppt_y</p:attrName>
                                        </p:attrNameLst>
                                      </p:cBhvr>
                                      <p:rCtr x="23900" y="152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1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91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1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91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343400" y="6934200"/>
            <a:ext cx="533400"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 y="39624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276" name="Object 4"/>
          <p:cNvGraphicFramePr>
            <a:graphicFrameLocks noChangeAspect="1"/>
          </p:cNvGraphicFramePr>
          <p:nvPr/>
        </p:nvGraphicFramePr>
        <p:xfrm>
          <a:off x="990600" y="4876800"/>
          <a:ext cx="1379538" cy="501650"/>
        </p:xfrm>
        <a:graphic>
          <a:graphicData uri="http://schemas.openxmlformats.org/presentationml/2006/ole">
            <mc:AlternateContent xmlns:mc="http://schemas.openxmlformats.org/markup-compatibility/2006">
              <mc:Choice xmlns:v="urn:schemas-microsoft-com:vml" Requires="v">
                <p:oleObj spid="_x0000_s52591" name="Equation" r:id="rId3" imgW="558720" imgH="241200" progId="Equation.3">
                  <p:embed/>
                </p:oleObj>
              </mc:Choice>
              <mc:Fallback>
                <p:oleObj name="Equation" r:id="rId3" imgW="558720" imgH="241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876800"/>
                        <a:ext cx="13795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7" name="Object 5"/>
          <p:cNvGraphicFramePr>
            <a:graphicFrameLocks noChangeAspect="1"/>
          </p:cNvGraphicFramePr>
          <p:nvPr/>
        </p:nvGraphicFramePr>
        <p:xfrm>
          <a:off x="990600" y="6096000"/>
          <a:ext cx="1379538" cy="501650"/>
        </p:xfrm>
        <a:graphic>
          <a:graphicData uri="http://schemas.openxmlformats.org/presentationml/2006/ole">
            <mc:AlternateContent xmlns:mc="http://schemas.openxmlformats.org/markup-compatibility/2006">
              <mc:Choice xmlns:v="urn:schemas-microsoft-com:vml" Requires="v">
                <p:oleObj spid="_x0000_s52592" name="Equation" r:id="rId5" imgW="558720" imgH="241200" progId="Equation.3">
                  <p:embed/>
                </p:oleObj>
              </mc:Choice>
              <mc:Fallback>
                <p:oleObj name="Equation" r:id="rId5" imgW="55872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096000"/>
                        <a:ext cx="13795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8" name="Object 6"/>
          <p:cNvGraphicFramePr>
            <a:graphicFrameLocks noChangeAspect="1"/>
          </p:cNvGraphicFramePr>
          <p:nvPr/>
        </p:nvGraphicFramePr>
        <p:xfrm>
          <a:off x="5638800" y="4572000"/>
          <a:ext cx="3054350" cy="533400"/>
        </p:xfrm>
        <a:graphic>
          <a:graphicData uri="http://schemas.openxmlformats.org/presentationml/2006/ole">
            <mc:AlternateContent xmlns:mc="http://schemas.openxmlformats.org/markup-compatibility/2006">
              <mc:Choice xmlns:v="urn:schemas-microsoft-com:vml" Requires="v">
                <p:oleObj spid="_x0000_s52593" name="Equation" r:id="rId7" imgW="1143000" imgH="228600" progId="Equation.3">
                  <p:embed/>
                </p:oleObj>
              </mc:Choice>
              <mc:Fallback>
                <p:oleObj name="Equation" r:id="rId7" imgW="114300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572000"/>
                        <a:ext cx="30543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9" name="Object 7"/>
          <p:cNvGraphicFramePr>
            <a:graphicFrameLocks noChangeAspect="1"/>
          </p:cNvGraphicFramePr>
          <p:nvPr/>
        </p:nvGraphicFramePr>
        <p:xfrm>
          <a:off x="5486400" y="5989638"/>
          <a:ext cx="3155950" cy="563562"/>
        </p:xfrm>
        <a:graphic>
          <a:graphicData uri="http://schemas.openxmlformats.org/presentationml/2006/ole">
            <mc:AlternateContent xmlns:mc="http://schemas.openxmlformats.org/markup-compatibility/2006">
              <mc:Choice xmlns:v="urn:schemas-microsoft-com:vml" Requires="v">
                <p:oleObj spid="_x0000_s52594" name="Equation" r:id="rId9" imgW="1180800" imgH="241200" progId="Equation.3">
                  <p:embed/>
                </p:oleObj>
              </mc:Choice>
              <mc:Fallback>
                <p:oleObj name="Equation" r:id="rId9" imgW="1180800" imgH="2412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5989638"/>
                        <a:ext cx="3155950"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219200" y="76200"/>
            <a:ext cx="6784678" cy="707886"/>
          </a:xfrm>
          <a:prstGeom prst="rect">
            <a:avLst/>
          </a:prstGeom>
          <a:noFill/>
        </p:spPr>
        <p:txBody>
          <a:bodyPr wrap="none" rtlCol="0">
            <a:spAutoFit/>
          </a:bodyPr>
          <a:lstStyle/>
          <a:p>
            <a:r>
              <a:rPr lang="en-US" sz="4000" b="1" dirty="0">
                <a:solidFill>
                  <a:srgbClr val="331AEC"/>
                </a:solidFill>
              </a:rPr>
              <a:t>2D-Complete Inelastic Collision</a:t>
            </a:r>
          </a:p>
        </p:txBody>
      </p:sp>
      <p:grpSp>
        <p:nvGrpSpPr>
          <p:cNvPr id="23" name="Group 22"/>
          <p:cNvGrpSpPr/>
          <p:nvPr/>
        </p:nvGrpSpPr>
        <p:grpSpPr>
          <a:xfrm>
            <a:off x="381000" y="991394"/>
            <a:ext cx="8229600" cy="5486400"/>
            <a:chOff x="381000" y="991394"/>
            <a:chExt cx="8229600" cy="5486400"/>
          </a:xfrm>
        </p:grpSpPr>
        <p:cxnSp>
          <p:nvCxnSpPr>
            <p:cNvPr id="14" name="Straight Arrow Connector 13"/>
            <p:cNvCxnSpPr/>
            <p:nvPr/>
          </p:nvCxnSpPr>
          <p:spPr>
            <a:xfrm>
              <a:off x="381000" y="4191000"/>
              <a:ext cx="822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828006" y="3733800"/>
              <a:ext cx="548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flipV="1">
            <a:off x="4572000" y="1219200"/>
            <a:ext cx="3352800" cy="2956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584325" y="3581400"/>
            <a:ext cx="2906713" cy="2133600"/>
            <a:chOff x="1584325" y="3581400"/>
            <a:chExt cx="2906713" cy="2133600"/>
          </a:xfrm>
        </p:grpSpPr>
        <p:grpSp>
          <p:nvGrpSpPr>
            <p:cNvPr id="30" name="Group 29"/>
            <p:cNvGrpSpPr/>
            <p:nvPr/>
          </p:nvGrpSpPr>
          <p:grpSpPr>
            <a:xfrm>
              <a:off x="1584325" y="3581400"/>
              <a:ext cx="777875" cy="381000"/>
              <a:chOff x="1584325" y="3581400"/>
              <a:chExt cx="777875" cy="381000"/>
            </a:xfrm>
          </p:grpSpPr>
          <p:graphicFrame>
            <p:nvGraphicFramePr>
              <p:cNvPr id="52232" name="Object 8"/>
              <p:cNvGraphicFramePr>
                <a:graphicFrameLocks noChangeAspect="1"/>
              </p:cNvGraphicFramePr>
              <p:nvPr/>
            </p:nvGraphicFramePr>
            <p:xfrm>
              <a:off x="1584325" y="3581400"/>
              <a:ext cx="344488" cy="381000"/>
            </p:xfrm>
            <a:graphic>
              <a:graphicData uri="http://schemas.openxmlformats.org/presentationml/2006/ole">
                <mc:AlternateContent xmlns:mc="http://schemas.openxmlformats.org/markup-compatibility/2006">
                  <mc:Choice xmlns:v="urn:schemas-microsoft-com:vml" Requires="v">
                    <p:oleObj spid="_x0000_s52595" name="Equation" r:id="rId11" imgW="139680" imgH="215640" progId="Equation.3">
                      <p:embed/>
                    </p:oleObj>
                  </mc:Choice>
                  <mc:Fallback>
                    <p:oleObj name="Equation" r:id="rId11" imgW="139680" imgH="21564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4325" y="3581400"/>
                            <a:ext cx="3444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Straight Arrow Connector 27"/>
              <p:cNvCxnSpPr/>
              <p:nvPr/>
            </p:nvCxnSpPr>
            <p:spPr>
              <a:xfrm>
                <a:off x="1905000" y="3810000"/>
                <a:ext cx="457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083050" y="4876800"/>
              <a:ext cx="407988" cy="838200"/>
              <a:chOff x="4083050" y="4876800"/>
              <a:chExt cx="407988" cy="838200"/>
            </a:xfrm>
          </p:grpSpPr>
          <p:graphicFrame>
            <p:nvGraphicFramePr>
              <p:cNvPr id="52233" name="Object 9"/>
              <p:cNvGraphicFramePr>
                <a:graphicFrameLocks noChangeAspect="1"/>
              </p:cNvGraphicFramePr>
              <p:nvPr/>
            </p:nvGraphicFramePr>
            <p:xfrm>
              <a:off x="4083050" y="5334000"/>
              <a:ext cx="407988" cy="381000"/>
            </p:xfrm>
            <a:graphic>
              <a:graphicData uri="http://schemas.openxmlformats.org/presentationml/2006/ole">
                <mc:AlternateContent xmlns:mc="http://schemas.openxmlformats.org/markup-compatibility/2006">
                  <mc:Choice xmlns:v="urn:schemas-microsoft-com:vml" Requires="v">
                    <p:oleObj spid="_x0000_s52596" name="Equation" r:id="rId13" imgW="164880" imgH="215640" progId="Equation.3">
                      <p:embed/>
                    </p:oleObj>
                  </mc:Choice>
                  <mc:Fallback>
                    <p:oleObj name="Equation" r:id="rId13" imgW="164880" imgH="21564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3050" y="5334000"/>
                            <a:ext cx="4079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9" name="Straight Arrow Connector 28"/>
              <p:cNvCxnSpPr/>
              <p:nvPr/>
            </p:nvCxnSpPr>
            <p:spPr>
              <a:xfrm rot="16200000" flipV="1">
                <a:off x="3961606" y="5104606"/>
                <a:ext cx="457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4" name="Group 33"/>
          <p:cNvGrpSpPr/>
          <p:nvPr/>
        </p:nvGrpSpPr>
        <p:grpSpPr>
          <a:xfrm>
            <a:off x="5668963" y="2133600"/>
            <a:ext cx="655637" cy="609600"/>
            <a:chOff x="5668963" y="2133600"/>
            <a:chExt cx="655637" cy="609600"/>
          </a:xfrm>
        </p:grpSpPr>
        <p:graphicFrame>
          <p:nvGraphicFramePr>
            <p:cNvPr id="52234" name="Object 10"/>
            <p:cNvGraphicFramePr>
              <a:graphicFrameLocks noChangeAspect="1"/>
            </p:cNvGraphicFramePr>
            <p:nvPr/>
          </p:nvGraphicFramePr>
          <p:xfrm>
            <a:off x="5668963" y="2497137"/>
            <a:ext cx="350837" cy="246063"/>
          </p:xfrm>
          <a:graphic>
            <a:graphicData uri="http://schemas.openxmlformats.org/presentationml/2006/ole">
              <mc:AlternateContent xmlns:mc="http://schemas.openxmlformats.org/markup-compatibility/2006">
                <mc:Choice xmlns:v="urn:schemas-microsoft-com:vml" Requires="v">
                  <p:oleObj spid="_x0000_s52597" name="Equation" r:id="rId15" imgW="114120" imgH="139680" progId="Equation.3">
                    <p:embed/>
                  </p:oleObj>
                </mc:Choice>
                <mc:Fallback>
                  <p:oleObj name="Equation" r:id="rId15" imgW="114120" imgH="13968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68963" y="2497137"/>
                          <a:ext cx="350837"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 name="Straight Arrow Connector 31"/>
            <p:cNvCxnSpPr/>
            <p:nvPr/>
          </p:nvCxnSpPr>
          <p:spPr>
            <a:xfrm flipV="1">
              <a:off x="5867400" y="2133600"/>
              <a:ext cx="4572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038600" y="1524000"/>
            <a:ext cx="4695825" cy="2613025"/>
            <a:chOff x="4038600" y="1524000"/>
            <a:chExt cx="4695825" cy="2613025"/>
          </a:xfrm>
        </p:grpSpPr>
        <p:grpSp>
          <p:nvGrpSpPr>
            <p:cNvPr id="35" name="Group 34"/>
            <p:cNvGrpSpPr/>
            <p:nvPr/>
          </p:nvGrpSpPr>
          <p:grpSpPr>
            <a:xfrm>
              <a:off x="7924800" y="3733800"/>
              <a:ext cx="809625" cy="403225"/>
              <a:chOff x="1552575" y="3570288"/>
              <a:chExt cx="809625" cy="403225"/>
            </a:xfrm>
          </p:grpSpPr>
          <p:graphicFrame>
            <p:nvGraphicFramePr>
              <p:cNvPr id="36" name="Object 8"/>
              <p:cNvGraphicFramePr>
                <a:graphicFrameLocks noChangeAspect="1"/>
              </p:cNvGraphicFramePr>
              <p:nvPr/>
            </p:nvGraphicFramePr>
            <p:xfrm>
              <a:off x="1552575" y="3570288"/>
              <a:ext cx="407988" cy="403225"/>
            </p:xfrm>
            <a:graphic>
              <a:graphicData uri="http://schemas.openxmlformats.org/presentationml/2006/ole">
                <mc:AlternateContent xmlns:mc="http://schemas.openxmlformats.org/markup-compatibility/2006">
                  <mc:Choice xmlns:v="urn:schemas-microsoft-com:vml" Requires="v">
                    <p:oleObj spid="_x0000_s52598" name="Equation" r:id="rId17" imgW="164880" imgH="228600" progId="Equation.3">
                      <p:embed/>
                    </p:oleObj>
                  </mc:Choice>
                  <mc:Fallback>
                    <p:oleObj name="Equation" r:id="rId17" imgW="164880" imgH="228600" progId="Equation.3">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52575" y="3570288"/>
                            <a:ext cx="40798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Straight Arrow Connector 36"/>
              <p:cNvCxnSpPr/>
              <p:nvPr/>
            </p:nvCxnSpPr>
            <p:spPr>
              <a:xfrm>
                <a:off x="1905000" y="3810000"/>
                <a:ext cx="457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038600" y="1524000"/>
              <a:ext cx="407988" cy="860425"/>
              <a:chOff x="4006850" y="4876800"/>
              <a:chExt cx="407988" cy="860425"/>
            </a:xfrm>
          </p:grpSpPr>
          <p:graphicFrame>
            <p:nvGraphicFramePr>
              <p:cNvPr id="39" name="Object 9"/>
              <p:cNvGraphicFramePr>
                <a:graphicFrameLocks noChangeAspect="1"/>
              </p:cNvGraphicFramePr>
              <p:nvPr/>
            </p:nvGraphicFramePr>
            <p:xfrm>
              <a:off x="4006850" y="5311775"/>
              <a:ext cx="407988" cy="425450"/>
            </p:xfrm>
            <a:graphic>
              <a:graphicData uri="http://schemas.openxmlformats.org/presentationml/2006/ole">
                <mc:AlternateContent xmlns:mc="http://schemas.openxmlformats.org/markup-compatibility/2006">
                  <mc:Choice xmlns:v="urn:schemas-microsoft-com:vml" Requires="v">
                    <p:oleObj spid="_x0000_s52599" name="Equation" r:id="rId19" imgW="164880" imgH="241200" progId="Equation.3">
                      <p:embed/>
                    </p:oleObj>
                  </mc:Choice>
                  <mc:Fallback>
                    <p:oleObj name="Equation" r:id="rId19" imgW="164880" imgH="241200" progId="Equation.3">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06850" y="5311775"/>
                            <a:ext cx="407988"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0" name="Straight Arrow Connector 39"/>
              <p:cNvCxnSpPr/>
              <p:nvPr/>
            </p:nvCxnSpPr>
            <p:spPr>
              <a:xfrm rot="16200000" flipV="1">
                <a:off x="3961606" y="5104606"/>
                <a:ext cx="457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3" name="TextBox 32"/>
          <p:cNvSpPr txBox="1"/>
          <p:nvPr/>
        </p:nvSpPr>
        <p:spPr>
          <a:xfrm>
            <a:off x="304800" y="1371600"/>
            <a:ext cx="2743199" cy="923330"/>
          </a:xfrm>
          <a:prstGeom prst="rect">
            <a:avLst/>
          </a:prstGeom>
          <a:noFill/>
        </p:spPr>
        <p:txBody>
          <a:bodyPr wrap="square" rtlCol="0">
            <a:spAutoFit/>
          </a:bodyPr>
          <a:lstStyle/>
          <a:p>
            <a:r>
              <a:rPr lang="en-US" b="1" dirty="0"/>
              <a:t>When two body combines to one body and moves together after collision</a:t>
            </a:r>
          </a:p>
        </p:txBody>
      </p:sp>
      <p:graphicFrame>
        <p:nvGraphicFramePr>
          <p:cNvPr id="52237" name="Object 13"/>
          <p:cNvGraphicFramePr>
            <a:graphicFrameLocks noChangeAspect="1"/>
          </p:cNvGraphicFramePr>
          <p:nvPr/>
        </p:nvGraphicFramePr>
        <p:xfrm>
          <a:off x="1143000" y="4495800"/>
          <a:ext cx="900113" cy="388938"/>
        </p:xfrm>
        <a:graphic>
          <a:graphicData uri="http://schemas.openxmlformats.org/presentationml/2006/ole">
            <mc:AlternateContent xmlns:mc="http://schemas.openxmlformats.org/markup-compatibility/2006">
              <mc:Choice xmlns:v="urn:schemas-microsoft-com:vml" Requires="v">
                <p:oleObj spid="_x0000_s52600" name="Equation" r:id="rId21" imgW="507960" imgH="228600" progId="Equation.3">
                  <p:embed/>
                </p:oleObj>
              </mc:Choice>
              <mc:Fallback>
                <p:oleObj name="Equation" r:id="rId21" imgW="507960" imgH="228600" progId="Equation.3">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3000" y="4495800"/>
                        <a:ext cx="900113"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38" name="Object 14"/>
          <p:cNvGraphicFramePr>
            <a:graphicFrameLocks noChangeAspect="1"/>
          </p:cNvGraphicFramePr>
          <p:nvPr/>
        </p:nvGraphicFramePr>
        <p:xfrm>
          <a:off x="1143000" y="5638800"/>
          <a:ext cx="900113" cy="411162"/>
        </p:xfrm>
        <a:graphic>
          <a:graphicData uri="http://schemas.openxmlformats.org/presentationml/2006/ole">
            <mc:AlternateContent xmlns:mc="http://schemas.openxmlformats.org/markup-compatibility/2006">
              <mc:Choice xmlns:v="urn:schemas-microsoft-com:vml" Requires="v">
                <p:oleObj spid="_x0000_s52601" name="Equation" r:id="rId23" imgW="507960" imgH="241200" progId="Equation.3">
                  <p:embed/>
                </p:oleObj>
              </mc:Choice>
              <mc:Fallback>
                <p:oleObj name="Equation" r:id="rId23" imgW="507960" imgH="241200" progId="Equation.3">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43000" y="5638800"/>
                        <a:ext cx="900113"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0.02084 -4.11656E-6 L 0.51666 -0.0111 " pathEditMode="relative" rAng="0" ptsTypes="AA">
                                      <p:cBhvr>
                                        <p:cTn id="6" dur="2000" fill="hold"/>
                                        <p:tgtEl>
                                          <p:spTgt spid="7"/>
                                        </p:tgtEl>
                                        <p:attrNameLst>
                                          <p:attrName>ppt_x</p:attrName>
                                          <p:attrName>ppt_y</p:attrName>
                                        </p:attrNameLst>
                                      </p:cBhvr>
                                      <p:rCtr x="269" y="-6"/>
                                    </p:animMotion>
                                  </p:childTnLst>
                                </p:cTn>
                              </p:par>
                              <p:par>
                                <p:cTn id="7" presetID="63" presetClass="path" presetSubtype="0" accel="50000" decel="50000" fill="hold" grpId="0" nodeType="withEffect">
                                  <p:stCondLst>
                                    <p:cond delay="0"/>
                                  </p:stCondLst>
                                  <p:childTnLst>
                                    <p:animMotion origin="layout" path="M 0 4.44444E-6 L 0 -0.41112 " pathEditMode="relative" rAng="0" ptsTypes="AA">
                                      <p:cBhvr>
                                        <p:cTn id="8" dur="2000" fill="hold"/>
                                        <p:tgtEl>
                                          <p:spTgt spid="6"/>
                                        </p:tgtEl>
                                        <p:attrNameLst>
                                          <p:attrName>ppt_x</p:attrName>
                                          <p:attrName>ppt_y</p:attrName>
                                        </p:attrNameLst>
                                      </p:cBhvr>
                                      <p:rCtr x="0" y="-206"/>
                                    </p:animMotion>
                                  </p:childTnLst>
                                </p:cTn>
                              </p:par>
                            </p:childTnLst>
                          </p:cTn>
                        </p:par>
                        <p:par>
                          <p:cTn id="9" fill="hold">
                            <p:stCondLst>
                              <p:cond delay="2000"/>
                            </p:stCondLst>
                            <p:childTnLst>
                              <p:par>
                                <p:cTn id="10" presetID="63" presetClass="path" presetSubtype="0" fill="hold" grpId="1" nodeType="afterEffect">
                                  <p:stCondLst>
                                    <p:cond delay="0"/>
                                  </p:stCondLst>
                                  <p:childTnLst>
                                    <p:animMotion origin="layout" path="M 0.51667 -0.01111 L 0.90834 -0.45555 " pathEditMode="relative" rAng="0" ptsTypes="AA">
                                      <p:cBhvr>
                                        <p:cTn id="11" dur="2000" fill="hold"/>
                                        <p:tgtEl>
                                          <p:spTgt spid="7"/>
                                        </p:tgtEl>
                                        <p:attrNameLst>
                                          <p:attrName>ppt_x</p:attrName>
                                          <p:attrName>ppt_y</p:attrName>
                                        </p:attrNameLst>
                                      </p:cBhvr>
                                      <p:rCtr x="196" y="-222"/>
                                    </p:animMotion>
                                  </p:childTnLst>
                                </p:cTn>
                              </p:par>
                              <p:par>
                                <p:cTn id="12" presetID="63" presetClass="path" presetSubtype="0" fill="hold" grpId="1" nodeType="withEffect">
                                  <p:stCondLst>
                                    <p:cond delay="0"/>
                                  </p:stCondLst>
                                  <p:childTnLst>
                                    <p:animMotion origin="layout" path="M -0.01667 -0.44445 L 0.37083 -0.88889 " pathEditMode="relative" rAng="0" ptsTypes="AA">
                                      <p:cBhvr>
                                        <p:cTn id="13" dur="2000" fill="hold"/>
                                        <p:tgtEl>
                                          <p:spTgt spid="6"/>
                                        </p:tgtEl>
                                        <p:attrNameLst>
                                          <p:attrName>ppt_x</p:attrName>
                                          <p:attrName>ppt_y</p:attrName>
                                        </p:attrNameLst>
                                      </p:cBhvr>
                                      <p:rCtr x="194" y="-222"/>
                                    </p:animMotion>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2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2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2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27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4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Check Point-6 </a:t>
            </a:r>
          </a:p>
        </p:txBody>
      </p:sp>
      <p:sp>
        <p:nvSpPr>
          <p:cNvPr id="9" name="TextBox 8"/>
          <p:cNvSpPr txBox="1"/>
          <p:nvPr/>
        </p:nvSpPr>
        <p:spPr>
          <a:xfrm>
            <a:off x="5867400" y="2514600"/>
            <a:ext cx="914400" cy="381000"/>
          </a:xfrm>
          <a:prstGeom prst="rect">
            <a:avLst/>
          </a:prstGeom>
          <a:noFill/>
        </p:spPr>
        <p:txBody>
          <a:bodyPr wrap="square" rtlCol="1">
            <a:spAutoFit/>
          </a:bodyPr>
          <a:lstStyle/>
          <a:p>
            <a:r>
              <a:rPr lang="en-US" b="1" dirty="0">
                <a:solidFill>
                  <a:srgbClr val="331AEC"/>
                </a:solidFill>
              </a:rPr>
              <a:t>a) 0</a:t>
            </a:r>
            <a:endParaRPr lang="ar-SA" b="1" baseline="-25000" dirty="0">
              <a:solidFill>
                <a:srgbClr val="331AEC"/>
              </a:solidFill>
            </a:endParaRPr>
          </a:p>
        </p:txBody>
      </p:sp>
      <p:sp>
        <p:nvSpPr>
          <p:cNvPr id="10" name="TextBox 9"/>
          <p:cNvSpPr txBox="1"/>
          <p:nvPr/>
        </p:nvSpPr>
        <p:spPr>
          <a:xfrm>
            <a:off x="6705600" y="2514600"/>
            <a:ext cx="708847" cy="369332"/>
          </a:xfrm>
          <a:prstGeom prst="rect">
            <a:avLst/>
          </a:prstGeom>
          <a:noFill/>
        </p:spPr>
        <p:txBody>
          <a:bodyPr wrap="none" rtlCol="1">
            <a:spAutoFit/>
          </a:bodyPr>
          <a:lstStyle/>
          <a:p>
            <a:r>
              <a:rPr lang="en-US" b="1" dirty="0">
                <a:solidFill>
                  <a:srgbClr val="331AEC"/>
                </a:solidFill>
              </a:rPr>
              <a:t>b) No</a:t>
            </a:r>
            <a:endParaRPr lang="ar-SA" b="1" baseline="-25000" dirty="0">
              <a:solidFill>
                <a:srgbClr val="331AEC"/>
              </a:solidFill>
            </a:endParaRPr>
          </a:p>
        </p:txBody>
      </p:sp>
      <p:sp>
        <p:nvSpPr>
          <p:cNvPr id="7" name="TextBox 6"/>
          <p:cNvSpPr txBox="1"/>
          <p:nvPr/>
        </p:nvSpPr>
        <p:spPr>
          <a:xfrm>
            <a:off x="7391400" y="2514600"/>
            <a:ext cx="1524000" cy="553998"/>
          </a:xfrm>
          <a:prstGeom prst="rect">
            <a:avLst/>
          </a:prstGeom>
          <a:noFill/>
        </p:spPr>
        <p:txBody>
          <a:bodyPr wrap="square" rtlCol="1">
            <a:spAutoFit/>
          </a:bodyPr>
          <a:lstStyle/>
          <a:p>
            <a:r>
              <a:rPr lang="en-US" b="1" dirty="0">
                <a:solidFill>
                  <a:srgbClr val="331AEC"/>
                </a:solidFill>
              </a:rPr>
              <a:t>c) Negative x</a:t>
            </a:r>
            <a:endParaRPr lang="ar-SA" b="1" baseline="-25000" dirty="0">
              <a:solidFill>
                <a:srgbClr val="331AEC"/>
              </a:solidFill>
            </a:endParaRPr>
          </a:p>
          <a:p>
            <a:endParaRPr lang="ar-SA" b="1" baseline="-25000" dirty="0">
              <a:solidFill>
                <a:srgbClr val="331AEC"/>
              </a:solidFill>
            </a:endParaRPr>
          </a:p>
        </p:txBody>
      </p:sp>
      <p:pic>
        <p:nvPicPr>
          <p:cNvPr id="65538" name="Picture 2"/>
          <p:cNvPicPr>
            <a:picLocks noChangeAspect="1" noChangeArrowheads="1"/>
          </p:cNvPicPr>
          <p:nvPr/>
        </p:nvPicPr>
        <p:blipFill>
          <a:blip r:embed="rId2" cstate="print"/>
          <a:srcRect/>
          <a:stretch>
            <a:fillRect/>
          </a:stretch>
        </p:blipFill>
        <p:spPr bwMode="auto">
          <a:xfrm>
            <a:off x="313265" y="914400"/>
            <a:ext cx="8297335" cy="1600200"/>
          </a:xfrm>
          <a:prstGeom prst="rect">
            <a:avLst/>
          </a:prstGeom>
          <a:noFill/>
          <a:ln w="9525">
            <a:noFill/>
            <a:miter lim="800000"/>
            <a:headEnd/>
            <a:tailEnd/>
          </a:ln>
          <a:effectLst/>
        </p:spPr>
      </p:pic>
      <p:sp>
        <p:nvSpPr>
          <p:cNvPr id="8" name="Rectangle 7"/>
          <p:cNvSpPr/>
          <p:nvPr/>
        </p:nvSpPr>
        <p:spPr>
          <a:xfrm>
            <a:off x="381000" y="3200400"/>
            <a:ext cx="4419600" cy="3139321"/>
          </a:xfrm>
          <a:prstGeom prst="rect">
            <a:avLst/>
          </a:prstGeom>
        </p:spPr>
        <p:txBody>
          <a:bodyPr wrap="square">
            <a:spAutoFit/>
          </a:bodyPr>
          <a:lstStyle/>
          <a:p>
            <a:r>
              <a:rPr lang="en-US" dirty="0"/>
              <a:t>T102-Q10. </a:t>
            </a:r>
          </a:p>
          <a:p>
            <a:r>
              <a:rPr lang="en-US" dirty="0"/>
              <a:t>An object is at rest at the origin. It explodes into three equal pieces. One piece moves to the west. What are the possible directions of motion of the other two pieces? </a:t>
            </a:r>
          </a:p>
          <a:p>
            <a:endParaRPr lang="en-US" dirty="0"/>
          </a:p>
          <a:p>
            <a:pPr marL="342900" indent="-342900">
              <a:buAutoNum type="alphaLcPeriod"/>
            </a:pPr>
            <a:r>
              <a:rPr lang="en-US" dirty="0"/>
              <a:t>north, south-east </a:t>
            </a:r>
          </a:p>
          <a:p>
            <a:pPr marL="342900" indent="-342900">
              <a:buAutoNum type="alphaLcPeriod"/>
            </a:pPr>
            <a:r>
              <a:rPr lang="en-US" dirty="0"/>
              <a:t>north, north-east </a:t>
            </a:r>
          </a:p>
          <a:p>
            <a:pPr marL="342900" indent="-342900">
              <a:buAutoNum type="alphaLcPeriod"/>
            </a:pPr>
            <a:r>
              <a:rPr lang="en-US" dirty="0"/>
              <a:t>south, south-east </a:t>
            </a:r>
          </a:p>
          <a:p>
            <a:pPr marL="342900" indent="-342900">
              <a:buAutoNum type="alphaLcPeriod"/>
            </a:pPr>
            <a:r>
              <a:rPr lang="en-US" dirty="0"/>
              <a:t>south, south-west </a:t>
            </a:r>
          </a:p>
          <a:p>
            <a:pPr marL="342900" indent="-342900">
              <a:buAutoNum type="alphaLcPeriod"/>
            </a:pPr>
            <a:r>
              <a:rPr lang="en-US" dirty="0"/>
              <a:t>east, north </a:t>
            </a:r>
          </a:p>
        </p:txBody>
      </p:sp>
      <p:cxnSp>
        <p:nvCxnSpPr>
          <p:cNvPr id="12" name="Straight Connector 11"/>
          <p:cNvCxnSpPr/>
          <p:nvPr/>
        </p:nvCxnSpPr>
        <p:spPr>
          <a:xfrm rot="5400000">
            <a:off x="3276600" y="4876800"/>
            <a:ext cx="350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0" y="3657600"/>
            <a:ext cx="3505200" cy="2585323"/>
          </a:xfrm>
          <a:prstGeom prst="rect">
            <a:avLst/>
          </a:prstGeom>
        </p:spPr>
        <p:txBody>
          <a:bodyPr wrap="square">
            <a:spAutoFit/>
          </a:bodyPr>
          <a:lstStyle/>
          <a:p>
            <a:r>
              <a:rPr lang="en-US" dirty="0"/>
              <a:t>Q11.</a:t>
            </a:r>
          </a:p>
          <a:p>
            <a:r>
              <a:rPr lang="en-US" dirty="0"/>
              <a:t> A projectile has a range R. At its highest point the projectile explodes into two equal parts. One part falls vertically down. How far from the </a:t>
            </a:r>
            <a:r>
              <a:rPr lang="en-US" b="1" dirty="0"/>
              <a:t>firing point will the other part land? </a:t>
            </a:r>
          </a:p>
          <a:p>
            <a:endParaRPr lang="en-US" dirty="0"/>
          </a:p>
          <a:p>
            <a:r>
              <a:rPr lang="en-US" dirty="0"/>
              <a:t>A) 3R/2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P spid="8"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Check Point-7 </a:t>
            </a:r>
          </a:p>
        </p:txBody>
      </p:sp>
      <p:sp>
        <p:nvSpPr>
          <p:cNvPr id="9" name="TextBox 8"/>
          <p:cNvSpPr txBox="1"/>
          <p:nvPr/>
        </p:nvSpPr>
        <p:spPr>
          <a:xfrm>
            <a:off x="609600" y="2743200"/>
            <a:ext cx="1676400" cy="381000"/>
          </a:xfrm>
          <a:prstGeom prst="rect">
            <a:avLst/>
          </a:prstGeom>
          <a:noFill/>
        </p:spPr>
        <p:txBody>
          <a:bodyPr wrap="square" rtlCol="1">
            <a:spAutoFit/>
          </a:bodyPr>
          <a:lstStyle/>
          <a:p>
            <a:r>
              <a:rPr lang="en-US" b="1" dirty="0">
                <a:solidFill>
                  <a:srgbClr val="331AEC"/>
                </a:solidFill>
              </a:rPr>
              <a:t>a) 10 </a:t>
            </a:r>
            <a:r>
              <a:rPr lang="en-US" b="1" dirty="0" err="1">
                <a:solidFill>
                  <a:srgbClr val="331AEC"/>
                </a:solidFill>
              </a:rPr>
              <a:t>Kg.m</a:t>
            </a:r>
            <a:r>
              <a:rPr lang="en-US" b="1" dirty="0">
                <a:solidFill>
                  <a:srgbClr val="331AEC"/>
                </a:solidFill>
              </a:rPr>
              <a:t>/s</a:t>
            </a:r>
            <a:endParaRPr lang="ar-SA" b="1" baseline="-25000" dirty="0">
              <a:solidFill>
                <a:srgbClr val="331AEC"/>
              </a:solidFill>
            </a:endParaRPr>
          </a:p>
        </p:txBody>
      </p:sp>
      <p:sp>
        <p:nvSpPr>
          <p:cNvPr id="10" name="TextBox 9"/>
          <p:cNvSpPr txBox="1"/>
          <p:nvPr/>
        </p:nvSpPr>
        <p:spPr>
          <a:xfrm>
            <a:off x="2514600" y="2743200"/>
            <a:ext cx="1388713" cy="369332"/>
          </a:xfrm>
          <a:prstGeom prst="rect">
            <a:avLst/>
          </a:prstGeom>
          <a:noFill/>
        </p:spPr>
        <p:txBody>
          <a:bodyPr wrap="none" rtlCol="1">
            <a:spAutoFit/>
          </a:bodyPr>
          <a:lstStyle/>
          <a:p>
            <a:r>
              <a:rPr lang="en-US" b="1" dirty="0">
                <a:solidFill>
                  <a:srgbClr val="331AEC"/>
                </a:solidFill>
              </a:rPr>
              <a:t>b) 14 </a:t>
            </a:r>
            <a:r>
              <a:rPr lang="en-US" b="1" dirty="0" err="1">
                <a:solidFill>
                  <a:srgbClr val="331AEC"/>
                </a:solidFill>
              </a:rPr>
              <a:t>Kg.m</a:t>
            </a:r>
            <a:r>
              <a:rPr lang="en-US" b="1" dirty="0">
                <a:solidFill>
                  <a:srgbClr val="331AEC"/>
                </a:solidFill>
              </a:rPr>
              <a:t>/s</a:t>
            </a:r>
            <a:endParaRPr lang="ar-SA" b="1" baseline="-25000" dirty="0">
              <a:solidFill>
                <a:srgbClr val="331AEC"/>
              </a:solidFill>
            </a:endParaRPr>
          </a:p>
        </p:txBody>
      </p:sp>
      <p:sp>
        <p:nvSpPr>
          <p:cNvPr id="7" name="TextBox 6"/>
          <p:cNvSpPr txBox="1"/>
          <p:nvPr/>
        </p:nvSpPr>
        <p:spPr>
          <a:xfrm>
            <a:off x="4419600" y="2667000"/>
            <a:ext cx="1524000" cy="553998"/>
          </a:xfrm>
          <a:prstGeom prst="rect">
            <a:avLst/>
          </a:prstGeom>
          <a:noFill/>
        </p:spPr>
        <p:txBody>
          <a:bodyPr wrap="square" rtlCol="1">
            <a:spAutoFit/>
          </a:bodyPr>
          <a:lstStyle/>
          <a:p>
            <a:r>
              <a:rPr lang="en-US" b="1" dirty="0">
                <a:solidFill>
                  <a:srgbClr val="331AEC"/>
                </a:solidFill>
              </a:rPr>
              <a:t>c) 6 </a:t>
            </a:r>
            <a:r>
              <a:rPr lang="en-US" b="1" dirty="0" err="1">
                <a:solidFill>
                  <a:srgbClr val="331AEC"/>
                </a:solidFill>
              </a:rPr>
              <a:t>Kg.m</a:t>
            </a:r>
            <a:r>
              <a:rPr lang="en-US" b="1" dirty="0">
                <a:solidFill>
                  <a:srgbClr val="331AEC"/>
                </a:solidFill>
              </a:rPr>
              <a:t>/s</a:t>
            </a:r>
            <a:endParaRPr lang="ar-SA" b="1" baseline="-25000" dirty="0">
              <a:solidFill>
                <a:srgbClr val="331AEC"/>
              </a:solidFill>
            </a:endParaRPr>
          </a:p>
          <a:p>
            <a:endParaRPr lang="ar-SA" b="1" baseline="-25000" dirty="0">
              <a:solidFill>
                <a:srgbClr val="331AEC"/>
              </a:solidFill>
            </a:endParaRPr>
          </a:p>
        </p:txBody>
      </p:sp>
      <p:pic>
        <p:nvPicPr>
          <p:cNvPr id="66562" name="Picture 2"/>
          <p:cNvPicPr>
            <a:picLocks noChangeAspect="1" noChangeArrowheads="1"/>
          </p:cNvPicPr>
          <p:nvPr/>
        </p:nvPicPr>
        <p:blipFill>
          <a:blip r:embed="rId2" cstate="print"/>
          <a:srcRect/>
          <a:stretch>
            <a:fillRect/>
          </a:stretch>
        </p:blipFill>
        <p:spPr bwMode="auto">
          <a:xfrm>
            <a:off x="188026" y="1143000"/>
            <a:ext cx="8803574" cy="1219200"/>
          </a:xfrm>
          <a:prstGeom prst="rect">
            <a:avLst/>
          </a:prstGeom>
          <a:noFill/>
          <a:ln w="9525">
            <a:noFill/>
            <a:miter lim="800000"/>
            <a:headEnd/>
            <a:tailEnd/>
          </a:ln>
          <a:effectLst/>
        </p:spPr>
      </p:pic>
      <p:sp>
        <p:nvSpPr>
          <p:cNvPr id="8" name="Rectangle 7"/>
          <p:cNvSpPr/>
          <p:nvPr/>
        </p:nvSpPr>
        <p:spPr>
          <a:xfrm>
            <a:off x="152400" y="3581400"/>
            <a:ext cx="8686800" cy="1200329"/>
          </a:xfrm>
          <a:prstGeom prst="rect">
            <a:avLst/>
          </a:prstGeom>
        </p:spPr>
        <p:txBody>
          <a:bodyPr wrap="square">
            <a:spAutoFit/>
          </a:bodyPr>
          <a:lstStyle/>
          <a:p>
            <a:r>
              <a:rPr lang="en-US" dirty="0"/>
              <a:t>Q10. A 3.0-kg and a 2.0-kg carts approach each other on a horizontal air track. They collide and stick together. After the collision their total kinetic energy is 0.40 x10</a:t>
            </a:r>
            <a:r>
              <a:rPr lang="en-US" baseline="30000" dirty="0"/>
              <a:t>2</a:t>
            </a:r>
            <a:r>
              <a:rPr lang="en-US" dirty="0"/>
              <a:t> J. The initial speed of their center of mass was: </a:t>
            </a:r>
          </a:p>
          <a:p>
            <a:r>
              <a:rPr lang="en-US" dirty="0"/>
              <a:t>A) 4.0 m/s </a:t>
            </a:r>
          </a:p>
        </p:txBody>
      </p:sp>
      <p:sp>
        <p:nvSpPr>
          <p:cNvPr id="11" name="Rectangle 10"/>
          <p:cNvSpPr/>
          <p:nvPr/>
        </p:nvSpPr>
        <p:spPr>
          <a:xfrm>
            <a:off x="152400" y="4999672"/>
            <a:ext cx="8915400" cy="1477328"/>
          </a:xfrm>
          <a:prstGeom prst="rect">
            <a:avLst/>
          </a:prstGeom>
        </p:spPr>
        <p:txBody>
          <a:bodyPr wrap="square">
            <a:spAutoFit/>
          </a:bodyPr>
          <a:lstStyle/>
          <a:p>
            <a:r>
              <a:rPr lang="en-US" dirty="0"/>
              <a:t>Q11. Two objects with the same mass move along the same line in opposite directions. The first object is moving with speed </a:t>
            </a:r>
            <a:r>
              <a:rPr lang="en-US" i="1" dirty="0"/>
              <a:t>v to the right. The two objects collide in a perfectly inelastic collision and move with speed 0.40 v to the right, just after the collision. What was the speed of the second object before the collision? </a:t>
            </a:r>
          </a:p>
          <a:p>
            <a:r>
              <a:rPr lang="en-US" dirty="0"/>
              <a:t>A) 0.20 </a:t>
            </a:r>
            <a:r>
              <a:rPr lang="en-US" i="1" dirty="0"/>
              <a:t>v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P spid="8"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Check Point-8 </a:t>
            </a:r>
          </a:p>
        </p:txBody>
      </p:sp>
      <p:sp>
        <p:nvSpPr>
          <p:cNvPr id="9" name="TextBox 8"/>
          <p:cNvSpPr txBox="1"/>
          <p:nvPr/>
        </p:nvSpPr>
        <p:spPr>
          <a:xfrm>
            <a:off x="1295400" y="3048000"/>
            <a:ext cx="1752600" cy="381000"/>
          </a:xfrm>
          <a:prstGeom prst="rect">
            <a:avLst/>
          </a:prstGeom>
          <a:noFill/>
        </p:spPr>
        <p:txBody>
          <a:bodyPr wrap="square" rtlCol="1">
            <a:spAutoFit/>
          </a:bodyPr>
          <a:lstStyle/>
          <a:p>
            <a:r>
              <a:rPr lang="en-US" b="1" dirty="0">
                <a:solidFill>
                  <a:srgbClr val="331AEC"/>
                </a:solidFill>
              </a:rPr>
              <a:t>a) 4 </a:t>
            </a:r>
            <a:r>
              <a:rPr lang="en-US" b="1" dirty="0" err="1">
                <a:solidFill>
                  <a:srgbClr val="331AEC"/>
                </a:solidFill>
              </a:rPr>
              <a:t>Kg.m</a:t>
            </a:r>
            <a:r>
              <a:rPr lang="en-US" b="1" dirty="0">
                <a:solidFill>
                  <a:srgbClr val="331AEC"/>
                </a:solidFill>
              </a:rPr>
              <a:t>/s</a:t>
            </a:r>
            <a:endParaRPr lang="ar-SA" b="1" baseline="-25000" dirty="0">
              <a:solidFill>
                <a:srgbClr val="331AEC"/>
              </a:solidFill>
            </a:endParaRPr>
          </a:p>
        </p:txBody>
      </p:sp>
      <p:sp>
        <p:nvSpPr>
          <p:cNvPr id="10" name="TextBox 9"/>
          <p:cNvSpPr txBox="1"/>
          <p:nvPr/>
        </p:nvSpPr>
        <p:spPr>
          <a:xfrm>
            <a:off x="1371600" y="3657600"/>
            <a:ext cx="1271695" cy="369332"/>
          </a:xfrm>
          <a:prstGeom prst="rect">
            <a:avLst/>
          </a:prstGeom>
          <a:noFill/>
        </p:spPr>
        <p:txBody>
          <a:bodyPr wrap="none" rtlCol="1">
            <a:spAutoFit/>
          </a:bodyPr>
          <a:lstStyle/>
          <a:p>
            <a:r>
              <a:rPr lang="en-US" b="1" dirty="0">
                <a:solidFill>
                  <a:srgbClr val="331AEC"/>
                </a:solidFill>
              </a:rPr>
              <a:t>b) 8 </a:t>
            </a:r>
            <a:r>
              <a:rPr lang="en-US" b="1" dirty="0" err="1">
                <a:solidFill>
                  <a:srgbClr val="331AEC"/>
                </a:solidFill>
              </a:rPr>
              <a:t>Kg.m</a:t>
            </a:r>
            <a:r>
              <a:rPr lang="en-US" b="1" dirty="0">
                <a:solidFill>
                  <a:srgbClr val="331AEC"/>
                </a:solidFill>
              </a:rPr>
              <a:t>/s</a:t>
            </a:r>
            <a:endParaRPr lang="ar-SA" b="1" baseline="-25000" dirty="0">
              <a:solidFill>
                <a:srgbClr val="331AEC"/>
              </a:solidFill>
            </a:endParaRPr>
          </a:p>
        </p:txBody>
      </p:sp>
      <p:sp>
        <p:nvSpPr>
          <p:cNvPr id="7" name="TextBox 6"/>
          <p:cNvSpPr txBox="1"/>
          <p:nvPr/>
        </p:nvSpPr>
        <p:spPr>
          <a:xfrm>
            <a:off x="1371600" y="4191000"/>
            <a:ext cx="990600" cy="553998"/>
          </a:xfrm>
          <a:prstGeom prst="rect">
            <a:avLst/>
          </a:prstGeom>
          <a:noFill/>
        </p:spPr>
        <p:txBody>
          <a:bodyPr wrap="square" rtlCol="1">
            <a:spAutoFit/>
          </a:bodyPr>
          <a:lstStyle/>
          <a:p>
            <a:r>
              <a:rPr lang="en-US" b="1" dirty="0">
                <a:solidFill>
                  <a:srgbClr val="331AEC"/>
                </a:solidFill>
              </a:rPr>
              <a:t>c) 3 J</a:t>
            </a:r>
            <a:endParaRPr lang="ar-SA" b="1" baseline="-25000" dirty="0">
              <a:solidFill>
                <a:srgbClr val="331AEC"/>
              </a:solidFill>
            </a:endParaRPr>
          </a:p>
          <a:p>
            <a:endParaRPr lang="ar-SA" b="1" baseline="-25000" dirty="0">
              <a:solidFill>
                <a:srgbClr val="331AEC"/>
              </a:solidFill>
            </a:endParaRPr>
          </a:p>
        </p:txBody>
      </p:sp>
      <p:pic>
        <p:nvPicPr>
          <p:cNvPr id="67586" name="Picture 2"/>
          <p:cNvPicPr>
            <a:picLocks noChangeAspect="1" noChangeArrowheads="1"/>
          </p:cNvPicPr>
          <p:nvPr/>
        </p:nvPicPr>
        <p:blipFill>
          <a:blip r:embed="rId2" cstate="print"/>
          <a:srcRect/>
          <a:stretch>
            <a:fillRect/>
          </a:stretch>
        </p:blipFill>
        <p:spPr bwMode="auto">
          <a:xfrm>
            <a:off x="249115" y="1143000"/>
            <a:ext cx="7768004" cy="1447800"/>
          </a:xfrm>
          <a:prstGeom prst="rect">
            <a:avLst/>
          </a:prstGeom>
          <a:noFill/>
          <a:ln w="9525">
            <a:noFill/>
            <a:miter lim="800000"/>
            <a:headEnd/>
            <a:tailEnd/>
          </a:ln>
          <a:effectLst/>
        </p:spPr>
      </p:pic>
      <p:grpSp>
        <p:nvGrpSpPr>
          <p:cNvPr id="13" name="Group 12"/>
          <p:cNvGrpSpPr/>
          <p:nvPr/>
        </p:nvGrpSpPr>
        <p:grpSpPr>
          <a:xfrm>
            <a:off x="3810000" y="2743200"/>
            <a:ext cx="4419600" cy="2514600"/>
            <a:chOff x="4724400" y="2743200"/>
            <a:chExt cx="3000373" cy="1755577"/>
          </a:xfrm>
        </p:grpSpPr>
        <p:pic>
          <p:nvPicPr>
            <p:cNvPr id="11" name="Picture 2"/>
            <p:cNvPicPr>
              <a:picLocks noChangeAspect="1" noChangeArrowheads="1"/>
            </p:cNvPicPr>
            <p:nvPr/>
          </p:nvPicPr>
          <p:blipFill>
            <a:blip r:embed="rId3" cstate="print"/>
            <a:srcRect/>
            <a:stretch>
              <a:fillRect/>
            </a:stretch>
          </p:blipFill>
          <p:spPr bwMode="auto">
            <a:xfrm>
              <a:off x="4724400" y="2743200"/>
              <a:ext cx="3000373" cy="1371599"/>
            </a:xfrm>
            <a:prstGeom prst="rect">
              <a:avLst/>
            </a:prstGeom>
            <a:noFill/>
            <a:ln w="9525">
              <a:noFill/>
              <a:miter lim="800000"/>
              <a:headEnd/>
              <a:tailEnd/>
            </a:ln>
          </p:spPr>
        </p:pic>
        <p:sp>
          <p:nvSpPr>
            <p:cNvPr id="12" name="TextBox 11"/>
            <p:cNvSpPr txBox="1"/>
            <p:nvPr/>
          </p:nvSpPr>
          <p:spPr>
            <a:xfrm>
              <a:off x="5715000" y="4191000"/>
              <a:ext cx="1006238" cy="307777"/>
            </a:xfrm>
            <a:prstGeom prst="rect">
              <a:avLst/>
            </a:prstGeom>
            <a:noFill/>
          </p:spPr>
          <p:txBody>
            <a:bodyPr wrap="none" rtlCol="0">
              <a:spAutoFit/>
            </a:bodyPr>
            <a:lstStyle/>
            <a:p>
              <a:r>
                <a:rPr lang="en-US" sz="1400" dirty="0"/>
                <a:t>Figure9- 20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Check Point 9 </a:t>
            </a:r>
          </a:p>
        </p:txBody>
      </p:sp>
      <p:grpSp>
        <p:nvGrpSpPr>
          <p:cNvPr id="2" name="Group 14"/>
          <p:cNvGrpSpPr/>
          <p:nvPr/>
        </p:nvGrpSpPr>
        <p:grpSpPr>
          <a:xfrm>
            <a:off x="-34212" y="838200"/>
            <a:ext cx="9160323" cy="5715000"/>
            <a:chOff x="-567612" y="3048000"/>
            <a:chExt cx="9160323" cy="5715000"/>
          </a:xfrm>
        </p:grpSpPr>
        <p:grpSp>
          <p:nvGrpSpPr>
            <p:cNvPr id="3" name="Group 10"/>
            <p:cNvGrpSpPr/>
            <p:nvPr/>
          </p:nvGrpSpPr>
          <p:grpSpPr>
            <a:xfrm>
              <a:off x="-567612" y="3048000"/>
              <a:ext cx="9160323" cy="2426732"/>
              <a:chOff x="-262812" y="4038600"/>
              <a:chExt cx="9160323" cy="2426732"/>
            </a:xfrm>
          </p:grpSpPr>
          <p:pic>
            <p:nvPicPr>
              <p:cNvPr id="68610" name="Picture 2"/>
              <p:cNvPicPr>
                <a:picLocks noChangeAspect="1" noChangeArrowheads="1"/>
              </p:cNvPicPr>
              <p:nvPr/>
            </p:nvPicPr>
            <p:blipFill>
              <a:blip r:embed="rId2" cstate="print"/>
              <a:srcRect/>
              <a:stretch>
                <a:fillRect/>
              </a:stretch>
            </p:blipFill>
            <p:spPr bwMode="auto">
              <a:xfrm>
                <a:off x="-262812" y="4038600"/>
                <a:ext cx="9160323" cy="1600200"/>
              </a:xfrm>
              <a:prstGeom prst="rect">
                <a:avLst/>
              </a:prstGeom>
              <a:noFill/>
              <a:ln w="9525">
                <a:noFill/>
                <a:miter lim="800000"/>
                <a:headEnd/>
                <a:tailEnd/>
              </a:ln>
              <a:effectLst/>
            </p:spPr>
          </p:pic>
          <p:sp>
            <p:nvSpPr>
              <p:cNvPr id="9" name="TextBox 8"/>
              <p:cNvSpPr txBox="1"/>
              <p:nvPr/>
            </p:nvSpPr>
            <p:spPr>
              <a:xfrm>
                <a:off x="1295400" y="6096000"/>
                <a:ext cx="2590800" cy="369332"/>
              </a:xfrm>
              <a:prstGeom prst="rect">
                <a:avLst/>
              </a:prstGeom>
              <a:noFill/>
            </p:spPr>
            <p:txBody>
              <a:bodyPr wrap="square" rtlCol="1">
                <a:spAutoFit/>
              </a:bodyPr>
              <a:lstStyle/>
              <a:p>
                <a:r>
                  <a:rPr lang="en-US" b="1" dirty="0">
                    <a:solidFill>
                      <a:srgbClr val="331AEC"/>
                    </a:solidFill>
                  </a:rPr>
                  <a:t>a) 2 </a:t>
                </a:r>
                <a:r>
                  <a:rPr lang="en-US" b="1" dirty="0" err="1">
                    <a:solidFill>
                      <a:srgbClr val="331AEC"/>
                    </a:solidFill>
                  </a:rPr>
                  <a:t>Kg.m</a:t>
                </a:r>
                <a:r>
                  <a:rPr lang="en-US" b="1" dirty="0">
                    <a:solidFill>
                      <a:srgbClr val="331AEC"/>
                    </a:solidFill>
                  </a:rPr>
                  <a:t>/s b) 3 </a:t>
                </a:r>
                <a:r>
                  <a:rPr lang="en-US" b="1" dirty="0" err="1">
                    <a:solidFill>
                      <a:srgbClr val="331AEC"/>
                    </a:solidFill>
                  </a:rPr>
                  <a:t>Kg.m</a:t>
                </a:r>
                <a:r>
                  <a:rPr lang="en-US" b="1" dirty="0">
                    <a:solidFill>
                      <a:srgbClr val="331AEC"/>
                    </a:solidFill>
                  </a:rPr>
                  <a:t>/s</a:t>
                </a:r>
                <a:endParaRPr lang="ar-SA" b="1" baseline="-25000" dirty="0">
                  <a:solidFill>
                    <a:srgbClr val="331AEC"/>
                  </a:solidFill>
                </a:endParaRPr>
              </a:p>
            </p:txBody>
          </p:sp>
        </p:grpSp>
        <p:sp>
          <p:nvSpPr>
            <p:cNvPr id="12" name="TextBox 11"/>
            <p:cNvSpPr txBox="1"/>
            <p:nvPr/>
          </p:nvSpPr>
          <p:spPr>
            <a:xfrm>
              <a:off x="6172200" y="6397823"/>
              <a:ext cx="1006238" cy="307777"/>
            </a:xfrm>
            <a:prstGeom prst="rect">
              <a:avLst/>
            </a:prstGeom>
            <a:noFill/>
          </p:spPr>
          <p:txBody>
            <a:bodyPr wrap="none" rtlCol="0">
              <a:spAutoFit/>
            </a:bodyPr>
            <a:lstStyle/>
            <a:p>
              <a:r>
                <a:rPr lang="en-US" sz="1400" dirty="0"/>
                <a:t>Figure9- 23</a:t>
              </a:r>
            </a:p>
          </p:txBody>
        </p:sp>
        <p:pic>
          <p:nvPicPr>
            <p:cNvPr id="112644" name="Picture 4"/>
            <p:cNvPicPr>
              <a:picLocks noChangeAspect="1" noChangeArrowheads="1"/>
            </p:cNvPicPr>
            <p:nvPr/>
          </p:nvPicPr>
          <p:blipFill>
            <a:blip r:embed="rId3" cstate="print"/>
            <a:srcRect/>
            <a:stretch>
              <a:fillRect/>
            </a:stretch>
          </p:blipFill>
          <p:spPr bwMode="auto">
            <a:xfrm>
              <a:off x="3657600" y="5024717"/>
              <a:ext cx="4343400" cy="3738283"/>
            </a:xfrm>
            <a:prstGeom prst="rect">
              <a:avLst/>
            </a:prstGeom>
            <a:noFill/>
            <a:ln w="9525">
              <a:noFill/>
              <a:miter lim="800000"/>
              <a:headEnd/>
              <a:tailEnd/>
            </a:ln>
          </p:spPr>
        </p:pic>
      </p:grpSp>
      <p:grpSp>
        <p:nvGrpSpPr>
          <p:cNvPr id="16" name="Group 15"/>
          <p:cNvGrpSpPr/>
          <p:nvPr/>
        </p:nvGrpSpPr>
        <p:grpSpPr>
          <a:xfrm>
            <a:off x="5486400" y="2362200"/>
            <a:ext cx="1219200" cy="2057400"/>
            <a:chOff x="5486400" y="2362200"/>
            <a:chExt cx="1219200" cy="2057400"/>
          </a:xfrm>
        </p:grpSpPr>
        <p:sp>
          <p:nvSpPr>
            <p:cNvPr id="13" name="TextBox 12"/>
            <p:cNvSpPr txBox="1"/>
            <p:nvPr/>
          </p:nvSpPr>
          <p:spPr>
            <a:xfrm>
              <a:off x="5486400" y="2362200"/>
              <a:ext cx="744627" cy="369332"/>
            </a:xfrm>
            <a:prstGeom prst="rect">
              <a:avLst/>
            </a:prstGeom>
            <a:noFill/>
          </p:spPr>
          <p:txBody>
            <a:bodyPr wrap="none" rtlCol="0">
              <a:spAutoFit/>
            </a:bodyPr>
            <a:lstStyle/>
            <a:p>
              <a:r>
                <a:rPr lang="en-US" dirty="0"/>
                <a:t>target</a:t>
              </a:r>
            </a:p>
          </p:txBody>
        </p:sp>
        <p:cxnSp>
          <p:nvCxnSpPr>
            <p:cNvPr id="15" name="Straight Arrow Connector 14"/>
            <p:cNvCxnSpPr>
              <a:stCxn id="13" idx="2"/>
            </p:cNvCxnSpPr>
            <p:nvPr/>
          </p:nvCxnSpPr>
          <p:spPr>
            <a:xfrm>
              <a:off x="5858714" y="2731532"/>
              <a:ext cx="846886" cy="1688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2514600"/>
            <a:ext cx="91440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52400" y="2133600"/>
            <a:ext cx="2514600" cy="1143000"/>
            <a:chOff x="1295400" y="2133600"/>
            <a:chExt cx="2514600" cy="1143000"/>
          </a:xfrm>
        </p:grpSpPr>
        <p:sp>
          <p:nvSpPr>
            <p:cNvPr id="2" name="Oval 1"/>
            <p:cNvSpPr/>
            <p:nvPr/>
          </p:nvSpPr>
          <p:spPr>
            <a:xfrm>
              <a:off x="1295400" y="2133600"/>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a:t>
              </a:r>
              <a:r>
                <a:rPr lang="en-US" i="1" baseline="-25000" dirty="0"/>
                <a:t>1</a:t>
              </a:r>
            </a:p>
          </p:txBody>
        </p:sp>
        <p:sp>
          <p:nvSpPr>
            <p:cNvPr id="3" name="Oval 2"/>
            <p:cNvSpPr/>
            <p:nvPr/>
          </p:nvSpPr>
          <p:spPr>
            <a:xfrm>
              <a:off x="3510888" y="2539052"/>
              <a:ext cx="299112"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aseline="-25000" dirty="0"/>
            </a:p>
          </p:txBody>
        </p:sp>
      </p:grpSp>
      <p:sp>
        <p:nvSpPr>
          <p:cNvPr id="19" name="Oval 18"/>
          <p:cNvSpPr/>
          <p:nvPr/>
        </p:nvSpPr>
        <p:spPr>
          <a:xfrm>
            <a:off x="1828800" y="2667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098344" y="2653352"/>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7800" y="2667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47800" y="4800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p:cNvSpPr txBox="1">
            <a:spLocks/>
          </p:cNvSpPr>
          <p:nvPr/>
        </p:nvSpPr>
        <p:spPr>
          <a:xfrm>
            <a:off x="457200" y="152400"/>
            <a:ext cx="8229600" cy="715962"/>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Center of Mass Motion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2" name="TextBox 31"/>
          <p:cNvSpPr txBox="1"/>
          <p:nvPr/>
        </p:nvSpPr>
        <p:spPr>
          <a:xfrm>
            <a:off x="3581400" y="3124200"/>
            <a:ext cx="5026504" cy="369332"/>
          </a:xfrm>
          <a:prstGeom prst="rect">
            <a:avLst/>
          </a:prstGeom>
          <a:solidFill>
            <a:schemeClr val="accent6">
              <a:lumMod val="60000"/>
              <a:lumOff val="40000"/>
            </a:schemeClr>
          </a:solidFill>
        </p:spPr>
        <p:txBody>
          <a:bodyPr wrap="none" rtlCol="0">
            <a:spAutoFit/>
          </a:bodyPr>
          <a:lstStyle/>
          <a:p>
            <a:r>
              <a:rPr lang="en-US" dirty="0"/>
              <a:t>Center of Mass = Total Mass of the system = </a:t>
            </a:r>
            <a:r>
              <a:rPr lang="en-US" i="1" dirty="0"/>
              <a:t>m</a:t>
            </a:r>
            <a:r>
              <a:rPr lang="en-US" i="1" baseline="-25000" dirty="0"/>
              <a:t>1</a:t>
            </a:r>
            <a:r>
              <a:rPr lang="en-US" i="1" dirty="0"/>
              <a:t>+m</a:t>
            </a:r>
            <a:r>
              <a:rPr lang="en-US" i="1" baseline="-25000" dirty="0"/>
              <a:t>2</a:t>
            </a:r>
          </a:p>
        </p:txBody>
      </p:sp>
      <p:sp>
        <p:nvSpPr>
          <p:cNvPr id="24" name="TextBox 23"/>
          <p:cNvSpPr txBox="1"/>
          <p:nvPr/>
        </p:nvSpPr>
        <p:spPr>
          <a:xfrm>
            <a:off x="1066800" y="6096000"/>
            <a:ext cx="5674759" cy="369332"/>
          </a:xfrm>
          <a:prstGeom prst="rect">
            <a:avLst/>
          </a:prstGeom>
          <a:noFill/>
        </p:spPr>
        <p:txBody>
          <a:bodyPr wrap="none" rtlCol="0">
            <a:spAutoFit/>
          </a:bodyPr>
          <a:lstStyle/>
          <a:p>
            <a:r>
              <a:rPr lang="en-US" b="1" dirty="0">
                <a:solidFill>
                  <a:srgbClr val="331AEC"/>
                </a:solidFill>
              </a:rPr>
              <a:t>Centre of mass is the equivalent point mass of the system</a:t>
            </a:r>
          </a:p>
        </p:txBody>
      </p:sp>
      <p:sp>
        <p:nvSpPr>
          <p:cNvPr id="4" name="Rectangle 3"/>
          <p:cNvSpPr/>
          <p:nvPr/>
        </p:nvSpPr>
        <p:spPr>
          <a:xfrm>
            <a:off x="2323320" y="2511623"/>
            <a:ext cx="388247" cy="307777"/>
          </a:xfrm>
          <a:prstGeom prst="rect">
            <a:avLst/>
          </a:prstGeom>
        </p:spPr>
        <p:txBody>
          <a:bodyPr wrap="none">
            <a:spAutoFit/>
          </a:bodyPr>
          <a:lstStyle/>
          <a:p>
            <a:pPr algn="ctr"/>
            <a:r>
              <a:rPr lang="en-US" sz="1400" i="1" dirty="0">
                <a:solidFill>
                  <a:schemeClr val="bg1"/>
                </a:solidFill>
              </a:rPr>
              <a:t>m</a:t>
            </a:r>
            <a:r>
              <a:rPr lang="en-US" sz="1400" i="1" baseline="-25000" dirty="0">
                <a:solidFill>
                  <a:schemeClr val="bg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fill="remove" nodeType="clickEffect">
                                  <p:stCondLst>
                                    <p:cond delay="0"/>
                                  </p:stCondLst>
                                  <p:childTnLst>
                                    <p:animMotion origin="layout" path="M 3.33333E-6 4.44033E-7 L 0.65833 -0.02775 " pathEditMode="relative" rAng="0" ptsTypes="AA">
                                      <p:cBhvr>
                                        <p:cTn id="6" dur="5000" fill="hold"/>
                                        <p:tgtEl>
                                          <p:spTgt spid="10"/>
                                        </p:tgtEl>
                                        <p:attrNameLst>
                                          <p:attrName>ppt_x</p:attrName>
                                          <p:attrName>ppt_y</p:attrName>
                                        </p:attrNameLst>
                                      </p:cBhvr>
                                      <p:rCtr x="32900" y="-14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0"/>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fill="hold" nodeType="clickEffect">
                                  <p:stCondLst>
                                    <p:cond delay="0"/>
                                  </p:stCondLst>
                                  <p:childTnLst>
                                    <p:animMotion origin="layout" path="M 2.77556E-17 4.44033E-7 L 0.65833 -0.01665 " pathEditMode="relative" rAng="0" ptsTypes="AA">
                                      <p:cBhvr>
                                        <p:cTn id="31" dur="5000" fill="hold"/>
                                        <p:tgtEl>
                                          <p:spTgt spid="10"/>
                                        </p:tgtEl>
                                        <p:attrNameLst>
                                          <p:attrName>ppt_x</p:attrName>
                                          <p:attrName>ppt_y</p:attrName>
                                        </p:attrNameLst>
                                      </p:cBhvr>
                                      <p:rCtr x="32900" y="-800"/>
                                    </p:animMotion>
                                  </p:childTnLst>
                                </p:cTn>
                              </p:par>
                              <p:par>
                                <p:cTn id="32" presetID="63" presetClass="path" presetSubtype="0" fill="hold" grpId="0" nodeType="withEffect">
                                  <p:stCondLst>
                                    <p:cond delay="0"/>
                                  </p:stCondLst>
                                  <p:childTnLst>
                                    <p:animMotion origin="layout" path="M 2.77556E-17 -2.86772E-6 L 0.72083 -0.00555 " pathEditMode="relative" rAng="0" ptsTypes="AA">
                                      <p:cBhvr>
                                        <p:cTn id="33" dur="5000" fill="hold"/>
                                        <p:tgtEl>
                                          <p:spTgt spid="27"/>
                                        </p:tgtEl>
                                        <p:attrNameLst>
                                          <p:attrName>ppt_x</p:attrName>
                                          <p:attrName>ppt_y</p:attrName>
                                        </p:attrNameLst>
                                      </p:cBhvr>
                                      <p:rCtr x="36000" y="-300"/>
                                    </p:animMotion>
                                  </p:childTnLst>
                                </p:cTn>
                              </p:par>
                              <p:par>
                                <p:cTn id="34" presetID="1" presetClass="exit" presetSubtype="0" fill="hold" grpId="2"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1" animBg="1"/>
      <p:bldP spid="20" grpId="2" animBg="1"/>
      <p:bldP spid="21" grpId="0" animBg="1"/>
      <p:bldP spid="21" grpId="1" animBg="1"/>
      <p:bldP spid="27" grpId="0" animBg="1"/>
      <p:bldP spid="27" grpId="1" animBg="1"/>
      <p:bldP spid="32" grpId="0" animBg="1"/>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Examples Elastic</a:t>
            </a:r>
          </a:p>
        </p:txBody>
      </p:sp>
      <p:grpSp>
        <p:nvGrpSpPr>
          <p:cNvPr id="2" name="Group 4"/>
          <p:cNvGrpSpPr/>
          <p:nvPr/>
        </p:nvGrpSpPr>
        <p:grpSpPr>
          <a:xfrm>
            <a:off x="228600" y="1066800"/>
            <a:ext cx="8839200" cy="2374701"/>
            <a:chOff x="228600" y="3200400"/>
            <a:chExt cx="8839200" cy="2374701"/>
          </a:xfrm>
        </p:grpSpPr>
        <p:sp>
          <p:nvSpPr>
            <p:cNvPr id="6" name="Rectangle 5"/>
            <p:cNvSpPr/>
            <p:nvPr/>
          </p:nvSpPr>
          <p:spPr>
            <a:xfrm>
              <a:off x="228600" y="3200400"/>
              <a:ext cx="6324600" cy="2308324"/>
            </a:xfrm>
            <a:prstGeom prst="rect">
              <a:avLst/>
            </a:prstGeom>
          </p:spPr>
          <p:txBody>
            <a:bodyPr wrap="square">
              <a:spAutoFit/>
            </a:bodyPr>
            <a:lstStyle/>
            <a:p>
              <a:r>
                <a:rPr lang="en-US" sz="1600" dirty="0"/>
                <a:t>Q12. </a:t>
              </a:r>
            </a:p>
            <a:p>
              <a:r>
                <a:rPr lang="en-US" sz="1600" dirty="0"/>
                <a:t>An object of mass m1 = 2.0 kg is moving with a velocity of 4.0 m/s along the x-axis on a frictionless horizontal surface and collides with another object of mass m2 = 3.0 kg initially at rest. After collision both masses continue to move on the frictionless surface as shown in </a:t>
              </a:r>
              <a:r>
                <a:rPr lang="en-US" sz="1600" b="1" dirty="0"/>
                <a:t>Figure 7. </a:t>
              </a:r>
              <a:r>
                <a:rPr lang="en-US" sz="1600" dirty="0"/>
                <a:t>If m1 moves with a velocity of 3.0 m/s at an angle of 30</a:t>
              </a:r>
              <a:r>
                <a:rPr lang="en-US" sz="1600" baseline="30000" dirty="0"/>
                <a:t>o</a:t>
              </a:r>
              <a:r>
                <a:rPr lang="en-US" sz="1600" dirty="0"/>
                <a:t> with respect to the x-axis, what will be the magnitude of the x- and y-components of the momentum of mass m2 </a:t>
              </a:r>
              <a:r>
                <a:rPr lang="en-US" sz="1600" b="1" dirty="0"/>
                <a:t>(in </a:t>
              </a:r>
              <a:r>
                <a:rPr lang="en-US" sz="1600" b="1" dirty="0" err="1"/>
                <a:t>kg·m</a:t>
              </a:r>
              <a:r>
                <a:rPr lang="en-US" sz="1600" b="1" dirty="0"/>
                <a:t>/s)? </a:t>
              </a:r>
            </a:p>
            <a:p>
              <a:r>
                <a:rPr lang="en-US" sz="1600" dirty="0"/>
                <a:t>A) 2.8 and 3.0 </a:t>
              </a:r>
            </a:p>
          </p:txBody>
        </p:sp>
        <p:pic>
          <p:nvPicPr>
            <p:cNvPr id="7" name="Picture 3"/>
            <p:cNvPicPr>
              <a:picLocks noChangeAspect="1" noChangeArrowheads="1"/>
            </p:cNvPicPr>
            <p:nvPr/>
          </p:nvPicPr>
          <p:blipFill>
            <a:blip r:embed="rId2" cstate="print"/>
            <a:srcRect/>
            <a:stretch>
              <a:fillRect/>
            </a:stretch>
          </p:blipFill>
          <p:spPr bwMode="auto">
            <a:xfrm>
              <a:off x="6553200" y="3276600"/>
              <a:ext cx="2514600" cy="2298501"/>
            </a:xfrm>
            <a:prstGeom prst="rect">
              <a:avLst/>
            </a:prstGeom>
            <a:noFill/>
            <a:ln w="9525">
              <a:noFill/>
              <a:miter lim="800000"/>
              <a:headEnd/>
              <a:tailEnd/>
            </a:ln>
            <a:effectLst/>
          </p:spPr>
        </p:pic>
      </p:grpSp>
      <p:pic>
        <p:nvPicPr>
          <p:cNvPr id="4" name="Picture 3"/>
          <p:cNvPicPr>
            <a:picLocks noChangeAspect="1"/>
          </p:cNvPicPr>
          <p:nvPr/>
        </p:nvPicPr>
        <p:blipFill>
          <a:blip r:embed="rId3"/>
          <a:stretch>
            <a:fillRect/>
          </a:stretch>
        </p:blipFill>
        <p:spPr>
          <a:xfrm>
            <a:off x="266700" y="3657600"/>
            <a:ext cx="8610600" cy="1931330"/>
          </a:xfrm>
          <a:prstGeom prst="rect">
            <a:avLst/>
          </a:prstGeom>
        </p:spPr>
      </p:pic>
      <p:sp>
        <p:nvSpPr>
          <p:cNvPr id="5" name="TextBox 4"/>
          <p:cNvSpPr txBox="1"/>
          <p:nvPr/>
        </p:nvSpPr>
        <p:spPr>
          <a:xfrm>
            <a:off x="1295400" y="5871406"/>
            <a:ext cx="3396058" cy="369332"/>
          </a:xfrm>
          <a:prstGeom prst="rect">
            <a:avLst/>
          </a:prstGeom>
          <a:noFill/>
        </p:spPr>
        <p:txBody>
          <a:bodyPr wrap="none" rtlCol="1">
            <a:spAutoFit/>
          </a:bodyPr>
          <a:lstStyle/>
          <a:p>
            <a:r>
              <a:rPr lang="en-US" dirty="0"/>
              <a:t>Find the energy lost in the system.</a:t>
            </a:r>
            <a:endParaRPr lang="ar-SA"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
            <a:ext cx="1129476" cy="369332"/>
          </a:xfrm>
          <a:prstGeom prst="rect">
            <a:avLst/>
          </a:prstGeom>
          <a:noFill/>
        </p:spPr>
        <p:txBody>
          <a:bodyPr wrap="none" rtlCol="0">
            <a:spAutoFit/>
          </a:bodyPr>
          <a:lstStyle/>
          <a:p>
            <a:r>
              <a:rPr lang="en-US" dirty="0"/>
              <a:t>Examples:</a:t>
            </a:r>
          </a:p>
        </p:txBody>
      </p:sp>
      <p:sp>
        <p:nvSpPr>
          <p:cNvPr id="3" name="Rectangle 2"/>
          <p:cNvSpPr/>
          <p:nvPr/>
        </p:nvSpPr>
        <p:spPr>
          <a:xfrm>
            <a:off x="762000" y="1295400"/>
            <a:ext cx="7924800" cy="1477328"/>
          </a:xfrm>
          <a:prstGeom prst="rect">
            <a:avLst/>
          </a:prstGeom>
        </p:spPr>
        <p:txBody>
          <a:bodyPr wrap="square">
            <a:spAutoFit/>
          </a:bodyPr>
          <a:lstStyle/>
          <a:p>
            <a:pPr marL="342900" indent="-342900">
              <a:buFont typeface="+mj-lt"/>
              <a:buAutoNum type="arabicPeriod"/>
            </a:pPr>
            <a:r>
              <a:rPr lang="en-US" dirty="0"/>
              <a:t>50 kg man stationary man with skating shoe on a surface of negligible friction shoves a stone away from himself, giving it a speed of 10 m/s. If the speed of the man after the shove is 0.002 m/s in the backward direction then what is the mass of the stone?</a:t>
            </a:r>
          </a:p>
          <a:p>
            <a:pPr marL="342900" indent="-342900"/>
            <a:endParaRPr lang="en-US" dirty="0"/>
          </a:p>
        </p:txBody>
      </p:sp>
      <p:sp>
        <p:nvSpPr>
          <p:cNvPr id="6" name="Rectangle 5"/>
          <p:cNvSpPr/>
          <p:nvPr/>
        </p:nvSpPr>
        <p:spPr>
          <a:xfrm>
            <a:off x="685800" y="3276600"/>
            <a:ext cx="7467600" cy="1477328"/>
          </a:xfrm>
          <a:prstGeom prst="rect">
            <a:avLst/>
          </a:prstGeom>
        </p:spPr>
        <p:txBody>
          <a:bodyPr wrap="square">
            <a:spAutoFit/>
          </a:bodyPr>
          <a:lstStyle/>
          <a:p>
            <a:pPr marL="342900" indent="-342900"/>
            <a:r>
              <a:rPr lang="en-US" dirty="0"/>
              <a:t>2.    A 50 kg man in a destroyer boat of mass 100 kg was heading towards west with 10 m/s.  He saw a target in his screen towards the east and lunched a rocket of mass 10 kg straight towards the target. If the the speed of the rocket is 100 m/s find the magnitude and direction of boat just after the lunch.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4495800" cy="2308324"/>
          </a:xfrm>
          <a:prstGeom prst="rect">
            <a:avLst/>
          </a:prstGeom>
        </p:spPr>
        <p:txBody>
          <a:bodyPr wrap="square">
            <a:spAutoFit/>
          </a:bodyPr>
          <a:lstStyle/>
          <a:p>
            <a:endParaRPr lang="en-US" dirty="0"/>
          </a:p>
          <a:p>
            <a:r>
              <a:rPr lang="en-US" b="1" dirty="0"/>
              <a:t>T123-Q11. </a:t>
            </a:r>
          </a:p>
          <a:p>
            <a:r>
              <a:rPr lang="en-US" dirty="0"/>
              <a:t>Two objects A and B, with the same mass collide on ice with negligible friction. </a:t>
            </a:r>
            <a:r>
              <a:rPr lang="en-US" b="1" dirty="0"/>
              <a:t>Figure 5 </a:t>
            </a:r>
            <a:r>
              <a:rPr lang="en-US" dirty="0"/>
              <a:t>gives speeds and directions of the objects BEFORE and AFTER the collision. Find the speed v and angle θ for object A after the collision. </a:t>
            </a:r>
          </a:p>
        </p:txBody>
      </p:sp>
      <p:pic>
        <p:nvPicPr>
          <p:cNvPr id="119810" name="Picture 2"/>
          <p:cNvPicPr>
            <a:picLocks noChangeAspect="1" noChangeArrowheads="1"/>
          </p:cNvPicPr>
          <p:nvPr/>
        </p:nvPicPr>
        <p:blipFill>
          <a:blip r:embed="rId2" cstate="print"/>
          <a:srcRect/>
          <a:stretch>
            <a:fillRect/>
          </a:stretch>
        </p:blipFill>
        <p:spPr bwMode="auto">
          <a:xfrm>
            <a:off x="4648200" y="1295400"/>
            <a:ext cx="4078352" cy="2705100"/>
          </a:xfrm>
          <a:prstGeom prst="rect">
            <a:avLst/>
          </a:prstGeom>
          <a:noFill/>
          <a:ln w="9525">
            <a:noFill/>
            <a:miter lim="800000"/>
            <a:headEnd/>
            <a:tailEnd/>
          </a:ln>
        </p:spPr>
      </p:pic>
      <p:sp>
        <p:nvSpPr>
          <p:cNvPr id="4" name="Rectangle 3"/>
          <p:cNvSpPr/>
          <p:nvPr/>
        </p:nvSpPr>
        <p:spPr>
          <a:xfrm>
            <a:off x="533400" y="4036874"/>
            <a:ext cx="8153400" cy="1754326"/>
          </a:xfrm>
          <a:prstGeom prst="rect">
            <a:avLst/>
          </a:prstGeom>
        </p:spPr>
        <p:txBody>
          <a:bodyPr wrap="square">
            <a:spAutoFit/>
          </a:bodyPr>
          <a:lstStyle/>
          <a:p>
            <a:r>
              <a:rPr lang="en-US" b="1" dirty="0"/>
              <a:t>T123-Q10: </a:t>
            </a:r>
          </a:p>
          <a:p>
            <a:r>
              <a:rPr lang="en-US" dirty="0"/>
              <a:t>A car with a mass of 1.2 x10</a:t>
            </a:r>
            <a:r>
              <a:rPr lang="en-US" baseline="30000" dirty="0"/>
              <a:t>3</a:t>
            </a:r>
            <a:r>
              <a:rPr lang="en-US" dirty="0"/>
              <a:t> kg is travelling to the right at a speed of 15 m/s when it collides head-on with a truck of mass 2.0 x10</a:t>
            </a:r>
            <a:r>
              <a:rPr lang="en-US" baseline="30000" dirty="0"/>
              <a:t>3</a:t>
            </a:r>
            <a:r>
              <a:rPr lang="en-US" dirty="0"/>
              <a:t> kg travelling at a speed of 15 m/s to the left. The vehicles lock together when they collide. Find the average force (both magnitude and direction) exerted on the car if the collision lasts for 0.20 s. </a:t>
            </a:r>
          </a:p>
          <a:p>
            <a:r>
              <a:rPr lang="en-US" dirty="0"/>
              <a:t>A) 1.1 x 10</a:t>
            </a:r>
            <a:r>
              <a:rPr lang="en-US" baseline="30000" dirty="0"/>
              <a:t>5</a:t>
            </a:r>
            <a:r>
              <a:rPr lang="en-US" dirty="0"/>
              <a:t> N to the left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7924800" cy="1754326"/>
          </a:xfrm>
          <a:prstGeom prst="rect">
            <a:avLst/>
          </a:prstGeom>
        </p:spPr>
        <p:txBody>
          <a:bodyPr wrap="square">
            <a:spAutoFit/>
          </a:bodyPr>
          <a:lstStyle/>
          <a:p>
            <a:r>
              <a:rPr lang="en-US" dirty="0"/>
              <a:t>T122-Q11: </a:t>
            </a:r>
          </a:p>
          <a:p>
            <a:r>
              <a:rPr lang="en-US" dirty="0"/>
              <a:t>A 900 kg car traveling with velocity + 15.0 </a:t>
            </a:r>
            <a:r>
              <a:rPr lang="en-US" dirty="0" err="1"/>
              <a:t>i</a:t>
            </a:r>
            <a:r>
              <a:rPr lang="en-US" dirty="0"/>
              <a:t> (m/s) collides with a 750 kg car moving with velocity + 20.0 j(m/s). After the collision, the two cars stick together. Just after the collision, what is the speed of the combined object and the direction of its velocity with respect to positive </a:t>
            </a:r>
            <a:r>
              <a:rPr lang="en-US" i="1" dirty="0"/>
              <a:t>x-axis? </a:t>
            </a:r>
          </a:p>
          <a:p>
            <a:r>
              <a:rPr lang="en-US" dirty="0"/>
              <a:t>A) 12.2 m/s , 48.0°</a:t>
            </a:r>
          </a:p>
        </p:txBody>
      </p:sp>
      <p:sp>
        <p:nvSpPr>
          <p:cNvPr id="4" name="Rectangle 3"/>
          <p:cNvSpPr/>
          <p:nvPr/>
        </p:nvSpPr>
        <p:spPr>
          <a:xfrm>
            <a:off x="609600" y="3200400"/>
            <a:ext cx="8305800" cy="1477328"/>
          </a:xfrm>
          <a:prstGeom prst="rect">
            <a:avLst/>
          </a:prstGeom>
        </p:spPr>
        <p:txBody>
          <a:bodyPr wrap="square">
            <a:spAutoFit/>
          </a:bodyPr>
          <a:lstStyle/>
          <a:p>
            <a:r>
              <a:rPr lang="en-US" dirty="0"/>
              <a:t>T121-Q9</a:t>
            </a:r>
          </a:p>
          <a:p>
            <a:r>
              <a:rPr lang="en-US" dirty="0"/>
              <a:t>Consider a one dimensional collision between two identical balls. One is originally at rest and the other has a velocity of 4m/s </a:t>
            </a:r>
            <a:r>
              <a:rPr lang="en-US" dirty="0" err="1"/>
              <a:t>i</a:t>
            </a:r>
            <a:r>
              <a:rPr lang="en-US" dirty="0"/>
              <a:t> . If 3/8 of the initial kinetic energy is lost during the collision, find the velocities of the balls after the collision. </a:t>
            </a:r>
            <a:endParaRPr lang="en-US" i="1" dirty="0"/>
          </a:p>
          <a:p>
            <a:r>
              <a:rPr lang="en-US" dirty="0"/>
              <a:t>A) 1 m/s </a:t>
            </a:r>
            <a:r>
              <a:rPr lang="en-US" dirty="0" err="1"/>
              <a:t>i</a:t>
            </a:r>
            <a:r>
              <a:rPr lang="en-US" dirty="0"/>
              <a:t> and 3 m/s</a:t>
            </a:r>
            <a:r>
              <a:rPr lang="en-US" i="1" dirty="0"/>
              <a:t> i</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4572000" cy="3139321"/>
          </a:xfrm>
          <a:prstGeom prst="rect">
            <a:avLst/>
          </a:prstGeom>
        </p:spPr>
        <p:txBody>
          <a:bodyPr>
            <a:spAutoFit/>
          </a:bodyPr>
          <a:lstStyle/>
          <a:p>
            <a:r>
              <a:rPr lang="en-US" dirty="0"/>
              <a:t>T121 Q10:</a:t>
            </a:r>
          </a:p>
          <a:p>
            <a:r>
              <a:rPr lang="en-US" dirty="0"/>
              <a:t>A ball of mass m, suspended by a light string of length 100 cm is released from a position where the string makes an angle θ = 60.0</a:t>
            </a:r>
            <a:r>
              <a:rPr lang="en-US" baseline="30000" dirty="0"/>
              <a:t>o </a:t>
            </a:r>
            <a:r>
              <a:rPr lang="en-US" dirty="0"/>
              <a:t>with the vertical (see </a:t>
            </a:r>
            <a:r>
              <a:rPr lang="en-US" b="1" dirty="0"/>
              <a:t>Figure 5). </a:t>
            </a:r>
            <a:r>
              <a:rPr lang="en-US" dirty="0"/>
              <a:t>The ball collides with a second identical ball kept at rest on a smooth wedge at the bottom of its swing and the two balls stick together after collision. Determine the maximum vertical height H to which the balls rise after the collision.</a:t>
            </a:r>
          </a:p>
          <a:p>
            <a:r>
              <a:rPr lang="en-US" dirty="0"/>
              <a:t>A) 12.5 cm </a:t>
            </a:r>
          </a:p>
        </p:txBody>
      </p:sp>
      <p:pic>
        <p:nvPicPr>
          <p:cNvPr id="120834" name="Picture 2"/>
          <p:cNvPicPr>
            <a:picLocks noChangeAspect="1" noChangeArrowheads="1"/>
          </p:cNvPicPr>
          <p:nvPr/>
        </p:nvPicPr>
        <p:blipFill>
          <a:blip r:embed="rId2" cstate="print"/>
          <a:srcRect/>
          <a:stretch>
            <a:fillRect/>
          </a:stretch>
        </p:blipFill>
        <p:spPr bwMode="auto">
          <a:xfrm>
            <a:off x="5029200" y="1676400"/>
            <a:ext cx="3600450" cy="2352675"/>
          </a:xfrm>
          <a:prstGeom prst="rect">
            <a:avLst/>
          </a:prstGeom>
          <a:noFill/>
          <a:ln w="9525">
            <a:noFill/>
            <a:miter lim="800000"/>
            <a:headEnd/>
            <a:tailEnd/>
          </a:ln>
        </p:spPr>
      </p:pic>
      <p:sp>
        <p:nvSpPr>
          <p:cNvPr id="4" name="Rectangle 3"/>
          <p:cNvSpPr/>
          <p:nvPr/>
        </p:nvSpPr>
        <p:spPr>
          <a:xfrm>
            <a:off x="304800" y="4495800"/>
            <a:ext cx="7772400" cy="1477328"/>
          </a:xfrm>
          <a:prstGeom prst="rect">
            <a:avLst/>
          </a:prstGeom>
        </p:spPr>
        <p:txBody>
          <a:bodyPr wrap="square">
            <a:spAutoFit/>
          </a:bodyPr>
          <a:lstStyle/>
          <a:p>
            <a:r>
              <a:rPr lang="en-US" b="1" dirty="0"/>
              <a:t>T121-Q11. </a:t>
            </a:r>
          </a:p>
          <a:p>
            <a:r>
              <a:rPr lang="en-US" dirty="0"/>
              <a:t>Ball A, moving with velocity 8m/s </a:t>
            </a:r>
            <a:r>
              <a:rPr lang="en-US" dirty="0" err="1"/>
              <a:t>i</a:t>
            </a:r>
            <a:r>
              <a:rPr lang="en-US" dirty="0"/>
              <a:t>, collides with stationary Ball B. Masses of balls A and B are the same. After the collision, if B moves with velocity 6 m/s j, what is the velocity of A? </a:t>
            </a:r>
          </a:p>
          <a:p>
            <a:r>
              <a:rPr lang="en-US" dirty="0"/>
              <a:t>A) 8m/s </a:t>
            </a:r>
            <a:r>
              <a:rPr lang="en-US" dirty="0" err="1"/>
              <a:t>i</a:t>
            </a:r>
            <a:r>
              <a:rPr lang="en-US" dirty="0"/>
              <a:t> – 6m/s j</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
            <a:ext cx="1129476" cy="369332"/>
          </a:xfrm>
          <a:prstGeom prst="rect">
            <a:avLst/>
          </a:prstGeom>
          <a:noFill/>
        </p:spPr>
        <p:txBody>
          <a:bodyPr wrap="none" rtlCol="0">
            <a:spAutoFit/>
          </a:bodyPr>
          <a:lstStyle/>
          <a:p>
            <a:r>
              <a:rPr lang="en-US" dirty="0"/>
              <a:t>Examples:</a:t>
            </a:r>
          </a:p>
        </p:txBody>
      </p:sp>
      <p:sp>
        <p:nvSpPr>
          <p:cNvPr id="4" name="Rectangle 3"/>
          <p:cNvSpPr/>
          <p:nvPr/>
        </p:nvSpPr>
        <p:spPr>
          <a:xfrm>
            <a:off x="914400" y="1295400"/>
            <a:ext cx="7467600" cy="2308324"/>
          </a:xfrm>
          <a:prstGeom prst="rect">
            <a:avLst/>
          </a:prstGeom>
        </p:spPr>
        <p:txBody>
          <a:bodyPr wrap="square">
            <a:spAutoFit/>
          </a:bodyPr>
          <a:lstStyle/>
          <a:p>
            <a:r>
              <a:rPr lang="en-US" dirty="0"/>
              <a:t>Q3.  </a:t>
            </a:r>
          </a:p>
          <a:p>
            <a:r>
              <a:rPr lang="en-US" dirty="0"/>
              <a:t>A 10 g bullet moving at high speed strikes a 1.0 kg wooden block that rests on a frictionless surface. </a:t>
            </a:r>
          </a:p>
          <a:p>
            <a:pPr marL="342900" indent="-342900">
              <a:buAutoNum type="alphaLcPeriod"/>
            </a:pPr>
            <a:r>
              <a:rPr lang="en-US" dirty="0"/>
              <a:t>The bullet emerges, traveling in the same direction with its speed reduced to 100 m/s and the block as a result moves in the same direction at a speed of 1.0 m/s. What is the initial speed of the bullet?</a:t>
            </a:r>
          </a:p>
          <a:p>
            <a:pPr marL="342900" indent="-342900">
              <a:buAutoNum type="alphaLcPeriod"/>
            </a:pPr>
            <a:r>
              <a:rPr lang="en-US" dirty="0"/>
              <a:t>If the bullet is buried in the block and the block starts to move with 10 m/s what was the initial speed of the bullet?</a:t>
            </a:r>
          </a:p>
        </p:txBody>
      </p:sp>
      <p:sp>
        <p:nvSpPr>
          <p:cNvPr id="7" name="Rectangle 6"/>
          <p:cNvSpPr/>
          <p:nvPr/>
        </p:nvSpPr>
        <p:spPr>
          <a:xfrm>
            <a:off x="838200" y="3988475"/>
            <a:ext cx="7848600" cy="2031325"/>
          </a:xfrm>
          <a:prstGeom prst="rect">
            <a:avLst/>
          </a:prstGeom>
        </p:spPr>
        <p:txBody>
          <a:bodyPr wrap="square">
            <a:spAutoFit/>
          </a:bodyPr>
          <a:lstStyle/>
          <a:p>
            <a:r>
              <a:rPr lang="en-US" dirty="0"/>
              <a:t>Q4.  </a:t>
            </a:r>
          </a:p>
          <a:p>
            <a:r>
              <a:rPr lang="en-US" dirty="0"/>
              <a:t>A spring gun of mass 1.0 kg is pointing towards positive x direction over a frictionless table at a height of 1.0 m. The spring of the gun is compressed 10 cm by a bullet of mass 10 g and is fired.</a:t>
            </a:r>
          </a:p>
          <a:p>
            <a:pPr marL="342900" indent="-342900">
              <a:buAutoNum type="alphaLcPeriod"/>
            </a:pPr>
            <a:r>
              <a:rPr lang="en-US" dirty="0"/>
              <a:t>Find the magnitude and direction of recoiled velocity of the bullet.</a:t>
            </a:r>
          </a:p>
          <a:p>
            <a:pPr marL="342900" indent="-342900">
              <a:buAutoNum type="alphaLcPeriod"/>
            </a:pPr>
            <a:r>
              <a:rPr lang="en-US" dirty="0"/>
              <a:t>If the bullet hits a pendulum of mass 500 g next to it and embedded on it how high the pendulum will go?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47800"/>
            <a:ext cx="5791200" cy="2031325"/>
          </a:xfrm>
          <a:prstGeom prst="rect">
            <a:avLst/>
          </a:prstGeom>
        </p:spPr>
        <p:txBody>
          <a:bodyPr wrap="square">
            <a:spAutoFit/>
          </a:bodyPr>
          <a:lstStyle/>
          <a:p>
            <a:r>
              <a:rPr lang="en-US" dirty="0"/>
              <a:t>Q129: In Fig. 9-84, a 3.2 kg box of running shoes slides on a horizontal frictionless table and collides with a 2.0 kg box of ballet slippers initially at rest on the edge of the table, at</a:t>
            </a:r>
          </a:p>
          <a:p>
            <a:r>
              <a:rPr lang="en-US" dirty="0"/>
              <a:t>height h - 0.40 m. The speed of the 3 .2kg box is 3.0 m/s just before the collision. If the two boxes stick together because of packing tape on their sides, what is their kinetic energy just before they strike the floor? </a:t>
            </a:r>
            <a:r>
              <a:rPr lang="en-US" dirty="0" err="1"/>
              <a:t>Ans</a:t>
            </a:r>
            <a:r>
              <a:rPr lang="en-US" dirty="0"/>
              <a:t>: 29 J</a:t>
            </a:r>
          </a:p>
        </p:txBody>
      </p:sp>
      <p:pic>
        <p:nvPicPr>
          <p:cNvPr id="122882" name="Picture 2"/>
          <p:cNvPicPr>
            <a:picLocks noChangeAspect="1" noChangeArrowheads="1"/>
          </p:cNvPicPr>
          <p:nvPr/>
        </p:nvPicPr>
        <p:blipFill>
          <a:blip r:embed="rId2" cstate="print"/>
          <a:srcRect/>
          <a:stretch>
            <a:fillRect/>
          </a:stretch>
        </p:blipFill>
        <p:spPr bwMode="auto">
          <a:xfrm>
            <a:off x="6629400" y="1371600"/>
            <a:ext cx="2333625" cy="1838325"/>
          </a:xfrm>
          <a:prstGeom prst="rect">
            <a:avLst/>
          </a:prstGeom>
          <a:noFill/>
          <a:ln w="9525">
            <a:noFill/>
            <a:miter lim="800000"/>
            <a:headEnd/>
            <a:tailEnd/>
          </a:ln>
        </p:spPr>
      </p:pic>
      <p:sp>
        <p:nvSpPr>
          <p:cNvPr id="4" name="Rectangle 3"/>
          <p:cNvSpPr/>
          <p:nvPr/>
        </p:nvSpPr>
        <p:spPr>
          <a:xfrm>
            <a:off x="762000" y="3718679"/>
            <a:ext cx="8382000" cy="1477328"/>
          </a:xfrm>
          <a:prstGeom prst="rect">
            <a:avLst/>
          </a:prstGeom>
        </p:spPr>
        <p:txBody>
          <a:bodyPr wrap="square">
            <a:spAutoFit/>
          </a:bodyPr>
          <a:lstStyle/>
          <a:p>
            <a:r>
              <a:rPr lang="en-US" dirty="0"/>
              <a:t>Q109: A collision occurs between a 2.00 kg particle traveling with velocity v1 = (-4.00 m/s)</a:t>
            </a:r>
            <a:r>
              <a:rPr lang="en-US" dirty="0" err="1"/>
              <a:t>i</a:t>
            </a:r>
            <a:r>
              <a:rPr lang="en-US" dirty="0"/>
              <a:t> + (-5.00 m/s)j and a 4.00 kg particle traveling with velocity v2= (6.00 m/s)</a:t>
            </a:r>
            <a:r>
              <a:rPr lang="en-US" dirty="0" err="1"/>
              <a:t>i</a:t>
            </a:r>
            <a:r>
              <a:rPr lang="en-US" dirty="0"/>
              <a:t> +(-2.00m/s)j. The collision connects the two particles. What then is their velocity in (a) unit-vector notation and as a (b) magnitude and (c) angle? </a:t>
            </a:r>
          </a:p>
          <a:p>
            <a:r>
              <a:rPr lang="en-US" dirty="0"/>
              <a:t>a) 2.67i -3j b) 4.01 m/s c) 48.4</a:t>
            </a:r>
            <a:r>
              <a:rPr lang="en-US" baseline="30000" dirty="0"/>
              <a:t>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077200" cy="1200329"/>
          </a:xfrm>
          <a:prstGeom prst="rect">
            <a:avLst/>
          </a:prstGeom>
        </p:spPr>
        <p:txBody>
          <a:bodyPr wrap="square">
            <a:spAutoFit/>
          </a:bodyPr>
          <a:lstStyle/>
          <a:p>
            <a:r>
              <a:rPr lang="en-US" dirty="0"/>
              <a:t>94 A spacecraft is separated into two parts by detonating the explosive bolts that hold them together. The masses of the parts are 1200 kg and 1800 kg; the magnitude of the impulse on each part from the bolts is 300 N' s. With what relative speed do the two parts separate because of the detonation?</a:t>
            </a:r>
          </a:p>
        </p:txBody>
      </p:sp>
      <p:pic>
        <p:nvPicPr>
          <p:cNvPr id="123906" name="Picture 2"/>
          <p:cNvPicPr>
            <a:picLocks noChangeAspect="1" noChangeArrowheads="1"/>
          </p:cNvPicPr>
          <p:nvPr/>
        </p:nvPicPr>
        <p:blipFill>
          <a:blip r:embed="rId2" cstate="print"/>
          <a:srcRect/>
          <a:stretch>
            <a:fillRect/>
          </a:stretch>
        </p:blipFill>
        <p:spPr bwMode="auto">
          <a:xfrm>
            <a:off x="609600" y="2667000"/>
            <a:ext cx="7239000" cy="3286750"/>
          </a:xfrm>
          <a:prstGeom prst="rect">
            <a:avLst/>
          </a:prstGeom>
          <a:noFill/>
          <a:ln w="9525">
            <a:noFill/>
            <a:miter lim="800000"/>
            <a:headEnd/>
            <a:tailEnd/>
          </a:ln>
        </p:spPr>
      </p:pic>
      <p:sp>
        <p:nvSpPr>
          <p:cNvPr id="5" name="TextBox 4"/>
          <p:cNvSpPr txBox="1"/>
          <p:nvPr/>
        </p:nvSpPr>
        <p:spPr>
          <a:xfrm>
            <a:off x="3124200" y="6248400"/>
            <a:ext cx="1213794" cy="369332"/>
          </a:xfrm>
          <a:prstGeom prst="rect">
            <a:avLst/>
          </a:prstGeom>
          <a:noFill/>
        </p:spPr>
        <p:txBody>
          <a:bodyPr wrap="none" rtlCol="0">
            <a:spAutoFit/>
          </a:bodyPr>
          <a:lstStyle/>
          <a:p>
            <a:r>
              <a:rPr lang="en-US" dirty="0" err="1"/>
              <a:t>Ans</a:t>
            </a:r>
            <a:r>
              <a:rPr lang="en-US" dirty="0"/>
              <a:t>: 25 cm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609600" y="914400"/>
            <a:ext cx="7467600" cy="3795234"/>
          </a:xfrm>
          <a:prstGeom prst="rect">
            <a:avLst/>
          </a:prstGeom>
          <a:noFill/>
          <a:ln w="9525">
            <a:noFill/>
            <a:miter lim="800000"/>
            <a:headEnd/>
            <a:tailEnd/>
          </a:ln>
        </p:spPr>
      </p:pic>
      <p:sp>
        <p:nvSpPr>
          <p:cNvPr id="3" name="TextBox 2"/>
          <p:cNvSpPr txBox="1"/>
          <p:nvPr/>
        </p:nvSpPr>
        <p:spPr>
          <a:xfrm>
            <a:off x="3124200" y="5257800"/>
            <a:ext cx="1712713" cy="369332"/>
          </a:xfrm>
          <a:prstGeom prst="rect">
            <a:avLst/>
          </a:prstGeom>
          <a:noFill/>
        </p:spPr>
        <p:txBody>
          <a:bodyPr wrap="none" rtlCol="0">
            <a:spAutoFit/>
          </a:bodyPr>
          <a:lstStyle/>
          <a:p>
            <a:r>
              <a:rPr lang="en-US" dirty="0"/>
              <a:t>a) 4.4 m/s b) 0.8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381000" y="1143000"/>
            <a:ext cx="8154986" cy="2108291"/>
          </a:xfrm>
          <a:prstGeom prst="rect">
            <a:avLst/>
          </a:prstGeom>
          <a:noFill/>
          <a:ln w="9525">
            <a:noFill/>
            <a:miter lim="800000"/>
            <a:headEnd/>
            <a:tailEnd/>
          </a:ln>
        </p:spPr>
      </p:pic>
      <p:sp>
        <p:nvSpPr>
          <p:cNvPr id="3" name="TextBox 2"/>
          <p:cNvSpPr txBox="1"/>
          <p:nvPr/>
        </p:nvSpPr>
        <p:spPr>
          <a:xfrm>
            <a:off x="3505200" y="3657600"/>
            <a:ext cx="1978811" cy="369332"/>
          </a:xfrm>
          <a:prstGeom prst="rect">
            <a:avLst/>
          </a:prstGeom>
          <a:noFill/>
        </p:spPr>
        <p:txBody>
          <a:bodyPr wrap="none" rtlCol="0">
            <a:spAutoFit/>
          </a:bodyPr>
          <a:lstStyle/>
          <a:p>
            <a:r>
              <a:rPr lang="en-US" dirty="0"/>
              <a:t>a) 1.2 kg b) 1.2 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2514600"/>
            <a:ext cx="91440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 name="Group 9"/>
          <p:cNvGrpSpPr/>
          <p:nvPr/>
        </p:nvGrpSpPr>
        <p:grpSpPr>
          <a:xfrm>
            <a:off x="1600200" y="2133600"/>
            <a:ext cx="2424812" cy="1143000"/>
            <a:chOff x="1295400" y="2133600"/>
            <a:chExt cx="2424812" cy="1143000"/>
          </a:xfrm>
        </p:grpSpPr>
        <p:sp>
          <p:nvSpPr>
            <p:cNvPr id="2" name="Oval 1"/>
            <p:cNvSpPr/>
            <p:nvPr/>
          </p:nvSpPr>
          <p:spPr>
            <a:xfrm>
              <a:off x="1295400" y="2133600"/>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a:t>
              </a:r>
              <a:r>
                <a:rPr lang="en-US" i="1" baseline="-25000" dirty="0"/>
                <a:t>1</a:t>
              </a:r>
            </a:p>
            <a:p>
              <a:pPr algn="ctr"/>
              <a:endParaRPr lang="en-US" dirty="0"/>
            </a:p>
          </p:txBody>
        </p:sp>
        <p:sp>
          <p:nvSpPr>
            <p:cNvPr id="3" name="Oval 2"/>
            <p:cNvSpPr/>
            <p:nvPr/>
          </p:nvSpPr>
          <p:spPr>
            <a:xfrm>
              <a:off x="3415412" y="2514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6" name="Group 17"/>
          <p:cNvGrpSpPr/>
          <p:nvPr/>
        </p:nvGrpSpPr>
        <p:grpSpPr>
          <a:xfrm>
            <a:off x="2133600" y="1752600"/>
            <a:ext cx="1752600" cy="2133600"/>
            <a:chOff x="685800" y="1752600"/>
            <a:chExt cx="1752600" cy="2133600"/>
          </a:xfrm>
        </p:grpSpPr>
        <p:cxnSp>
          <p:nvCxnSpPr>
            <p:cNvPr id="12" name="Straight Connector 11"/>
            <p:cNvCxnSpPr/>
            <p:nvPr/>
          </p:nvCxnSpPr>
          <p:spPr>
            <a:xfrm rot="5400000">
              <a:off x="-304800" y="27432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447800" y="28956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2895600" y="2667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1932296" y="28194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304800" y="3364468"/>
            <a:ext cx="2667000" cy="369332"/>
            <a:chOff x="304800" y="3364468"/>
            <a:chExt cx="2667000" cy="369332"/>
          </a:xfrm>
        </p:grpSpPr>
        <p:sp>
          <p:nvSpPr>
            <p:cNvPr id="23" name="TextBox 22"/>
            <p:cNvSpPr txBox="1"/>
            <p:nvPr/>
          </p:nvSpPr>
          <p:spPr>
            <a:xfrm>
              <a:off x="1600200" y="3364468"/>
              <a:ext cx="548483" cy="369332"/>
            </a:xfrm>
            <a:prstGeom prst="rect">
              <a:avLst/>
            </a:prstGeom>
            <a:noFill/>
          </p:spPr>
          <p:txBody>
            <a:bodyPr wrap="none" rtlCol="0">
              <a:spAutoFit/>
            </a:bodyPr>
            <a:lstStyle/>
            <a:p>
              <a:r>
                <a:rPr lang="en-US" dirty="0" err="1"/>
                <a:t>x</a:t>
              </a:r>
              <a:r>
                <a:rPr lang="en-US" baseline="-25000" dirty="0" err="1"/>
                <a:t>com</a:t>
              </a:r>
              <a:endParaRPr lang="en-US" baseline="-25000" dirty="0"/>
            </a:p>
          </p:txBody>
        </p:sp>
        <p:cxnSp>
          <p:nvCxnSpPr>
            <p:cNvPr id="25" name="Straight Arrow Connector 24"/>
            <p:cNvCxnSpPr/>
            <p:nvPr/>
          </p:nvCxnSpPr>
          <p:spPr>
            <a:xfrm>
              <a:off x="304800" y="3505200"/>
              <a:ext cx="2667000"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0" name="Title 1"/>
          <p:cNvSpPr txBox="1">
            <a:spLocks/>
          </p:cNvSpPr>
          <p:nvPr/>
        </p:nvSpPr>
        <p:spPr>
          <a:xfrm>
            <a:off x="457200" y="274638"/>
            <a:ext cx="8229600"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Center of Mass calculation from origin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24" name="Straight Connector 23"/>
          <p:cNvCxnSpPr/>
          <p:nvPr/>
        </p:nvCxnSpPr>
        <p:spPr>
          <a:xfrm rot="5400000">
            <a:off x="-685800" y="28194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8600" y="2743200"/>
            <a:ext cx="301686" cy="369332"/>
          </a:xfrm>
          <a:prstGeom prst="rect">
            <a:avLst/>
          </a:prstGeom>
          <a:noFill/>
        </p:spPr>
        <p:txBody>
          <a:bodyPr wrap="none" rtlCol="0">
            <a:spAutoFit/>
          </a:bodyPr>
          <a:lstStyle/>
          <a:p>
            <a:r>
              <a:rPr lang="en-US" dirty="0"/>
              <a:t>0</a:t>
            </a:r>
          </a:p>
        </p:txBody>
      </p:sp>
      <p:sp>
        <p:nvSpPr>
          <p:cNvPr id="28" name="TextBox 27"/>
          <p:cNvSpPr txBox="1"/>
          <p:nvPr/>
        </p:nvSpPr>
        <p:spPr>
          <a:xfrm>
            <a:off x="8153400" y="2667000"/>
            <a:ext cx="725968" cy="369332"/>
          </a:xfrm>
          <a:prstGeom prst="rect">
            <a:avLst/>
          </a:prstGeom>
          <a:noFill/>
        </p:spPr>
        <p:txBody>
          <a:bodyPr wrap="none" rtlCol="0">
            <a:spAutoFit/>
          </a:bodyPr>
          <a:lstStyle/>
          <a:p>
            <a:r>
              <a:rPr lang="en-US" dirty="0"/>
              <a:t>X-axis</a:t>
            </a:r>
          </a:p>
        </p:txBody>
      </p:sp>
      <p:grpSp>
        <p:nvGrpSpPr>
          <p:cNvPr id="33" name="Group 32"/>
          <p:cNvGrpSpPr/>
          <p:nvPr/>
        </p:nvGrpSpPr>
        <p:grpSpPr>
          <a:xfrm>
            <a:off x="304800" y="3048000"/>
            <a:ext cx="1828800" cy="369332"/>
            <a:chOff x="304800" y="3048000"/>
            <a:chExt cx="1828800" cy="369332"/>
          </a:xfrm>
        </p:grpSpPr>
        <p:cxnSp>
          <p:nvCxnSpPr>
            <p:cNvPr id="29" name="Straight Arrow Connector 28"/>
            <p:cNvCxnSpPr/>
            <p:nvPr/>
          </p:nvCxnSpPr>
          <p:spPr>
            <a:xfrm>
              <a:off x="304800" y="3352800"/>
              <a:ext cx="1828800"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43000" y="3048000"/>
              <a:ext cx="362600" cy="369332"/>
            </a:xfrm>
            <a:prstGeom prst="rect">
              <a:avLst/>
            </a:prstGeom>
            <a:noFill/>
          </p:spPr>
          <p:txBody>
            <a:bodyPr wrap="none" rtlCol="0">
              <a:spAutoFit/>
            </a:bodyPr>
            <a:lstStyle/>
            <a:p>
              <a:r>
                <a:rPr lang="en-US" dirty="0"/>
                <a:t>x</a:t>
              </a:r>
              <a:r>
                <a:rPr lang="en-US" baseline="-25000" dirty="0"/>
                <a:t>1</a:t>
              </a:r>
            </a:p>
          </p:txBody>
        </p:sp>
      </p:grpSp>
      <p:grpSp>
        <p:nvGrpSpPr>
          <p:cNvPr id="34" name="Group 33"/>
          <p:cNvGrpSpPr/>
          <p:nvPr/>
        </p:nvGrpSpPr>
        <p:grpSpPr>
          <a:xfrm>
            <a:off x="304800" y="3593068"/>
            <a:ext cx="3581400" cy="369332"/>
            <a:chOff x="381000" y="3200400"/>
            <a:chExt cx="3581400" cy="369332"/>
          </a:xfrm>
        </p:grpSpPr>
        <p:cxnSp>
          <p:nvCxnSpPr>
            <p:cNvPr id="35" name="Straight Arrow Connector 34"/>
            <p:cNvCxnSpPr/>
            <p:nvPr/>
          </p:nvCxnSpPr>
          <p:spPr>
            <a:xfrm flipV="1">
              <a:off x="381000" y="3341132"/>
              <a:ext cx="3581400" cy="1166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43000" y="3200400"/>
              <a:ext cx="362600" cy="369332"/>
            </a:xfrm>
            <a:prstGeom prst="rect">
              <a:avLst/>
            </a:prstGeom>
            <a:noFill/>
          </p:spPr>
          <p:txBody>
            <a:bodyPr wrap="none" rtlCol="0">
              <a:spAutoFit/>
            </a:bodyPr>
            <a:lstStyle/>
            <a:p>
              <a:r>
                <a:rPr lang="en-US" dirty="0"/>
                <a:t>x</a:t>
              </a:r>
              <a:r>
                <a:rPr lang="en-US" baseline="-25000" dirty="0"/>
                <a:t>2</a:t>
              </a:r>
            </a:p>
          </p:txBody>
        </p:sp>
      </p:grpSp>
      <p:graphicFrame>
        <p:nvGraphicFramePr>
          <p:cNvPr id="4098" name="Object 2"/>
          <p:cNvGraphicFramePr>
            <a:graphicFrameLocks noChangeAspect="1"/>
          </p:cNvGraphicFramePr>
          <p:nvPr>
            <p:extLst>
              <p:ext uri="{D42A27DB-BD31-4B8C-83A1-F6EECF244321}">
                <p14:modId xmlns:p14="http://schemas.microsoft.com/office/powerpoint/2010/main" val="3332540507"/>
              </p:ext>
            </p:extLst>
          </p:nvPr>
        </p:nvGraphicFramePr>
        <p:xfrm>
          <a:off x="6215063" y="4267200"/>
          <a:ext cx="2136775" cy="787400"/>
        </p:xfrm>
        <a:graphic>
          <a:graphicData uri="http://schemas.openxmlformats.org/presentationml/2006/ole">
            <mc:AlternateContent xmlns:mc="http://schemas.openxmlformats.org/markup-compatibility/2006">
              <mc:Choice xmlns:v="urn:schemas-microsoft-com:vml" Requires="v">
                <p:oleObj spid="_x0000_s4164" name="معادلة" r:id="rId3" imgW="1168200" imgH="431640" progId="Equation.3">
                  <p:embed/>
                </p:oleObj>
              </mc:Choice>
              <mc:Fallback>
                <p:oleObj name="معادلة" r:id="rId3" imgW="1168200" imgH="431640" progId="Equation.3">
                  <p:embed/>
                  <p:pic>
                    <p:nvPicPr>
                      <p:cNvPr id="0" name="Picture 2"/>
                      <p:cNvPicPr>
                        <a:picLocks noChangeAspect="1" noChangeArrowheads="1"/>
                      </p:cNvPicPr>
                      <p:nvPr/>
                    </p:nvPicPr>
                    <p:blipFill>
                      <a:blip r:embed="rId4"/>
                      <a:srcRect/>
                      <a:stretch>
                        <a:fillRect/>
                      </a:stretch>
                    </p:blipFill>
                    <p:spPr bwMode="auto">
                      <a:xfrm>
                        <a:off x="6215063" y="4267200"/>
                        <a:ext cx="213677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1355605991"/>
              </p:ext>
            </p:extLst>
          </p:nvPr>
        </p:nvGraphicFramePr>
        <p:xfrm>
          <a:off x="5299075" y="3581400"/>
          <a:ext cx="3087688" cy="417513"/>
        </p:xfrm>
        <a:graphic>
          <a:graphicData uri="http://schemas.openxmlformats.org/presentationml/2006/ole">
            <mc:AlternateContent xmlns:mc="http://schemas.openxmlformats.org/markup-compatibility/2006">
              <mc:Choice xmlns:v="urn:schemas-microsoft-com:vml" Requires="v">
                <p:oleObj spid="_x0000_s4165" name="معادلة" r:id="rId5" imgW="1688760" imgH="228600" progId="Equation.3">
                  <p:embed/>
                </p:oleObj>
              </mc:Choice>
              <mc:Fallback>
                <p:oleObj name="معادلة" r:id="rId5" imgW="1688760" imgH="228600" progId="Equation.3">
                  <p:embed/>
                  <p:pic>
                    <p:nvPicPr>
                      <p:cNvPr id="0" name="Picture 3"/>
                      <p:cNvPicPr>
                        <a:picLocks noChangeAspect="1" noChangeArrowheads="1"/>
                      </p:cNvPicPr>
                      <p:nvPr/>
                    </p:nvPicPr>
                    <p:blipFill>
                      <a:blip r:embed="rId6"/>
                      <a:srcRect/>
                      <a:stretch>
                        <a:fillRect/>
                      </a:stretch>
                    </p:blipFill>
                    <p:spPr bwMode="auto">
                      <a:xfrm>
                        <a:off x="5299075" y="3581400"/>
                        <a:ext cx="308768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3693717" y="2514600"/>
            <a:ext cx="357790" cy="276999"/>
          </a:xfrm>
          <a:prstGeom prst="rect">
            <a:avLst/>
          </a:prstGeom>
        </p:spPr>
        <p:txBody>
          <a:bodyPr wrap="none">
            <a:spAutoFit/>
          </a:bodyPr>
          <a:lstStyle/>
          <a:p>
            <a:pPr algn="ctr"/>
            <a:r>
              <a:rPr lang="en-US" sz="1200" i="1" dirty="0">
                <a:solidFill>
                  <a:schemeClr val="bg1"/>
                </a:solidFill>
              </a:rPr>
              <a:t>m</a:t>
            </a:r>
            <a:r>
              <a:rPr lang="en-US" sz="1200" i="1" baseline="-25000" dirty="0">
                <a:solidFill>
                  <a:schemeClr val="bg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152400"/>
            <a:ext cx="8763000" cy="6096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solidFill>
                  <a:srgbClr val="FF0000"/>
                </a:solidFill>
                <a:latin typeface="+mj-lt"/>
                <a:ea typeface="+mj-ea"/>
                <a:cs typeface="+mj-cs"/>
              </a:rPr>
              <a:t>Summary</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grpSp>
        <p:nvGrpSpPr>
          <p:cNvPr id="63" name="Group 62"/>
          <p:cNvGrpSpPr/>
          <p:nvPr/>
        </p:nvGrpSpPr>
        <p:grpSpPr>
          <a:xfrm>
            <a:off x="76200" y="990600"/>
            <a:ext cx="3757144" cy="3810000"/>
            <a:chOff x="76200" y="990600"/>
            <a:chExt cx="3757144" cy="3810000"/>
          </a:xfrm>
        </p:grpSpPr>
        <p:sp>
          <p:nvSpPr>
            <p:cNvPr id="62" name="Rectangle 61"/>
            <p:cNvSpPr/>
            <p:nvPr/>
          </p:nvSpPr>
          <p:spPr>
            <a:xfrm>
              <a:off x="76200" y="990600"/>
              <a:ext cx="3733800" cy="381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228600" y="990600"/>
              <a:ext cx="3529877" cy="3352800"/>
              <a:chOff x="228600" y="990600"/>
              <a:chExt cx="3529877" cy="3352800"/>
            </a:xfrm>
          </p:grpSpPr>
          <p:grpSp>
            <p:nvGrpSpPr>
              <p:cNvPr id="22" name="Group 21"/>
              <p:cNvGrpSpPr/>
              <p:nvPr/>
            </p:nvGrpSpPr>
            <p:grpSpPr>
              <a:xfrm>
                <a:off x="228600" y="1447799"/>
                <a:ext cx="3529877" cy="2895601"/>
                <a:chOff x="228600" y="1219200"/>
                <a:chExt cx="3529877" cy="2895601"/>
              </a:xfrm>
            </p:grpSpPr>
            <p:graphicFrame>
              <p:nvGraphicFramePr>
                <p:cNvPr id="39938" name="Object 2"/>
                <p:cNvGraphicFramePr>
                  <a:graphicFrameLocks noChangeAspect="1"/>
                </p:cNvGraphicFramePr>
                <p:nvPr/>
              </p:nvGraphicFramePr>
              <p:xfrm>
                <a:off x="304800" y="1219200"/>
                <a:ext cx="3124200" cy="304800"/>
              </p:xfrm>
              <a:graphic>
                <a:graphicData uri="http://schemas.openxmlformats.org/presentationml/2006/ole">
                  <mc:AlternateContent xmlns:mc="http://schemas.openxmlformats.org/markup-compatibility/2006">
                    <mc:Choice xmlns:v="urn:schemas-microsoft-com:vml" Requires="v">
                      <p:oleObj spid="_x0000_s112056" name="Equation" r:id="rId3" imgW="2349360" imgH="228600" progId="Equation.3">
                        <p:embed/>
                      </p:oleObj>
                    </mc:Choice>
                    <mc:Fallback>
                      <p:oleObj name="Equation" r:id="rId3" imgW="23493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3124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28600" y="1600200"/>
                  <a:ext cx="3147785" cy="276999"/>
                </a:xfrm>
                <a:prstGeom prst="rect">
                  <a:avLst/>
                </a:prstGeom>
                <a:noFill/>
              </p:spPr>
              <p:txBody>
                <a:bodyPr wrap="none" rtlCol="0">
                  <a:spAutoFit/>
                </a:bodyPr>
                <a:lstStyle/>
                <a:p>
                  <a:r>
                    <a:rPr lang="en-US" sz="1200" b="1" dirty="0">
                      <a:solidFill>
                        <a:srgbClr val="331AEC"/>
                      </a:solidFill>
                    </a:rPr>
                    <a:t>Differentiation both sides with respect to time</a:t>
                  </a:r>
                </a:p>
              </p:txBody>
            </p:sp>
            <p:sp>
              <p:nvSpPr>
                <p:cNvPr id="13" name="TextBox 12"/>
                <p:cNvSpPr txBox="1"/>
                <p:nvPr/>
              </p:nvSpPr>
              <p:spPr>
                <a:xfrm>
                  <a:off x="228600" y="2895600"/>
                  <a:ext cx="3529877" cy="276999"/>
                </a:xfrm>
                <a:prstGeom prst="rect">
                  <a:avLst/>
                </a:prstGeom>
                <a:noFill/>
              </p:spPr>
              <p:txBody>
                <a:bodyPr wrap="none" rtlCol="0">
                  <a:spAutoFit/>
                </a:bodyPr>
                <a:lstStyle/>
                <a:p>
                  <a:r>
                    <a:rPr lang="en-US" sz="1200" b="1" dirty="0">
                      <a:solidFill>
                        <a:srgbClr val="331AEC"/>
                      </a:solidFill>
                    </a:rPr>
                    <a:t>Again differentiation both sides with respect to time</a:t>
                  </a:r>
                </a:p>
              </p:txBody>
            </p:sp>
            <p:graphicFrame>
              <p:nvGraphicFramePr>
                <p:cNvPr id="16" name="Object 5"/>
                <p:cNvGraphicFramePr>
                  <a:graphicFrameLocks noChangeAspect="1"/>
                </p:cNvGraphicFramePr>
                <p:nvPr/>
              </p:nvGraphicFramePr>
              <p:xfrm>
                <a:off x="228600" y="3276600"/>
                <a:ext cx="3429000" cy="304800"/>
              </p:xfrm>
              <a:graphic>
                <a:graphicData uri="http://schemas.openxmlformats.org/presentationml/2006/ole">
                  <mc:AlternateContent xmlns:mc="http://schemas.openxmlformats.org/markup-compatibility/2006">
                    <mc:Choice xmlns:v="urn:schemas-microsoft-com:vml" Requires="v">
                      <p:oleObj spid="_x0000_s112057" name="Equation" r:id="rId5" imgW="2717640" imgH="241200" progId="Equation.3">
                        <p:embed/>
                      </p:oleObj>
                    </mc:Choice>
                    <mc:Fallback>
                      <p:oleObj name="Equation" r:id="rId5" imgW="271764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276600"/>
                              <a:ext cx="3429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304800" y="1981200"/>
                <a:ext cx="3276600" cy="317500"/>
              </p:xfrm>
              <a:graphic>
                <a:graphicData uri="http://schemas.openxmlformats.org/presentationml/2006/ole">
                  <mc:AlternateContent xmlns:mc="http://schemas.openxmlformats.org/markup-compatibility/2006">
                    <mc:Choice xmlns:v="urn:schemas-microsoft-com:vml" Requires="v">
                      <p:oleObj spid="_x0000_s112058" name="Equation" r:id="rId7" imgW="2666880" imgH="241200" progId="Equation.3">
                        <p:embed/>
                      </p:oleObj>
                    </mc:Choice>
                    <mc:Fallback>
                      <p:oleObj name="Equation" r:id="rId7" imgW="2666880" imgH="2412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981200"/>
                              <a:ext cx="3276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9"/>
                <p:cNvGraphicFramePr>
                  <a:graphicFrameLocks noChangeAspect="1"/>
                </p:cNvGraphicFramePr>
                <p:nvPr/>
              </p:nvGraphicFramePr>
              <p:xfrm>
                <a:off x="269875" y="2438400"/>
                <a:ext cx="3235325" cy="304799"/>
              </p:xfrm>
              <a:graphic>
                <a:graphicData uri="http://schemas.openxmlformats.org/presentationml/2006/ole">
                  <mc:AlternateContent xmlns:mc="http://schemas.openxmlformats.org/markup-compatibility/2006">
                    <mc:Choice xmlns:v="urn:schemas-microsoft-com:vml" Requires="v">
                      <p:oleObj spid="_x0000_s112059" name="Equation" r:id="rId9" imgW="2145960" imgH="241200" progId="Equation.3">
                        <p:embed/>
                      </p:oleObj>
                    </mc:Choice>
                    <mc:Fallback>
                      <p:oleObj name="Equation" r:id="rId9" imgW="2145960" imgH="2412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 y="2438400"/>
                              <a:ext cx="3235325" cy="304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9"/>
                <p:cNvGraphicFramePr>
                  <a:graphicFrameLocks noChangeAspect="1"/>
                </p:cNvGraphicFramePr>
                <p:nvPr/>
              </p:nvGraphicFramePr>
              <p:xfrm>
                <a:off x="228601" y="3810001"/>
                <a:ext cx="3276600" cy="304800"/>
              </p:xfrm>
              <a:graphic>
                <a:graphicData uri="http://schemas.openxmlformats.org/presentationml/2006/ole">
                  <mc:AlternateContent xmlns:mc="http://schemas.openxmlformats.org/markup-compatibility/2006">
                    <mc:Choice xmlns:v="urn:schemas-microsoft-com:vml" Requires="v">
                      <p:oleObj spid="_x0000_s112060" name="Equation" r:id="rId11" imgW="2108160" imgH="241200" progId="Equation.3">
                        <p:embed/>
                      </p:oleObj>
                    </mc:Choice>
                    <mc:Fallback>
                      <p:oleObj name="Equation" r:id="rId11" imgW="2108160" imgH="2412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1" y="3810001"/>
                              <a:ext cx="3276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 name="TextBox 22"/>
              <p:cNvSpPr txBox="1"/>
              <p:nvPr/>
            </p:nvSpPr>
            <p:spPr>
              <a:xfrm>
                <a:off x="838200" y="990600"/>
                <a:ext cx="2207977" cy="369332"/>
              </a:xfrm>
              <a:prstGeom prst="rect">
                <a:avLst/>
              </a:prstGeom>
              <a:noFill/>
            </p:spPr>
            <p:txBody>
              <a:bodyPr wrap="none" rtlCol="0">
                <a:spAutoFit/>
              </a:bodyPr>
              <a:lstStyle/>
              <a:p>
                <a:r>
                  <a:rPr lang="en-US" b="1" u="sng" dirty="0">
                    <a:solidFill>
                      <a:srgbClr val="FF0000"/>
                    </a:solidFill>
                  </a:rPr>
                  <a:t>Center of mass (com)</a:t>
                </a:r>
              </a:p>
            </p:txBody>
          </p:sp>
        </p:grpSp>
        <p:sp>
          <p:nvSpPr>
            <p:cNvPr id="24" name="TextBox 23"/>
            <p:cNvSpPr txBox="1"/>
            <p:nvPr/>
          </p:nvSpPr>
          <p:spPr>
            <a:xfrm>
              <a:off x="152400" y="4343400"/>
              <a:ext cx="3680944" cy="369332"/>
            </a:xfrm>
            <a:prstGeom prst="rect">
              <a:avLst/>
            </a:prstGeom>
            <a:noFill/>
          </p:spPr>
          <p:txBody>
            <a:bodyPr wrap="none" rtlCol="0">
              <a:spAutoFit/>
            </a:bodyPr>
            <a:lstStyle/>
            <a:p>
              <a:r>
                <a:rPr lang="en-US" b="1" i="1" dirty="0">
                  <a:solidFill>
                    <a:srgbClr val="0000FF"/>
                  </a:solidFill>
                </a:rPr>
                <a:t>Same formulae for y and z directions</a:t>
              </a:r>
            </a:p>
          </p:txBody>
        </p:sp>
      </p:grpSp>
      <p:grpSp>
        <p:nvGrpSpPr>
          <p:cNvPr id="65" name="Group 64"/>
          <p:cNvGrpSpPr/>
          <p:nvPr/>
        </p:nvGrpSpPr>
        <p:grpSpPr>
          <a:xfrm>
            <a:off x="4495800" y="1524000"/>
            <a:ext cx="4148528" cy="2590800"/>
            <a:chOff x="4495800" y="990600"/>
            <a:chExt cx="4148528" cy="2590800"/>
          </a:xfrm>
        </p:grpSpPr>
        <p:sp>
          <p:nvSpPr>
            <p:cNvPr id="64" name="Rectangle 63"/>
            <p:cNvSpPr/>
            <p:nvPr/>
          </p:nvSpPr>
          <p:spPr>
            <a:xfrm>
              <a:off x="4495800" y="990600"/>
              <a:ext cx="4038600" cy="2590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7"/>
            <p:cNvGraphicFramePr>
              <a:graphicFrameLocks noChangeAspect="1"/>
            </p:cNvGraphicFramePr>
            <p:nvPr/>
          </p:nvGraphicFramePr>
          <p:xfrm>
            <a:off x="4717896" y="1459469"/>
            <a:ext cx="1447800" cy="762000"/>
          </p:xfrm>
          <a:graphic>
            <a:graphicData uri="http://schemas.openxmlformats.org/presentationml/2006/ole">
              <mc:AlternateContent xmlns:mc="http://schemas.openxmlformats.org/markup-compatibility/2006">
                <mc:Choice xmlns:v="urn:schemas-microsoft-com:vml" Requires="v">
                  <p:oleObj spid="_x0000_s112061" name="Equation" r:id="rId13" imgW="495000" imgH="393480" progId="Equation.3">
                    <p:embed/>
                  </p:oleObj>
                </mc:Choice>
                <mc:Fallback>
                  <p:oleObj name="Equation" r:id="rId13" imgW="495000" imgH="39348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7896" y="1459469"/>
                          <a:ext cx="1447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 name="Group 29"/>
            <p:cNvGrpSpPr/>
            <p:nvPr/>
          </p:nvGrpSpPr>
          <p:grpSpPr>
            <a:xfrm>
              <a:off x="4495800" y="2373868"/>
              <a:ext cx="3406775" cy="528638"/>
              <a:chOff x="2209800" y="4504008"/>
              <a:chExt cx="3406775" cy="528638"/>
            </a:xfrm>
          </p:grpSpPr>
          <p:sp>
            <p:nvSpPr>
              <p:cNvPr id="31" name="TextBox 30"/>
              <p:cNvSpPr txBox="1"/>
              <p:nvPr/>
            </p:nvSpPr>
            <p:spPr>
              <a:xfrm>
                <a:off x="2209800" y="4572000"/>
                <a:ext cx="1521570" cy="400110"/>
              </a:xfrm>
              <a:prstGeom prst="rect">
                <a:avLst/>
              </a:prstGeom>
              <a:noFill/>
            </p:spPr>
            <p:txBody>
              <a:bodyPr wrap="none" rtlCol="0">
                <a:spAutoFit/>
              </a:bodyPr>
              <a:lstStyle/>
              <a:p>
                <a:r>
                  <a:rPr lang="en-US" sz="2000" b="1" dirty="0"/>
                  <a:t>Impulse (J) =</a:t>
                </a:r>
              </a:p>
            </p:txBody>
          </p:sp>
          <p:graphicFrame>
            <p:nvGraphicFramePr>
              <p:cNvPr id="32" name="Object 14"/>
              <p:cNvGraphicFramePr>
                <a:graphicFrameLocks noChangeAspect="1"/>
              </p:cNvGraphicFramePr>
              <p:nvPr/>
            </p:nvGraphicFramePr>
            <p:xfrm>
              <a:off x="3810000" y="4504008"/>
              <a:ext cx="1806575" cy="528638"/>
            </p:xfrm>
            <a:graphic>
              <a:graphicData uri="http://schemas.openxmlformats.org/presentationml/2006/ole">
                <mc:AlternateContent xmlns:mc="http://schemas.openxmlformats.org/markup-compatibility/2006">
                  <mc:Choice xmlns:v="urn:schemas-microsoft-com:vml" Requires="v">
                    <p:oleObj spid="_x0000_s112062" name="Equation" r:id="rId15" imgW="965160" imgH="279360" progId="Equation.3">
                      <p:embed/>
                    </p:oleObj>
                  </mc:Choice>
                  <mc:Fallback>
                    <p:oleObj name="Equation" r:id="rId15" imgW="965160" imgH="279360" progId="Equation.3">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0" y="4504008"/>
                            <a:ext cx="1806575"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3" name="TextBox 32"/>
            <p:cNvSpPr txBox="1"/>
            <p:nvPr/>
          </p:nvSpPr>
          <p:spPr>
            <a:xfrm>
              <a:off x="4724400" y="3059668"/>
              <a:ext cx="2892715" cy="369332"/>
            </a:xfrm>
            <a:prstGeom prst="rect">
              <a:avLst/>
            </a:prstGeom>
            <a:noFill/>
          </p:spPr>
          <p:txBody>
            <a:bodyPr wrap="none" rtlCol="1">
              <a:spAutoFit/>
            </a:bodyPr>
            <a:lstStyle/>
            <a:p>
              <a:r>
                <a:rPr lang="en-US" b="1" dirty="0">
                  <a:solidFill>
                    <a:srgbClr val="331AEC"/>
                  </a:solidFill>
                </a:rPr>
                <a:t>J = Area under the F/t curve</a:t>
              </a:r>
              <a:endParaRPr lang="ar-SA" b="1" dirty="0">
                <a:solidFill>
                  <a:srgbClr val="331AEC"/>
                </a:solidFill>
              </a:endParaRPr>
            </a:p>
          </p:txBody>
        </p:sp>
        <p:sp>
          <p:nvSpPr>
            <p:cNvPr id="34" name="TextBox 33"/>
            <p:cNvSpPr txBox="1"/>
            <p:nvPr/>
          </p:nvSpPr>
          <p:spPr>
            <a:xfrm>
              <a:off x="6438339" y="1688068"/>
              <a:ext cx="2205989" cy="369332"/>
            </a:xfrm>
            <a:prstGeom prst="rect">
              <a:avLst/>
            </a:prstGeom>
            <a:noFill/>
          </p:spPr>
          <p:txBody>
            <a:bodyPr wrap="none" rtlCol="0">
              <a:spAutoFit/>
            </a:bodyPr>
            <a:lstStyle/>
            <a:p>
              <a:r>
                <a:rPr lang="en-US" b="1" dirty="0">
                  <a:solidFill>
                    <a:srgbClr val="0000FF"/>
                  </a:solidFill>
                </a:rPr>
                <a:t>F = slope of p/t curve</a:t>
              </a:r>
            </a:p>
          </p:txBody>
        </p:sp>
        <p:sp>
          <p:nvSpPr>
            <p:cNvPr id="35" name="TextBox 34"/>
            <p:cNvSpPr txBox="1"/>
            <p:nvPr/>
          </p:nvSpPr>
          <p:spPr>
            <a:xfrm>
              <a:off x="4572000" y="990600"/>
              <a:ext cx="3979744" cy="369332"/>
            </a:xfrm>
            <a:prstGeom prst="rect">
              <a:avLst/>
            </a:prstGeom>
            <a:noFill/>
          </p:spPr>
          <p:txBody>
            <a:bodyPr wrap="none" rtlCol="0">
              <a:spAutoFit/>
            </a:bodyPr>
            <a:lstStyle/>
            <a:p>
              <a:r>
                <a:rPr lang="en-US" b="1" u="sng" dirty="0">
                  <a:solidFill>
                    <a:srgbClr val="FF0000"/>
                  </a:solidFill>
                </a:rPr>
                <a:t>Momentum (p) impulse (J) and force (F)</a:t>
              </a:r>
            </a:p>
          </p:txBody>
        </p:sp>
      </p:grpSp>
      <p:grpSp>
        <p:nvGrpSpPr>
          <p:cNvPr id="67" name="Group 66"/>
          <p:cNvGrpSpPr/>
          <p:nvPr/>
        </p:nvGrpSpPr>
        <p:grpSpPr>
          <a:xfrm>
            <a:off x="76200" y="4800600"/>
            <a:ext cx="8991600" cy="1981200"/>
            <a:chOff x="76200" y="4876800"/>
            <a:chExt cx="8991600" cy="1981200"/>
          </a:xfrm>
        </p:grpSpPr>
        <p:grpSp>
          <p:nvGrpSpPr>
            <p:cNvPr id="60" name="Group 59"/>
            <p:cNvGrpSpPr/>
            <p:nvPr/>
          </p:nvGrpSpPr>
          <p:grpSpPr>
            <a:xfrm>
              <a:off x="76200" y="4876800"/>
              <a:ext cx="8991600" cy="1981200"/>
              <a:chOff x="76200" y="4876800"/>
              <a:chExt cx="8991600" cy="1981200"/>
            </a:xfrm>
          </p:grpSpPr>
          <p:sp>
            <p:nvSpPr>
              <p:cNvPr id="59" name="Rounded Rectangle 58"/>
              <p:cNvSpPr/>
              <p:nvPr/>
            </p:nvSpPr>
            <p:spPr>
              <a:xfrm>
                <a:off x="76200" y="4953000"/>
                <a:ext cx="8991600" cy="1905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514600" y="4876800"/>
                <a:ext cx="3798669" cy="369332"/>
              </a:xfrm>
              <a:prstGeom prst="rect">
                <a:avLst/>
              </a:prstGeom>
              <a:noFill/>
            </p:spPr>
            <p:txBody>
              <a:bodyPr wrap="none" rtlCol="0">
                <a:spAutoFit/>
              </a:bodyPr>
              <a:lstStyle/>
              <a:p>
                <a:r>
                  <a:rPr lang="en-US" b="1" u="sng" dirty="0">
                    <a:solidFill>
                      <a:srgbClr val="FF0000"/>
                    </a:solidFill>
                  </a:rPr>
                  <a:t>Conservation of momentum: Collision</a:t>
                </a:r>
              </a:p>
            </p:txBody>
          </p:sp>
          <p:graphicFrame>
            <p:nvGraphicFramePr>
              <p:cNvPr id="111631" name="Object 15"/>
              <p:cNvGraphicFramePr>
                <a:graphicFrameLocks noChangeAspect="1"/>
              </p:cNvGraphicFramePr>
              <p:nvPr/>
            </p:nvGraphicFramePr>
            <p:xfrm>
              <a:off x="381000" y="6255534"/>
              <a:ext cx="2308225" cy="526266"/>
            </p:xfrm>
            <a:graphic>
              <a:graphicData uri="http://schemas.openxmlformats.org/presentationml/2006/ole">
                <mc:AlternateContent xmlns:mc="http://schemas.openxmlformats.org/markup-compatibility/2006">
                  <mc:Choice xmlns:v="urn:schemas-microsoft-com:vml" Requires="v">
                    <p:oleObj spid="_x0000_s112063" name="Equation" r:id="rId17" imgW="1815840" imgH="431640" progId="Equation.3">
                      <p:embed/>
                    </p:oleObj>
                  </mc:Choice>
                  <mc:Fallback>
                    <p:oleObj name="Equation" r:id="rId17" imgW="1815840" imgH="431640" progId="Equation.3">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6255534"/>
                            <a:ext cx="2308225" cy="526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32" name="Object 16"/>
              <p:cNvGraphicFramePr>
                <a:graphicFrameLocks noChangeAspect="1"/>
              </p:cNvGraphicFramePr>
              <p:nvPr/>
            </p:nvGraphicFramePr>
            <p:xfrm>
              <a:off x="2971800" y="6255534"/>
              <a:ext cx="2133748" cy="482901"/>
            </p:xfrm>
            <a:graphic>
              <a:graphicData uri="http://schemas.openxmlformats.org/presentationml/2006/ole">
                <mc:AlternateContent xmlns:mc="http://schemas.openxmlformats.org/markup-compatibility/2006">
                  <mc:Choice xmlns:v="urn:schemas-microsoft-com:vml" Requires="v">
                    <p:oleObj spid="_x0000_s112064" name="Equation" r:id="rId19" imgW="1828800" imgH="431640" progId="Equation.3">
                      <p:embed/>
                    </p:oleObj>
                  </mc:Choice>
                  <mc:Fallback>
                    <p:oleObj name="Equation" r:id="rId19" imgW="1828800" imgH="431640" progId="Equation.3">
                      <p:embed/>
                      <p:pic>
                        <p:nvPicPr>
                          <p:cNvPr id="0"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1800" y="6255534"/>
                            <a:ext cx="2133748" cy="4829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7" name="Group 46"/>
              <p:cNvGrpSpPr/>
              <p:nvPr/>
            </p:nvGrpSpPr>
            <p:grpSpPr>
              <a:xfrm>
                <a:off x="846138" y="5345668"/>
                <a:ext cx="2957512" cy="766991"/>
                <a:chOff x="846138" y="5345668"/>
                <a:chExt cx="2957512" cy="766991"/>
              </a:xfrm>
            </p:grpSpPr>
            <p:grpSp>
              <p:nvGrpSpPr>
                <p:cNvPr id="45" name="Group 44"/>
                <p:cNvGrpSpPr/>
                <p:nvPr/>
              </p:nvGrpSpPr>
              <p:grpSpPr>
                <a:xfrm>
                  <a:off x="846138" y="5722134"/>
                  <a:ext cx="2957512" cy="390525"/>
                  <a:chOff x="846138" y="5486400"/>
                  <a:chExt cx="2957512" cy="390525"/>
                </a:xfrm>
              </p:grpSpPr>
              <p:graphicFrame>
                <p:nvGraphicFramePr>
                  <p:cNvPr id="38" name="Object 2"/>
                  <p:cNvGraphicFramePr>
                    <a:graphicFrameLocks noChangeAspect="1"/>
                  </p:cNvGraphicFramePr>
                  <p:nvPr/>
                </p:nvGraphicFramePr>
                <p:xfrm>
                  <a:off x="846138" y="5486400"/>
                  <a:ext cx="1049337" cy="390525"/>
                </p:xfrm>
                <a:graphic>
                  <a:graphicData uri="http://schemas.openxmlformats.org/presentationml/2006/ole">
                    <mc:AlternateContent xmlns:mc="http://schemas.openxmlformats.org/markup-compatibility/2006">
                      <mc:Choice xmlns:v="urn:schemas-microsoft-com:vml" Requires="v">
                        <p:oleObj spid="_x0000_s112065" name="Equation" r:id="rId21" imgW="495000" imgH="241200" progId="Equation.3">
                          <p:embed/>
                        </p:oleObj>
                      </mc:Choice>
                      <mc:Fallback>
                        <p:oleObj name="Equation" r:id="rId21" imgW="495000" imgH="241200" progId="Equation.3">
                          <p:embed/>
                          <p:pic>
                            <p:nvPicPr>
                              <p:cNvPr id="0" name="Picture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6138" y="5486400"/>
                                <a:ext cx="104933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5"/>
                  <p:cNvGraphicFramePr>
                    <a:graphicFrameLocks noChangeAspect="1"/>
                  </p:cNvGraphicFramePr>
                  <p:nvPr/>
                </p:nvGraphicFramePr>
                <p:xfrm>
                  <a:off x="2749550" y="5562600"/>
                  <a:ext cx="1054100" cy="304800"/>
                </p:xfrm>
                <a:graphic>
                  <a:graphicData uri="http://schemas.openxmlformats.org/presentationml/2006/ole">
                    <mc:AlternateContent xmlns:mc="http://schemas.openxmlformats.org/markup-compatibility/2006">
                      <mc:Choice xmlns:v="urn:schemas-microsoft-com:vml" Requires="v">
                        <p:oleObj spid="_x0000_s112066" name="Equation" r:id="rId23" imgW="545760" imgH="241200" progId="Equation.3">
                          <p:embed/>
                        </p:oleObj>
                      </mc:Choice>
                      <mc:Fallback>
                        <p:oleObj name="Equation" r:id="rId23" imgW="545760" imgH="241200" progId="Equation.3">
                          <p:embed/>
                          <p:pic>
                            <p:nvPicPr>
                              <p:cNvPr id="0" name="Picture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49550" y="5562600"/>
                                <a:ext cx="1054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Box 43"/>
                  <p:cNvSpPr txBox="1"/>
                  <p:nvPr/>
                </p:nvSpPr>
                <p:spPr>
                  <a:xfrm>
                    <a:off x="2133600" y="5486400"/>
                    <a:ext cx="545342" cy="369332"/>
                  </a:xfrm>
                  <a:prstGeom prst="rect">
                    <a:avLst/>
                  </a:prstGeom>
                  <a:noFill/>
                </p:spPr>
                <p:txBody>
                  <a:bodyPr wrap="none" rtlCol="0">
                    <a:spAutoFit/>
                  </a:bodyPr>
                  <a:lstStyle/>
                  <a:p>
                    <a:r>
                      <a:rPr lang="en-US" b="1" dirty="0">
                        <a:solidFill>
                          <a:srgbClr val="0000FF"/>
                        </a:solidFill>
                      </a:rPr>
                      <a:t>and</a:t>
                    </a:r>
                  </a:p>
                </p:txBody>
              </p:sp>
            </p:grpSp>
            <p:sp>
              <p:nvSpPr>
                <p:cNvPr id="46" name="TextBox 45"/>
                <p:cNvSpPr txBox="1"/>
                <p:nvPr/>
              </p:nvSpPr>
              <p:spPr>
                <a:xfrm>
                  <a:off x="1277208" y="5345668"/>
                  <a:ext cx="1648849" cy="369332"/>
                </a:xfrm>
                <a:prstGeom prst="rect">
                  <a:avLst/>
                </a:prstGeom>
                <a:noFill/>
              </p:spPr>
              <p:txBody>
                <a:bodyPr wrap="none" rtlCol="0">
                  <a:spAutoFit/>
                </a:bodyPr>
                <a:lstStyle/>
                <a:p>
                  <a:r>
                    <a:rPr lang="en-US" b="1" u="sng" dirty="0">
                      <a:solidFill>
                        <a:srgbClr val="0000FF"/>
                      </a:solidFill>
                    </a:rPr>
                    <a:t>Elastic Collision</a:t>
                  </a:r>
                </a:p>
              </p:txBody>
            </p:sp>
          </p:grpSp>
          <p:grpSp>
            <p:nvGrpSpPr>
              <p:cNvPr id="49" name="Group 48"/>
              <p:cNvGrpSpPr/>
              <p:nvPr/>
            </p:nvGrpSpPr>
            <p:grpSpPr>
              <a:xfrm>
                <a:off x="6034088" y="5257800"/>
                <a:ext cx="2957512" cy="771525"/>
                <a:chOff x="846138" y="5105400"/>
                <a:chExt cx="2957512" cy="771525"/>
              </a:xfrm>
            </p:grpSpPr>
            <p:grpSp>
              <p:nvGrpSpPr>
                <p:cNvPr id="50" name="Group 44"/>
                <p:cNvGrpSpPr/>
                <p:nvPr/>
              </p:nvGrpSpPr>
              <p:grpSpPr>
                <a:xfrm>
                  <a:off x="846138" y="5486400"/>
                  <a:ext cx="2957512" cy="390525"/>
                  <a:chOff x="846138" y="5250666"/>
                  <a:chExt cx="2957512" cy="390525"/>
                </a:xfrm>
              </p:grpSpPr>
              <p:graphicFrame>
                <p:nvGraphicFramePr>
                  <p:cNvPr id="52" name="Object 2"/>
                  <p:cNvGraphicFramePr>
                    <a:graphicFrameLocks noChangeAspect="1"/>
                  </p:cNvGraphicFramePr>
                  <p:nvPr/>
                </p:nvGraphicFramePr>
                <p:xfrm>
                  <a:off x="846138" y="5250666"/>
                  <a:ext cx="1049337" cy="390525"/>
                </p:xfrm>
                <a:graphic>
                  <a:graphicData uri="http://schemas.openxmlformats.org/presentationml/2006/ole">
                    <mc:AlternateContent xmlns:mc="http://schemas.openxmlformats.org/markup-compatibility/2006">
                      <mc:Choice xmlns:v="urn:schemas-microsoft-com:vml" Requires="v">
                        <p:oleObj spid="_x0000_s112067" name="Equation" r:id="rId25" imgW="495000" imgH="241200" progId="Equation.3">
                          <p:embed/>
                        </p:oleObj>
                      </mc:Choice>
                      <mc:Fallback>
                        <p:oleObj name="Equation" r:id="rId25" imgW="495000" imgH="241200" progId="Equation.3">
                          <p:embed/>
                          <p:pic>
                            <p:nvPicPr>
                              <p:cNvPr id="0" name="Picture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46138" y="5250666"/>
                                <a:ext cx="104933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5"/>
                  <p:cNvGraphicFramePr>
                    <a:graphicFrameLocks noChangeAspect="1"/>
                  </p:cNvGraphicFramePr>
                  <p:nvPr/>
                </p:nvGraphicFramePr>
                <p:xfrm>
                  <a:off x="2749550" y="5326866"/>
                  <a:ext cx="1054100" cy="304800"/>
                </p:xfrm>
                <a:graphic>
                  <a:graphicData uri="http://schemas.openxmlformats.org/presentationml/2006/ole">
                    <mc:AlternateContent xmlns:mc="http://schemas.openxmlformats.org/markup-compatibility/2006">
                      <mc:Choice xmlns:v="urn:schemas-microsoft-com:vml" Requires="v">
                        <p:oleObj spid="_x0000_s112068" name="Equation" r:id="rId27" imgW="545760" imgH="241200" progId="Equation.3">
                          <p:embed/>
                        </p:oleObj>
                      </mc:Choice>
                      <mc:Fallback>
                        <p:oleObj name="Equation" r:id="rId27" imgW="545760" imgH="241200" progId="Equation.3">
                          <p:embed/>
                          <p:pic>
                            <p:nvPicPr>
                              <p:cNvPr id="0" name="Picture 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49550" y="5326866"/>
                                <a:ext cx="1054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extBox 53"/>
                  <p:cNvSpPr txBox="1"/>
                  <p:nvPr/>
                </p:nvSpPr>
                <p:spPr>
                  <a:xfrm>
                    <a:off x="2133600" y="5250666"/>
                    <a:ext cx="511679" cy="369332"/>
                  </a:xfrm>
                  <a:prstGeom prst="rect">
                    <a:avLst/>
                  </a:prstGeom>
                  <a:noFill/>
                </p:spPr>
                <p:txBody>
                  <a:bodyPr wrap="none" rtlCol="0">
                    <a:spAutoFit/>
                  </a:bodyPr>
                  <a:lstStyle/>
                  <a:p>
                    <a:r>
                      <a:rPr lang="en-US" b="1" dirty="0">
                        <a:solidFill>
                          <a:srgbClr val="0000FF"/>
                        </a:solidFill>
                      </a:rPr>
                      <a:t>but</a:t>
                    </a:r>
                  </a:p>
                </p:txBody>
              </p:sp>
            </p:grpSp>
            <p:sp>
              <p:nvSpPr>
                <p:cNvPr id="51" name="TextBox 50"/>
                <p:cNvSpPr txBox="1"/>
                <p:nvPr/>
              </p:nvSpPr>
              <p:spPr>
                <a:xfrm>
                  <a:off x="1277208" y="5105400"/>
                  <a:ext cx="1648849" cy="369332"/>
                </a:xfrm>
                <a:prstGeom prst="rect">
                  <a:avLst/>
                </a:prstGeom>
                <a:noFill/>
              </p:spPr>
              <p:txBody>
                <a:bodyPr wrap="none" rtlCol="0">
                  <a:spAutoFit/>
                </a:bodyPr>
                <a:lstStyle/>
                <a:p>
                  <a:r>
                    <a:rPr lang="en-US" b="1" u="sng" dirty="0">
                      <a:solidFill>
                        <a:srgbClr val="0000FF"/>
                      </a:solidFill>
                    </a:rPr>
                    <a:t>Elastic Collision</a:t>
                  </a:r>
                </a:p>
              </p:txBody>
            </p:sp>
          </p:grpSp>
          <p:cxnSp>
            <p:nvCxnSpPr>
              <p:cNvPr id="56" name="Straight Connector 55"/>
              <p:cNvCxnSpPr/>
              <p:nvPr/>
            </p:nvCxnSpPr>
            <p:spPr>
              <a:xfrm flipV="1">
                <a:off x="5638800" y="5410200"/>
                <a:ext cx="0" cy="14478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819400" y="6248400"/>
                <a:ext cx="0" cy="4572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6172200" y="6183868"/>
              <a:ext cx="2714718" cy="584775"/>
            </a:xfrm>
            <a:prstGeom prst="rect">
              <a:avLst/>
            </a:prstGeom>
            <a:noFill/>
          </p:spPr>
          <p:txBody>
            <a:bodyPr wrap="none" rtlCol="0">
              <a:spAutoFit/>
            </a:bodyPr>
            <a:lstStyle/>
            <a:p>
              <a:r>
                <a:rPr lang="en-US" sz="1600" b="1" dirty="0">
                  <a:solidFill>
                    <a:srgbClr val="0000FF"/>
                  </a:solidFill>
                </a:rPr>
                <a:t>Examples of perfect inelastic: </a:t>
              </a:r>
            </a:p>
            <a:p>
              <a:r>
                <a:rPr lang="en-US" sz="1600" b="1" dirty="0">
                  <a:solidFill>
                    <a:srgbClr val="0000FF"/>
                  </a:solidFill>
                </a:rPr>
                <a:t>Stick together, exploded</a:t>
              </a: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Problems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T-102 </a:t>
            </a:r>
          </a:p>
        </p:txBody>
      </p:sp>
      <p:grpSp>
        <p:nvGrpSpPr>
          <p:cNvPr id="9" name="Group 8"/>
          <p:cNvGrpSpPr/>
          <p:nvPr/>
        </p:nvGrpSpPr>
        <p:grpSpPr>
          <a:xfrm>
            <a:off x="304800" y="990600"/>
            <a:ext cx="8458200" cy="2611398"/>
            <a:chOff x="304800" y="990600"/>
            <a:chExt cx="8458200" cy="2611398"/>
          </a:xfrm>
        </p:grpSpPr>
        <p:sp>
          <p:nvSpPr>
            <p:cNvPr id="5" name="Rectangle 4"/>
            <p:cNvSpPr/>
            <p:nvPr/>
          </p:nvSpPr>
          <p:spPr>
            <a:xfrm>
              <a:off x="304800" y="1016675"/>
              <a:ext cx="5029200" cy="2585323"/>
            </a:xfrm>
            <a:prstGeom prst="rect">
              <a:avLst/>
            </a:prstGeom>
          </p:spPr>
          <p:txBody>
            <a:bodyPr wrap="square">
              <a:spAutoFit/>
            </a:bodyPr>
            <a:lstStyle/>
            <a:p>
              <a:r>
                <a:rPr lang="en-US" dirty="0"/>
                <a:t>Q8. </a:t>
              </a:r>
            </a:p>
            <a:p>
              <a:r>
                <a:rPr lang="en-US" dirty="0"/>
                <a:t>An object consists of a uniform 4.0-kg rod of length 1.5 m which is hinged perpendicular to another uniform rod of length 1.8 m and mass 3.0 kg (see </a:t>
              </a:r>
              <a:r>
                <a:rPr lang="en-US" b="1" dirty="0"/>
                <a:t>Figure 3). </a:t>
              </a:r>
              <a:r>
                <a:rPr lang="en-US" dirty="0"/>
                <a:t>The longer rod has a 2.0-kg ball at one end. What are the coordinates of the center of mass of the system? Treat the ball as a point particle.</a:t>
              </a:r>
            </a:p>
            <a:p>
              <a:r>
                <a:rPr lang="en-US" dirty="0"/>
                <a:t>A. (-0.33 m, 0.7 m) </a:t>
              </a:r>
            </a:p>
          </p:txBody>
        </p:sp>
        <p:pic>
          <p:nvPicPr>
            <p:cNvPr id="109570" name="Picture 2"/>
            <p:cNvPicPr>
              <a:picLocks noChangeAspect="1" noChangeArrowheads="1"/>
            </p:cNvPicPr>
            <p:nvPr/>
          </p:nvPicPr>
          <p:blipFill>
            <a:blip r:embed="rId2" cstate="print"/>
            <a:srcRect/>
            <a:stretch>
              <a:fillRect/>
            </a:stretch>
          </p:blipFill>
          <p:spPr bwMode="auto">
            <a:xfrm>
              <a:off x="6019800" y="990600"/>
              <a:ext cx="2743200" cy="2491274"/>
            </a:xfrm>
            <a:prstGeom prst="rect">
              <a:avLst/>
            </a:prstGeom>
            <a:noFill/>
            <a:ln w="9525">
              <a:noFill/>
              <a:miter lim="800000"/>
              <a:headEnd/>
              <a:tailEnd/>
            </a:ln>
            <a:effectLst/>
          </p:spPr>
        </p:pic>
      </p:grpSp>
      <p:grpSp>
        <p:nvGrpSpPr>
          <p:cNvPr id="10" name="Group 9"/>
          <p:cNvGrpSpPr/>
          <p:nvPr/>
        </p:nvGrpSpPr>
        <p:grpSpPr>
          <a:xfrm>
            <a:off x="304800" y="3787677"/>
            <a:ext cx="8686800" cy="2765523"/>
            <a:chOff x="304800" y="3787677"/>
            <a:chExt cx="8686800" cy="2765523"/>
          </a:xfrm>
        </p:grpSpPr>
        <p:sp>
          <p:nvSpPr>
            <p:cNvPr id="6" name="Rectangle 5"/>
            <p:cNvSpPr/>
            <p:nvPr/>
          </p:nvSpPr>
          <p:spPr>
            <a:xfrm>
              <a:off x="304800" y="3787677"/>
              <a:ext cx="4572000" cy="2585323"/>
            </a:xfrm>
            <a:prstGeom prst="rect">
              <a:avLst/>
            </a:prstGeom>
          </p:spPr>
          <p:txBody>
            <a:bodyPr wrap="square">
              <a:spAutoFit/>
            </a:bodyPr>
            <a:lstStyle/>
            <a:p>
              <a:r>
                <a:rPr lang="en-US" dirty="0"/>
                <a:t>Q9. </a:t>
              </a:r>
            </a:p>
            <a:p>
              <a:r>
                <a:rPr lang="en-US" dirty="0"/>
                <a:t>At time t = 0, a 3.0-kg block slides along a frictionless surface with a constant speed of 5.0 m/s in the positive x-direction. A horizontal, time dependent force is applied along the positive x-direction to the block as shown in </a:t>
              </a:r>
              <a:r>
                <a:rPr lang="en-US" b="1" dirty="0"/>
                <a:t>Figure 4</a:t>
              </a:r>
              <a:r>
                <a:rPr lang="en-US" dirty="0"/>
                <a:t>. What is the speed of the block at </a:t>
              </a:r>
              <a:r>
                <a:rPr lang="en-US" i="1" dirty="0"/>
                <a:t>t = 10 seconds? </a:t>
              </a:r>
            </a:p>
            <a:p>
              <a:r>
                <a:rPr lang="en-US" dirty="0"/>
                <a:t>A. 19 m/s </a:t>
              </a:r>
            </a:p>
          </p:txBody>
        </p:sp>
        <p:pic>
          <p:nvPicPr>
            <p:cNvPr id="109571" name="Picture 3"/>
            <p:cNvPicPr>
              <a:picLocks noChangeAspect="1" noChangeArrowheads="1"/>
            </p:cNvPicPr>
            <p:nvPr/>
          </p:nvPicPr>
          <p:blipFill>
            <a:blip r:embed="rId3" cstate="print"/>
            <a:srcRect/>
            <a:stretch>
              <a:fillRect/>
            </a:stretch>
          </p:blipFill>
          <p:spPr bwMode="auto">
            <a:xfrm>
              <a:off x="4577256" y="3886200"/>
              <a:ext cx="4414344" cy="2667000"/>
            </a:xfrm>
            <a:prstGeom prst="rect">
              <a:avLst/>
            </a:prstGeom>
            <a:noFill/>
            <a:ln w="9525">
              <a:noFill/>
              <a:miter lim="800000"/>
              <a:headEnd/>
              <a:tailEnd/>
            </a:ln>
            <a:effectLst/>
          </p:spPr>
        </p:pic>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T-102 </a:t>
            </a:r>
          </a:p>
        </p:txBody>
      </p:sp>
      <p:sp>
        <p:nvSpPr>
          <p:cNvPr id="5" name="Rectangle 4"/>
          <p:cNvSpPr/>
          <p:nvPr/>
        </p:nvSpPr>
        <p:spPr>
          <a:xfrm>
            <a:off x="304800" y="1016675"/>
            <a:ext cx="8610600" cy="2585323"/>
          </a:xfrm>
          <a:prstGeom prst="rect">
            <a:avLst/>
          </a:prstGeom>
        </p:spPr>
        <p:txBody>
          <a:bodyPr wrap="square">
            <a:spAutoFit/>
          </a:bodyPr>
          <a:lstStyle/>
          <a:p>
            <a:r>
              <a:rPr lang="en-US" dirty="0"/>
              <a:t>Q10. </a:t>
            </a:r>
          </a:p>
          <a:p>
            <a:r>
              <a:rPr lang="en-US" dirty="0"/>
              <a:t>An object is at rest at the origin. It explodes into three equal pieces. One piece moves to the west. What are the possible directions of motion of the other two pieces? </a:t>
            </a:r>
          </a:p>
          <a:p>
            <a:endParaRPr lang="en-US" dirty="0"/>
          </a:p>
          <a:p>
            <a:pPr marL="342900" indent="-342900">
              <a:buAutoNum type="alphaLcPeriod"/>
            </a:pPr>
            <a:r>
              <a:rPr lang="en-US" dirty="0"/>
              <a:t>north, south-east </a:t>
            </a:r>
          </a:p>
          <a:p>
            <a:pPr marL="342900" indent="-342900">
              <a:buAutoNum type="alphaLcPeriod"/>
            </a:pPr>
            <a:r>
              <a:rPr lang="en-US" dirty="0"/>
              <a:t>north, north-east </a:t>
            </a:r>
          </a:p>
          <a:p>
            <a:pPr marL="342900" indent="-342900">
              <a:buAutoNum type="alphaLcPeriod"/>
            </a:pPr>
            <a:r>
              <a:rPr lang="en-US" dirty="0"/>
              <a:t>south, south-east </a:t>
            </a:r>
          </a:p>
          <a:p>
            <a:pPr marL="342900" indent="-342900">
              <a:buAutoNum type="alphaLcPeriod"/>
            </a:pPr>
            <a:r>
              <a:rPr lang="en-US" dirty="0"/>
              <a:t>south, south-west </a:t>
            </a:r>
          </a:p>
          <a:p>
            <a:pPr marL="342900" indent="-342900">
              <a:buAutoNum type="alphaLcPeriod"/>
            </a:pPr>
            <a:r>
              <a:rPr lang="en-US" dirty="0"/>
              <a:t>east, north </a:t>
            </a:r>
          </a:p>
        </p:txBody>
      </p:sp>
      <p:sp>
        <p:nvSpPr>
          <p:cNvPr id="6" name="Rectangle 5"/>
          <p:cNvSpPr/>
          <p:nvPr/>
        </p:nvSpPr>
        <p:spPr>
          <a:xfrm>
            <a:off x="304800" y="4343400"/>
            <a:ext cx="8229600" cy="2031325"/>
          </a:xfrm>
          <a:prstGeom prst="rect">
            <a:avLst/>
          </a:prstGeom>
        </p:spPr>
        <p:txBody>
          <a:bodyPr wrap="square">
            <a:spAutoFit/>
          </a:bodyPr>
          <a:lstStyle/>
          <a:p>
            <a:r>
              <a:rPr lang="en-US" dirty="0"/>
              <a:t>Q11.</a:t>
            </a:r>
          </a:p>
          <a:p>
            <a:r>
              <a:rPr lang="en-US" dirty="0"/>
              <a:t>Two objects with the same mass move along the same line in opposite directions. The first object is moving with speed </a:t>
            </a:r>
            <a:r>
              <a:rPr lang="en-US" i="1" dirty="0"/>
              <a:t>v to the right. The two objects collide in a perfectly inelastic collision and move with speed 0.40 v to the right, just after the collision. What was the speed of the second object before the collision? </a:t>
            </a:r>
          </a:p>
          <a:p>
            <a:endParaRPr lang="en-US" dirty="0"/>
          </a:p>
          <a:p>
            <a:r>
              <a:rPr lang="en-US" dirty="0"/>
              <a:t>A) 0.20 </a:t>
            </a:r>
            <a:r>
              <a:rPr lang="en-US" i="1" dirty="0"/>
              <a:t>v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T-101 </a:t>
            </a:r>
          </a:p>
        </p:txBody>
      </p:sp>
      <p:grpSp>
        <p:nvGrpSpPr>
          <p:cNvPr id="9" name="Group 8"/>
          <p:cNvGrpSpPr/>
          <p:nvPr/>
        </p:nvGrpSpPr>
        <p:grpSpPr>
          <a:xfrm>
            <a:off x="152400" y="914400"/>
            <a:ext cx="8716433" cy="2743200"/>
            <a:chOff x="152400" y="914400"/>
            <a:chExt cx="8716433" cy="2743200"/>
          </a:xfrm>
        </p:grpSpPr>
        <p:pic>
          <p:nvPicPr>
            <p:cNvPr id="88066" name="Picture 2"/>
            <p:cNvPicPr>
              <a:picLocks noChangeAspect="1" noChangeArrowheads="1"/>
            </p:cNvPicPr>
            <p:nvPr/>
          </p:nvPicPr>
          <p:blipFill>
            <a:blip r:embed="rId2" cstate="print"/>
            <a:srcRect/>
            <a:stretch>
              <a:fillRect/>
            </a:stretch>
          </p:blipFill>
          <p:spPr bwMode="auto">
            <a:xfrm>
              <a:off x="6781800" y="1066800"/>
              <a:ext cx="2087033" cy="2590800"/>
            </a:xfrm>
            <a:prstGeom prst="rect">
              <a:avLst/>
            </a:prstGeom>
            <a:noFill/>
            <a:ln w="9525">
              <a:noFill/>
              <a:miter lim="800000"/>
              <a:headEnd/>
              <a:tailEnd/>
            </a:ln>
            <a:effectLst/>
          </p:spPr>
        </p:pic>
        <p:sp>
          <p:nvSpPr>
            <p:cNvPr id="6" name="Rectangle 5"/>
            <p:cNvSpPr/>
            <p:nvPr/>
          </p:nvSpPr>
          <p:spPr>
            <a:xfrm>
              <a:off x="152400" y="914400"/>
              <a:ext cx="6553200" cy="2585323"/>
            </a:xfrm>
            <a:prstGeom prst="rect">
              <a:avLst/>
            </a:prstGeom>
          </p:spPr>
          <p:txBody>
            <a:bodyPr wrap="square">
              <a:spAutoFit/>
            </a:bodyPr>
            <a:lstStyle/>
            <a:p>
              <a:r>
                <a:rPr lang="en-US" dirty="0"/>
                <a:t>Q9. </a:t>
              </a:r>
            </a:p>
            <a:p>
              <a:r>
                <a:rPr lang="en-US" dirty="0"/>
                <a:t>A cylindrical can is filled with two liquids of equal volume with density ρ and 2ρ as shown in </a:t>
              </a:r>
              <a:r>
                <a:rPr lang="en-US" b="1" dirty="0"/>
                <a:t>Figure 5. </a:t>
              </a:r>
              <a:r>
                <a:rPr lang="en-US" dirty="0"/>
                <a:t>L is the length and R is the radius of the cylindrical can. The center of the circular base is at the origin of coordinate axis. Find the coordinates of center of mass (x, y) of the can filled with the two liquids, in terms of R and L. </a:t>
              </a:r>
            </a:p>
            <a:p>
              <a:r>
                <a:rPr lang="en-US" dirty="0"/>
                <a:t>Ignore the mass of the cylindrical can and assume that the two liquids </a:t>
              </a:r>
              <a:r>
                <a:rPr lang="en-US" b="1" dirty="0"/>
                <a:t>do not mix </a:t>
              </a:r>
              <a:r>
                <a:rPr lang="en-US" dirty="0"/>
                <a:t>with each other. </a:t>
              </a:r>
            </a:p>
            <a:p>
              <a:r>
                <a:rPr lang="en-US" dirty="0"/>
                <a:t>A. (0,5/ 12</a:t>
              </a:r>
              <a:r>
                <a:rPr lang="en-US" i="1" dirty="0"/>
                <a:t>L)</a:t>
              </a:r>
            </a:p>
          </p:txBody>
        </p:sp>
      </p:grpSp>
      <p:sp>
        <p:nvSpPr>
          <p:cNvPr id="7" name="Rectangle 6"/>
          <p:cNvSpPr/>
          <p:nvPr/>
        </p:nvSpPr>
        <p:spPr>
          <a:xfrm>
            <a:off x="228600" y="4217075"/>
            <a:ext cx="8610600" cy="2031325"/>
          </a:xfrm>
          <a:prstGeom prst="rect">
            <a:avLst/>
          </a:prstGeom>
        </p:spPr>
        <p:txBody>
          <a:bodyPr wrap="square">
            <a:spAutoFit/>
          </a:bodyPr>
          <a:lstStyle/>
          <a:p>
            <a:r>
              <a:rPr lang="en-US" dirty="0"/>
              <a:t>Q10</a:t>
            </a:r>
            <a:r>
              <a:rPr lang="en-US" b="1" dirty="0"/>
              <a:t>.  </a:t>
            </a:r>
          </a:p>
          <a:p>
            <a:r>
              <a:rPr lang="en-US" dirty="0"/>
              <a:t>An object of mass m is moving with constant velocity of 4 </a:t>
            </a:r>
            <a:r>
              <a:rPr lang="en-US" dirty="0" err="1"/>
              <a:t>i</a:t>
            </a:r>
            <a:r>
              <a:rPr lang="en-US" dirty="0"/>
              <a:t> m/s on a frictionless horizontal surface in the </a:t>
            </a:r>
            <a:r>
              <a:rPr lang="en-US" i="1" dirty="0" err="1"/>
              <a:t>xy</a:t>
            </a:r>
            <a:r>
              <a:rPr lang="en-US" i="1" dirty="0"/>
              <a:t>-plane. The object explodes (due to internal forces) into three pieces with masses m/4, m/4, and m/2. If the two pieces of mass m/4 each move with velocities -2 </a:t>
            </a:r>
            <a:r>
              <a:rPr lang="en-US" i="1" dirty="0" err="1"/>
              <a:t>i</a:t>
            </a:r>
            <a:r>
              <a:rPr lang="en-US" i="1" dirty="0"/>
              <a:t> + 2j and -2i – 2j m/s, find the velocity (in m/s) of the center mass of these three pieces after explosion. </a:t>
            </a:r>
          </a:p>
          <a:p>
            <a:r>
              <a:rPr lang="en-US" i="1" dirty="0"/>
              <a:t>A. 4 </a:t>
            </a:r>
            <a:r>
              <a:rPr lang="en-US" i="1" dirty="0" err="1"/>
              <a:t>i</a:t>
            </a:r>
            <a:endParaRPr lang="en-US" i="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T-101 </a:t>
            </a:r>
          </a:p>
        </p:txBody>
      </p:sp>
      <p:sp>
        <p:nvSpPr>
          <p:cNvPr id="8" name="Rectangle 7"/>
          <p:cNvSpPr/>
          <p:nvPr/>
        </p:nvSpPr>
        <p:spPr>
          <a:xfrm>
            <a:off x="152400" y="990600"/>
            <a:ext cx="5334000" cy="2031325"/>
          </a:xfrm>
          <a:prstGeom prst="rect">
            <a:avLst/>
          </a:prstGeom>
        </p:spPr>
        <p:txBody>
          <a:bodyPr wrap="square">
            <a:spAutoFit/>
          </a:bodyPr>
          <a:lstStyle/>
          <a:p>
            <a:r>
              <a:rPr lang="en-US" dirty="0"/>
              <a:t>Q11. </a:t>
            </a:r>
            <a:r>
              <a:rPr lang="en-US" b="1" dirty="0"/>
              <a:t>Figure </a:t>
            </a:r>
            <a:r>
              <a:rPr lang="en-US" dirty="0"/>
              <a:t>6 shows the velocity versus time graph of a particle of mass 1.0 kg moving along the x-axis towards a wall. The particle was in contact with the wall during time interval between t = 20 ms and t = 60 </a:t>
            </a:r>
            <a:r>
              <a:rPr lang="en-US" dirty="0" err="1"/>
              <a:t>ms.</a:t>
            </a:r>
            <a:r>
              <a:rPr lang="en-US" dirty="0"/>
              <a:t> Find the magnitude of the average force (in N) exerted by the wall on the ball during contact. </a:t>
            </a:r>
          </a:p>
          <a:p>
            <a:r>
              <a:rPr lang="en-US" dirty="0"/>
              <a:t>A) 1.5 ×10+2 </a:t>
            </a:r>
          </a:p>
        </p:txBody>
      </p:sp>
      <p:pic>
        <p:nvPicPr>
          <p:cNvPr id="10" name="Picture 3"/>
          <p:cNvPicPr>
            <a:picLocks noChangeAspect="1" noChangeArrowheads="1"/>
          </p:cNvPicPr>
          <p:nvPr/>
        </p:nvPicPr>
        <p:blipFill>
          <a:blip r:embed="rId2" cstate="print"/>
          <a:srcRect/>
          <a:stretch>
            <a:fillRect/>
          </a:stretch>
        </p:blipFill>
        <p:spPr bwMode="auto">
          <a:xfrm>
            <a:off x="5585328" y="1066800"/>
            <a:ext cx="3330071" cy="2266950"/>
          </a:xfrm>
          <a:prstGeom prst="rect">
            <a:avLst/>
          </a:prstGeom>
          <a:noFill/>
          <a:ln w="9525">
            <a:noFill/>
            <a:miter lim="800000"/>
            <a:headEnd/>
            <a:tailEnd/>
          </a:ln>
          <a:effectLst/>
        </p:spPr>
      </p:pic>
      <p:grpSp>
        <p:nvGrpSpPr>
          <p:cNvPr id="12" name="Group 11"/>
          <p:cNvGrpSpPr/>
          <p:nvPr/>
        </p:nvGrpSpPr>
        <p:grpSpPr>
          <a:xfrm>
            <a:off x="228600" y="3200400"/>
            <a:ext cx="8839200" cy="3416320"/>
            <a:chOff x="228600" y="3200400"/>
            <a:chExt cx="8839200" cy="3416320"/>
          </a:xfrm>
        </p:grpSpPr>
        <p:sp>
          <p:nvSpPr>
            <p:cNvPr id="9" name="Rectangle 8"/>
            <p:cNvSpPr/>
            <p:nvPr/>
          </p:nvSpPr>
          <p:spPr>
            <a:xfrm>
              <a:off x="228600" y="3200400"/>
              <a:ext cx="5029200" cy="3416320"/>
            </a:xfrm>
            <a:prstGeom prst="rect">
              <a:avLst/>
            </a:prstGeom>
          </p:spPr>
          <p:txBody>
            <a:bodyPr wrap="square">
              <a:spAutoFit/>
            </a:bodyPr>
            <a:lstStyle/>
            <a:p>
              <a:r>
                <a:rPr lang="en-US" dirty="0"/>
                <a:t>Q12. </a:t>
              </a:r>
            </a:p>
            <a:p>
              <a:r>
                <a:rPr lang="en-US" dirty="0"/>
                <a:t>An object of mass m1 = 2.0 kg is moving with a velocity of 4.0 m/s along the x-axis on a frictionless horizontal surface and collides with another object of mass m2 = 3.0 kg initially at rest. After collision both masses continue to move on the frictionless surface as shown in </a:t>
              </a:r>
              <a:r>
                <a:rPr lang="en-US" b="1" dirty="0"/>
                <a:t>Figure 7. </a:t>
              </a:r>
              <a:r>
                <a:rPr lang="en-US" dirty="0"/>
                <a:t>If m1 moves with a velocity of 3.0 m/s at an angle of 30o with respect to the x-axis, what will be the magnitude of the x- and y-components of the momentum of mass m2 </a:t>
              </a:r>
              <a:r>
                <a:rPr lang="en-US" b="1" dirty="0"/>
                <a:t>(in </a:t>
              </a:r>
              <a:r>
                <a:rPr lang="en-US" b="1" dirty="0" err="1"/>
                <a:t>kg·m</a:t>
              </a:r>
              <a:r>
                <a:rPr lang="en-US" b="1" dirty="0"/>
                <a:t>/s)? </a:t>
              </a:r>
            </a:p>
            <a:p>
              <a:r>
                <a:rPr lang="en-US" dirty="0"/>
                <a:t>A) 2.8 and 3.0 </a:t>
              </a:r>
            </a:p>
          </p:txBody>
        </p:sp>
        <p:pic>
          <p:nvPicPr>
            <p:cNvPr id="11" name="Picture 3"/>
            <p:cNvPicPr>
              <a:picLocks noChangeAspect="1" noChangeArrowheads="1"/>
            </p:cNvPicPr>
            <p:nvPr/>
          </p:nvPicPr>
          <p:blipFill>
            <a:blip r:embed="rId3" cstate="print"/>
            <a:srcRect/>
            <a:stretch>
              <a:fillRect/>
            </a:stretch>
          </p:blipFill>
          <p:spPr bwMode="auto">
            <a:xfrm>
              <a:off x="5213158" y="3495676"/>
              <a:ext cx="3854642" cy="2981324"/>
            </a:xfrm>
            <a:prstGeom prst="rect">
              <a:avLst/>
            </a:prstGeom>
            <a:noFill/>
            <a:ln w="9525">
              <a:noFill/>
              <a:miter lim="800000"/>
              <a:headEnd/>
              <a:tailEnd/>
            </a:ln>
            <a:effectLst/>
          </p:spPr>
        </p:pic>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T-92 </a:t>
            </a:r>
          </a:p>
        </p:txBody>
      </p:sp>
      <p:pic>
        <p:nvPicPr>
          <p:cNvPr id="92165" name="Picture 5"/>
          <p:cNvPicPr>
            <a:picLocks noChangeAspect="1" noChangeArrowheads="1"/>
          </p:cNvPicPr>
          <p:nvPr/>
        </p:nvPicPr>
        <p:blipFill>
          <a:blip r:embed="rId2" cstate="print"/>
          <a:srcRect/>
          <a:stretch>
            <a:fillRect/>
          </a:stretch>
        </p:blipFill>
        <p:spPr bwMode="auto">
          <a:xfrm>
            <a:off x="7086600" y="1000265"/>
            <a:ext cx="1828800" cy="1666735"/>
          </a:xfrm>
          <a:prstGeom prst="rect">
            <a:avLst/>
          </a:prstGeom>
          <a:noFill/>
          <a:ln w="9525">
            <a:noFill/>
            <a:miter lim="800000"/>
            <a:headEnd/>
            <a:tailEnd/>
          </a:ln>
          <a:effectLst/>
        </p:spPr>
      </p:pic>
      <p:sp>
        <p:nvSpPr>
          <p:cNvPr id="10" name="Rectangle 9"/>
          <p:cNvSpPr/>
          <p:nvPr/>
        </p:nvSpPr>
        <p:spPr>
          <a:xfrm>
            <a:off x="381000" y="2667000"/>
            <a:ext cx="8382000" cy="1200329"/>
          </a:xfrm>
          <a:prstGeom prst="rect">
            <a:avLst/>
          </a:prstGeom>
        </p:spPr>
        <p:txBody>
          <a:bodyPr wrap="square">
            <a:spAutoFit/>
          </a:bodyPr>
          <a:lstStyle/>
          <a:p>
            <a:r>
              <a:rPr lang="en-US" dirty="0"/>
              <a:t>Q9. A 5.0-kg object moving with a speed of 5.0 m/s in the positive x-direction collides and sticks to a 1.0-kg object originally moving with a speed of 4.0 m/s in the negative x-direction. What is the final speed of the two masses? </a:t>
            </a:r>
          </a:p>
          <a:p>
            <a:r>
              <a:rPr lang="en-US" dirty="0"/>
              <a:t>A) 3.5 m/s </a:t>
            </a:r>
          </a:p>
        </p:txBody>
      </p:sp>
      <p:sp>
        <p:nvSpPr>
          <p:cNvPr id="11" name="Rectangle 10"/>
          <p:cNvSpPr/>
          <p:nvPr/>
        </p:nvSpPr>
        <p:spPr>
          <a:xfrm>
            <a:off x="381000" y="1066800"/>
            <a:ext cx="6324600" cy="1477328"/>
          </a:xfrm>
          <a:prstGeom prst="rect">
            <a:avLst/>
          </a:prstGeom>
        </p:spPr>
        <p:txBody>
          <a:bodyPr wrap="square">
            <a:spAutoFit/>
          </a:bodyPr>
          <a:lstStyle/>
          <a:p>
            <a:r>
              <a:rPr lang="en-US" dirty="0"/>
              <a:t>Q8. A 5-kg object is subjected to a force </a:t>
            </a:r>
            <a:r>
              <a:rPr lang="en-US" b="1" dirty="0"/>
              <a:t>F</a:t>
            </a:r>
            <a:r>
              <a:rPr lang="en-US" dirty="0"/>
              <a:t> . The variation of the force </a:t>
            </a:r>
            <a:r>
              <a:rPr lang="en-US" b="1" dirty="0"/>
              <a:t>F</a:t>
            </a:r>
            <a:r>
              <a:rPr lang="en-US" dirty="0"/>
              <a:t> as a function of time t is shown in </a:t>
            </a:r>
            <a:r>
              <a:rPr lang="en-US" b="1" dirty="0"/>
              <a:t>Figure 6. </a:t>
            </a:r>
            <a:r>
              <a:rPr lang="en-US" dirty="0"/>
              <a:t>Calculate the change in the velocity of the object during the time interval the force is applied</a:t>
            </a:r>
            <a:r>
              <a:rPr lang="en-US" b="1" dirty="0"/>
              <a:t>. </a:t>
            </a:r>
          </a:p>
          <a:p>
            <a:r>
              <a:rPr lang="en-US" dirty="0"/>
              <a:t>A) 0.8 m/s </a:t>
            </a:r>
          </a:p>
        </p:txBody>
      </p:sp>
      <p:sp>
        <p:nvSpPr>
          <p:cNvPr id="12" name="Rectangle 11"/>
          <p:cNvSpPr/>
          <p:nvPr/>
        </p:nvSpPr>
        <p:spPr>
          <a:xfrm>
            <a:off x="381000" y="3962400"/>
            <a:ext cx="8382000" cy="1200329"/>
          </a:xfrm>
          <a:prstGeom prst="rect">
            <a:avLst/>
          </a:prstGeom>
        </p:spPr>
        <p:txBody>
          <a:bodyPr wrap="square">
            <a:spAutoFit/>
          </a:bodyPr>
          <a:lstStyle/>
          <a:p>
            <a:r>
              <a:rPr lang="en-US" dirty="0"/>
              <a:t>Q10. A 2.00-kg particle has a velocity of 4.00 m/s in the positive x direction and a 3.00-kg particle has a velocity of 5.00 m/s in the positive y direction. What is the speed of their center of mass? </a:t>
            </a:r>
          </a:p>
          <a:p>
            <a:r>
              <a:rPr lang="en-US" dirty="0"/>
              <a:t>A) 3.40 m/s </a:t>
            </a:r>
          </a:p>
        </p:txBody>
      </p:sp>
      <p:sp>
        <p:nvSpPr>
          <p:cNvPr id="13" name="Rectangle 12"/>
          <p:cNvSpPr/>
          <p:nvPr/>
        </p:nvSpPr>
        <p:spPr>
          <a:xfrm>
            <a:off x="457200" y="5334000"/>
            <a:ext cx="8458200" cy="1200329"/>
          </a:xfrm>
          <a:prstGeom prst="rect">
            <a:avLst/>
          </a:prstGeom>
        </p:spPr>
        <p:txBody>
          <a:bodyPr wrap="square">
            <a:spAutoFit/>
          </a:bodyPr>
          <a:lstStyle/>
          <a:p>
            <a:r>
              <a:rPr lang="en-US" dirty="0"/>
              <a:t>Q11.  Three particles are placed in the </a:t>
            </a:r>
            <a:r>
              <a:rPr lang="en-US" dirty="0" err="1"/>
              <a:t>xy</a:t>
            </a:r>
            <a:r>
              <a:rPr lang="en-US" dirty="0"/>
              <a:t> plane. A 5-gram particle is located at (3, 4) m, and a 7-gram particle is located at (−1,−6) m. Where a 2-gram particle must be placed so that the center of mass of this three-particle system is located at the origin? </a:t>
            </a:r>
          </a:p>
          <a:p>
            <a:r>
              <a:rPr lang="en-US" dirty="0"/>
              <a:t>A) (−4 , 11) m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T-91 </a:t>
            </a:r>
          </a:p>
        </p:txBody>
      </p:sp>
      <p:pic>
        <p:nvPicPr>
          <p:cNvPr id="94213" name="Picture 5"/>
          <p:cNvPicPr>
            <a:picLocks noChangeAspect="1" noChangeArrowheads="1"/>
          </p:cNvPicPr>
          <p:nvPr/>
        </p:nvPicPr>
        <p:blipFill>
          <a:blip r:embed="rId2" cstate="print"/>
          <a:srcRect/>
          <a:stretch>
            <a:fillRect/>
          </a:stretch>
        </p:blipFill>
        <p:spPr bwMode="auto">
          <a:xfrm>
            <a:off x="5749407" y="914400"/>
            <a:ext cx="3242193" cy="2438400"/>
          </a:xfrm>
          <a:prstGeom prst="rect">
            <a:avLst/>
          </a:prstGeom>
          <a:noFill/>
          <a:ln w="9525">
            <a:noFill/>
            <a:miter lim="800000"/>
            <a:headEnd/>
            <a:tailEnd/>
          </a:ln>
          <a:effectLst/>
        </p:spPr>
      </p:pic>
      <p:sp>
        <p:nvSpPr>
          <p:cNvPr id="6" name="Rectangle 5"/>
          <p:cNvSpPr/>
          <p:nvPr/>
        </p:nvSpPr>
        <p:spPr>
          <a:xfrm>
            <a:off x="228600" y="1219200"/>
            <a:ext cx="5257800" cy="2031325"/>
          </a:xfrm>
          <a:prstGeom prst="rect">
            <a:avLst/>
          </a:prstGeom>
        </p:spPr>
        <p:txBody>
          <a:bodyPr wrap="square">
            <a:spAutoFit/>
          </a:bodyPr>
          <a:lstStyle/>
          <a:p>
            <a:r>
              <a:rPr lang="en-US" dirty="0"/>
              <a:t>Q8. </a:t>
            </a:r>
          </a:p>
          <a:p>
            <a:r>
              <a:rPr lang="en-US" dirty="0"/>
              <a:t>Consider the system of particles shown in Figure 5. Where should a 4th particle of mass 4.0 kg be placed so that the center of mass of the four particles system is located at (4 m, 4 m)? </a:t>
            </a:r>
          </a:p>
          <a:p>
            <a:endParaRPr lang="pt-BR" dirty="0"/>
          </a:p>
          <a:p>
            <a:r>
              <a:rPr lang="pt-BR" dirty="0"/>
              <a:t>A) (5.5 m, 8.5 m) </a:t>
            </a:r>
            <a:endParaRPr lang="en-US" dirty="0"/>
          </a:p>
        </p:txBody>
      </p:sp>
      <p:sp>
        <p:nvSpPr>
          <p:cNvPr id="7" name="Rectangle 6"/>
          <p:cNvSpPr/>
          <p:nvPr/>
        </p:nvSpPr>
        <p:spPr>
          <a:xfrm>
            <a:off x="228600" y="4191000"/>
            <a:ext cx="8686800" cy="1754326"/>
          </a:xfrm>
          <a:prstGeom prst="rect">
            <a:avLst/>
          </a:prstGeom>
        </p:spPr>
        <p:txBody>
          <a:bodyPr wrap="square">
            <a:spAutoFit/>
          </a:bodyPr>
          <a:lstStyle/>
          <a:p>
            <a:r>
              <a:rPr lang="en-US" dirty="0"/>
              <a:t>Q9.</a:t>
            </a:r>
          </a:p>
          <a:p>
            <a:r>
              <a:rPr lang="en-US" dirty="0"/>
              <a:t>Two boys, with masses of 40 kg and 60 kg, respectively, stand on a horizontal frictionless surface holding the ends of a 10 m long </a:t>
            </a:r>
            <a:r>
              <a:rPr lang="en-US" dirty="0" err="1"/>
              <a:t>massless</a:t>
            </a:r>
            <a:r>
              <a:rPr lang="en-US" dirty="0"/>
              <a:t> rod. The boys pull themselves toward each other along the rod. When they meet, what distance will the 60 kg boy have covered? </a:t>
            </a:r>
          </a:p>
          <a:p>
            <a:endParaRPr lang="en-US" dirty="0"/>
          </a:p>
          <a:p>
            <a:r>
              <a:rPr lang="en-US" dirty="0"/>
              <a:t>A) 4.0 m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T-91 </a:t>
            </a:r>
          </a:p>
        </p:txBody>
      </p:sp>
      <p:sp>
        <p:nvSpPr>
          <p:cNvPr id="8" name="Rectangle 7"/>
          <p:cNvSpPr/>
          <p:nvPr/>
        </p:nvSpPr>
        <p:spPr>
          <a:xfrm>
            <a:off x="152400" y="990600"/>
            <a:ext cx="8382000" cy="1477328"/>
          </a:xfrm>
          <a:prstGeom prst="rect">
            <a:avLst/>
          </a:prstGeom>
        </p:spPr>
        <p:txBody>
          <a:bodyPr wrap="square">
            <a:spAutoFit/>
          </a:bodyPr>
          <a:lstStyle/>
          <a:p>
            <a:r>
              <a:rPr lang="en-US" dirty="0"/>
              <a:t>Q10. </a:t>
            </a:r>
          </a:p>
          <a:p>
            <a:r>
              <a:rPr lang="en-US" dirty="0"/>
              <a:t>A 0.55 kg ball falls directly down onto concrete hitting it with a speed of 4.0 m/s and </a:t>
            </a:r>
            <a:r>
              <a:rPr lang="en-US" dirty="0" err="1"/>
              <a:t>rebouncing</a:t>
            </a:r>
            <a:r>
              <a:rPr lang="en-US" dirty="0"/>
              <a:t> directly upward with the same speed of 4.0 m/s. What is the impulse on the ball? ( j is the unit vector in the upward positive y-direction) </a:t>
            </a:r>
          </a:p>
          <a:p>
            <a:r>
              <a:rPr lang="en-US" dirty="0"/>
              <a:t>A) (+4.4 N.s) j </a:t>
            </a:r>
          </a:p>
        </p:txBody>
      </p:sp>
      <p:sp>
        <p:nvSpPr>
          <p:cNvPr id="9" name="Rectangle 8"/>
          <p:cNvSpPr/>
          <p:nvPr/>
        </p:nvSpPr>
        <p:spPr>
          <a:xfrm>
            <a:off x="152400" y="2819400"/>
            <a:ext cx="8686800" cy="3970318"/>
          </a:xfrm>
          <a:prstGeom prst="rect">
            <a:avLst/>
          </a:prstGeom>
        </p:spPr>
        <p:txBody>
          <a:bodyPr wrap="square">
            <a:spAutoFit/>
          </a:bodyPr>
          <a:lstStyle/>
          <a:p>
            <a:r>
              <a:rPr lang="en-US" dirty="0"/>
              <a:t>Q11. </a:t>
            </a:r>
          </a:p>
          <a:p>
            <a:r>
              <a:rPr lang="en-US" dirty="0"/>
              <a:t>A collision between two objects is completely inelastic. Which one of the following statements concerning this collision is </a:t>
            </a:r>
            <a:r>
              <a:rPr lang="en-US" b="1" dirty="0"/>
              <a:t>TRUE? </a:t>
            </a:r>
          </a:p>
          <a:p>
            <a:endParaRPr lang="en-US" dirty="0"/>
          </a:p>
          <a:p>
            <a:pPr marL="342900" indent="-342900">
              <a:buAutoNum type="alphaUcParenR"/>
            </a:pPr>
            <a:r>
              <a:rPr lang="en-US" dirty="0"/>
              <a:t>The total kinetic energy of the objects after the collision is less than it was before collision </a:t>
            </a:r>
          </a:p>
          <a:p>
            <a:r>
              <a:rPr lang="en-US" dirty="0"/>
              <a:t>B) The vector sum of the velocities of the two objects must be zero after the collision </a:t>
            </a:r>
          </a:p>
          <a:p>
            <a:endParaRPr lang="en-US" dirty="0"/>
          </a:p>
          <a:p>
            <a:r>
              <a:rPr lang="en-US" dirty="0"/>
              <a:t>C) The total momentum of the two objects after the collision is less than it was before the collision </a:t>
            </a:r>
          </a:p>
          <a:p>
            <a:endParaRPr lang="en-US" dirty="0"/>
          </a:p>
          <a:p>
            <a:r>
              <a:rPr lang="en-US" dirty="0"/>
              <a:t>D) The objects bounce away from each other after the collision </a:t>
            </a:r>
          </a:p>
          <a:p>
            <a:endParaRPr lang="en-US" dirty="0"/>
          </a:p>
          <a:p>
            <a:r>
              <a:rPr lang="en-US" dirty="0"/>
              <a:t>E) The total kinetic energy of the objects must be zero after collision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T-82 </a:t>
            </a:r>
          </a:p>
        </p:txBody>
      </p:sp>
      <p:sp>
        <p:nvSpPr>
          <p:cNvPr id="10" name="Rectangle 9"/>
          <p:cNvSpPr/>
          <p:nvPr/>
        </p:nvSpPr>
        <p:spPr>
          <a:xfrm>
            <a:off x="152400" y="990600"/>
            <a:ext cx="8610600" cy="1200329"/>
          </a:xfrm>
          <a:prstGeom prst="rect">
            <a:avLst/>
          </a:prstGeom>
        </p:spPr>
        <p:txBody>
          <a:bodyPr wrap="square">
            <a:spAutoFit/>
          </a:bodyPr>
          <a:lstStyle/>
          <a:p>
            <a:r>
              <a:rPr lang="en-US" dirty="0"/>
              <a:t>Q9. Sphere A has mass m and is moving with velocity v. It makes a head-on elastic collision with a stationary sphere B of mass 2m. After the collision their speeds </a:t>
            </a:r>
            <a:r>
              <a:rPr lang="en-US" dirty="0" err="1"/>
              <a:t>v</a:t>
            </a:r>
            <a:r>
              <a:rPr lang="en-US" baseline="-25000" dirty="0" err="1"/>
              <a:t>A</a:t>
            </a:r>
            <a:r>
              <a:rPr lang="en-US" dirty="0"/>
              <a:t> and </a:t>
            </a:r>
            <a:r>
              <a:rPr lang="en-US" dirty="0" err="1"/>
              <a:t>v</a:t>
            </a:r>
            <a:r>
              <a:rPr lang="en-US" baseline="-25000" dirty="0" err="1"/>
              <a:t>B</a:t>
            </a:r>
            <a:r>
              <a:rPr lang="en-US" dirty="0"/>
              <a:t> are, respectively: </a:t>
            </a:r>
          </a:p>
          <a:p>
            <a:r>
              <a:rPr lang="en-US" dirty="0"/>
              <a:t>A) −v/3, 2v/3 </a:t>
            </a:r>
          </a:p>
        </p:txBody>
      </p:sp>
      <p:sp>
        <p:nvSpPr>
          <p:cNvPr id="11" name="Rectangle 10"/>
          <p:cNvSpPr/>
          <p:nvPr/>
        </p:nvSpPr>
        <p:spPr>
          <a:xfrm>
            <a:off x="152400" y="2286000"/>
            <a:ext cx="8686800" cy="1200329"/>
          </a:xfrm>
          <a:prstGeom prst="rect">
            <a:avLst/>
          </a:prstGeom>
        </p:spPr>
        <p:txBody>
          <a:bodyPr wrap="square">
            <a:spAutoFit/>
          </a:bodyPr>
          <a:lstStyle/>
          <a:p>
            <a:r>
              <a:rPr lang="en-US" dirty="0"/>
              <a:t>Q10. A 3.0-kg and a 2.0-kg carts approach each other on a horizontal air track. They collide and stick together. After the collision their total kinetic energy is 0.40 x10</a:t>
            </a:r>
            <a:r>
              <a:rPr lang="en-US" baseline="30000" dirty="0"/>
              <a:t>2</a:t>
            </a:r>
            <a:r>
              <a:rPr lang="en-US" dirty="0"/>
              <a:t> J. The initial speed of their center of mass was: </a:t>
            </a:r>
          </a:p>
          <a:p>
            <a:r>
              <a:rPr lang="en-US" dirty="0"/>
              <a:t>A) 4.0 m/s </a:t>
            </a:r>
          </a:p>
        </p:txBody>
      </p:sp>
      <p:sp>
        <p:nvSpPr>
          <p:cNvPr id="12" name="Rectangle 11"/>
          <p:cNvSpPr/>
          <p:nvPr/>
        </p:nvSpPr>
        <p:spPr>
          <a:xfrm>
            <a:off x="228600" y="3905071"/>
            <a:ext cx="8610600" cy="1200329"/>
          </a:xfrm>
          <a:prstGeom prst="rect">
            <a:avLst/>
          </a:prstGeom>
        </p:spPr>
        <p:txBody>
          <a:bodyPr wrap="square">
            <a:spAutoFit/>
          </a:bodyPr>
          <a:lstStyle/>
          <a:p>
            <a:r>
              <a:rPr lang="en-US" dirty="0"/>
              <a:t>Q11. A projectile has a range R. At its highest point the projectile explodes into two equal parts. One part falls vertically down. How far from the </a:t>
            </a:r>
            <a:r>
              <a:rPr lang="en-US" b="1" dirty="0"/>
              <a:t>firing point will the other part land? </a:t>
            </a:r>
          </a:p>
          <a:p>
            <a:r>
              <a:rPr lang="en-US" dirty="0"/>
              <a:t>A) 3R/2 </a:t>
            </a:r>
          </a:p>
        </p:txBody>
      </p:sp>
      <p:sp>
        <p:nvSpPr>
          <p:cNvPr id="13" name="Rectangle 12"/>
          <p:cNvSpPr/>
          <p:nvPr/>
        </p:nvSpPr>
        <p:spPr>
          <a:xfrm>
            <a:off x="228600" y="5352871"/>
            <a:ext cx="8686800" cy="1200329"/>
          </a:xfrm>
          <a:prstGeom prst="rect">
            <a:avLst/>
          </a:prstGeom>
        </p:spPr>
        <p:txBody>
          <a:bodyPr wrap="square">
            <a:spAutoFit/>
          </a:bodyPr>
          <a:lstStyle/>
          <a:p>
            <a:r>
              <a:rPr lang="en-US" dirty="0"/>
              <a:t>Q12. A 1.0-kg ball moving with a speed of 2.0 m/s perpendicular to a wall rebounds from the wall (opposite to its original direction) with a speed of 2.0 m/s .The change in the momentum of the ball is: </a:t>
            </a:r>
          </a:p>
          <a:p>
            <a:r>
              <a:rPr lang="en-US" dirty="0"/>
              <a:t>A) 4.0 N · s away from the wall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76200" y="4876800"/>
            <a:ext cx="34290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91000" y="4800600"/>
            <a:ext cx="42672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343400" y="2819400"/>
            <a:ext cx="30480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0" y="2743200"/>
            <a:ext cx="91440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 name="Group 9"/>
          <p:cNvGrpSpPr/>
          <p:nvPr/>
        </p:nvGrpSpPr>
        <p:grpSpPr>
          <a:xfrm>
            <a:off x="152400" y="2133600"/>
            <a:ext cx="2438400" cy="1143000"/>
            <a:chOff x="1295400" y="2133600"/>
            <a:chExt cx="2438400" cy="1143000"/>
          </a:xfrm>
        </p:grpSpPr>
        <p:sp>
          <p:nvSpPr>
            <p:cNvPr id="2" name="Oval 1"/>
            <p:cNvSpPr/>
            <p:nvPr/>
          </p:nvSpPr>
          <p:spPr>
            <a:xfrm>
              <a:off x="1295400" y="2133600"/>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a:t>
              </a:r>
              <a:r>
                <a:rPr lang="en-US" i="1" baseline="-25000" dirty="0"/>
                <a:t>1</a:t>
              </a:r>
            </a:p>
          </p:txBody>
        </p:sp>
        <p:sp>
          <p:nvSpPr>
            <p:cNvPr id="3" name="Oval 2"/>
            <p:cNvSpPr/>
            <p:nvPr/>
          </p:nvSpPr>
          <p:spPr>
            <a:xfrm>
              <a:off x="3429000" y="2514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cxnSp>
        <p:nvCxnSpPr>
          <p:cNvPr id="12" name="Straight Connector 11"/>
          <p:cNvCxnSpPr/>
          <p:nvPr/>
        </p:nvCxnSpPr>
        <p:spPr>
          <a:xfrm rot="5400000">
            <a:off x="-274320" y="25908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478280" y="25146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716280" y="1447800"/>
            <a:ext cx="1752600" cy="369332"/>
            <a:chOff x="716280" y="1447800"/>
            <a:chExt cx="1752600" cy="369332"/>
          </a:xfrm>
        </p:grpSpPr>
        <p:cxnSp>
          <p:nvCxnSpPr>
            <p:cNvPr id="15" name="Straight Connector 14"/>
            <p:cNvCxnSpPr/>
            <p:nvPr/>
          </p:nvCxnSpPr>
          <p:spPr>
            <a:xfrm>
              <a:off x="716280" y="1752600"/>
              <a:ext cx="1752600" cy="0"/>
            </a:xfrm>
            <a:prstGeom prst="line">
              <a:avLst/>
            </a:prstGeom>
            <a:ln>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02080" y="1447800"/>
              <a:ext cx="306494" cy="369332"/>
            </a:xfrm>
            <a:prstGeom prst="rect">
              <a:avLst/>
            </a:prstGeom>
            <a:noFill/>
          </p:spPr>
          <p:txBody>
            <a:bodyPr wrap="none" rtlCol="0">
              <a:spAutoFit/>
            </a:bodyPr>
            <a:lstStyle/>
            <a:p>
              <a:r>
                <a:rPr lang="en-US" dirty="0"/>
                <a:t>d</a:t>
              </a:r>
            </a:p>
          </p:txBody>
        </p:sp>
      </p:grpSp>
      <p:sp>
        <p:nvSpPr>
          <p:cNvPr id="21" name="Oval 20"/>
          <p:cNvSpPr/>
          <p:nvPr/>
        </p:nvSpPr>
        <p:spPr>
          <a:xfrm>
            <a:off x="1447800" y="2667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484496" y="2743200"/>
            <a:ext cx="198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85800" y="3124200"/>
            <a:ext cx="838200" cy="369332"/>
            <a:chOff x="685800" y="3124200"/>
            <a:chExt cx="838200" cy="369332"/>
          </a:xfrm>
        </p:grpSpPr>
        <p:sp>
          <p:nvSpPr>
            <p:cNvPr id="23" name="TextBox 22"/>
            <p:cNvSpPr txBox="1"/>
            <p:nvPr/>
          </p:nvSpPr>
          <p:spPr>
            <a:xfrm>
              <a:off x="838200" y="3124200"/>
              <a:ext cx="548483" cy="369332"/>
            </a:xfrm>
            <a:prstGeom prst="rect">
              <a:avLst/>
            </a:prstGeom>
            <a:noFill/>
          </p:spPr>
          <p:txBody>
            <a:bodyPr wrap="none" rtlCol="0">
              <a:spAutoFit/>
            </a:bodyPr>
            <a:lstStyle/>
            <a:p>
              <a:r>
                <a:rPr lang="en-US" dirty="0" err="1"/>
                <a:t>x</a:t>
              </a:r>
              <a:r>
                <a:rPr lang="en-US" baseline="-25000" dirty="0" err="1"/>
                <a:t>com</a:t>
              </a:r>
              <a:endParaRPr lang="en-US" baseline="-25000" dirty="0"/>
            </a:p>
          </p:txBody>
        </p:sp>
        <p:cxnSp>
          <p:nvCxnSpPr>
            <p:cNvPr id="25" name="Straight Arrow Connector 24"/>
            <p:cNvCxnSpPr/>
            <p:nvPr/>
          </p:nvCxnSpPr>
          <p:spPr>
            <a:xfrm>
              <a:off x="685800" y="3429000"/>
              <a:ext cx="838200"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0" name="Title 1"/>
          <p:cNvSpPr txBox="1">
            <a:spLocks/>
          </p:cNvSpPr>
          <p:nvPr/>
        </p:nvSpPr>
        <p:spPr>
          <a:xfrm>
            <a:off x="457200" y="152400"/>
            <a:ext cx="8229600" cy="715962"/>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Center of Mass calculation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2" name="TextBox 31"/>
          <p:cNvSpPr txBox="1"/>
          <p:nvPr/>
        </p:nvSpPr>
        <p:spPr>
          <a:xfrm>
            <a:off x="3581400" y="1219200"/>
            <a:ext cx="4343400" cy="646331"/>
          </a:xfrm>
          <a:prstGeom prst="rect">
            <a:avLst/>
          </a:prstGeom>
          <a:solidFill>
            <a:schemeClr val="accent6">
              <a:lumMod val="60000"/>
              <a:lumOff val="40000"/>
            </a:schemeClr>
          </a:solidFill>
        </p:spPr>
        <p:txBody>
          <a:bodyPr wrap="square" rtlCol="0">
            <a:spAutoFit/>
          </a:bodyPr>
          <a:lstStyle/>
          <a:p>
            <a:pPr algn="ctr"/>
            <a:r>
              <a:rPr lang="en-US" dirty="0"/>
              <a:t>If origin is not given you can choose as per your convenience</a:t>
            </a:r>
          </a:p>
        </p:txBody>
      </p:sp>
      <p:sp>
        <p:nvSpPr>
          <p:cNvPr id="24" name="TextBox 23"/>
          <p:cNvSpPr txBox="1"/>
          <p:nvPr/>
        </p:nvSpPr>
        <p:spPr>
          <a:xfrm>
            <a:off x="2819400" y="2096869"/>
            <a:ext cx="6324600" cy="646331"/>
          </a:xfrm>
          <a:prstGeom prst="rect">
            <a:avLst/>
          </a:prstGeom>
          <a:noFill/>
        </p:spPr>
        <p:txBody>
          <a:bodyPr wrap="square" rtlCol="0">
            <a:spAutoFit/>
          </a:bodyPr>
          <a:lstStyle/>
          <a:p>
            <a:pPr algn="ctr"/>
            <a:r>
              <a:rPr lang="en-US" b="1" dirty="0">
                <a:solidFill>
                  <a:srgbClr val="331AEC"/>
                </a:solidFill>
              </a:rPr>
              <a:t>Choose the origin such that the unknown quantity will not show up in the equation</a:t>
            </a:r>
          </a:p>
        </p:txBody>
      </p:sp>
      <p:graphicFrame>
        <p:nvGraphicFramePr>
          <p:cNvPr id="73731" name="Object 3"/>
          <p:cNvGraphicFramePr>
            <a:graphicFrameLocks noChangeAspect="1"/>
          </p:cNvGraphicFramePr>
          <p:nvPr>
            <p:extLst>
              <p:ext uri="{D42A27DB-BD31-4B8C-83A1-F6EECF244321}">
                <p14:modId xmlns:p14="http://schemas.microsoft.com/office/powerpoint/2010/main" val="522826121"/>
              </p:ext>
            </p:extLst>
          </p:nvPr>
        </p:nvGraphicFramePr>
        <p:xfrm>
          <a:off x="185738" y="4887913"/>
          <a:ext cx="3225800" cy="395287"/>
        </p:xfrm>
        <a:graphic>
          <a:graphicData uri="http://schemas.openxmlformats.org/presentationml/2006/ole">
            <mc:AlternateContent xmlns:mc="http://schemas.openxmlformats.org/markup-compatibility/2006">
              <mc:Choice xmlns:v="urn:schemas-microsoft-com:vml" Requires="v">
                <p:oleObj spid="_x0000_s73930" name="معادلة" r:id="rId3" imgW="1765080" imgH="215640" progId="Equation.3">
                  <p:embed/>
                </p:oleObj>
              </mc:Choice>
              <mc:Fallback>
                <p:oleObj name="معادلة" r:id="rId3" imgW="1765080" imgH="215640" progId="Equation.3">
                  <p:embed/>
                  <p:pic>
                    <p:nvPicPr>
                      <p:cNvPr id="0" name="Picture 3"/>
                      <p:cNvPicPr>
                        <a:picLocks noChangeAspect="1" noChangeArrowheads="1"/>
                      </p:cNvPicPr>
                      <p:nvPr/>
                    </p:nvPicPr>
                    <p:blipFill>
                      <a:blip r:embed="rId4"/>
                      <a:srcRect/>
                      <a:stretch>
                        <a:fillRect/>
                      </a:stretch>
                    </p:blipFill>
                    <p:spPr bwMode="auto">
                      <a:xfrm>
                        <a:off x="185738" y="4887913"/>
                        <a:ext cx="3225800"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5" name="Group 34"/>
          <p:cNvGrpSpPr/>
          <p:nvPr/>
        </p:nvGrpSpPr>
        <p:grpSpPr>
          <a:xfrm>
            <a:off x="152400" y="2743200"/>
            <a:ext cx="753732" cy="1752600"/>
            <a:chOff x="152400" y="2743200"/>
            <a:chExt cx="753732" cy="1752600"/>
          </a:xfrm>
        </p:grpSpPr>
        <p:cxnSp>
          <p:nvCxnSpPr>
            <p:cNvPr id="31" name="Straight Arrow Connector 30"/>
            <p:cNvCxnSpPr/>
            <p:nvPr/>
          </p:nvCxnSpPr>
          <p:spPr>
            <a:xfrm rot="5400000" flipH="1" flipV="1">
              <a:off x="-114300" y="3238500"/>
              <a:ext cx="1371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2400" y="4126468"/>
              <a:ext cx="753732" cy="369332"/>
            </a:xfrm>
            <a:prstGeom prst="rect">
              <a:avLst/>
            </a:prstGeom>
            <a:noFill/>
          </p:spPr>
          <p:txBody>
            <a:bodyPr wrap="none" rtlCol="0">
              <a:spAutoFit/>
            </a:bodyPr>
            <a:lstStyle/>
            <a:p>
              <a:r>
                <a:rPr lang="en-US" dirty="0"/>
                <a:t>Origin</a:t>
              </a:r>
            </a:p>
          </p:txBody>
        </p:sp>
      </p:grpSp>
      <p:graphicFrame>
        <p:nvGraphicFramePr>
          <p:cNvPr id="73732" name="Object 4"/>
          <p:cNvGraphicFramePr>
            <a:graphicFrameLocks noChangeAspect="1"/>
          </p:cNvGraphicFramePr>
          <p:nvPr>
            <p:extLst>
              <p:ext uri="{D42A27DB-BD31-4B8C-83A1-F6EECF244321}">
                <p14:modId xmlns:p14="http://schemas.microsoft.com/office/powerpoint/2010/main" val="1417537273"/>
              </p:ext>
            </p:extLst>
          </p:nvPr>
        </p:nvGraphicFramePr>
        <p:xfrm>
          <a:off x="4343400" y="2895600"/>
          <a:ext cx="3063875" cy="417513"/>
        </p:xfrm>
        <a:graphic>
          <a:graphicData uri="http://schemas.openxmlformats.org/presentationml/2006/ole">
            <mc:AlternateContent xmlns:mc="http://schemas.openxmlformats.org/markup-compatibility/2006">
              <mc:Choice xmlns:v="urn:schemas-microsoft-com:vml" Requires="v">
                <p:oleObj spid="_x0000_s73931" name="معادلة" r:id="rId5" imgW="1676160" imgH="228600" progId="Equation.3">
                  <p:embed/>
                </p:oleObj>
              </mc:Choice>
              <mc:Fallback>
                <p:oleObj name="معادلة" r:id="rId5" imgW="1676160" imgH="228600" progId="Equation.3">
                  <p:embed/>
                  <p:pic>
                    <p:nvPicPr>
                      <p:cNvPr id="0" name="Picture 4"/>
                      <p:cNvPicPr>
                        <a:picLocks noChangeAspect="1" noChangeArrowheads="1"/>
                      </p:cNvPicPr>
                      <p:nvPr/>
                    </p:nvPicPr>
                    <p:blipFill>
                      <a:blip r:embed="rId6"/>
                      <a:srcRect/>
                      <a:stretch>
                        <a:fillRect/>
                      </a:stretch>
                    </p:blipFill>
                    <p:spPr bwMode="auto">
                      <a:xfrm>
                        <a:off x="4343400" y="2895600"/>
                        <a:ext cx="3063875"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3" name="Object 5"/>
          <p:cNvGraphicFramePr>
            <a:graphicFrameLocks noChangeAspect="1"/>
          </p:cNvGraphicFramePr>
          <p:nvPr>
            <p:extLst>
              <p:ext uri="{D42A27DB-BD31-4B8C-83A1-F6EECF244321}">
                <p14:modId xmlns:p14="http://schemas.microsoft.com/office/powerpoint/2010/main" val="1402845436"/>
              </p:ext>
            </p:extLst>
          </p:nvPr>
        </p:nvGraphicFramePr>
        <p:xfrm>
          <a:off x="4662488" y="3352800"/>
          <a:ext cx="2343150" cy="417513"/>
        </p:xfrm>
        <a:graphic>
          <a:graphicData uri="http://schemas.openxmlformats.org/presentationml/2006/ole">
            <mc:AlternateContent xmlns:mc="http://schemas.openxmlformats.org/markup-compatibility/2006">
              <mc:Choice xmlns:v="urn:schemas-microsoft-com:vml" Requires="v">
                <p:oleObj spid="_x0000_s73932" name="معادلة" r:id="rId7" imgW="1282680" imgH="228600" progId="Equation.3">
                  <p:embed/>
                </p:oleObj>
              </mc:Choice>
              <mc:Fallback>
                <p:oleObj name="معادلة" r:id="rId7" imgW="1282680" imgH="228600" progId="Equation.3">
                  <p:embed/>
                  <p:pic>
                    <p:nvPicPr>
                      <p:cNvPr id="0" name="Picture 5"/>
                      <p:cNvPicPr>
                        <a:picLocks noChangeAspect="1" noChangeArrowheads="1"/>
                      </p:cNvPicPr>
                      <p:nvPr/>
                    </p:nvPicPr>
                    <p:blipFill>
                      <a:blip r:embed="rId8"/>
                      <a:srcRect/>
                      <a:stretch>
                        <a:fillRect/>
                      </a:stretch>
                    </p:blipFill>
                    <p:spPr bwMode="auto">
                      <a:xfrm>
                        <a:off x="4662488" y="3352800"/>
                        <a:ext cx="2343150"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6" name="Group 35"/>
          <p:cNvGrpSpPr/>
          <p:nvPr/>
        </p:nvGrpSpPr>
        <p:grpSpPr>
          <a:xfrm>
            <a:off x="1837068" y="2743200"/>
            <a:ext cx="753732" cy="1752600"/>
            <a:chOff x="152400" y="2743200"/>
            <a:chExt cx="753732" cy="1752600"/>
          </a:xfrm>
        </p:grpSpPr>
        <p:cxnSp>
          <p:nvCxnSpPr>
            <p:cNvPr id="37" name="Straight Arrow Connector 36"/>
            <p:cNvCxnSpPr/>
            <p:nvPr/>
          </p:nvCxnSpPr>
          <p:spPr>
            <a:xfrm rot="5400000" flipH="1" flipV="1">
              <a:off x="-114300" y="3238500"/>
              <a:ext cx="1371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2400" y="4126468"/>
              <a:ext cx="753732" cy="369332"/>
            </a:xfrm>
            <a:prstGeom prst="rect">
              <a:avLst/>
            </a:prstGeom>
            <a:noFill/>
          </p:spPr>
          <p:txBody>
            <a:bodyPr wrap="none" rtlCol="0">
              <a:spAutoFit/>
            </a:bodyPr>
            <a:lstStyle/>
            <a:p>
              <a:r>
                <a:rPr lang="en-US" dirty="0"/>
                <a:t>Origin</a:t>
              </a:r>
            </a:p>
          </p:txBody>
        </p:sp>
      </p:grpSp>
      <p:grpSp>
        <p:nvGrpSpPr>
          <p:cNvPr id="42" name="Group 41"/>
          <p:cNvGrpSpPr/>
          <p:nvPr/>
        </p:nvGrpSpPr>
        <p:grpSpPr>
          <a:xfrm>
            <a:off x="1524000" y="2895600"/>
            <a:ext cx="914400" cy="534988"/>
            <a:chOff x="609600" y="3124200"/>
            <a:chExt cx="914400" cy="534988"/>
          </a:xfrm>
        </p:grpSpPr>
        <p:sp>
          <p:nvSpPr>
            <p:cNvPr id="43" name="TextBox 42"/>
            <p:cNvSpPr txBox="1"/>
            <p:nvPr/>
          </p:nvSpPr>
          <p:spPr>
            <a:xfrm>
              <a:off x="743663" y="3124200"/>
              <a:ext cx="548483" cy="369332"/>
            </a:xfrm>
            <a:prstGeom prst="rect">
              <a:avLst/>
            </a:prstGeom>
            <a:noFill/>
          </p:spPr>
          <p:txBody>
            <a:bodyPr wrap="none" rtlCol="0">
              <a:spAutoFit/>
            </a:bodyPr>
            <a:lstStyle/>
            <a:p>
              <a:r>
                <a:rPr lang="en-US" dirty="0" err="1"/>
                <a:t>x</a:t>
              </a:r>
              <a:r>
                <a:rPr lang="en-US" baseline="-25000" dirty="0" err="1"/>
                <a:t>com</a:t>
              </a:r>
              <a:endParaRPr lang="en-US" baseline="-25000" dirty="0"/>
            </a:p>
          </p:txBody>
        </p:sp>
        <p:cxnSp>
          <p:nvCxnSpPr>
            <p:cNvPr id="44" name="Straight Arrow Connector 43"/>
            <p:cNvCxnSpPr/>
            <p:nvPr/>
          </p:nvCxnSpPr>
          <p:spPr>
            <a:xfrm>
              <a:off x="609600" y="3657600"/>
              <a:ext cx="914400"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73734" name="Object 6"/>
          <p:cNvGraphicFramePr>
            <a:graphicFrameLocks noChangeAspect="1"/>
          </p:cNvGraphicFramePr>
          <p:nvPr>
            <p:extLst>
              <p:ext uri="{D42A27DB-BD31-4B8C-83A1-F6EECF244321}">
                <p14:modId xmlns:p14="http://schemas.microsoft.com/office/powerpoint/2010/main" val="3120008311"/>
              </p:ext>
            </p:extLst>
          </p:nvPr>
        </p:nvGraphicFramePr>
        <p:xfrm>
          <a:off x="4237038" y="4833938"/>
          <a:ext cx="3781425" cy="417512"/>
        </p:xfrm>
        <a:graphic>
          <a:graphicData uri="http://schemas.openxmlformats.org/presentationml/2006/ole">
            <mc:AlternateContent xmlns:mc="http://schemas.openxmlformats.org/markup-compatibility/2006">
              <mc:Choice xmlns:v="urn:schemas-microsoft-com:vml" Requires="v">
                <p:oleObj spid="_x0000_s73933" name="معادلة" r:id="rId9" imgW="2070000" imgH="228600" progId="Equation.3">
                  <p:embed/>
                </p:oleObj>
              </mc:Choice>
              <mc:Fallback>
                <p:oleObj name="معادلة" r:id="rId9" imgW="2070000" imgH="228600" progId="Equation.3">
                  <p:embed/>
                  <p:pic>
                    <p:nvPicPr>
                      <p:cNvPr id="0" name="Picture 6"/>
                      <p:cNvPicPr>
                        <a:picLocks noChangeAspect="1" noChangeArrowheads="1"/>
                      </p:cNvPicPr>
                      <p:nvPr/>
                    </p:nvPicPr>
                    <p:blipFill>
                      <a:blip r:embed="rId10"/>
                      <a:srcRect/>
                      <a:stretch>
                        <a:fillRect/>
                      </a:stretch>
                    </p:blipFill>
                    <p:spPr bwMode="auto">
                      <a:xfrm>
                        <a:off x="4237038" y="4833938"/>
                        <a:ext cx="3781425"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6" name="Object 8"/>
          <p:cNvGraphicFramePr>
            <a:graphicFrameLocks noChangeAspect="1"/>
          </p:cNvGraphicFramePr>
          <p:nvPr>
            <p:extLst>
              <p:ext uri="{D42A27DB-BD31-4B8C-83A1-F6EECF244321}">
                <p14:modId xmlns:p14="http://schemas.microsoft.com/office/powerpoint/2010/main" val="4211420343"/>
              </p:ext>
            </p:extLst>
          </p:nvPr>
        </p:nvGraphicFramePr>
        <p:xfrm>
          <a:off x="4816475" y="5329238"/>
          <a:ext cx="2320925" cy="415925"/>
        </p:xfrm>
        <a:graphic>
          <a:graphicData uri="http://schemas.openxmlformats.org/presentationml/2006/ole">
            <mc:AlternateContent xmlns:mc="http://schemas.openxmlformats.org/markup-compatibility/2006">
              <mc:Choice xmlns:v="urn:schemas-microsoft-com:vml" Requires="v">
                <p:oleObj spid="_x0000_s73934" name="معادلة" r:id="rId11" imgW="1269720" imgH="228600" progId="Equation.3">
                  <p:embed/>
                </p:oleObj>
              </mc:Choice>
              <mc:Fallback>
                <p:oleObj name="معادلة" r:id="rId11" imgW="1269720" imgH="228600" progId="Equation.3">
                  <p:embed/>
                  <p:pic>
                    <p:nvPicPr>
                      <p:cNvPr id="0" name="Picture 8"/>
                      <p:cNvPicPr>
                        <a:picLocks noChangeAspect="1" noChangeArrowheads="1"/>
                      </p:cNvPicPr>
                      <p:nvPr/>
                    </p:nvPicPr>
                    <p:blipFill>
                      <a:blip r:embed="rId12"/>
                      <a:srcRect/>
                      <a:stretch>
                        <a:fillRect/>
                      </a:stretch>
                    </p:blipFill>
                    <p:spPr bwMode="auto">
                      <a:xfrm>
                        <a:off x="4816475" y="5329238"/>
                        <a:ext cx="232092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8" name="Group 47"/>
          <p:cNvGrpSpPr/>
          <p:nvPr/>
        </p:nvGrpSpPr>
        <p:grpSpPr>
          <a:xfrm>
            <a:off x="1524000" y="2895600"/>
            <a:ext cx="914400" cy="534988"/>
            <a:chOff x="609600" y="3124200"/>
            <a:chExt cx="914400" cy="534988"/>
          </a:xfrm>
        </p:grpSpPr>
        <p:sp>
          <p:nvSpPr>
            <p:cNvPr id="49" name="TextBox 48"/>
            <p:cNvSpPr txBox="1"/>
            <p:nvPr/>
          </p:nvSpPr>
          <p:spPr>
            <a:xfrm>
              <a:off x="722968" y="3124200"/>
              <a:ext cx="362600" cy="369332"/>
            </a:xfrm>
            <a:prstGeom prst="rect">
              <a:avLst/>
            </a:prstGeom>
            <a:noFill/>
          </p:spPr>
          <p:txBody>
            <a:bodyPr wrap="none" rtlCol="0">
              <a:spAutoFit/>
            </a:bodyPr>
            <a:lstStyle/>
            <a:p>
              <a:r>
                <a:rPr lang="en-US" dirty="0"/>
                <a:t>x</a:t>
              </a:r>
              <a:r>
                <a:rPr lang="en-US" baseline="-25000" dirty="0"/>
                <a:t>2</a:t>
              </a:r>
            </a:p>
          </p:txBody>
        </p:sp>
        <p:cxnSp>
          <p:nvCxnSpPr>
            <p:cNvPr id="50" name="Straight Arrow Connector 49"/>
            <p:cNvCxnSpPr/>
            <p:nvPr/>
          </p:nvCxnSpPr>
          <p:spPr>
            <a:xfrm>
              <a:off x="609600" y="3657600"/>
              <a:ext cx="914400"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685800" y="3124200"/>
            <a:ext cx="838200" cy="369332"/>
            <a:chOff x="685800" y="3124200"/>
            <a:chExt cx="838200" cy="369332"/>
          </a:xfrm>
        </p:grpSpPr>
        <p:sp>
          <p:nvSpPr>
            <p:cNvPr id="52" name="TextBox 51"/>
            <p:cNvSpPr txBox="1"/>
            <p:nvPr/>
          </p:nvSpPr>
          <p:spPr>
            <a:xfrm>
              <a:off x="839943" y="3124200"/>
              <a:ext cx="362600" cy="369332"/>
            </a:xfrm>
            <a:prstGeom prst="rect">
              <a:avLst/>
            </a:prstGeom>
            <a:noFill/>
          </p:spPr>
          <p:txBody>
            <a:bodyPr wrap="none" rtlCol="0">
              <a:spAutoFit/>
            </a:bodyPr>
            <a:lstStyle/>
            <a:p>
              <a:r>
                <a:rPr lang="en-US" dirty="0"/>
                <a:t>x</a:t>
              </a:r>
              <a:r>
                <a:rPr lang="en-US" baseline="-25000" dirty="0"/>
                <a:t>1</a:t>
              </a:r>
            </a:p>
          </p:txBody>
        </p:sp>
        <p:cxnSp>
          <p:nvCxnSpPr>
            <p:cNvPr id="53" name="Straight Arrow Connector 52"/>
            <p:cNvCxnSpPr/>
            <p:nvPr/>
          </p:nvCxnSpPr>
          <p:spPr>
            <a:xfrm>
              <a:off x="685800" y="3429000"/>
              <a:ext cx="838200"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838200" y="2819400"/>
            <a:ext cx="753732" cy="1752600"/>
            <a:chOff x="152400" y="2743200"/>
            <a:chExt cx="753732" cy="1752600"/>
          </a:xfrm>
        </p:grpSpPr>
        <p:cxnSp>
          <p:nvCxnSpPr>
            <p:cNvPr id="55" name="Straight Arrow Connector 54"/>
            <p:cNvCxnSpPr/>
            <p:nvPr/>
          </p:nvCxnSpPr>
          <p:spPr>
            <a:xfrm rot="5400000" flipH="1" flipV="1">
              <a:off x="-114300" y="3238500"/>
              <a:ext cx="1371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2400" y="4126468"/>
              <a:ext cx="753732" cy="369332"/>
            </a:xfrm>
            <a:prstGeom prst="rect">
              <a:avLst/>
            </a:prstGeom>
            <a:noFill/>
          </p:spPr>
          <p:txBody>
            <a:bodyPr wrap="none" rtlCol="0">
              <a:spAutoFit/>
            </a:bodyPr>
            <a:lstStyle/>
            <a:p>
              <a:r>
                <a:rPr lang="en-US" dirty="0"/>
                <a:t>Origin</a:t>
              </a:r>
            </a:p>
          </p:txBody>
        </p:sp>
      </p:grpSp>
      <p:graphicFrame>
        <p:nvGraphicFramePr>
          <p:cNvPr id="73737" name="Object 9"/>
          <p:cNvGraphicFramePr>
            <a:graphicFrameLocks noChangeAspect="1"/>
          </p:cNvGraphicFramePr>
          <p:nvPr>
            <p:extLst>
              <p:ext uri="{D42A27DB-BD31-4B8C-83A1-F6EECF244321}">
                <p14:modId xmlns:p14="http://schemas.microsoft.com/office/powerpoint/2010/main" val="3424529385"/>
              </p:ext>
            </p:extLst>
          </p:nvPr>
        </p:nvGraphicFramePr>
        <p:xfrm>
          <a:off x="1152525" y="5410200"/>
          <a:ext cx="1370013" cy="395287"/>
        </p:xfrm>
        <a:graphic>
          <a:graphicData uri="http://schemas.openxmlformats.org/presentationml/2006/ole">
            <mc:AlternateContent xmlns:mc="http://schemas.openxmlformats.org/markup-compatibility/2006">
              <mc:Choice xmlns:v="urn:schemas-microsoft-com:vml" Requires="v">
                <p:oleObj spid="_x0000_s73935" name="معادلة" r:id="rId13" imgW="749160" imgH="215640" progId="Equation.3">
                  <p:embed/>
                </p:oleObj>
              </mc:Choice>
              <mc:Fallback>
                <p:oleObj name="معادلة" r:id="rId13" imgW="749160" imgH="215640" progId="Equation.3">
                  <p:embed/>
                  <p:pic>
                    <p:nvPicPr>
                      <p:cNvPr id="0" name="Picture 9"/>
                      <p:cNvPicPr>
                        <a:picLocks noChangeAspect="1" noChangeArrowheads="1"/>
                      </p:cNvPicPr>
                      <p:nvPr/>
                    </p:nvPicPr>
                    <p:blipFill>
                      <a:blip r:embed="rId14"/>
                      <a:srcRect/>
                      <a:stretch>
                        <a:fillRect/>
                      </a:stretch>
                    </p:blipFill>
                    <p:spPr bwMode="auto">
                      <a:xfrm>
                        <a:off x="1152525" y="5410200"/>
                        <a:ext cx="1370013"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289985" y="2513316"/>
            <a:ext cx="357790" cy="276999"/>
          </a:xfrm>
          <a:prstGeom prst="rect">
            <a:avLst/>
          </a:prstGeom>
        </p:spPr>
        <p:txBody>
          <a:bodyPr wrap="none">
            <a:spAutoFit/>
          </a:bodyPr>
          <a:lstStyle/>
          <a:p>
            <a:pPr algn="ctr"/>
            <a:r>
              <a:rPr lang="en-US" sz="1200" i="1" dirty="0">
                <a:solidFill>
                  <a:schemeClr val="bg1"/>
                </a:solidFill>
              </a:rPr>
              <a:t>m</a:t>
            </a:r>
            <a:r>
              <a:rPr lang="en-US" sz="1200" i="1" baseline="-25000" dirty="0">
                <a:solidFill>
                  <a:schemeClr val="bg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37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37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42"/>
                                        </p:tgtEl>
                                      </p:cBhvr>
                                    </p:animEffect>
                                    <p:set>
                                      <p:cBhvr>
                                        <p:cTn id="59" dur="1" fill="hold">
                                          <p:stCondLst>
                                            <p:cond delay="499"/>
                                          </p:stCondLst>
                                        </p:cTn>
                                        <p:tgtEl>
                                          <p:spTgt spid="4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4" presetClass="exit" presetSubtype="16" fill="hold" nodeType="clickEffect">
                                  <p:stCondLst>
                                    <p:cond delay="0"/>
                                  </p:stCondLst>
                                  <p:childTnLst>
                                    <p:animEffect transition="out" filter="box(in)">
                                      <p:cBhvr>
                                        <p:cTn id="73" dur="500"/>
                                        <p:tgtEl>
                                          <p:spTgt spid="36"/>
                                        </p:tgtEl>
                                      </p:cBhvr>
                                    </p:animEffect>
                                    <p:set>
                                      <p:cBhvr>
                                        <p:cTn id="74" dur="1" fill="hold">
                                          <p:stCondLst>
                                            <p:cond delay="499"/>
                                          </p:stCondLst>
                                        </p:cTn>
                                        <p:tgtEl>
                                          <p:spTgt spid="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37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373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T-72-Ch9</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1011972"/>
            <a:ext cx="8915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Q#9: </a:t>
            </a:r>
            <a:r>
              <a:rPr lang="en-US" sz="2000" dirty="0"/>
              <a:t>A sulfur dioxide molecule SO</a:t>
            </a:r>
            <a:r>
              <a:rPr lang="en-US" sz="2000" baseline="-25000" dirty="0"/>
              <a:t>2</a:t>
            </a:r>
            <a:r>
              <a:rPr lang="en-US" sz="2000" dirty="0"/>
              <a:t> consists of a Sulfur atom (M = 32 u) located at the origin with two Oxygen atoms each of mass (m = 16 u) bound to it as in Fig 4. The angle between the two bonds is 120°. If each bond is 0.1432 nm long, what is the location of the center of mass of the molecule (</a:t>
            </a:r>
            <a:r>
              <a:rPr lang="en-US" sz="2000" dirty="0" err="1"/>
              <a:t>x,y</a:t>
            </a:r>
            <a:r>
              <a:rPr lang="en-US" sz="2000" dirty="0"/>
              <a:t>)? (</a:t>
            </a:r>
            <a:r>
              <a:rPr lang="en-US" sz="2000" dirty="0" err="1"/>
              <a:t>Ans</a:t>
            </a:r>
            <a:r>
              <a:rPr lang="en-US" sz="2000" dirty="0"/>
              <a:t>: (0.0358, 0) nm)</a:t>
            </a:r>
          </a:p>
          <a:p>
            <a:endParaRPr lang="en-US" sz="2000" dirty="0"/>
          </a:p>
          <a:p>
            <a:r>
              <a:rPr lang="en-US" sz="2000" b="1" dirty="0"/>
              <a:t>Q10. </a:t>
            </a:r>
            <a:r>
              <a:rPr lang="en-US" sz="2000" dirty="0"/>
              <a:t>A 10.0 kg toy car is moving along the </a:t>
            </a:r>
            <a:r>
              <a:rPr lang="en-US" sz="2000" i="1" dirty="0"/>
              <a:t>x</a:t>
            </a:r>
            <a:r>
              <a:rPr lang="en-US" sz="2000" dirty="0"/>
              <a:t> axis.  The only force </a:t>
            </a:r>
            <a:r>
              <a:rPr lang="en-US" sz="2000" dirty="0" err="1"/>
              <a:t>F</a:t>
            </a:r>
            <a:r>
              <a:rPr lang="en-US" sz="2000" baseline="-25000" dirty="0" err="1"/>
              <a:t>x</a:t>
            </a:r>
            <a:r>
              <a:rPr lang="en-US" sz="2000" dirty="0"/>
              <a:t> acting on the car is shown in Fig. 5 as a function of time (t).  At time </a:t>
            </a:r>
            <a:r>
              <a:rPr lang="en-US" sz="2000" i="1" dirty="0"/>
              <a:t>t</a:t>
            </a:r>
            <a:r>
              <a:rPr lang="en-US" sz="2000" dirty="0"/>
              <a:t> = 0 s the car has a speed of 4.0 m/s.  What is its speed at time </a:t>
            </a:r>
            <a:r>
              <a:rPr lang="en-US" sz="2000" i="1" dirty="0"/>
              <a:t>t</a:t>
            </a:r>
            <a:r>
              <a:rPr lang="en-US" sz="2000" dirty="0"/>
              <a:t> = 6.0 s? (</a:t>
            </a:r>
            <a:r>
              <a:rPr lang="en-US" sz="2000" dirty="0" err="1"/>
              <a:t>Ans</a:t>
            </a:r>
            <a:r>
              <a:rPr lang="en-US" sz="2000" dirty="0"/>
              <a:t>: 8.0 m/s )</a:t>
            </a:r>
          </a:p>
          <a:p>
            <a:endParaRPr lang="en-US" sz="2000" dirty="0"/>
          </a:p>
          <a:p>
            <a:r>
              <a:rPr lang="en-US" sz="2000" b="1" dirty="0"/>
              <a:t>Q11</a:t>
            </a:r>
            <a:r>
              <a:rPr lang="en-US" sz="2000" dirty="0"/>
              <a:t>. An object of mass M moving on a frictionless frozen lake with speed V explodes into two equal pieces, one moving at 6.0 m/s due north, and the other at 8.0 m/s due west.  Determine V. (</a:t>
            </a:r>
            <a:r>
              <a:rPr lang="en-US" sz="2000" dirty="0" err="1"/>
              <a:t>Ans</a:t>
            </a:r>
            <a:r>
              <a:rPr lang="en-US" sz="2000" dirty="0"/>
              <a:t>:  5.0 m/s) </a:t>
            </a:r>
          </a:p>
          <a:p>
            <a:endParaRPr lang="en-US" sz="2000" dirty="0"/>
          </a:p>
          <a:p>
            <a:r>
              <a:rPr lang="en-US" sz="2000" b="1" dirty="0"/>
              <a:t>Q12. </a:t>
            </a:r>
            <a:r>
              <a:rPr lang="en-US" sz="2000" dirty="0"/>
              <a:t>A 4.0 kg block with a velocity of  2</a:t>
            </a:r>
            <a:r>
              <a:rPr lang="en-US" sz="2000" b="1" i="1" dirty="0"/>
              <a:t>i </a:t>
            </a:r>
            <a:r>
              <a:rPr lang="en-US" sz="2000" dirty="0"/>
              <a:t>m/s  makes an elastic collision with a 2.0 kg block moving with a velocity of </a:t>
            </a:r>
            <a:r>
              <a:rPr lang="en-US" sz="2000" i="1" dirty="0"/>
              <a:t>( 2i+j )</a:t>
            </a:r>
            <a:r>
              <a:rPr lang="en-US" sz="2000" dirty="0"/>
              <a:t> m/s.  What is the total kinetic energy of the two blocks after the collision? (</a:t>
            </a:r>
            <a:r>
              <a:rPr lang="en-US" sz="2000" dirty="0" err="1"/>
              <a:t>Ans</a:t>
            </a:r>
            <a:r>
              <a:rPr lang="en-US" sz="2000" dirty="0"/>
              <a:t>: 13 J)</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T-71-Ch9</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1011972"/>
            <a:ext cx="891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t>Q8</a:t>
            </a:r>
            <a:r>
              <a:rPr lang="en-US" dirty="0"/>
              <a:t>. Two velocities of the three-particle system are shown in the </a:t>
            </a:r>
            <a:r>
              <a:rPr lang="en-US" b="1" dirty="0">
                <a:solidFill>
                  <a:srgbClr val="FF0000"/>
                </a:solidFill>
              </a:rPr>
              <a:t>Fig. 1</a:t>
            </a:r>
            <a:r>
              <a:rPr lang="en-US" dirty="0"/>
              <a:t>. If the velocity of the center of mass is zero, find the velocity </a:t>
            </a:r>
            <a:r>
              <a:rPr lang="en-US" b="1" i="1" dirty="0"/>
              <a:t>v</a:t>
            </a:r>
            <a:r>
              <a:rPr lang="en-US" i="1" dirty="0"/>
              <a:t> </a:t>
            </a:r>
            <a:r>
              <a:rPr lang="en-US" dirty="0"/>
              <a:t>of the 4.0 kg mass. (</a:t>
            </a:r>
            <a:r>
              <a:rPr lang="en-US" dirty="0" err="1"/>
              <a:t>Ans</a:t>
            </a:r>
            <a:r>
              <a:rPr lang="en-US" dirty="0"/>
              <a:t>: </a:t>
            </a:r>
            <a:r>
              <a:rPr lang="en-US" i="1" dirty="0"/>
              <a:t>(5i-3j)</a:t>
            </a:r>
            <a:r>
              <a:rPr lang="en-US" dirty="0"/>
              <a:t> m/s)</a:t>
            </a:r>
          </a:p>
          <a:p>
            <a:r>
              <a:rPr lang="en-US" b="1" dirty="0"/>
              <a:t>Q9.</a:t>
            </a:r>
            <a:r>
              <a:rPr lang="en-US" dirty="0"/>
              <a:t> A 4.0 kg object moving with velocity (9.0) </a:t>
            </a:r>
            <a:r>
              <a:rPr lang="en-US" i="1" dirty="0" err="1"/>
              <a:t>i</a:t>
            </a:r>
            <a:r>
              <a:rPr lang="en-US" i="1" dirty="0"/>
              <a:t> </a:t>
            </a:r>
            <a:r>
              <a:rPr lang="en-US" dirty="0"/>
              <a:t>m/s</a:t>
            </a:r>
            <a:r>
              <a:rPr lang="en-US" i="1" dirty="0"/>
              <a:t>  </a:t>
            </a:r>
            <a:r>
              <a:rPr lang="en-US" dirty="0"/>
              <a:t>explodes into two pieces, one with mass 1.0 kg and velocity</a:t>
            </a:r>
            <a:r>
              <a:rPr lang="en-US" i="1" dirty="0"/>
              <a:t> (6.0 j) </a:t>
            </a:r>
            <a:r>
              <a:rPr lang="en-US" dirty="0"/>
              <a:t>m/s</a:t>
            </a:r>
            <a:r>
              <a:rPr lang="en-US" i="1" dirty="0"/>
              <a:t>  </a:t>
            </a:r>
            <a:r>
              <a:rPr lang="en-US" dirty="0"/>
              <a:t>and the other with mass 3.0 kg and velocity </a:t>
            </a:r>
            <a:r>
              <a:rPr lang="en-US" i="1" dirty="0"/>
              <a:t>v</a:t>
            </a:r>
            <a:r>
              <a:rPr lang="en-US" dirty="0"/>
              <a:t> . Determine </a:t>
            </a:r>
            <a:r>
              <a:rPr lang="en-US" i="1" dirty="0"/>
              <a:t>v</a:t>
            </a:r>
            <a:r>
              <a:rPr lang="en-US" dirty="0"/>
              <a:t>. (</a:t>
            </a:r>
            <a:r>
              <a:rPr lang="en-US" dirty="0" err="1"/>
              <a:t>Ans</a:t>
            </a:r>
            <a:r>
              <a:rPr lang="en-US" dirty="0"/>
              <a:t>: </a:t>
            </a:r>
            <a:r>
              <a:rPr lang="en-US" i="1" dirty="0"/>
              <a:t>(12i-2.0 j)</a:t>
            </a:r>
            <a:r>
              <a:rPr lang="en-US" dirty="0"/>
              <a:t>  m/s )</a:t>
            </a:r>
          </a:p>
          <a:p>
            <a:r>
              <a:rPr lang="en-US" b="1" dirty="0"/>
              <a:t>Q10</a:t>
            </a:r>
            <a:r>
              <a:rPr lang="en-US" dirty="0"/>
              <a:t>. A 5 kg object moving along the </a:t>
            </a:r>
            <a:r>
              <a:rPr lang="en-US" i="1" dirty="0"/>
              <a:t>x </a:t>
            </a:r>
            <a:r>
              <a:rPr lang="en-US" dirty="0"/>
              <a:t>axis is subjected to a force </a:t>
            </a:r>
            <a:r>
              <a:rPr lang="en-US" i="1" dirty="0" err="1"/>
              <a:t>F</a:t>
            </a:r>
            <a:r>
              <a:rPr lang="en-US" i="1" baseline="-25000" dirty="0" err="1"/>
              <a:t>x</a:t>
            </a:r>
            <a:r>
              <a:rPr lang="en-US" i="1" baseline="-25000" dirty="0"/>
              <a:t> </a:t>
            </a:r>
            <a:r>
              <a:rPr lang="en-US" dirty="0"/>
              <a:t>in the positive </a:t>
            </a:r>
            <a:r>
              <a:rPr lang="en-US" i="1" dirty="0"/>
              <a:t>x </a:t>
            </a:r>
            <a:r>
              <a:rPr lang="en-US" dirty="0"/>
              <a:t>direction. A graph of </a:t>
            </a:r>
            <a:r>
              <a:rPr lang="en-US" i="1" dirty="0" err="1"/>
              <a:t>F</a:t>
            </a:r>
            <a:r>
              <a:rPr lang="en-US" i="1" baseline="-25000" dirty="0" err="1"/>
              <a:t>x</a:t>
            </a:r>
            <a:r>
              <a:rPr lang="en-US" i="1" baseline="-25000" dirty="0"/>
              <a:t> </a:t>
            </a:r>
            <a:r>
              <a:rPr lang="en-US" dirty="0"/>
              <a:t>as a function of time </a:t>
            </a:r>
            <a:r>
              <a:rPr lang="en-US" i="1" dirty="0"/>
              <a:t>t </a:t>
            </a:r>
            <a:r>
              <a:rPr lang="en-US" dirty="0"/>
              <a:t>is shown </a:t>
            </a:r>
            <a:r>
              <a:rPr lang="en-US" b="1" dirty="0">
                <a:solidFill>
                  <a:srgbClr val="FF0000"/>
                </a:solidFill>
              </a:rPr>
              <a:t>in Fig. 2</a:t>
            </a:r>
            <a:r>
              <a:rPr lang="en-US" dirty="0"/>
              <a:t>. Find the magnitude of the change in the velocity of the object during the time the force is being applied.  (</a:t>
            </a:r>
            <a:r>
              <a:rPr lang="en-US" dirty="0" err="1"/>
              <a:t>Ans</a:t>
            </a:r>
            <a:r>
              <a:rPr lang="en-US" dirty="0"/>
              <a:t>: 0.8 m/s)</a:t>
            </a:r>
          </a:p>
          <a:p>
            <a:r>
              <a:rPr lang="en-US" b="1" dirty="0"/>
              <a:t>Q11</a:t>
            </a:r>
            <a:r>
              <a:rPr lang="en-US" dirty="0"/>
              <a:t>. A block of mass m = 500 g moving on a frictionless track at an initial speed of 3.20 m/s undergoes an elastic collision with an initially stationary block of mass M. After collision, the first block moves opposite to its original direction at 0.500 m/s. The mass M is: (</a:t>
            </a:r>
            <a:r>
              <a:rPr lang="en-US" dirty="0" err="1"/>
              <a:t>Ans</a:t>
            </a:r>
            <a:r>
              <a:rPr lang="en-US" dirty="0"/>
              <a:t>: 685 g) </a:t>
            </a:r>
          </a:p>
          <a:p>
            <a:r>
              <a:rPr lang="en-US" b="1" dirty="0"/>
              <a:t>Q12</a:t>
            </a:r>
            <a:r>
              <a:rPr lang="en-US" dirty="0"/>
              <a:t>. Two bodies , </a:t>
            </a:r>
            <a:r>
              <a:rPr lang="en-US" i="1" dirty="0"/>
              <a:t>A </a:t>
            </a:r>
            <a:r>
              <a:rPr lang="en-US" dirty="0"/>
              <a:t>and </a:t>
            </a:r>
            <a:r>
              <a:rPr lang="en-US" i="1" dirty="0"/>
              <a:t>B </a:t>
            </a:r>
            <a:r>
              <a:rPr lang="en-US" dirty="0"/>
              <a:t>each of mass 2.0 kg moving with velocities </a:t>
            </a:r>
            <a:r>
              <a:rPr lang="en-US" dirty="0" err="1"/>
              <a:t>v</a:t>
            </a:r>
            <a:r>
              <a:rPr lang="en-US" baseline="-25000" dirty="0" err="1"/>
              <a:t>A</a:t>
            </a:r>
            <a:r>
              <a:rPr lang="en-US" baseline="-25000" dirty="0"/>
              <a:t>  </a:t>
            </a:r>
            <a:r>
              <a:rPr lang="en-US" dirty="0"/>
              <a:t>= </a:t>
            </a:r>
            <a:r>
              <a:rPr lang="en-US" i="1" dirty="0"/>
              <a:t>(2.0i+5.0 j)</a:t>
            </a:r>
            <a:r>
              <a:rPr lang="en-US" dirty="0"/>
              <a:t> m/s and </a:t>
            </a:r>
            <a:r>
              <a:rPr lang="en-US" dirty="0" err="1"/>
              <a:t>v</a:t>
            </a:r>
            <a:r>
              <a:rPr lang="en-US" baseline="-25000" dirty="0" err="1"/>
              <a:t>B</a:t>
            </a:r>
            <a:r>
              <a:rPr lang="en-US" baseline="-25000" dirty="0"/>
              <a:t> </a:t>
            </a:r>
            <a:r>
              <a:rPr lang="en-US" dirty="0"/>
              <a:t>=</a:t>
            </a:r>
            <a:r>
              <a:rPr lang="en-US" i="1" dirty="0"/>
              <a:t> (1.0i-5.0j) m/s </a:t>
            </a:r>
            <a:r>
              <a:rPr lang="en-US" dirty="0"/>
              <a:t>collide and stick together after collision. After the collision, the velocity of the composite object is: (</a:t>
            </a:r>
            <a:r>
              <a:rPr lang="en-US" dirty="0" err="1"/>
              <a:t>Ans</a:t>
            </a:r>
            <a:r>
              <a:rPr lang="en-US" dirty="0"/>
              <a:t>:  1.5 </a:t>
            </a:r>
            <a:r>
              <a:rPr lang="en-US" dirty="0" err="1"/>
              <a:t>i</a:t>
            </a:r>
            <a:r>
              <a:rPr lang="en-US" dirty="0"/>
              <a:t> m/s )</a:t>
            </a:r>
          </a:p>
        </p:txBody>
      </p:sp>
      <p:pic>
        <p:nvPicPr>
          <p:cNvPr id="81924" name="Picture 4"/>
          <p:cNvPicPr>
            <a:picLocks noChangeAspect="1" noChangeArrowheads="1"/>
          </p:cNvPicPr>
          <p:nvPr/>
        </p:nvPicPr>
        <p:blipFill>
          <a:blip r:embed="rId2" cstate="print"/>
          <a:srcRect/>
          <a:stretch>
            <a:fillRect/>
          </a:stretch>
        </p:blipFill>
        <p:spPr bwMode="auto">
          <a:xfrm>
            <a:off x="1371600" y="5029200"/>
            <a:ext cx="1676400" cy="1781175"/>
          </a:xfrm>
          <a:prstGeom prst="rect">
            <a:avLst/>
          </a:prstGeom>
          <a:noFill/>
          <a:ln w="9525">
            <a:noFill/>
            <a:miter lim="800000"/>
            <a:headEnd/>
            <a:tailEnd/>
          </a:ln>
        </p:spPr>
      </p:pic>
      <p:pic>
        <p:nvPicPr>
          <p:cNvPr id="81925" name="Picture 5"/>
          <p:cNvPicPr>
            <a:picLocks noChangeAspect="1" noChangeArrowheads="1"/>
          </p:cNvPicPr>
          <p:nvPr/>
        </p:nvPicPr>
        <p:blipFill>
          <a:blip r:embed="rId3" cstate="print"/>
          <a:srcRect/>
          <a:stretch>
            <a:fillRect/>
          </a:stretch>
        </p:blipFill>
        <p:spPr bwMode="auto">
          <a:xfrm>
            <a:off x="6248400" y="5029200"/>
            <a:ext cx="1594624" cy="1676400"/>
          </a:xfrm>
          <a:prstGeom prst="rect">
            <a:avLst/>
          </a:prstGeom>
          <a:noFill/>
          <a:ln w="9525">
            <a:noFill/>
            <a:miter lim="800000"/>
            <a:headEnd/>
            <a:tailEnd/>
          </a:ln>
        </p:spPr>
      </p:pic>
      <p:sp>
        <p:nvSpPr>
          <p:cNvPr id="19" name="TextBox 18"/>
          <p:cNvSpPr txBox="1"/>
          <p:nvPr/>
        </p:nvSpPr>
        <p:spPr>
          <a:xfrm>
            <a:off x="457200" y="5791200"/>
            <a:ext cx="622286" cy="369332"/>
          </a:xfrm>
          <a:prstGeom prst="rect">
            <a:avLst/>
          </a:prstGeom>
          <a:noFill/>
        </p:spPr>
        <p:txBody>
          <a:bodyPr wrap="none" rtlCol="0">
            <a:spAutoFit/>
          </a:bodyPr>
          <a:lstStyle/>
          <a:p>
            <a:r>
              <a:rPr lang="en-US" dirty="0"/>
              <a:t>Fig 1</a:t>
            </a:r>
          </a:p>
        </p:txBody>
      </p:sp>
      <p:sp>
        <p:nvSpPr>
          <p:cNvPr id="20" name="TextBox 19"/>
          <p:cNvSpPr txBox="1"/>
          <p:nvPr/>
        </p:nvSpPr>
        <p:spPr>
          <a:xfrm>
            <a:off x="5321314" y="5943600"/>
            <a:ext cx="622286" cy="369332"/>
          </a:xfrm>
          <a:prstGeom prst="rect">
            <a:avLst/>
          </a:prstGeom>
          <a:noFill/>
        </p:spPr>
        <p:txBody>
          <a:bodyPr wrap="none" rtlCol="0">
            <a:spAutoFit/>
          </a:bodyPr>
          <a:lstStyle/>
          <a:p>
            <a:r>
              <a:rPr lang="en-US" dirty="0"/>
              <a:t>Fig 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T-62-Ch9</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1011972"/>
            <a:ext cx="8915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 </a:t>
            </a:r>
            <a:r>
              <a:rPr lang="en-US" b="1" dirty="0"/>
              <a:t>Q9</a:t>
            </a:r>
            <a:r>
              <a:rPr lang="en-US" dirty="0"/>
              <a:t>. An impulsive force </a:t>
            </a:r>
            <a:r>
              <a:rPr lang="en-US" dirty="0" err="1"/>
              <a:t>Fx</a:t>
            </a:r>
            <a:r>
              <a:rPr lang="en-US" dirty="0"/>
              <a:t> as a function of time (in ms) is shown in the Fig. 3 as applied to an object (m = 5.0 kg) at rest. What will be its final speed? A) 2.0 m/s.</a:t>
            </a:r>
            <a:r>
              <a:rPr lang="en-US" b="1" u="sng" dirty="0"/>
              <a:t> </a:t>
            </a:r>
          </a:p>
          <a:p>
            <a:r>
              <a:rPr lang="en-US" b="1" dirty="0"/>
              <a:t>Q10</a:t>
            </a:r>
            <a:r>
              <a:rPr lang="en-US" dirty="0"/>
              <a:t>. Each object in </a:t>
            </a:r>
            <a:r>
              <a:rPr lang="en-US" b="1" dirty="0">
                <a:solidFill>
                  <a:srgbClr val="FF0000"/>
                </a:solidFill>
              </a:rPr>
              <a:t>Fig. 4 </a:t>
            </a:r>
            <a:r>
              <a:rPr lang="en-US" dirty="0"/>
              <a:t>has a mass of 2.0 kg. The mass m</a:t>
            </a:r>
            <a:r>
              <a:rPr lang="en-US" baseline="-25000" dirty="0"/>
              <a:t>1 </a:t>
            </a:r>
            <a:r>
              <a:rPr lang="en-US" dirty="0"/>
              <a:t>is at rest, m</a:t>
            </a:r>
            <a:r>
              <a:rPr lang="en-US" baseline="-25000" dirty="0"/>
              <a:t>2 </a:t>
            </a:r>
            <a:r>
              <a:rPr lang="en-US" dirty="0"/>
              <a:t>has a speed of 3.0 m/s in the direction of +</a:t>
            </a:r>
            <a:r>
              <a:rPr lang="en-US" dirty="0" err="1"/>
              <a:t>ve</a:t>
            </a:r>
            <a:r>
              <a:rPr lang="en-US" dirty="0"/>
              <a:t> x-axis and m</a:t>
            </a:r>
            <a:r>
              <a:rPr lang="en-US" baseline="-25000" dirty="0"/>
              <a:t>3 </a:t>
            </a:r>
            <a:r>
              <a:rPr lang="en-US" dirty="0"/>
              <a:t>has a speed of 6.0 m/s in the direction of +</a:t>
            </a:r>
            <a:r>
              <a:rPr lang="en-US" dirty="0" err="1"/>
              <a:t>ve</a:t>
            </a:r>
            <a:r>
              <a:rPr lang="en-US" dirty="0"/>
              <a:t> y-axis. The momentum of the center of mass of the system is:  (</a:t>
            </a:r>
            <a:r>
              <a:rPr lang="en-US" dirty="0" err="1"/>
              <a:t>Ans</a:t>
            </a:r>
            <a:r>
              <a:rPr lang="en-US" dirty="0"/>
              <a:t>: 6</a:t>
            </a:r>
            <a:r>
              <a:rPr lang="en-US" i="1" dirty="0"/>
              <a:t>i</a:t>
            </a:r>
            <a:r>
              <a:rPr lang="en-US" dirty="0"/>
              <a:t>+12</a:t>
            </a:r>
            <a:r>
              <a:rPr lang="en-US" i="1" dirty="0"/>
              <a:t>j</a:t>
            </a:r>
            <a:r>
              <a:rPr lang="en-US" dirty="0"/>
              <a:t>)</a:t>
            </a:r>
          </a:p>
          <a:p>
            <a:r>
              <a:rPr lang="en-US" b="1" dirty="0"/>
              <a:t>Q11</a:t>
            </a:r>
            <a:r>
              <a:rPr lang="en-US" dirty="0"/>
              <a:t>. A 0.20 kg steel ball, travels along the x-axis at 10 m/s, undergoes an elastic collision with a 0.50 kg steel ball traveling along the y-axis at 4.0 m/s. The total kinetic energy of the two balls after collision is: (</a:t>
            </a:r>
            <a:r>
              <a:rPr lang="en-US" dirty="0" err="1"/>
              <a:t>Ans</a:t>
            </a:r>
            <a:r>
              <a:rPr lang="en-US" dirty="0"/>
              <a:t>:  14 J.) </a:t>
            </a:r>
          </a:p>
          <a:p>
            <a:r>
              <a:rPr lang="en-US" b="1" dirty="0"/>
              <a:t>Q12.</a:t>
            </a:r>
            <a:r>
              <a:rPr lang="en-US" dirty="0"/>
              <a:t> If the masses of m</a:t>
            </a:r>
            <a:r>
              <a:rPr lang="en-US" baseline="-25000" dirty="0"/>
              <a:t>1 </a:t>
            </a:r>
            <a:r>
              <a:rPr lang="en-US" dirty="0"/>
              <a:t>and m</a:t>
            </a:r>
            <a:r>
              <a:rPr lang="en-US" baseline="-25000" dirty="0"/>
              <a:t>3 </a:t>
            </a:r>
            <a:r>
              <a:rPr lang="en-US" dirty="0"/>
              <a:t>in </a:t>
            </a:r>
            <a:r>
              <a:rPr lang="en-US" b="1" dirty="0">
                <a:solidFill>
                  <a:srgbClr val="FF0000"/>
                </a:solidFill>
              </a:rPr>
              <a:t>Fig. 5 </a:t>
            </a:r>
            <a:r>
              <a:rPr lang="en-US" dirty="0"/>
              <a:t>are 1.0 kg each and m</a:t>
            </a:r>
            <a:r>
              <a:rPr lang="en-US" baseline="-25000" dirty="0"/>
              <a:t>2 </a:t>
            </a:r>
            <a:r>
              <a:rPr lang="en-US" dirty="0"/>
              <a:t>is 2.0 kg, what are the coordinates of the center of mass? (</a:t>
            </a:r>
            <a:r>
              <a:rPr lang="en-US" dirty="0" err="1"/>
              <a:t>Ans</a:t>
            </a:r>
            <a:r>
              <a:rPr lang="en-US" dirty="0"/>
              <a:t>: (1.00, 0.50) m )</a:t>
            </a:r>
          </a:p>
        </p:txBody>
      </p:sp>
      <p:sp>
        <p:nvSpPr>
          <p:cNvPr id="19" name="TextBox 18"/>
          <p:cNvSpPr txBox="1"/>
          <p:nvPr/>
        </p:nvSpPr>
        <p:spPr>
          <a:xfrm>
            <a:off x="457200" y="5791200"/>
            <a:ext cx="622286" cy="369332"/>
          </a:xfrm>
          <a:prstGeom prst="rect">
            <a:avLst/>
          </a:prstGeom>
          <a:noFill/>
        </p:spPr>
        <p:txBody>
          <a:bodyPr wrap="none" rtlCol="0">
            <a:spAutoFit/>
          </a:bodyPr>
          <a:lstStyle/>
          <a:p>
            <a:r>
              <a:rPr lang="en-US" dirty="0"/>
              <a:t>Fig 4</a:t>
            </a:r>
          </a:p>
        </p:txBody>
      </p:sp>
      <p:sp>
        <p:nvSpPr>
          <p:cNvPr id="20" name="TextBox 19"/>
          <p:cNvSpPr txBox="1"/>
          <p:nvPr/>
        </p:nvSpPr>
        <p:spPr>
          <a:xfrm>
            <a:off x="5321314" y="5943600"/>
            <a:ext cx="622286" cy="369332"/>
          </a:xfrm>
          <a:prstGeom prst="rect">
            <a:avLst/>
          </a:prstGeom>
          <a:noFill/>
        </p:spPr>
        <p:txBody>
          <a:bodyPr wrap="none" rtlCol="0">
            <a:spAutoFit/>
          </a:bodyPr>
          <a:lstStyle/>
          <a:p>
            <a:r>
              <a:rPr lang="en-US" dirty="0"/>
              <a:t>Fig 5</a:t>
            </a:r>
          </a:p>
        </p:txBody>
      </p:sp>
      <p:pic>
        <p:nvPicPr>
          <p:cNvPr id="82946" name="Picture 2"/>
          <p:cNvPicPr>
            <a:picLocks noChangeAspect="1" noChangeArrowheads="1"/>
          </p:cNvPicPr>
          <p:nvPr/>
        </p:nvPicPr>
        <p:blipFill>
          <a:blip r:embed="rId2" cstate="print"/>
          <a:srcRect/>
          <a:stretch>
            <a:fillRect/>
          </a:stretch>
        </p:blipFill>
        <p:spPr bwMode="auto">
          <a:xfrm>
            <a:off x="304800" y="4304008"/>
            <a:ext cx="1752600" cy="1410992"/>
          </a:xfrm>
          <a:prstGeom prst="rect">
            <a:avLst/>
          </a:prstGeom>
          <a:noFill/>
          <a:ln w="9525">
            <a:noFill/>
            <a:miter lim="800000"/>
            <a:headEnd/>
            <a:tailEnd/>
          </a:ln>
        </p:spPr>
      </p:pic>
      <p:pic>
        <p:nvPicPr>
          <p:cNvPr id="82947" name="Picture 3"/>
          <p:cNvPicPr>
            <a:picLocks noChangeAspect="1" noChangeArrowheads="1"/>
          </p:cNvPicPr>
          <p:nvPr/>
        </p:nvPicPr>
        <p:blipFill>
          <a:blip r:embed="rId3" cstate="print"/>
          <a:srcRect/>
          <a:stretch>
            <a:fillRect/>
          </a:stretch>
        </p:blipFill>
        <p:spPr bwMode="auto">
          <a:xfrm>
            <a:off x="4648200" y="4267200"/>
            <a:ext cx="1905000" cy="1486477"/>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T-61-Ch9</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1011972"/>
            <a:ext cx="8915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 </a:t>
            </a:r>
            <a:r>
              <a:rPr lang="en-US" b="1" dirty="0"/>
              <a:t>Q10</a:t>
            </a:r>
            <a:r>
              <a:rPr lang="en-US" dirty="0"/>
              <a:t>.  A small object with linear momentum 5.0 </a:t>
            </a:r>
            <a:r>
              <a:rPr lang="en-US" i="1" dirty="0" err="1"/>
              <a:t>kg·m</a:t>
            </a:r>
            <a:r>
              <a:rPr lang="en-US" i="1" dirty="0"/>
              <a:t>/s </a:t>
            </a:r>
            <a:r>
              <a:rPr lang="en-US" dirty="0"/>
              <a:t>makes a head-on collision with a large object at rest. The small object bounces straight back with a momentum of magnitude 4.0 </a:t>
            </a:r>
            <a:r>
              <a:rPr lang="en-US" i="1" dirty="0" err="1"/>
              <a:t>kg·m</a:t>
            </a:r>
            <a:r>
              <a:rPr lang="en-US" i="1" dirty="0"/>
              <a:t>/s</a:t>
            </a:r>
            <a:r>
              <a:rPr lang="en-US" dirty="0"/>
              <a:t>. What is the magnitude of the change in momentum of the large object? (</a:t>
            </a:r>
            <a:r>
              <a:rPr lang="en-US" dirty="0" err="1"/>
              <a:t>Ans</a:t>
            </a:r>
            <a:r>
              <a:rPr lang="en-US" dirty="0"/>
              <a:t>:  9.0 </a:t>
            </a:r>
            <a:r>
              <a:rPr lang="en-US" i="1" dirty="0" err="1"/>
              <a:t>kg·m</a:t>
            </a:r>
            <a:r>
              <a:rPr lang="en-US" i="1" dirty="0"/>
              <a:t>/s )</a:t>
            </a:r>
            <a:endParaRPr lang="en-US" b="1" u="sng" dirty="0"/>
          </a:p>
          <a:p>
            <a:r>
              <a:rPr lang="en-US" b="1" dirty="0"/>
              <a:t>Q11.</a:t>
            </a:r>
            <a:r>
              <a:rPr lang="en-US" dirty="0"/>
              <a:t> A 1500 </a:t>
            </a:r>
            <a:r>
              <a:rPr lang="en-US" i="1" dirty="0"/>
              <a:t>kg </a:t>
            </a:r>
            <a:r>
              <a:rPr lang="en-US" dirty="0"/>
              <a:t>car traveling at 90.0 </a:t>
            </a:r>
            <a:r>
              <a:rPr lang="en-US" i="1" dirty="0"/>
              <a:t>km/h </a:t>
            </a:r>
            <a:r>
              <a:rPr lang="en-US" dirty="0"/>
              <a:t>east collides with a 3000 </a:t>
            </a:r>
            <a:r>
              <a:rPr lang="en-US" i="1" dirty="0"/>
              <a:t>kg </a:t>
            </a:r>
            <a:r>
              <a:rPr lang="en-US" dirty="0"/>
              <a:t>car traveling at 60.0 </a:t>
            </a:r>
            <a:r>
              <a:rPr lang="en-US" i="1" dirty="0"/>
              <a:t>km/h </a:t>
            </a:r>
            <a:r>
              <a:rPr lang="en-US" dirty="0"/>
              <a:t>south. The two cars stick together after the collision (</a:t>
            </a:r>
            <a:r>
              <a:rPr lang="en-US" b="1" dirty="0">
                <a:solidFill>
                  <a:srgbClr val="FF0000"/>
                </a:solidFill>
              </a:rPr>
              <a:t>see Fig 2</a:t>
            </a:r>
            <a:r>
              <a:rPr lang="en-US" dirty="0"/>
              <a:t>). What is the speed of the cars after collision? A) 13.9 </a:t>
            </a:r>
            <a:r>
              <a:rPr lang="en-US" i="1" dirty="0"/>
              <a:t>m/s </a:t>
            </a:r>
            <a:endParaRPr lang="en-US" dirty="0"/>
          </a:p>
          <a:p>
            <a:r>
              <a:rPr lang="en-US" b="1" dirty="0"/>
              <a:t>Q12.</a:t>
            </a:r>
            <a:r>
              <a:rPr lang="en-US" dirty="0"/>
              <a:t> A 3.0 </a:t>
            </a:r>
            <a:r>
              <a:rPr lang="en-US" i="1" dirty="0"/>
              <a:t>kg </a:t>
            </a:r>
            <a:r>
              <a:rPr lang="en-US" dirty="0"/>
              <a:t>mass is positioned at (0, 8.0) </a:t>
            </a:r>
            <a:r>
              <a:rPr lang="en-US" i="1" dirty="0"/>
              <a:t>m</a:t>
            </a:r>
            <a:r>
              <a:rPr lang="en-US" dirty="0"/>
              <a:t>, and a 1.0 </a:t>
            </a:r>
            <a:r>
              <a:rPr lang="en-US" i="1" dirty="0"/>
              <a:t>kg </a:t>
            </a:r>
            <a:r>
              <a:rPr lang="en-US" dirty="0"/>
              <a:t>mass is positioned at (12, 0) </a:t>
            </a:r>
            <a:r>
              <a:rPr lang="en-US" i="1" dirty="0"/>
              <a:t>m</a:t>
            </a:r>
            <a:r>
              <a:rPr lang="en-US" dirty="0"/>
              <a:t>. What are the coordinates of a 4.0 </a:t>
            </a:r>
            <a:r>
              <a:rPr lang="en-US" i="1" dirty="0"/>
              <a:t>kg </a:t>
            </a:r>
            <a:r>
              <a:rPr lang="en-US" dirty="0"/>
              <a:t>mass which will result in the center of mass of the system of three masses being located at the origin (0, 0)?  (</a:t>
            </a:r>
            <a:r>
              <a:rPr lang="en-US" dirty="0" err="1"/>
              <a:t>Ans</a:t>
            </a:r>
            <a:r>
              <a:rPr lang="en-US" dirty="0"/>
              <a:t>:  (-3.0, -6.0) </a:t>
            </a:r>
            <a:r>
              <a:rPr lang="en-US" i="1" dirty="0"/>
              <a:t>m )</a:t>
            </a:r>
            <a:endParaRPr lang="en-US" dirty="0"/>
          </a:p>
        </p:txBody>
      </p:sp>
      <p:sp>
        <p:nvSpPr>
          <p:cNvPr id="19" name="TextBox 18"/>
          <p:cNvSpPr txBox="1"/>
          <p:nvPr/>
        </p:nvSpPr>
        <p:spPr>
          <a:xfrm>
            <a:off x="457200" y="6172200"/>
            <a:ext cx="622286" cy="369332"/>
          </a:xfrm>
          <a:prstGeom prst="rect">
            <a:avLst/>
          </a:prstGeom>
          <a:noFill/>
        </p:spPr>
        <p:txBody>
          <a:bodyPr wrap="none" rtlCol="0">
            <a:spAutoFit/>
          </a:bodyPr>
          <a:lstStyle/>
          <a:p>
            <a:r>
              <a:rPr lang="en-US" dirty="0"/>
              <a:t>Fig 2</a:t>
            </a:r>
          </a:p>
        </p:txBody>
      </p:sp>
      <p:pic>
        <p:nvPicPr>
          <p:cNvPr id="83970" name="Picture 2"/>
          <p:cNvPicPr>
            <a:picLocks noChangeAspect="1" noChangeArrowheads="1"/>
          </p:cNvPicPr>
          <p:nvPr/>
        </p:nvPicPr>
        <p:blipFill>
          <a:blip r:embed="rId2" cstate="print"/>
          <a:srcRect/>
          <a:stretch>
            <a:fillRect/>
          </a:stretch>
        </p:blipFill>
        <p:spPr bwMode="auto">
          <a:xfrm>
            <a:off x="381000" y="3962400"/>
            <a:ext cx="2209800" cy="22098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T-52-Ch9</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1011972"/>
            <a:ext cx="89154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 </a:t>
            </a:r>
            <a:r>
              <a:rPr lang="en-US" b="1" dirty="0"/>
              <a:t>Q#9:</a:t>
            </a:r>
            <a:r>
              <a:rPr lang="en-US" dirty="0"/>
              <a:t> The location of two thin flat objects of masses m</a:t>
            </a:r>
            <a:r>
              <a:rPr lang="en-US" baseline="-25000" dirty="0"/>
              <a:t>1</a:t>
            </a:r>
            <a:r>
              <a:rPr lang="en-US" dirty="0"/>
              <a:t>= 4.0 kg and m</a:t>
            </a:r>
            <a:r>
              <a:rPr lang="en-US" baseline="-25000" dirty="0"/>
              <a:t>2 </a:t>
            </a:r>
            <a:r>
              <a:rPr lang="en-US" dirty="0"/>
              <a:t>= 2.0 kg are shown in </a:t>
            </a:r>
            <a:r>
              <a:rPr lang="en-US" b="1" dirty="0">
                <a:solidFill>
                  <a:srgbClr val="FF0000"/>
                </a:solidFill>
              </a:rPr>
              <a:t>Fig. 3, </a:t>
            </a:r>
            <a:r>
              <a:rPr lang="en-US" dirty="0"/>
              <a:t>where the units are in m. The </a:t>
            </a:r>
            <a:r>
              <a:rPr lang="en-US" i="1" dirty="0"/>
              <a:t>x </a:t>
            </a:r>
            <a:r>
              <a:rPr lang="en-US" dirty="0"/>
              <a:t>and </a:t>
            </a:r>
            <a:r>
              <a:rPr lang="en-US" i="1" dirty="0"/>
              <a:t>y </a:t>
            </a:r>
            <a:r>
              <a:rPr lang="en-US" dirty="0"/>
              <a:t>coordinates of the center of mass of this system are: (Ans:1.0 m, 0.33m).</a:t>
            </a:r>
          </a:p>
          <a:p>
            <a:endParaRPr lang="en-US" b="1" u="sng" dirty="0"/>
          </a:p>
          <a:p>
            <a:r>
              <a:rPr lang="en-US" b="1" dirty="0"/>
              <a:t>Q#10:</a:t>
            </a:r>
            <a:r>
              <a:rPr lang="en-US" dirty="0"/>
              <a:t> The impulse which will change the velocity of a 2.0-kg object from </a:t>
            </a:r>
            <a:r>
              <a:rPr lang="en-US" i="1" dirty="0"/>
              <a:t>v</a:t>
            </a:r>
            <a:r>
              <a:rPr lang="en-US" i="1" baseline="-25000" dirty="0"/>
              <a:t>1</a:t>
            </a:r>
            <a:r>
              <a:rPr lang="en-US" i="1" dirty="0"/>
              <a:t> </a:t>
            </a:r>
            <a:r>
              <a:rPr lang="en-US" dirty="0"/>
              <a:t>=+30</a:t>
            </a:r>
            <a:r>
              <a:rPr lang="en-US" i="1" dirty="0"/>
              <a:t>jm</a:t>
            </a:r>
            <a:r>
              <a:rPr lang="en-US" dirty="0"/>
              <a:t>/ s to </a:t>
            </a:r>
            <a:r>
              <a:rPr lang="en-US" i="1" dirty="0"/>
              <a:t>v</a:t>
            </a:r>
            <a:r>
              <a:rPr lang="en-US" i="1" baseline="-25000" dirty="0"/>
              <a:t>2</a:t>
            </a:r>
            <a:r>
              <a:rPr lang="en-US" dirty="0"/>
              <a:t>== −30 </a:t>
            </a:r>
            <a:r>
              <a:rPr lang="en-US" i="1" dirty="0" err="1"/>
              <a:t>i</a:t>
            </a:r>
            <a:r>
              <a:rPr lang="en-US" dirty="0"/>
              <a:t> m/s is : (-60i-60j)N.s.</a:t>
            </a:r>
          </a:p>
          <a:p>
            <a:endParaRPr lang="en-US" dirty="0"/>
          </a:p>
          <a:p>
            <a:r>
              <a:rPr lang="en-US" b="1" dirty="0"/>
              <a:t>Q#11: </a:t>
            </a:r>
            <a:r>
              <a:rPr lang="en-US" dirty="0"/>
              <a:t>A 2.00 kg pistol is loaded with a bullet of mass 3.00 g. The pistol fires the bullet at a speed of 400 m/s. The recoil speed of the pistol when the bullet was fired is: (</a:t>
            </a:r>
            <a:r>
              <a:rPr lang="en-US" dirty="0" err="1"/>
              <a:t>Ans</a:t>
            </a:r>
            <a:r>
              <a:rPr lang="en-US" dirty="0"/>
              <a:t>: 0.600 m/s)</a:t>
            </a:r>
          </a:p>
          <a:p>
            <a:endParaRPr lang="en-US" dirty="0"/>
          </a:p>
          <a:p>
            <a:r>
              <a:rPr lang="en-US" b="1" dirty="0"/>
              <a:t>Q#12</a:t>
            </a:r>
            <a:r>
              <a:rPr lang="en-US" dirty="0"/>
              <a:t>: Sphere </a:t>
            </a:r>
            <a:r>
              <a:rPr lang="en-US" i="1" dirty="0"/>
              <a:t>A </a:t>
            </a:r>
            <a:r>
              <a:rPr lang="en-US" dirty="0"/>
              <a:t>has mass 3</a:t>
            </a:r>
            <a:r>
              <a:rPr lang="en-US" i="1" dirty="0"/>
              <a:t>m </a:t>
            </a:r>
            <a:r>
              <a:rPr lang="en-US" dirty="0"/>
              <a:t>and is moving with velocity </a:t>
            </a:r>
            <a:r>
              <a:rPr lang="en-US" i="1" dirty="0"/>
              <a:t>v </a:t>
            </a:r>
            <a:r>
              <a:rPr lang="en-US" dirty="0"/>
              <a:t>in the positive the </a:t>
            </a:r>
            <a:r>
              <a:rPr lang="en-US" i="1" dirty="0"/>
              <a:t>x </a:t>
            </a:r>
            <a:r>
              <a:rPr lang="en-US" dirty="0"/>
              <a:t>direction. Sphere </a:t>
            </a:r>
            <a:r>
              <a:rPr lang="en-US" i="1" dirty="0"/>
              <a:t>B </a:t>
            </a:r>
            <a:r>
              <a:rPr lang="en-US" dirty="0"/>
              <a:t>has a mass </a:t>
            </a:r>
            <a:r>
              <a:rPr lang="en-US" i="1" dirty="0"/>
              <a:t>m </a:t>
            </a:r>
            <a:r>
              <a:rPr lang="en-US" dirty="0"/>
              <a:t>and is moving with velocity </a:t>
            </a:r>
            <a:r>
              <a:rPr lang="en-US" i="1" dirty="0"/>
              <a:t>v </a:t>
            </a:r>
            <a:r>
              <a:rPr lang="en-US" dirty="0"/>
              <a:t>in the negative </a:t>
            </a:r>
            <a:r>
              <a:rPr lang="en-US" i="1" dirty="0"/>
              <a:t>x </a:t>
            </a:r>
            <a:r>
              <a:rPr lang="en-US" dirty="0"/>
              <a:t>direction. The two spheres make a head-on elastic collision. After the collision the velocity of </a:t>
            </a:r>
            <a:r>
              <a:rPr lang="en-US" i="1" dirty="0"/>
              <a:t>A </a:t>
            </a:r>
            <a:r>
              <a:rPr lang="en-US" dirty="0"/>
              <a:t>(</a:t>
            </a:r>
            <a:r>
              <a:rPr lang="en-US" i="1" dirty="0" err="1"/>
              <a:t>v</a:t>
            </a:r>
            <a:r>
              <a:rPr lang="en-US" i="1" baseline="-25000" dirty="0" err="1"/>
              <a:t>A</a:t>
            </a:r>
            <a:r>
              <a:rPr lang="en-US" dirty="0"/>
              <a:t>) is: (</a:t>
            </a:r>
            <a:r>
              <a:rPr lang="en-US" dirty="0" err="1"/>
              <a:t>Ans:zero</a:t>
            </a:r>
            <a:r>
              <a:rPr lang="en-US" dirty="0"/>
              <a:t>)         </a:t>
            </a:r>
            <a:endParaRPr lang="en-US" b="1" u="sng" dirty="0"/>
          </a:p>
        </p:txBody>
      </p:sp>
      <p:sp>
        <p:nvSpPr>
          <p:cNvPr id="19" name="TextBox 18"/>
          <p:cNvSpPr txBox="1"/>
          <p:nvPr/>
        </p:nvSpPr>
        <p:spPr>
          <a:xfrm>
            <a:off x="457200" y="6172200"/>
            <a:ext cx="622286" cy="369332"/>
          </a:xfrm>
          <a:prstGeom prst="rect">
            <a:avLst/>
          </a:prstGeom>
          <a:noFill/>
        </p:spPr>
        <p:txBody>
          <a:bodyPr wrap="none" rtlCol="0">
            <a:spAutoFit/>
          </a:bodyPr>
          <a:lstStyle/>
          <a:p>
            <a:r>
              <a:rPr lang="en-US" dirty="0"/>
              <a:t>Fig 3</a:t>
            </a:r>
          </a:p>
        </p:txBody>
      </p:sp>
      <p:pic>
        <p:nvPicPr>
          <p:cNvPr id="84994" name="Picture 2"/>
          <p:cNvPicPr>
            <a:picLocks noChangeAspect="1" noChangeArrowheads="1"/>
          </p:cNvPicPr>
          <p:nvPr/>
        </p:nvPicPr>
        <p:blipFill>
          <a:blip r:embed="rId2" cstate="print"/>
          <a:srcRect/>
          <a:stretch>
            <a:fillRect/>
          </a:stretch>
        </p:blipFill>
        <p:spPr bwMode="auto">
          <a:xfrm>
            <a:off x="1752600" y="4826000"/>
            <a:ext cx="1905000" cy="16510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T-51-Ch9</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1011972"/>
            <a:ext cx="891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 </a:t>
            </a:r>
            <a:r>
              <a:rPr lang="en-US" b="1" dirty="0"/>
              <a:t>Q9:</a:t>
            </a:r>
            <a:r>
              <a:rPr lang="en-US" dirty="0"/>
              <a:t> Sphere A has a mass M and is moving with speed 10 m/s. It makes a head-on elastic collision with a stationary sphere B of mass 3M. After the collision the speed of B is: (</a:t>
            </a:r>
            <a:r>
              <a:rPr lang="en-US" dirty="0" err="1"/>
              <a:t>Ans</a:t>
            </a:r>
            <a:r>
              <a:rPr lang="en-US" dirty="0"/>
              <a:t>:  5.0 m/s )</a:t>
            </a:r>
          </a:p>
          <a:p>
            <a:endParaRPr lang="en-US" b="1" u="sng" dirty="0"/>
          </a:p>
          <a:p>
            <a:r>
              <a:rPr lang="en-US" b="1" dirty="0"/>
              <a:t>Q10:</a:t>
            </a:r>
            <a:r>
              <a:rPr lang="en-US" dirty="0"/>
              <a:t> The two pieces of uniform sheets made of the same metal are placed in the x-y plane as shown in the </a:t>
            </a:r>
            <a:r>
              <a:rPr lang="en-US" b="1" dirty="0">
                <a:solidFill>
                  <a:srgbClr val="FF0000"/>
                </a:solidFill>
              </a:rPr>
              <a:t>Figure 2</a:t>
            </a:r>
            <a:r>
              <a:rPr lang="en-US" dirty="0"/>
              <a:t>. The center of mass (</a:t>
            </a:r>
            <a:r>
              <a:rPr lang="en-US" i="1" dirty="0" err="1"/>
              <a:t>x</a:t>
            </a:r>
            <a:r>
              <a:rPr lang="en-US" baseline="-25000" dirty="0" err="1"/>
              <a:t>com</a:t>
            </a:r>
            <a:r>
              <a:rPr lang="en-US" dirty="0"/>
              <a:t>, </a:t>
            </a:r>
            <a:r>
              <a:rPr lang="en-US" i="1" dirty="0" err="1"/>
              <a:t>y</a:t>
            </a:r>
            <a:r>
              <a:rPr lang="en-US" baseline="-25000" dirty="0" err="1"/>
              <a:t>com</a:t>
            </a:r>
            <a:r>
              <a:rPr lang="en-US" dirty="0"/>
              <a:t>) of this arrangement is(</a:t>
            </a:r>
            <a:r>
              <a:rPr lang="en-US" dirty="0" err="1"/>
              <a:t>Ans</a:t>
            </a:r>
            <a:r>
              <a:rPr lang="en-US" dirty="0"/>
              <a:t>: (-0.75, 0.75) cm)</a:t>
            </a:r>
          </a:p>
          <a:p>
            <a:endParaRPr lang="en-US" dirty="0"/>
          </a:p>
          <a:p>
            <a:r>
              <a:rPr lang="en-US" b="1" dirty="0"/>
              <a:t>Q#11</a:t>
            </a:r>
            <a:r>
              <a:rPr lang="en-US" dirty="0"/>
              <a:t>: A 0.50 kg ball moving at 2.0 m/s perpendicular to a wall rebounds from the wall at 1.4 m/s. The impulse on the ball is: (</a:t>
            </a:r>
            <a:r>
              <a:rPr lang="en-US" dirty="0" err="1"/>
              <a:t>Ans</a:t>
            </a:r>
            <a:r>
              <a:rPr lang="en-US" dirty="0"/>
              <a:t>: 1.7  N · s away from wall)</a:t>
            </a:r>
          </a:p>
          <a:p>
            <a:endParaRPr lang="en-US" dirty="0"/>
          </a:p>
          <a:p>
            <a:r>
              <a:rPr lang="en-US" b="1" dirty="0"/>
              <a:t>Q#12:</a:t>
            </a:r>
            <a:r>
              <a:rPr lang="en-US" dirty="0"/>
              <a:t>  An object of 12.0 kg at rest explodes into two pieces of masses 4.00 kg and 8.00 kg. The velocity of the 8.00 kg mass is 6.00 m/s in the +</a:t>
            </a:r>
            <a:r>
              <a:rPr lang="en-US" dirty="0" err="1"/>
              <a:t>ve</a:t>
            </a:r>
            <a:r>
              <a:rPr lang="en-US" dirty="0"/>
              <a:t> x-direction. The change in the kinetic is: (</a:t>
            </a:r>
            <a:r>
              <a:rPr lang="en-US" dirty="0" err="1"/>
              <a:t>Ans</a:t>
            </a:r>
            <a:r>
              <a:rPr lang="en-US" dirty="0"/>
              <a:t>:  432 J)      </a:t>
            </a:r>
            <a:endParaRPr lang="en-US" b="1" u="sng" dirty="0"/>
          </a:p>
        </p:txBody>
      </p:sp>
      <p:pic>
        <p:nvPicPr>
          <p:cNvPr id="86018" name="Picture 2"/>
          <p:cNvPicPr>
            <a:picLocks noChangeAspect="1" noChangeArrowheads="1"/>
          </p:cNvPicPr>
          <p:nvPr/>
        </p:nvPicPr>
        <p:blipFill>
          <a:blip r:embed="rId2" cstate="print"/>
          <a:srcRect/>
          <a:stretch>
            <a:fillRect/>
          </a:stretch>
        </p:blipFill>
        <p:spPr bwMode="auto">
          <a:xfrm>
            <a:off x="2362200" y="4876800"/>
            <a:ext cx="1828800" cy="18288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T-42-Ch9</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914400"/>
            <a:ext cx="89154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a:t> </a:t>
            </a:r>
            <a:r>
              <a:rPr lang="en-US" sz="1600" b="1" dirty="0"/>
              <a:t>Q8:</a:t>
            </a:r>
            <a:r>
              <a:rPr lang="en-US" sz="1600" dirty="0"/>
              <a:t> Four masses, m1 = 1.0 kg, m2 = 2.0 kg, m3 = 3.0 kg and m4 = 4.0 kg are placed at the corners of a square of side a = 1.0 m, as shown </a:t>
            </a:r>
            <a:r>
              <a:rPr lang="en-US" sz="1600" dirty="0">
                <a:solidFill>
                  <a:srgbClr val="FF0000"/>
                </a:solidFill>
              </a:rPr>
              <a:t>in Fig 3</a:t>
            </a:r>
            <a:r>
              <a:rPr lang="en-US" sz="1600" dirty="0"/>
              <a:t>. The x and y coordinates of their center of mass are: (</a:t>
            </a:r>
            <a:r>
              <a:rPr lang="en-US" sz="1600" dirty="0" err="1"/>
              <a:t>Ans</a:t>
            </a:r>
            <a:r>
              <a:rPr lang="en-US" sz="1600" dirty="0"/>
              <a:t> (0.5 m, 0.7 m)</a:t>
            </a:r>
          </a:p>
          <a:p>
            <a:r>
              <a:rPr lang="en-US" sz="1600" b="1" dirty="0"/>
              <a:t>Q9:</a:t>
            </a:r>
            <a:r>
              <a:rPr lang="en-US" sz="1600" dirty="0"/>
              <a:t> A 1.0 kg ball strikes a vertical wall at an angle of 30 degrees with a speed of 3.0 m/s and bounces off at the same angle with the same speed, as shown in </a:t>
            </a:r>
            <a:r>
              <a:rPr lang="en-US" sz="1600" b="1" dirty="0">
                <a:solidFill>
                  <a:srgbClr val="FF0000"/>
                </a:solidFill>
              </a:rPr>
              <a:t>Fig 4</a:t>
            </a:r>
            <a:r>
              <a:rPr lang="en-US" sz="1600" dirty="0"/>
              <a:t>. The change in momentum of the ball is : (</a:t>
            </a:r>
            <a:r>
              <a:rPr lang="en-US" sz="1600" dirty="0" err="1"/>
              <a:t>Ans</a:t>
            </a:r>
            <a:r>
              <a:rPr lang="en-US" sz="1600" dirty="0"/>
              <a:t> 3 kg*m/s to the left)</a:t>
            </a:r>
          </a:p>
          <a:p>
            <a:r>
              <a:rPr lang="en-US" sz="1600" b="1" dirty="0"/>
              <a:t>Q10:</a:t>
            </a:r>
            <a:r>
              <a:rPr lang="en-US" sz="1600" dirty="0"/>
              <a:t> A 6.0 kg body moving with velocity v breaks up (explodes) into two equal masses. One mass travels east at 3.0 m/s and the other mass travels north at 2.0 m/s. The speed v of the 6.0 kg mass is: (</a:t>
            </a:r>
            <a:r>
              <a:rPr lang="en-US" sz="1600" dirty="0" err="1"/>
              <a:t>Ans</a:t>
            </a:r>
            <a:r>
              <a:rPr lang="en-US" sz="1600" dirty="0"/>
              <a:t> 1.8 m/s)</a:t>
            </a:r>
          </a:p>
          <a:p>
            <a:r>
              <a:rPr lang="en-US" sz="1600" b="1" dirty="0"/>
              <a:t>Q11:</a:t>
            </a:r>
            <a:r>
              <a:rPr lang="en-US" sz="1600" dirty="0"/>
              <a:t> In an inelastic collision between two objects with no external forces, (</a:t>
            </a:r>
            <a:r>
              <a:rPr lang="en-US" sz="1600" dirty="0" err="1"/>
              <a:t>Ans</a:t>
            </a:r>
            <a:r>
              <a:rPr lang="en-US" sz="1600" dirty="0"/>
              <a:t>:  momentum is conserved but kinetic energy is not conserved)</a:t>
            </a:r>
          </a:p>
          <a:p>
            <a:r>
              <a:rPr lang="en-US" sz="1600" b="1" dirty="0"/>
              <a:t>Q12: </a:t>
            </a:r>
            <a:r>
              <a:rPr lang="en-US" sz="1600" dirty="0"/>
              <a:t>A 1.0 kg ball falling vertically hits a floor with a velocity of 3.0 m/s and bounces vertically up with a velocity of 2.0 m/s . If the ball is in contact with the floor for 0.10 s, the average force on the floor by the ball is: (</a:t>
            </a:r>
            <a:r>
              <a:rPr lang="en-US" sz="1600" dirty="0" err="1"/>
              <a:t>Ans</a:t>
            </a:r>
            <a:r>
              <a:rPr lang="en-US" sz="1600" dirty="0"/>
              <a:t> 50 N down)</a:t>
            </a:r>
          </a:p>
          <a:p>
            <a:r>
              <a:rPr lang="en-US" sz="1600" b="1" dirty="0"/>
              <a:t>Q13</a:t>
            </a:r>
            <a:r>
              <a:rPr lang="en-US" sz="1600" dirty="0"/>
              <a:t> A 2.0 kg block with a speed of 4.0 m/s undergoes a head on ELASTIC collision with a 4.0 kg block initially at rest. After the collision, the 4.0 kg block has 14.2 J of kinetic energy . The speed of the 2.0 kg block after the collision is: (</a:t>
            </a:r>
            <a:r>
              <a:rPr lang="en-US" sz="1600" dirty="0" err="1"/>
              <a:t>Ans</a:t>
            </a:r>
            <a:r>
              <a:rPr lang="en-US" sz="1600" dirty="0"/>
              <a:t> 1.3 m/s)</a:t>
            </a:r>
          </a:p>
        </p:txBody>
      </p:sp>
      <p:pic>
        <p:nvPicPr>
          <p:cNvPr id="87042" name="Picture 2"/>
          <p:cNvPicPr>
            <a:picLocks noChangeAspect="1" noChangeArrowheads="1"/>
          </p:cNvPicPr>
          <p:nvPr/>
        </p:nvPicPr>
        <p:blipFill>
          <a:blip r:embed="rId2" cstate="print"/>
          <a:srcRect/>
          <a:stretch>
            <a:fillRect/>
          </a:stretch>
        </p:blipFill>
        <p:spPr bwMode="auto">
          <a:xfrm>
            <a:off x="1295399" y="5257800"/>
            <a:ext cx="2081562" cy="1600201"/>
          </a:xfrm>
          <a:prstGeom prst="rect">
            <a:avLst/>
          </a:prstGeom>
          <a:noFill/>
          <a:ln w="9525">
            <a:noFill/>
            <a:miter lim="800000"/>
            <a:headEnd/>
            <a:tailEnd/>
          </a:ln>
        </p:spPr>
      </p:pic>
      <p:pic>
        <p:nvPicPr>
          <p:cNvPr id="87043" name="Picture 3"/>
          <p:cNvPicPr>
            <a:picLocks noChangeAspect="1" noChangeArrowheads="1"/>
          </p:cNvPicPr>
          <p:nvPr/>
        </p:nvPicPr>
        <p:blipFill>
          <a:blip r:embed="rId3" cstate="print"/>
          <a:srcRect/>
          <a:stretch>
            <a:fillRect/>
          </a:stretch>
        </p:blipFill>
        <p:spPr bwMode="auto">
          <a:xfrm>
            <a:off x="5486400" y="5143500"/>
            <a:ext cx="1676400" cy="15621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447800"/>
            <a:ext cx="4800600" cy="2743200"/>
          </a:xfrm>
        </p:spPr>
        <p:txBody>
          <a:bodyPr>
            <a:noAutofit/>
          </a:bodyPr>
          <a:lstStyle/>
          <a:p>
            <a:pPr algn="l"/>
            <a:r>
              <a:rPr lang="en-US" sz="2800" dirty="0">
                <a:solidFill>
                  <a:schemeClr val="tx1"/>
                </a:solidFill>
              </a:rPr>
              <a:t>What are the (a) x coordinate (b) the y coordinate of the center of mass for the uniform plate shown in figure, if L = 5 cm.</a:t>
            </a:r>
          </a:p>
        </p:txBody>
      </p:sp>
      <p:sp>
        <p:nvSpPr>
          <p:cNvPr id="4" name="Rectangle 3"/>
          <p:cNvSpPr/>
          <p:nvPr/>
        </p:nvSpPr>
        <p:spPr>
          <a:xfrm>
            <a:off x="6705600" y="1676400"/>
            <a:ext cx="76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5600" y="2667000"/>
            <a:ext cx="762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67600" y="1682088"/>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67600" y="3352800"/>
            <a:ext cx="685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
          <p:cNvGrpSpPr/>
          <p:nvPr/>
        </p:nvGrpSpPr>
        <p:grpSpPr>
          <a:xfrm>
            <a:off x="5715000" y="1674812"/>
            <a:ext cx="1600200" cy="993776"/>
            <a:chOff x="5715000" y="1674812"/>
            <a:chExt cx="1600200" cy="993776"/>
          </a:xfrm>
        </p:grpSpPr>
        <p:cxnSp>
          <p:nvCxnSpPr>
            <p:cNvPr id="16" name="Straight Connector 15"/>
            <p:cNvCxnSpPr/>
            <p:nvPr/>
          </p:nvCxnSpPr>
          <p:spPr>
            <a:xfrm>
              <a:off x="5715000" y="1674812"/>
              <a:ext cx="1447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67400" y="2667000"/>
              <a:ext cx="1447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981700" y="2171700"/>
              <a:ext cx="990600"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72200" y="2057400"/>
              <a:ext cx="399468" cy="369332"/>
            </a:xfrm>
            <a:prstGeom prst="rect">
              <a:avLst/>
            </a:prstGeom>
            <a:noFill/>
          </p:spPr>
          <p:txBody>
            <a:bodyPr wrap="none" rtlCol="0">
              <a:spAutoFit/>
            </a:bodyPr>
            <a:lstStyle/>
            <a:p>
              <a:r>
                <a:rPr lang="en-US" dirty="0"/>
                <a:t>3L</a:t>
              </a:r>
            </a:p>
          </p:txBody>
        </p:sp>
      </p:grpSp>
      <p:grpSp>
        <p:nvGrpSpPr>
          <p:cNvPr id="8" name="Group 26"/>
          <p:cNvGrpSpPr/>
          <p:nvPr/>
        </p:nvGrpSpPr>
        <p:grpSpPr>
          <a:xfrm>
            <a:off x="6019800" y="2667000"/>
            <a:ext cx="1447800" cy="1524794"/>
            <a:chOff x="5867400" y="1522412"/>
            <a:chExt cx="1447800" cy="1524794"/>
          </a:xfrm>
        </p:grpSpPr>
        <p:cxnSp>
          <p:nvCxnSpPr>
            <p:cNvPr id="29" name="Straight Connector 28"/>
            <p:cNvCxnSpPr/>
            <p:nvPr/>
          </p:nvCxnSpPr>
          <p:spPr>
            <a:xfrm>
              <a:off x="5867400" y="3044824"/>
              <a:ext cx="1447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638006" y="2284412"/>
              <a:ext cx="1524794" cy="79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96000" y="2209800"/>
              <a:ext cx="399468" cy="369332"/>
            </a:xfrm>
            <a:prstGeom prst="rect">
              <a:avLst/>
            </a:prstGeom>
            <a:noFill/>
          </p:spPr>
          <p:txBody>
            <a:bodyPr wrap="none" rtlCol="0">
              <a:spAutoFit/>
            </a:bodyPr>
            <a:lstStyle/>
            <a:p>
              <a:r>
                <a:rPr lang="en-US" dirty="0"/>
                <a:t>4L</a:t>
              </a:r>
            </a:p>
          </p:txBody>
        </p:sp>
      </p:grpSp>
      <p:grpSp>
        <p:nvGrpSpPr>
          <p:cNvPr id="10" name="Group 33"/>
          <p:cNvGrpSpPr/>
          <p:nvPr/>
        </p:nvGrpSpPr>
        <p:grpSpPr>
          <a:xfrm rot="5400000">
            <a:off x="7314009" y="837009"/>
            <a:ext cx="1600200" cy="1297782"/>
            <a:chOff x="5715000" y="1522412"/>
            <a:chExt cx="1600200" cy="1297782"/>
          </a:xfrm>
        </p:grpSpPr>
        <p:cxnSp>
          <p:nvCxnSpPr>
            <p:cNvPr id="35" name="Straight Connector 34"/>
            <p:cNvCxnSpPr/>
            <p:nvPr/>
          </p:nvCxnSpPr>
          <p:spPr>
            <a:xfrm>
              <a:off x="5715000" y="1522412"/>
              <a:ext cx="1447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67400" y="2817812"/>
              <a:ext cx="1447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827712" y="2170906"/>
              <a:ext cx="1297782" cy="79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6200000">
              <a:off x="6172200" y="2209800"/>
              <a:ext cx="399468" cy="369332"/>
            </a:xfrm>
            <a:prstGeom prst="rect">
              <a:avLst/>
            </a:prstGeom>
            <a:noFill/>
          </p:spPr>
          <p:txBody>
            <a:bodyPr wrap="none" rtlCol="0">
              <a:spAutoFit/>
            </a:bodyPr>
            <a:lstStyle/>
            <a:p>
              <a:r>
                <a:rPr lang="en-US" dirty="0"/>
                <a:t>4L</a:t>
              </a:r>
            </a:p>
          </p:txBody>
        </p:sp>
      </p:grpSp>
      <p:grpSp>
        <p:nvGrpSpPr>
          <p:cNvPr id="11" name="Group 39"/>
          <p:cNvGrpSpPr/>
          <p:nvPr/>
        </p:nvGrpSpPr>
        <p:grpSpPr>
          <a:xfrm rot="5400000">
            <a:off x="7087394" y="3961606"/>
            <a:ext cx="1447800" cy="687388"/>
            <a:chOff x="5867400" y="2132806"/>
            <a:chExt cx="1447800" cy="687388"/>
          </a:xfrm>
        </p:grpSpPr>
        <p:cxnSp>
          <p:nvCxnSpPr>
            <p:cNvPr id="41" name="Straight Connector 40"/>
            <p:cNvCxnSpPr/>
            <p:nvPr/>
          </p:nvCxnSpPr>
          <p:spPr>
            <a:xfrm>
              <a:off x="5867400" y="2132806"/>
              <a:ext cx="1447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867400" y="2817812"/>
              <a:ext cx="1447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6209903" y="2476897"/>
              <a:ext cx="685800" cy="79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6200000">
              <a:off x="6473600" y="2209800"/>
              <a:ext cx="399468" cy="369332"/>
            </a:xfrm>
            <a:prstGeom prst="rect">
              <a:avLst/>
            </a:prstGeom>
            <a:noFill/>
          </p:spPr>
          <p:txBody>
            <a:bodyPr wrap="none" rtlCol="0">
              <a:spAutoFit/>
            </a:bodyPr>
            <a:lstStyle/>
            <a:p>
              <a:r>
                <a:rPr lang="en-US" dirty="0"/>
                <a:t>2L</a:t>
              </a:r>
            </a:p>
          </p:txBody>
        </p:sp>
      </p:grpSp>
      <p:grpSp>
        <p:nvGrpSpPr>
          <p:cNvPr id="13" name="Group 45"/>
          <p:cNvGrpSpPr/>
          <p:nvPr/>
        </p:nvGrpSpPr>
        <p:grpSpPr>
          <a:xfrm rot="5400000">
            <a:off x="6362700" y="1485900"/>
            <a:ext cx="1447800" cy="762000"/>
            <a:chOff x="5867400" y="2058194"/>
            <a:chExt cx="1447800" cy="762000"/>
          </a:xfrm>
        </p:grpSpPr>
        <p:cxnSp>
          <p:nvCxnSpPr>
            <p:cNvPr id="48" name="Straight Connector 47"/>
            <p:cNvCxnSpPr/>
            <p:nvPr/>
          </p:nvCxnSpPr>
          <p:spPr>
            <a:xfrm>
              <a:off x="5867400" y="2817812"/>
              <a:ext cx="1447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791994" y="2438400"/>
              <a:ext cx="762000"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16200000">
              <a:off x="5852332" y="2209800"/>
              <a:ext cx="399468" cy="369332"/>
            </a:xfrm>
            <a:prstGeom prst="rect">
              <a:avLst/>
            </a:prstGeom>
            <a:noFill/>
          </p:spPr>
          <p:txBody>
            <a:bodyPr wrap="none" rtlCol="0">
              <a:spAutoFit/>
            </a:bodyPr>
            <a:lstStyle/>
            <a:p>
              <a:r>
                <a:rPr lang="en-US" dirty="0"/>
                <a:t>2L</a:t>
              </a:r>
            </a:p>
          </p:txBody>
        </p:sp>
      </p:grpSp>
      <p:grpSp>
        <p:nvGrpSpPr>
          <p:cNvPr id="14" name="Group 54"/>
          <p:cNvGrpSpPr/>
          <p:nvPr/>
        </p:nvGrpSpPr>
        <p:grpSpPr>
          <a:xfrm>
            <a:off x="6629400" y="457200"/>
            <a:ext cx="2590800" cy="4115594"/>
            <a:chOff x="6629400" y="457200"/>
            <a:chExt cx="2590800" cy="4115594"/>
          </a:xfrm>
        </p:grpSpPr>
        <p:cxnSp>
          <p:nvCxnSpPr>
            <p:cNvPr id="9" name="Straight Connector 8"/>
            <p:cNvCxnSpPr/>
            <p:nvPr/>
          </p:nvCxnSpPr>
          <p:spPr>
            <a:xfrm rot="5400000">
              <a:off x="5523706" y="2628900"/>
              <a:ext cx="3886994" cy="794"/>
            </a:xfrm>
            <a:prstGeom prst="line">
              <a:avLst/>
            </a:prstGeom>
            <a:ln>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6629400" y="2667000"/>
              <a:ext cx="2438400" cy="1588"/>
            </a:xfrm>
            <a:prstGeom prst="line">
              <a:avLst/>
            </a:prstGeom>
            <a:ln w="1270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91400" y="457200"/>
              <a:ext cx="288862" cy="369332"/>
            </a:xfrm>
            <a:prstGeom prst="rect">
              <a:avLst/>
            </a:prstGeom>
            <a:noFill/>
          </p:spPr>
          <p:txBody>
            <a:bodyPr wrap="none" rtlCol="0">
              <a:spAutoFit/>
            </a:bodyPr>
            <a:lstStyle/>
            <a:p>
              <a:r>
                <a:rPr lang="en-US" i="1" dirty="0"/>
                <a:t>y</a:t>
              </a:r>
            </a:p>
          </p:txBody>
        </p:sp>
        <p:sp>
          <p:nvSpPr>
            <p:cNvPr id="54" name="TextBox 53"/>
            <p:cNvSpPr txBox="1"/>
            <p:nvPr/>
          </p:nvSpPr>
          <p:spPr>
            <a:xfrm>
              <a:off x="8936148" y="2590800"/>
              <a:ext cx="284052" cy="369332"/>
            </a:xfrm>
            <a:prstGeom prst="rect">
              <a:avLst/>
            </a:prstGeom>
            <a:noFill/>
          </p:spPr>
          <p:txBody>
            <a:bodyPr wrap="none" rtlCol="0">
              <a:spAutoFit/>
            </a:bodyPr>
            <a:lstStyle/>
            <a:p>
              <a:r>
                <a:rPr lang="en-US" i="1" dirty="0"/>
                <a:t>x</a:t>
              </a:r>
            </a:p>
          </p:txBody>
        </p:sp>
      </p:grpSp>
      <p:grpSp>
        <p:nvGrpSpPr>
          <p:cNvPr id="15" name="Group 38"/>
          <p:cNvGrpSpPr/>
          <p:nvPr/>
        </p:nvGrpSpPr>
        <p:grpSpPr>
          <a:xfrm>
            <a:off x="8077200" y="1676400"/>
            <a:ext cx="1600200" cy="381794"/>
            <a:chOff x="5715000" y="1524000"/>
            <a:chExt cx="1600200" cy="381794"/>
          </a:xfrm>
        </p:grpSpPr>
        <p:cxnSp>
          <p:nvCxnSpPr>
            <p:cNvPr id="45" name="Straight Connector 44"/>
            <p:cNvCxnSpPr/>
            <p:nvPr/>
          </p:nvCxnSpPr>
          <p:spPr>
            <a:xfrm>
              <a:off x="5715000" y="1524000"/>
              <a:ext cx="1447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867400" y="1828800"/>
              <a:ext cx="1447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6286500" y="1714500"/>
              <a:ext cx="381000"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23276" y="1524000"/>
              <a:ext cx="282450" cy="369332"/>
            </a:xfrm>
            <a:prstGeom prst="rect">
              <a:avLst/>
            </a:prstGeom>
            <a:noFill/>
          </p:spPr>
          <p:txBody>
            <a:bodyPr wrap="none" rtlCol="0">
              <a:spAutoFit/>
            </a:bodyPr>
            <a:lstStyle/>
            <a:p>
              <a:r>
                <a:rPr lang="en-US" dirty="0"/>
                <a:t>L</a:t>
              </a:r>
            </a:p>
          </p:txBody>
        </p:sp>
      </p:grpSp>
      <p:grpSp>
        <p:nvGrpSpPr>
          <p:cNvPr id="17" name="Group 71"/>
          <p:cNvGrpSpPr/>
          <p:nvPr/>
        </p:nvGrpSpPr>
        <p:grpSpPr>
          <a:xfrm>
            <a:off x="7481248" y="3353594"/>
            <a:ext cx="685800" cy="838200"/>
            <a:chOff x="7481248" y="3353594"/>
            <a:chExt cx="685800" cy="838200"/>
          </a:xfrm>
        </p:grpSpPr>
        <p:cxnSp>
          <p:nvCxnSpPr>
            <p:cNvPr id="59" name="Straight Connector 58"/>
            <p:cNvCxnSpPr>
              <a:stCxn id="7" idx="0"/>
              <a:endCxn id="7" idx="2"/>
            </p:cNvCxnSpPr>
            <p:nvPr/>
          </p:nvCxnSpPr>
          <p:spPr>
            <a:xfrm rot="16200000" flipH="1">
              <a:off x="7391400" y="3771900"/>
              <a:ext cx="838200"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481248" y="3779520"/>
              <a:ext cx="6858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Group 79"/>
          <p:cNvGrpSpPr/>
          <p:nvPr/>
        </p:nvGrpSpPr>
        <p:grpSpPr>
          <a:xfrm>
            <a:off x="6705600" y="1676400"/>
            <a:ext cx="734704" cy="2514600"/>
            <a:chOff x="6705600" y="1676400"/>
            <a:chExt cx="734704" cy="2514600"/>
          </a:xfrm>
        </p:grpSpPr>
        <p:cxnSp>
          <p:nvCxnSpPr>
            <p:cNvPr id="57" name="Straight Connector 56"/>
            <p:cNvCxnSpPr>
              <a:stCxn id="4" idx="0"/>
              <a:endCxn id="5" idx="2"/>
            </p:cNvCxnSpPr>
            <p:nvPr/>
          </p:nvCxnSpPr>
          <p:spPr>
            <a:xfrm rot="16200000" flipH="1">
              <a:off x="5829300" y="2933700"/>
              <a:ext cx="25146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6705600" y="3352800"/>
              <a:ext cx="73470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6705600" y="2209800"/>
              <a:ext cx="73470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9" name="Group 72"/>
          <p:cNvGrpSpPr/>
          <p:nvPr/>
        </p:nvGrpSpPr>
        <p:grpSpPr>
          <a:xfrm>
            <a:off x="7467600" y="1682088"/>
            <a:ext cx="1295400" cy="304800"/>
            <a:chOff x="7481248" y="3742332"/>
            <a:chExt cx="685800" cy="457200"/>
          </a:xfrm>
        </p:grpSpPr>
        <p:cxnSp>
          <p:nvCxnSpPr>
            <p:cNvPr id="74" name="Straight Connector 73"/>
            <p:cNvCxnSpPr>
              <a:stCxn id="6" idx="0"/>
              <a:endCxn id="6" idx="2"/>
            </p:cNvCxnSpPr>
            <p:nvPr/>
          </p:nvCxnSpPr>
          <p:spPr>
            <a:xfrm rot="16200000" flipH="1">
              <a:off x="7595548" y="3970932"/>
              <a:ext cx="4572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7481248" y="3962400"/>
              <a:ext cx="6858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76200" y="1219200"/>
            <a:ext cx="5029200" cy="5105400"/>
          </a:xfrm>
          <a:prstGeom prst="rect">
            <a:avLst/>
          </a:prstGeom>
        </p:spPr>
        <p:txBody>
          <a:bodyPr>
            <a:no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noProof="0" dirty="0">
                <a:ln>
                  <a:noFill/>
                </a:ln>
                <a:solidFill>
                  <a:schemeClr val="tx1"/>
                </a:solidFill>
                <a:effectLst/>
                <a:uLnTx/>
                <a:uFillTx/>
                <a:latin typeface="+mn-lt"/>
                <a:ea typeface="+mn-ea"/>
                <a:cs typeface="+mn-cs"/>
              </a:rPr>
              <a:t>Figure gives an overhead view of the path taken by a 0.165 Cue ball as it bounces from a rail of a pool table. The Ball’s initial speed is 2.00m/s, and the angle </a:t>
            </a:r>
            <a:r>
              <a:rPr kumimoji="0" lang="el-GR" sz="2400" b="0" i="0" u="none" strike="noStrike" kern="1200" cap="none" spc="0" normalizeH="0" noProof="0" dirty="0">
                <a:ln>
                  <a:noFill/>
                </a:ln>
                <a:solidFill>
                  <a:schemeClr val="tx1"/>
                </a:solidFill>
                <a:effectLst/>
                <a:uLnTx/>
                <a:uFillTx/>
                <a:latin typeface="+mn-lt"/>
                <a:ea typeface="+mn-ea"/>
                <a:cs typeface="+mn-cs"/>
              </a:rPr>
              <a:t>Θ</a:t>
            </a:r>
            <a:r>
              <a:rPr kumimoji="0" lang="en-US" sz="2400" b="0" i="0" u="none" strike="noStrike" kern="1200" cap="none" spc="0" normalizeH="0" baseline="-25000" noProof="0" dirty="0">
                <a:ln>
                  <a:noFill/>
                </a:ln>
                <a:solidFill>
                  <a:schemeClr val="tx1"/>
                </a:solidFill>
                <a:effectLst/>
                <a:uLnTx/>
                <a:uFillTx/>
                <a:latin typeface="+mn-lt"/>
                <a:ea typeface="+mn-ea"/>
                <a:cs typeface="+mn-cs"/>
              </a:rPr>
              <a:t>1</a:t>
            </a:r>
            <a:r>
              <a:rPr kumimoji="0" lang="en-US" sz="2400" b="0" i="0" u="none" strike="noStrike" kern="1200" cap="none" spc="0" normalizeH="0" noProof="0" dirty="0">
                <a:ln>
                  <a:noFill/>
                </a:ln>
                <a:solidFill>
                  <a:schemeClr val="tx1"/>
                </a:solidFill>
                <a:effectLst/>
                <a:uLnTx/>
                <a:uFillTx/>
                <a:latin typeface="+mn-lt"/>
                <a:ea typeface="+mn-ea"/>
                <a:cs typeface="+mn-cs"/>
              </a:rPr>
              <a:t> is 30</a:t>
            </a:r>
            <a:r>
              <a:rPr kumimoji="0" lang="en-US" sz="2400" b="0" i="0" u="none" strike="noStrike" kern="1200" cap="none" spc="0" normalizeH="0" baseline="30000" noProof="0" dirty="0">
                <a:ln>
                  <a:noFill/>
                </a:ln>
                <a:solidFill>
                  <a:schemeClr val="tx1"/>
                </a:solidFill>
                <a:effectLst/>
                <a:uLnTx/>
                <a:uFillTx/>
                <a:latin typeface="+mn-lt"/>
                <a:ea typeface="+mn-ea"/>
                <a:cs typeface="+mn-cs"/>
              </a:rPr>
              <a:t>0</a:t>
            </a:r>
            <a:r>
              <a:rPr kumimoji="0" lang="en-US" sz="2400" b="0" i="0" u="none" strike="noStrike" kern="1200" cap="none" spc="0" normalizeH="0" noProof="0" dirty="0">
                <a:ln>
                  <a:noFill/>
                </a:ln>
                <a:solidFill>
                  <a:schemeClr val="tx1"/>
                </a:solidFill>
                <a:effectLst/>
                <a:uLnTx/>
                <a:uFillTx/>
                <a:latin typeface="+mn-lt"/>
                <a:ea typeface="+mn-ea"/>
                <a:cs typeface="+mn-cs"/>
              </a:rPr>
              <a:t>. The bounce reverse the y component of the ball’s velocity but doesn’t alter the x component. What (a) angle and (b) the change in the ball’s liner momentum in unit-vector notation? (the fact that the ball rolls is irrelevant to the problem.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4"/>
          <p:cNvGrpSpPr/>
          <p:nvPr/>
        </p:nvGrpSpPr>
        <p:grpSpPr>
          <a:xfrm>
            <a:off x="5715000" y="1066800"/>
            <a:ext cx="3276600" cy="4267200"/>
            <a:chOff x="5715000" y="457200"/>
            <a:chExt cx="3276600" cy="4267200"/>
          </a:xfrm>
        </p:grpSpPr>
        <p:grpSp>
          <p:nvGrpSpPr>
            <p:cNvPr id="9" name="Group 12"/>
            <p:cNvGrpSpPr/>
            <p:nvPr/>
          </p:nvGrpSpPr>
          <p:grpSpPr>
            <a:xfrm>
              <a:off x="5715000" y="457200"/>
              <a:ext cx="3276600" cy="4267200"/>
              <a:chOff x="5715000" y="457200"/>
              <a:chExt cx="3276600" cy="4267200"/>
            </a:xfrm>
          </p:grpSpPr>
          <p:sp>
            <p:nvSpPr>
              <p:cNvPr id="8" name="Rectangle 7"/>
              <p:cNvSpPr/>
              <p:nvPr/>
            </p:nvSpPr>
            <p:spPr>
              <a:xfrm>
                <a:off x="5715000" y="1600200"/>
                <a:ext cx="29718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2"/>
              <p:cNvGrpSpPr/>
              <p:nvPr/>
            </p:nvGrpSpPr>
            <p:grpSpPr>
              <a:xfrm>
                <a:off x="7031148" y="457200"/>
                <a:ext cx="1960452" cy="4179332"/>
                <a:chOff x="7391400" y="457200"/>
                <a:chExt cx="1960452" cy="4179332"/>
              </a:xfrm>
            </p:grpSpPr>
            <p:cxnSp>
              <p:nvCxnSpPr>
                <p:cNvPr id="4" name="Straight Connector 3"/>
                <p:cNvCxnSpPr/>
                <p:nvPr/>
              </p:nvCxnSpPr>
              <p:spPr>
                <a:xfrm rot="5400000">
                  <a:off x="5523706" y="2628900"/>
                  <a:ext cx="3886994" cy="794"/>
                </a:xfrm>
                <a:prstGeom prst="line">
                  <a:avLst/>
                </a:prstGeom>
                <a:ln>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7467600" y="4495800"/>
                  <a:ext cx="1600200" cy="1588"/>
                </a:xfrm>
                <a:prstGeom prst="line">
                  <a:avLst/>
                </a:prstGeom>
                <a:ln w="1270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91400" y="457200"/>
                  <a:ext cx="288862" cy="369332"/>
                </a:xfrm>
                <a:prstGeom prst="rect">
                  <a:avLst/>
                </a:prstGeom>
                <a:noFill/>
              </p:spPr>
              <p:txBody>
                <a:bodyPr wrap="none" rtlCol="0">
                  <a:spAutoFit/>
                </a:bodyPr>
                <a:lstStyle/>
                <a:p>
                  <a:r>
                    <a:rPr lang="en-US" i="1" dirty="0"/>
                    <a:t>y</a:t>
                  </a:r>
                </a:p>
              </p:txBody>
            </p:sp>
            <p:sp>
              <p:nvSpPr>
                <p:cNvPr id="7" name="TextBox 6"/>
                <p:cNvSpPr txBox="1"/>
                <p:nvPr/>
              </p:nvSpPr>
              <p:spPr>
                <a:xfrm>
                  <a:off x="9067800" y="4267200"/>
                  <a:ext cx="284052" cy="369332"/>
                </a:xfrm>
                <a:prstGeom prst="rect">
                  <a:avLst/>
                </a:prstGeom>
                <a:noFill/>
              </p:spPr>
              <p:txBody>
                <a:bodyPr wrap="none" rtlCol="0">
                  <a:spAutoFit/>
                </a:bodyPr>
                <a:lstStyle/>
                <a:p>
                  <a:r>
                    <a:rPr lang="en-US" i="1" dirty="0"/>
                    <a:t>x</a:t>
                  </a:r>
                </a:p>
              </p:txBody>
            </p:sp>
          </p:grpSp>
          <p:sp>
            <p:nvSpPr>
              <p:cNvPr id="11" name="Rectangle 10"/>
              <p:cNvSpPr/>
              <p:nvPr/>
            </p:nvSpPr>
            <p:spPr>
              <a:xfrm>
                <a:off x="5715000" y="1600200"/>
                <a:ext cx="2971800" cy="381000"/>
              </a:xfrm>
              <a:prstGeom prst="rect">
                <a:avLst/>
              </a:prstGeom>
              <a:solidFill>
                <a:schemeClr val="accent6">
                  <a:lumMod val="75000"/>
                </a:schemeClr>
              </a:solidFill>
              <a:ln>
                <a:solidFill>
                  <a:schemeClr val="accent6">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737144" y="1795816"/>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6019800" y="34290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0"/>
            <p:cNvGrpSpPr/>
            <p:nvPr/>
          </p:nvGrpSpPr>
          <p:grpSpPr>
            <a:xfrm>
              <a:off x="6262049" y="2019869"/>
              <a:ext cx="1653652" cy="1419367"/>
              <a:chOff x="6262049" y="2019869"/>
              <a:chExt cx="1653652" cy="1419367"/>
            </a:xfrm>
          </p:grpSpPr>
          <p:sp>
            <p:nvSpPr>
              <p:cNvPr id="18" name="Freeform 17"/>
              <p:cNvSpPr/>
              <p:nvPr/>
            </p:nvSpPr>
            <p:spPr>
              <a:xfrm>
                <a:off x="6262049" y="2811439"/>
                <a:ext cx="370764" cy="603913"/>
              </a:xfrm>
              <a:custGeom>
                <a:avLst/>
                <a:gdLst>
                  <a:gd name="connsiteX0" fmla="*/ 0 w 286603"/>
                  <a:gd name="connsiteY0" fmla="*/ 682388 h 682388"/>
                  <a:gd name="connsiteX1" fmla="*/ 286603 w 286603"/>
                  <a:gd name="connsiteY1" fmla="*/ 0 h 682388"/>
                </a:gdLst>
                <a:ahLst/>
                <a:cxnLst>
                  <a:cxn ang="0">
                    <a:pos x="connsiteX0" y="connsiteY0"/>
                  </a:cxn>
                  <a:cxn ang="0">
                    <a:pos x="connsiteX1" y="connsiteY1"/>
                  </a:cxn>
                </a:cxnLst>
                <a:rect l="l" t="t" r="r" b="b"/>
                <a:pathLst>
                  <a:path w="286603" h="682388">
                    <a:moveTo>
                      <a:pt x="0" y="682388"/>
                    </a:moveTo>
                    <a:lnTo>
                      <a:pt x="286603" y="0"/>
                    </a:ln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632812" y="2019869"/>
                <a:ext cx="982639" cy="873456"/>
              </a:xfrm>
              <a:custGeom>
                <a:avLst/>
                <a:gdLst>
                  <a:gd name="connsiteX0" fmla="*/ 0 w 982639"/>
                  <a:gd name="connsiteY0" fmla="*/ 791570 h 873456"/>
                  <a:gd name="connsiteX1" fmla="*/ 477672 w 982639"/>
                  <a:gd name="connsiteY1" fmla="*/ 0 h 873456"/>
                  <a:gd name="connsiteX2" fmla="*/ 982639 w 982639"/>
                  <a:gd name="connsiteY2" fmla="*/ 873456 h 873456"/>
                </a:gdLst>
                <a:ahLst/>
                <a:cxnLst>
                  <a:cxn ang="0">
                    <a:pos x="connsiteX0" y="connsiteY0"/>
                  </a:cxn>
                  <a:cxn ang="0">
                    <a:pos x="connsiteX1" y="connsiteY1"/>
                  </a:cxn>
                  <a:cxn ang="0">
                    <a:pos x="connsiteX2" y="connsiteY2"/>
                  </a:cxn>
                </a:cxnLst>
                <a:rect l="l" t="t" r="r" b="b"/>
                <a:pathLst>
                  <a:path w="982639" h="873456">
                    <a:moveTo>
                      <a:pt x="0" y="791570"/>
                    </a:moveTo>
                    <a:lnTo>
                      <a:pt x="477672" y="0"/>
                    </a:lnTo>
                    <a:lnTo>
                      <a:pt x="982639" y="873456"/>
                    </a:ln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615451" y="2893325"/>
                <a:ext cx="300250" cy="545911"/>
              </a:xfrm>
              <a:custGeom>
                <a:avLst/>
                <a:gdLst>
                  <a:gd name="connsiteX0" fmla="*/ 0 w 300250"/>
                  <a:gd name="connsiteY0" fmla="*/ 0 h 545911"/>
                  <a:gd name="connsiteX1" fmla="*/ 300250 w 300250"/>
                  <a:gd name="connsiteY1" fmla="*/ 545911 h 545911"/>
                </a:gdLst>
                <a:ahLst/>
                <a:cxnLst>
                  <a:cxn ang="0">
                    <a:pos x="connsiteX0" y="connsiteY0"/>
                  </a:cxn>
                  <a:cxn ang="0">
                    <a:pos x="connsiteX1" y="connsiteY1"/>
                  </a:cxn>
                </a:cxnLst>
                <a:rect l="l" t="t" r="r" b="b"/>
                <a:pathLst>
                  <a:path w="300250" h="545911">
                    <a:moveTo>
                      <a:pt x="0" y="0"/>
                    </a:moveTo>
                    <a:lnTo>
                      <a:pt x="300250" y="54591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Arc 21"/>
            <p:cNvSpPr/>
            <p:nvPr/>
          </p:nvSpPr>
          <p:spPr>
            <a:xfrm rot="8135329">
              <a:off x="6865589" y="1950135"/>
              <a:ext cx="5334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705600" y="2514600"/>
              <a:ext cx="415498" cy="369332"/>
            </a:xfrm>
            <a:prstGeom prst="rect">
              <a:avLst/>
            </a:prstGeom>
            <a:noFill/>
          </p:spPr>
          <p:txBody>
            <a:bodyPr wrap="none" rtlCol="0">
              <a:spAutoFit/>
            </a:bodyPr>
            <a:lstStyle/>
            <a:p>
              <a:r>
                <a:rPr lang="el-GR" dirty="0"/>
                <a:t>Θ</a:t>
              </a:r>
              <a:r>
                <a:rPr lang="en-US" baseline="-25000" dirty="0"/>
                <a:t>1</a:t>
              </a:r>
              <a:endParaRPr lang="en-US" dirty="0"/>
            </a:p>
          </p:txBody>
        </p:sp>
        <p:sp>
          <p:nvSpPr>
            <p:cNvPr id="24" name="TextBox 23"/>
            <p:cNvSpPr txBox="1"/>
            <p:nvPr/>
          </p:nvSpPr>
          <p:spPr>
            <a:xfrm>
              <a:off x="7162800" y="2514600"/>
              <a:ext cx="415498" cy="369332"/>
            </a:xfrm>
            <a:prstGeom prst="rect">
              <a:avLst/>
            </a:prstGeom>
            <a:noFill/>
          </p:spPr>
          <p:txBody>
            <a:bodyPr wrap="none" rtlCol="0">
              <a:spAutoFit/>
            </a:bodyPr>
            <a:lstStyle/>
            <a:p>
              <a:r>
                <a:rPr lang="el-GR" dirty="0"/>
                <a:t>Θ</a:t>
              </a:r>
              <a:r>
                <a:rPr lang="en-US" baseline="-25000" dirty="0"/>
                <a:t>2</a:t>
              </a:r>
              <a:endParaRPr lang="en-US" dirty="0"/>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381000" y="1066800"/>
            <a:ext cx="5760000" cy="3657600"/>
          </a:xfrm>
          <a:prstGeom prst="rect">
            <a:avLst/>
          </a:prstGeom>
          <a:noFill/>
          <a:ln w="9525">
            <a:noFill/>
            <a:miter lim="800000"/>
            <a:headEnd/>
            <a:tailEnd/>
          </a:ln>
          <a:effectLst/>
        </p:spPr>
      </p:pic>
      <p:sp>
        <p:nvSpPr>
          <p:cNvPr id="5" name="TextBox 4"/>
          <p:cNvSpPr txBox="1"/>
          <p:nvPr/>
        </p:nvSpPr>
        <p:spPr>
          <a:xfrm>
            <a:off x="1981200" y="381000"/>
            <a:ext cx="2649828" cy="369332"/>
          </a:xfrm>
          <a:prstGeom prst="rect">
            <a:avLst/>
          </a:prstGeom>
          <a:noFill/>
        </p:spPr>
        <p:txBody>
          <a:bodyPr wrap="none" rtlCol="1">
            <a:spAutoFit/>
          </a:bodyPr>
          <a:lstStyle/>
          <a:p>
            <a:r>
              <a:rPr lang="en-US" b="1" dirty="0">
                <a:solidFill>
                  <a:srgbClr val="FF0000"/>
                </a:solidFill>
              </a:rPr>
              <a:t>Book’s Problem Chapter 9</a:t>
            </a:r>
            <a:endParaRPr lang="ar-SA"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563562"/>
          </a:xfrm>
          <a:prstGeom prst="rect">
            <a:avLst/>
          </a:prstGeom>
          <a:noFill/>
          <a:ln w="76200">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omic Sans MS" pitchFamily="66" charset="0"/>
                <a:ea typeface="+mj-ea"/>
                <a:cs typeface="+mj-cs"/>
              </a:rPr>
              <a:t>Where is the Centre</a:t>
            </a:r>
            <a:r>
              <a:rPr kumimoji="0" lang="en-US" sz="3200" b="1" i="0" u="none" strike="noStrike" kern="1200" cap="none" spc="0" normalizeH="0" noProof="0" dirty="0">
                <a:ln>
                  <a:noFill/>
                </a:ln>
                <a:solidFill>
                  <a:srgbClr val="FF0000"/>
                </a:solidFill>
                <a:effectLst/>
                <a:uLnTx/>
                <a:uFillTx/>
                <a:latin typeface="Comic Sans MS" pitchFamily="66" charset="0"/>
                <a:ea typeface="+mj-ea"/>
                <a:cs typeface="+mj-cs"/>
              </a:rPr>
              <a:t> of Mass?</a:t>
            </a:r>
            <a:endParaRPr kumimoji="0" lang="en-US" sz="32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sp>
        <p:nvSpPr>
          <p:cNvPr id="3" name="Oval 2"/>
          <p:cNvSpPr/>
          <p:nvPr/>
        </p:nvSpPr>
        <p:spPr>
          <a:xfrm>
            <a:off x="1981200" y="1828800"/>
            <a:ext cx="35052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23337" y="35052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81200" y="2743200"/>
            <a:ext cx="1676400" cy="1752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97681" y="35052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2743200"/>
            <a:ext cx="1676400" cy="17526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35052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0" y="1447800"/>
            <a:ext cx="1475917" cy="369332"/>
          </a:xfrm>
          <a:prstGeom prst="rect">
            <a:avLst/>
          </a:prstGeom>
          <a:noFill/>
        </p:spPr>
        <p:txBody>
          <a:bodyPr wrap="none" rtlCol="0">
            <a:spAutoFit/>
          </a:bodyPr>
          <a:lstStyle/>
          <a:p>
            <a:r>
              <a:rPr lang="en-US" dirty="0"/>
              <a:t>Plastic sphere</a:t>
            </a:r>
          </a:p>
        </p:txBody>
      </p:sp>
      <p:grpSp>
        <p:nvGrpSpPr>
          <p:cNvPr id="13" name="Group 12"/>
          <p:cNvGrpSpPr/>
          <p:nvPr/>
        </p:nvGrpSpPr>
        <p:grpSpPr>
          <a:xfrm>
            <a:off x="304800" y="3048000"/>
            <a:ext cx="1676400" cy="381000"/>
            <a:chOff x="1981200" y="3276600"/>
            <a:chExt cx="1676400" cy="381000"/>
          </a:xfrm>
        </p:grpSpPr>
        <p:sp>
          <p:nvSpPr>
            <p:cNvPr id="10" name="TextBox 9"/>
            <p:cNvSpPr txBox="1"/>
            <p:nvPr/>
          </p:nvSpPr>
          <p:spPr>
            <a:xfrm>
              <a:off x="1981200" y="3276600"/>
              <a:ext cx="1055482" cy="369332"/>
            </a:xfrm>
            <a:prstGeom prst="rect">
              <a:avLst/>
            </a:prstGeom>
            <a:noFill/>
          </p:spPr>
          <p:txBody>
            <a:bodyPr wrap="none" rtlCol="0">
              <a:spAutoFit/>
            </a:bodyPr>
            <a:lstStyle/>
            <a:p>
              <a:r>
                <a:rPr lang="en-US" dirty="0"/>
                <a:t>You cut it</a:t>
              </a:r>
            </a:p>
          </p:txBody>
        </p:sp>
        <p:cxnSp>
          <p:nvCxnSpPr>
            <p:cNvPr id="12" name="Straight Arrow Connector 11"/>
            <p:cNvCxnSpPr>
              <a:stCxn id="10" idx="3"/>
            </p:cNvCxnSpPr>
            <p:nvPr/>
          </p:nvCxnSpPr>
          <p:spPr>
            <a:xfrm>
              <a:off x="3036682" y="3461266"/>
              <a:ext cx="620918" cy="196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52400" y="3516868"/>
            <a:ext cx="1795684" cy="369332"/>
          </a:xfrm>
          <a:prstGeom prst="rect">
            <a:avLst/>
          </a:prstGeom>
          <a:noFill/>
        </p:spPr>
        <p:txBody>
          <a:bodyPr wrap="none" rtlCol="0">
            <a:spAutoFit/>
          </a:bodyPr>
          <a:lstStyle/>
          <a:p>
            <a:r>
              <a:rPr lang="en-US" dirty="0"/>
              <a:t>Filled it with gold</a:t>
            </a:r>
          </a:p>
        </p:txBody>
      </p:sp>
      <p:cxnSp>
        <p:nvCxnSpPr>
          <p:cNvPr id="17" name="Straight Connector 16"/>
          <p:cNvCxnSpPr/>
          <p:nvPr/>
        </p:nvCxnSpPr>
        <p:spPr>
          <a:xfrm rot="5400000">
            <a:off x="1752600" y="3657600"/>
            <a:ext cx="3962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28800" y="3540456"/>
            <a:ext cx="3962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8" grpId="1"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a:solidFill>
                  <a:srgbClr val="00B050"/>
                </a:solidFill>
                <a:latin typeface="Comic Sans MS" pitchFamily="66" charset="0"/>
              </a:rPr>
              <a:t>Check Point-1 </a:t>
            </a:r>
          </a:p>
        </p:txBody>
      </p:sp>
      <p:sp>
        <p:nvSpPr>
          <p:cNvPr id="81925" name="Rectangle 5"/>
          <p:cNvSpPr>
            <a:spLocks noGrp="1" noChangeArrowheads="1"/>
          </p:cNvSpPr>
          <p:nvPr>
            <p:ph type="body" sz="half" idx="1"/>
          </p:nvPr>
        </p:nvSpPr>
        <p:spPr>
          <a:xfrm>
            <a:off x="304800" y="1752600"/>
            <a:ext cx="4876800" cy="4525963"/>
          </a:xfrm>
          <a:noFill/>
          <a:ln w="76200">
            <a:solidFill>
              <a:srgbClr val="0000FF"/>
            </a:solidFill>
          </a:ln>
        </p:spPr>
        <p:txBody>
          <a:bodyPr/>
          <a:lstStyle/>
          <a:p>
            <a:pPr>
              <a:buFontTx/>
              <a:buNone/>
            </a:pPr>
            <a:r>
              <a:rPr lang="en-US" sz="1600" b="1" dirty="0">
                <a:solidFill>
                  <a:srgbClr val="FF0000"/>
                </a:solidFill>
                <a:latin typeface="Comic Sans MS" pitchFamily="66" charset="0"/>
              </a:rPr>
              <a:t>The figure shows a uniform square plate from which four identical squares at the corners will be removed </a:t>
            </a:r>
          </a:p>
          <a:p>
            <a:pPr>
              <a:buFontTx/>
              <a:buNone/>
            </a:pPr>
            <a:r>
              <a:rPr lang="en-US" sz="1600" b="1" dirty="0">
                <a:solidFill>
                  <a:srgbClr val="FF0000"/>
                </a:solidFill>
                <a:latin typeface="Comic Sans MS" pitchFamily="66" charset="0"/>
              </a:rPr>
              <a:t>a) where is com of plate originally?</a:t>
            </a:r>
          </a:p>
          <a:p>
            <a:pPr>
              <a:buFontTx/>
              <a:buNone/>
            </a:pPr>
            <a:r>
              <a:rPr lang="en-US" sz="1600" b="1" dirty="0">
                <a:solidFill>
                  <a:srgbClr val="FF0000"/>
                </a:solidFill>
                <a:latin typeface="Comic Sans MS" pitchFamily="66" charset="0"/>
              </a:rPr>
              <a:t>b) where it is after removal of square 1</a:t>
            </a:r>
          </a:p>
          <a:p>
            <a:pPr>
              <a:buFontTx/>
              <a:buNone/>
            </a:pPr>
            <a:r>
              <a:rPr lang="en-US" sz="1600" b="1" dirty="0">
                <a:solidFill>
                  <a:srgbClr val="FF0000"/>
                </a:solidFill>
                <a:latin typeface="Comic Sans MS" pitchFamily="66" charset="0"/>
              </a:rPr>
              <a:t>c) after removal of square 1 and 2</a:t>
            </a:r>
          </a:p>
          <a:p>
            <a:pPr>
              <a:buFontTx/>
              <a:buNone/>
            </a:pPr>
            <a:r>
              <a:rPr lang="en-US" sz="1600" b="1" dirty="0">
                <a:solidFill>
                  <a:srgbClr val="FF0000"/>
                </a:solidFill>
                <a:latin typeface="Comic Sans MS" pitchFamily="66" charset="0"/>
              </a:rPr>
              <a:t>d) after removal of square 1 and 3</a:t>
            </a:r>
          </a:p>
          <a:p>
            <a:pPr>
              <a:buFontTx/>
              <a:buNone/>
            </a:pPr>
            <a:r>
              <a:rPr lang="en-US" sz="1600" b="1" dirty="0">
                <a:solidFill>
                  <a:srgbClr val="FF0000"/>
                </a:solidFill>
                <a:latin typeface="Comic Sans MS" pitchFamily="66" charset="0"/>
              </a:rPr>
              <a:t>e) after removal of square 1, 2 and 3</a:t>
            </a:r>
          </a:p>
          <a:p>
            <a:pPr>
              <a:buFontTx/>
              <a:buNone/>
            </a:pPr>
            <a:r>
              <a:rPr lang="en-US" sz="1600" b="1" dirty="0">
                <a:solidFill>
                  <a:srgbClr val="FF0000"/>
                </a:solidFill>
                <a:latin typeface="Comic Sans MS" pitchFamily="66" charset="0"/>
              </a:rPr>
              <a:t>f) All four square</a:t>
            </a:r>
          </a:p>
          <a:p>
            <a:pPr>
              <a:buFontTx/>
              <a:buNone/>
            </a:pPr>
            <a:r>
              <a:rPr lang="en-US" sz="1600" b="1" dirty="0">
                <a:solidFill>
                  <a:srgbClr val="FF0000"/>
                </a:solidFill>
                <a:latin typeface="Comic Sans MS" pitchFamily="66" charset="0"/>
              </a:rPr>
              <a:t>Answers in term of Quadrant, axes or points</a:t>
            </a:r>
          </a:p>
        </p:txBody>
      </p:sp>
      <p:sp>
        <p:nvSpPr>
          <p:cNvPr id="81926" name="Rectangle 6"/>
          <p:cNvSpPr>
            <a:spLocks noGrp="1" noChangeArrowheads="1"/>
          </p:cNvSpPr>
          <p:nvPr>
            <p:ph type="body" sz="half" idx="2"/>
          </p:nvPr>
        </p:nvSpPr>
        <p:spPr>
          <a:xfrm>
            <a:off x="5334000" y="1600200"/>
            <a:ext cx="3505200" cy="4800600"/>
          </a:xfrm>
          <a:noFill/>
          <a:ln w="76200">
            <a:solidFill>
              <a:srgbClr val="0000FF"/>
            </a:solidFill>
          </a:ln>
        </p:spPr>
        <p:txBody>
          <a:bodyPr/>
          <a:lstStyle/>
          <a:p>
            <a:pPr>
              <a:buFontTx/>
              <a:buNone/>
            </a:pPr>
            <a:r>
              <a:rPr lang="en-US" sz="2400" b="1" dirty="0">
                <a:latin typeface="Comic Sans MS" pitchFamily="66" charset="0"/>
              </a:rPr>
              <a:t>(</a:t>
            </a:r>
            <a:r>
              <a:rPr lang="en-US" sz="2400" b="1" dirty="0">
                <a:solidFill>
                  <a:srgbClr val="0000CC"/>
                </a:solidFill>
                <a:latin typeface="Comic Sans MS" pitchFamily="66" charset="0"/>
              </a:rPr>
              <a:t>a) origin;</a:t>
            </a:r>
          </a:p>
          <a:p>
            <a:pPr>
              <a:buFontTx/>
              <a:buNone/>
            </a:pPr>
            <a:r>
              <a:rPr lang="en-US" sz="2400" b="1" dirty="0">
                <a:solidFill>
                  <a:srgbClr val="0000CC"/>
                </a:solidFill>
                <a:latin typeface="Comic Sans MS" pitchFamily="66" charset="0"/>
              </a:rPr>
              <a:t>(b) 3</a:t>
            </a:r>
            <a:r>
              <a:rPr lang="en-US" sz="2400" b="1" baseline="30000" dirty="0">
                <a:solidFill>
                  <a:srgbClr val="0000CC"/>
                </a:solidFill>
                <a:latin typeface="Comic Sans MS" pitchFamily="66" charset="0"/>
              </a:rPr>
              <a:t>rd</a:t>
            </a:r>
            <a:r>
              <a:rPr lang="en-US" sz="2400" b="1" dirty="0">
                <a:solidFill>
                  <a:srgbClr val="0000CC"/>
                </a:solidFill>
                <a:latin typeface="Comic Sans MS" pitchFamily="66" charset="0"/>
              </a:rPr>
              <a:t> quadrant; </a:t>
            </a:r>
          </a:p>
          <a:p>
            <a:pPr>
              <a:buFontTx/>
              <a:buNone/>
            </a:pPr>
            <a:r>
              <a:rPr lang="en-US" sz="2400" b="1" dirty="0">
                <a:solidFill>
                  <a:srgbClr val="0000CC"/>
                </a:solidFill>
                <a:latin typeface="Comic Sans MS" pitchFamily="66" charset="0"/>
              </a:rPr>
              <a:t>(c) on y axis below origin; </a:t>
            </a:r>
          </a:p>
          <a:p>
            <a:pPr>
              <a:buFontTx/>
              <a:buNone/>
            </a:pPr>
            <a:r>
              <a:rPr lang="en-US" sz="2400" b="1" dirty="0">
                <a:solidFill>
                  <a:srgbClr val="0000CC"/>
                </a:solidFill>
                <a:latin typeface="Comic Sans MS" pitchFamily="66" charset="0"/>
              </a:rPr>
              <a:t>(d) origin; </a:t>
            </a:r>
          </a:p>
          <a:p>
            <a:pPr>
              <a:buFontTx/>
              <a:buNone/>
            </a:pPr>
            <a:r>
              <a:rPr lang="en-US" sz="2400" b="1" dirty="0">
                <a:solidFill>
                  <a:srgbClr val="0000CC"/>
                </a:solidFill>
                <a:latin typeface="Comic Sans MS" pitchFamily="66" charset="0"/>
              </a:rPr>
              <a:t>(e) 4</a:t>
            </a:r>
            <a:r>
              <a:rPr lang="en-US" sz="2400" b="1" baseline="30000" dirty="0">
                <a:solidFill>
                  <a:srgbClr val="0000CC"/>
                </a:solidFill>
                <a:latin typeface="Comic Sans MS" pitchFamily="66" charset="0"/>
              </a:rPr>
              <a:t>th</a:t>
            </a:r>
            <a:r>
              <a:rPr lang="en-US" sz="2400" b="1" dirty="0">
                <a:solidFill>
                  <a:srgbClr val="0000CC"/>
                </a:solidFill>
                <a:latin typeface="Comic Sans MS" pitchFamily="66" charset="0"/>
              </a:rPr>
              <a:t> quadrant;</a:t>
            </a:r>
          </a:p>
          <a:p>
            <a:pPr>
              <a:buFontTx/>
              <a:buNone/>
            </a:pPr>
            <a:r>
              <a:rPr lang="en-US" sz="2400" b="1" dirty="0">
                <a:solidFill>
                  <a:srgbClr val="0000CC"/>
                </a:solidFill>
                <a:latin typeface="Comic Sans MS" pitchFamily="66" charset="0"/>
              </a:rPr>
              <a:t>(f) origin</a:t>
            </a:r>
          </a:p>
          <a:p>
            <a:endParaRPr lang="en-US" sz="2400" b="1" dirty="0">
              <a:latin typeface="Comic Sans MS" pitchFamily="66" charset="0"/>
            </a:endParaRPr>
          </a:p>
        </p:txBody>
      </p:sp>
      <p:pic>
        <p:nvPicPr>
          <p:cNvPr id="81927" name="Picture 7" descr="CP_01"/>
          <p:cNvPicPr>
            <a:picLocks noChangeAspect="1" noChangeArrowheads="1"/>
          </p:cNvPicPr>
          <p:nvPr/>
        </p:nvPicPr>
        <p:blipFill>
          <a:blip r:embed="rId2" cstate="print"/>
          <a:srcRect/>
          <a:stretch>
            <a:fillRect/>
          </a:stretch>
        </p:blipFill>
        <p:spPr bwMode="auto">
          <a:xfrm>
            <a:off x="1295400" y="4648200"/>
            <a:ext cx="1997075"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07E816A9134543AC84FD18F08BD3D6" ma:contentTypeVersion="0" ma:contentTypeDescription="Create a new document." ma:contentTypeScope="" ma:versionID="c644bf2c8f011bec2447be5e5d7fc4e6">
  <xsd:schema xmlns:xsd="http://www.w3.org/2001/XMLSchema" xmlns:xs="http://www.w3.org/2001/XMLSchema" xmlns:p="http://schemas.microsoft.com/office/2006/metadata/properties" targetNamespace="http://schemas.microsoft.com/office/2006/metadata/properties" ma:root="true" ma:fieldsID="9b8973bba12d00968c1fa681494fe1f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75A285-02CD-4288-9290-723F3CCAD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BF4B167-70F2-40D5-BE7C-0148AFB55500}">
  <ds:schemaRefs>
    <ds:schemaRef ds:uri="http://schemas.microsoft.com/sharepoint/v3/contenttype/forms"/>
  </ds:schemaRefs>
</ds:datastoreItem>
</file>

<file path=customXml/itemProps3.xml><?xml version="1.0" encoding="utf-8"?>
<ds:datastoreItem xmlns:ds="http://schemas.openxmlformats.org/officeDocument/2006/customXml" ds:itemID="{690DC5A0-365D-482B-82C9-C07D7E5ECD6F}">
  <ds:schemaRef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46188</TotalTime>
  <Words>6250</Words>
  <Application>Microsoft Office PowerPoint</Application>
  <PresentationFormat>On-screen Show (4:3)</PresentationFormat>
  <Paragraphs>470</Paragraphs>
  <Slides>79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5" baseType="lpstr">
      <vt:lpstr>Arial</vt:lpstr>
      <vt:lpstr>Calibri</vt:lpstr>
      <vt:lpstr>Comic Sans MS</vt:lpstr>
      <vt:lpstr>Office Theme</vt:lpstr>
      <vt:lpstr>معادلة</vt:lpstr>
      <vt:lpstr>Equation</vt:lpstr>
      <vt:lpstr>Chapter 9</vt:lpstr>
      <vt:lpstr>Lecture 1</vt:lpstr>
      <vt:lpstr>Mass of the earth = 5.9742 × 1024 kg</vt:lpstr>
      <vt:lpstr>PowerPoint Presentation</vt:lpstr>
      <vt:lpstr>PowerPoint Presentation</vt:lpstr>
      <vt:lpstr>PowerPoint Presentation</vt:lpstr>
      <vt:lpstr>PowerPoint Presentation</vt:lpstr>
      <vt:lpstr>PowerPoint Presentation</vt:lpstr>
      <vt:lpstr>Check Point-1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Point-2 </vt:lpstr>
      <vt:lpstr>PowerPoint Presentation</vt:lpstr>
      <vt:lpstr>PowerPoint Presentation</vt:lpstr>
      <vt:lpstr>PowerPoint Presentation</vt:lpstr>
      <vt:lpstr>PowerPoint Presentation</vt:lpstr>
      <vt:lpstr>PowerPoint Presentation</vt:lpstr>
      <vt:lpstr>PowerPoint Presentation</vt:lpstr>
      <vt:lpstr>Solved Problem from Book</vt:lpstr>
      <vt:lpstr>PowerPoint Presentation</vt:lpstr>
      <vt:lpstr>PowerPoint Presentation</vt:lpstr>
      <vt:lpstr>PowerPoint Presentation</vt:lpstr>
      <vt:lpstr>Check Point-3 </vt:lpstr>
      <vt:lpstr>Check Point-4 </vt:lpstr>
      <vt:lpstr>PowerPoint Presentation</vt:lpstr>
      <vt:lpstr>PowerPoint Presentation</vt:lpstr>
      <vt:lpstr>PowerPoint Presentation</vt:lpstr>
      <vt:lpstr>Check Point-5 </vt:lpstr>
      <vt:lpstr>Lecture 2</vt:lpstr>
      <vt:lpstr>PowerPoint Presentation</vt:lpstr>
      <vt:lpstr>PowerPoint Presentation</vt:lpstr>
      <vt:lpstr>PowerPoint Presentation</vt:lpstr>
      <vt:lpstr>PowerPoint Presentation</vt:lpstr>
      <vt:lpstr>PowerPoint Presentation</vt:lpstr>
      <vt:lpstr>Inelastic Collision</vt:lpstr>
      <vt:lpstr>PowerPoint Presentation</vt:lpstr>
      <vt:lpstr>PowerPoint Presentation</vt:lpstr>
      <vt:lpstr>PowerPoint Presentation</vt:lpstr>
      <vt:lpstr>Check Point-6 </vt:lpstr>
      <vt:lpstr>Check Point-7 </vt:lpstr>
      <vt:lpstr>Check Point-8 </vt:lpstr>
      <vt:lpstr>Check Point 9 </vt:lpstr>
      <vt:lpstr>Examples Elastic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vt:lpstr>
      <vt:lpstr>T-102 </vt:lpstr>
      <vt:lpstr>T-102 </vt:lpstr>
      <vt:lpstr>T-101 </vt:lpstr>
      <vt:lpstr>T-101 </vt:lpstr>
      <vt:lpstr>T-92 </vt:lpstr>
      <vt:lpstr>T-91 </vt:lpstr>
      <vt:lpstr>T-91 </vt:lpstr>
      <vt:lpstr>T-82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test</dc:creator>
  <cp:lastModifiedBy>Dr. Kunwar</cp:lastModifiedBy>
  <cp:revision>468</cp:revision>
  <dcterms:created xsi:type="dcterms:W3CDTF">2009-11-18T10:34:01Z</dcterms:created>
  <dcterms:modified xsi:type="dcterms:W3CDTF">2016-11-08T12:41:55Z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0x010100ED07E816A9134543AC84FD18F08BD3D6</vt:lpwstr>
  </property>
  <property fmtid="{D5CDD505-2E9C-101B-9397-08002B2CF9AE}" pid="3" name="IsMyDocuments">
    <vt:bool>true</vt:bool>
  </property>
</Properties>
</file>